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58" r:id="rId5"/>
    <p:sldId id="284" r:id="rId6"/>
    <p:sldId id="286" r:id="rId7"/>
    <p:sldId id="285" r:id="rId8"/>
    <p:sldId id="288" r:id="rId9"/>
    <p:sldId id="287" r:id="rId10"/>
    <p:sldId id="259" r:id="rId11"/>
    <p:sldId id="313" r:id="rId12"/>
    <p:sldId id="314"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33" r:id="rId27"/>
    <p:sldId id="334" r:id="rId28"/>
    <p:sldId id="329" r:id="rId29"/>
    <p:sldId id="330" r:id="rId30"/>
    <p:sldId id="331" r:id="rId31"/>
    <p:sldId id="33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6" autoAdjust="0"/>
    <p:restoredTop sz="94660"/>
  </p:normalViewPr>
  <p:slideViewPr>
    <p:cSldViewPr snapToGrid="0">
      <p:cViewPr varScale="1">
        <p:scale>
          <a:sx n="70" d="100"/>
          <a:sy n="70" d="100"/>
        </p:scale>
        <p:origin x="564" y="60"/>
      </p:cViewPr>
      <p:guideLst>
        <p:guide orient="horz" pos="2160"/>
        <p:guide pos="3840"/>
      </p:guideLst>
    </p:cSldViewPr>
  </p:slideViewPr>
  <p:notesTextViewPr>
    <p:cViewPr>
      <p:scale>
        <a:sx n="1" d="1"/>
        <a:sy n="1" d="1"/>
      </p:scale>
      <p:origin x="0" y="0"/>
    </p:cViewPr>
  </p:notesTextViewPr>
  <p:sorterViewPr>
    <p:cViewPr>
      <p:scale>
        <a:sx n="100" d="100"/>
        <a:sy n="100" d="100"/>
      </p:scale>
      <p:origin x="0" y="-136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48448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306901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200621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3201687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238264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41667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261036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215995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428731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69703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35D75E-0A03-49D8-BFB1-52D3690630AC}" type="datetimeFigureOut">
              <a:rPr lang="en-IN" smtClean="0"/>
              <a:pPr/>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C94D2-4C1A-4501-A1FF-62C5CAF40C4C}" type="slidenum">
              <a:rPr lang="en-IN" smtClean="0"/>
              <a:pPr/>
              <a:t>‹#›</a:t>
            </a:fld>
            <a:endParaRPr lang="en-IN"/>
          </a:p>
        </p:txBody>
      </p:sp>
    </p:spTree>
    <p:extLst>
      <p:ext uri="{BB962C8B-B14F-4D97-AF65-F5344CB8AC3E}">
        <p14:creationId xmlns:p14="http://schemas.microsoft.com/office/powerpoint/2010/main" val="35471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5D75E-0A03-49D8-BFB1-52D3690630AC}" type="datetimeFigureOut">
              <a:rPr lang="en-IN" smtClean="0"/>
              <a:pPr/>
              <a:t>21-09-2022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C94D2-4C1A-4501-A1FF-62C5CAF40C4C}" type="slidenum">
              <a:rPr lang="en-IN" smtClean="0"/>
              <a:pPr/>
              <a:t>‹#›</a:t>
            </a:fld>
            <a:endParaRPr lang="en-IN"/>
          </a:p>
        </p:txBody>
      </p:sp>
    </p:spTree>
    <p:extLst>
      <p:ext uri="{BB962C8B-B14F-4D97-AF65-F5344CB8AC3E}">
        <p14:creationId xmlns:p14="http://schemas.microsoft.com/office/powerpoint/2010/main" val="618562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19ECE301 </a:t>
            </a:r>
            <a:br>
              <a:rPr lang="en-US" b="1" dirty="0"/>
            </a:br>
            <a:r>
              <a:rPr lang="en-US" b="1" dirty="0"/>
              <a:t>Control Theory</a:t>
            </a:r>
            <a:endParaRPr lang="en-IN" dirty="0"/>
          </a:p>
        </p:txBody>
      </p:sp>
      <p:sp>
        <p:nvSpPr>
          <p:cNvPr id="3" name="Subtitle 2"/>
          <p:cNvSpPr>
            <a:spLocks noGrp="1"/>
          </p:cNvSpPr>
          <p:nvPr>
            <p:ph type="subTitle" idx="1"/>
          </p:nvPr>
        </p:nvSpPr>
        <p:spPr/>
        <p:txBody>
          <a:bodyPr/>
          <a:lstStyle/>
          <a:p>
            <a:r>
              <a:rPr lang="en-IN" dirty="0"/>
              <a:t>5</a:t>
            </a:r>
            <a:r>
              <a:rPr lang="en-IN" baseline="30000" dirty="0"/>
              <a:t>th</a:t>
            </a:r>
            <a:r>
              <a:rPr lang="en-IN" dirty="0"/>
              <a:t> Semester </a:t>
            </a:r>
            <a:r>
              <a:rPr lang="en-IN" dirty="0" err="1"/>
              <a:t>B.Tech</a:t>
            </a:r>
            <a:r>
              <a:rPr lang="en-IN" dirty="0"/>
              <a:t> ECE </a:t>
            </a:r>
          </a:p>
        </p:txBody>
      </p:sp>
    </p:spTree>
    <p:extLst>
      <p:ext uri="{BB962C8B-B14F-4D97-AF65-F5344CB8AC3E}">
        <p14:creationId xmlns:p14="http://schemas.microsoft.com/office/powerpoint/2010/main" val="1999379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7252"/>
            <a:ext cx="10515600" cy="4639711"/>
          </a:xfrm>
        </p:spPr>
        <p:txBody>
          <a:bodyPr>
            <a:normAutofit/>
          </a:bodyPr>
          <a:lstStyle/>
          <a:p>
            <a:r>
              <a:rPr lang="en-IN" dirty="0"/>
              <a:t>Many non-physical situations can be cast as Control problems </a:t>
            </a:r>
          </a:p>
          <a:p>
            <a:pPr lvl="1"/>
            <a:r>
              <a:rPr lang="en-IN" sz="2800" dirty="0"/>
              <a:t>Many economic issues</a:t>
            </a:r>
          </a:p>
          <a:p>
            <a:pPr lvl="1"/>
            <a:r>
              <a:rPr lang="en-IN" sz="2800" dirty="0"/>
              <a:t>Student performance with input as study time and output as grade</a:t>
            </a:r>
          </a:p>
          <a:p>
            <a:pPr lvl="1"/>
            <a:r>
              <a:rPr lang="en-IN" sz="2800" dirty="0"/>
              <a:t>…….</a:t>
            </a:r>
          </a:p>
          <a:p>
            <a:endParaRPr lang="en-IN" dirty="0"/>
          </a:p>
          <a:p>
            <a:r>
              <a:rPr lang="en-IN" dirty="0"/>
              <a:t>Summary</a:t>
            </a:r>
          </a:p>
          <a:p>
            <a:r>
              <a:rPr lang="en-IN" dirty="0"/>
              <a:t>Integral Part of modern society,  part of nature, many non physical situations can be seen as control problems</a:t>
            </a:r>
          </a:p>
          <a:p>
            <a:r>
              <a:rPr lang="en-IN" dirty="0"/>
              <a:t>So not only an Electronics Engineering but every engineer should know</a:t>
            </a:r>
          </a:p>
          <a:p>
            <a:pPr lvl="1"/>
            <a:endParaRPr lang="en-IN" sz="2800" dirty="0"/>
          </a:p>
        </p:txBody>
      </p:sp>
      <p:sp>
        <p:nvSpPr>
          <p:cNvPr id="5" name="Title 1"/>
          <p:cNvSpPr>
            <a:spLocks noGrp="1"/>
          </p:cNvSpPr>
          <p:nvPr>
            <p:ph type="title"/>
          </p:nvPr>
        </p:nvSpPr>
        <p:spPr>
          <a:xfrm>
            <a:off x="838200" y="365125"/>
            <a:ext cx="10515600" cy="1325563"/>
          </a:xfrm>
        </p:spPr>
        <p:txBody>
          <a:bodyPr/>
          <a:lstStyle/>
          <a:p>
            <a:pPr marL="514350" indent="-514350" algn="ctr"/>
            <a:r>
              <a:rPr lang="en-IN" dirty="0"/>
              <a:t>Definition and Need for study</a:t>
            </a:r>
          </a:p>
        </p:txBody>
      </p:sp>
    </p:spTree>
    <p:extLst>
      <p:ext uri="{BB962C8B-B14F-4D97-AF65-F5344CB8AC3E}">
        <p14:creationId xmlns:p14="http://schemas.microsoft.com/office/powerpoint/2010/main" val="1342197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Advantages of control systems</a:t>
            </a:r>
          </a:p>
        </p:txBody>
      </p:sp>
      <p:sp>
        <p:nvSpPr>
          <p:cNvPr id="3" name="Content Placeholder 2"/>
          <p:cNvSpPr>
            <a:spLocks noGrp="1"/>
          </p:cNvSpPr>
          <p:nvPr>
            <p:ph idx="1"/>
          </p:nvPr>
        </p:nvSpPr>
        <p:spPr>
          <a:xfrm>
            <a:off x="838200" y="1537252"/>
            <a:ext cx="10515600" cy="4639711"/>
          </a:xfrm>
        </p:spPr>
        <p:txBody>
          <a:bodyPr>
            <a:normAutofit/>
          </a:bodyPr>
          <a:lstStyle/>
          <a:p>
            <a:r>
              <a:rPr lang="en-IN" dirty="0"/>
              <a:t>Power amplification </a:t>
            </a:r>
          </a:p>
          <a:p>
            <a:pPr lvl="1"/>
            <a:r>
              <a:rPr lang="en-IN" dirty="0"/>
              <a:t>Moving a lift, positioning an big antenna precisely</a:t>
            </a:r>
          </a:p>
          <a:p>
            <a:r>
              <a:rPr lang="en-IN" dirty="0"/>
              <a:t>Remote control</a:t>
            </a:r>
          </a:p>
          <a:p>
            <a:pPr lvl="1"/>
            <a:r>
              <a:rPr lang="en-IN" dirty="0"/>
              <a:t>Operate on parts located in a radioactive environment or in far off places</a:t>
            </a:r>
          </a:p>
          <a:p>
            <a:r>
              <a:rPr lang="en-IN" dirty="0"/>
              <a:t>Convenience of input</a:t>
            </a:r>
          </a:p>
          <a:p>
            <a:pPr lvl="1"/>
            <a:r>
              <a:rPr lang="en-IN" dirty="0"/>
              <a:t>Input to a temperature control system can be fed as a position of knob</a:t>
            </a:r>
          </a:p>
          <a:p>
            <a:r>
              <a:rPr lang="en-IN" dirty="0"/>
              <a:t>Compensation for disturbances</a:t>
            </a:r>
          </a:p>
          <a:p>
            <a:pPr lvl="1"/>
            <a:r>
              <a:rPr lang="en-IN" dirty="0"/>
              <a:t> wind forces acting on an antenna, room temperature control  disturbances are opening and closing of doors windows</a:t>
            </a:r>
          </a:p>
        </p:txBody>
      </p:sp>
    </p:spTree>
    <p:extLst>
      <p:ext uri="{BB962C8B-B14F-4D97-AF65-F5344CB8AC3E}">
        <p14:creationId xmlns:p14="http://schemas.microsoft.com/office/powerpoint/2010/main" val="2326306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System configurations</a:t>
            </a:r>
          </a:p>
        </p:txBody>
      </p:sp>
      <p:sp>
        <p:nvSpPr>
          <p:cNvPr id="3" name="Content Placeholder 2"/>
          <p:cNvSpPr>
            <a:spLocks noGrp="1"/>
          </p:cNvSpPr>
          <p:nvPr>
            <p:ph idx="1"/>
          </p:nvPr>
        </p:nvSpPr>
        <p:spPr>
          <a:xfrm>
            <a:off x="838200" y="1338470"/>
            <a:ext cx="10515600" cy="5519530"/>
          </a:xfrm>
        </p:spPr>
        <p:txBody>
          <a:bodyPr>
            <a:normAutofit/>
          </a:bodyPr>
          <a:lstStyle/>
          <a:p>
            <a:r>
              <a:rPr lang="en-IN" dirty="0"/>
              <a:t>Open-loop (OL) system</a:t>
            </a:r>
          </a:p>
          <a:p>
            <a:r>
              <a:rPr lang="en-IN" dirty="0"/>
              <a:t>Examples</a:t>
            </a:r>
          </a:p>
          <a:p>
            <a:r>
              <a:rPr lang="en-IN" dirty="0"/>
              <a:t>Washing machine (input: time, output: clean cloth)</a:t>
            </a:r>
          </a:p>
          <a:p>
            <a:r>
              <a:rPr lang="en-IN" dirty="0"/>
              <a:t>Toaster (input: time, output: colour)</a:t>
            </a:r>
          </a:p>
          <a:p>
            <a:r>
              <a:rPr lang="en-IN" dirty="0"/>
              <a:t>Irrigation sprinkler (input: time, output: soil moisture)</a:t>
            </a:r>
          </a:p>
          <a:p>
            <a:r>
              <a:rPr lang="en-IN" dirty="0"/>
              <a:t>Motor speed control (input: voltage, output: speed) </a:t>
            </a:r>
          </a:p>
          <a:p>
            <a:r>
              <a:rPr lang="en-IN" dirty="0"/>
              <a:t>Has poor sensitivity to disturbances, i.e., it cannot compensate for disturbances that add at the input and at the output of the plant</a:t>
            </a:r>
          </a:p>
          <a:p>
            <a:endParaRPr lang="en-IN" dirty="0"/>
          </a:p>
        </p:txBody>
      </p:sp>
      <p:pic>
        <p:nvPicPr>
          <p:cNvPr id="4" name="Picture 3"/>
          <p:cNvPicPr>
            <a:picLocks noChangeAspect="1"/>
          </p:cNvPicPr>
          <p:nvPr/>
        </p:nvPicPr>
        <p:blipFill>
          <a:blip r:embed="rId2"/>
          <a:stretch>
            <a:fillRect/>
          </a:stretch>
        </p:blipFill>
        <p:spPr>
          <a:xfrm>
            <a:off x="3931920" y="5169043"/>
            <a:ext cx="8260080" cy="16889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0862" y="905758"/>
            <a:ext cx="3441137" cy="3052288"/>
          </a:xfrm>
          <a:prstGeom prst="rect">
            <a:avLst/>
          </a:prstGeom>
        </p:spPr>
      </p:pic>
    </p:spTree>
    <p:extLst>
      <p:ext uri="{BB962C8B-B14F-4D97-AF65-F5344CB8AC3E}">
        <p14:creationId xmlns:p14="http://schemas.microsoft.com/office/powerpoint/2010/main" val="24638230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07"/>
            <a:ext cx="10515600" cy="1325563"/>
          </a:xfrm>
        </p:spPr>
        <p:txBody>
          <a:bodyPr/>
          <a:lstStyle/>
          <a:p>
            <a:pPr algn="ctr"/>
            <a:r>
              <a:rPr lang="en-IN" dirty="0"/>
              <a:t>System configurations</a:t>
            </a:r>
          </a:p>
        </p:txBody>
      </p:sp>
      <p:sp>
        <p:nvSpPr>
          <p:cNvPr id="3" name="Content Placeholder 2"/>
          <p:cNvSpPr>
            <a:spLocks noGrp="1"/>
          </p:cNvSpPr>
          <p:nvPr>
            <p:ph idx="1"/>
          </p:nvPr>
        </p:nvSpPr>
        <p:spPr>
          <a:xfrm>
            <a:off x="838200" y="1020417"/>
            <a:ext cx="10515600" cy="5837583"/>
          </a:xfrm>
        </p:spPr>
        <p:txBody>
          <a:bodyPr>
            <a:normAutofit/>
          </a:bodyPr>
          <a:lstStyle/>
          <a:p>
            <a:r>
              <a:rPr lang="en-IN" dirty="0"/>
              <a:t>Closed-loop (CL) system</a:t>
            </a:r>
          </a:p>
          <a:p>
            <a:r>
              <a:rPr lang="en-IN" dirty="0"/>
              <a:t>Example: Washing machine (hypothetical), </a:t>
            </a:r>
          </a:p>
          <a:p>
            <a:r>
              <a:rPr lang="en-IN" dirty="0"/>
              <a:t>Cruise control (input: throttle, measurement: speed, output: speed)</a:t>
            </a:r>
          </a:p>
          <a:p>
            <a:r>
              <a:rPr lang="en-IN" dirty="0"/>
              <a:t>Corrects for disturbances by gathering measurements, feeding measurements back through a feedback (FB) path, and comparing measurements to inputs</a:t>
            </a:r>
          </a:p>
        </p:txBody>
      </p:sp>
      <p:pic>
        <p:nvPicPr>
          <p:cNvPr id="5" name="Picture 4"/>
          <p:cNvPicPr>
            <a:picLocks noChangeAspect="1"/>
          </p:cNvPicPr>
          <p:nvPr/>
        </p:nvPicPr>
        <p:blipFill>
          <a:blip r:embed="rId2"/>
          <a:stretch>
            <a:fillRect/>
          </a:stretch>
        </p:blipFill>
        <p:spPr>
          <a:xfrm>
            <a:off x="1292470" y="3863106"/>
            <a:ext cx="10629900" cy="2966758"/>
          </a:xfrm>
          <a:prstGeom prst="rect">
            <a:avLst/>
          </a:prstGeom>
        </p:spPr>
      </p:pic>
    </p:spTree>
    <p:extLst>
      <p:ext uri="{BB962C8B-B14F-4D97-AF65-F5344CB8AC3E}">
        <p14:creationId xmlns:p14="http://schemas.microsoft.com/office/powerpoint/2010/main" val="3725707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003989"/>
            <a:ext cx="5181600" cy="4351338"/>
          </a:xfrm>
        </p:spPr>
        <p:txBody>
          <a:bodyPr>
            <a:normAutofit/>
          </a:bodyPr>
          <a:lstStyle/>
          <a:p>
            <a:r>
              <a:rPr lang="en-IN" dirty="0"/>
              <a:t>OL system</a:t>
            </a:r>
          </a:p>
          <a:p>
            <a:r>
              <a:rPr lang="en-IN" dirty="0"/>
              <a:t> Advantages</a:t>
            </a:r>
          </a:p>
          <a:p>
            <a:pPr lvl="1"/>
            <a:r>
              <a:rPr lang="en-IN" dirty="0"/>
              <a:t>Simple</a:t>
            </a:r>
          </a:p>
          <a:p>
            <a:pPr lvl="1"/>
            <a:r>
              <a:rPr lang="en-IN" dirty="0"/>
              <a:t>Inexpensive</a:t>
            </a:r>
          </a:p>
          <a:p>
            <a:r>
              <a:rPr lang="en-IN" dirty="0"/>
              <a:t>Disadvantages</a:t>
            </a:r>
          </a:p>
          <a:p>
            <a:pPr lvl="1"/>
            <a:r>
              <a:rPr lang="en-IN" dirty="0"/>
              <a:t>Lower accuracy</a:t>
            </a:r>
          </a:p>
          <a:p>
            <a:pPr lvl="1"/>
            <a:r>
              <a:rPr lang="en-IN" dirty="0"/>
              <a:t>Higher sensitivity to noise,</a:t>
            </a:r>
          </a:p>
          <a:p>
            <a:pPr marL="457200" lvl="1" indent="0">
              <a:buNone/>
            </a:pPr>
            <a:r>
              <a:rPr lang="en-IN" dirty="0"/>
              <a:t>disturbances, and changes in</a:t>
            </a:r>
          </a:p>
          <a:p>
            <a:pPr marL="457200" lvl="1" indent="0">
              <a:buNone/>
            </a:pPr>
            <a:r>
              <a:rPr lang="en-IN" dirty="0"/>
              <a:t>the environment</a:t>
            </a:r>
          </a:p>
          <a:p>
            <a:endParaRPr lang="en-IN" dirty="0"/>
          </a:p>
        </p:txBody>
      </p:sp>
      <p:sp>
        <p:nvSpPr>
          <p:cNvPr id="4" name="Content Placeholder 3"/>
          <p:cNvSpPr>
            <a:spLocks noGrp="1"/>
          </p:cNvSpPr>
          <p:nvPr>
            <p:ph sz="half" idx="2"/>
          </p:nvPr>
        </p:nvSpPr>
        <p:spPr>
          <a:xfrm>
            <a:off x="6324600" y="1003989"/>
            <a:ext cx="5181600" cy="4351338"/>
          </a:xfrm>
        </p:spPr>
        <p:txBody>
          <a:bodyPr>
            <a:normAutofit/>
          </a:bodyPr>
          <a:lstStyle/>
          <a:p>
            <a:r>
              <a:rPr lang="en-IN" dirty="0"/>
              <a:t>CL system</a:t>
            </a:r>
          </a:p>
          <a:p>
            <a:r>
              <a:rPr lang="en-IN" dirty="0"/>
              <a:t>Advantages</a:t>
            </a:r>
          </a:p>
          <a:p>
            <a:pPr lvl="1"/>
            <a:r>
              <a:rPr lang="en-IN" dirty="0"/>
              <a:t>Higher accuracy</a:t>
            </a:r>
          </a:p>
          <a:p>
            <a:pPr lvl="1"/>
            <a:r>
              <a:rPr lang="en-IN" dirty="0"/>
              <a:t>Less sensitivity to noise,</a:t>
            </a:r>
          </a:p>
          <a:p>
            <a:pPr marL="457200" lvl="1" indent="0">
              <a:buNone/>
            </a:pPr>
            <a:r>
              <a:rPr lang="en-IN" dirty="0"/>
              <a:t>disturbances, and changes in</a:t>
            </a:r>
          </a:p>
          <a:p>
            <a:pPr marL="457200" lvl="1" indent="0">
              <a:buNone/>
            </a:pPr>
            <a:r>
              <a:rPr lang="en-IN" dirty="0"/>
              <a:t>the environment</a:t>
            </a:r>
          </a:p>
          <a:p>
            <a:r>
              <a:rPr lang="en-IN" dirty="0"/>
              <a:t> Disadvantages</a:t>
            </a:r>
          </a:p>
          <a:p>
            <a:pPr lvl="1"/>
            <a:r>
              <a:rPr lang="en-IN" dirty="0"/>
              <a:t>Complex</a:t>
            </a:r>
          </a:p>
          <a:p>
            <a:pPr lvl="1"/>
            <a:r>
              <a:rPr lang="en-IN" dirty="0"/>
              <a:t>Expensive</a:t>
            </a:r>
          </a:p>
          <a:p>
            <a:pPr lvl="1"/>
            <a:r>
              <a:rPr lang="en-IN" dirty="0"/>
              <a:t>Stability</a:t>
            </a:r>
          </a:p>
        </p:txBody>
      </p:sp>
      <p:sp>
        <p:nvSpPr>
          <p:cNvPr id="5" name="Title 1"/>
          <p:cNvSpPr>
            <a:spLocks noGrp="1"/>
          </p:cNvSpPr>
          <p:nvPr>
            <p:ph type="title"/>
          </p:nvPr>
        </p:nvSpPr>
        <p:spPr>
          <a:xfrm>
            <a:off x="990600" y="0"/>
            <a:ext cx="10515600" cy="1325563"/>
          </a:xfrm>
        </p:spPr>
        <p:txBody>
          <a:bodyPr/>
          <a:lstStyle/>
          <a:p>
            <a:pPr algn="ctr"/>
            <a:r>
              <a:rPr lang="en-IN" dirty="0"/>
              <a:t>System configurations</a:t>
            </a:r>
          </a:p>
        </p:txBody>
      </p:sp>
      <p:sp>
        <p:nvSpPr>
          <p:cNvPr id="6" name="Rectangle 5"/>
          <p:cNvSpPr/>
          <p:nvPr/>
        </p:nvSpPr>
        <p:spPr>
          <a:xfrm>
            <a:off x="755374" y="5292124"/>
            <a:ext cx="10750826" cy="1384995"/>
          </a:xfrm>
          <a:prstGeom prst="rect">
            <a:avLst/>
          </a:prstGeom>
        </p:spPr>
        <p:txBody>
          <a:bodyPr wrap="square">
            <a:spAutoFit/>
          </a:bodyPr>
          <a:lstStyle/>
          <a:p>
            <a:r>
              <a:rPr lang="en-IN" sz="2800" dirty="0"/>
              <a:t>In modern control systems the computer plays the role of the controller and brings many advantages like time sharing, multiple roles and ease of change</a:t>
            </a:r>
          </a:p>
        </p:txBody>
      </p:sp>
    </p:spTree>
    <p:extLst>
      <p:ext uri="{BB962C8B-B14F-4D97-AF65-F5344CB8AC3E}">
        <p14:creationId xmlns:p14="http://schemas.microsoft.com/office/powerpoint/2010/main" val="1206008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 calcmode="lin" valueType="num">
                                      <p:cBhvr additive="base">
                                        <p:cTn id="4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 calcmode="lin" valueType="num">
                                      <p:cBhvr additive="base">
                                        <p:cTn id="5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
                                            <p:txEl>
                                              <p:pRg st="2" end="2"/>
                                            </p:txEl>
                                          </p:spTgt>
                                        </p:tgtEl>
                                        <p:attrNameLst>
                                          <p:attrName>style.visibility</p:attrName>
                                        </p:attrNameLst>
                                      </p:cBhvr>
                                      <p:to>
                                        <p:strVal val="visible"/>
                                      </p:to>
                                    </p:set>
                                    <p:anim calcmode="lin" valueType="num">
                                      <p:cBhvr additive="base">
                                        <p:cTn id="5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 calcmode="lin" valueType="num">
                                      <p:cBhvr additive="base">
                                        <p:cTn id="6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anim calcmode="lin" valueType="num">
                                      <p:cBhvr additive="base">
                                        <p:cTn id="7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 calcmode="lin" valueType="num">
                                      <p:cBhvr additive="base">
                                        <p:cTn id="7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
                                            <p:txEl>
                                              <p:pRg st="7" end="7"/>
                                            </p:txEl>
                                          </p:spTgt>
                                        </p:tgtEl>
                                        <p:attrNameLst>
                                          <p:attrName>style.visibility</p:attrName>
                                        </p:attrNameLst>
                                      </p:cBhvr>
                                      <p:to>
                                        <p:strVal val="visible"/>
                                      </p:to>
                                    </p:set>
                                    <p:anim calcmode="lin" valueType="num">
                                      <p:cBhvr additive="base">
                                        <p:cTn id="8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
                                            <p:txEl>
                                              <p:pRg st="8" end="8"/>
                                            </p:txEl>
                                          </p:spTgt>
                                        </p:tgtEl>
                                        <p:attrNameLst>
                                          <p:attrName>style.visibility</p:attrName>
                                        </p:attrNameLst>
                                      </p:cBhvr>
                                      <p:to>
                                        <p:strVal val="visible"/>
                                      </p:to>
                                    </p:set>
                                    <p:anim calcmode="lin" valueType="num">
                                      <p:cBhvr additive="base">
                                        <p:cTn id="8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anim calcmode="lin" valueType="num">
                                      <p:cBhvr additive="base">
                                        <p:cTn id="8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 calcmode="lin" valueType="num">
                                      <p:cBhvr additive="base">
                                        <p:cTn id="95" dur="500" fill="hold"/>
                                        <p:tgtEl>
                                          <p:spTgt spid="6"/>
                                        </p:tgtEl>
                                        <p:attrNameLst>
                                          <p:attrName>ppt_x</p:attrName>
                                        </p:attrNameLst>
                                      </p:cBhvr>
                                      <p:tavLst>
                                        <p:tav tm="0">
                                          <p:val>
                                            <p:strVal val="#ppt_x"/>
                                          </p:val>
                                        </p:tav>
                                        <p:tav tm="100000">
                                          <p:val>
                                            <p:strVal val="#ppt_x"/>
                                          </p:val>
                                        </p:tav>
                                      </p:tavLst>
                                    </p:anim>
                                    <p:anim calcmode="lin" valueType="num">
                                      <p:cBhvr additive="base">
                                        <p:cTn id="9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Definition </a:t>
            </a:r>
            <a:r>
              <a:rPr lang="en-IN"/>
              <a:t>(revisited) </a:t>
            </a:r>
            <a:endParaRPr lang="en-IN" dirty="0"/>
          </a:p>
        </p:txBody>
      </p:sp>
      <p:sp>
        <p:nvSpPr>
          <p:cNvPr id="3" name="Content Placeholder 2"/>
          <p:cNvSpPr>
            <a:spLocks noGrp="1"/>
          </p:cNvSpPr>
          <p:nvPr>
            <p:ph idx="1"/>
          </p:nvPr>
        </p:nvSpPr>
        <p:spPr>
          <a:xfrm>
            <a:off x="838200" y="1537252"/>
            <a:ext cx="10515600" cy="4639711"/>
          </a:xfrm>
        </p:spPr>
        <p:txBody>
          <a:bodyPr>
            <a:noAutofit/>
          </a:bodyPr>
          <a:lstStyle/>
          <a:p>
            <a:r>
              <a:rPr lang="en-IN" dirty="0"/>
              <a:t>Control systems consists of sub-systems assembled for the purpose of obtaining desired output with desired performance when given a specified input.</a:t>
            </a:r>
          </a:p>
          <a:p>
            <a:r>
              <a:rPr lang="en-IN" dirty="0"/>
              <a:t>Example: Elevator</a:t>
            </a:r>
          </a:p>
          <a:p>
            <a:pPr marL="0" indent="0">
              <a:buNone/>
            </a:pPr>
            <a:r>
              <a:rPr lang="en-IN" dirty="0"/>
              <a:t>(response of an elevator)</a:t>
            </a:r>
          </a:p>
          <a:p>
            <a:endParaRPr lang="en-IN" dirty="0"/>
          </a:p>
        </p:txBody>
      </p:sp>
      <p:pic>
        <p:nvPicPr>
          <p:cNvPr id="4" name="Picture 3"/>
          <p:cNvPicPr>
            <a:picLocks noChangeAspect="1"/>
          </p:cNvPicPr>
          <p:nvPr/>
        </p:nvPicPr>
        <p:blipFill>
          <a:blip r:embed="rId2"/>
          <a:stretch>
            <a:fillRect/>
          </a:stretch>
        </p:blipFill>
        <p:spPr>
          <a:xfrm>
            <a:off x="4443237" y="2402420"/>
            <a:ext cx="7748763" cy="4455579"/>
          </a:xfrm>
          <a:prstGeom prst="rect">
            <a:avLst/>
          </a:prstGeom>
        </p:spPr>
      </p:pic>
    </p:spTree>
    <p:extLst>
      <p:ext uri="{BB962C8B-B14F-4D97-AF65-F5344CB8AC3E}">
        <p14:creationId xmlns:p14="http://schemas.microsoft.com/office/powerpoint/2010/main" val="4059819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Analysis and Design Objectives</a:t>
            </a:r>
          </a:p>
        </p:txBody>
      </p:sp>
      <p:sp>
        <p:nvSpPr>
          <p:cNvPr id="3" name="Content Placeholder 2"/>
          <p:cNvSpPr>
            <a:spLocks noGrp="1"/>
          </p:cNvSpPr>
          <p:nvPr>
            <p:ph idx="1"/>
          </p:nvPr>
        </p:nvSpPr>
        <p:spPr>
          <a:xfrm>
            <a:off x="838200" y="1825624"/>
            <a:ext cx="10515600" cy="4746625"/>
          </a:xfrm>
        </p:spPr>
        <p:txBody>
          <a:bodyPr>
            <a:normAutofit/>
          </a:bodyPr>
          <a:lstStyle/>
          <a:p>
            <a:r>
              <a:rPr lang="en-IN" dirty="0"/>
              <a:t>word “desired performance” is important</a:t>
            </a:r>
          </a:p>
          <a:p>
            <a:r>
              <a:rPr lang="en-IN" dirty="0"/>
              <a:t>Analysis is the process by which a system’s performance is determined</a:t>
            </a:r>
          </a:p>
          <a:p>
            <a:r>
              <a:rPr lang="en-IN" dirty="0"/>
              <a:t>Design is the process by which a system’s performance is created or changed.</a:t>
            </a:r>
          </a:p>
          <a:p>
            <a:r>
              <a:rPr lang="en-IN" dirty="0"/>
              <a:t>Three major objectives</a:t>
            </a:r>
          </a:p>
          <a:p>
            <a:pPr lvl="1"/>
            <a:r>
              <a:rPr lang="en-IN" dirty="0"/>
              <a:t>Transient response (example of elevator and hard disk)</a:t>
            </a:r>
          </a:p>
          <a:p>
            <a:pPr lvl="1"/>
            <a:r>
              <a:rPr lang="en-IN" dirty="0"/>
              <a:t>Steady state response (example of elevator, hard disk and antenna)</a:t>
            </a:r>
          </a:p>
          <a:p>
            <a:pPr lvl="1"/>
            <a:r>
              <a:rPr lang="en-IN" dirty="0"/>
              <a:t>Stability</a:t>
            </a:r>
          </a:p>
        </p:txBody>
      </p:sp>
    </p:spTree>
    <p:extLst>
      <p:ext uri="{BB962C8B-B14F-4D97-AF65-F5344CB8AC3E}">
        <p14:creationId xmlns:p14="http://schemas.microsoft.com/office/powerpoint/2010/main" val="2608487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Analysis and Design Objectives</a:t>
            </a:r>
          </a:p>
        </p:txBody>
      </p:sp>
      <p:sp>
        <p:nvSpPr>
          <p:cNvPr id="3" name="Content Placeholder 2"/>
          <p:cNvSpPr>
            <a:spLocks noGrp="1"/>
          </p:cNvSpPr>
          <p:nvPr>
            <p:ph idx="1"/>
          </p:nvPr>
        </p:nvSpPr>
        <p:spPr>
          <a:xfrm>
            <a:off x="838200" y="1825625"/>
            <a:ext cx="10515600" cy="4783722"/>
          </a:xfrm>
        </p:spPr>
        <p:txBody>
          <a:bodyPr/>
          <a:lstStyle/>
          <a:p>
            <a:r>
              <a:rPr lang="en-IN" dirty="0"/>
              <a:t>Transient response and steady state response  performance definitions not useful if the system is not stable.</a:t>
            </a:r>
          </a:p>
          <a:p>
            <a:r>
              <a:rPr lang="en-IN" dirty="0"/>
              <a:t>To understand stability we have to understand about the Natural (transient)* and forced (steady state)* responses. </a:t>
            </a:r>
          </a:p>
          <a:p>
            <a:r>
              <a:rPr lang="en-IN" dirty="0"/>
              <a:t>For a linear system </a:t>
            </a:r>
          </a:p>
          <a:p>
            <a:r>
              <a:rPr lang="en-IN" dirty="0"/>
              <a:t>Total response= Natural + forced.</a:t>
            </a:r>
          </a:p>
          <a:p>
            <a:r>
              <a:rPr lang="en-IN" dirty="0"/>
              <a:t>Natural response :Due to the system and the way the system acquires or dissipates energy</a:t>
            </a:r>
          </a:p>
          <a:p>
            <a:r>
              <a:rPr lang="en-IN" dirty="0"/>
              <a:t>Forced response : Due to input</a:t>
            </a:r>
          </a:p>
          <a:p>
            <a:endParaRPr lang="en-IN" dirty="0"/>
          </a:p>
        </p:txBody>
      </p:sp>
    </p:spTree>
    <p:extLst>
      <p:ext uri="{BB962C8B-B14F-4D97-AF65-F5344CB8AC3E}">
        <p14:creationId xmlns:p14="http://schemas.microsoft.com/office/powerpoint/2010/main" val="2383948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Analysis and Design Objectives</a:t>
            </a:r>
          </a:p>
        </p:txBody>
      </p:sp>
      <p:sp>
        <p:nvSpPr>
          <p:cNvPr id="3" name="Content Placeholder 2"/>
          <p:cNvSpPr>
            <a:spLocks noGrp="1"/>
          </p:cNvSpPr>
          <p:nvPr>
            <p:ph idx="1"/>
          </p:nvPr>
        </p:nvSpPr>
        <p:spPr>
          <a:xfrm>
            <a:off x="838200" y="1825625"/>
            <a:ext cx="10515600" cy="4783722"/>
          </a:xfrm>
        </p:spPr>
        <p:txBody>
          <a:bodyPr/>
          <a:lstStyle/>
          <a:p>
            <a:r>
              <a:rPr lang="en-IN" dirty="0"/>
              <a:t>For unstable systems natural response is so much greater than the forced response</a:t>
            </a:r>
          </a:p>
          <a:p>
            <a:r>
              <a:rPr lang="en-IN" dirty="0"/>
              <a:t>For stable systems the natural response should decay or oscillate</a:t>
            </a:r>
          </a:p>
          <a:p>
            <a:r>
              <a:rPr lang="en-IN" b="1" dirty="0"/>
              <a:t>Other Considerations </a:t>
            </a:r>
          </a:p>
          <a:p>
            <a:r>
              <a:rPr lang="en-IN" dirty="0"/>
              <a:t>Robustness--Sensitivity to parameter changes</a:t>
            </a:r>
          </a:p>
          <a:p>
            <a:r>
              <a:rPr lang="en-IN" dirty="0"/>
              <a:t>Hardware selection, e.g., power requirements and sensor accuracy</a:t>
            </a:r>
          </a:p>
          <a:p>
            <a:r>
              <a:rPr lang="en-IN" dirty="0"/>
              <a:t>Economic</a:t>
            </a:r>
          </a:p>
        </p:txBody>
      </p:sp>
    </p:spTree>
    <p:extLst>
      <p:ext uri="{BB962C8B-B14F-4D97-AF65-F5344CB8AC3E}">
        <p14:creationId xmlns:p14="http://schemas.microsoft.com/office/powerpoint/2010/main" val="1831190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 Process</a:t>
            </a:r>
          </a:p>
        </p:txBody>
      </p:sp>
      <p:sp>
        <p:nvSpPr>
          <p:cNvPr id="4" name="Content Placeholder 3"/>
          <p:cNvSpPr>
            <a:spLocks noGrp="1"/>
          </p:cNvSpPr>
          <p:nvPr>
            <p:ph idx="1"/>
          </p:nvPr>
        </p:nvSpPr>
        <p:spPr>
          <a:xfrm>
            <a:off x="838200" y="1516062"/>
            <a:ext cx="10515600" cy="4351338"/>
          </a:xfrm>
        </p:spPr>
        <p:txBody>
          <a:bodyPr/>
          <a:lstStyle/>
          <a:p>
            <a:r>
              <a:rPr lang="en-IN" dirty="0"/>
              <a:t>The design flow </a:t>
            </a:r>
          </a:p>
        </p:txBody>
      </p:sp>
      <p:pic>
        <p:nvPicPr>
          <p:cNvPr id="6" name="Picture 5"/>
          <p:cNvPicPr>
            <a:picLocks noChangeAspect="1"/>
          </p:cNvPicPr>
          <p:nvPr/>
        </p:nvPicPr>
        <p:blipFill>
          <a:blip r:embed="rId2"/>
          <a:stretch>
            <a:fillRect/>
          </a:stretch>
        </p:blipFill>
        <p:spPr>
          <a:xfrm>
            <a:off x="195262" y="2218289"/>
            <a:ext cx="11871584" cy="3662363"/>
          </a:xfrm>
          <a:prstGeom prst="rect">
            <a:avLst/>
          </a:prstGeom>
        </p:spPr>
      </p:pic>
    </p:spTree>
    <p:extLst>
      <p:ext uri="{BB962C8B-B14F-4D97-AF65-F5344CB8AC3E}">
        <p14:creationId xmlns:p14="http://schemas.microsoft.com/office/powerpoint/2010/main" val="9696202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latin typeface="+mn-lt"/>
                <a:ea typeface="+mn-ea"/>
                <a:cs typeface="+mn-cs"/>
              </a:rPr>
              <a:t>Lecture overview</a:t>
            </a:r>
          </a:p>
        </p:txBody>
      </p:sp>
      <p:sp>
        <p:nvSpPr>
          <p:cNvPr id="3" name="Content Placeholder 2"/>
          <p:cNvSpPr>
            <a:spLocks noGrp="1"/>
          </p:cNvSpPr>
          <p:nvPr>
            <p:ph idx="1"/>
          </p:nvPr>
        </p:nvSpPr>
        <p:spPr>
          <a:xfrm>
            <a:off x="838200" y="1397726"/>
            <a:ext cx="10515600" cy="4779237"/>
          </a:xfrm>
        </p:spPr>
        <p:txBody>
          <a:bodyPr>
            <a:normAutofit/>
          </a:bodyPr>
          <a:lstStyle/>
          <a:p>
            <a:pPr marL="514350" indent="-514350">
              <a:buFont typeface="+mj-lt"/>
              <a:buAutoNum type="arabicPeriod"/>
            </a:pPr>
            <a:r>
              <a:rPr lang="en-IN" sz="4000" dirty="0"/>
              <a:t>Control system Definition </a:t>
            </a:r>
          </a:p>
          <a:p>
            <a:pPr marL="514350" indent="-514350">
              <a:buFont typeface="+mj-lt"/>
              <a:buAutoNum type="arabicPeriod"/>
            </a:pPr>
            <a:r>
              <a:rPr lang="en-IN" sz="4000" dirty="0"/>
              <a:t>Need for study Motivation</a:t>
            </a:r>
          </a:p>
          <a:p>
            <a:pPr marL="514350" indent="-514350">
              <a:buFont typeface="+mj-lt"/>
              <a:buAutoNum type="arabicPeriod"/>
            </a:pPr>
            <a:r>
              <a:rPr lang="en-IN" sz="4000" dirty="0"/>
              <a:t>Advantages of control systems</a:t>
            </a:r>
          </a:p>
          <a:p>
            <a:pPr marL="514350" indent="-514350">
              <a:buFont typeface="+mj-lt"/>
              <a:buAutoNum type="arabicPeriod"/>
            </a:pPr>
            <a:r>
              <a:rPr lang="en-IN" sz="4000" dirty="0"/>
              <a:t>System Configurations</a:t>
            </a:r>
          </a:p>
          <a:p>
            <a:pPr marL="514350" indent="-514350">
              <a:buFont typeface="+mj-lt"/>
              <a:buAutoNum type="arabicPeriod"/>
            </a:pPr>
            <a:r>
              <a:rPr lang="en-IN" sz="4000" dirty="0"/>
              <a:t>Analysis and design objectives</a:t>
            </a:r>
          </a:p>
          <a:p>
            <a:pPr marL="514350" indent="-514350">
              <a:buFont typeface="+mj-lt"/>
              <a:buAutoNum type="arabicPeriod"/>
            </a:pPr>
            <a:r>
              <a:rPr lang="en-IN" sz="4000" dirty="0"/>
              <a:t>Design Process</a:t>
            </a:r>
          </a:p>
          <a:p>
            <a:pPr marL="514350" indent="-514350">
              <a:buFont typeface="+mj-lt"/>
              <a:buAutoNum type="arabicPeriod"/>
            </a:pPr>
            <a:endParaRPr lang="en-IN" sz="4000" dirty="0"/>
          </a:p>
          <a:p>
            <a:pPr marL="0" indent="0">
              <a:buNone/>
            </a:pPr>
            <a:endParaRPr lang="en-IN" sz="4000" dirty="0"/>
          </a:p>
        </p:txBody>
      </p:sp>
    </p:spTree>
    <p:extLst>
      <p:ext uri="{BB962C8B-B14F-4D97-AF65-F5344CB8AC3E}">
        <p14:creationId xmlns:p14="http://schemas.microsoft.com/office/powerpoint/2010/main" val="103703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dir="cw">
                                      <p:cBhvr override="childStyle">
                                        <p:cTn id="42" dur="2000" fill="hold"/>
                                        <p:tgtEl>
                                          <p:spTgt spid="3">
                                            <p:txEl>
                                              <p:pRg st="2" end="2"/>
                                            </p:txEl>
                                          </p:spTgt>
                                        </p:tgtEl>
                                        <p:attrNameLst>
                                          <p:attrName>style.color</p:attrName>
                                        </p:attrNameLst>
                                      </p:cBhvr>
                                      <p:to>
                                        <a:schemeClr val="accent2"/>
                                      </p:to>
                                    </p:animClr>
                                  </p:childTnLst>
                                </p:cTn>
                              </p:par>
                              <p:par>
                                <p:cTn id="43" presetID="3" presetClass="emph" presetSubtype="2" fill="hold" nodeType="withEffect">
                                  <p:stCondLst>
                                    <p:cond delay="0"/>
                                  </p:stCondLst>
                                  <p:childTnLst>
                                    <p:animClr clrSpc="rgb" dir="cw">
                                      <p:cBhvr override="childStyle">
                                        <p:cTn id="44" dur="2000" fill="hold"/>
                                        <p:tgtEl>
                                          <p:spTgt spid="3">
                                            <p:txEl>
                                              <p:pRg st="3" end="3"/>
                                            </p:txEl>
                                          </p:spTgt>
                                        </p:tgtEl>
                                        <p:attrNameLst>
                                          <p:attrName>style.color</p:attrName>
                                        </p:attrNameLst>
                                      </p:cBhvr>
                                      <p:to>
                                        <a:schemeClr val="accent2"/>
                                      </p:to>
                                    </p:animClr>
                                  </p:childTnLst>
                                </p:cTn>
                              </p:par>
                              <p:par>
                                <p:cTn id="45" presetID="3" presetClass="emph" presetSubtype="2" fill="hold" nodeType="withEffect">
                                  <p:stCondLst>
                                    <p:cond delay="0"/>
                                  </p:stCondLst>
                                  <p:childTnLst>
                                    <p:animClr clrSpc="rgb" dir="cw">
                                      <p:cBhvr override="childStyle">
                                        <p:cTn id="46" dur="2000" fill="hold"/>
                                        <p:tgtEl>
                                          <p:spTgt spid="3">
                                            <p:txEl>
                                              <p:pRg st="4" end="4"/>
                                            </p:txEl>
                                          </p:spTgt>
                                        </p:tgtEl>
                                        <p:attrNameLst>
                                          <p:attrName>style.color</p:attrName>
                                        </p:attrNameLst>
                                      </p:cBhvr>
                                      <p:to>
                                        <a:schemeClr val="accent2"/>
                                      </p:to>
                                    </p:animClr>
                                  </p:childTnLst>
                                </p:cTn>
                              </p:par>
                              <p:par>
                                <p:cTn id="47" presetID="3" presetClass="emph" presetSubtype="2" fill="hold" nodeType="withEffect">
                                  <p:stCondLst>
                                    <p:cond delay="0"/>
                                  </p:stCondLst>
                                  <p:childTnLst>
                                    <p:animClr clrSpc="rgb" dir="cw">
                                      <p:cBhvr override="childStyle">
                                        <p:cTn id="48" dur="2000" fill="hold"/>
                                        <p:tgtEl>
                                          <p:spTgt spid="3">
                                            <p:txEl>
                                              <p:pRg st="5" end="5"/>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Case study</a:t>
            </a:r>
          </a:p>
        </p:txBody>
      </p:sp>
      <p:sp>
        <p:nvSpPr>
          <p:cNvPr id="3" name="Content Placeholder 2"/>
          <p:cNvSpPr>
            <a:spLocks noGrp="1"/>
          </p:cNvSpPr>
          <p:nvPr>
            <p:ph idx="1"/>
          </p:nvPr>
        </p:nvSpPr>
        <p:spPr/>
        <p:txBody>
          <a:bodyPr/>
          <a:lstStyle/>
          <a:p>
            <a:r>
              <a:rPr lang="en-IN" dirty="0"/>
              <a:t>Antenna Azimuth Position Control System</a:t>
            </a:r>
          </a:p>
        </p:txBody>
      </p:sp>
      <p:pic>
        <p:nvPicPr>
          <p:cNvPr id="5" name="Picture 4"/>
          <p:cNvPicPr>
            <a:picLocks noChangeAspect="1"/>
          </p:cNvPicPr>
          <p:nvPr/>
        </p:nvPicPr>
        <p:blipFill>
          <a:blip r:embed="rId2"/>
          <a:stretch>
            <a:fillRect/>
          </a:stretch>
        </p:blipFill>
        <p:spPr>
          <a:xfrm>
            <a:off x="4731025" y="2502482"/>
            <a:ext cx="7460975" cy="4355517"/>
          </a:xfrm>
          <a:prstGeom prst="rect">
            <a:avLst/>
          </a:prstGeom>
        </p:spPr>
      </p:pic>
    </p:spTree>
    <p:extLst>
      <p:ext uri="{BB962C8B-B14F-4D97-AF65-F5344CB8AC3E}">
        <p14:creationId xmlns:p14="http://schemas.microsoft.com/office/powerpoint/2010/main" val="372755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 process</a:t>
            </a:r>
          </a:p>
        </p:txBody>
      </p:sp>
      <p:sp>
        <p:nvSpPr>
          <p:cNvPr id="3" name="Content Placeholder 2"/>
          <p:cNvSpPr>
            <a:spLocks noGrp="1"/>
          </p:cNvSpPr>
          <p:nvPr>
            <p:ph idx="1"/>
          </p:nvPr>
        </p:nvSpPr>
        <p:spPr/>
        <p:txBody>
          <a:bodyPr>
            <a:normAutofit/>
          </a:bodyPr>
          <a:lstStyle/>
          <a:p>
            <a:pPr marL="0" indent="0">
              <a:buNone/>
            </a:pPr>
            <a:r>
              <a:rPr lang="en-IN" dirty="0"/>
              <a:t>1. Transform requirements into a physical system</a:t>
            </a:r>
          </a:p>
          <a:p>
            <a:r>
              <a:rPr lang="en-IN" dirty="0"/>
              <a:t>System concept</a:t>
            </a:r>
          </a:p>
          <a:p>
            <a:r>
              <a:rPr lang="en-IN" dirty="0"/>
              <a:t>Qualitative description</a:t>
            </a:r>
          </a:p>
          <a:p>
            <a:r>
              <a:rPr lang="en-IN" dirty="0"/>
              <a:t>Determine inputs and outputs</a:t>
            </a:r>
          </a:p>
          <a:p>
            <a:r>
              <a:rPr lang="en-IN" dirty="0"/>
              <a:t>Description of the physical system</a:t>
            </a:r>
          </a:p>
        </p:txBody>
      </p:sp>
      <p:pic>
        <p:nvPicPr>
          <p:cNvPr id="4" name="Picture 3"/>
          <p:cNvPicPr>
            <a:picLocks noChangeAspect="1"/>
          </p:cNvPicPr>
          <p:nvPr/>
        </p:nvPicPr>
        <p:blipFill>
          <a:blip r:embed="rId2"/>
          <a:stretch>
            <a:fillRect/>
          </a:stretch>
        </p:blipFill>
        <p:spPr>
          <a:xfrm>
            <a:off x="6135757" y="3322526"/>
            <a:ext cx="6056243" cy="3535473"/>
          </a:xfrm>
          <a:prstGeom prst="rect">
            <a:avLst/>
          </a:prstGeom>
        </p:spPr>
      </p:pic>
    </p:spTree>
    <p:extLst>
      <p:ext uri="{BB962C8B-B14F-4D97-AF65-F5344CB8AC3E}">
        <p14:creationId xmlns:p14="http://schemas.microsoft.com/office/powerpoint/2010/main" val="383635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 process</a:t>
            </a:r>
          </a:p>
        </p:txBody>
      </p:sp>
      <p:sp>
        <p:nvSpPr>
          <p:cNvPr id="3" name="Content Placeholder 2"/>
          <p:cNvSpPr>
            <a:spLocks noGrp="1"/>
          </p:cNvSpPr>
          <p:nvPr>
            <p:ph idx="1"/>
          </p:nvPr>
        </p:nvSpPr>
        <p:spPr/>
        <p:txBody>
          <a:bodyPr>
            <a:normAutofit/>
          </a:bodyPr>
          <a:lstStyle/>
          <a:p>
            <a:pPr marL="0" indent="0">
              <a:buNone/>
            </a:pPr>
            <a:r>
              <a:rPr lang="en-IN" dirty="0"/>
              <a:t>2. Draw a functional block diagram</a:t>
            </a:r>
          </a:p>
          <a:p>
            <a:r>
              <a:rPr lang="en-IN" dirty="0"/>
              <a:t>Detailed layout</a:t>
            </a:r>
          </a:p>
          <a:p>
            <a:r>
              <a:rPr lang="en-IN" dirty="0"/>
              <a:t>Describes the component parts of the system (function and hardware) and shows their interconnections</a:t>
            </a:r>
          </a:p>
          <a:p>
            <a:endParaRPr lang="en-IN" dirty="0"/>
          </a:p>
        </p:txBody>
      </p:sp>
      <p:pic>
        <p:nvPicPr>
          <p:cNvPr id="4" name="Picture 3"/>
          <p:cNvPicPr>
            <a:picLocks noChangeAspect="1"/>
          </p:cNvPicPr>
          <p:nvPr/>
        </p:nvPicPr>
        <p:blipFill>
          <a:blip r:embed="rId2"/>
          <a:stretch>
            <a:fillRect/>
          </a:stretch>
        </p:blipFill>
        <p:spPr>
          <a:xfrm>
            <a:off x="0" y="3690937"/>
            <a:ext cx="7050157" cy="3167063"/>
          </a:xfrm>
          <a:prstGeom prst="rect">
            <a:avLst/>
          </a:prstGeom>
        </p:spPr>
      </p:pic>
      <p:pic>
        <p:nvPicPr>
          <p:cNvPr id="5" name="Picture 4"/>
          <p:cNvPicPr>
            <a:picLocks noChangeAspect="1"/>
          </p:cNvPicPr>
          <p:nvPr/>
        </p:nvPicPr>
        <p:blipFill>
          <a:blip r:embed="rId3"/>
          <a:stretch>
            <a:fillRect/>
          </a:stretch>
        </p:blipFill>
        <p:spPr>
          <a:xfrm>
            <a:off x="8070574" y="1"/>
            <a:ext cx="4121426" cy="2887090"/>
          </a:xfrm>
          <a:prstGeom prst="rect">
            <a:avLst/>
          </a:prstGeom>
        </p:spPr>
      </p:pic>
      <p:pic>
        <p:nvPicPr>
          <p:cNvPr id="6" name="Picture 5"/>
          <p:cNvPicPr>
            <a:picLocks noChangeAspect="1"/>
          </p:cNvPicPr>
          <p:nvPr/>
        </p:nvPicPr>
        <p:blipFill>
          <a:blip r:embed="rId4"/>
          <a:stretch>
            <a:fillRect/>
          </a:stretch>
        </p:blipFill>
        <p:spPr>
          <a:xfrm>
            <a:off x="7146388" y="3891242"/>
            <a:ext cx="4775982" cy="2966758"/>
          </a:xfrm>
          <a:prstGeom prst="rect">
            <a:avLst/>
          </a:prstGeom>
        </p:spPr>
      </p:pic>
    </p:spTree>
    <p:extLst>
      <p:ext uri="{BB962C8B-B14F-4D97-AF65-F5344CB8AC3E}">
        <p14:creationId xmlns:p14="http://schemas.microsoft.com/office/powerpoint/2010/main" val="2756501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a:t>
            </a:r>
          </a:p>
        </p:txBody>
      </p:sp>
      <p:sp>
        <p:nvSpPr>
          <p:cNvPr id="3" name="Content Placeholder 2"/>
          <p:cNvSpPr>
            <a:spLocks noGrp="1"/>
          </p:cNvSpPr>
          <p:nvPr>
            <p:ph idx="1"/>
          </p:nvPr>
        </p:nvSpPr>
        <p:spPr>
          <a:xfrm>
            <a:off x="838199" y="1825624"/>
            <a:ext cx="10836965" cy="4879975"/>
          </a:xfrm>
        </p:spPr>
        <p:txBody>
          <a:bodyPr>
            <a:normAutofit/>
          </a:bodyPr>
          <a:lstStyle/>
          <a:p>
            <a:pPr marL="0" indent="0">
              <a:buNone/>
            </a:pPr>
            <a:r>
              <a:rPr lang="en-IN" sz="3200" dirty="0"/>
              <a:t>A room temperature control system operates by sensing the difference between the thermostat setting and the actual temperature and then opening a fuel valve an amount proportional to this difference. </a:t>
            </a:r>
          </a:p>
          <a:p>
            <a:pPr marL="0" indent="0">
              <a:buNone/>
            </a:pPr>
            <a:r>
              <a:rPr lang="en-IN" sz="3200" dirty="0"/>
              <a:t>Draw a functional closed-loop block diagram (similar to block diagram shown for antenna control system) identifying the input and output transducers, the controller, and the plant. Further, identify the input and output signals of all subsystems.</a:t>
            </a:r>
          </a:p>
        </p:txBody>
      </p:sp>
    </p:spTree>
    <p:extLst>
      <p:ext uri="{BB962C8B-B14F-4D97-AF65-F5344CB8AC3E}">
        <p14:creationId xmlns:p14="http://schemas.microsoft.com/office/powerpoint/2010/main" val="1162994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857" y="664112"/>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Angular input</a:t>
            </a:r>
          </a:p>
        </p:txBody>
      </p:sp>
      <p:cxnSp>
        <p:nvCxnSpPr>
          <p:cNvPr id="62" name="Straight Arrow Connector 61"/>
          <p:cNvCxnSpPr/>
          <p:nvPr/>
        </p:nvCxnSpPr>
        <p:spPr>
          <a:xfrm flipH="1">
            <a:off x="228600" y="1377079"/>
            <a:ext cx="136548" cy="123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390023" y="443940"/>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Voltage proportional to the angular input</a:t>
            </a:r>
          </a:p>
        </p:txBody>
      </p:sp>
      <p:cxnSp>
        <p:nvCxnSpPr>
          <p:cNvPr id="64" name="Straight Arrow Connector 63"/>
          <p:cNvCxnSpPr/>
          <p:nvPr/>
        </p:nvCxnSpPr>
        <p:spPr>
          <a:xfrm>
            <a:off x="2008943" y="1825625"/>
            <a:ext cx="14287" cy="858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0389714" y="1714567"/>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Temperature of the room</a:t>
            </a:r>
          </a:p>
        </p:txBody>
      </p:sp>
      <p:sp>
        <p:nvSpPr>
          <p:cNvPr id="67" name="Rectangle 66"/>
          <p:cNvSpPr/>
          <p:nvPr/>
        </p:nvSpPr>
        <p:spPr>
          <a:xfrm>
            <a:off x="3131755" y="3890343"/>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Voltage proportional to the temperature</a:t>
            </a:r>
          </a:p>
        </p:txBody>
      </p:sp>
      <p:sp>
        <p:nvSpPr>
          <p:cNvPr id="74" name="Rectangle 73"/>
          <p:cNvSpPr/>
          <p:nvPr/>
        </p:nvSpPr>
        <p:spPr>
          <a:xfrm>
            <a:off x="2956696" y="224138"/>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Voltage proportional to the error</a:t>
            </a:r>
          </a:p>
        </p:txBody>
      </p:sp>
      <p:grpSp>
        <p:nvGrpSpPr>
          <p:cNvPr id="2" name="Group 78"/>
          <p:cNvGrpSpPr/>
          <p:nvPr/>
        </p:nvGrpSpPr>
        <p:grpSpPr>
          <a:xfrm>
            <a:off x="0" y="1095474"/>
            <a:ext cx="11648661" cy="4628531"/>
            <a:chOff x="0" y="1095474"/>
            <a:chExt cx="11648661" cy="4628531"/>
          </a:xfrm>
        </p:grpSpPr>
        <p:sp>
          <p:nvSpPr>
            <p:cNvPr id="4" name="Rectangle 3"/>
            <p:cNvSpPr/>
            <p:nvPr/>
          </p:nvSpPr>
          <p:spPr>
            <a:xfrm>
              <a:off x="490327" y="2173353"/>
              <a:ext cx="1007166" cy="1152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Potentiometer </a:t>
              </a:r>
            </a:p>
          </p:txBody>
        </p:sp>
        <p:cxnSp>
          <p:nvCxnSpPr>
            <p:cNvPr id="6" name="Straight Arrow Connector 5"/>
            <p:cNvCxnSpPr>
              <a:endCxn id="4" idx="1"/>
            </p:cNvCxnSpPr>
            <p:nvPr/>
          </p:nvCxnSpPr>
          <p:spPr>
            <a:xfrm flipV="1">
              <a:off x="0" y="2749824"/>
              <a:ext cx="490327" cy="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p:cNvCxnSpPr>
            <p:nvPr/>
          </p:nvCxnSpPr>
          <p:spPr>
            <a:xfrm flipV="1">
              <a:off x="1497493" y="2749823"/>
              <a:ext cx="7653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223050" y="2478370"/>
              <a:ext cx="662609" cy="542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879573" y="2034205"/>
              <a:ext cx="1908313" cy="143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 and power amplifiers</a:t>
              </a:r>
            </a:p>
          </p:txBody>
        </p:sp>
        <p:cxnSp>
          <p:nvCxnSpPr>
            <p:cNvPr id="12" name="Straight Arrow Connector 11"/>
            <p:cNvCxnSpPr>
              <a:endCxn id="10" idx="1"/>
            </p:cNvCxnSpPr>
            <p:nvPr/>
          </p:nvCxnSpPr>
          <p:spPr>
            <a:xfrm flipV="1">
              <a:off x="2885659" y="2749823"/>
              <a:ext cx="9939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23" idx="2"/>
            </p:cNvCxnSpPr>
            <p:nvPr/>
          </p:nvCxnSpPr>
          <p:spPr>
            <a:xfrm>
              <a:off x="5787886" y="2749823"/>
              <a:ext cx="4737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61653" y="2461590"/>
              <a:ext cx="543335" cy="576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7301951" y="2040834"/>
              <a:ext cx="1908313" cy="143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Valves and heater along with the room</a:t>
              </a:r>
            </a:p>
          </p:txBody>
        </p:sp>
        <p:cxnSp>
          <p:nvCxnSpPr>
            <p:cNvPr id="32" name="Straight Arrow Connector 31"/>
            <p:cNvCxnSpPr>
              <a:endCxn id="31" idx="1"/>
            </p:cNvCxnSpPr>
            <p:nvPr/>
          </p:nvCxnSpPr>
          <p:spPr>
            <a:xfrm flipV="1">
              <a:off x="6308037" y="2756452"/>
              <a:ext cx="9939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3"/>
              <a:endCxn id="34" idx="2"/>
            </p:cNvCxnSpPr>
            <p:nvPr/>
          </p:nvCxnSpPr>
          <p:spPr>
            <a:xfrm flipV="1">
              <a:off x="9210264" y="2756451"/>
              <a:ext cx="5897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799989" y="2468217"/>
              <a:ext cx="543335" cy="576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Arrow Connector 39"/>
            <p:cNvCxnSpPr>
              <a:endCxn id="23" idx="0"/>
            </p:cNvCxnSpPr>
            <p:nvPr/>
          </p:nvCxnSpPr>
          <p:spPr>
            <a:xfrm>
              <a:off x="6533320" y="1825625"/>
              <a:ext cx="1" cy="63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4" idx="0"/>
            </p:cNvCxnSpPr>
            <p:nvPr/>
          </p:nvCxnSpPr>
          <p:spPr>
            <a:xfrm>
              <a:off x="10071656" y="1825625"/>
              <a:ext cx="1" cy="64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4" idx="6"/>
            </p:cNvCxnSpPr>
            <p:nvPr/>
          </p:nvCxnSpPr>
          <p:spPr>
            <a:xfrm>
              <a:off x="10343324" y="2756451"/>
              <a:ext cx="1305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07496" y="4292770"/>
              <a:ext cx="1908313" cy="143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Thermocouple with its conditioning circuitry</a:t>
              </a:r>
            </a:p>
          </p:txBody>
        </p:sp>
        <p:cxnSp>
          <p:nvCxnSpPr>
            <p:cNvPr id="51" name="Straight Connector 50"/>
            <p:cNvCxnSpPr/>
            <p:nvPr/>
          </p:nvCxnSpPr>
          <p:spPr>
            <a:xfrm>
              <a:off x="10866783" y="2756451"/>
              <a:ext cx="19876" cy="225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6" idx="3"/>
            </p:cNvCxnSpPr>
            <p:nvPr/>
          </p:nvCxnSpPr>
          <p:spPr>
            <a:xfrm flipH="1">
              <a:off x="7215809" y="5008387"/>
              <a:ext cx="36708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1"/>
            </p:cNvCxnSpPr>
            <p:nvPr/>
          </p:nvCxnSpPr>
          <p:spPr>
            <a:xfrm flipH="1" flipV="1">
              <a:off x="2554354" y="5008386"/>
              <a:ext cx="2753142"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9" idx="4"/>
            </p:cNvCxnSpPr>
            <p:nvPr/>
          </p:nvCxnSpPr>
          <p:spPr>
            <a:xfrm flipV="1">
              <a:off x="2554354" y="3021277"/>
              <a:ext cx="1" cy="2022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1456" y="1224060"/>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Input transducer</a:t>
              </a:r>
            </a:p>
          </p:txBody>
        </p:sp>
        <p:sp>
          <p:nvSpPr>
            <p:cNvPr id="66" name="Rectangle 65"/>
            <p:cNvSpPr/>
            <p:nvPr/>
          </p:nvSpPr>
          <p:spPr>
            <a:xfrm>
              <a:off x="5519743" y="3421434"/>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 transducer</a:t>
              </a:r>
            </a:p>
          </p:txBody>
        </p:sp>
        <p:sp>
          <p:nvSpPr>
            <p:cNvPr id="68" name="Rectangle 67"/>
            <p:cNvSpPr/>
            <p:nvPr/>
          </p:nvSpPr>
          <p:spPr>
            <a:xfrm>
              <a:off x="4115645" y="1095474"/>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controller</a:t>
              </a:r>
            </a:p>
          </p:txBody>
        </p:sp>
        <p:sp>
          <p:nvSpPr>
            <p:cNvPr id="70" name="Rectangle 69"/>
            <p:cNvSpPr/>
            <p:nvPr/>
          </p:nvSpPr>
          <p:spPr>
            <a:xfrm>
              <a:off x="901243" y="3597748"/>
              <a:ext cx="1495636" cy="115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Implemented using a difference amplifier</a:t>
              </a:r>
            </a:p>
          </p:txBody>
        </p:sp>
        <p:cxnSp>
          <p:nvCxnSpPr>
            <p:cNvPr id="72" name="Straight Arrow Connector 71"/>
            <p:cNvCxnSpPr/>
            <p:nvPr/>
          </p:nvCxnSpPr>
          <p:spPr>
            <a:xfrm flipV="1">
              <a:off x="1972189" y="3044685"/>
              <a:ext cx="397564" cy="520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983572" y="1500273"/>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Summing junction</a:t>
              </a:r>
            </a:p>
          </p:txBody>
        </p:sp>
        <p:sp>
          <p:nvSpPr>
            <p:cNvPr id="75" name="Rectangle 74"/>
            <p:cNvSpPr/>
            <p:nvPr/>
          </p:nvSpPr>
          <p:spPr>
            <a:xfrm>
              <a:off x="7508289" y="1095474"/>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Plant/process</a:t>
              </a:r>
            </a:p>
          </p:txBody>
        </p:sp>
      </p:grpSp>
      <p:cxnSp>
        <p:nvCxnSpPr>
          <p:cNvPr id="77" name="Straight Arrow Connector 76"/>
          <p:cNvCxnSpPr>
            <a:stCxn id="74" idx="2"/>
          </p:cNvCxnSpPr>
          <p:nvPr/>
        </p:nvCxnSpPr>
        <p:spPr>
          <a:xfrm flipH="1">
            <a:off x="3479208" y="1377079"/>
            <a:ext cx="225306" cy="123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374628" y="807240"/>
            <a:ext cx="1158692" cy="65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Voltage</a:t>
            </a:r>
          </a:p>
        </p:txBody>
      </p:sp>
      <p:cxnSp>
        <p:nvCxnSpPr>
          <p:cNvPr id="82" name="Straight Arrow Connector 81"/>
          <p:cNvCxnSpPr>
            <a:stCxn id="81" idx="2"/>
          </p:cNvCxnSpPr>
          <p:nvPr/>
        </p:nvCxnSpPr>
        <p:spPr>
          <a:xfrm flipH="1">
            <a:off x="5897140" y="1461239"/>
            <a:ext cx="56834" cy="123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76745" y="1275042"/>
            <a:ext cx="1158692" cy="65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noise</a:t>
            </a:r>
          </a:p>
        </p:txBody>
      </p:sp>
      <p:cxnSp>
        <p:nvCxnSpPr>
          <p:cNvPr id="86" name="Straight Arrow Connector 85"/>
          <p:cNvCxnSpPr/>
          <p:nvPr/>
        </p:nvCxnSpPr>
        <p:spPr>
          <a:xfrm>
            <a:off x="6261652" y="1559775"/>
            <a:ext cx="753727" cy="103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9505126" y="1171625"/>
            <a:ext cx="1158692" cy="65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External influences</a:t>
            </a:r>
          </a:p>
        </p:txBody>
      </p:sp>
    </p:spTree>
    <p:extLst>
      <p:ext uri="{BB962C8B-B14F-4D97-AF65-F5344CB8AC3E}">
        <p14:creationId xmlns:p14="http://schemas.microsoft.com/office/powerpoint/2010/main" val="2425181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fill="hold"/>
                                        <p:tgtEl>
                                          <p:spTgt spid="63"/>
                                        </p:tgtEl>
                                        <p:attrNameLst>
                                          <p:attrName>ppt_x</p:attrName>
                                        </p:attrNameLst>
                                      </p:cBhvr>
                                      <p:tavLst>
                                        <p:tav tm="0">
                                          <p:val>
                                            <p:strVal val="#ppt_x"/>
                                          </p:val>
                                        </p:tav>
                                        <p:tav tm="100000">
                                          <p:val>
                                            <p:strVal val="#ppt_x"/>
                                          </p:val>
                                        </p:tav>
                                      </p:tavLst>
                                    </p:anim>
                                    <p:anim calcmode="lin" valueType="num">
                                      <p:cBhvr additive="base">
                                        <p:cTn id="2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ppt_x"/>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ppt_x"/>
                                          </p:val>
                                        </p:tav>
                                        <p:tav tm="100000">
                                          <p:val>
                                            <p:strVal val="#ppt_x"/>
                                          </p:val>
                                        </p:tav>
                                      </p:tavLst>
                                    </p:anim>
                                    <p:anim calcmode="lin" valueType="num">
                                      <p:cBhvr additive="base">
                                        <p:cTn id="3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fill="hold"/>
                                        <p:tgtEl>
                                          <p:spTgt spid="81"/>
                                        </p:tgtEl>
                                        <p:attrNameLst>
                                          <p:attrName>ppt_x</p:attrName>
                                        </p:attrNameLst>
                                      </p:cBhvr>
                                      <p:tavLst>
                                        <p:tav tm="0">
                                          <p:val>
                                            <p:strVal val="#ppt_x"/>
                                          </p:val>
                                        </p:tav>
                                        <p:tav tm="100000">
                                          <p:val>
                                            <p:strVal val="#ppt_x"/>
                                          </p:val>
                                        </p:tav>
                                      </p:tavLst>
                                    </p:anim>
                                    <p:anim calcmode="lin" valueType="num">
                                      <p:cBhvr additive="base">
                                        <p:cTn id="5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ppt_x"/>
                                          </p:val>
                                        </p:tav>
                                        <p:tav tm="100000">
                                          <p:val>
                                            <p:strVal val="#ppt_x"/>
                                          </p:val>
                                        </p:tav>
                                      </p:tavLst>
                                    </p:anim>
                                    <p:anim calcmode="lin" valueType="num">
                                      <p:cBhvr additive="base">
                                        <p:cTn id="5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additive="base">
                                        <p:cTn id="61" dur="500" fill="hold"/>
                                        <p:tgtEl>
                                          <p:spTgt spid="84"/>
                                        </p:tgtEl>
                                        <p:attrNameLst>
                                          <p:attrName>ppt_x</p:attrName>
                                        </p:attrNameLst>
                                      </p:cBhvr>
                                      <p:tavLst>
                                        <p:tav tm="0">
                                          <p:val>
                                            <p:strVal val="#ppt_x"/>
                                          </p:val>
                                        </p:tav>
                                        <p:tav tm="100000">
                                          <p:val>
                                            <p:strVal val="#ppt_x"/>
                                          </p:val>
                                        </p:tav>
                                      </p:tavLst>
                                    </p:anim>
                                    <p:anim calcmode="lin" valueType="num">
                                      <p:cBhvr additive="base">
                                        <p:cTn id="6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6"/>
                                        </p:tgtEl>
                                        <p:attrNameLst>
                                          <p:attrName>style.visibility</p:attrName>
                                        </p:attrNameLst>
                                      </p:cBhvr>
                                      <p:to>
                                        <p:strVal val="visible"/>
                                      </p:to>
                                    </p:set>
                                    <p:anim calcmode="lin" valueType="num">
                                      <p:cBhvr additive="base">
                                        <p:cTn id="67" dur="500" fill="hold"/>
                                        <p:tgtEl>
                                          <p:spTgt spid="86"/>
                                        </p:tgtEl>
                                        <p:attrNameLst>
                                          <p:attrName>ppt_x</p:attrName>
                                        </p:attrNameLst>
                                      </p:cBhvr>
                                      <p:tavLst>
                                        <p:tav tm="0">
                                          <p:val>
                                            <p:strVal val="#ppt_x"/>
                                          </p:val>
                                        </p:tav>
                                        <p:tav tm="100000">
                                          <p:val>
                                            <p:strVal val="#ppt_x"/>
                                          </p:val>
                                        </p:tav>
                                      </p:tavLst>
                                    </p:anim>
                                    <p:anim calcmode="lin" valueType="num">
                                      <p:cBhvr additive="base">
                                        <p:cTn id="6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7"/>
                                        </p:tgtEl>
                                        <p:attrNameLst>
                                          <p:attrName>style.visibility</p:attrName>
                                        </p:attrNameLst>
                                      </p:cBhvr>
                                      <p:to>
                                        <p:strVal val="visible"/>
                                      </p:to>
                                    </p:set>
                                    <p:anim calcmode="lin" valueType="num">
                                      <p:cBhvr additive="base">
                                        <p:cTn id="73" dur="500" fill="hold"/>
                                        <p:tgtEl>
                                          <p:spTgt spid="87"/>
                                        </p:tgtEl>
                                        <p:attrNameLst>
                                          <p:attrName>ppt_x</p:attrName>
                                        </p:attrNameLst>
                                      </p:cBhvr>
                                      <p:tavLst>
                                        <p:tav tm="0">
                                          <p:val>
                                            <p:strVal val="#ppt_x"/>
                                          </p:val>
                                        </p:tav>
                                        <p:tav tm="100000">
                                          <p:val>
                                            <p:strVal val="#ppt_x"/>
                                          </p:val>
                                        </p:tav>
                                      </p:tavLst>
                                    </p:anim>
                                    <p:anim calcmode="lin" valueType="num">
                                      <p:cBhvr additive="base">
                                        <p:cTn id="7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additive="base">
                                        <p:cTn id="79" dur="500" fill="hold"/>
                                        <p:tgtEl>
                                          <p:spTgt spid="65"/>
                                        </p:tgtEl>
                                        <p:attrNameLst>
                                          <p:attrName>ppt_x</p:attrName>
                                        </p:attrNameLst>
                                      </p:cBhvr>
                                      <p:tavLst>
                                        <p:tav tm="0">
                                          <p:val>
                                            <p:strVal val="#ppt_x"/>
                                          </p:val>
                                        </p:tav>
                                        <p:tav tm="100000">
                                          <p:val>
                                            <p:strVal val="#ppt_x"/>
                                          </p:val>
                                        </p:tav>
                                      </p:tavLst>
                                    </p:anim>
                                    <p:anim calcmode="lin" valueType="num">
                                      <p:cBhvr additive="base">
                                        <p:cTn id="8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7"/>
                                        </p:tgtEl>
                                        <p:attrNameLst>
                                          <p:attrName>style.visibility</p:attrName>
                                        </p:attrNameLst>
                                      </p:cBhvr>
                                      <p:to>
                                        <p:strVal val="visible"/>
                                      </p:to>
                                    </p:set>
                                    <p:anim calcmode="lin" valueType="num">
                                      <p:cBhvr additive="base">
                                        <p:cTn id="85" dur="500" fill="hold"/>
                                        <p:tgtEl>
                                          <p:spTgt spid="67"/>
                                        </p:tgtEl>
                                        <p:attrNameLst>
                                          <p:attrName>ppt_x</p:attrName>
                                        </p:attrNameLst>
                                      </p:cBhvr>
                                      <p:tavLst>
                                        <p:tav tm="0">
                                          <p:val>
                                            <p:strVal val="#ppt_x"/>
                                          </p:val>
                                        </p:tav>
                                        <p:tav tm="100000">
                                          <p:val>
                                            <p:strVal val="#ppt_x"/>
                                          </p:val>
                                        </p:tav>
                                      </p:tavLst>
                                    </p:anim>
                                    <p:anim calcmode="lin" valueType="num">
                                      <p:cBhvr additive="base">
                                        <p:cTn id="8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p:bldP spid="65" grpId="0"/>
      <p:bldP spid="67" grpId="0"/>
      <p:bldP spid="74" grpId="0"/>
      <p:bldP spid="81" grpId="0"/>
      <p:bldP spid="84" grpId="0"/>
      <p:bldP spid="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12954000" cy="7315200"/>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t>Problem</a:t>
            </a:r>
            <a:endParaRPr lang="en-IN" dirty="0"/>
          </a:p>
        </p:txBody>
      </p:sp>
      <p:sp>
        <p:nvSpPr>
          <p:cNvPr id="3" name="Content Placeholder 2"/>
          <p:cNvSpPr>
            <a:spLocks noGrp="1"/>
          </p:cNvSpPr>
          <p:nvPr>
            <p:ph idx="1"/>
          </p:nvPr>
        </p:nvSpPr>
        <p:spPr>
          <a:xfrm>
            <a:off x="838200" y="1454564"/>
            <a:ext cx="10515600" cy="4351338"/>
          </a:xfrm>
        </p:spPr>
        <p:txBody>
          <a:bodyPr>
            <a:noAutofit/>
          </a:bodyPr>
          <a:lstStyle/>
          <a:p>
            <a:pPr marL="0" indent="0">
              <a:lnSpc>
                <a:spcPct val="100000"/>
              </a:lnSpc>
              <a:spcBef>
                <a:spcPts val="0"/>
              </a:spcBef>
              <a:buNone/>
            </a:pPr>
            <a:r>
              <a:rPr lang="en-IN" sz="3200" dirty="0"/>
              <a:t>An aircraft’s attitude varies in roll, pitch, and yaw as defined in figure below.  Draw a functional block diagram for a closed-loop system that stabilizes the roll.</a:t>
            </a:r>
          </a:p>
          <a:p>
            <a:pPr marL="0" indent="0">
              <a:lnSpc>
                <a:spcPct val="100000"/>
              </a:lnSpc>
              <a:spcBef>
                <a:spcPts val="0"/>
              </a:spcBef>
              <a:buNone/>
            </a:pPr>
            <a:endParaRPr lang="en-IN" sz="3200" dirty="0"/>
          </a:p>
        </p:txBody>
      </p:sp>
      <p:pic>
        <p:nvPicPr>
          <p:cNvPr id="4" name="Picture 3"/>
          <p:cNvPicPr>
            <a:picLocks noChangeAspect="1"/>
          </p:cNvPicPr>
          <p:nvPr/>
        </p:nvPicPr>
        <p:blipFill>
          <a:blip r:embed="rId2"/>
          <a:stretch>
            <a:fillRect/>
          </a:stretch>
        </p:blipFill>
        <p:spPr>
          <a:xfrm>
            <a:off x="4631033" y="2964567"/>
            <a:ext cx="7560967" cy="3893433"/>
          </a:xfrm>
          <a:prstGeom prst="rect">
            <a:avLst/>
          </a:prstGeom>
        </p:spPr>
      </p:pic>
    </p:spTree>
    <p:extLst>
      <p:ext uri="{BB962C8B-B14F-4D97-AF65-F5344CB8AC3E}">
        <p14:creationId xmlns:p14="http://schemas.microsoft.com/office/powerpoint/2010/main" val="30420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857" y="664112"/>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Pilot input</a:t>
            </a:r>
          </a:p>
        </p:txBody>
      </p:sp>
      <p:cxnSp>
        <p:nvCxnSpPr>
          <p:cNvPr id="62" name="Straight Arrow Connector 61"/>
          <p:cNvCxnSpPr/>
          <p:nvPr/>
        </p:nvCxnSpPr>
        <p:spPr>
          <a:xfrm flipH="1">
            <a:off x="228600" y="1377079"/>
            <a:ext cx="136548" cy="123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390023" y="443940"/>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Voltage proportional to the angular input</a:t>
            </a:r>
          </a:p>
        </p:txBody>
      </p:sp>
      <p:cxnSp>
        <p:nvCxnSpPr>
          <p:cNvPr id="64" name="Straight Arrow Connector 63"/>
          <p:cNvCxnSpPr/>
          <p:nvPr/>
        </p:nvCxnSpPr>
        <p:spPr>
          <a:xfrm>
            <a:off x="2008943" y="1825625"/>
            <a:ext cx="14287" cy="858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0389714" y="1714567"/>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Roll angle</a:t>
            </a:r>
          </a:p>
        </p:txBody>
      </p:sp>
      <p:sp>
        <p:nvSpPr>
          <p:cNvPr id="67" name="Rectangle 66"/>
          <p:cNvSpPr/>
          <p:nvPr/>
        </p:nvSpPr>
        <p:spPr>
          <a:xfrm>
            <a:off x="3131755" y="3890343"/>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Voltage proportional to the roll angle</a:t>
            </a:r>
          </a:p>
        </p:txBody>
      </p:sp>
      <p:sp>
        <p:nvSpPr>
          <p:cNvPr id="74" name="Rectangle 73"/>
          <p:cNvSpPr/>
          <p:nvPr/>
        </p:nvSpPr>
        <p:spPr>
          <a:xfrm>
            <a:off x="2956696" y="224138"/>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Voltage proportional to the error</a:t>
            </a:r>
          </a:p>
        </p:txBody>
      </p:sp>
      <p:grpSp>
        <p:nvGrpSpPr>
          <p:cNvPr id="2" name="Group 78"/>
          <p:cNvGrpSpPr/>
          <p:nvPr/>
        </p:nvGrpSpPr>
        <p:grpSpPr>
          <a:xfrm>
            <a:off x="0" y="1095474"/>
            <a:ext cx="11648661" cy="4628531"/>
            <a:chOff x="0" y="1095474"/>
            <a:chExt cx="11648661" cy="4628531"/>
          </a:xfrm>
        </p:grpSpPr>
        <p:sp>
          <p:nvSpPr>
            <p:cNvPr id="4" name="Rectangle 3"/>
            <p:cNvSpPr/>
            <p:nvPr/>
          </p:nvSpPr>
          <p:spPr>
            <a:xfrm>
              <a:off x="490327" y="2173353"/>
              <a:ext cx="1007166" cy="1152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Potentiometer </a:t>
              </a:r>
            </a:p>
          </p:txBody>
        </p:sp>
        <p:cxnSp>
          <p:nvCxnSpPr>
            <p:cNvPr id="6" name="Straight Arrow Connector 5"/>
            <p:cNvCxnSpPr>
              <a:endCxn id="4" idx="1"/>
            </p:cNvCxnSpPr>
            <p:nvPr/>
          </p:nvCxnSpPr>
          <p:spPr>
            <a:xfrm flipV="1">
              <a:off x="0" y="2749824"/>
              <a:ext cx="490327" cy="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p:cNvCxnSpPr>
            <p:nvPr/>
          </p:nvCxnSpPr>
          <p:spPr>
            <a:xfrm flipV="1">
              <a:off x="1497493" y="2749823"/>
              <a:ext cx="7653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223050" y="2478370"/>
              <a:ext cx="662609" cy="542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879573" y="2034205"/>
              <a:ext cx="1908313" cy="143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Microcontroller driver power amplifiers</a:t>
              </a:r>
            </a:p>
          </p:txBody>
        </p:sp>
        <p:cxnSp>
          <p:nvCxnSpPr>
            <p:cNvPr id="12" name="Straight Arrow Connector 11"/>
            <p:cNvCxnSpPr>
              <a:endCxn id="10" idx="1"/>
            </p:cNvCxnSpPr>
            <p:nvPr/>
          </p:nvCxnSpPr>
          <p:spPr>
            <a:xfrm flipV="1">
              <a:off x="2885659" y="2749823"/>
              <a:ext cx="9939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23" idx="2"/>
            </p:cNvCxnSpPr>
            <p:nvPr/>
          </p:nvCxnSpPr>
          <p:spPr>
            <a:xfrm>
              <a:off x="5787886" y="2749823"/>
              <a:ext cx="4737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61653" y="2461590"/>
              <a:ext cx="543335" cy="576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7301951" y="2040834"/>
              <a:ext cx="1908313" cy="143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Airplane with aileron control motor driven</a:t>
              </a:r>
            </a:p>
          </p:txBody>
        </p:sp>
        <p:cxnSp>
          <p:nvCxnSpPr>
            <p:cNvPr id="32" name="Straight Arrow Connector 31"/>
            <p:cNvCxnSpPr>
              <a:endCxn id="31" idx="1"/>
            </p:cNvCxnSpPr>
            <p:nvPr/>
          </p:nvCxnSpPr>
          <p:spPr>
            <a:xfrm flipV="1">
              <a:off x="6308037" y="2756452"/>
              <a:ext cx="9939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3"/>
              <a:endCxn id="34" idx="2"/>
            </p:cNvCxnSpPr>
            <p:nvPr/>
          </p:nvCxnSpPr>
          <p:spPr>
            <a:xfrm flipV="1">
              <a:off x="9210264" y="2756451"/>
              <a:ext cx="5897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799989" y="2468217"/>
              <a:ext cx="543335" cy="5764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Arrow Connector 39"/>
            <p:cNvCxnSpPr>
              <a:endCxn id="23" idx="0"/>
            </p:cNvCxnSpPr>
            <p:nvPr/>
          </p:nvCxnSpPr>
          <p:spPr>
            <a:xfrm>
              <a:off x="6533320" y="1825625"/>
              <a:ext cx="1" cy="63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4" idx="0"/>
            </p:cNvCxnSpPr>
            <p:nvPr/>
          </p:nvCxnSpPr>
          <p:spPr>
            <a:xfrm>
              <a:off x="10071656" y="1825625"/>
              <a:ext cx="1" cy="64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4" idx="6"/>
            </p:cNvCxnSpPr>
            <p:nvPr/>
          </p:nvCxnSpPr>
          <p:spPr>
            <a:xfrm>
              <a:off x="10343324" y="2756451"/>
              <a:ext cx="1305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307496" y="4292770"/>
              <a:ext cx="1908313" cy="143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gyro</a:t>
              </a:r>
            </a:p>
          </p:txBody>
        </p:sp>
        <p:cxnSp>
          <p:nvCxnSpPr>
            <p:cNvPr id="51" name="Straight Connector 50"/>
            <p:cNvCxnSpPr/>
            <p:nvPr/>
          </p:nvCxnSpPr>
          <p:spPr>
            <a:xfrm>
              <a:off x="10866783" y="2756451"/>
              <a:ext cx="19876" cy="225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6" idx="3"/>
            </p:cNvCxnSpPr>
            <p:nvPr/>
          </p:nvCxnSpPr>
          <p:spPr>
            <a:xfrm flipH="1">
              <a:off x="7215809" y="5008387"/>
              <a:ext cx="36708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1"/>
            </p:cNvCxnSpPr>
            <p:nvPr/>
          </p:nvCxnSpPr>
          <p:spPr>
            <a:xfrm flipH="1" flipV="1">
              <a:off x="2554354" y="5008386"/>
              <a:ext cx="2753142"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9" idx="4"/>
            </p:cNvCxnSpPr>
            <p:nvPr/>
          </p:nvCxnSpPr>
          <p:spPr>
            <a:xfrm flipV="1">
              <a:off x="2554354" y="3021277"/>
              <a:ext cx="1" cy="2022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1456" y="1224060"/>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Input transducer</a:t>
              </a:r>
            </a:p>
          </p:txBody>
        </p:sp>
        <p:sp>
          <p:nvSpPr>
            <p:cNvPr id="66" name="Rectangle 65"/>
            <p:cNvSpPr/>
            <p:nvPr/>
          </p:nvSpPr>
          <p:spPr>
            <a:xfrm>
              <a:off x="5519743" y="3421434"/>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 transducer</a:t>
              </a:r>
            </a:p>
          </p:txBody>
        </p:sp>
        <p:sp>
          <p:nvSpPr>
            <p:cNvPr id="68" name="Rectangle 67"/>
            <p:cNvSpPr/>
            <p:nvPr/>
          </p:nvSpPr>
          <p:spPr>
            <a:xfrm>
              <a:off x="4115645" y="1095474"/>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controller</a:t>
              </a:r>
            </a:p>
          </p:txBody>
        </p:sp>
        <p:sp>
          <p:nvSpPr>
            <p:cNvPr id="70" name="Rectangle 69"/>
            <p:cNvSpPr/>
            <p:nvPr/>
          </p:nvSpPr>
          <p:spPr>
            <a:xfrm>
              <a:off x="901243" y="3597748"/>
              <a:ext cx="1495636" cy="115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Implemented in software</a:t>
              </a:r>
            </a:p>
          </p:txBody>
        </p:sp>
        <p:cxnSp>
          <p:nvCxnSpPr>
            <p:cNvPr id="72" name="Straight Arrow Connector 71"/>
            <p:cNvCxnSpPr/>
            <p:nvPr/>
          </p:nvCxnSpPr>
          <p:spPr>
            <a:xfrm flipV="1">
              <a:off x="1972189" y="3044685"/>
              <a:ext cx="397564" cy="520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983572" y="1500273"/>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Summing junction</a:t>
              </a:r>
            </a:p>
          </p:txBody>
        </p:sp>
        <p:sp>
          <p:nvSpPr>
            <p:cNvPr id="75" name="Rectangle 74"/>
            <p:cNvSpPr/>
            <p:nvPr/>
          </p:nvSpPr>
          <p:spPr>
            <a:xfrm>
              <a:off x="7508289" y="1095474"/>
              <a:ext cx="1495636" cy="1152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Plant/process</a:t>
              </a:r>
            </a:p>
          </p:txBody>
        </p:sp>
      </p:grpSp>
      <p:cxnSp>
        <p:nvCxnSpPr>
          <p:cNvPr id="77" name="Straight Arrow Connector 76"/>
          <p:cNvCxnSpPr>
            <a:stCxn id="74" idx="2"/>
          </p:cNvCxnSpPr>
          <p:nvPr/>
        </p:nvCxnSpPr>
        <p:spPr>
          <a:xfrm flipH="1">
            <a:off x="3479208" y="1377079"/>
            <a:ext cx="225306" cy="123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374628" y="807240"/>
            <a:ext cx="1158692" cy="65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Voltage</a:t>
            </a:r>
          </a:p>
        </p:txBody>
      </p:sp>
      <p:cxnSp>
        <p:nvCxnSpPr>
          <p:cNvPr id="82" name="Straight Arrow Connector 81"/>
          <p:cNvCxnSpPr>
            <a:stCxn id="81" idx="2"/>
          </p:cNvCxnSpPr>
          <p:nvPr/>
        </p:nvCxnSpPr>
        <p:spPr>
          <a:xfrm flipH="1">
            <a:off x="5897140" y="1461239"/>
            <a:ext cx="56834" cy="1237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76745" y="1275042"/>
            <a:ext cx="1158692" cy="65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noise</a:t>
            </a:r>
          </a:p>
        </p:txBody>
      </p:sp>
      <p:cxnSp>
        <p:nvCxnSpPr>
          <p:cNvPr id="86" name="Straight Arrow Connector 85"/>
          <p:cNvCxnSpPr/>
          <p:nvPr/>
        </p:nvCxnSpPr>
        <p:spPr>
          <a:xfrm>
            <a:off x="6261652" y="1559775"/>
            <a:ext cx="753727" cy="103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9505126" y="1171625"/>
            <a:ext cx="1158692" cy="65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External influences</a:t>
            </a:r>
          </a:p>
        </p:txBody>
      </p:sp>
    </p:spTree>
    <p:extLst>
      <p:ext uri="{BB962C8B-B14F-4D97-AF65-F5344CB8AC3E}">
        <p14:creationId xmlns:p14="http://schemas.microsoft.com/office/powerpoint/2010/main" val="24251819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fill="hold"/>
                                        <p:tgtEl>
                                          <p:spTgt spid="63"/>
                                        </p:tgtEl>
                                        <p:attrNameLst>
                                          <p:attrName>ppt_x</p:attrName>
                                        </p:attrNameLst>
                                      </p:cBhvr>
                                      <p:tavLst>
                                        <p:tav tm="0">
                                          <p:val>
                                            <p:strVal val="#ppt_x"/>
                                          </p:val>
                                        </p:tav>
                                        <p:tav tm="100000">
                                          <p:val>
                                            <p:strVal val="#ppt_x"/>
                                          </p:val>
                                        </p:tav>
                                      </p:tavLst>
                                    </p:anim>
                                    <p:anim calcmode="lin" valueType="num">
                                      <p:cBhvr additive="base">
                                        <p:cTn id="2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ppt_x"/>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ppt_x"/>
                                          </p:val>
                                        </p:tav>
                                        <p:tav tm="100000">
                                          <p:val>
                                            <p:strVal val="#ppt_x"/>
                                          </p:val>
                                        </p:tav>
                                      </p:tavLst>
                                    </p:anim>
                                    <p:anim calcmode="lin" valueType="num">
                                      <p:cBhvr additive="base">
                                        <p:cTn id="3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fill="hold"/>
                                        <p:tgtEl>
                                          <p:spTgt spid="81"/>
                                        </p:tgtEl>
                                        <p:attrNameLst>
                                          <p:attrName>ppt_x</p:attrName>
                                        </p:attrNameLst>
                                      </p:cBhvr>
                                      <p:tavLst>
                                        <p:tav tm="0">
                                          <p:val>
                                            <p:strVal val="#ppt_x"/>
                                          </p:val>
                                        </p:tav>
                                        <p:tav tm="100000">
                                          <p:val>
                                            <p:strVal val="#ppt_x"/>
                                          </p:val>
                                        </p:tav>
                                      </p:tavLst>
                                    </p:anim>
                                    <p:anim calcmode="lin" valueType="num">
                                      <p:cBhvr additive="base">
                                        <p:cTn id="5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ppt_x"/>
                                          </p:val>
                                        </p:tav>
                                        <p:tav tm="100000">
                                          <p:val>
                                            <p:strVal val="#ppt_x"/>
                                          </p:val>
                                        </p:tav>
                                      </p:tavLst>
                                    </p:anim>
                                    <p:anim calcmode="lin" valueType="num">
                                      <p:cBhvr additive="base">
                                        <p:cTn id="5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additive="base">
                                        <p:cTn id="61" dur="500" fill="hold"/>
                                        <p:tgtEl>
                                          <p:spTgt spid="84"/>
                                        </p:tgtEl>
                                        <p:attrNameLst>
                                          <p:attrName>ppt_x</p:attrName>
                                        </p:attrNameLst>
                                      </p:cBhvr>
                                      <p:tavLst>
                                        <p:tav tm="0">
                                          <p:val>
                                            <p:strVal val="#ppt_x"/>
                                          </p:val>
                                        </p:tav>
                                        <p:tav tm="100000">
                                          <p:val>
                                            <p:strVal val="#ppt_x"/>
                                          </p:val>
                                        </p:tav>
                                      </p:tavLst>
                                    </p:anim>
                                    <p:anim calcmode="lin" valueType="num">
                                      <p:cBhvr additive="base">
                                        <p:cTn id="6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6"/>
                                        </p:tgtEl>
                                        <p:attrNameLst>
                                          <p:attrName>style.visibility</p:attrName>
                                        </p:attrNameLst>
                                      </p:cBhvr>
                                      <p:to>
                                        <p:strVal val="visible"/>
                                      </p:to>
                                    </p:set>
                                    <p:anim calcmode="lin" valueType="num">
                                      <p:cBhvr additive="base">
                                        <p:cTn id="67" dur="500" fill="hold"/>
                                        <p:tgtEl>
                                          <p:spTgt spid="86"/>
                                        </p:tgtEl>
                                        <p:attrNameLst>
                                          <p:attrName>ppt_x</p:attrName>
                                        </p:attrNameLst>
                                      </p:cBhvr>
                                      <p:tavLst>
                                        <p:tav tm="0">
                                          <p:val>
                                            <p:strVal val="#ppt_x"/>
                                          </p:val>
                                        </p:tav>
                                        <p:tav tm="100000">
                                          <p:val>
                                            <p:strVal val="#ppt_x"/>
                                          </p:val>
                                        </p:tav>
                                      </p:tavLst>
                                    </p:anim>
                                    <p:anim calcmode="lin" valueType="num">
                                      <p:cBhvr additive="base">
                                        <p:cTn id="6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7"/>
                                        </p:tgtEl>
                                        <p:attrNameLst>
                                          <p:attrName>style.visibility</p:attrName>
                                        </p:attrNameLst>
                                      </p:cBhvr>
                                      <p:to>
                                        <p:strVal val="visible"/>
                                      </p:to>
                                    </p:set>
                                    <p:anim calcmode="lin" valueType="num">
                                      <p:cBhvr additive="base">
                                        <p:cTn id="73" dur="500" fill="hold"/>
                                        <p:tgtEl>
                                          <p:spTgt spid="87"/>
                                        </p:tgtEl>
                                        <p:attrNameLst>
                                          <p:attrName>ppt_x</p:attrName>
                                        </p:attrNameLst>
                                      </p:cBhvr>
                                      <p:tavLst>
                                        <p:tav tm="0">
                                          <p:val>
                                            <p:strVal val="#ppt_x"/>
                                          </p:val>
                                        </p:tav>
                                        <p:tav tm="100000">
                                          <p:val>
                                            <p:strVal val="#ppt_x"/>
                                          </p:val>
                                        </p:tav>
                                      </p:tavLst>
                                    </p:anim>
                                    <p:anim calcmode="lin" valueType="num">
                                      <p:cBhvr additive="base">
                                        <p:cTn id="7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additive="base">
                                        <p:cTn id="79" dur="500" fill="hold"/>
                                        <p:tgtEl>
                                          <p:spTgt spid="65"/>
                                        </p:tgtEl>
                                        <p:attrNameLst>
                                          <p:attrName>ppt_x</p:attrName>
                                        </p:attrNameLst>
                                      </p:cBhvr>
                                      <p:tavLst>
                                        <p:tav tm="0">
                                          <p:val>
                                            <p:strVal val="#ppt_x"/>
                                          </p:val>
                                        </p:tav>
                                        <p:tav tm="100000">
                                          <p:val>
                                            <p:strVal val="#ppt_x"/>
                                          </p:val>
                                        </p:tav>
                                      </p:tavLst>
                                    </p:anim>
                                    <p:anim calcmode="lin" valueType="num">
                                      <p:cBhvr additive="base">
                                        <p:cTn id="8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7"/>
                                        </p:tgtEl>
                                        <p:attrNameLst>
                                          <p:attrName>style.visibility</p:attrName>
                                        </p:attrNameLst>
                                      </p:cBhvr>
                                      <p:to>
                                        <p:strVal val="visible"/>
                                      </p:to>
                                    </p:set>
                                    <p:anim calcmode="lin" valueType="num">
                                      <p:cBhvr additive="base">
                                        <p:cTn id="85" dur="500" fill="hold"/>
                                        <p:tgtEl>
                                          <p:spTgt spid="67"/>
                                        </p:tgtEl>
                                        <p:attrNameLst>
                                          <p:attrName>ppt_x</p:attrName>
                                        </p:attrNameLst>
                                      </p:cBhvr>
                                      <p:tavLst>
                                        <p:tav tm="0">
                                          <p:val>
                                            <p:strVal val="#ppt_x"/>
                                          </p:val>
                                        </p:tav>
                                        <p:tav tm="100000">
                                          <p:val>
                                            <p:strVal val="#ppt_x"/>
                                          </p:val>
                                        </p:tav>
                                      </p:tavLst>
                                    </p:anim>
                                    <p:anim calcmode="lin" valueType="num">
                                      <p:cBhvr additive="base">
                                        <p:cTn id="86"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p:bldP spid="65" grpId="0"/>
      <p:bldP spid="67" grpId="0"/>
      <p:bldP spid="74" grpId="0"/>
      <p:bldP spid="81" grpId="0"/>
      <p:bldP spid="84" grpId="0"/>
      <p:bldP spid="8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 process</a:t>
            </a:r>
          </a:p>
        </p:txBody>
      </p:sp>
      <p:sp>
        <p:nvSpPr>
          <p:cNvPr id="3" name="Content Placeholder 2"/>
          <p:cNvSpPr>
            <a:spLocks noGrp="1"/>
          </p:cNvSpPr>
          <p:nvPr>
            <p:ph idx="1"/>
          </p:nvPr>
        </p:nvSpPr>
        <p:spPr>
          <a:xfrm>
            <a:off x="838200" y="1852129"/>
            <a:ext cx="10515600" cy="4351338"/>
          </a:xfrm>
        </p:spPr>
        <p:txBody>
          <a:bodyPr>
            <a:normAutofit/>
          </a:bodyPr>
          <a:lstStyle/>
          <a:p>
            <a:pPr marL="0" indent="0">
              <a:buNone/>
            </a:pPr>
            <a:r>
              <a:rPr lang="en-IN" dirty="0"/>
              <a:t>3. Create a schematic</a:t>
            </a:r>
          </a:p>
          <a:p>
            <a:r>
              <a:rPr lang="en-IN" dirty="0"/>
              <a:t>Transform the physical system into a schematic diagram</a:t>
            </a:r>
          </a:p>
          <a:p>
            <a:r>
              <a:rPr lang="en-IN" dirty="0"/>
              <a:t>Make approximations and neglect certain phenomena</a:t>
            </a:r>
          </a:p>
          <a:p>
            <a:r>
              <a:rPr lang="en-IN" dirty="0"/>
              <a:t>Start simple, check assumptions later through analysis and simulation, if too simple, i.e., does not adequately account for observed </a:t>
            </a:r>
            <a:r>
              <a:rPr lang="en-IN" dirty="0" err="1"/>
              <a:t>behavior</a:t>
            </a:r>
            <a:r>
              <a:rPr lang="en-IN" dirty="0"/>
              <a:t>, add phenomena</a:t>
            </a:r>
          </a:p>
          <a:p>
            <a:r>
              <a:rPr lang="en-IN" dirty="0"/>
              <a:t>Use knowledge of the physical system, physical laws, and practical experience</a:t>
            </a:r>
          </a:p>
        </p:txBody>
      </p:sp>
      <p:pic>
        <p:nvPicPr>
          <p:cNvPr id="4" name="Picture 3"/>
          <p:cNvPicPr>
            <a:picLocks noChangeAspect="1"/>
          </p:cNvPicPr>
          <p:nvPr/>
        </p:nvPicPr>
        <p:blipFill>
          <a:blip r:embed="rId2"/>
          <a:stretch>
            <a:fillRect/>
          </a:stretch>
        </p:blipFill>
        <p:spPr>
          <a:xfrm>
            <a:off x="7964557" y="0"/>
            <a:ext cx="4227443" cy="2380560"/>
          </a:xfrm>
          <a:prstGeom prst="rect">
            <a:avLst/>
          </a:prstGeom>
        </p:spPr>
      </p:pic>
    </p:spTree>
    <p:extLst>
      <p:ext uri="{BB962C8B-B14F-4D97-AF65-F5344CB8AC3E}">
        <p14:creationId xmlns:p14="http://schemas.microsoft.com/office/powerpoint/2010/main" val="281637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 process</a:t>
            </a:r>
          </a:p>
        </p:txBody>
      </p:sp>
      <p:sp>
        <p:nvSpPr>
          <p:cNvPr id="3" name="Content Placeholder 2"/>
          <p:cNvSpPr>
            <a:spLocks noGrp="1"/>
          </p:cNvSpPr>
          <p:nvPr>
            <p:ph idx="1"/>
          </p:nvPr>
        </p:nvSpPr>
        <p:spPr/>
        <p:txBody>
          <a:bodyPr>
            <a:normAutofit fontScale="92500" lnSpcReduction="10000"/>
          </a:bodyPr>
          <a:lstStyle/>
          <a:p>
            <a:r>
              <a:rPr lang="en-IN" dirty="0"/>
              <a:t>4. Develop a mathematical model (block diagram)</a:t>
            </a:r>
          </a:p>
          <a:p>
            <a:r>
              <a:rPr lang="en-IN" dirty="0"/>
              <a:t>Use physical laws</a:t>
            </a:r>
          </a:p>
          <a:p>
            <a:r>
              <a:rPr lang="en-IN" dirty="0"/>
              <a:t>Relationship between the inputs and outputs of the dynamic system</a:t>
            </a:r>
          </a:p>
          <a:p>
            <a:r>
              <a:rPr lang="en-IN" dirty="0"/>
              <a:t>Linear, time-invariant (LTI) differential equations (DEs)</a:t>
            </a:r>
          </a:p>
          <a:p>
            <a:r>
              <a:rPr lang="en-IN" dirty="0"/>
              <a:t>High order, nonlinear, time-varying, or partial DEs</a:t>
            </a:r>
          </a:p>
          <a:p>
            <a:r>
              <a:rPr lang="en-IN" dirty="0"/>
              <a:t>Transfer functions (alternate representations of LTI DEs transformed using the Laplace transform)</a:t>
            </a:r>
          </a:p>
          <a:p>
            <a:r>
              <a:rPr lang="en-IN" dirty="0"/>
              <a:t>State-space representation (alternate representation of nth-order DEs as n simultaneous first-order DEs)</a:t>
            </a:r>
          </a:p>
          <a:p>
            <a:r>
              <a:rPr lang="en-IN" dirty="0"/>
              <a:t>Knowledge of parameter values</a:t>
            </a:r>
          </a:p>
        </p:txBody>
      </p:sp>
    </p:spTree>
    <p:extLst>
      <p:ext uri="{BB962C8B-B14F-4D97-AF65-F5344CB8AC3E}">
        <p14:creationId xmlns:p14="http://schemas.microsoft.com/office/powerpoint/2010/main" val="205490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lgn="ctr"/>
            <a:r>
              <a:rPr lang="en-IN" dirty="0"/>
              <a:t>Control System Definition </a:t>
            </a:r>
          </a:p>
        </p:txBody>
      </p:sp>
      <p:sp>
        <p:nvSpPr>
          <p:cNvPr id="3" name="Content Placeholder 2"/>
          <p:cNvSpPr>
            <a:spLocks noGrp="1"/>
          </p:cNvSpPr>
          <p:nvPr>
            <p:ph idx="1"/>
          </p:nvPr>
        </p:nvSpPr>
        <p:spPr>
          <a:xfrm>
            <a:off x="838200" y="1537252"/>
            <a:ext cx="10515600" cy="4639711"/>
          </a:xfrm>
        </p:spPr>
        <p:txBody>
          <a:bodyPr>
            <a:noAutofit/>
          </a:bodyPr>
          <a:lstStyle/>
          <a:p>
            <a:r>
              <a:rPr lang="en-IN" dirty="0"/>
              <a:t>Control is to make some one or something behave in a desired manner</a:t>
            </a:r>
          </a:p>
          <a:p>
            <a:r>
              <a:rPr lang="en-IN" dirty="0"/>
              <a:t>Control systems consists of sub-systems assembled for the purpose of obtaining desired output with desired performance when given a specified input.</a:t>
            </a:r>
          </a:p>
          <a:p>
            <a:r>
              <a:rPr lang="en-IN" dirty="0"/>
              <a:t>Example: Elevator (lift), Air Conditioned room</a:t>
            </a:r>
          </a:p>
          <a:p>
            <a:pPr marL="0" indent="0">
              <a:buNone/>
            </a:pPr>
            <a:endParaRPr lang="en-IN" dirty="0"/>
          </a:p>
          <a:p>
            <a:endParaRPr lang="en-IN" dirty="0"/>
          </a:p>
        </p:txBody>
      </p:sp>
    </p:spTree>
    <p:extLst>
      <p:ext uri="{BB962C8B-B14F-4D97-AF65-F5344CB8AC3E}">
        <p14:creationId xmlns:p14="http://schemas.microsoft.com/office/powerpoint/2010/main" val="405981994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 process</a:t>
            </a:r>
          </a:p>
        </p:txBody>
      </p:sp>
      <p:sp>
        <p:nvSpPr>
          <p:cNvPr id="3" name="Content Placeholder 2"/>
          <p:cNvSpPr>
            <a:spLocks noGrp="1"/>
          </p:cNvSpPr>
          <p:nvPr>
            <p:ph idx="1"/>
          </p:nvPr>
        </p:nvSpPr>
        <p:spPr/>
        <p:txBody>
          <a:bodyPr>
            <a:normAutofit/>
          </a:bodyPr>
          <a:lstStyle/>
          <a:p>
            <a:r>
              <a:rPr lang="en-IN" dirty="0"/>
              <a:t>5. Reduce the block diagram</a:t>
            </a:r>
          </a:p>
          <a:p>
            <a:r>
              <a:rPr lang="en-IN" dirty="0"/>
              <a:t> Interconnect subsystem models to form block diagrams of larger systems</a:t>
            </a:r>
          </a:p>
          <a:p>
            <a:r>
              <a:rPr lang="en-IN" dirty="0"/>
              <a:t>Each block represents a mathematical description with dynamics, relations, inputs, outputs, and parameters</a:t>
            </a:r>
          </a:p>
        </p:txBody>
      </p:sp>
      <p:pic>
        <p:nvPicPr>
          <p:cNvPr id="4" name="Picture 3"/>
          <p:cNvPicPr>
            <a:picLocks noChangeAspect="1"/>
          </p:cNvPicPr>
          <p:nvPr/>
        </p:nvPicPr>
        <p:blipFill>
          <a:blip r:embed="rId2"/>
          <a:stretch>
            <a:fillRect/>
          </a:stretch>
        </p:blipFill>
        <p:spPr>
          <a:xfrm>
            <a:off x="5878286" y="4021761"/>
            <a:ext cx="6313714" cy="2836239"/>
          </a:xfrm>
          <a:prstGeom prst="rect">
            <a:avLst/>
          </a:prstGeom>
        </p:spPr>
      </p:pic>
    </p:spTree>
    <p:extLst>
      <p:ext uri="{BB962C8B-B14F-4D97-AF65-F5344CB8AC3E}">
        <p14:creationId xmlns:p14="http://schemas.microsoft.com/office/powerpoint/2010/main" val="325195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 process</a:t>
            </a:r>
          </a:p>
        </p:txBody>
      </p:sp>
      <p:sp>
        <p:nvSpPr>
          <p:cNvPr id="3" name="Content Placeholder 2"/>
          <p:cNvSpPr>
            <a:spLocks noGrp="1"/>
          </p:cNvSpPr>
          <p:nvPr>
            <p:ph idx="1"/>
          </p:nvPr>
        </p:nvSpPr>
        <p:spPr>
          <a:xfrm>
            <a:off x="838200" y="1825625"/>
            <a:ext cx="10515600" cy="4724804"/>
          </a:xfrm>
        </p:spPr>
        <p:txBody>
          <a:bodyPr>
            <a:normAutofit/>
          </a:bodyPr>
          <a:lstStyle/>
          <a:p>
            <a:pPr marL="0" indent="0">
              <a:buNone/>
            </a:pPr>
            <a:r>
              <a:rPr lang="en-IN" dirty="0"/>
              <a:t>6. </a:t>
            </a:r>
            <a:r>
              <a:rPr lang="en-IN" dirty="0" err="1"/>
              <a:t>Analyze</a:t>
            </a:r>
            <a:r>
              <a:rPr lang="en-IN" dirty="0"/>
              <a:t> &amp; design</a:t>
            </a:r>
          </a:p>
          <a:p>
            <a:r>
              <a:rPr lang="en-IN" dirty="0"/>
              <a:t> Time response specifications and performance requirements</a:t>
            </a:r>
          </a:p>
          <a:p>
            <a:r>
              <a:rPr lang="en-IN" dirty="0"/>
              <a:t>Test input waveform signals</a:t>
            </a:r>
          </a:p>
          <a:p>
            <a:r>
              <a:rPr lang="en-IN" dirty="0"/>
              <a:t> Sensitivity analysis </a:t>
            </a:r>
          </a:p>
          <a:p>
            <a:pPr marL="0" indent="0">
              <a:buNone/>
            </a:pPr>
            <a:r>
              <a:rPr lang="en-IN" dirty="0"/>
              <a:t>Improve time response and performance</a:t>
            </a:r>
          </a:p>
          <a:p>
            <a:r>
              <a:rPr lang="en-IN" dirty="0"/>
              <a:t>Adjusting system parameters</a:t>
            </a:r>
          </a:p>
          <a:p>
            <a:r>
              <a:rPr lang="en-IN" dirty="0"/>
              <a:t>Design additional hardware</a:t>
            </a:r>
          </a:p>
          <a:p>
            <a:r>
              <a:rPr lang="en-IN" dirty="0"/>
              <a:t> Minimize sensitivity over an expected range of environmental changes</a:t>
            </a:r>
          </a:p>
        </p:txBody>
      </p:sp>
    </p:spTree>
    <p:extLst>
      <p:ext uri="{BB962C8B-B14F-4D97-AF65-F5344CB8AC3E}">
        <p14:creationId xmlns:p14="http://schemas.microsoft.com/office/powerpoint/2010/main" val="401934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7252"/>
            <a:ext cx="10515600" cy="4639711"/>
          </a:xfrm>
        </p:spPr>
        <p:txBody>
          <a:bodyPr>
            <a:noAutofit/>
          </a:bodyPr>
          <a:lstStyle/>
          <a:p>
            <a:r>
              <a:rPr lang="en-IN" dirty="0"/>
              <a:t>Control systems part of modern society </a:t>
            </a:r>
          </a:p>
          <a:p>
            <a:pPr lvl="1"/>
            <a:r>
              <a:rPr lang="en-IN" sz="2800" dirty="0"/>
              <a:t>Air </a:t>
            </a:r>
            <a:r>
              <a:rPr lang="en-IN" sz="2800" dirty="0" err="1"/>
              <a:t>Conditoners</a:t>
            </a:r>
            <a:r>
              <a:rPr lang="en-IN" sz="2800" dirty="0"/>
              <a:t>, Refrigerators, washing machines,</a:t>
            </a:r>
          </a:p>
          <a:p>
            <a:pPr lvl="1"/>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53315"/>
            <a:ext cx="5671218" cy="3804685"/>
          </a:xfrm>
          <a:prstGeom prst="rect">
            <a:avLst/>
          </a:prstGeom>
        </p:spPr>
      </p:pic>
      <p:sp>
        <p:nvSpPr>
          <p:cNvPr id="5" name="AutoShape 2" descr="Image result for refrigerator"/>
          <p:cNvSpPr>
            <a:spLocks noChangeAspect="1" noChangeArrowheads="1"/>
          </p:cNvSpPr>
          <p:nvPr/>
        </p:nvSpPr>
        <p:spPr bwMode="auto">
          <a:xfrm>
            <a:off x="155575" y="-1728788"/>
            <a:ext cx="3609975" cy="3609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71" y="3524250"/>
            <a:ext cx="2828925" cy="333375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36896" y="3557519"/>
            <a:ext cx="3521588" cy="3123648"/>
          </a:xfrm>
          <a:prstGeom prst="rect">
            <a:avLst/>
          </a:prstGeom>
        </p:spPr>
      </p:pic>
      <p:sp>
        <p:nvSpPr>
          <p:cNvPr id="10" name="Title 1"/>
          <p:cNvSpPr txBox="1">
            <a:spLocks/>
          </p:cNvSpPr>
          <p:nvPr/>
        </p:nvSpPr>
        <p:spPr>
          <a:xfrm>
            <a:off x="951411" y="204017"/>
            <a:ext cx="10515600" cy="1325563"/>
          </a:xfrm>
          <a:prstGeom prst="rect">
            <a:avLst/>
          </a:prstGeom>
        </p:spPr>
        <p:txBody>
          <a:bodyPr vert="horz" lIns="91440" tIns="45720" rIns="91440" bIns="45720" rtlCol="0" anchor="ctr">
            <a:normAutofit/>
          </a:bodyPr>
          <a:lstStyle/>
          <a:p>
            <a:pPr marL="514350" marR="0" lvl="0" indent="-514350" algn="ctr"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latin typeface="+mj-lt"/>
                <a:ea typeface="+mj-ea"/>
                <a:cs typeface="+mj-cs"/>
              </a:rPr>
              <a:t>Need for study</a:t>
            </a:r>
          </a:p>
        </p:txBody>
      </p:sp>
    </p:spTree>
    <p:extLst>
      <p:ext uri="{BB962C8B-B14F-4D97-AF65-F5344CB8AC3E}">
        <p14:creationId xmlns:p14="http://schemas.microsoft.com/office/powerpoint/2010/main" val="464377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Need for study of control systems</a:t>
            </a:r>
          </a:p>
        </p:txBody>
      </p:sp>
      <p:sp>
        <p:nvSpPr>
          <p:cNvPr id="3" name="Content Placeholder 2"/>
          <p:cNvSpPr>
            <a:spLocks noGrp="1"/>
          </p:cNvSpPr>
          <p:nvPr>
            <p:ph idx="1"/>
          </p:nvPr>
        </p:nvSpPr>
        <p:spPr>
          <a:xfrm>
            <a:off x="838200" y="1537252"/>
            <a:ext cx="10515600" cy="4639711"/>
          </a:xfrm>
        </p:spPr>
        <p:txBody>
          <a:bodyPr>
            <a:noAutofit/>
          </a:bodyPr>
          <a:lstStyle/>
          <a:p>
            <a:r>
              <a:rPr lang="en-IN" dirty="0"/>
              <a:t>Control systems part of modern society </a:t>
            </a:r>
          </a:p>
          <a:p>
            <a:pPr lvl="1"/>
            <a:r>
              <a:rPr lang="en-IN" sz="2800" dirty="0"/>
              <a:t>Automatically machined metallic parts, hard disk reading head</a:t>
            </a:r>
          </a:p>
        </p:txBody>
      </p:sp>
      <p:pic>
        <p:nvPicPr>
          <p:cNvPr id="2054" name="Picture 6" descr="Image result for automatic mach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79" y="2752517"/>
            <a:ext cx="6419850" cy="3609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1929" y="2752517"/>
            <a:ext cx="4908962" cy="3609976"/>
          </a:xfrm>
          <a:prstGeom prst="rect">
            <a:avLst/>
          </a:prstGeom>
        </p:spPr>
      </p:pic>
    </p:spTree>
    <p:extLst>
      <p:ext uri="{BB962C8B-B14F-4D97-AF65-F5344CB8AC3E}">
        <p14:creationId xmlns:p14="http://schemas.microsoft.com/office/powerpoint/2010/main" val="3304830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Need for study of control systems</a:t>
            </a:r>
          </a:p>
        </p:txBody>
      </p:sp>
      <p:sp>
        <p:nvSpPr>
          <p:cNvPr id="3" name="Content Placeholder 2"/>
          <p:cNvSpPr>
            <a:spLocks noGrp="1"/>
          </p:cNvSpPr>
          <p:nvPr>
            <p:ph idx="1"/>
          </p:nvPr>
        </p:nvSpPr>
        <p:spPr>
          <a:xfrm>
            <a:off x="838200" y="1537252"/>
            <a:ext cx="10515600" cy="4639711"/>
          </a:xfrm>
        </p:spPr>
        <p:txBody>
          <a:bodyPr>
            <a:noAutofit/>
          </a:bodyPr>
          <a:lstStyle/>
          <a:p>
            <a:r>
              <a:rPr lang="en-IN" dirty="0"/>
              <a:t>Control systems part of modern society </a:t>
            </a:r>
          </a:p>
          <a:p>
            <a:pPr lvl="1"/>
            <a:r>
              <a:rPr lang="en-IN" sz="2800" dirty="0"/>
              <a:t>Robots delivering  material to work station in a factory floor</a:t>
            </a:r>
          </a:p>
          <a:p>
            <a:pPr lvl="1"/>
            <a:endParaRPr lang="en-IN" sz="2800" dirty="0"/>
          </a:p>
        </p:txBody>
      </p:sp>
      <p:pic>
        <p:nvPicPr>
          <p:cNvPr id="3076" name="Picture 4" descr="Image result for Robots delivering  material to work station in a factory flo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008" y="2418101"/>
            <a:ext cx="10313643" cy="4439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568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7252"/>
            <a:ext cx="10515600" cy="4639711"/>
          </a:xfrm>
        </p:spPr>
        <p:txBody>
          <a:bodyPr>
            <a:noAutofit/>
          </a:bodyPr>
          <a:lstStyle/>
          <a:p>
            <a:r>
              <a:rPr lang="en-IN" dirty="0"/>
              <a:t>Control systems part of modern society </a:t>
            </a:r>
          </a:p>
          <a:p>
            <a:pPr lvl="1"/>
            <a:r>
              <a:rPr lang="en-IN" sz="2800" dirty="0"/>
              <a:t>Enemy missiles tracked and shot down.</a:t>
            </a:r>
          </a:p>
          <a:p>
            <a:pPr lvl="1"/>
            <a:endParaRPr lang="en-IN" sz="2800" dirty="0"/>
          </a:p>
        </p:txBody>
      </p:sp>
      <p:pic>
        <p:nvPicPr>
          <p:cNvPr id="4102"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539" y="2379385"/>
            <a:ext cx="7917339" cy="447861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838200" y="365125"/>
            <a:ext cx="10515600" cy="1325563"/>
          </a:xfrm>
        </p:spPr>
        <p:txBody>
          <a:bodyPr/>
          <a:lstStyle/>
          <a:p>
            <a:pPr marL="514350" indent="-514350" algn="ctr"/>
            <a:r>
              <a:rPr lang="en-IN" dirty="0"/>
              <a:t>Definition and Need for study</a:t>
            </a:r>
          </a:p>
        </p:txBody>
      </p:sp>
    </p:spTree>
    <p:extLst>
      <p:ext uri="{BB962C8B-B14F-4D97-AF65-F5344CB8AC3E}">
        <p14:creationId xmlns:p14="http://schemas.microsoft.com/office/powerpoint/2010/main" val="33332930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 calcmode="lin" valueType="num">
                                      <p:cBhvr additive="base">
                                        <p:cTn id="7" dur="500" fill="hold"/>
                                        <p:tgtEl>
                                          <p:spTgt spid="4102"/>
                                        </p:tgtEl>
                                        <p:attrNameLst>
                                          <p:attrName>ppt_x</p:attrName>
                                        </p:attrNameLst>
                                      </p:cBhvr>
                                      <p:tavLst>
                                        <p:tav tm="0">
                                          <p:val>
                                            <p:strVal val="#ppt_x"/>
                                          </p:val>
                                        </p:tav>
                                        <p:tav tm="100000">
                                          <p:val>
                                            <p:strVal val="#ppt_x"/>
                                          </p:val>
                                        </p:tav>
                                      </p:tavLst>
                                    </p:anim>
                                    <p:anim calcmode="lin" valueType="num">
                                      <p:cBhvr additive="base">
                                        <p:cTn id="8"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7252"/>
            <a:ext cx="10515600" cy="4639711"/>
          </a:xfrm>
        </p:spPr>
        <p:txBody>
          <a:bodyPr>
            <a:noAutofit/>
          </a:bodyPr>
          <a:lstStyle/>
          <a:p>
            <a:r>
              <a:rPr lang="en-IN" dirty="0"/>
              <a:t>Control systems part of modern society </a:t>
            </a:r>
          </a:p>
          <a:p>
            <a:pPr lvl="1"/>
            <a:r>
              <a:rPr lang="en-IN" sz="2800" dirty="0"/>
              <a:t>Unmanned airplanes (drones) doing surveillance ……</a:t>
            </a:r>
          </a:p>
          <a:p>
            <a:pPr marL="457200" lvl="1" indent="0">
              <a:buNone/>
            </a:pPr>
            <a:endParaRPr lang="en-IN" sz="2800" dirty="0"/>
          </a:p>
        </p:txBody>
      </p:sp>
      <p:pic>
        <p:nvPicPr>
          <p:cNvPr id="5122" name="Picture 2" descr="https://thumbs.dreamstime.com/z/air-drone-surveillance-camera-lotus-flying-fields-562234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2419113"/>
            <a:ext cx="7308850" cy="492997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838200" y="365125"/>
            <a:ext cx="10515600" cy="1325563"/>
          </a:xfrm>
        </p:spPr>
        <p:txBody>
          <a:bodyPr/>
          <a:lstStyle/>
          <a:p>
            <a:pPr marL="514350" indent="-514350" algn="ctr"/>
            <a:r>
              <a:rPr lang="en-IN" dirty="0"/>
              <a:t>Definition and Need for study</a:t>
            </a:r>
          </a:p>
        </p:txBody>
      </p:sp>
    </p:spTree>
    <p:extLst>
      <p:ext uri="{BB962C8B-B14F-4D97-AF65-F5344CB8AC3E}">
        <p14:creationId xmlns:p14="http://schemas.microsoft.com/office/powerpoint/2010/main" val="1581502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7252"/>
            <a:ext cx="10515600" cy="4639711"/>
          </a:xfrm>
        </p:spPr>
        <p:txBody>
          <a:bodyPr>
            <a:noAutofit/>
          </a:bodyPr>
          <a:lstStyle/>
          <a:p>
            <a:r>
              <a:rPr lang="en-IN" dirty="0"/>
              <a:t>They are part of nature</a:t>
            </a:r>
          </a:p>
          <a:p>
            <a:pPr lvl="1"/>
            <a:r>
              <a:rPr lang="en-IN" sz="2800" dirty="0"/>
              <a:t>Blood sugar control by pancreas</a:t>
            </a:r>
          </a:p>
          <a:p>
            <a:pPr lvl="1"/>
            <a:r>
              <a:rPr lang="en-IN" sz="2800" dirty="0"/>
              <a:t>Temperature control in the body</a:t>
            </a:r>
          </a:p>
          <a:p>
            <a:pPr marL="457200" lvl="1" indent="0">
              <a:buNone/>
            </a:pPr>
            <a:endParaRPr lang="en-IN" sz="2800" dirty="0"/>
          </a:p>
          <a:p>
            <a:pPr lvl="1"/>
            <a:endParaRPr lang="en-IN" sz="2800" dirty="0"/>
          </a:p>
        </p:txBody>
      </p:sp>
      <p:pic>
        <p:nvPicPr>
          <p:cNvPr id="6146" name="Picture 2" descr="Image result for Blood sugar control by pancr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825" y="2862815"/>
            <a:ext cx="4810125" cy="360997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838200" y="365125"/>
            <a:ext cx="10515600" cy="1325563"/>
          </a:xfrm>
        </p:spPr>
        <p:txBody>
          <a:bodyPr/>
          <a:lstStyle/>
          <a:p>
            <a:pPr marL="514350" indent="-514350" algn="ctr"/>
            <a:r>
              <a:rPr lang="en-IN" dirty="0"/>
              <a:t>Definition and Need for study</a:t>
            </a:r>
          </a:p>
        </p:txBody>
      </p:sp>
    </p:spTree>
    <p:extLst>
      <p:ext uri="{BB962C8B-B14F-4D97-AF65-F5344CB8AC3E}">
        <p14:creationId xmlns:p14="http://schemas.microsoft.com/office/powerpoint/2010/main" val="31614752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40260</TotalTime>
  <Words>1246</Words>
  <Application>Microsoft Office PowerPoint</Application>
  <PresentationFormat>Widescreen</PresentationFormat>
  <Paragraphs>193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19ECE301  Control Theory</vt:lpstr>
      <vt:lpstr>Lecture overview</vt:lpstr>
      <vt:lpstr>Control System Definition </vt:lpstr>
      <vt:lpstr>PowerPoint Presentation</vt:lpstr>
      <vt:lpstr>Need for study of control systems</vt:lpstr>
      <vt:lpstr>Need for study of control systems</vt:lpstr>
      <vt:lpstr>Definition and Need for study</vt:lpstr>
      <vt:lpstr>Definition and Need for study</vt:lpstr>
      <vt:lpstr>Definition and Need for study</vt:lpstr>
      <vt:lpstr>Definition and Need for study</vt:lpstr>
      <vt:lpstr>Advantages of control systems</vt:lpstr>
      <vt:lpstr>System configurations</vt:lpstr>
      <vt:lpstr>System configurations</vt:lpstr>
      <vt:lpstr>System configurations</vt:lpstr>
      <vt:lpstr>Definition (revisited) </vt:lpstr>
      <vt:lpstr>Analysis and Design Objectives</vt:lpstr>
      <vt:lpstr>Analysis and Design Objectives</vt:lpstr>
      <vt:lpstr>Analysis and Design Objectives</vt:lpstr>
      <vt:lpstr>Design Process</vt:lpstr>
      <vt:lpstr>Case study</vt:lpstr>
      <vt:lpstr>Design process</vt:lpstr>
      <vt:lpstr>Design process</vt:lpstr>
      <vt:lpstr>Problem </vt:lpstr>
      <vt:lpstr>PowerPoint Presentation</vt:lpstr>
      <vt:lpstr>PowerPoint Presentation</vt:lpstr>
      <vt:lpstr>Problem</vt:lpstr>
      <vt:lpstr>PowerPoint Presentation</vt:lpstr>
      <vt:lpstr>Design process</vt:lpstr>
      <vt:lpstr>Design process</vt:lpstr>
      <vt:lpstr>Design process</vt:lpstr>
      <vt:lpstr>Design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15ECE302  Control Systems Engineering</dc:title>
  <dc:creator>suresh kumar</dc:creator>
  <cp:lastModifiedBy>sunilnag</cp:lastModifiedBy>
  <cp:revision>246</cp:revision>
  <dcterms:created xsi:type="dcterms:W3CDTF">2017-06-25T10:15:46Z</dcterms:created>
  <dcterms:modified xsi:type="dcterms:W3CDTF">2022-09-21T03:54:56Z</dcterms:modified>
</cp:coreProperties>
</file>