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85" r:id="rId3"/>
    <p:sldId id="258" r:id="rId4"/>
    <p:sldId id="259" r:id="rId5"/>
    <p:sldId id="315" r:id="rId6"/>
    <p:sldId id="342" r:id="rId7"/>
    <p:sldId id="343" r:id="rId8"/>
    <p:sldId id="282" r:id="rId9"/>
    <p:sldId id="283" r:id="rId10"/>
    <p:sldId id="344" r:id="rId11"/>
    <p:sldId id="345" r:id="rId12"/>
    <p:sldId id="322" r:id="rId13"/>
    <p:sldId id="323" r:id="rId14"/>
    <p:sldId id="346" r:id="rId15"/>
    <p:sldId id="284" r:id="rId16"/>
    <p:sldId id="347" r:id="rId17"/>
    <p:sldId id="348" r:id="rId18"/>
    <p:sldId id="349" r:id="rId19"/>
    <p:sldId id="350" r:id="rId20"/>
    <p:sldId id="285" r:id="rId21"/>
    <p:sldId id="351" r:id="rId22"/>
    <p:sldId id="352" r:id="rId23"/>
    <p:sldId id="317" r:id="rId24"/>
    <p:sldId id="369" r:id="rId25"/>
    <p:sldId id="353" r:id="rId26"/>
    <p:sldId id="354" r:id="rId27"/>
    <p:sldId id="365" r:id="rId28"/>
    <p:sldId id="355" r:id="rId29"/>
    <p:sldId id="356" r:id="rId30"/>
    <p:sldId id="366" r:id="rId31"/>
    <p:sldId id="367" r:id="rId32"/>
    <p:sldId id="357" r:id="rId33"/>
    <p:sldId id="358" r:id="rId34"/>
    <p:sldId id="368" r:id="rId35"/>
    <p:sldId id="370" r:id="rId36"/>
    <p:sldId id="371" r:id="rId37"/>
    <p:sldId id="373" r:id="rId38"/>
    <p:sldId id="372" r:id="rId39"/>
    <p:sldId id="374" r:id="rId40"/>
    <p:sldId id="375" r:id="rId41"/>
    <p:sldId id="378" r:id="rId42"/>
    <p:sldId id="376" r:id="rId43"/>
    <p:sldId id="377" r:id="rId44"/>
    <p:sldId id="379" r:id="rId45"/>
    <p:sldId id="380" r:id="rId46"/>
    <p:sldId id="381" r:id="rId47"/>
    <p:sldId id="382" r:id="rId48"/>
    <p:sldId id="383" r:id="rId49"/>
    <p:sldId id="384" r:id="rId50"/>
    <p:sldId id="386" r:id="rId51"/>
    <p:sldId id="397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1" autoAdjust="0"/>
    <p:restoredTop sz="94624" autoAdjust="0"/>
  </p:normalViewPr>
  <p:slideViewPr>
    <p:cSldViewPr snapToGrid="0">
      <p:cViewPr varScale="1">
        <p:scale>
          <a:sx n="65" d="100"/>
          <a:sy n="65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25360-DE62-4150-A0D9-0EF1E43CFFAA}" type="datetimeFigureOut">
              <a:rPr lang="en-US" smtClean="0"/>
              <a:pPr/>
              <a:t>9/26/2022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C6FE-36D7-44A2-98C0-F33D03A7DAF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C6FE-36D7-44A2-98C0-F33D03A7DAF0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C6FE-36D7-44A2-98C0-F33D03A7DAF0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8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1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1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68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3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36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03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D75E-0A03-49D8-BFB1-52D3690630A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D75E-0A03-49D8-BFB1-52D3690630AC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94D2-4C1A-4501-A1FF-62C5CAF40C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5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35.w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5" Type="http://schemas.openxmlformats.org/officeDocument/2006/relationships/image" Target="../media/image36.w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19ECE301 </a:t>
            </a:r>
            <a:br>
              <a:rPr lang="en-US" b="1" dirty="0"/>
            </a:br>
            <a:r>
              <a:rPr lang="en-US" b="1" dirty="0"/>
              <a:t>Control Theory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12014"/>
          </a:xfrm>
        </p:spPr>
        <p:txBody>
          <a:bodyPr>
            <a:normAutofit/>
          </a:bodyPr>
          <a:lstStyle/>
          <a:p>
            <a:r>
              <a:rPr lang="en-IN" dirty="0"/>
              <a:t>5</a:t>
            </a:r>
            <a:r>
              <a:rPr lang="en-IN" baseline="30000" dirty="0"/>
              <a:t>th</a:t>
            </a:r>
            <a:r>
              <a:rPr lang="en-IN" dirty="0"/>
              <a:t> Sem </a:t>
            </a:r>
            <a:r>
              <a:rPr lang="en-IN" dirty="0" err="1"/>
              <a:t>B.Tech</a:t>
            </a:r>
            <a:r>
              <a:rPr lang="en-IN" dirty="0"/>
              <a:t> ECE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37905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EEA-113B-4715-B80C-552E78712ABE}" type="slidenum">
              <a:rPr lang="en-US"/>
              <a:pPr/>
              <a:t>10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70611"/>
            <a:ext cx="5870634" cy="72043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 Determine the Laplace transform for .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470361"/>
              </p:ext>
            </p:extLst>
          </p:nvPr>
        </p:nvGraphicFramePr>
        <p:xfrm>
          <a:off x="1206077" y="3367876"/>
          <a:ext cx="3055583" cy="54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850680" imgH="203040" progId="Equation.DSMT4">
                  <p:embed/>
                </p:oleObj>
              </mc:Choice>
              <mc:Fallback>
                <p:oleObj name="Equation" r:id="rId3" imgW="8506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077" y="3367876"/>
                        <a:ext cx="3055583" cy="542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618036"/>
              </p:ext>
            </p:extLst>
          </p:nvPr>
        </p:nvGraphicFramePr>
        <p:xfrm>
          <a:off x="1387229" y="4472249"/>
          <a:ext cx="2652757" cy="1181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660113" imgH="393529" progId="Equation.DSMT4">
                  <p:embed/>
                </p:oleObj>
              </mc:Choice>
              <mc:Fallback>
                <p:oleObj name="Equation" r:id="rId5" imgW="660113" imgH="393529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229" y="4472249"/>
                        <a:ext cx="2652757" cy="1181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9410" y="1638300"/>
            <a:ext cx="5686425" cy="52197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Laplace transform review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3792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3066-7DC8-4C50-A536-5DE82D93480D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884051"/>
              </p:ext>
            </p:extLst>
          </p:nvPr>
        </p:nvGraphicFramePr>
        <p:xfrm>
          <a:off x="316435" y="2399604"/>
          <a:ext cx="3589325" cy="58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1054100" imgH="228600" progId="Equation.DSMT4">
                  <p:embed/>
                </p:oleObj>
              </mc:Choice>
              <mc:Fallback>
                <p:oleObj name="Equation" r:id="rId3" imgW="10541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35" y="2399604"/>
                        <a:ext cx="3589325" cy="583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028639"/>
              </p:ext>
            </p:extLst>
          </p:nvPr>
        </p:nvGraphicFramePr>
        <p:xfrm>
          <a:off x="208448" y="3348641"/>
          <a:ext cx="6026097" cy="201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2273300" imgH="838200" progId="Equation.DSMT4">
                  <p:embed/>
                </p:oleObj>
              </mc:Choice>
              <mc:Fallback>
                <p:oleObj name="Equation" r:id="rId5" imgW="2273300" imgH="838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48" y="3348641"/>
                        <a:ext cx="6026097" cy="2019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0" y="1770611"/>
            <a:ext cx="5870634" cy="72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Determine the Laplace transform for 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575" y="1638300"/>
            <a:ext cx="5686425" cy="52197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Laplace transform review</a:t>
            </a:r>
          </a:p>
        </p:txBody>
      </p:sp>
    </p:spTree>
    <p:extLst>
      <p:ext uri="{BB962C8B-B14F-4D97-AF65-F5344CB8AC3E}">
        <p14:creationId xmlns:p14="http://schemas.microsoft.com/office/powerpoint/2010/main" val="1926357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706"/>
            <a:ext cx="10515600" cy="4765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Using the Laplace transform pairs Table and the Laplace transform theorems Table, derive the Laplace transforms for the following time functions:</a:t>
            </a:r>
          </a:p>
          <a:p>
            <a:pPr marL="0" indent="0">
              <a:buNone/>
            </a:pPr>
            <a:endParaRPr lang="en-IN" sz="3200" dirty="0"/>
          </a:p>
          <a:p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13" y="3029138"/>
            <a:ext cx="3299983" cy="18093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Laplace transform review</a:t>
            </a:r>
          </a:p>
        </p:txBody>
      </p:sp>
    </p:spTree>
    <p:extLst>
      <p:ext uri="{BB962C8B-B14F-4D97-AF65-F5344CB8AC3E}">
        <p14:creationId xmlns:p14="http://schemas.microsoft.com/office/powerpoint/2010/main" val="2730059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5258"/>
          </a:xfrm>
        </p:spPr>
        <p:txBody>
          <a:bodyPr>
            <a:normAutofit/>
          </a:bodyPr>
          <a:lstStyle/>
          <a:p>
            <a:r>
              <a:rPr lang="en-IN" sz="3200" dirty="0"/>
              <a:t>Now the inverse Laplace transform</a:t>
            </a:r>
          </a:p>
          <a:p>
            <a:r>
              <a:rPr lang="en-IN" sz="3200" dirty="0"/>
              <a:t>Inverse Laplace Transform (ILT)Defined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  <a:p>
            <a:r>
              <a:rPr lang="en-IN" sz="3200" dirty="0"/>
              <a:t>Inverse Laplace transform can easily be computed by used the Laplace transform tables, properties and partial fractions</a:t>
            </a:r>
          </a:p>
          <a:p>
            <a:pPr marL="0" indent="0">
              <a:buNone/>
            </a:pPr>
            <a:endParaRPr lang="en-IN" sz="3200" dirty="0"/>
          </a:p>
          <a:p>
            <a:endParaRPr lang="en-IN" sz="3200" dirty="0"/>
          </a:p>
          <a:p>
            <a:pPr marL="0" indent="0">
              <a:buNone/>
            </a:pPr>
            <a:endParaRPr lang="en-IN" sz="3200" dirty="0"/>
          </a:p>
          <a:p>
            <a:endParaRPr lang="en-I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5" y="2754606"/>
            <a:ext cx="5838825" cy="12001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Laplace transform review</a:t>
            </a:r>
          </a:p>
        </p:txBody>
      </p:sp>
    </p:spTree>
    <p:extLst>
      <p:ext uri="{BB962C8B-B14F-4D97-AF65-F5344CB8AC3E}">
        <p14:creationId xmlns:p14="http://schemas.microsoft.com/office/powerpoint/2010/main" val="1372120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9D70-B385-44F8-8E20-77CFAA70763C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130" y="1457499"/>
            <a:ext cx="5353397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Determine the inverse transform of the function below.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89132"/>
              </p:ext>
            </p:extLst>
          </p:nvPr>
        </p:nvGraphicFramePr>
        <p:xfrm>
          <a:off x="425480" y="2688155"/>
          <a:ext cx="4296150" cy="96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307532" imgH="393529" progId="Equation.DSMT4">
                  <p:embed/>
                </p:oleObj>
              </mc:Choice>
              <mc:Fallback>
                <p:oleObj name="Equation" r:id="rId3" imgW="1307532" imgH="393529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80" y="2688155"/>
                        <a:ext cx="4296150" cy="966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782234"/>
              </p:ext>
            </p:extLst>
          </p:nvPr>
        </p:nvGraphicFramePr>
        <p:xfrm>
          <a:off x="301105" y="4328160"/>
          <a:ext cx="5807487" cy="79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5" imgW="1257300" imgH="228600" progId="Equation.DSMT4">
                  <p:embed/>
                </p:oleObj>
              </mc:Choice>
              <mc:Fallback>
                <p:oleObj name="Equation" r:id="rId5" imgW="12573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05" y="4328160"/>
                        <a:ext cx="5807487" cy="79248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Laplace transform review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9410" y="1638300"/>
            <a:ext cx="56864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Laplace transform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/>
          </a:bodyPr>
          <a:lstStyle/>
          <a:p>
            <a:r>
              <a:rPr lang="en-IN" sz="3200" dirty="0"/>
              <a:t>Partial fraction expansion (to find ILT)</a:t>
            </a:r>
          </a:p>
          <a:p>
            <a:r>
              <a:rPr lang="en-IN" sz="3200" dirty="0"/>
              <a:t>Case 1. Roots of the Denominator of F(s) Are Real and Distinct</a:t>
            </a:r>
          </a:p>
          <a:p>
            <a:r>
              <a:rPr lang="en-IN" sz="3200" dirty="0"/>
              <a:t>Case 2. Roots of the Denominator of F(s) Are Real and Repeated</a:t>
            </a:r>
          </a:p>
          <a:p>
            <a:r>
              <a:rPr lang="en-IN" sz="3200" dirty="0"/>
              <a:t>Case 3. Roots of the Denominator of F(s) Are Complex or Imaginary </a:t>
            </a:r>
          </a:p>
          <a:p>
            <a:r>
              <a:rPr lang="en-IN" sz="3200" dirty="0"/>
              <a:t>Case 4. Roots of the Denominator of F(s) Are Complex or Imaginary and repeated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99202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31F0E-3C1A-464F-B56B-8D215A0F2026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90873"/>
              </p:ext>
            </p:extLst>
          </p:nvPr>
        </p:nvGraphicFramePr>
        <p:xfrm>
          <a:off x="616521" y="3566182"/>
          <a:ext cx="7002819" cy="104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108200" imgH="419100" progId="Equation.DSMT4">
                  <p:embed/>
                </p:oleObj>
              </mc:Choice>
              <mc:Fallback>
                <p:oleObj name="Equation" r:id="rId3" imgW="21082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21" y="3566182"/>
                        <a:ext cx="7002819" cy="1044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477197"/>
              </p:ext>
            </p:extLst>
          </p:nvPr>
        </p:nvGraphicFramePr>
        <p:xfrm>
          <a:off x="528320" y="4867469"/>
          <a:ext cx="8939376" cy="109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2717800" imgH="444500" progId="Equation.DSMT4">
                  <p:embed/>
                </p:oleObj>
              </mc:Choice>
              <mc:Fallback>
                <p:oleObj name="Equation" r:id="rId5" imgW="27178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" y="4867469"/>
                        <a:ext cx="8939376" cy="10923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558847"/>
              </p:ext>
            </p:extLst>
          </p:nvPr>
        </p:nvGraphicFramePr>
        <p:xfrm>
          <a:off x="459724" y="2379558"/>
          <a:ext cx="6912607" cy="106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7" imgW="2044700" imgH="419100" progId="Equation.DSMT4">
                  <p:embed/>
                </p:oleObj>
              </mc:Choice>
              <mc:Fallback>
                <p:oleObj name="Equation" r:id="rId7" imgW="2044700" imgH="419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24" y="2379558"/>
                        <a:ext cx="6912607" cy="10619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16129" y="1241368"/>
            <a:ext cx="10972801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Determine the inverse transform of the function below.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Laplace transform review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8774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C62A-A841-4837-9CF9-79441433E853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8393" y="1487978"/>
            <a:ext cx="10363200" cy="1143000"/>
          </a:xfrm>
        </p:spPr>
        <p:txBody>
          <a:bodyPr/>
          <a:lstStyle/>
          <a:p>
            <a:pPr algn="l"/>
            <a:r>
              <a:rPr lang="en-US" dirty="0"/>
              <a:t>Contd...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589498"/>
              </p:ext>
            </p:extLst>
          </p:nvPr>
        </p:nvGraphicFramePr>
        <p:xfrm>
          <a:off x="605176" y="2583874"/>
          <a:ext cx="946455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870200" imgH="444500" progId="Equation.DSMT4">
                  <p:embed/>
                </p:oleObj>
              </mc:Choice>
              <mc:Fallback>
                <p:oleObj name="Equation" r:id="rId3" imgW="28702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76" y="2583874"/>
                        <a:ext cx="9464553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77880"/>
              </p:ext>
            </p:extLst>
          </p:nvPr>
        </p:nvGraphicFramePr>
        <p:xfrm>
          <a:off x="748146" y="4224003"/>
          <a:ext cx="4070065" cy="1003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1193800" imgH="393700" progId="Equation.DSMT4">
                  <p:embed/>
                </p:oleObj>
              </mc:Choice>
              <mc:Fallback>
                <p:oleObj name="Equation" r:id="rId5" imgW="11938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146" y="4224003"/>
                        <a:ext cx="4070065" cy="1003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744684"/>
              </p:ext>
            </p:extLst>
          </p:nvPr>
        </p:nvGraphicFramePr>
        <p:xfrm>
          <a:off x="791478" y="5692988"/>
          <a:ext cx="4928359" cy="75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1117600" imgH="228600" progId="Equation.DSMT4">
                  <p:embed/>
                </p:oleObj>
              </mc:Choice>
              <mc:Fallback>
                <p:oleObj name="Equation" r:id="rId7" imgW="1117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478" y="5692988"/>
                        <a:ext cx="4928359" cy="755452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Laplace transform review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2124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13F7-6A5C-4AD5-90BD-8B67A136A5E9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17003"/>
              </p:ext>
            </p:extLst>
          </p:nvPr>
        </p:nvGraphicFramePr>
        <p:xfrm>
          <a:off x="899623" y="2654531"/>
          <a:ext cx="2773528" cy="84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1028700" imgH="419100" progId="Equation.DSMT4">
                  <p:embed/>
                </p:oleObj>
              </mc:Choice>
              <mc:Fallback>
                <p:oleObj name="Equation" r:id="rId3" imgW="10287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623" y="2654531"/>
                        <a:ext cx="2773528" cy="846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486723"/>
              </p:ext>
            </p:extLst>
          </p:nvPr>
        </p:nvGraphicFramePr>
        <p:xfrm>
          <a:off x="881149" y="3485124"/>
          <a:ext cx="81280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5" imgW="2463800" imgH="419100" progId="Equation.DSMT4">
                  <p:embed/>
                </p:oleObj>
              </mc:Choice>
              <mc:Fallback>
                <p:oleObj name="Equation" r:id="rId5" imgW="2463800" imgH="419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149" y="3485124"/>
                        <a:ext cx="81280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95768"/>
              </p:ext>
            </p:extLst>
          </p:nvPr>
        </p:nvGraphicFramePr>
        <p:xfrm>
          <a:off x="929178" y="4608045"/>
          <a:ext cx="7616305" cy="1021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7" imgW="2628720" imgH="469800" progId="Equation.DSMT4">
                  <p:embed/>
                </p:oleObj>
              </mc:Choice>
              <mc:Fallback>
                <p:oleObj name="Equation" r:id="rId7" imgW="262872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178" y="4608045"/>
                        <a:ext cx="7616305" cy="1021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98919"/>
              </p:ext>
            </p:extLst>
          </p:nvPr>
        </p:nvGraphicFramePr>
        <p:xfrm>
          <a:off x="1426095" y="5792787"/>
          <a:ext cx="86360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9" imgW="2692080" imgH="444240" progId="Equation.DSMT4">
                  <p:embed/>
                </p:oleObj>
              </mc:Choice>
              <mc:Fallback>
                <p:oleObj name="Equation" r:id="rId9" imgW="269208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095" y="5792787"/>
                        <a:ext cx="86360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Laplace transform review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65512" y="1590502"/>
            <a:ext cx="103742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Determine the inverse transform of the function below.</a:t>
            </a:r>
          </a:p>
        </p:txBody>
      </p:sp>
    </p:spTree>
    <p:extLst>
      <p:ext uri="{BB962C8B-B14F-4D97-AF65-F5344CB8AC3E}">
        <p14:creationId xmlns:p14="http://schemas.microsoft.com/office/powerpoint/2010/main" val="734690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E2DB-AF40-4948-A239-CFFE93CDF284}" type="slidenum">
              <a:rPr lang="en-US"/>
              <a:pPr/>
              <a:t>19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10363200" cy="1066800"/>
          </a:xfrm>
        </p:spPr>
        <p:txBody>
          <a:bodyPr/>
          <a:lstStyle/>
          <a:p>
            <a:pPr algn="l"/>
            <a:r>
              <a:rPr lang="en-US" dirty="0"/>
              <a:t>Continue..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44155"/>
              </p:ext>
            </p:extLst>
          </p:nvPr>
        </p:nvGraphicFramePr>
        <p:xfrm>
          <a:off x="1117600" y="1618517"/>
          <a:ext cx="8128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2387600" imgH="419100" progId="Equation.DSMT4">
                  <p:embed/>
                </p:oleObj>
              </mc:Choice>
              <mc:Fallback>
                <p:oleObj name="Equation" r:id="rId3" imgW="23876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618517"/>
                        <a:ext cx="81280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1117600" y="2865439"/>
          <a:ext cx="62992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2070100" imgH="419100" progId="Equation.DSMT4">
                  <p:embed/>
                </p:oleObj>
              </mc:Choice>
              <mc:Fallback>
                <p:oleObj name="Equation" r:id="rId5" imgW="2070100" imgH="419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865439"/>
                        <a:ext cx="62992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085408"/>
              </p:ext>
            </p:extLst>
          </p:nvPr>
        </p:nvGraphicFramePr>
        <p:xfrm>
          <a:off x="8432800" y="3125585"/>
          <a:ext cx="203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7" imgW="596900" imgH="228600" progId="Equation.DSMT4">
                  <p:embed/>
                </p:oleObj>
              </mc:Choice>
              <mc:Fallback>
                <p:oleObj name="Equation" r:id="rId7" imgW="5969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800" y="3125585"/>
                        <a:ext cx="2032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1727200" y="4114800"/>
          <a:ext cx="7721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9" imgW="2374900" imgH="419100" progId="Equation.DSMT4">
                  <p:embed/>
                </p:oleObj>
              </mc:Choice>
              <mc:Fallback>
                <p:oleObj name="Equation" r:id="rId9" imgW="2374900" imgH="419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114800"/>
                        <a:ext cx="7721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506469"/>
              </p:ext>
            </p:extLst>
          </p:nvPr>
        </p:nvGraphicFramePr>
        <p:xfrm>
          <a:off x="812800" y="5410200"/>
          <a:ext cx="99568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1" imgW="2794000" imgH="228600" progId="Equation.DSMT4">
                  <p:embed/>
                </p:oleObj>
              </mc:Choice>
              <mc:Fallback>
                <p:oleObj name="Equation" r:id="rId11" imgW="27940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410200"/>
                        <a:ext cx="9956800" cy="6111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886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236"/>
            <a:ext cx="10515600" cy="52876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40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Laplace transform review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The transfer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Electrical network transfer functions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Translational mechanical system transfer functions </a:t>
            </a:r>
          </a:p>
        </p:txBody>
      </p:sp>
    </p:spTree>
    <p:extLst>
      <p:ext uri="{BB962C8B-B14F-4D97-AF65-F5344CB8AC3E}">
        <p14:creationId xmlns:p14="http://schemas.microsoft.com/office/powerpoint/2010/main" val="3874564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Laplace transform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4997335" cy="4639711"/>
          </a:xfrm>
        </p:spPr>
        <p:txBody>
          <a:bodyPr>
            <a:normAutofit/>
          </a:bodyPr>
          <a:lstStyle/>
          <a:p>
            <a:r>
              <a:rPr lang="en-IN" sz="3200" dirty="0"/>
              <a:t>With knowledge of the above we can solve ordinary differential equations using Laplace transforms</a:t>
            </a:r>
          </a:p>
          <a:p>
            <a:r>
              <a:rPr lang="en-US" sz="3200" dirty="0"/>
              <a:t>Steps involved in solving ODE using the Laplace transform.</a:t>
            </a:r>
          </a:p>
          <a:p>
            <a:endParaRPr lang="en-IN" sz="3200" dirty="0"/>
          </a:p>
          <a:p>
            <a:endParaRPr lang="en-IN" sz="3200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8470236" y="612429"/>
          <a:ext cx="3344862" cy="592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3" imgW="1848632" imgH="5592629" progId="">
                  <p:embed/>
                </p:oleObj>
              </mc:Choice>
              <mc:Fallback>
                <p:oleObj name="Visio" r:id="rId3" imgW="1848632" imgH="559262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236" y="612429"/>
                        <a:ext cx="3344862" cy="592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975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Laplace transform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/>
          </a:bodyPr>
          <a:lstStyle/>
          <a:p>
            <a:r>
              <a:rPr lang="en-IN" sz="3200" dirty="0"/>
              <a:t>Given the following differential equation, solve for y(t) if all initial conditions are zero. Use the Laplace transform.</a:t>
            </a:r>
          </a:p>
          <a:p>
            <a:endParaRPr lang="en-IN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21" y="2550360"/>
            <a:ext cx="5146651" cy="11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75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052" y="1360249"/>
            <a:ext cx="10515600" cy="78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Given the following differential equation, solve for y(t) if all initial conditions are zero. Use the Laplace transform.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480" y="2210073"/>
            <a:ext cx="3377420" cy="644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694" y="3188501"/>
            <a:ext cx="4157449" cy="518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693" y="3992918"/>
            <a:ext cx="5567056" cy="73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011" y="4858019"/>
            <a:ext cx="5826684" cy="7138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95" y="5898947"/>
            <a:ext cx="3503168" cy="7058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8893" y="2954084"/>
            <a:ext cx="3335635" cy="699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8894" y="3791444"/>
            <a:ext cx="3005433" cy="669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8893" y="4591823"/>
            <a:ext cx="3264700" cy="634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38851" y="5932898"/>
            <a:ext cx="3022060" cy="5371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76862" y="2684190"/>
            <a:ext cx="561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Sol.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71451" y="24874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Laplace transform review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8679872" y="1747982"/>
          <a:ext cx="3013364" cy="417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2" imgW="1447172" imgH="203112" progId="Equation.DSMT4">
                  <p:embed/>
                </p:oleObj>
              </mc:Choice>
              <mc:Fallback>
                <p:oleObj name="Equation" r:id="rId12" imgW="1447172" imgH="203112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9872" y="1747982"/>
                        <a:ext cx="3013364" cy="417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8361218" y="2239818"/>
          <a:ext cx="3528023" cy="39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4" imgW="2032000" imgH="228600" progId="Equation.DSMT4">
                  <p:embed/>
                </p:oleObj>
              </mc:Choice>
              <mc:Fallback>
                <p:oleObj name="Equation" r:id="rId14" imgW="20320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1218" y="2239818"/>
                        <a:ext cx="3528023" cy="395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028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706"/>
            <a:ext cx="10515600" cy="4765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Solve the following differential equation using Laplace transforms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Laplace transform review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44" y="2425419"/>
            <a:ext cx="5418013" cy="2615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42" y="5431372"/>
            <a:ext cx="6214427" cy="703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608" y="4912001"/>
            <a:ext cx="155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Answer</a:t>
            </a:r>
            <a:r>
              <a:rPr lang="en-IN" sz="20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83272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/>
          </a:bodyPr>
          <a:lstStyle/>
          <a:p>
            <a:r>
              <a:rPr lang="en-IN" sz="3200" dirty="0"/>
              <a:t>Having seen the above concepts let us see how to convert an differential equation to a transfer function </a:t>
            </a:r>
          </a:p>
          <a:p>
            <a:r>
              <a:rPr lang="en-IN" sz="3200" dirty="0"/>
              <a:t>Consider a general n-</a:t>
            </a:r>
            <a:r>
              <a:rPr lang="en-IN" sz="3200" dirty="0" err="1"/>
              <a:t>th</a:t>
            </a:r>
            <a:r>
              <a:rPr lang="en-IN" sz="3200" dirty="0"/>
              <a:t> order, linear, time-invariant differential equation</a:t>
            </a:r>
          </a:p>
          <a:p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18" y="3485944"/>
            <a:ext cx="9357691" cy="142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52060"/>
            <a:ext cx="10117530" cy="14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56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975843"/>
          </a:xfrm>
        </p:spPr>
        <p:txBody>
          <a:bodyPr>
            <a:normAutofit/>
          </a:bodyPr>
          <a:lstStyle/>
          <a:p>
            <a:r>
              <a:rPr lang="en-IN" sz="3200" dirty="0"/>
              <a:t>Under the assumption that all initial conditions are zero the transfer function (TF) is the ratio of the output transform, C(s), divided by the input transform, R(s) is given by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Also, the output transform, C(s) can be written as</a:t>
            </a:r>
          </a:p>
          <a:p>
            <a:r>
              <a:rPr lang="en-IN" sz="3200" dirty="0"/>
              <a:t>C(s) = R(s)G(s)</a:t>
            </a:r>
          </a:p>
          <a:p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00" y="3003407"/>
            <a:ext cx="7766373" cy="132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16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transfer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975843"/>
          </a:xfrm>
        </p:spPr>
        <p:txBody>
          <a:bodyPr>
            <a:normAutofit/>
          </a:bodyPr>
          <a:lstStyle/>
          <a:p>
            <a:r>
              <a:rPr lang="en-IN" sz="3200" dirty="0"/>
              <a:t>Question: Find the transfer function represented by assuming zero initial conditions.</a:t>
            </a:r>
          </a:p>
          <a:p>
            <a:endParaRPr lang="en-IN" sz="3200" dirty="0"/>
          </a:p>
          <a:p>
            <a:r>
              <a:rPr lang="en-IN" sz="3200" dirty="0"/>
              <a:t>find the response, c(t) to an input, r(t) =u(t), a unit step, assuming zero initial conditions.</a:t>
            </a:r>
          </a:p>
          <a:p>
            <a:r>
              <a:rPr lang="en-IN" sz="3200" dirty="0"/>
              <a:t>Solution: Taking the Laplace transform of both sides, assuming zero initial conditions, we have:</a:t>
            </a:r>
          </a:p>
          <a:p>
            <a:r>
              <a:rPr lang="en-IN" sz="3200" dirty="0"/>
              <a:t>The transfer function, </a:t>
            </a:r>
            <a:r>
              <a:rPr lang="en-IN" sz="3200" i="1" dirty="0"/>
              <a:t>G(s), </a:t>
            </a:r>
            <a:r>
              <a:rPr lang="en-IN" sz="3200" dirty="0"/>
              <a:t>is</a:t>
            </a:r>
          </a:p>
          <a:p>
            <a:endParaRPr lang="en-IN" sz="3200" dirty="0"/>
          </a:p>
          <a:p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513" y="1949362"/>
            <a:ext cx="3210836" cy="1134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8" y="4586910"/>
            <a:ext cx="3796145" cy="6556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861" y="5398472"/>
            <a:ext cx="4070638" cy="94690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1592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transfer function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5152" y="2076884"/>
            <a:ext cx="3857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1982" y="2843646"/>
            <a:ext cx="472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0936" y="4081895"/>
            <a:ext cx="32670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43101" y="5295467"/>
            <a:ext cx="2819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1592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85298"/>
            <a:ext cx="10515600" cy="4351338"/>
          </a:xfrm>
        </p:spPr>
        <p:txBody>
          <a:bodyPr/>
          <a:lstStyle/>
          <a:p>
            <a:r>
              <a:rPr lang="en-IN" dirty="0"/>
              <a:t>We will consider only passive networks</a:t>
            </a:r>
          </a:p>
          <a:p>
            <a:r>
              <a:rPr lang="en-IN" dirty="0"/>
              <a:t>As we know passive networks entirely consist of 3 basic elements  R,L,C table below shows the relationships governing the quantities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17" y="2703442"/>
            <a:ext cx="5248443" cy="41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06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apply Kirchhoff's laws obtain the diff equations and from them obtain the TF</a:t>
            </a:r>
          </a:p>
          <a:p>
            <a:r>
              <a:rPr lang="en-IN" dirty="0"/>
              <a:t>Let us take an example (identify the input and output)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196" y="3352047"/>
            <a:ext cx="4630404" cy="25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25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Autofit/>
          </a:bodyPr>
          <a:lstStyle/>
          <a:p>
            <a:r>
              <a:rPr lang="en-IN" dirty="0"/>
              <a:t>After obtaining the schematic of the system next step is modelling </a:t>
            </a:r>
          </a:p>
          <a:p>
            <a:r>
              <a:rPr lang="en-IN" sz="2800" dirty="0"/>
              <a:t>Modelling involves application of the corresponding physical laws like Kirchhoff's laws and newton’s laws</a:t>
            </a:r>
          </a:p>
          <a:p>
            <a:r>
              <a:rPr lang="en-IN" dirty="0"/>
              <a:t>Differential equation</a:t>
            </a:r>
            <a:r>
              <a:rPr lang="en-IN" sz="2800" dirty="0"/>
              <a:t> is not a convenient tool </a:t>
            </a:r>
          </a:p>
          <a:p>
            <a:r>
              <a:rPr lang="en-IN" dirty="0"/>
              <a:t>Transfer  function is much more convenient as it gives a block representation of the system 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4466811"/>
            <a:ext cx="39147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77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is v(t) and the output is </a:t>
            </a:r>
            <a:r>
              <a:rPr lang="en-IN" dirty="0" err="1"/>
              <a:t>v</a:t>
            </a:r>
            <a:r>
              <a:rPr lang="en-IN" sz="2000" dirty="0" err="1"/>
              <a:t>c</a:t>
            </a:r>
            <a:r>
              <a:rPr lang="en-IN" dirty="0"/>
              <a:t>(t) </a:t>
            </a:r>
          </a:p>
          <a:p>
            <a:r>
              <a:rPr lang="en-IN" dirty="0"/>
              <a:t>will apply Kirchhoff's laws obtain the diff equations and from them obtain the TF</a:t>
            </a:r>
          </a:p>
          <a:p>
            <a:r>
              <a:rPr lang="en-IN" dirty="0"/>
              <a:t>Applying the KVL we get</a:t>
            </a:r>
          </a:p>
          <a:p>
            <a:r>
              <a:rPr lang="en-IN" dirty="0"/>
              <a:t>Here the </a:t>
            </a:r>
            <a:r>
              <a:rPr lang="en-IN" dirty="0" err="1"/>
              <a:t>integro</a:t>
            </a:r>
            <a:r>
              <a:rPr lang="en-IN" dirty="0"/>
              <a:t>-differential equation relates  input v(t) and </a:t>
            </a:r>
            <a:r>
              <a:rPr lang="en-IN" dirty="0" err="1"/>
              <a:t>i</a:t>
            </a:r>
            <a:r>
              <a:rPr lang="en-IN" dirty="0"/>
              <a:t>(t) output</a:t>
            </a:r>
          </a:p>
          <a:p>
            <a:r>
              <a:rPr lang="en-IN" dirty="0"/>
              <a:t>We can rewrite the above equation with input v(t) and output </a:t>
            </a:r>
            <a:r>
              <a:rPr lang="en-IN" dirty="0" err="1"/>
              <a:t>v</a:t>
            </a:r>
            <a:r>
              <a:rPr lang="en-IN" sz="2000" dirty="0" err="1"/>
              <a:t>c</a:t>
            </a:r>
            <a:r>
              <a:rPr lang="en-IN" dirty="0"/>
              <a:t>(t) 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198" y="2746021"/>
            <a:ext cx="5653521" cy="107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6981" y="5267491"/>
            <a:ext cx="6084743" cy="118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279" y="365760"/>
            <a:ext cx="3338674" cy="18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25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Having obtained the desired differential equation we go for obtaining the transfer function which is obtained as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3" y="5076825"/>
            <a:ext cx="41814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0999" y="4065463"/>
            <a:ext cx="57531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1221" y="2840201"/>
            <a:ext cx="6084743" cy="118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9925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2781" y="1451552"/>
            <a:ext cx="10515600" cy="4351338"/>
          </a:xfrm>
        </p:spPr>
        <p:txBody>
          <a:bodyPr/>
          <a:lstStyle/>
          <a:p>
            <a:r>
              <a:rPr lang="en-IN" dirty="0"/>
              <a:t>Now let us apply the impedance trick to avoid differential and integral terms.  By using the impedance concept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17" y="2703442"/>
            <a:ext cx="5248443" cy="41545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054" y="2687400"/>
            <a:ext cx="2681249" cy="41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9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Following are the steps for the impedance trick</a:t>
            </a:r>
          </a:p>
          <a:p>
            <a:r>
              <a:rPr lang="en-IN" dirty="0"/>
              <a:t>1. Redraw the original network showing all time variables, as Laplace transforms.</a:t>
            </a:r>
          </a:p>
          <a:p>
            <a:r>
              <a:rPr lang="en-IN" dirty="0"/>
              <a:t>2. Replace the component values with their impedance values.</a:t>
            </a:r>
          </a:p>
          <a:p>
            <a:r>
              <a:rPr lang="en-IN" dirty="0"/>
              <a:t>Let us apply this to the previous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875" y="4329614"/>
            <a:ext cx="4416674" cy="2528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96" y="4272787"/>
            <a:ext cx="4630404" cy="25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26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Writing the KVL we get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Solving for I(s)/V(s), </a:t>
            </a:r>
          </a:p>
          <a:p>
            <a:endParaRPr lang="en-IN" dirty="0"/>
          </a:p>
          <a:p>
            <a:r>
              <a:rPr lang="en-IN" dirty="0"/>
              <a:t>But the output should be voltage across the capacitor</a:t>
            </a:r>
            <a:r>
              <a:rPr lang="en-IN" sz="1800" dirty="0"/>
              <a:t> </a:t>
            </a:r>
            <a:endParaRPr lang="en-IN" dirty="0"/>
          </a:p>
          <a:p>
            <a:r>
              <a:rPr lang="en-IN" dirty="0"/>
              <a:t> substituting this we get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12" y="1544850"/>
            <a:ext cx="4416674" cy="2528386"/>
          </a:xfrm>
          <a:prstGeom prst="rect">
            <a:avLst/>
          </a:prstGeom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9202" y="2270414"/>
            <a:ext cx="3537671" cy="855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6834" y="3177454"/>
            <a:ext cx="2941493" cy="124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89435" y="4284087"/>
            <a:ext cx="2343583" cy="70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63257" y="4960448"/>
            <a:ext cx="3315478" cy="141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2826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In case of complex circuits we apply the mesh analysis following are the steps.</a:t>
            </a:r>
          </a:p>
          <a:p>
            <a:r>
              <a:rPr lang="en-IN" dirty="0"/>
              <a:t>1. Replace passive element values with their impedances.</a:t>
            </a:r>
          </a:p>
          <a:p>
            <a:r>
              <a:rPr lang="en-IN" dirty="0"/>
              <a:t>2. Replace all sources and time variables with their Laplace transform.</a:t>
            </a:r>
          </a:p>
          <a:p>
            <a:r>
              <a:rPr lang="en-IN" dirty="0"/>
              <a:t>3. Assume a transform current and a current direction in each mesh.</a:t>
            </a:r>
          </a:p>
          <a:p>
            <a:r>
              <a:rPr lang="en-IN" dirty="0"/>
              <a:t>4. Write Kirchhoff’s voltage law around each mesh.</a:t>
            </a:r>
          </a:p>
          <a:p>
            <a:r>
              <a:rPr lang="en-IN" dirty="0"/>
              <a:t>5. Solve the simultaneous equations for the output.</a:t>
            </a:r>
          </a:p>
          <a:p>
            <a:r>
              <a:rPr lang="en-IN" dirty="0"/>
              <a:t>6. Form the transfer function.</a:t>
            </a:r>
          </a:p>
        </p:txBody>
      </p:sp>
    </p:spTree>
    <p:extLst>
      <p:ext uri="{BB962C8B-B14F-4D97-AF65-F5344CB8AC3E}">
        <p14:creationId xmlns:p14="http://schemas.microsoft.com/office/powerpoint/2010/main" val="169303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us take an example. Find the transfer function I</a:t>
            </a:r>
            <a:r>
              <a:rPr lang="en-IN" baseline="-25000" dirty="0"/>
              <a:t>2</a:t>
            </a:r>
            <a:r>
              <a:rPr lang="en-IN" dirty="0"/>
              <a:t>(s)/V(s)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29" y="2833186"/>
            <a:ext cx="8934450" cy="30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52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ise6e_figure_02_06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3"/>
          <a:stretch/>
        </p:blipFill>
        <p:spPr bwMode="auto">
          <a:xfrm>
            <a:off x="1122561" y="1385081"/>
            <a:ext cx="8149832" cy="240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6747" y="3521763"/>
            <a:ext cx="5029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Around Mesh 1, where I</a:t>
            </a:r>
            <a:r>
              <a:rPr lang="en-IN" sz="2800" baseline="-25000" dirty="0"/>
              <a:t>1</a:t>
            </a:r>
            <a:r>
              <a:rPr lang="en-IN" sz="2800" dirty="0"/>
              <a:t>(s)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5060" y="4270725"/>
                <a:ext cx="68094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IN" sz="2400" i="1" dirty="0" err="1">
                        <a:latin typeface="Cambria Math" panose="02040503050406030204" pitchFamily="18" charset="0"/>
                      </a:rPr>
                      <m:t>𝐿𝑠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𝐿𝑠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 …………… (1)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7" y="4270726"/>
                <a:ext cx="9079237" cy="461665"/>
              </a:xfrm>
              <a:prstGeom prst="rect">
                <a:avLst/>
              </a:prstGeom>
              <a:blipFill>
                <a:blip r:embed="rId4"/>
                <a:stretch>
                  <a:fillRect l="-179" t="-10667" r="-448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26747" y="5012824"/>
            <a:ext cx="5129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Around Mesh 2, where I</a:t>
            </a:r>
            <a:r>
              <a:rPr lang="en-IN" sz="2000" dirty="0"/>
              <a:t>2</a:t>
            </a:r>
            <a:r>
              <a:rPr lang="en-IN" sz="2800" dirty="0"/>
              <a:t>(s)flows,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1937" y="5754921"/>
                <a:ext cx="7582460" cy="616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𝐿𝑠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400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4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𝐶𝑠</m:t>
                        </m:r>
                      </m:den>
                    </m:f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𝐿𝑠</m:t>
                    </m:r>
                    <m:sSub>
                      <m:sSub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IN" sz="2400" dirty="0"/>
                  <a:t>  ………….. (2)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16" y="5754922"/>
                <a:ext cx="10109947" cy="616259"/>
              </a:xfrm>
              <a:prstGeom prst="rect">
                <a:avLst/>
              </a:prstGeom>
              <a:blipFill>
                <a:blip r:embed="rId5"/>
                <a:stretch>
                  <a:fillRect r="-241"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</p:spTree>
    <p:extLst>
      <p:ext uri="{BB962C8B-B14F-4D97-AF65-F5344CB8AC3E}">
        <p14:creationId xmlns:p14="http://schemas.microsoft.com/office/powerpoint/2010/main" val="411854575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843" y="1369353"/>
            <a:ext cx="6017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Rearranging the above equations we get 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112" y="3599022"/>
            <a:ext cx="5683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We can solve this using </a:t>
            </a:r>
            <a:r>
              <a:rPr lang="en-IN" sz="2800" dirty="0" err="1"/>
              <a:t>Cramers</a:t>
            </a:r>
            <a:r>
              <a:rPr lang="en-IN" sz="2800" dirty="0"/>
              <a:t>’ rule:</a:t>
            </a:r>
          </a:p>
        </p:txBody>
      </p:sp>
      <p:pic>
        <p:nvPicPr>
          <p:cNvPr id="36866" name="Picture 2" descr="http://andymath.com/wp-content/uploads/2019/09/cramersrulenot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2213" y="1720735"/>
            <a:ext cx="4529787" cy="4729942"/>
          </a:xfrm>
          <a:prstGeom prst="rect">
            <a:avLst/>
          </a:prstGeom>
          <a:noFill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901" y="1866121"/>
            <a:ext cx="7233805" cy="173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</p:spTree>
    <p:extLst>
      <p:ext uri="{BB962C8B-B14F-4D97-AF65-F5344CB8AC3E}">
        <p14:creationId xmlns:p14="http://schemas.microsoft.com/office/powerpoint/2010/main" val="309997116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9610" y="1853350"/>
            <a:ext cx="4802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Applying  </a:t>
            </a:r>
            <a:r>
              <a:rPr lang="en-IN" sz="2800" dirty="0" err="1"/>
              <a:t>Cramers</a:t>
            </a:r>
            <a:r>
              <a:rPr lang="en-IN" sz="2800" dirty="0"/>
              <a:t>’ rule we get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9725" y="1256954"/>
            <a:ext cx="67722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861" y="5486400"/>
            <a:ext cx="10382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99711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Laplace transform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/>
          </a:bodyPr>
          <a:lstStyle/>
          <a:p>
            <a:r>
              <a:rPr lang="en-IN" sz="3200" dirty="0"/>
              <a:t>The block representation of the system can be achieved with the use of Transfer function which uses Laplace transform (remember signal processing 1)</a:t>
            </a:r>
          </a:p>
          <a:p>
            <a:r>
              <a:rPr lang="en-IN" sz="3200" dirty="0"/>
              <a:t>Definition of Laplace transform (LT)</a:t>
            </a:r>
          </a:p>
          <a:p>
            <a:endParaRPr lang="en-IN" sz="3200" dirty="0"/>
          </a:p>
          <a:p>
            <a:pPr lvl="1"/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62" y="3448050"/>
            <a:ext cx="4410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97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They key for obtaining the transfer function is the ability to write the network equation</a:t>
            </a:r>
          </a:p>
          <a:p>
            <a:r>
              <a:rPr lang="en-IN" dirty="0"/>
              <a:t> Let us apply a trick to write the mesh equations quickly (by inspection)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3643423"/>
            <a:ext cx="9820275" cy="32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1247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2" y="4966538"/>
            <a:ext cx="5905500" cy="1409700"/>
          </a:xfrm>
          <a:prstGeom prst="rect">
            <a:avLst/>
          </a:prstGeom>
        </p:spPr>
      </p:pic>
      <p:pic>
        <p:nvPicPr>
          <p:cNvPr id="8" name="Picture 2" descr="nise6e_figure_02_06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3"/>
          <a:stretch/>
        </p:blipFill>
        <p:spPr bwMode="auto">
          <a:xfrm>
            <a:off x="6650182" y="4696363"/>
            <a:ext cx="5541818" cy="240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395523"/>
            <a:ext cx="9820275" cy="32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1247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2562726" cy="4351338"/>
          </a:xfrm>
        </p:spPr>
        <p:txBody>
          <a:bodyPr/>
          <a:lstStyle/>
          <a:p>
            <a:r>
              <a:rPr lang="en-IN" dirty="0"/>
              <a:t>Let us solve a problem  using the above method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63" y="1457325"/>
            <a:ext cx="8357937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9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326"/>
            <a:ext cx="6144126" cy="5400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290" y="2534653"/>
            <a:ext cx="6176260" cy="21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04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We can model mechanical systems using analogies with electrical networks.</a:t>
            </a:r>
          </a:p>
          <a:p>
            <a:r>
              <a:rPr lang="en-IN" dirty="0"/>
              <a:t>Mechanical systems, like electrical systems can be modelled using three passive, linear components</a:t>
            </a:r>
          </a:p>
          <a:p>
            <a:r>
              <a:rPr lang="en-IN" dirty="0"/>
              <a:t>the spring and the mass, are energy-storage elements like inductor and capacitor</a:t>
            </a:r>
          </a:p>
          <a:p>
            <a:r>
              <a:rPr lang="en-IN" dirty="0"/>
              <a:t>the viscous damper, dissipates energy like resistance.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037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Let us take an example of a car suspension system</a:t>
            </a:r>
          </a:p>
        </p:txBody>
      </p:sp>
      <p:pic>
        <p:nvPicPr>
          <p:cNvPr id="1026" name="Picture 2" descr="Image result for quarter car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260200"/>
            <a:ext cx="74104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following figure shows a quarter-car model t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1547947"/>
            <a:ext cx="3819525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50" y="3963985"/>
            <a:ext cx="5772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26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36" y="1736229"/>
            <a:ext cx="1733550" cy="493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286" y="1745754"/>
            <a:ext cx="39433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54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Just like we took the example of a simple RLC circuit we will take the example of simple translational mechanical system and write the equations of motion (Newton's second law)</a:t>
            </a:r>
          </a:p>
          <a:p>
            <a:r>
              <a:rPr lang="en-IN" dirty="0"/>
              <a:t>We use the tool called “the free body diagram” to do this systematically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769" y="3725187"/>
            <a:ext cx="4569207" cy="28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75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19" y="1296539"/>
            <a:ext cx="2953994" cy="1836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2322" y="1517756"/>
            <a:ext cx="45802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r>
              <a:rPr lang="en-IN" sz="2800" dirty="0"/>
              <a:t>Find the transfer function, X(s)/F(s), for the system in the Figure: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50" y="2969788"/>
            <a:ext cx="109918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Begin the solution by drawing the free-body diagram shown in Figure.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Place on the mass all forces felt by the mass.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The mass is traveling toward the right.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Thus, only the applied force points to the right; all other forces impede the motion and act to oppose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Hence, the spring, viscous damper, and the force due to inertia point to the left.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We now write the differential equation of motion using Newton's law to sum to zero all of the forces shown on the mass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466" y="871852"/>
            <a:ext cx="2866585" cy="199747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</p:spTree>
    <p:extLst>
      <p:ext uri="{BB962C8B-B14F-4D97-AF65-F5344CB8AC3E}">
        <p14:creationId xmlns:p14="http://schemas.microsoft.com/office/powerpoint/2010/main" val="4127291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60361"/>
            <a:ext cx="3881553" cy="88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0" y="2642557"/>
            <a:ext cx="4305572" cy="456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1" y="3147612"/>
            <a:ext cx="3015095" cy="456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3591824"/>
            <a:ext cx="3209637" cy="7536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4210050" y="2155206"/>
            <a:ext cx="6648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r>
              <a:rPr lang="en-IN" sz="2800" dirty="0"/>
              <a:t>Taking the Laplace transform, assuming zero initial conditions: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440" y="3163606"/>
            <a:ext cx="5822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/>
            <a:r>
              <a:rPr lang="en-IN" sz="2800" dirty="0"/>
              <a:t>Solving for the transfer function yields: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Translational mechanical system transfer functions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89080" y="4948237"/>
            <a:ext cx="5035670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68837" y="4592356"/>
            <a:ext cx="12023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/>
            <a:r>
              <a:rPr lang="en-IN" sz="2800" dirty="0"/>
              <a:t>Here again to avoid the differentials and integrals we can use the impedance trick</a:t>
            </a:r>
          </a:p>
        </p:txBody>
      </p:sp>
    </p:spTree>
    <p:extLst>
      <p:ext uri="{BB962C8B-B14F-4D97-AF65-F5344CB8AC3E}">
        <p14:creationId xmlns:p14="http://schemas.microsoft.com/office/powerpoint/2010/main" val="1650905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  <p:bldP spid="1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5488"/>
            <a:ext cx="10515600" cy="4765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Derive the Laplace transform for the following time functions: </a:t>
            </a:r>
          </a:p>
          <a:p>
            <a:pPr marL="514350" indent="-514350">
              <a:buAutoNum type="alphaLcPeriod"/>
            </a:pPr>
            <a:r>
              <a:rPr lang="en-IN" sz="3200" dirty="0"/>
              <a:t>u(t), </a:t>
            </a:r>
          </a:p>
          <a:p>
            <a:pPr marL="514350" indent="-514350">
              <a:buAutoNum type="alphaLcPeriod"/>
            </a:pPr>
            <a:r>
              <a:rPr lang="en-IN" sz="3200" dirty="0"/>
              <a:t>e</a:t>
            </a:r>
            <a:r>
              <a:rPr lang="en-IN" sz="3200" baseline="30000" dirty="0"/>
              <a:t>-</a:t>
            </a:r>
            <a:r>
              <a:rPr lang="el-GR" sz="3200" baseline="30000" dirty="0"/>
              <a:t>α</a:t>
            </a:r>
            <a:r>
              <a:rPr lang="en-IN" sz="3200" baseline="30000" dirty="0" err="1"/>
              <a:t>t</a:t>
            </a:r>
            <a:r>
              <a:rPr lang="en-IN" sz="3200" dirty="0" err="1"/>
              <a:t>u</a:t>
            </a:r>
            <a:r>
              <a:rPr lang="en-IN" sz="3200" dirty="0"/>
              <a:t>(t)</a:t>
            </a:r>
          </a:p>
          <a:p>
            <a:pPr marL="514350" indent="-514350">
              <a:buAutoNum type="alphaLcPeriod"/>
            </a:pPr>
            <a:r>
              <a:rPr lang="en-IN" sz="3200" dirty="0" err="1"/>
              <a:t>tu</a:t>
            </a:r>
            <a:r>
              <a:rPr lang="en-IN" sz="3200" dirty="0"/>
              <a:t>(t), </a:t>
            </a:r>
          </a:p>
          <a:p>
            <a:pPr marL="514350" indent="-514350">
              <a:buAutoNum type="alphaLcPeriod"/>
            </a:pPr>
            <a:r>
              <a:rPr lang="en-IN" sz="3200" dirty="0"/>
              <a:t>sin </a:t>
            </a:r>
            <a:r>
              <a:rPr lang="el-GR" sz="3200" dirty="0"/>
              <a:t>ω</a:t>
            </a:r>
            <a:r>
              <a:rPr lang="en-IN" sz="3200" dirty="0"/>
              <a:t>t u(t)</a:t>
            </a:r>
          </a:p>
          <a:p>
            <a:pPr marL="514350" indent="-514350">
              <a:buAutoNum type="alphaLcPeriod"/>
            </a:pPr>
            <a:r>
              <a:rPr lang="en-IN" sz="3200" dirty="0" err="1"/>
              <a:t>cos</a:t>
            </a:r>
            <a:r>
              <a:rPr lang="en-IN" sz="3200" dirty="0"/>
              <a:t> </a:t>
            </a:r>
            <a:r>
              <a:rPr lang="el-GR" sz="3200" dirty="0"/>
              <a:t>ω</a:t>
            </a:r>
            <a:r>
              <a:rPr lang="en-IN" sz="3200" dirty="0"/>
              <a:t>t u(t)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Laplace transform review</a:t>
            </a:r>
          </a:p>
        </p:txBody>
      </p:sp>
    </p:spTree>
    <p:extLst>
      <p:ext uri="{BB962C8B-B14F-4D97-AF65-F5344CB8AC3E}">
        <p14:creationId xmlns:p14="http://schemas.microsoft.com/office/powerpoint/2010/main" val="1236886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The previous system was a mechanical system with one ‘degree of freedom’ (DOF). Let us see systems with more than one DOF. Like circuits with multiple meshes. </a:t>
            </a:r>
          </a:p>
          <a:p>
            <a:r>
              <a:rPr lang="en-IN" dirty="0"/>
              <a:t>Can we find the transfer function X</a:t>
            </a:r>
            <a:r>
              <a:rPr lang="en-IN" baseline="-25000" dirty="0"/>
              <a:t>2</a:t>
            </a:r>
            <a:r>
              <a:rPr lang="en-IN" dirty="0"/>
              <a:t>(s)/F(s) for.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20" y="3755913"/>
            <a:ext cx="7669947" cy="28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70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Electrical network transfer functions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2" y="4966538"/>
            <a:ext cx="5905500" cy="1409700"/>
          </a:xfrm>
          <a:prstGeom prst="rect">
            <a:avLst/>
          </a:prstGeom>
        </p:spPr>
      </p:pic>
      <p:pic>
        <p:nvPicPr>
          <p:cNvPr id="8" name="Picture 2" descr="nise6e_figure_02_06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3"/>
          <a:stretch/>
        </p:blipFill>
        <p:spPr bwMode="auto">
          <a:xfrm>
            <a:off x="6650182" y="4696363"/>
            <a:ext cx="5541818" cy="240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395523"/>
            <a:ext cx="9820275" cy="321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61247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" y="1569976"/>
            <a:ext cx="5516387" cy="2049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4341811"/>
            <a:ext cx="6696075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31" y="3914632"/>
            <a:ext cx="377190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40" y="2051618"/>
            <a:ext cx="6048360" cy="19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29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" y="1569976"/>
            <a:ext cx="5516387" cy="204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25" y="4245391"/>
            <a:ext cx="6543675" cy="2409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24" y="3419475"/>
            <a:ext cx="4086225" cy="3438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698" y="1857318"/>
            <a:ext cx="6417502" cy="22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42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" y="1569976"/>
            <a:ext cx="5516387" cy="2049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40" y="2051618"/>
            <a:ext cx="6048360" cy="1928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4967036"/>
            <a:ext cx="11534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87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" y="1569976"/>
            <a:ext cx="5516387" cy="2049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698" y="1857318"/>
            <a:ext cx="6417502" cy="2221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" y="4881936"/>
            <a:ext cx="118776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21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" y="3177318"/>
            <a:ext cx="11877675" cy="619125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The final equations are.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Can we write them by inspection</a:t>
            </a:r>
          </a:p>
          <a:p>
            <a:r>
              <a:rPr lang="en-IN" dirty="0"/>
              <a:t>From equations using </a:t>
            </a:r>
            <a:r>
              <a:rPr lang="en-IN" dirty="0" err="1"/>
              <a:t>cramer’s</a:t>
            </a:r>
            <a:r>
              <a:rPr lang="en-IN" dirty="0"/>
              <a:t> rule we can find the transfer function</a:t>
            </a:r>
          </a:p>
          <a:p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(s)/F(s)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30" y="2387244"/>
            <a:ext cx="11534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73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73" y="3495516"/>
            <a:ext cx="6357619" cy="3182376"/>
          </a:xfrm>
          <a:prstGeom prst="rect">
            <a:avLst/>
          </a:prstGeom>
        </p:spPr>
      </p:pic>
      <p:pic>
        <p:nvPicPr>
          <p:cNvPr id="5" name="Picture 2" descr="nise6e_figure_02_17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23"/>
          <a:stretch/>
        </p:blipFill>
        <p:spPr bwMode="auto">
          <a:xfrm>
            <a:off x="2410692" y="1308101"/>
            <a:ext cx="5029200" cy="207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0692" y="623455"/>
            <a:ext cx="38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You can also do this just by inspection: </a:t>
            </a:r>
          </a:p>
        </p:txBody>
      </p:sp>
    </p:spTree>
    <p:extLst>
      <p:ext uri="{BB962C8B-B14F-4D97-AF65-F5344CB8AC3E}">
        <p14:creationId xmlns:p14="http://schemas.microsoft.com/office/powerpoint/2010/main" val="107499426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29" y="1861385"/>
            <a:ext cx="6896100" cy="1466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9" y="4117307"/>
            <a:ext cx="11344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4526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Let us write the equations of motion for this (by inspection) 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09" y="2248064"/>
            <a:ext cx="8353435" cy="387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1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D0919-CB2A-4399-96B3-8553AC026863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51848" y="1265877"/>
            <a:ext cx="10515600" cy="1325563"/>
          </a:xfrm>
        </p:spPr>
        <p:txBody>
          <a:bodyPr/>
          <a:lstStyle/>
          <a:p>
            <a:pPr algn="l"/>
            <a:r>
              <a:rPr lang="en-US" sz="3200" dirty="0">
                <a:latin typeface="+mn-lt"/>
                <a:ea typeface="+mn-ea"/>
                <a:cs typeface="+mn-cs"/>
              </a:rPr>
              <a:t>Derive</a:t>
            </a:r>
            <a:r>
              <a:rPr lang="en-US" dirty="0"/>
              <a:t> </a:t>
            </a:r>
            <a:r>
              <a:rPr lang="en-US" sz="3200" dirty="0">
                <a:latin typeface="+mn-lt"/>
                <a:ea typeface="+mn-ea"/>
                <a:cs typeface="+mn-cs"/>
              </a:rPr>
              <a:t>the Laplace transform of the unit step function. u(t)</a:t>
            </a:r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832314"/>
              </p:ext>
            </p:extLst>
          </p:nvPr>
        </p:nvGraphicFramePr>
        <p:xfrm>
          <a:off x="842750" y="3781608"/>
          <a:ext cx="4042771" cy="87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143000" imgH="330200" progId="Equation.DSMT4">
                  <p:embed/>
                </p:oleObj>
              </mc:Choice>
              <mc:Fallback>
                <p:oleObj name="Equation" r:id="rId3" imgW="1143000" imgH="330200" progId="Equation.DSMT4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750" y="3781608"/>
                        <a:ext cx="4042771" cy="876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547957"/>
              </p:ext>
            </p:extLst>
          </p:nvPr>
        </p:nvGraphicFramePr>
        <p:xfrm>
          <a:off x="751761" y="5094551"/>
          <a:ext cx="6447809" cy="134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828800" imgH="508000" progId="Equation.DSMT4">
                  <p:embed/>
                </p:oleObj>
              </mc:Choice>
              <mc:Fallback>
                <p:oleObj name="Equation" r:id="rId5" imgW="1828800" imgH="508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761" y="5094551"/>
                        <a:ext cx="6447809" cy="1343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281309"/>
              </p:ext>
            </p:extLst>
          </p:nvPr>
        </p:nvGraphicFramePr>
        <p:xfrm>
          <a:off x="6255225" y="2521503"/>
          <a:ext cx="5529997" cy="2398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7" imgW="4790643" imgH="2769280" progId="">
                  <p:embed/>
                </p:oleObj>
              </mc:Choice>
              <mc:Fallback>
                <p:oleObj name="Visio" r:id="rId7" imgW="4790643" imgH="27692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5225" y="2521503"/>
                        <a:ext cx="5529997" cy="23985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9769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Laplace transform review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216" y="2711071"/>
            <a:ext cx="4410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9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Translational mechanical system transfer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127"/>
            <a:ext cx="6368716" cy="295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7027"/>
            <a:ext cx="12201525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79755"/>
            <a:ext cx="11791950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88658"/>
            <a:ext cx="104489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35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Other 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Other types of systems rotational, with gears, EM systems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Analogous systems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Nonlinearities 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Linearization 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Transfer function of a DC motor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307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6483-1743-4FA8-B16E-B0CFB427E556}" type="slidenum">
              <a:rPr lang="en-US"/>
              <a:pPr/>
              <a:t>7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3205" y="1392073"/>
            <a:ext cx="11150221" cy="1420504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+mn-lt"/>
                <a:ea typeface="+mn-ea"/>
                <a:cs typeface="+mn-cs"/>
              </a:rPr>
              <a:t>Derive the Laplace transform of the exponential function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996286" y="3160335"/>
          <a:ext cx="7559343" cy="3524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2044700" imgH="1270000" progId="Equation.DSMT4">
                  <p:embed/>
                </p:oleObj>
              </mc:Choice>
              <mc:Fallback>
                <p:oleObj name="Equation" r:id="rId3" imgW="2044700" imgH="1270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286" y="3160335"/>
                        <a:ext cx="7559343" cy="3524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148865"/>
              </p:ext>
            </p:extLst>
          </p:nvPr>
        </p:nvGraphicFramePr>
        <p:xfrm>
          <a:off x="10058399" y="1728398"/>
          <a:ext cx="1942531" cy="66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672808" imgH="228501" progId="Equation.DSMT4">
                  <p:embed/>
                </p:oleObj>
              </mc:Choice>
              <mc:Fallback>
                <p:oleObj name="Equation" r:id="rId5" imgW="672808" imgH="22850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399" y="1728398"/>
                        <a:ext cx="1942531" cy="661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40474" y="2855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Laplace transform review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899" y="2356229"/>
            <a:ext cx="4410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4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Laplace transform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/>
          </a:bodyPr>
          <a:lstStyle/>
          <a:p>
            <a:r>
              <a:rPr lang="en-IN" sz="3200" dirty="0"/>
              <a:t>Laplace transform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60" y="1537252"/>
            <a:ext cx="56864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69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Laplace transform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706"/>
            <a:ext cx="10515600" cy="4765258"/>
          </a:xfrm>
        </p:spPr>
        <p:txBody>
          <a:bodyPr>
            <a:normAutofit/>
          </a:bodyPr>
          <a:lstStyle/>
          <a:p>
            <a:r>
              <a:rPr lang="en-IN" sz="3200" dirty="0"/>
              <a:t>Laplace transform properties</a:t>
            </a:r>
          </a:p>
          <a:p>
            <a:endParaRPr lang="en-IN" sz="3200" dirty="0"/>
          </a:p>
          <a:p>
            <a:endParaRPr lang="en-IN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763"/>
            <a:ext cx="11972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71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43736</TotalTime>
  <Words>1659</Words>
  <Application>Microsoft Office PowerPoint</Application>
  <PresentationFormat>Widescreen</PresentationFormat>
  <Paragraphs>208</Paragraphs>
  <Slides>61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Visio</vt:lpstr>
      <vt:lpstr>19ECE301  Control Theory</vt:lpstr>
      <vt:lpstr>Lesson overview</vt:lpstr>
      <vt:lpstr>Introduction</vt:lpstr>
      <vt:lpstr>Laplace transform review</vt:lpstr>
      <vt:lpstr>PowerPoint Presentation</vt:lpstr>
      <vt:lpstr>Derive the Laplace transform of the unit step function. u(t)</vt:lpstr>
      <vt:lpstr>Derive the Laplace transform of the exponential function</vt:lpstr>
      <vt:lpstr>Laplace transform review</vt:lpstr>
      <vt:lpstr>Laplace transform review</vt:lpstr>
      <vt:lpstr> Determine the Laplace transform for .</vt:lpstr>
      <vt:lpstr>Laplace transform review</vt:lpstr>
      <vt:lpstr>Laplace transform review</vt:lpstr>
      <vt:lpstr>Laplace transform review</vt:lpstr>
      <vt:lpstr>Determine the inverse transform of the function below.</vt:lpstr>
      <vt:lpstr>Laplace transform review</vt:lpstr>
      <vt:lpstr>Determine the inverse transform of the function below.</vt:lpstr>
      <vt:lpstr>Contd...</vt:lpstr>
      <vt:lpstr>PowerPoint Presentation</vt:lpstr>
      <vt:lpstr>Continue..</vt:lpstr>
      <vt:lpstr>Laplace transform review</vt:lpstr>
      <vt:lpstr>Laplace transform review</vt:lpstr>
      <vt:lpstr>Laplace transform review</vt:lpstr>
      <vt:lpstr>Laplace transform review</vt:lpstr>
      <vt:lpstr>The transfer function</vt:lpstr>
      <vt:lpstr>The transfer function</vt:lpstr>
      <vt:lpstr>The transfer function</vt:lpstr>
      <vt:lpstr>The transfer function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Electrical network transfer functions </vt:lpstr>
      <vt:lpstr>Translational mechanical system transfer functions</vt:lpstr>
      <vt:lpstr>Translational mechanical system transfer functions</vt:lpstr>
      <vt:lpstr>Translational mechanical system transfer functions</vt:lpstr>
      <vt:lpstr>Translational mechanical system transfer functions</vt:lpstr>
      <vt:lpstr>Translational mechanical system transfer functions</vt:lpstr>
      <vt:lpstr>PowerPoint Presentation</vt:lpstr>
      <vt:lpstr>Translational mechanical system transfer functions</vt:lpstr>
      <vt:lpstr>Electrical network transfer functions </vt:lpstr>
      <vt:lpstr>Translational mechanical system transfer functions</vt:lpstr>
      <vt:lpstr>Translational mechanical system transfer functions</vt:lpstr>
      <vt:lpstr>Translational mechanical system transfer functions</vt:lpstr>
      <vt:lpstr>Translational mechanical system transfer functions</vt:lpstr>
      <vt:lpstr>Translational mechanical system transfer functions</vt:lpstr>
      <vt:lpstr>PowerPoint Presentation</vt:lpstr>
      <vt:lpstr>Translational mechanical system transfer functions</vt:lpstr>
      <vt:lpstr>Translational mechanical system transfer functions</vt:lpstr>
      <vt:lpstr>Translational mechanical system transfer functions</vt:lpstr>
      <vt:lpstr>Other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15ECE302  Control Systems Engineering</dc:title>
  <dc:creator>suresh kumar</dc:creator>
  <cp:lastModifiedBy>sunilnag</cp:lastModifiedBy>
  <cp:revision>195</cp:revision>
  <dcterms:created xsi:type="dcterms:W3CDTF">2017-06-25T10:15:46Z</dcterms:created>
  <dcterms:modified xsi:type="dcterms:W3CDTF">2022-09-25T20:37:45Z</dcterms:modified>
</cp:coreProperties>
</file>