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8" r:id="rId5"/>
    <p:sldId id="299" r:id="rId6"/>
    <p:sldId id="300" r:id="rId7"/>
    <p:sldId id="301" r:id="rId8"/>
    <p:sldId id="308" r:id="rId9"/>
    <p:sldId id="309" r:id="rId10"/>
    <p:sldId id="310" r:id="rId11"/>
    <p:sldId id="314" r:id="rId12"/>
    <p:sldId id="302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8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1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68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3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3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03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D75E-0A03-49D8-BFB1-52D3690630AC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19ECE301 </a:t>
            </a:r>
            <a:br>
              <a:rPr lang="en-US" b="1" dirty="0"/>
            </a:br>
            <a:r>
              <a:rPr lang="en-US" b="1" dirty="0"/>
              <a:t>Control Theory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EEBEAB-E479-456E-8D26-66FE7CD0B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7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07"/>
            <a:ext cx="10515600" cy="1325563"/>
          </a:xfrm>
        </p:spPr>
        <p:txBody>
          <a:bodyPr/>
          <a:lstStyle/>
          <a:p>
            <a:pPr marL="514350" indent="-514350" algn="ctr"/>
            <a:r>
              <a:rPr lang="en-IN" dirty="0"/>
              <a:t>Course Plan (tentative)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702508"/>
              </p:ext>
            </p:extLst>
          </p:nvPr>
        </p:nvGraphicFramePr>
        <p:xfrm>
          <a:off x="731520" y="1064029"/>
          <a:ext cx="10922923" cy="4954796"/>
        </p:xfrm>
        <a:graphic>
          <a:graphicData uri="http://schemas.openxmlformats.org/drawingml/2006/table">
            <a:tbl>
              <a:tblPr/>
              <a:tblGrid>
                <a:gridCol w="496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0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5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3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S.No</a:t>
                      </a: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L. Nos.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Topic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Keywords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Objectives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Remarks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Course Outcomes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 to 37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The root locus, properties of the root locus, Sketching the root locus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Root locus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understand root locus (only real poles, real poles and zeros, complex conjugate poles with and without zeros)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8.1 to 8.7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CO1, CO3, CO4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38 to 42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Frequency response techniques. Asymptotic approximations: Bode plots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Frequency response, bode plot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understand frequency response and its representation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10.1 to 10.2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CO1, CO2, CO4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 to 48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Introduction to the Nyquist criterion (no derivation) – Stability - Gain margin and Phase margin via Nyquist diagram and Bode plots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Nyquist plot, gain and phase margins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understand the methods to determine stability and relative stability in frequency domain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10.3 to 10.7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CO1, CO3, CO4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4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07"/>
            <a:ext cx="10515600" cy="1325563"/>
          </a:xfrm>
        </p:spPr>
        <p:txBody>
          <a:bodyPr/>
          <a:lstStyle/>
          <a:p>
            <a:pPr marL="514350" indent="-514350" algn="ctr"/>
            <a:r>
              <a:rPr lang="en-IN" dirty="0"/>
              <a:t>Course Plan (tentative)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997137"/>
              </p:ext>
            </p:extLst>
          </p:nvPr>
        </p:nvGraphicFramePr>
        <p:xfrm>
          <a:off x="586378" y="1078543"/>
          <a:ext cx="10922923" cy="4680476"/>
        </p:xfrm>
        <a:graphic>
          <a:graphicData uri="http://schemas.openxmlformats.org/drawingml/2006/table">
            <a:tbl>
              <a:tblPr/>
              <a:tblGrid>
                <a:gridCol w="496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0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5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3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S.No</a:t>
                      </a: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L. Nos.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Topic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Keywords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Objectives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Remarks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Course Outcomes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49 to 51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Steady-state error characteristics from frequency response, inverse bode plot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open loop frequency response, experimental determination of transfer function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obtain specifications from open loop frequency response and use bode plot to obtain transfer function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10.11,10.13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CO1, CO3, CO4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52 to 56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Design via frequency response - Transient response design via gain adjustment, Lead compensation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Phase lead compensator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understand compensator design using bode plots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11.1 to 11.4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CO1,CO2,CO3,CO4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57 to 60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The general state - Space representation, Applying the state-space representation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State variables, State space representation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understand basics of state variable modeling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3.1 to 3.4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CO1,CO2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4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772" y="367827"/>
            <a:ext cx="108444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Textbook: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Norman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Nise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“Control System Engineering”, John Wiley &amp; Sons, Inc., Sixth Edition, 2011.</a:t>
            </a:r>
          </a:p>
          <a:p>
            <a:pPr algn="just">
              <a:spcAft>
                <a:spcPts val="0"/>
              </a:spcAft>
            </a:pP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 descr="Buy Control Systems Engineering, 6ed, ISV (WSE) Book Online at Low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3925" y="2105024"/>
            <a:ext cx="3648075" cy="475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248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Autofit/>
          </a:bodyPr>
          <a:lstStyle/>
          <a:p>
            <a:r>
              <a:rPr lang="en-IN" dirty="0"/>
              <a:t>Continuous Assessment : </a:t>
            </a:r>
          </a:p>
          <a:p>
            <a:pPr lvl="1"/>
            <a:r>
              <a:rPr lang="en-IN" dirty="0"/>
              <a:t>Quizzes in every class (40%)</a:t>
            </a:r>
          </a:p>
          <a:p>
            <a:pPr lvl="1"/>
            <a:r>
              <a:rPr lang="en-IN" dirty="0"/>
              <a:t>Assignments (10%): 3, after each unit (handwritten/scanned and uploaded as </a:t>
            </a:r>
            <a:r>
              <a:rPr lang="en-IN" dirty="0" err="1"/>
              <a:t>pdf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Term project (20%): 1, MATLAB based project in groups, report submission</a:t>
            </a:r>
          </a:p>
          <a:p>
            <a:r>
              <a:rPr lang="en-IN" dirty="0"/>
              <a:t>Semester End Exam</a:t>
            </a:r>
          </a:p>
          <a:p>
            <a:pPr lvl="1"/>
            <a:r>
              <a:rPr lang="en-IN" dirty="0"/>
              <a:t>Online Test (15%)</a:t>
            </a:r>
          </a:p>
          <a:p>
            <a:pPr lvl="1"/>
            <a:r>
              <a:rPr lang="en-IN" dirty="0"/>
              <a:t>Viva (15%)</a:t>
            </a:r>
          </a:p>
          <a:p>
            <a:endParaRPr lang="en-IN" dirty="0"/>
          </a:p>
        </p:txBody>
      </p:sp>
      <p:sp>
        <p:nvSpPr>
          <p:cNvPr id="5" name="AutoShape 2" descr="Image result for refrigerator"/>
          <p:cNvSpPr>
            <a:spLocks noChangeAspect="1" noChangeArrowheads="1"/>
          </p:cNvSpPr>
          <p:nvPr/>
        </p:nvSpPr>
        <p:spPr bwMode="auto">
          <a:xfrm>
            <a:off x="155575" y="-1728788"/>
            <a:ext cx="36099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778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4000" dirty="0"/>
              <a:t>Course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Course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Syllabus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Course Plan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Textbook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Evaluation</a:t>
            </a: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370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Autofit/>
          </a:bodyPr>
          <a:lstStyle/>
          <a:p>
            <a:r>
              <a:rPr lang="en-IN" dirty="0"/>
              <a:t>Course Title: Control Theory</a:t>
            </a:r>
          </a:p>
          <a:p>
            <a:r>
              <a:rPr lang="en-IN" dirty="0"/>
              <a:t>Course Code: 19ECE301</a:t>
            </a:r>
          </a:p>
          <a:p>
            <a:r>
              <a:rPr lang="en-IN" dirty="0"/>
              <a:t>Course Credits: 3-1-0-4 (Credits)</a:t>
            </a:r>
          </a:p>
          <a:p>
            <a:r>
              <a:rPr lang="en-IN" dirty="0"/>
              <a:t>Course instructor: Mr. Venkata Sunilnag</a:t>
            </a:r>
          </a:p>
          <a:p>
            <a:endParaRPr lang="en-IN" dirty="0"/>
          </a:p>
        </p:txBody>
      </p:sp>
      <p:sp>
        <p:nvSpPr>
          <p:cNvPr id="5" name="AutoShape 2" descr="Image result for refrigerator"/>
          <p:cNvSpPr>
            <a:spLocks noChangeAspect="1" noChangeArrowheads="1"/>
          </p:cNvSpPr>
          <p:nvPr/>
        </p:nvSpPr>
        <p:spPr bwMode="auto">
          <a:xfrm>
            <a:off x="155575" y="-1728788"/>
            <a:ext cx="36099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77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Autofit/>
          </a:bodyPr>
          <a:lstStyle/>
          <a:p>
            <a:r>
              <a:rPr lang="en-IN" dirty="0"/>
              <a:t>Control systems consists of sub-systems assembled for the purpose of obtaining desired output with </a:t>
            </a:r>
            <a:r>
              <a:rPr lang="en-IN" b="1" dirty="0"/>
              <a:t>desired performance</a:t>
            </a:r>
            <a:r>
              <a:rPr lang="en-IN" dirty="0"/>
              <a:t> when given a specified input.</a:t>
            </a:r>
          </a:p>
          <a:p>
            <a:r>
              <a:rPr lang="en-IN" dirty="0"/>
              <a:t>We can control some things only when we know how it behaves—</a:t>
            </a:r>
            <a:r>
              <a:rPr lang="en-IN" b="1" dirty="0"/>
              <a:t>Modelling</a:t>
            </a:r>
          </a:p>
          <a:p>
            <a:r>
              <a:rPr lang="en-IN" dirty="0"/>
              <a:t>Desired Performance quantification – </a:t>
            </a:r>
            <a:r>
              <a:rPr lang="en-IN" b="1" dirty="0"/>
              <a:t>Analysis</a:t>
            </a:r>
          </a:p>
          <a:p>
            <a:r>
              <a:rPr lang="en-IN" dirty="0"/>
              <a:t>Achieving Desired performance – </a:t>
            </a:r>
            <a:r>
              <a:rPr lang="en-IN" b="1" dirty="0"/>
              <a:t>Design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81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1AA7E-40DA-4A73-B1FD-9D9E1C19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7" y="2243138"/>
            <a:ext cx="12013403" cy="18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1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b="1" dirty="0"/>
          </a:p>
          <a:p>
            <a:pPr marL="0" indent="0" algn="ctr">
              <a:buNone/>
            </a:pPr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364881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B3A01-03C1-4205-9A27-8DE32592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304283"/>
            <a:ext cx="11132287" cy="62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6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9602"/>
            <a:ext cx="10515600" cy="1325563"/>
          </a:xfrm>
        </p:spPr>
        <p:txBody>
          <a:bodyPr/>
          <a:lstStyle/>
          <a:p>
            <a:pPr marL="514350" indent="-514350" algn="ctr"/>
            <a:r>
              <a:rPr lang="en-IN" dirty="0"/>
              <a:t>Course Plan (tentative)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316801"/>
              </p:ext>
            </p:extLst>
          </p:nvPr>
        </p:nvGraphicFramePr>
        <p:xfrm>
          <a:off x="342900" y="805924"/>
          <a:ext cx="11849100" cy="6052076"/>
        </p:xfrm>
        <a:graphic>
          <a:graphicData uri="http://schemas.openxmlformats.org/drawingml/2006/table">
            <a:tbl>
              <a:tblPr/>
              <a:tblGrid>
                <a:gridCol w="53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2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5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4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29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S.No</a:t>
                      </a: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L. Nos.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Topic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Keywords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Objectives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Remarks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Course Outcomes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11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to 6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Introduction to control systems, System configurations, design process, Computer aided Design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Open loop, closed loop systems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introduce basic concepts of control systems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chapter 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4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 to 11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Laplace transform review - The transfer function, Electrical network Transfer functions (by inspection only and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Cramers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rule, no KCL or KVL ), Translational mechanical system transfer functions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Mass spring damper, RLC circuit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Introduction to Mathematical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modeling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with examples, Concept of transfer function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Sections 2.1 to 2.5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CO1, CO2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 to 16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Poles Zeros and system response, Time response analysis (1st, 2nd order), System response with additional poles, System response with zeros. (no proofs)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Time constant, Rise time, peak time and other parameters, 1st, 2nd order systems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impart understanding of the time domain Analysis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Sections 4.1 to 4.8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CO1, CO3, CO4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4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07"/>
            <a:ext cx="10515600" cy="1325563"/>
          </a:xfrm>
        </p:spPr>
        <p:txBody>
          <a:bodyPr/>
          <a:lstStyle/>
          <a:p>
            <a:pPr marL="514350" indent="-514350" algn="ctr"/>
            <a:r>
              <a:rPr lang="en-IN" dirty="0"/>
              <a:t>Course Plan (tentative)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98269" y="1446415"/>
          <a:ext cx="10922923" cy="4680476"/>
        </p:xfrm>
        <a:graphic>
          <a:graphicData uri="http://schemas.openxmlformats.org/drawingml/2006/table">
            <a:tbl>
              <a:tblPr/>
              <a:tblGrid>
                <a:gridCol w="496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0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5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3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S.No</a:t>
                      </a:r>
                      <a:r>
                        <a:rPr lang="en-IN" sz="18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L. Nos.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Topic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Keywords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Objectives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Remarks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Course Outcomes</a:t>
                      </a:r>
                    </a:p>
                  </a:txBody>
                  <a:tcPr marL="4259" marR="4259" marT="42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17-23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Reduction of multiple system, Block reduction techniques, Signal flow graph, Mason’s gain formula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Block diagram, signal flow graph, mason’s gain formula-(SISO systems only),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reduce multiple sub- systems to a single block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Sections 5.1 to 5.5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CO2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 to 28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Stability: Routh-Hurwitz criterion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Routh –Hurwitz criterion, absolute stability (Normal), 1st column zero, Row full zero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understand stability Analysis of a given system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Sections 6.1 to 6.4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CO1, CO3, CO4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 to 31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Steady-state error for unity feedback systems, Static error constants and system type, Steady-state error specifications.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Steady state error, system type, static error constants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understand steady state performance Analysis of a given system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7.1 to 7.4 and 7.6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CO1, CO3, CO4</a:t>
                      </a:r>
                    </a:p>
                  </a:txBody>
                  <a:tcPr marL="4259" marR="4259" marT="4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4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31312</TotalTime>
  <Words>808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19ECE301  Control Theory</vt:lpstr>
      <vt:lpstr>Lesson overview</vt:lpstr>
      <vt:lpstr>Course Information</vt:lpstr>
      <vt:lpstr>Course Outcomes</vt:lpstr>
      <vt:lpstr>Course Outcomes</vt:lpstr>
      <vt:lpstr>PowerPoint Presentation</vt:lpstr>
      <vt:lpstr>PowerPoint Presentation</vt:lpstr>
      <vt:lpstr>Course Plan (tentative)</vt:lpstr>
      <vt:lpstr>Course Plan (tentative)</vt:lpstr>
      <vt:lpstr>Course Plan (tentative)</vt:lpstr>
      <vt:lpstr>Course Plan (tentative)</vt:lpstr>
      <vt:lpstr>PowerPoint Presentation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15ECE302  Control Systems Engineering</dc:title>
  <dc:creator>suresh kumar</dc:creator>
  <cp:lastModifiedBy>sunilnag</cp:lastModifiedBy>
  <cp:revision>107</cp:revision>
  <dcterms:created xsi:type="dcterms:W3CDTF">2017-06-25T10:15:46Z</dcterms:created>
  <dcterms:modified xsi:type="dcterms:W3CDTF">2022-09-14T04:42:54Z</dcterms:modified>
</cp:coreProperties>
</file>