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9" r:id="rId3"/>
    <p:sldId id="260" r:id="rId4"/>
    <p:sldId id="265" r:id="rId5"/>
    <p:sldId id="266" r:id="rId6"/>
    <p:sldId id="262" r:id="rId7"/>
    <p:sldId id="267"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gg1KiMR9eWZoMByFjSxJQFH4fL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 Pruthvi J M" userId="ac04eeb4e727654a" providerId="LiveId" clId="{0F134C5E-5A1F-4932-82FE-527D6CEE001C}"/>
    <pc:docChg chg="modSld">
      <pc:chgData name="Guru Pruthvi J M" userId="ac04eeb4e727654a" providerId="LiveId" clId="{0F134C5E-5A1F-4932-82FE-527D6CEE001C}" dt="2023-11-16T15:18:20.010" v="0" actId="20577"/>
      <pc:docMkLst>
        <pc:docMk/>
      </pc:docMkLst>
      <pc:sldChg chg="modSp mod">
        <pc:chgData name="Guru Pruthvi J M" userId="ac04eeb4e727654a" providerId="LiveId" clId="{0F134C5E-5A1F-4932-82FE-527D6CEE001C}" dt="2023-11-16T15:18:20.010" v="0" actId="20577"/>
        <pc:sldMkLst>
          <pc:docMk/>
          <pc:sldMk cId="0" sldId="260"/>
        </pc:sldMkLst>
        <pc:spChg chg="mod">
          <ac:chgData name="Guru Pruthvi J M" userId="ac04eeb4e727654a" providerId="LiveId" clId="{0F134C5E-5A1F-4932-82FE-527D6CEE001C}" dt="2023-11-16T15:18:20.010" v="0" actId="20577"/>
          <ac:spMkLst>
            <pc:docMk/>
            <pc:sldMk cId="0" sldId="260"/>
            <ac:spMk id="111" creationId="{00000000-0000-0000-0000-000000000000}"/>
          </ac:spMkLst>
        </pc:spChg>
      </pc:sldChg>
    </pc:docChg>
  </pc:docChgLst>
  <pc:docChgLst>
    <pc:chgData name="Darshan AS" userId="c98a62bd745ce4ca" providerId="LiveId" clId="{09060D3D-6249-294F-B428-1BD0FEEA07DB}"/>
    <pc:docChg chg="modSld">
      <pc:chgData name="Darshan AS" userId="c98a62bd745ce4ca" providerId="LiveId" clId="{09060D3D-6249-294F-B428-1BD0FEEA07DB}" dt="2023-11-21T05:45:31.530" v="4" actId="22"/>
      <pc:docMkLst>
        <pc:docMk/>
      </pc:docMkLst>
      <pc:sldChg chg="modNotesTx">
        <pc:chgData name="Darshan AS" userId="c98a62bd745ce4ca" providerId="LiveId" clId="{09060D3D-6249-294F-B428-1BD0FEEA07DB}" dt="2023-11-21T05:45:31.530" v="4" actId="22"/>
        <pc:sldMkLst>
          <pc:docMk/>
          <pc:sldMk cId="613202421"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b="0" i="0" dirty="0">
                <a:effectLst/>
                <a:latin typeface="UICTFontTextStyleBody"/>
              </a:rPr>
              <a:t>MERN is a JavaScript framework that stands for MongoDB, Express, React, and </a:t>
            </a:r>
            <a:r>
              <a:rPr lang="en-IN" b="0" i="0" dirty="0" err="1">
                <a:effectLst/>
                <a:latin typeface="UICTFontTextStyleBody"/>
              </a:rPr>
              <a:t>Node.js</a:t>
            </a:r>
            <a:r>
              <a:rPr lang="en-IN" b="0" i="0" dirty="0">
                <a:effectLst/>
                <a:latin typeface="UICTFontTextStyleBody"/>
              </a:rPr>
              <a:t>. </a:t>
            </a:r>
            <a:endParaRPr lang="en-IN" dirty="0">
              <a:effectLst/>
              <a:latin typeface=".AppleSystemUIFont"/>
            </a:endParaRPr>
          </a:p>
          <a:p>
            <a:br>
              <a:rPr lang="en-IN" dirty="0">
                <a:effectLst/>
                <a:latin typeface=".AppleSystemUIFont"/>
              </a:rPr>
            </a:br>
            <a:endParaRPr lang="en-IN" dirty="0">
              <a:effectLst/>
              <a:latin typeface=".AppleSystemUIFont"/>
            </a:endParaRPr>
          </a:p>
          <a:p>
            <a:r>
              <a:rPr lang="en-IN" b="0" i="0" dirty="0">
                <a:effectLst/>
                <a:latin typeface="UICTFontTextStyleBody"/>
              </a:rPr>
              <a:t>Django is a Python framework that is known for its rapid development, security, and data handling capabilities. It is a good choice for building a wide range of web applications</a:t>
            </a:r>
            <a:endParaRPr lang="en-IN" dirty="0">
              <a:effectLst/>
              <a:latin typeface=".AppleSystemUIFont"/>
            </a:endParaRPr>
          </a:p>
          <a:p>
            <a:br>
              <a:rPr lang="en-IN" dirty="0">
                <a:effectLst/>
                <a:latin typeface=".AppleSystemUIFont"/>
              </a:rPr>
            </a:br>
            <a:endParaRPr lang="en-IN" dirty="0">
              <a:effectLst/>
              <a:latin typeface=".AppleSystemUIFont"/>
            </a:endParaRPr>
          </a:p>
          <a:p>
            <a:r>
              <a:rPr lang="en-IN" b="0" i="0" dirty="0">
                <a:effectLst/>
                <a:latin typeface="UICTFontTextStyleBody"/>
              </a:rPr>
              <a:t>MEAN is a JavaScript framework that stands for MongoDB, Express, Angular, and </a:t>
            </a:r>
            <a:r>
              <a:rPr lang="en-IN" b="0" i="0" dirty="0" err="1">
                <a:effectLst/>
                <a:latin typeface="UICTFontTextStyleBody"/>
              </a:rPr>
              <a:t>Node.js</a:t>
            </a:r>
            <a:r>
              <a:rPr lang="en-IN" b="0" i="0" dirty="0">
                <a:effectLst/>
                <a:latin typeface="UICTFontTextStyleBody"/>
              </a:rPr>
              <a:t>. It is similar to MERN, but it uses Angular instead of React</a:t>
            </a:r>
            <a:endParaRPr lang="en-IN" dirty="0">
              <a:effectLst/>
              <a:latin typeface=".AppleSystemUIFont"/>
            </a:endParaRPr>
          </a:p>
          <a:p>
            <a:br>
              <a:rPr lang="en-IN" dirty="0">
                <a:effectLst/>
                <a:latin typeface=".AppleSystemUIFont"/>
              </a:rPr>
            </a:br>
            <a:endParaRPr lang="en-IN" dirty="0">
              <a:effectLst/>
              <a:latin typeface=".AppleSystemUIFont"/>
            </a:endParaRPr>
          </a:p>
          <a:p>
            <a:br>
              <a:rPr lang="en-IN" dirty="0">
                <a:effectLst/>
                <a:latin typeface=".AppleSystemUIFont"/>
              </a:rPr>
            </a:br>
            <a:endParaRPr lang="en-IN" dirty="0">
              <a:effectLst/>
              <a:latin typeface=".AppleSystemUIFont"/>
            </a:endParaRPr>
          </a:p>
          <a:p>
            <a:r>
              <a:rPr lang="en-IN" b="0" i="0" dirty="0">
                <a:effectLst/>
                <a:latin typeface="UICTFontTextStyleBody"/>
              </a:rPr>
              <a:t>Security: The robustness of the stack in protecting against vulnerabilities and ensuring data integrity.</a:t>
            </a:r>
            <a:endParaRPr lang="en-IN" dirty="0">
              <a:effectLst/>
              <a:latin typeface=".AppleSystemUIFont"/>
            </a:endParaRPr>
          </a:p>
          <a:p>
            <a:r>
              <a:rPr lang="en-IN" b="0" i="0" dirty="0">
                <a:effectLst/>
                <a:latin typeface="UICTFontTextStyleBody"/>
              </a:rPr>
              <a:t>Ease of development: The simplicity of the development process and the availability of resources and tools.</a:t>
            </a:r>
            <a:endParaRPr lang="en-IN" dirty="0">
              <a:effectLst/>
              <a:latin typeface=".AppleSystemUIFont"/>
            </a:endParaRPr>
          </a:p>
          <a:p>
            <a:br>
              <a:rPr lang="en-IN">
                <a:effectLst/>
                <a:latin typeface=".AppleSystemUIFont"/>
              </a:rPr>
            </a:br>
            <a:endParaRPr lang="en-IN">
              <a:effectLst/>
              <a:latin typeface=".AppleSystemUIFont"/>
            </a:endParaRPr>
          </a:p>
          <a:p>
            <a:endParaRPr lang="en-US"/>
          </a:p>
        </p:txBody>
      </p:sp>
    </p:spTree>
    <p:extLst>
      <p:ext uri="{BB962C8B-B14F-4D97-AF65-F5344CB8AC3E}">
        <p14:creationId xmlns:p14="http://schemas.microsoft.com/office/powerpoint/2010/main" val="2266170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1014301" y="293411"/>
            <a:ext cx="10163397" cy="2011907"/>
          </a:xfrm>
          <a:prstGeom prst="rect">
            <a:avLst/>
          </a:prstGeom>
          <a:noFill/>
          <a:ln>
            <a:noFill/>
          </a:ln>
        </p:spPr>
      </p:pic>
      <p:sp>
        <p:nvSpPr>
          <p:cNvPr id="85" name="Google Shape;85;p1"/>
          <p:cNvSpPr txBox="1"/>
          <p:nvPr/>
        </p:nvSpPr>
        <p:spPr>
          <a:xfrm>
            <a:off x="2944786" y="3075057"/>
            <a:ext cx="6302425"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dirty="0">
                <a:solidFill>
                  <a:srgbClr val="002060"/>
                </a:solidFill>
                <a:latin typeface="Times New Roman"/>
                <a:ea typeface="Times New Roman"/>
                <a:cs typeface="Times New Roman"/>
                <a:sym typeface="Times New Roman"/>
              </a:rPr>
              <a:t>PENETRATION TESTING </a:t>
            </a:r>
            <a:endParaRPr sz="40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txBox="1"/>
          <p:nvPr/>
        </p:nvSpPr>
        <p:spPr>
          <a:xfrm>
            <a:off x="1326524" y="4552682"/>
            <a:ext cx="262729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Under the guidance of</a:t>
            </a:r>
            <a:endParaRPr/>
          </a:p>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Dr. Rajini S</a:t>
            </a:r>
            <a:endParaRPr/>
          </a:p>
          <a:p>
            <a:pPr marL="0" marR="0" lvl="0" indent="0" algn="ctr"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Associate Professor </a:t>
            </a:r>
            <a:endParaRPr/>
          </a:p>
          <a:p>
            <a:pPr marL="0" marR="0" lvl="0" indent="0" algn="ctr"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Dept. of ISE, VVCE </a:t>
            </a:r>
            <a:endParaRPr/>
          </a:p>
        </p:txBody>
      </p:sp>
      <p:sp>
        <p:nvSpPr>
          <p:cNvPr id="87" name="Google Shape;87;p1"/>
          <p:cNvSpPr txBox="1"/>
          <p:nvPr/>
        </p:nvSpPr>
        <p:spPr>
          <a:xfrm>
            <a:off x="7469204" y="4552682"/>
            <a:ext cx="4160419"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Team members:</a:t>
            </a:r>
            <a:endParaRPr/>
          </a:p>
          <a:p>
            <a:pPr marL="342900" marR="0" lvl="0" indent="-342900" algn="l" rtl="0">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CHIRANTH K N (4VV20IS029)</a:t>
            </a:r>
            <a:endParaRPr/>
          </a:p>
          <a:p>
            <a:pPr marL="342900" marR="0" lvl="0" indent="-342900" algn="l" rtl="0">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DARSHAN A S (4VV20IS032)</a:t>
            </a:r>
            <a:endParaRPr/>
          </a:p>
          <a:p>
            <a:pPr marL="342900" marR="0" lvl="0" indent="-342900" algn="l" rtl="0">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DARSHAN G R (4VV20IS034)</a:t>
            </a:r>
            <a:endParaRPr/>
          </a:p>
          <a:p>
            <a:pPr marL="342900" marR="0" lvl="0" indent="-342900" algn="l" rtl="0">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GURU PRUTHVI J M (4VV20IS042)</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3624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a:solidFill>
                  <a:srgbClr val="002060"/>
                </a:solidFill>
                <a:latin typeface="Times New Roman"/>
                <a:ea typeface="Times New Roman"/>
                <a:cs typeface="Times New Roman"/>
                <a:sym typeface="Times New Roman"/>
              </a:rPr>
              <a:t>PROBLEM STATEMENT</a:t>
            </a:r>
            <a:endParaRPr/>
          </a:p>
        </p:txBody>
      </p:sp>
      <p:sp>
        <p:nvSpPr>
          <p:cNvPr id="105" name="Google Shape;10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 today's digital landscape, web applications have become a fundamental part of daily life, providing essential services such as online shopping, social networking, and financial transactions. However, the increasing complexity and interconnectedness of these applications expose them to a growing array of security threats and vulnerabilities. The problem at hand is the need to ensure the robust security of web applications in the face of evolving cyber threats to safeguard sensitive data, maintain user trust, and prevent potential financial losses and reputational damage.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dirty="0">
                <a:solidFill>
                  <a:srgbClr val="002060"/>
                </a:solidFill>
                <a:latin typeface="Times New Roman"/>
                <a:cs typeface="Times New Roman"/>
                <a:sym typeface="Times New Roman"/>
              </a:rPr>
              <a:t>OBJECTIVES</a:t>
            </a:r>
            <a:endParaRPr lang="en-US" dirty="0"/>
          </a:p>
        </p:txBody>
      </p:sp>
      <p:sp>
        <p:nvSpPr>
          <p:cNvPr id="111" name="Google Shape;1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374151"/>
              </a:buClr>
              <a:buSzPts val="2800"/>
              <a:buChar char="•"/>
            </a:pPr>
            <a:r>
              <a:rPr lang="en-US" dirty="0">
                <a:latin typeface="Times New Roman"/>
                <a:ea typeface="Times New Roman"/>
                <a:cs typeface="Times New Roman"/>
                <a:sym typeface="Times New Roman"/>
              </a:rPr>
              <a:t>Identifying Vulnerabilities</a:t>
            </a:r>
          </a:p>
          <a:p>
            <a:pPr marL="228600" lvl="0" indent="-228600" algn="l" rtl="0">
              <a:lnSpc>
                <a:spcPct val="90000"/>
              </a:lnSpc>
              <a:spcBef>
                <a:spcPts val="0"/>
              </a:spcBef>
              <a:spcAft>
                <a:spcPts val="0"/>
              </a:spcAft>
              <a:buClr>
                <a:srgbClr val="374151"/>
              </a:buClr>
              <a:buSzPts val="2800"/>
              <a:buChar char="•"/>
            </a:pPr>
            <a:r>
              <a:rPr lang="en-US" dirty="0">
                <a:latin typeface="Times New Roman"/>
                <a:ea typeface="Times New Roman"/>
                <a:cs typeface="Times New Roman"/>
                <a:sym typeface="Times New Roman"/>
              </a:rPr>
              <a:t>Simulating Real-World Attacks</a:t>
            </a:r>
          </a:p>
          <a:p>
            <a:pPr marL="228600" lvl="0" indent="-228600" algn="l" rtl="0">
              <a:lnSpc>
                <a:spcPct val="90000"/>
              </a:lnSpc>
              <a:spcBef>
                <a:spcPts val="0"/>
              </a:spcBef>
              <a:spcAft>
                <a:spcPts val="0"/>
              </a:spcAft>
              <a:buClr>
                <a:srgbClr val="374151"/>
              </a:buClr>
              <a:buSzPts val="2800"/>
              <a:buChar char="•"/>
            </a:pPr>
            <a:r>
              <a:rPr lang="en-US" dirty="0">
                <a:latin typeface="Times New Roman"/>
                <a:ea typeface="Times New Roman"/>
                <a:cs typeface="Times New Roman"/>
                <a:sym typeface="Times New Roman"/>
              </a:rPr>
              <a:t>Mitigating Risks</a:t>
            </a:r>
          </a:p>
          <a:p>
            <a:pPr marL="228600" lvl="0" indent="-228600" algn="l" rtl="0">
              <a:lnSpc>
                <a:spcPct val="90000"/>
              </a:lnSpc>
              <a:spcBef>
                <a:spcPts val="0"/>
              </a:spcBef>
              <a:spcAft>
                <a:spcPts val="0"/>
              </a:spcAft>
              <a:buClr>
                <a:srgbClr val="374151"/>
              </a:buClr>
              <a:buSzPts val="2800"/>
              <a:buChar char="•"/>
            </a:pPr>
            <a:r>
              <a:rPr lang="en-US" dirty="0">
                <a:latin typeface="Times New Roman"/>
                <a:ea typeface="Times New Roman"/>
                <a:cs typeface="Times New Roman"/>
                <a:sym typeface="Times New Roman"/>
              </a:rPr>
              <a:t>Continuous Improvement</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9AD856-5865-6C6A-83BC-542A077C02DC}"/>
              </a:ext>
            </a:extLst>
          </p:cNvPr>
          <p:cNvPicPr>
            <a:picLocks noChangeAspect="1"/>
          </p:cNvPicPr>
          <p:nvPr/>
        </p:nvPicPr>
        <p:blipFill rotWithShape="1">
          <a:blip r:embed="rId3"/>
          <a:srcRect r="3850"/>
          <a:stretch/>
        </p:blipFill>
        <p:spPr>
          <a:xfrm>
            <a:off x="838200" y="2208410"/>
            <a:ext cx="10662920" cy="3826630"/>
          </a:xfrm>
          <a:prstGeom prst="rect">
            <a:avLst/>
          </a:prstGeom>
        </p:spPr>
      </p:pic>
      <p:sp>
        <p:nvSpPr>
          <p:cNvPr id="10" name="Google Shape;110;p5">
            <a:extLst>
              <a:ext uri="{FF2B5EF4-FFF2-40B4-BE49-F238E27FC236}">
                <a16:creationId xmlns:a16="http://schemas.microsoft.com/office/drawing/2014/main" id="{8E7416BF-AE95-6EC4-CF6A-548BB368FB76}"/>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dirty="0">
                <a:solidFill>
                  <a:srgbClr val="002060"/>
                </a:solidFill>
                <a:latin typeface="Times New Roman" panose="02020603050405020304" pitchFamily="18" charset="0"/>
                <a:cs typeface="Times New Roman" panose="02020603050405020304" pitchFamily="18" charset="0"/>
              </a:rPr>
              <a:t>MERN VS DJANGO VS MEAN</a:t>
            </a:r>
          </a:p>
        </p:txBody>
      </p:sp>
    </p:spTree>
    <p:extLst>
      <p:ext uri="{BB962C8B-B14F-4D97-AF65-F5344CB8AC3E}">
        <p14:creationId xmlns:p14="http://schemas.microsoft.com/office/powerpoint/2010/main" val="61320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197B-1F31-818B-D906-93EC982306B1}"/>
              </a:ext>
            </a:extLst>
          </p:cNvPr>
          <p:cNvSpPr>
            <a:spLocks noGrp="1"/>
          </p:cNvSpPr>
          <p:nvPr>
            <p:ph type="title"/>
          </p:nvPr>
        </p:nvSpPr>
        <p:spPr>
          <a:xfrm>
            <a:off x="457200" y="263525"/>
            <a:ext cx="10896600" cy="1341755"/>
          </a:xfrm>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NESSUS VS BRUPSUITE VS OWASP ZAP</a:t>
            </a:r>
            <a:endParaRPr lang="en-IN" b="1" dirty="0">
              <a:solidFill>
                <a:srgbClr val="00206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A17CE28-242B-063A-301E-C3BEA2E61B1F}"/>
              </a:ext>
            </a:extLst>
          </p:cNvPr>
          <p:cNvPicPr>
            <a:picLocks noChangeAspect="1"/>
          </p:cNvPicPr>
          <p:nvPr/>
        </p:nvPicPr>
        <p:blipFill>
          <a:blip r:embed="rId2"/>
          <a:stretch>
            <a:fillRect/>
          </a:stretch>
        </p:blipFill>
        <p:spPr>
          <a:xfrm>
            <a:off x="1490809" y="1873568"/>
            <a:ext cx="9210382" cy="3956197"/>
          </a:xfrm>
          <a:prstGeom prst="rect">
            <a:avLst/>
          </a:prstGeom>
        </p:spPr>
      </p:pic>
    </p:spTree>
    <p:extLst>
      <p:ext uri="{BB962C8B-B14F-4D97-AF65-F5344CB8AC3E}">
        <p14:creationId xmlns:p14="http://schemas.microsoft.com/office/powerpoint/2010/main" val="362039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Times New Roman"/>
              <a:buNone/>
            </a:pPr>
            <a:r>
              <a:rPr lang="en-US" b="1" dirty="0">
                <a:solidFill>
                  <a:srgbClr val="002060"/>
                </a:solidFill>
                <a:latin typeface="Times New Roman"/>
                <a:cs typeface="Times New Roman"/>
                <a:sym typeface="Times New Roman"/>
              </a:rPr>
              <a:t>METHODOLOGY</a:t>
            </a:r>
            <a:endParaRPr dirty="0"/>
          </a:p>
        </p:txBody>
      </p:sp>
      <p:pic>
        <p:nvPicPr>
          <p:cNvPr id="1030" name="Picture 6">
            <a:extLst>
              <a:ext uri="{FF2B5EF4-FFF2-40B4-BE49-F238E27FC236}">
                <a16:creationId xmlns:a16="http://schemas.microsoft.com/office/drawing/2014/main" id="{F77C01D5-C9AB-9490-204A-536C5EED3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866" y="1740145"/>
            <a:ext cx="1295380" cy="80733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FEBA9223-48D4-7C20-5691-822938866E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522" y="2710954"/>
            <a:ext cx="9341333" cy="26728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CB3648E-54B9-2506-1613-3E3FD87AB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909011" y="5610747"/>
            <a:ext cx="1295380" cy="807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D5AC-0EBD-9F4E-EFF2-9FCDB94D4EA8}"/>
              </a:ext>
            </a:extLst>
          </p:cNvPr>
          <p:cNvSpPr>
            <a:spLocks noGrp="1"/>
          </p:cNvSpPr>
          <p:nvPr>
            <p:ph type="title"/>
          </p:nvPr>
        </p:nvSpPr>
        <p:spPr>
          <a:xfrm>
            <a:off x="2585720" y="2766218"/>
            <a:ext cx="10515600" cy="1325563"/>
          </a:xfrm>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6410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838200" y="365125"/>
            <a:ext cx="10515600" cy="7384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000"/>
              <a:buFont typeface="Times New Roman"/>
              <a:buNone/>
            </a:pPr>
            <a:r>
              <a:rPr lang="en-US" sz="4000" b="1" dirty="0">
                <a:solidFill>
                  <a:srgbClr val="002060"/>
                </a:solidFill>
                <a:latin typeface="Times New Roman"/>
                <a:ea typeface="Times New Roman"/>
                <a:cs typeface="Times New Roman"/>
                <a:sym typeface="Times New Roman"/>
              </a:rPr>
              <a:t>REFERENCES</a:t>
            </a:r>
          </a:p>
        </p:txBody>
      </p:sp>
      <p:sp>
        <p:nvSpPr>
          <p:cNvPr id="129" name="Google Shape;129;p8"/>
          <p:cNvSpPr txBox="1">
            <a:spLocks noGrp="1"/>
          </p:cNvSpPr>
          <p:nvPr>
            <p:ph type="body" idx="1"/>
          </p:nvPr>
        </p:nvSpPr>
        <p:spPr>
          <a:xfrm>
            <a:off x="838200" y="1253331"/>
            <a:ext cx="10515600" cy="4351338"/>
          </a:xfrm>
          <a:prstGeom prst="rect">
            <a:avLst/>
          </a:prstGeom>
          <a:noFill/>
          <a:ln>
            <a:noFill/>
          </a:ln>
        </p:spPr>
        <p:txBody>
          <a:bodyPr spcFirstLastPara="1" wrap="square" lIns="91425" tIns="45700" rIns="91425" bIns="45700" anchor="t" anchorCtr="0">
            <a:normAutofit/>
          </a:bodyPr>
          <a:lstStyle/>
          <a:p>
            <a:pPr marL="355600" lvl="0" indent="-355600" algn="l" rtl="0">
              <a:lnSpc>
                <a:spcPct val="90000"/>
              </a:lnSpc>
              <a:spcBef>
                <a:spcPts val="1000"/>
              </a:spcBef>
              <a:spcAft>
                <a:spcPts val="0"/>
              </a:spcAft>
              <a:buClr>
                <a:schemeClr val="dk1"/>
              </a:buClr>
              <a:buSzPts val="1600"/>
              <a:buFont typeface="Calibri"/>
              <a:buAutoNum type="arabicParenR"/>
            </a:pPr>
            <a:r>
              <a:rPr lang="en-US" sz="1600" dirty="0">
                <a:solidFill>
                  <a:schemeClr val="accent1">
                    <a:lumMod val="75000"/>
                  </a:schemeClr>
                </a:solidFill>
                <a:latin typeface="Times New Roman" panose="02020603050405020304" pitchFamily="18" charset="0"/>
                <a:cs typeface="Times New Roman" panose="02020603050405020304" pitchFamily="18" charset="0"/>
              </a:rPr>
              <a:t>D. </a:t>
            </a:r>
            <a:r>
              <a:rPr lang="en-US" sz="1600" dirty="0" err="1">
                <a:solidFill>
                  <a:schemeClr val="accent1">
                    <a:lumMod val="75000"/>
                  </a:schemeClr>
                </a:solidFill>
                <a:latin typeface="Times New Roman" panose="02020603050405020304" pitchFamily="18" charset="0"/>
                <a:cs typeface="Times New Roman" panose="02020603050405020304" pitchFamily="18" charset="0"/>
              </a:rPr>
              <a:t>Vitek</a:t>
            </a:r>
            <a:r>
              <a:rPr lang="en-US" sz="1600" dirty="0">
                <a:solidFill>
                  <a:schemeClr val="accent1">
                    <a:lumMod val="75000"/>
                  </a:schemeClr>
                </a:solidFill>
                <a:latin typeface="Times New Roman" panose="02020603050405020304" pitchFamily="18" charset="0"/>
                <a:cs typeface="Times New Roman" panose="02020603050405020304" pitchFamily="18" charset="0"/>
              </a:rPr>
              <a:t>, Auditing Code for Security Vulnerabilities with </a:t>
            </a:r>
            <a:r>
              <a:rPr lang="en-US" sz="1600" dirty="0" err="1">
                <a:solidFill>
                  <a:schemeClr val="accent1">
                    <a:lumMod val="75000"/>
                  </a:schemeClr>
                </a:solidFill>
                <a:latin typeface="Times New Roman" panose="02020603050405020304" pitchFamily="18" charset="0"/>
                <a:cs typeface="Times New Roman" panose="02020603050405020304" pitchFamily="18" charset="0"/>
              </a:rPr>
              <a:t>CodeSonar</a:t>
            </a:r>
            <a:r>
              <a:rPr lang="en-US" sz="1600" dirty="0">
                <a:solidFill>
                  <a:schemeClr val="accent1">
                    <a:lumMod val="75000"/>
                  </a:schemeClr>
                </a:solidFill>
                <a:latin typeface="Times New Roman" panose="02020603050405020304" pitchFamily="18" charset="0"/>
                <a:cs typeface="Times New Roman" panose="02020603050405020304" pitchFamily="18" charset="0"/>
              </a:rPr>
              <a:t>. Boston, MA, USA: IEEE, 2016</a:t>
            </a:r>
          </a:p>
          <a:p>
            <a:pPr marL="355600" lvl="0" indent="-355600" algn="l" rtl="0">
              <a:lnSpc>
                <a:spcPct val="90000"/>
              </a:lnSpc>
              <a:spcBef>
                <a:spcPts val="1000"/>
              </a:spcBef>
              <a:spcAft>
                <a:spcPts val="0"/>
              </a:spcAft>
              <a:buClr>
                <a:schemeClr val="dk1"/>
              </a:buClr>
              <a:buSzPts val="1600"/>
              <a:buFont typeface="Calibri"/>
              <a:buAutoNum type="arabicParenR"/>
            </a:pPr>
            <a:r>
              <a:rPr lang="en-US" sz="1600" dirty="0" err="1">
                <a:solidFill>
                  <a:schemeClr val="accent1">
                    <a:lumMod val="75000"/>
                  </a:schemeClr>
                </a:solidFill>
                <a:latin typeface="Times New Roman" panose="02020603050405020304" pitchFamily="18" charset="0"/>
                <a:cs typeface="Times New Roman" panose="02020603050405020304" pitchFamily="18" charset="0"/>
              </a:rPr>
              <a:t>Portswigger</a:t>
            </a:r>
            <a:r>
              <a:rPr lang="en-US" sz="1600" dirty="0">
                <a:solidFill>
                  <a:schemeClr val="accent1">
                    <a:lumMod val="75000"/>
                  </a:schemeClr>
                </a:solidFill>
                <a:latin typeface="Times New Roman" panose="02020603050405020304" pitchFamily="18" charset="0"/>
                <a:cs typeface="Times New Roman" panose="02020603050405020304" pitchFamily="18" charset="0"/>
              </a:rPr>
              <a:t>. </a:t>
            </a:r>
            <a:r>
              <a:rPr lang="en-US" sz="1600" dirty="0" err="1">
                <a:solidFill>
                  <a:schemeClr val="accent1">
                    <a:lumMod val="75000"/>
                  </a:schemeClr>
                </a:solidFill>
                <a:latin typeface="Times New Roman" panose="02020603050405020304" pitchFamily="18" charset="0"/>
                <a:cs typeface="Times New Roman" panose="02020603050405020304" pitchFamily="18" charset="0"/>
              </a:rPr>
              <a:t>Portswigger</a:t>
            </a:r>
            <a:r>
              <a:rPr lang="en-US" sz="1600" dirty="0">
                <a:solidFill>
                  <a:schemeClr val="accent1">
                    <a:lumMod val="75000"/>
                  </a:schemeClr>
                </a:solidFill>
                <a:latin typeface="Times New Roman" panose="02020603050405020304" pitchFamily="18" charset="0"/>
                <a:cs typeface="Times New Roman" panose="02020603050405020304" pitchFamily="18" charset="0"/>
              </a:rPr>
              <a:t> Web Security-</a:t>
            </a:r>
            <a:r>
              <a:rPr lang="en-US" sz="1600" dirty="0" err="1">
                <a:solidFill>
                  <a:schemeClr val="accent1">
                    <a:lumMod val="75000"/>
                  </a:schemeClr>
                </a:solidFill>
                <a:latin typeface="Times New Roman" panose="02020603050405020304" pitchFamily="18" charset="0"/>
                <a:cs typeface="Times New Roman" panose="02020603050405020304" pitchFamily="18" charset="0"/>
              </a:rPr>
              <a:t>BurpSuite</a:t>
            </a:r>
            <a:r>
              <a:rPr lang="en-US" sz="1600" dirty="0">
                <a:solidFill>
                  <a:schemeClr val="accent1">
                    <a:lumMod val="75000"/>
                  </a:schemeClr>
                </a:solidFill>
                <a:latin typeface="Times New Roman" panose="02020603050405020304" pitchFamily="18" charset="0"/>
                <a:cs typeface="Times New Roman" panose="02020603050405020304" pitchFamily="18" charset="0"/>
              </a:rPr>
              <a:t>. Accessed: Jan. 8, 2019.</a:t>
            </a:r>
          </a:p>
          <a:p>
            <a:pPr marL="355600" lvl="0" indent="-355600" algn="l" rtl="0">
              <a:lnSpc>
                <a:spcPct val="90000"/>
              </a:lnSpc>
              <a:spcBef>
                <a:spcPts val="1000"/>
              </a:spcBef>
              <a:spcAft>
                <a:spcPts val="0"/>
              </a:spcAft>
              <a:buClr>
                <a:schemeClr val="dk1"/>
              </a:buClr>
              <a:buSzPts val="1600"/>
              <a:buFont typeface="Calibri"/>
              <a:buAutoNum type="arabicParenR"/>
            </a:pPr>
            <a:r>
              <a:rPr lang="en-US" sz="1600" dirty="0">
                <a:solidFill>
                  <a:schemeClr val="accent1">
                    <a:lumMod val="75000"/>
                  </a:schemeClr>
                </a:solidFill>
                <a:latin typeface="Times New Roman" panose="02020603050405020304" pitchFamily="18" charset="0"/>
                <a:cs typeface="Times New Roman" panose="02020603050405020304" pitchFamily="18" charset="0"/>
              </a:rPr>
              <a:t>G. A. Campbell and P. P. </a:t>
            </a:r>
            <a:r>
              <a:rPr lang="en-US" sz="1600" dirty="0" err="1">
                <a:solidFill>
                  <a:schemeClr val="accent1">
                    <a:lumMod val="75000"/>
                  </a:schemeClr>
                </a:solidFill>
                <a:latin typeface="Times New Roman" panose="02020603050405020304" pitchFamily="18" charset="0"/>
                <a:cs typeface="Times New Roman" panose="02020603050405020304" pitchFamily="18" charset="0"/>
              </a:rPr>
              <a:t>Papapetrou</a:t>
            </a:r>
            <a:r>
              <a:rPr lang="en-US" sz="1600" dirty="0">
                <a:solidFill>
                  <a:schemeClr val="accent1">
                    <a:lumMod val="75000"/>
                  </a:schemeClr>
                </a:solidFill>
                <a:latin typeface="Times New Roman" panose="02020603050405020304" pitchFamily="18" charset="0"/>
                <a:cs typeface="Times New Roman" panose="02020603050405020304" pitchFamily="18" charset="0"/>
              </a:rPr>
              <a:t>, </a:t>
            </a:r>
            <a:r>
              <a:rPr lang="en-US" sz="1600" dirty="0" err="1">
                <a:solidFill>
                  <a:schemeClr val="accent1">
                    <a:lumMod val="75000"/>
                  </a:schemeClr>
                </a:solidFill>
                <a:latin typeface="Times New Roman" panose="02020603050405020304" pitchFamily="18" charset="0"/>
                <a:cs typeface="Times New Roman" panose="02020603050405020304" pitchFamily="18" charset="0"/>
              </a:rPr>
              <a:t>Sonarqube</a:t>
            </a:r>
            <a:r>
              <a:rPr lang="en-US" sz="1600" dirty="0">
                <a:solidFill>
                  <a:schemeClr val="accent1">
                    <a:lumMod val="75000"/>
                  </a:schemeClr>
                </a:solidFill>
                <a:latin typeface="Times New Roman" panose="02020603050405020304" pitchFamily="18" charset="0"/>
                <a:cs typeface="Times New Roman" panose="02020603050405020304" pitchFamily="18" charset="0"/>
              </a:rPr>
              <a:t> in Action, Manning Publications Co., Greenwich, CT, USA, 2013</a:t>
            </a:r>
          </a:p>
          <a:p>
            <a:pPr marL="355600" lvl="0" indent="-355600" algn="l" rtl="0">
              <a:lnSpc>
                <a:spcPct val="90000"/>
              </a:lnSpc>
              <a:spcBef>
                <a:spcPts val="1000"/>
              </a:spcBef>
              <a:spcAft>
                <a:spcPts val="0"/>
              </a:spcAft>
              <a:buClr>
                <a:schemeClr val="dk1"/>
              </a:buClr>
              <a:buSzPts val="1600"/>
              <a:buFont typeface="Calibri"/>
              <a:buAutoNum type="arabicParenR"/>
            </a:pPr>
            <a:r>
              <a:rPr lang="en-US" sz="1600" dirty="0">
                <a:solidFill>
                  <a:schemeClr val="accent1">
                    <a:lumMod val="75000"/>
                  </a:schemeClr>
                </a:solidFill>
                <a:latin typeface="Times New Roman" panose="02020603050405020304" pitchFamily="18" charset="0"/>
                <a:cs typeface="Times New Roman" panose="02020603050405020304" pitchFamily="18" charset="0"/>
              </a:rPr>
              <a:t>G. Lawton “Web 2.0 Creates Security Challenges” IEEE Computer Society , Vol.40 (10) pp. 13 – 16, 2007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body" idx="1"/>
          </p:nvPr>
        </p:nvSpPr>
        <p:spPr>
          <a:xfrm>
            <a:off x="838200" y="1253331"/>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endParaRPr b="1">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endParaRPr b="1">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endParaRPr b="1">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002060"/>
              </a:buClr>
              <a:buSzPts val="5400"/>
              <a:buNone/>
            </a:pPr>
            <a:r>
              <a:rPr lang="en-US" sz="5400" b="1">
                <a:solidFill>
                  <a:srgbClr val="002060"/>
                </a:solidFill>
                <a:latin typeface="Times New Roman"/>
                <a:ea typeface="Times New Roman"/>
                <a:cs typeface="Times New Roman"/>
                <a:sym typeface="Times New Roman"/>
              </a:rPr>
              <a:t>THANK YOU</a:t>
            </a:r>
            <a:endParaRPr sz="5400" b="1">
              <a:solidFill>
                <a:srgbClr val="00206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257</Words>
  <Application>Microsoft Office PowerPoint</Application>
  <PresentationFormat>Widescreen</PresentationFormat>
  <Paragraphs>30</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PROBLEM STATEMENT</vt:lpstr>
      <vt:lpstr>OBJECTIVES</vt:lpstr>
      <vt:lpstr>MERN VS DJANGO VS MEAN</vt:lpstr>
      <vt:lpstr>NESSUS VS BRUPSUITE VS OWASP ZAP</vt:lpstr>
      <vt:lpstr>METHODOLOGY</vt:lpstr>
      <vt:lpstr>LITERATURE SURVEY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Kavyashree S ISE</dc:creator>
  <cp:lastModifiedBy>Darshan AS</cp:lastModifiedBy>
  <cp:revision>2</cp:revision>
  <dcterms:created xsi:type="dcterms:W3CDTF">2022-10-16T10:23:45Z</dcterms:created>
  <dcterms:modified xsi:type="dcterms:W3CDTF">2023-11-21T05:45:35Z</dcterms:modified>
</cp:coreProperties>
</file>