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1383625" cy="3024028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70" userDrawn="1">
          <p15:clr>
            <a:srgbClr val="A4A3A4"/>
          </p15:clr>
        </p15:guide>
        <p15:guide id="2" pos="58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31" autoAdjust="0"/>
    <p:restoredTop sz="94248" autoAdjust="0"/>
  </p:normalViewPr>
  <p:slideViewPr>
    <p:cSldViewPr snapToGrid="0">
      <p:cViewPr varScale="1">
        <p:scale>
          <a:sx n="18" d="100"/>
          <a:sy n="18" d="100"/>
        </p:scale>
        <p:origin x="2640" y="67"/>
      </p:cViewPr>
      <p:guideLst>
        <p:guide orient="horz" pos="9570"/>
        <p:guide pos="5896"/>
      </p:guideLst>
    </p:cSldViewPr>
  </p:slid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49049"/>
            <a:ext cx="18176081" cy="10528100"/>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5883154"/>
            <a:ext cx="16037719" cy="7301067"/>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3D6F03-378A-4D81-9FFE-711653936C30}"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306763-29BB-4AF3-9EB3-88BAA9D13385}" type="slidenum">
              <a:rPr lang="en-IN" smtClean="0"/>
              <a:t>‹#›</a:t>
            </a:fld>
            <a:endParaRPr lang="en-IN"/>
          </a:p>
        </p:txBody>
      </p:sp>
    </p:spTree>
    <p:extLst>
      <p:ext uri="{BB962C8B-B14F-4D97-AF65-F5344CB8AC3E}">
        <p14:creationId xmlns:p14="http://schemas.microsoft.com/office/powerpoint/2010/main" val="1199180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3D6F03-378A-4D81-9FFE-711653936C30}"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306763-29BB-4AF3-9EB3-88BAA9D13385}" type="slidenum">
              <a:rPr lang="en-IN" smtClean="0"/>
              <a:t>‹#›</a:t>
            </a:fld>
            <a:endParaRPr lang="en-IN"/>
          </a:p>
        </p:txBody>
      </p:sp>
    </p:spTree>
    <p:extLst>
      <p:ext uri="{BB962C8B-B14F-4D97-AF65-F5344CB8AC3E}">
        <p14:creationId xmlns:p14="http://schemas.microsoft.com/office/powerpoint/2010/main" val="752691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0015"/>
            <a:ext cx="4610844" cy="2562724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10015"/>
            <a:ext cx="13565237" cy="2562724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3D6F03-378A-4D81-9FFE-711653936C30}"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306763-29BB-4AF3-9EB3-88BAA9D13385}" type="slidenum">
              <a:rPr lang="en-IN" smtClean="0"/>
              <a:t>‹#›</a:t>
            </a:fld>
            <a:endParaRPr lang="en-IN"/>
          </a:p>
        </p:txBody>
      </p:sp>
    </p:spTree>
    <p:extLst>
      <p:ext uri="{BB962C8B-B14F-4D97-AF65-F5344CB8AC3E}">
        <p14:creationId xmlns:p14="http://schemas.microsoft.com/office/powerpoint/2010/main" val="4154827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3D6F03-378A-4D81-9FFE-711653936C30}"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306763-29BB-4AF3-9EB3-88BAA9D13385}" type="slidenum">
              <a:rPr lang="en-IN" smtClean="0"/>
              <a:t>‹#›</a:t>
            </a:fld>
            <a:endParaRPr lang="en-IN"/>
          </a:p>
        </p:txBody>
      </p:sp>
    </p:spTree>
    <p:extLst>
      <p:ext uri="{BB962C8B-B14F-4D97-AF65-F5344CB8AC3E}">
        <p14:creationId xmlns:p14="http://schemas.microsoft.com/office/powerpoint/2010/main" val="3404749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39080"/>
            <a:ext cx="18443377" cy="12579118"/>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237201"/>
            <a:ext cx="18443377" cy="661506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3D6F03-378A-4D81-9FFE-711653936C30}"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306763-29BB-4AF3-9EB3-88BAA9D13385}" type="slidenum">
              <a:rPr lang="en-IN" smtClean="0"/>
              <a:t>‹#›</a:t>
            </a:fld>
            <a:endParaRPr lang="en-IN"/>
          </a:p>
        </p:txBody>
      </p:sp>
    </p:spTree>
    <p:extLst>
      <p:ext uri="{BB962C8B-B14F-4D97-AF65-F5344CB8AC3E}">
        <p14:creationId xmlns:p14="http://schemas.microsoft.com/office/powerpoint/2010/main" val="3858068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050077"/>
            <a:ext cx="9088041" cy="19187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050077"/>
            <a:ext cx="9088041" cy="19187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3D6F03-378A-4D81-9FFE-711653936C30}" type="datetimeFigureOut">
              <a:rPr lang="en-IN" smtClean="0"/>
              <a:t>30-10-2023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306763-29BB-4AF3-9EB3-88BAA9D13385}" type="slidenum">
              <a:rPr lang="en-IN" smtClean="0"/>
              <a:t>‹#›</a:t>
            </a:fld>
            <a:endParaRPr lang="en-IN"/>
          </a:p>
        </p:txBody>
      </p:sp>
    </p:spTree>
    <p:extLst>
      <p:ext uri="{BB962C8B-B14F-4D97-AF65-F5344CB8AC3E}">
        <p14:creationId xmlns:p14="http://schemas.microsoft.com/office/powerpoint/2010/main" val="2113632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0022"/>
            <a:ext cx="18443377" cy="584505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13073"/>
            <a:ext cx="9046274" cy="3633032"/>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4" name="Content Placeholder 3"/>
          <p:cNvSpPr>
            <a:spLocks noGrp="1"/>
          </p:cNvSpPr>
          <p:nvPr>
            <p:ph sz="half" idx="2"/>
          </p:nvPr>
        </p:nvSpPr>
        <p:spPr>
          <a:xfrm>
            <a:off x="1472912" y="11046105"/>
            <a:ext cx="9046274" cy="162471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13073"/>
            <a:ext cx="9090826" cy="3633032"/>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6" name="Content Placeholder 5"/>
          <p:cNvSpPr>
            <a:spLocks noGrp="1"/>
          </p:cNvSpPr>
          <p:nvPr>
            <p:ph sz="quarter" idx="4"/>
          </p:nvPr>
        </p:nvSpPr>
        <p:spPr>
          <a:xfrm>
            <a:off x="10825461" y="11046105"/>
            <a:ext cx="9090826" cy="162471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3D6F03-378A-4D81-9FFE-711653936C30}" type="datetimeFigureOut">
              <a:rPr lang="en-IN" smtClean="0"/>
              <a:t>30-10-2023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0306763-29BB-4AF3-9EB3-88BAA9D13385}" type="slidenum">
              <a:rPr lang="en-IN" smtClean="0"/>
              <a:t>‹#›</a:t>
            </a:fld>
            <a:endParaRPr lang="en-IN"/>
          </a:p>
        </p:txBody>
      </p:sp>
    </p:spTree>
    <p:extLst>
      <p:ext uri="{BB962C8B-B14F-4D97-AF65-F5344CB8AC3E}">
        <p14:creationId xmlns:p14="http://schemas.microsoft.com/office/powerpoint/2010/main" val="2389201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3D6F03-378A-4D81-9FFE-711653936C30}" type="datetimeFigureOut">
              <a:rPr lang="en-IN" smtClean="0"/>
              <a:t>30-10-2023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0306763-29BB-4AF3-9EB3-88BAA9D13385}" type="slidenum">
              <a:rPr lang="en-IN" smtClean="0"/>
              <a:t>‹#›</a:t>
            </a:fld>
            <a:endParaRPr lang="en-IN"/>
          </a:p>
        </p:txBody>
      </p:sp>
    </p:spTree>
    <p:extLst>
      <p:ext uri="{BB962C8B-B14F-4D97-AF65-F5344CB8AC3E}">
        <p14:creationId xmlns:p14="http://schemas.microsoft.com/office/powerpoint/2010/main" val="940890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3D6F03-378A-4D81-9FFE-711653936C30}" type="datetimeFigureOut">
              <a:rPr lang="en-IN" smtClean="0"/>
              <a:t>30-10-2023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0306763-29BB-4AF3-9EB3-88BAA9D13385}" type="slidenum">
              <a:rPr lang="en-IN" smtClean="0"/>
              <a:t>‹#›</a:t>
            </a:fld>
            <a:endParaRPr lang="en-IN"/>
          </a:p>
        </p:txBody>
      </p:sp>
    </p:spTree>
    <p:extLst>
      <p:ext uri="{BB962C8B-B14F-4D97-AF65-F5344CB8AC3E}">
        <p14:creationId xmlns:p14="http://schemas.microsoft.com/office/powerpoint/2010/main" val="2446704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6019"/>
            <a:ext cx="6896776" cy="7056067"/>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54048"/>
            <a:ext cx="10825460" cy="21490205"/>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072087"/>
            <a:ext cx="6896776" cy="16807162"/>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EC3D6F03-378A-4D81-9FFE-711653936C30}" type="datetimeFigureOut">
              <a:rPr lang="en-IN" smtClean="0"/>
              <a:t>30-10-2023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306763-29BB-4AF3-9EB3-88BAA9D13385}" type="slidenum">
              <a:rPr lang="en-IN" smtClean="0"/>
              <a:t>‹#›</a:t>
            </a:fld>
            <a:endParaRPr lang="en-IN"/>
          </a:p>
        </p:txBody>
      </p:sp>
    </p:spTree>
    <p:extLst>
      <p:ext uri="{BB962C8B-B14F-4D97-AF65-F5344CB8AC3E}">
        <p14:creationId xmlns:p14="http://schemas.microsoft.com/office/powerpoint/2010/main" val="3905407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6019"/>
            <a:ext cx="6896776" cy="7056067"/>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54048"/>
            <a:ext cx="10825460" cy="21490205"/>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a:t>Click icon to add picture</a:t>
            </a:r>
            <a:endParaRPr lang="en-US" dirty="0"/>
          </a:p>
        </p:txBody>
      </p:sp>
      <p:sp>
        <p:nvSpPr>
          <p:cNvPr id="4" name="Text Placeholder 3"/>
          <p:cNvSpPr>
            <a:spLocks noGrp="1"/>
          </p:cNvSpPr>
          <p:nvPr>
            <p:ph type="body" sz="half" idx="2"/>
          </p:nvPr>
        </p:nvSpPr>
        <p:spPr>
          <a:xfrm>
            <a:off x="1472909" y="9072087"/>
            <a:ext cx="6896776" cy="16807162"/>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EC3D6F03-378A-4D81-9FFE-711653936C30}" type="datetimeFigureOut">
              <a:rPr lang="en-IN" smtClean="0"/>
              <a:t>30-10-2023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306763-29BB-4AF3-9EB3-88BAA9D13385}" type="slidenum">
              <a:rPr lang="en-IN" smtClean="0"/>
              <a:t>‹#›</a:t>
            </a:fld>
            <a:endParaRPr lang="en-IN"/>
          </a:p>
        </p:txBody>
      </p:sp>
    </p:spTree>
    <p:extLst>
      <p:ext uri="{BB962C8B-B14F-4D97-AF65-F5344CB8AC3E}">
        <p14:creationId xmlns:p14="http://schemas.microsoft.com/office/powerpoint/2010/main" val="4196730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0022"/>
            <a:ext cx="18443377" cy="584505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050077"/>
            <a:ext cx="18443377" cy="19187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028274"/>
            <a:ext cx="4811316" cy="1610015"/>
          </a:xfrm>
          <a:prstGeom prst="rect">
            <a:avLst/>
          </a:prstGeom>
        </p:spPr>
        <p:txBody>
          <a:bodyPr vert="horz" lIns="91440" tIns="45720" rIns="91440" bIns="45720" rtlCol="0" anchor="ctr"/>
          <a:lstStyle>
            <a:lvl1pPr algn="l">
              <a:defRPr sz="2806">
                <a:solidFill>
                  <a:schemeClr val="tx1">
                    <a:tint val="75000"/>
                  </a:schemeClr>
                </a:solidFill>
              </a:defRPr>
            </a:lvl1pPr>
          </a:lstStyle>
          <a:p>
            <a:fld id="{EC3D6F03-378A-4D81-9FFE-711653936C30}" type="datetimeFigureOut">
              <a:rPr lang="en-IN" smtClean="0"/>
              <a:t>30-10-2023</a:t>
            </a:fld>
            <a:endParaRPr lang="en-IN"/>
          </a:p>
        </p:txBody>
      </p:sp>
      <p:sp>
        <p:nvSpPr>
          <p:cNvPr id="5" name="Footer Placeholder 4"/>
          <p:cNvSpPr>
            <a:spLocks noGrp="1"/>
          </p:cNvSpPr>
          <p:nvPr>
            <p:ph type="ftr" sz="quarter" idx="3"/>
          </p:nvPr>
        </p:nvSpPr>
        <p:spPr>
          <a:xfrm>
            <a:off x="7083326" y="28028274"/>
            <a:ext cx="7216973" cy="161001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5102185" y="28028274"/>
            <a:ext cx="4811316" cy="1610015"/>
          </a:xfrm>
          <a:prstGeom prst="rect">
            <a:avLst/>
          </a:prstGeom>
        </p:spPr>
        <p:txBody>
          <a:bodyPr vert="horz" lIns="91440" tIns="45720" rIns="91440" bIns="45720" rtlCol="0" anchor="ctr"/>
          <a:lstStyle>
            <a:lvl1pPr algn="r">
              <a:defRPr sz="2806">
                <a:solidFill>
                  <a:schemeClr val="tx1">
                    <a:tint val="75000"/>
                  </a:schemeClr>
                </a:solidFill>
              </a:defRPr>
            </a:lvl1pPr>
          </a:lstStyle>
          <a:p>
            <a:fld id="{10306763-29BB-4AF3-9EB3-88BAA9D13385}" type="slidenum">
              <a:rPr lang="en-IN" smtClean="0"/>
              <a:t>‹#›</a:t>
            </a:fld>
            <a:endParaRPr lang="en-IN"/>
          </a:p>
        </p:txBody>
      </p:sp>
    </p:spTree>
    <p:extLst>
      <p:ext uri="{BB962C8B-B14F-4D97-AF65-F5344CB8AC3E}">
        <p14:creationId xmlns:p14="http://schemas.microsoft.com/office/powerpoint/2010/main" val="4454448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9" name="Picture 14">
            <a:extLst>
              <a:ext uri="{FF2B5EF4-FFF2-40B4-BE49-F238E27FC236}">
                <a16:creationId xmlns:a16="http://schemas.microsoft.com/office/drawing/2014/main" id="{AE78E790-8556-35E6-9D03-AC41F3D7B0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9136" y="18498736"/>
            <a:ext cx="5440405" cy="5133456"/>
          </a:xfrm>
          <a:prstGeom prst="rect">
            <a:avLst/>
          </a:prstGeom>
          <a:noFill/>
          <a:extLst>
            <a:ext uri="{909E8E84-426E-40DD-AFC4-6F175D3DCCD1}">
              <a14:hiddenFill xmlns:a14="http://schemas.microsoft.com/office/drawing/2010/main">
                <a:solidFill>
                  <a:srgbClr val="FFFFFF"/>
                </a:solidFill>
              </a14:hiddenFill>
            </a:ext>
          </a:extLst>
        </p:spPr>
      </p:pic>
      <p:pic>
        <p:nvPicPr>
          <p:cNvPr id="1092" name="Picture 6">
            <a:extLst>
              <a:ext uri="{FF2B5EF4-FFF2-40B4-BE49-F238E27FC236}">
                <a16:creationId xmlns:a16="http://schemas.microsoft.com/office/drawing/2014/main" id="{1464E29E-ECF0-3127-E900-C23037ACB0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95750" y="23240802"/>
            <a:ext cx="11715224" cy="729138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44A28B81-CFFE-CDD4-D32D-657884B807EA}"/>
              </a:ext>
            </a:extLst>
          </p:cNvPr>
          <p:cNvSpPr/>
          <p:nvPr/>
        </p:nvSpPr>
        <p:spPr>
          <a:xfrm>
            <a:off x="1" y="-164379"/>
            <a:ext cx="21390628" cy="4689231"/>
          </a:xfrm>
          <a:prstGeom prst="rect">
            <a:avLst/>
          </a:prstGeom>
          <a:solidFill>
            <a:schemeClr val="accent2">
              <a:lumMod val="40000"/>
              <a:lumOff val="60000"/>
            </a:schemeClr>
          </a:solidFill>
          <a:ln w="762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981C0125-83D6-8AD7-FBB8-716D2F037BB8}"/>
              </a:ext>
            </a:extLst>
          </p:cNvPr>
          <p:cNvSpPr>
            <a:spLocks noGrp="1"/>
          </p:cNvSpPr>
          <p:nvPr>
            <p:ph type="ctrTitle"/>
          </p:nvPr>
        </p:nvSpPr>
        <p:spPr>
          <a:xfrm>
            <a:off x="4877124" y="570321"/>
            <a:ext cx="14100743" cy="1097280"/>
          </a:xfrm>
        </p:spPr>
        <p:txBody>
          <a:bodyPr>
            <a:normAutofit/>
          </a:bodyPr>
          <a:lstStyle/>
          <a:p>
            <a:pPr algn="l"/>
            <a:r>
              <a:rPr lang="en-US" sz="6000" b="1" dirty="0">
                <a:latin typeface="+mn-lt"/>
              </a:rPr>
              <a:t>SECURITY SCANNING OF WEB APPLICATION</a:t>
            </a:r>
            <a:endParaRPr lang="en-IN" sz="6000" b="1" dirty="0">
              <a:latin typeface="+mn-lt"/>
            </a:endParaRPr>
          </a:p>
        </p:txBody>
      </p:sp>
      <p:pic>
        <p:nvPicPr>
          <p:cNvPr id="1026" name="Picture 2" descr="IUCEE-AU'S NSF">
            <a:extLst>
              <a:ext uri="{FF2B5EF4-FFF2-40B4-BE49-F238E27FC236}">
                <a16:creationId xmlns:a16="http://schemas.microsoft.com/office/drawing/2014/main" id="{2030BBEF-45EA-87A4-38EC-3ABC48C6879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9633" t="33310" b="39944"/>
          <a:stretch/>
        </p:blipFill>
        <p:spPr bwMode="auto">
          <a:xfrm>
            <a:off x="-299059" y="96385"/>
            <a:ext cx="5482245" cy="188041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Vidyavardhaka College Of Engineering – An Autonomous Institute, NBA and  NAAC with A Grade">
            <a:extLst>
              <a:ext uri="{FF2B5EF4-FFF2-40B4-BE49-F238E27FC236}">
                <a16:creationId xmlns:a16="http://schemas.microsoft.com/office/drawing/2014/main" id="{FA295CA1-5A48-28E1-B391-7DE1C0A2824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17574"/>
          <a:stretch/>
        </p:blipFill>
        <p:spPr bwMode="auto">
          <a:xfrm>
            <a:off x="18923511" y="93560"/>
            <a:ext cx="2281338" cy="1880414"/>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id="{35F5A82B-EFEF-16E6-26C8-A86E05B8A915}"/>
              </a:ext>
            </a:extLst>
          </p:cNvPr>
          <p:cNvGrpSpPr/>
          <p:nvPr/>
        </p:nvGrpSpPr>
        <p:grpSpPr>
          <a:xfrm>
            <a:off x="1476134" y="2143003"/>
            <a:ext cx="5314455" cy="2104580"/>
            <a:chOff x="10302000" y="7202163"/>
            <a:chExt cx="4252500" cy="2104580"/>
          </a:xfrm>
        </p:grpSpPr>
        <p:grpSp>
          <p:nvGrpSpPr>
            <p:cNvPr id="12" name="Group 11">
              <a:extLst>
                <a:ext uri="{FF2B5EF4-FFF2-40B4-BE49-F238E27FC236}">
                  <a16:creationId xmlns:a16="http://schemas.microsoft.com/office/drawing/2014/main" id="{7E7C76F3-5AA0-1ACC-6343-FE5E65ECB6E0}"/>
                </a:ext>
              </a:extLst>
            </p:cNvPr>
            <p:cNvGrpSpPr/>
            <p:nvPr/>
          </p:nvGrpSpPr>
          <p:grpSpPr>
            <a:xfrm>
              <a:off x="10302000" y="7202163"/>
              <a:ext cx="3779760" cy="2104580"/>
              <a:chOff x="5516880" y="6720840"/>
              <a:chExt cx="5471160" cy="3230880"/>
            </a:xfrm>
            <a:effectLst>
              <a:outerShdw blurRad="50800" dist="38100" dir="2700000" algn="tl" rotWithShape="0">
                <a:prstClr val="black">
                  <a:alpha val="40000"/>
                </a:prstClr>
              </a:outerShdw>
            </a:effectLst>
          </p:grpSpPr>
          <p:sp>
            <p:nvSpPr>
              <p:cNvPr id="10" name="Flowchart: Process 9">
                <a:extLst>
                  <a:ext uri="{FF2B5EF4-FFF2-40B4-BE49-F238E27FC236}">
                    <a16:creationId xmlns:a16="http://schemas.microsoft.com/office/drawing/2014/main" id="{E4AE0F15-3C62-950B-43AA-54800D6D49C9}"/>
                  </a:ext>
                </a:extLst>
              </p:cNvPr>
              <p:cNvSpPr/>
              <p:nvPr/>
            </p:nvSpPr>
            <p:spPr>
              <a:xfrm>
                <a:off x="5516880" y="6720840"/>
                <a:ext cx="5471160" cy="3230880"/>
              </a:xfrm>
              <a:prstGeom prst="flowChartProcess">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lowchart: Process 10">
                <a:extLst>
                  <a:ext uri="{FF2B5EF4-FFF2-40B4-BE49-F238E27FC236}">
                    <a16:creationId xmlns:a16="http://schemas.microsoft.com/office/drawing/2014/main" id="{951E0A22-F841-AF59-478B-37FC97CC0120}"/>
                  </a:ext>
                </a:extLst>
              </p:cNvPr>
              <p:cNvSpPr/>
              <p:nvPr/>
            </p:nvSpPr>
            <p:spPr>
              <a:xfrm>
                <a:off x="5516880" y="6720840"/>
                <a:ext cx="5471160" cy="1143000"/>
              </a:xfrm>
              <a:prstGeom prst="flowChartProcess">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9" name="TextBox 8">
              <a:extLst>
                <a:ext uri="{FF2B5EF4-FFF2-40B4-BE49-F238E27FC236}">
                  <a16:creationId xmlns:a16="http://schemas.microsoft.com/office/drawing/2014/main" id="{CC17A417-425B-AAB4-B12F-B2DA46FAE7C0}"/>
                </a:ext>
              </a:extLst>
            </p:cNvPr>
            <p:cNvSpPr txBox="1"/>
            <p:nvPr/>
          </p:nvSpPr>
          <p:spPr>
            <a:xfrm>
              <a:off x="10439460" y="8026561"/>
              <a:ext cx="4115040" cy="1200329"/>
            </a:xfrm>
            <a:prstGeom prst="rect">
              <a:avLst/>
            </a:prstGeom>
            <a:noFill/>
          </p:spPr>
          <p:txBody>
            <a:bodyPr wrap="square" rtlCol="0">
              <a:spAutoFit/>
            </a:bodyPr>
            <a:lstStyle/>
            <a:p>
              <a:r>
                <a:rPr lang="en-US" sz="2400" b="1" dirty="0"/>
                <a:t>DARSHAN G R, ISE, 7</a:t>
              </a:r>
              <a:r>
                <a:rPr lang="en-US" sz="2400" b="1" baseline="30000" dirty="0"/>
                <a:t>TH</a:t>
              </a:r>
              <a:r>
                <a:rPr lang="en-US" sz="2400" b="1" dirty="0"/>
                <a:t> SEM</a:t>
              </a:r>
            </a:p>
            <a:p>
              <a:r>
                <a:rPr lang="en-US" sz="2400" b="1" dirty="0"/>
                <a:t>DARSHAN A S, ISE, 7</a:t>
              </a:r>
              <a:r>
                <a:rPr lang="en-US" sz="2400" b="1" baseline="30000" dirty="0"/>
                <a:t>TH</a:t>
              </a:r>
              <a:r>
                <a:rPr lang="en-US" sz="2400" b="1" dirty="0"/>
                <a:t> SEM</a:t>
              </a:r>
              <a:endParaRPr lang="en-IN" sz="2400" b="1" dirty="0"/>
            </a:p>
            <a:p>
              <a:r>
                <a:rPr lang="en-US" sz="2400" b="1" dirty="0"/>
                <a:t>GURU PRUTHVI J M, ISE, 7</a:t>
              </a:r>
              <a:r>
                <a:rPr lang="en-US" sz="2400" b="1" baseline="30000" dirty="0"/>
                <a:t>TH</a:t>
              </a:r>
              <a:r>
                <a:rPr lang="en-US" sz="2400" b="1" dirty="0"/>
                <a:t> SEM</a:t>
              </a:r>
            </a:p>
          </p:txBody>
        </p:sp>
        <p:sp>
          <p:nvSpPr>
            <p:cNvPr id="13" name="TextBox 12">
              <a:extLst>
                <a:ext uri="{FF2B5EF4-FFF2-40B4-BE49-F238E27FC236}">
                  <a16:creationId xmlns:a16="http://schemas.microsoft.com/office/drawing/2014/main" id="{200A78A1-D2C2-513C-F5BD-5EB0216F3213}"/>
                </a:ext>
              </a:extLst>
            </p:cNvPr>
            <p:cNvSpPr txBox="1"/>
            <p:nvPr/>
          </p:nvSpPr>
          <p:spPr>
            <a:xfrm>
              <a:off x="10302000" y="7338705"/>
              <a:ext cx="3779760" cy="461665"/>
            </a:xfrm>
            <a:prstGeom prst="rect">
              <a:avLst/>
            </a:prstGeom>
            <a:noFill/>
          </p:spPr>
          <p:txBody>
            <a:bodyPr wrap="square" rtlCol="0">
              <a:spAutoFit/>
            </a:bodyPr>
            <a:lstStyle/>
            <a:p>
              <a:pPr algn="ctr"/>
              <a:r>
                <a:rPr lang="en-US" sz="2400" b="1" dirty="0"/>
                <a:t>TEAM MEMBERS</a:t>
              </a:r>
              <a:endParaRPr lang="en-IN" sz="2400" b="1" dirty="0"/>
            </a:p>
          </p:txBody>
        </p:sp>
      </p:grpSp>
      <p:grpSp>
        <p:nvGrpSpPr>
          <p:cNvPr id="15" name="Group 14">
            <a:extLst>
              <a:ext uri="{FF2B5EF4-FFF2-40B4-BE49-F238E27FC236}">
                <a16:creationId xmlns:a16="http://schemas.microsoft.com/office/drawing/2014/main" id="{EA95A775-2071-B0C3-7692-8E42E8FB73E3}"/>
              </a:ext>
            </a:extLst>
          </p:cNvPr>
          <p:cNvGrpSpPr/>
          <p:nvPr/>
        </p:nvGrpSpPr>
        <p:grpSpPr>
          <a:xfrm>
            <a:off x="8333268" y="2130343"/>
            <a:ext cx="5307883" cy="2104580"/>
            <a:chOff x="10302000" y="7202163"/>
            <a:chExt cx="4247241" cy="2104580"/>
          </a:xfrm>
        </p:grpSpPr>
        <p:grpSp>
          <p:nvGrpSpPr>
            <p:cNvPr id="16" name="Group 15">
              <a:extLst>
                <a:ext uri="{FF2B5EF4-FFF2-40B4-BE49-F238E27FC236}">
                  <a16:creationId xmlns:a16="http://schemas.microsoft.com/office/drawing/2014/main" id="{55AB0531-F926-2FC9-7879-44040478903D}"/>
                </a:ext>
              </a:extLst>
            </p:cNvPr>
            <p:cNvGrpSpPr/>
            <p:nvPr/>
          </p:nvGrpSpPr>
          <p:grpSpPr>
            <a:xfrm>
              <a:off x="10302000" y="7202163"/>
              <a:ext cx="3779760" cy="2104580"/>
              <a:chOff x="5516880" y="6720840"/>
              <a:chExt cx="5471160" cy="3230880"/>
            </a:xfrm>
            <a:effectLst>
              <a:outerShdw blurRad="50800" dist="38100" dir="2700000" algn="tl" rotWithShape="0">
                <a:prstClr val="black">
                  <a:alpha val="40000"/>
                </a:prstClr>
              </a:outerShdw>
            </a:effectLst>
          </p:grpSpPr>
          <p:sp>
            <p:nvSpPr>
              <p:cNvPr id="19" name="Flowchart: Process 18">
                <a:extLst>
                  <a:ext uri="{FF2B5EF4-FFF2-40B4-BE49-F238E27FC236}">
                    <a16:creationId xmlns:a16="http://schemas.microsoft.com/office/drawing/2014/main" id="{1C33DBD6-55C6-F1C4-60EC-BE17D83FE2DF}"/>
                  </a:ext>
                </a:extLst>
              </p:cNvPr>
              <p:cNvSpPr/>
              <p:nvPr/>
            </p:nvSpPr>
            <p:spPr>
              <a:xfrm>
                <a:off x="5516880" y="6720840"/>
                <a:ext cx="5471160" cy="3230880"/>
              </a:xfrm>
              <a:prstGeom prst="flowChartProcess">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Flowchart: Process 19">
                <a:extLst>
                  <a:ext uri="{FF2B5EF4-FFF2-40B4-BE49-F238E27FC236}">
                    <a16:creationId xmlns:a16="http://schemas.microsoft.com/office/drawing/2014/main" id="{259B2FEB-8E90-6714-946A-3A33DAAD48BE}"/>
                  </a:ext>
                </a:extLst>
              </p:cNvPr>
              <p:cNvSpPr/>
              <p:nvPr/>
            </p:nvSpPr>
            <p:spPr>
              <a:xfrm>
                <a:off x="5516880" y="6720840"/>
                <a:ext cx="5471160" cy="1143000"/>
              </a:xfrm>
              <a:prstGeom prst="flowChartProcess">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7" name="TextBox 16">
              <a:extLst>
                <a:ext uri="{FF2B5EF4-FFF2-40B4-BE49-F238E27FC236}">
                  <a16:creationId xmlns:a16="http://schemas.microsoft.com/office/drawing/2014/main" id="{F3A1CF4A-F1AE-8CCA-BF90-8C3DF635C6D1}"/>
                </a:ext>
              </a:extLst>
            </p:cNvPr>
            <p:cNvSpPr txBox="1"/>
            <p:nvPr/>
          </p:nvSpPr>
          <p:spPr>
            <a:xfrm>
              <a:off x="10434201" y="8324590"/>
              <a:ext cx="4115040" cy="461665"/>
            </a:xfrm>
            <a:prstGeom prst="rect">
              <a:avLst/>
            </a:prstGeom>
            <a:noFill/>
          </p:spPr>
          <p:txBody>
            <a:bodyPr wrap="square" rtlCol="0">
              <a:spAutoFit/>
            </a:bodyPr>
            <a:lstStyle/>
            <a:p>
              <a:r>
                <a:rPr lang="en-US" sz="2400" b="1" dirty="0"/>
                <a:t>PROF. KASTURI RANGAN</a:t>
              </a:r>
              <a:endParaRPr lang="en-IN" sz="2400" b="1" dirty="0"/>
            </a:p>
          </p:txBody>
        </p:sp>
        <p:sp>
          <p:nvSpPr>
            <p:cNvPr id="18" name="TextBox 17">
              <a:extLst>
                <a:ext uri="{FF2B5EF4-FFF2-40B4-BE49-F238E27FC236}">
                  <a16:creationId xmlns:a16="http://schemas.microsoft.com/office/drawing/2014/main" id="{E8A7804E-49FF-0CD1-185C-3A5D0651714B}"/>
                </a:ext>
              </a:extLst>
            </p:cNvPr>
            <p:cNvSpPr txBox="1"/>
            <p:nvPr/>
          </p:nvSpPr>
          <p:spPr>
            <a:xfrm>
              <a:off x="10302000" y="7338705"/>
              <a:ext cx="3779760" cy="461665"/>
            </a:xfrm>
            <a:prstGeom prst="rect">
              <a:avLst/>
            </a:prstGeom>
            <a:noFill/>
          </p:spPr>
          <p:txBody>
            <a:bodyPr wrap="square" rtlCol="0">
              <a:spAutoFit/>
            </a:bodyPr>
            <a:lstStyle/>
            <a:p>
              <a:pPr algn="ctr"/>
              <a:r>
                <a:rPr lang="en-US" sz="2400" b="1" dirty="0"/>
                <a:t>FACULTY GUIDE</a:t>
              </a:r>
            </a:p>
          </p:txBody>
        </p:sp>
      </p:grpSp>
      <p:grpSp>
        <p:nvGrpSpPr>
          <p:cNvPr id="21" name="Group 20">
            <a:extLst>
              <a:ext uri="{FF2B5EF4-FFF2-40B4-BE49-F238E27FC236}">
                <a16:creationId xmlns:a16="http://schemas.microsoft.com/office/drawing/2014/main" id="{44DD9B68-26AF-ECBE-BA55-0F2B45BCB24A}"/>
              </a:ext>
            </a:extLst>
          </p:cNvPr>
          <p:cNvGrpSpPr/>
          <p:nvPr/>
        </p:nvGrpSpPr>
        <p:grpSpPr>
          <a:xfrm>
            <a:off x="15154060" y="2110801"/>
            <a:ext cx="4723660" cy="2104580"/>
            <a:chOff x="10302000" y="7202163"/>
            <a:chExt cx="3779760" cy="2104580"/>
          </a:xfrm>
        </p:grpSpPr>
        <p:grpSp>
          <p:nvGrpSpPr>
            <p:cNvPr id="22" name="Group 21">
              <a:extLst>
                <a:ext uri="{FF2B5EF4-FFF2-40B4-BE49-F238E27FC236}">
                  <a16:creationId xmlns:a16="http://schemas.microsoft.com/office/drawing/2014/main" id="{B52114CC-D203-E1C5-8005-45B752D05197}"/>
                </a:ext>
              </a:extLst>
            </p:cNvPr>
            <p:cNvGrpSpPr/>
            <p:nvPr/>
          </p:nvGrpSpPr>
          <p:grpSpPr>
            <a:xfrm>
              <a:off x="10302000" y="7202163"/>
              <a:ext cx="3779760" cy="2104580"/>
              <a:chOff x="5516880" y="6720840"/>
              <a:chExt cx="5471160" cy="3230880"/>
            </a:xfrm>
            <a:effectLst>
              <a:outerShdw blurRad="50800" dist="38100" dir="2700000" algn="tl" rotWithShape="0">
                <a:prstClr val="black">
                  <a:alpha val="40000"/>
                </a:prstClr>
              </a:outerShdw>
            </a:effectLst>
          </p:grpSpPr>
          <p:sp>
            <p:nvSpPr>
              <p:cNvPr id="25" name="Flowchart: Process 24">
                <a:extLst>
                  <a:ext uri="{FF2B5EF4-FFF2-40B4-BE49-F238E27FC236}">
                    <a16:creationId xmlns:a16="http://schemas.microsoft.com/office/drawing/2014/main" id="{45438ECF-1123-F715-C541-F78723ABC6FE}"/>
                  </a:ext>
                </a:extLst>
              </p:cNvPr>
              <p:cNvSpPr/>
              <p:nvPr/>
            </p:nvSpPr>
            <p:spPr>
              <a:xfrm>
                <a:off x="5516880" y="6720840"/>
                <a:ext cx="5471160" cy="3230880"/>
              </a:xfrm>
              <a:prstGeom prst="flowChartProcess">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Flowchart: Process 25">
                <a:extLst>
                  <a:ext uri="{FF2B5EF4-FFF2-40B4-BE49-F238E27FC236}">
                    <a16:creationId xmlns:a16="http://schemas.microsoft.com/office/drawing/2014/main" id="{10968E7A-744F-70A8-D7F0-8FAF6D99B13A}"/>
                  </a:ext>
                </a:extLst>
              </p:cNvPr>
              <p:cNvSpPr/>
              <p:nvPr/>
            </p:nvSpPr>
            <p:spPr>
              <a:xfrm>
                <a:off x="5516880" y="6720840"/>
                <a:ext cx="5471160" cy="1143000"/>
              </a:xfrm>
              <a:prstGeom prst="flowChartProcess">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3" name="TextBox 22">
              <a:extLst>
                <a:ext uri="{FF2B5EF4-FFF2-40B4-BE49-F238E27FC236}">
                  <a16:creationId xmlns:a16="http://schemas.microsoft.com/office/drawing/2014/main" id="{32DA3470-D4B4-ADC6-B82E-857E08883592}"/>
                </a:ext>
              </a:extLst>
            </p:cNvPr>
            <p:cNvSpPr txBox="1"/>
            <p:nvPr/>
          </p:nvSpPr>
          <p:spPr>
            <a:xfrm>
              <a:off x="10439460" y="8113013"/>
              <a:ext cx="3642300" cy="830997"/>
            </a:xfrm>
            <a:prstGeom prst="rect">
              <a:avLst/>
            </a:prstGeom>
            <a:noFill/>
          </p:spPr>
          <p:txBody>
            <a:bodyPr wrap="square" rtlCol="0">
              <a:spAutoFit/>
            </a:bodyPr>
            <a:lstStyle/>
            <a:p>
              <a:pPr algn="l"/>
              <a:r>
                <a:rPr lang="en-IN" sz="2400" b="1" i="0" dirty="0">
                  <a:effectLst/>
                </a:rPr>
                <a:t>VIDYAVARDHAKA COLLEGE OF ENGINEERING,MYSORE</a:t>
              </a:r>
            </a:p>
          </p:txBody>
        </p:sp>
        <p:sp>
          <p:nvSpPr>
            <p:cNvPr id="24" name="TextBox 23">
              <a:extLst>
                <a:ext uri="{FF2B5EF4-FFF2-40B4-BE49-F238E27FC236}">
                  <a16:creationId xmlns:a16="http://schemas.microsoft.com/office/drawing/2014/main" id="{FFDC086F-ACC8-07BC-BF14-E8996495AEDE}"/>
                </a:ext>
              </a:extLst>
            </p:cNvPr>
            <p:cNvSpPr txBox="1"/>
            <p:nvPr/>
          </p:nvSpPr>
          <p:spPr>
            <a:xfrm>
              <a:off x="10302000" y="7338705"/>
              <a:ext cx="3779760" cy="461665"/>
            </a:xfrm>
            <a:prstGeom prst="rect">
              <a:avLst/>
            </a:prstGeom>
            <a:noFill/>
          </p:spPr>
          <p:txBody>
            <a:bodyPr wrap="square" rtlCol="0">
              <a:spAutoFit/>
            </a:bodyPr>
            <a:lstStyle/>
            <a:p>
              <a:pPr algn="ctr"/>
              <a:r>
                <a:rPr lang="en-US" sz="2400" b="1" dirty="0"/>
                <a:t>COLLEGE</a:t>
              </a:r>
              <a:endParaRPr lang="en-IN" sz="2400" b="1" dirty="0"/>
            </a:p>
          </p:txBody>
        </p:sp>
      </p:grpSp>
      <p:grpSp>
        <p:nvGrpSpPr>
          <p:cNvPr id="63" name="Group 62">
            <a:extLst>
              <a:ext uri="{FF2B5EF4-FFF2-40B4-BE49-F238E27FC236}">
                <a16:creationId xmlns:a16="http://schemas.microsoft.com/office/drawing/2014/main" id="{37820EAC-13FB-2F53-080F-42E9ED8DEF7C}"/>
              </a:ext>
            </a:extLst>
          </p:cNvPr>
          <p:cNvGrpSpPr/>
          <p:nvPr/>
        </p:nvGrpSpPr>
        <p:grpSpPr>
          <a:xfrm>
            <a:off x="344251" y="5027307"/>
            <a:ext cx="10015730" cy="6347466"/>
            <a:chOff x="398585" y="5259552"/>
            <a:chExt cx="10015730" cy="6347466"/>
          </a:xfrm>
        </p:grpSpPr>
        <p:sp>
          <p:nvSpPr>
            <p:cNvPr id="29" name="Flowchart: Process 28">
              <a:extLst>
                <a:ext uri="{FF2B5EF4-FFF2-40B4-BE49-F238E27FC236}">
                  <a16:creationId xmlns:a16="http://schemas.microsoft.com/office/drawing/2014/main" id="{291A1F25-E703-3425-151B-A2BCB37F7164}"/>
                </a:ext>
              </a:extLst>
            </p:cNvPr>
            <p:cNvSpPr/>
            <p:nvPr/>
          </p:nvSpPr>
          <p:spPr>
            <a:xfrm>
              <a:off x="398588" y="5259553"/>
              <a:ext cx="10015724" cy="6347465"/>
            </a:xfrm>
            <a:prstGeom prst="flowChartProcess">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Flowchart: Process 30">
              <a:extLst>
                <a:ext uri="{FF2B5EF4-FFF2-40B4-BE49-F238E27FC236}">
                  <a16:creationId xmlns:a16="http://schemas.microsoft.com/office/drawing/2014/main" id="{55FE3484-5B20-2BD9-5FC5-925B80C8AAF7}"/>
                </a:ext>
              </a:extLst>
            </p:cNvPr>
            <p:cNvSpPr/>
            <p:nvPr/>
          </p:nvSpPr>
          <p:spPr>
            <a:xfrm>
              <a:off x="398587" y="5259553"/>
              <a:ext cx="10015728" cy="842210"/>
            </a:xfrm>
            <a:prstGeom prst="flowChartProcess">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a:extLst>
                <a:ext uri="{FF2B5EF4-FFF2-40B4-BE49-F238E27FC236}">
                  <a16:creationId xmlns:a16="http://schemas.microsoft.com/office/drawing/2014/main" id="{798CE950-46E5-A6F9-7CD1-BCE0F9FF2005}"/>
                </a:ext>
              </a:extLst>
            </p:cNvPr>
            <p:cNvSpPr txBox="1"/>
            <p:nvPr/>
          </p:nvSpPr>
          <p:spPr>
            <a:xfrm>
              <a:off x="398585" y="5259552"/>
              <a:ext cx="10015727" cy="707886"/>
            </a:xfrm>
            <a:prstGeom prst="rect">
              <a:avLst/>
            </a:prstGeom>
            <a:noFill/>
          </p:spPr>
          <p:txBody>
            <a:bodyPr wrap="square" rtlCol="0">
              <a:spAutoFit/>
            </a:bodyPr>
            <a:lstStyle/>
            <a:p>
              <a:pPr algn="ctr"/>
              <a:r>
                <a:rPr lang="en-IN" sz="4000" b="1" dirty="0"/>
                <a:t>PROBLEM DESCRIPTION</a:t>
              </a:r>
            </a:p>
          </p:txBody>
        </p:sp>
        <p:sp>
          <p:nvSpPr>
            <p:cNvPr id="33" name="TextBox 32">
              <a:extLst>
                <a:ext uri="{FF2B5EF4-FFF2-40B4-BE49-F238E27FC236}">
                  <a16:creationId xmlns:a16="http://schemas.microsoft.com/office/drawing/2014/main" id="{6A93674D-C825-0B3B-694F-83BD8127D1CF}"/>
                </a:ext>
              </a:extLst>
            </p:cNvPr>
            <p:cNvSpPr txBox="1"/>
            <p:nvPr/>
          </p:nvSpPr>
          <p:spPr>
            <a:xfrm>
              <a:off x="612944" y="6075538"/>
              <a:ext cx="9586133" cy="5509201"/>
            </a:xfrm>
            <a:prstGeom prst="rect">
              <a:avLst/>
            </a:prstGeom>
            <a:noFill/>
          </p:spPr>
          <p:txBody>
            <a:bodyPr wrap="square" rtlCol="0">
              <a:spAutoFit/>
            </a:bodyPr>
            <a:lstStyle/>
            <a:p>
              <a:pPr algn="just"/>
              <a:r>
                <a:rPr lang="en-US" sz="3200" dirty="0"/>
                <a:t>In today's digital landscape, web applications have become a fundamental part of daily life, providing essential services such as online shopping, social networking, and financial transactions. However, the increasing complexity and interconnectedness of these applications expose them to a growing array of security threats and vulnerabilities. The problem at hand is the need to ensure the robust security of web applications in the face of evolving cyber threats to safeguard sensitive data, maintain user trust, and prevent potential financial losses and reputational damage.</a:t>
              </a:r>
              <a:endParaRPr lang="en-IN" sz="3200" dirty="0"/>
            </a:p>
          </p:txBody>
        </p:sp>
      </p:grpSp>
      <p:sp>
        <p:nvSpPr>
          <p:cNvPr id="38" name="Flowchart: Process 37">
            <a:extLst>
              <a:ext uri="{FF2B5EF4-FFF2-40B4-BE49-F238E27FC236}">
                <a16:creationId xmlns:a16="http://schemas.microsoft.com/office/drawing/2014/main" id="{F5B6A0D2-B919-A8FE-77D1-A05213DAE16A}"/>
              </a:ext>
            </a:extLst>
          </p:cNvPr>
          <p:cNvSpPr/>
          <p:nvPr/>
        </p:nvSpPr>
        <p:spPr>
          <a:xfrm>
            <a:off x="10945500" y="5043923"/>
            <a:ext cx="10015724" cy="8896472"/>
          </a:xfrm>
          <a:prstGeom prst="flowChartProcess">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Flowchart: Process 38">
            <a:extLst>
              <a:ext uri="{FF2B5EF4-FFF2-40B4-BE49-F238E27FC236}">
                <a16:creationId xmlns:a16="http://schemas.microsoft.com/office/drawing/2014/main" id="{22794DDC-5490-23FB-9857-29F9EC5BC461}"/>
              </a:ext>
            </a:extLst>
          </p:cNvPr>
          <p:cNvSpPr/>
          <p:nvPr/>
        </p:nvSpPr>
        <p:spPr>
          <a:xfrm>
            <a:off x="10945500" y="5043924"/>
            <a:ext cx="10015728" cy="801613"/>
          </a:xfrm>
          <a:prstGeom prst="flowChartProcess">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0" name="TextBox 39">
            <a:extLst>
              <a:ext uri="{FF2B5EF4-FFF2-40B4-BE49-F238E27FC236}">
                <a16:creationId xmlns:a16="http://schemas.microsoft.com/office/drawing/2014/main" id="{118AC541-8721-84AC-E97B-2247A2D3BBFF}"/>
              </a:ext>
            </a:extLst>
          </p:cNvPr>
          <p:cNvSpPr txBox="1"/>
          <p:nvPr/>
        </p:nvSpPr>
        <p:spPr>
          <a:xfrm>
            <a:off x="10999836" y="5085838"/>
            <a:ext cx="10015727" cy="707886"/>
          </a:xfrm>
          <a:prstGeom prst="rect">
            <a:avLst/>
          </a:prstGeom>
          <a:noFill/>
        </p:spPr>
        <p:txBody>
          <a:bodyPr wrap="square" rtlCol="0">
            <a:spAutoFit/>
          </a:bodyPr>
          <a:lstStyle/>
          <a:p>
            <a:pPr algn="ctr"/>
            <a:r>
              <a:rPr lang="en-IN" sz="4000" b="1" dirty="0"/>
              <a:t>PROPOSED SOLUTION</a:t>
            </a:r>
          </a:p>
        </p:txBody>
      </p:sp>
      <p:sp>
        <p:nvSpPr>
          <p:cNvPr id="41" name="TextBox 40">
            <a:extLst>
              <a:ext uri="{FF2B5EF4-FFF2-40B4-BE49-F238E27FC236}">
                <a16:creationId xmlns:a16="http://schemas.microsoft.com/office/drawing/2014/main" id="{D22EA3A0-9470-8536-26D0-55E7EC8A3BDB}"/>
              </a:ext>
            </a:extLst>
          </p:cNvPr>
          <p:cNvSpPr txBox="1"/>
          <p:nvPr/>
        </p:nvSpPr>
        <p:spPr>
          <a:xfrm>
            <a:off x="11159856" y="5913911"/>
            <a:ext cx="9587012" cy="7971413"/>
          </a:xfrm>
          <a:prstGeom prst="rect">
            <a:avLst/>
          </a:prstGeom>
          <a:noFill/>
        </p:spPr>
        <p:txBody>
          <a:bodyPr wrap="square" rtlCol="0">
            <a:spAutoFit/>
          </a:bodyPr>
          <a:lstStyle/>
          <a:p>
            <a:pPr algn="just"/>
            <a:r>
              <a:rPr lang="en-US" sz="3200" dirty="0"/>
              <a:t>The proposed web application security scanning system aims to proactively identify and mitigate vulnerabilities, offering robust protection in a dynamic threat landscape. It combines automated tools like OWASP ZAP, burp suite, and Nessus for rapid detection of common vulnerabilities with skilled manual testing to uncover complex, context-dependent issues. </a:t>
            </a:r>
          </a:p>
          <a:p>
            <a:pPr algn="just"/>
            <a:r>
              <a:rPr lang="en-US" sz="3200" dirty="0"/>
              <a:t>A risk-based approach prioritizes critical vulnerabilities, optimizing resource allocation. Integration into the development process via </a:t>
            </a:r>
            <a:r>
              <a:rPr lang="en-US" sz="3200" dirty="0" err="1"/>
              <a:t>devsecops</a:t>
            </a:r>
            <a:r>
              <a:rPr lang="en-US" sz="3200" dirty="0"/>
              <a:t> ensures early security considerations, reducing remediation costs. Continuous monitoring and testing adapt to evolving web applications, ensuring ongoing security. </a:t>
            </a:r>
          </a:p>
          <a:p>
            <a:pPr algn="just"/>
            <a:r>
              <a:rPr lang="en-US" sz="3200" dirty="0"/>
              <a:t>This flexible system accommodates a variety of web applications and scanning tools, empowering organizations to tailor their security approach effectively.</a:t>
            </a:r>
            <a:endParaRPr lang="en-IN" sz="3200" dirty="0"/>
          </a:p>
        </p:txBody>
      </p:sp>
      <p:grpSp>
        <p:nvGrpSpPr>
          <p:cNvPr id="1093" name="Group 1092">
            <a:extLst>
              <a:ext uri="{FF2B5EF4-FFF2-40B4-BE49-F238E27FC236}">
                <a16:creationId xmlns:a16="http://schemas.microsoft.com/office/drawing/2014/main" id="{09B7AFD7-C195-97BB-1FE6-F66B9CBD2AE0}"/>
              </a:ext>
            </a:extLst>
          </p:cNvPr>
          <p:cNvGrpSpPr/>
          <p:nvPr/>
        </p:nvGrpSpPr>
        <p:grpSpPr>
          <a:xfrm>
            <a:off x="344251" y="11662714"/>
            <a:ext cx="10015728" cy="6895509"/>
            <a:chOff x="368061" y="12157652"/>
            <a:chExt cx="10015728" cy="6895509"/>
          </a:xfrm>
        </p:grpSpPr>
        <p:sp>
          <p:nvSpPr>
            <p:cNvPr id="57" name="Flowchart: Process 56">
              <a:extLst>
                <a:ext uri="{FF2B5EF4-FFF2-40B4-BE49-F238E27FC236}">
                  <a16:creationId xmlns:a16="http://schemas.microsoft.com/office/drawing/2014/main" id="{BB15E31A-EB22-1DC1-E500-BE8D9900F680}"/>
                </a:ext>
              </a:extLst>
            </p:cNvPr>
            <p:cNvSpPr/>
            <p:nvPr/>
          </p:nvSpPr>
          <p:spPr>
            <a:xfrm>
              <a:off x="368062" y="12157653"/>
              <a:ext cx="10015724" cy="6895508"/>
            </a:xfrm>
            <a:prstGeom prst="flowChartProcess">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Flowchart: Process 57">
              <a:extLst>
                <a:ext uri="{FF2B5EF4-FFF2-40B4-BE49-F238E27FC236}">
                  <a16:creationId xmlns:a16="http://schemas.microsoft.com/office/drawing/2014/main" id="{3874F988-D112-0A42-7647-EF5F0DAD9D7E}"/>
                </a:ext>
              </a:extLst>
            </p:cNvPr>
            <p:cNvSpPr/>
            <p:nvPr/>
          </p:nvSpPr>
          <p:spPr>
            <a:xfrm>
              <a:off x="368061" y="12157652"/>
              <a:ext cx="10015728" cy="842210"/>
            </a:xfrm>
            <a:prstGeom prst="flowChartProcess">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TextBox 52">
              <a:extLst>
                <a:ext uri="{FF2B5EF4-FFF2-40B4-BE49-F238E27FC236}">
                  <a16:creationId xmlns:a16="http://schemas.microsoft.com/office/drawing/2014/main" id="{614B196E-47F2-4EE0-0B75-9C219C219769}"/>
                </a:ext>
              </a:extLst>
            </p:cNvPr>
            <p:cNvSpPr txBox="1"/>
            <p:nvPr/>
          </p:nvSpPr>
          <p:spPr>
            <a:xfrm>
              <a:off x="582417" y="12224814"/>
              <a:ext cx="9586133" cy="707886"/>
            </a:xfrm>
            <a:prstGeom prst="rect">
              <a:avLst/>
            </a:prstGeom>
            <a:noFill/>
          </p:spPr>
          <p:txBody>
            <a:bodyPr wrap="square" rtlCol="0">
              <a:spAutoFit/>
            </a:bodyPr>
            <a:lstStyle/>
            <a:p>
              <a:pPr algn="ctr"/>
              <a:r>
                <a:rPr lang="en-US" sz="4000" b="1" dirty="0"/>
                <a:t>RESOURCES USED &amp; INDUSTRY REFERENCES</a:t>
              </a:r>
              <a:endParaRPr lang="en-IN" sz="4000" b="1" dirty="0"/>
            </a:p>
          </p:txBody>
        </p:sp>
        <p:sp>
          <p:nvSpPr>
            <p:cNvPr id="54" name="TextBox 53">
              <a:extLst>
                <a:ext uri="{FF2B5EF4-FFF2-40B4-BE49-F238E27FC236}">
                  <a16:creationId xmlns:a16="http://schemas.microsoft.com/office/drawing/2014/main" id="{3DDFD3B2-4134-FE95-F819-DADE3828AC56}"/>
                </a:ext>
              </a:extLst>
            </p:cNvPr>
            <p:cNvSpPr txBox="1"/>
            <p:nvPr/>
          </p:nvSpPr>
          <p:spPr>
            <a:xfrm>
              <a:off x="582417" y="13051517"/>
              <a:ext cx="9586130" cy="6001643"/>
            </a:xfrm>
            <a:prstGeom prst="rect">
              <a:avLst/>
            </a:prstGeom>
            <a:noFill/>
          </p:spPr>
          <p:txBody>
            <a:bodyPr wrap="square" rtlCol="0">
              <a:spAutoFit/>
            </a:bodyPr>
            <a:lstStyle/>
            <a:p>
              <a:r>
                <a:rPr lang="en-IN" sz="3200" b="1" dirty="0"/>
                <a:t>Hardware Requirements:</a:t>
              </a:r>
            </a:p>
            <a:p>
              <a:pPr marL="457200" indent="-457200">
                <a:buFont typeface="Arial" panose="020B0604020202020204" pitchFamily="34" charset="0"/>
                <a:buChar char="•"/>
              </a:pPr>
              <a:r>
                <a:rPr lang="en-IN" sz="3200" dirty="0"/>
                <a:t>Processor: Modern multi-core</a:t>
              </a:r>
            </a:p>
            <a:p>
              <a:pPr marL="457200" indent="-457200">
                <a:buFont typeface="Arial" panose="020B0604020202020204" pitchFamily="34" charset="0"/>
                <a:buChar char="•"/>
              </a:pPr>
              <a:r>
                <a:rPr lang="en-IN" sz="3200" dirty="0"/>
                <a:t>Memory (RAM): 4GB to 16GB+</a:t>
              </a:r>
            </a:p>
            <a:p>
              <a:pPr marL="457200" indent="-457200">
                <a:buFont typeface="Arial" panose="020B0604020202020204" pitchFamily="34" charset="0"/>
                <a:buChar char="•"/>
              </a:pPr>
              <a:r>
                <a:rPr lang="en-IN" sz="3200" dirty="0"/>
                <a:t>Storage: Adequate, SSDs preferred</a:t>
              </a:r>
            </a:p>
            <a:p>
              <a:r>
                <a:rPr lang="en-IN" sz="3200" b="1" dirty="0"/>
                <a:t>Software Requirements:</a:t>
              </a:r>
            </a:p>
            <a:p>
              <a:pPr marL="457200" indent="-457200">
                <a:buFont typeface="Arial" panose="020B0604020202020204" pitchFamily="34" charset="0"/>
                <a:buChar char="•"/>
              </a:pPr>
              <a:r>
                <a:rPr lang="en-IN" sz="3200" dirty="0"/>
                <a:t>OS: Windows 8+, macOS</a:t>
              </a:r>
            </a:p>
            <a:p>
              <a:pPr marL="457200" indent="-457200">
                <a:buFont typeface="Arial" panose="020B0604020202020204" pitchFamily="34" charset="0"/>
                <a:buChar char="•"/>
              </a:pPr>
              <a:r>
                <a:rPr lang="en-IN" sz="3200" dirty="0"/>
                <a:t>Scanning Tool: ZAP v2.10+</a:t>
              </a:r>
            </a:p>
            <a:p>
              <a:pPr marL="457200" indent="-457200">
                <a:buFont typeface="Arial" panose="020B0604020202020204" pitchFamily="34" charset="0"/>
                <a:buChar char="•"/>
              </a:pPr>
              <a:r>
                <a:rPr lang="en-IN" sz="3200" dirty="0"/>
                <a:t>Framework: Django</a:t>
              </a:r>
            </a:p>
            <a:p>
              <a:pPr marL="457200" indent="-457200">
                <a:buFont typeface="Arial" panose="020B0604020202020204" pitchFamily="34" charset="0"/>
                <a:buChar char="•"/>
              </a:pPr>
              <a:r>
                <a:rPr lang="en-IN" sz="3200" dirty="0"/>
                <a:t>Hosting: Railway.app</a:t>
              </a:r>
            </a:p>
            <a:p>
              <a:pPr marL="457200" indent="-457200">
                <a:buFont typeface="Arial" panose="020B0604020202020204" pitchFamily="34" charset="0"/>
                <a:buChar char="•"/>
              </a:pPr>
              <a:r>
                <a:rPr lang="en-IN" sz="3200" dirty="0"/>
                <a:t>Languages: Python, Bootstrap, SQLite</a:t>
              </a:r>
            </a:p>
            <a:p>
              <a:r>
                <a:rPr lang="en-IN" sz="3200" b="1" dirty="0"/>
                <a:t>Industry Reference:</a:t>
              </a:r>
            </a:p>
            <a:p>
              <a:pPr marL="457200" indent="-457200">
                <a:buFont typeface="Arial" panose="020B0604020202020204" pitchFamily="34" charset="0"/>
                <a:buChar char="•"/>
              </a:pPr>
              <a:r>
                <a:rPr lang="en-IN" sz="3200" b="0" i="0" dirty="0">
                  <a:effectLst/>
                </a:rPr>
                <a:t>Hewlett Packard Enterprise (HPE)</a:t>
              </a:r>
              <a:endParaRPr lang="en-IN" sz="3200" b="1" dirty="0"/>
            </a:p>
          </p:txBody>
        </p:sp>
      </p:grpSp>
      <p:grpSp>
        <p:nvGrpSpPr>
          <p:cNvPr id="1043" name="Group 1042">
            <a:extLst>
              <a:ext uri="{FF2B5EF4-FFF2-40B4-BE49-F238E27FC236}">
                <a16:creationId xmlns:a16="http://schemas.microsoft.com/office/drawing/2014/main" id="{11C84C23-F6AC-7923-52E8-52BD39A512C0}"/>
              </a:ext>
            </a:extLst>
          </p:cNvPr>
          <p:cNvGrpSpPr/>
          <p:nvPr/>
        </p:nvGrpSpPr>
        <p:grpSpPr>
          <a:xfrm>
            <a:off x="10926396" y="14254044"/>
            <a:ext cx="10015728" cy="4441401"/>
            <a:chOff x="10969307" y="14890634"/>
            <a:chExt cx="10015728" cy="4441401"/>
          </a:xfrm>
        </p:grpSpPr>
        <p:sp>
          <p:nvSpPr>
            <p:cNvPr id="1024" name="Flowchart: Process 1023">
              <a:extLst>
                <a:ext uri="{FF2B5EF4-FFF2-40B4-BE49-F238E27FC236}">
                  <a16:creationId xmlns:a16="http://schemas.microsoft.com/office/drawing/2014/main" id="{22BF8A06-F00C-56A5-FBFE-D4A870069E0F}"/>
                </a:ext>
              </a:extLst>
            </p:cNvPr>
            <p:cNvSpPr/>
            <p:nvPr/>
          </p:nvSpPr>
          <p:spPr>
            <a:xfrm>
              <a:off x="10969307" y="14958934"/>
              <a:ext cx="10015724" cy="3446297"/>
            </a:xfrm>
            <a:prstGeom prst="flowChartProcess">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25" name="Flowchart: Process 1024">
              <a:extLst>
                <a:ext uri="{FF2B5EF4-FFF2-40B4-BE49-F238E27FC236}">
                  <a16:creationId xmlns:a16="http://schemas.microsoft.com/office/drawing/2014/main" id="{69ADEF39-3CA4-A6AB-0E8A-9FF8C66703A1}"/>
                </a:ext>
              </a:extLst>
            </p:cNvPr>
            <p:cNvSpPr/>
            <p:nvPr/>
          </p:nvSpPr>
          <p:spPr>
            <a:xfrm>
              <a:off x="10969307" y="14890634"/>
              <a:ext cx="10015728" cy="764193"/>
            </a:xfrm>
            <a:prstGeom prst="flowChartProcess">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27" name="TextBox 1026">
              <a:extLst>
                <a:ext uri="{FF2B5EF4-FFF2-40B4-BE49-F238E27FC236}">
                  <a16:creationId xmlns:a16="http://schemas.microsoft.com/office/drawing/2014/main" id="{77929BB8-2B16-9B8E-D234-8BE345EFF613}"/>
                </a:ext>
              </a:extLst>
            </p:cNvPr>
            <p:cNvSpPr txBox="1"/>
            <p:nvPr/>
          </p:nvSpPr>
          <p:spPr>
            <a:xfrm>
              <a:off x="11183663" y="14960417"/>
              <a:ext cx="9586133" cy="735514"/>
            </a:xfrm>
            <a:prstGeom prst="rect">
              <a:avLst/>
            </a:prstGeom>
            <a:noFill/>
          </p:spPr>
          <p:txBody>
            <a:bodyPr wrap="square" rtlCol="0">
              <a:spAutoFit/>
            </a:bodyPr>
            <a:lstStyle/>
            <a:p>
              <a:pPr algn="ctr"/>
              <a:r>
                <a:rPr lang="en-US" sz="4000" b="1" dirty="0"/>
                <a:t>DESIGN CONSTRAINTS &amp; TEST PLAN</a:t>
              </a:r>
              <a:endParaRPr lang="en-IN" sz="4000" b="1" dirty="0"/>
            </a:p>
          </p:txBody>
        </p:sp>
        <p:sp>
          <p:nvSpPr>
            <p:cNvPr id="1029" name="TextBox 1028">
              <a:extLst>
                <a:ext uri="{FF2B5EF4-FFF2-40B4-BE49-F238E27FC236}">
                  <a16:creationId xmlns:a16="http://schemas.microsoft.com/office/drawing/2014/main" id="{794AB6B6-AF7B-E213-756E-A879E26C2869}"/>
                </a:ext>
              </a:extLst>
            </p:cNvPr>
            <p:cNvSpPr txBox="1"/>
            <p:nvPr/>
          </p:nvSpPr>
          <p:spPr>
            <a:xfrm>
              <a:off x="11250418" y="15792605"/>
              <a:ext cx="8422077" cy="3539430"/>
            </a:xfrm>
            <a:prstGeom prst="rect">
              <a:avLst/>
            </a:prstGeom>
            <a:noFill/>
          </p:spPr>
          <p:txBody>
            <a:bodyPr wrap="square" rtlCol="0">
              <a:spAutoFit/>
            </a:bodyPr>
            <a:lstStyle/>
            <a:p>
              <a:pPr marL="514350" indent="-514350">
                <a:buFont typeface="+mj-lt"/>
                <a:buAutoNum type="arabicPeriod"/>
              </a:pPr>
              <a:r>
                <a:rPr lang="en-US" sz="3200" dirty="0"/>
                <a:t>Learning phase</a:t>
              </a:r>
            </a:p>
            <a:p>
              <a:pPr marL="514350" indent="-514350">
                <a:buFont typeface="+mj-lt"/>
                <a:buAutoNum type="arabicPeriod"/>
              </a:pPr>
              <a:r>
                <a:rPr lang="en-US" sz="3200" dirty="0"/>
                <a:t>Requirement elicitation</a:t>
              </a:r>
            </a:p>
            <a:p>
              <a:pPr marL="514350" indent="-514350">
                <a:buFont typeface="+mj-lt"/>
                <a:buAutoNum type="arabicPeriod"/>
              </a:pPr>
              <a:r>
                <a:rPr lang="en-US" sz="3200" dirty="0"/>
                <a:t>Website building</a:t>
              </a:r>
            </a:p>
            <a:p>
              <a:pPr marL="514350" indent="-514350">
                <a:buFont typeface="+mj-lt"/>
                <a:buAutoNum type="arabicPeriod"/>
              </a:pPr>
              <a:r>
                <a:rPr lang="en-US" sz="3200" dirty="0"/>
                <a:t>Scanning for vulnerabilities </a:t>
              </a:r>
            </a:p>
            <a:p>
              <a:pPr marL="514350" indent="-514350">
                <a:buFont typeface="+mj-lt"/>
                <a:buAutoNum type="arabicPeriod"/>
              </a:pPr>
              <a:r>
                <a:rPr lang="en-US" sz="3200" dirty="0"/>
                <a:t>Fixing the vulnerabilities</a:t>
              </a:r>
            </a:p>
            <a:p>
              <a:endParaRPr lang="en-US" sz="3200" dirty="0"/>
            </a:p>
            <a:p>
              <a:endParaRPr lang="en-IN" sz="3200" dirty="0"/>
            </a:p>
          </p:txBody>
        </p:sp>
      </p:grpSp>
      <p:grpSp>
        <p:nvGrpSpPr>
          <p:cNvPr id="1095" name="Group 1094">
            <a:extLst>
              <a:ext uri="{FF2B5EF4-FFF2-40B4-BE49-F238E27FC236}">
                <a16:creationId xmlns:a16="http://schemas.microsoft.com/office/drawing/2014/main" id="{BC026C97-B12B-06F5-91CD-4946F0A428B0}"/>
              </a:ext>
            </a:extLst>
          </p:cNvPr>
          <p:cNvGrpSpPr/>
          <p:nvPr/>
        </p:nvGrpSpPr>
        <p:grpSpPr>
          <a:xfrm>
            <a:off x="344251" y="18880833"/>
            <a:ext cx="4019627" cy="4807567"/>
            <a:chOff x="367178" y="19555616"/>
            <a:chExt cx="4019627" cy="4807567"/>
          </a:xfrm>
        </p:grpSpPr>
        <p:grpSp>
          <p:nvGrpSpPr>
            <p:cNvPr id="1060" name="Group 1059">
              <a:extLst>
                <a:ext uri="{FF2B5EF4-FFF2-40B4-BE49-F238E27FC236}">
                  <a16:creationId xmlns:a16="http://schemas.microsoft.com/office/drawing/2014/main" id="{F46C5A3D-7E1E-EA13-794B-79BF8A3E27AF}"/>
                </a:ext>
              </a:extLst>
            </p:cNvPr>
            <p:cNvGrpSpPr/>
            <p:nvPr/>
          </p:nvGrpSpPr>
          <p:grpSpPr>
            <a:xfrm>
              <a:off x="367178" y="19555616"/>
              <a:ext cx="4019627" cy="4299807"/>
              <a:chOff x="367178" y="19555616"/>
              <a:chExt cx="10016168" cy="4299807"/>
            </a:xfrm>
          </p:grpSpPr>
          <p:sp>
            <p:nvSpPr>
              <p:cNvPr id="1045" name="Flowchart: Process 1044">
                <a:extLst>
                  <a:ext uri="{FF2B5EF4-FFF2-40B4-BE49-F238E27FC236}">
                    <a16:creationId xmlns:a16="http://schemas.microsoft.com/office/drawing/2014/main" id="{525879A1-0BB6-4232-A921-8E1536D90ECC}"/>
                  </a:ext>
                </a:extLst>
              </p:cNvPr>
              <p:cNvSpPr/>
              <p:nvPr/>
            </p:nvSpPr>
            <p:spPr>
              <a:xfrm>
                <a:off x="367178" y="19625399"/>
                <a:ext cx="10015724" cy="4230024"/>
              </a:xfrm>
              <a:prstGeom prst="flowChartProcess">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buFont typeface="Arial" panose="020B0604020202020204" pitchFamily="34" charset="0"/>
                  <a:buChar char="•"/>
                </a:pPr>
                <a:endParaRPr lang="en-IN" sz="3200" dirty="0">
                  <a:solidFill>
                    <a:schemeClr val="tx1"/>
                  </a:solidFill>
                </a:endParaRPr>
              </a:p>
            </p:txBody>
          </p:sp>
          <p:sp>
            <p:nvSpPr>
              <p:cNvPr id="1046" name="Flowchart: Process 1045">
                <a:extLst>
                  <a:ext uri="{FF2B5EF4-FFF2-40B4-BE49-F238E27FC236}">
                    <a16:creationId xmlns:a16="http://schemas.microsoft.com/office/drawing/2014/main" id="{A305A56F-34AA-0636-FD73-6E7FD4BF66D3}"/>
                  </a:ext>
                </a:extLst>
              </p:cNvPr>
              <p:cNvSpPr/>
              <p:nvPr/>
            </p:nvSpPr>
            <p:spPr>
              <a:xfrm>
                <a:off x="367618" y="19555616"/>
                <a:ext cx="10015728" cy="764193"/>
              </a:xfrm>
              <a:prstGeom prst="flowChartProcess">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7" name="TextBox 1046">
                <a:extLst>
                  <a:ext uri="{FF2B5EF4-FFF2-40B4-BE49-F238E27FC236}">
                    <a16:creationId xmlns:a16="http://schemas.microsoft.com/office/drawing/2014/main" id="{0AE51323-F4A0-4E10-B2FB-A0B62F8FEBCE}"/>
                  </a:ext>
                </a:extLst>
              </p:cNvPr>
              <p:cNvSpPr txBox="1"/>
              <p:nvPr/>
            </p:nvSpPr>
            <p:spPr>
              <a:xfrm>
                <a:off x="581974" y="19625399"/>
                <a:ext cx="9586133" cy="735514"/>
              </a:xfrm>
              <a:prstGeom prst="rect">
                <a:avLst/>
              </a:prstGeom>
              <a:noFill/>
            </p:spPr>
            <p:txBody>
              <a:bodyPr wrap="square" rtlCol="0">
                <a:spAutoFit/>
              </a:bodyPr>
              <a:lstStyle/>
              <a:p>
                <a:pPr algn="ctr"/>
                <a:r>
                  <a:rPr lang="en-US" sz="4000" b="1" dirty="0"/>
                  <a:t>BENEFICIARIES</a:t>
                </a:r>
                <a:endParaRPr lang="en-IN" sz="4000" b="1" dirty="0"/>
              </a:p>
            </p:txBody>
          </p:sp>
          <p:sp>
            <p:nvSpPr>
              <p:cNvPr id="1048" name="TextBox 1047">
                <a:extLst>
                  <a:ext uri="{FF2B5EF4-FFF2-40B4-BE49-F238E27FC236}">
                    <a16:creationId xmlns:a16="http://schemas.microsoft.com/office/drawing/2014/main" id="{0B83CDD0-0822-72B8-8AFA-FFCC31804F83}"/>
                  </a:ext>
                </a:extLst>
              </p:cNvPr>
              <p:cNvSpPr txBox="1"/>
              <p:nvPr/>
            </p:nvSpPr>
            <p:spPr>
              <a:xfrm>
                <a:off x="648729" y="20457587"/>
                <a:ext cx="8422077" cy="1077218"/>
              </a:xfrm>
              <a:prstGeom prst="rect">
                <a:avLst/>
              </a:prstGeom>
              <a:noFill/>
            </p:spPr>
            <p:txBody>
              <a:bodyPr wrap="square" rtlCol="0">
                <a:spAutoFit/>
              </a:bodyPr>
              <a:lstStyle/>
              <a:p>
                <a:endParaRPr lang="en-US" sz="3200" dirty="0"/>
              </a:p>
              <a:p>
                <a:endParaRPr lang="en-IN" sz="3200" dirty="0"/>
              </a:p>
            </p:txBody>
          </p:sp>
        </p:grpSp>
        <p:sp>
          <p:nvSpPr>
            <p:cNvPr id="1059" name="TextBox 1058">
              <a:extLst>
                <a:ext uri="{FF2B5EF4-FFF2-40B4-BE49-F238E27FC236}">
                  <a16:creationId xmlns:a16="http://schemas.microsoft.com/office/drawing/2014/main" id="{EB5CC249-080F-15C0-AB1B-81533369FCB4}"/>
                </a:ext>
              </a:extLst>
            </p:cNvPr>
            <p:cNvSpPr txBox="1"/>
            <p:nvPr/>
          </p:nvSpPr>
          <p:spPr>
            <a:xfrm>
              <a:off x="612944" y="20331310"/>
              <a:ext cx="3687483" cy="4031873"/>
            </a:xfrm>
            <a:prstGeom prst="rect">
              <a:avLst/>
            </a:prstGeom>
            <a:noFill/>
          </p:spPr>
          <p:txBody>
            <a:bodyPr wrap="square" rtlCol="0">
              <a:spAutoFit/>
            </a:bodyPr>
            <a:lstStyle/>
            <a:p>
              <a:pPr marL="457200" indent="-457200">
                <a:buFont typeface="Arial" panose="020B0604020202020204" pitchFamily="34" charset="0"/>
                <a:buChar char="•"/>
              </a:pPr>
              <a:r>
                <a:rPr lang="en-US" sz="3200" dirty="0">
                  <a:solidFill>
                    <a:schemeClr val="tx1"/>
                  </a:solidFill>
                </a:rPr>
                <a:t>Organizations</a:t>
              </a:r>
            </a:p>
            <a:p>
              <a:pPr marL="457200" indent="-457200">
                <a:buFont typeface="Arial" panose="020B0604020202020204" pitchFamily="34" charset="0"/>
                <a:buChar char="•"/>
              </a:pPr>
              <a:r>
                <a:rPr lang="en-US" sz="3200" dirty="0">
                  <a:solidFill>
                    <a:schemeClr val="tx1"/>
                  </a:solidFill>
                </a:rPr>
                <a:t>Developers</a:t>
              </a:r>
            </a:p>
            <a:p>
              <a:pPr marL="457200" indent="-457200">
                <a:buFont typeface="Arial" panose="020B0604020202020204" pitchFamily="34" charset="0"/>
                <a:buChar char="•"/>
              </a:pPr>
              <a:r>
                <a:rPr lang="en-US" sz="3200" dirty="0">
                  <a:solidFill>
                    <a:schemeClr val="tx1"/>
                  </a:solidFill>
                </a:rPr>
                <a:t>Security</a:t>
              </a:r>
            </a:p>
            <a:p>
              <a:pPr marL="457200" indent="-457200">
                <a:buFont typeface="Arial" panose="020B0604020202020204" pitchFamily="34" charset="0"/>
                <a:buChar char="•"/>
              </a:pPr>
              <a:r>
                <a:rPr lang="en-US" sz="3200" dirty="0">
                  <a:solidFill>
                    <a:schemeClr val="tx1"/>
                  </a:solidFill>
                </a:rPr>
                <a:t>Users</a:t>
              </a:r>
            </a:p>
            <a:p>
              <a:pPr marL="457200" indent="-457200">
                <a:buFont typeface="Arial" panose="020B0604020202020204" pitchFamily="34" charset="0"/>
                <a:buChar char="•"/>
              </a:pPr>
              <a:r>
                <a:rPr lang="en-US" sz="3200" dirty="0">
                  <a:solidFill>
                    <a:schemeClr val="tx1"/>
                  </a:solidFill>
                </a:rPr>
                <a:t>Compliance</a:t>
              </a:r>
            </a:p>
            <a:p>
              <a:pPr marL="457200" indent="-457200">
                <a:buFont typeface="Arial" panose="020B0604020202020204" pitchFamily="34" charset="0"/>
                <a:buChar char="•"/>
              </a:pPr>
              <a:r>
                <a:rPr lang="en-US" sz="3200" dirty="0">
                  <a:solidFill>
                    <a:schemeClr val="tx1"/>
                  </a:solidFill>
                </a:rPr>
                <a:t>Stakeholders</a:t>
              </a:r>
            </a:p>
            <a:p>
              <a:pPr marL="457200" indent="-457200">
                <a:buFont typeface="Arial" panose="020B0604020202020204" pitchFamily="34" charset="0"/>
                <a:buChar char="•"/>
              </a:pPr>
              <a:r>
                <a:rPr lang="en-US" sz="3200" dirty="0">
                  <a:solidFill>
                    <a:schemeClr val="tx1"/>
                  </a:solidFill>
                </a:rPr>
                <a:t>Industry</a:t>
              </a:r>
              <a:endParaRPr lang="en-IN" sz="3200" dirty="0">
                <a:solidFill>
                  <a:schemeClr val="tx1"/>
                </a:solidFill>
              </a:endParaRPr>
            </a:p>
            <a:p>
              <a:endParaRPr lang="en-IN" sz="3200" dirty="0"/>
            </a:p>
          </p:txBody>
        </p:sp>
      </p:grpSp>
      <p:grpSp>
        <p:nvGrpSpPr>
          <p:cNvPr id="1094" name="Group 1093">
            <a:extLst>
              <a:ext uri="{FF2B5EF4-FFF2-40B4-BE49-F238E27FC236}">
                <a16:creationId xmlns:a16="http://schemas.microsoft.com/office/drawing/2014/main" id="{FE5513E6-B5AA-405E-F76C-6B5D68BB10AB}"/>
              </a:ext>
            </a:extLst>
          </p:cNvPr>
          <p:cNvGrpSpPr/>
          <p:nvPr/>
        </p:nvGrpSpPr>
        <p:grpSpPr>
          <a:xfrm>
            <a:off x="10914518" y="18116640"/>
            <a:ext cx="10015728" cy="3827109"/>
            <a:chOff x="11023647" y="18775495"/>
            <a:chExt cx="10015728" cy="3827109"/>
          </a:xfrm>
        </p:grpSpPr>
        <p:grpSp>
          <p:nvGrpSpPr>
            <p:cNvPr id="1072" name="Group 1071">
              <a:extLst>
                <a:ext uri="{FF2B5EF4-FFF2-40B4-BE49-F238E27FC236}">
                  <a16:creationId xmlns:a16="http://schemas.microsoft.com/office/drawing/2014/main" id="{118325F2-4E14-C3AC-3CCD-430B46862782}"/>
                </a:ext>
              </a:extLst>
            </p:cNvPr>
            <p:cNvGrpSpPr/>
            <p:nvPr/>
          </p:nvGrpSpPr>
          <p:grpSpPr>
            <a:xfrm>
              <a:off x="11023647" y="18775495"/>
              <a:ext cx="10015728" cy="3810185"/>
              <a:chOff x="11023647" y="18775495"/>
              <a:chExt cx="10015728" cy="3810185"/>
            </a:xfrm>
          </p:grpSpPr>
          <p:sp>
            <p:nvSpPr>
              <p:cNvPr id="1062" name="Flowchart: Process 1061">
                <a:extLst>
                  <a:ext uri="{FF2B5EF4-FFF2-40B4-BE49-F238E27FC236}">
                    <a16:creationId xmlns:a16="http://schemas.microsoft.com/office/drawing/2014/main" id="{F9DB445E-3FBD-3ABF-267E-7ECD8F0EFA7E}"/>
                  </a:ext>
                </a:extLst>
              </p:cNvPr>
              <p:cNvSpPr/>
              <p:nvPr/>
            </p:nvSpPr>
            <p:spPr>
              <a:xfrm>
                <a:off x="11023647" y="18843795"/>
                <a:ext cx="10015724" cy="3741885"/>
              </a:xfrm>
              <a:prstGeom prst="flowChartProcess">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63" name="Flowchart: Process 1062">
                <a:extLst>
                  <a:ext uri="{FF2B5EF4-FFF2-40B4-BE49-F238E27FC236}">
                    <a16:creationId xmlns:a16="http://schemas.microsoft.com/office/drawing/2014/main" id="{3E4D4B39-6219-745A-B54F-71BE3C8B7996}"/>
                  </a:ext>
                </a:extLst>
              </p:cNvPr>
              <p:cNvSpPr/>
              <p:nvPr/>
            </p:nvSpPr>
            <p:spPr>
              <a:xfrm>
                <a:off x="11023647" y="18775495"/>
                <a:ext cx="10015728" cy="764193"/>
              </a:xfrm>
              <a:prstGeom prst="flowChartProcess">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64" name="TextBox 1063">
                <a:extLst>
                  <a:ext uri="{FF2B5EF4-FFF2-40B4-BE49-F238E27FC236}">
                    <a16:creationId xmlns:a16="http://schemas.microsoft.com/office/drawing/2014/main" id="{37C69EFF-DE59-F8B4-482B-0E91A01597AB}"/>
                  </a:ext>
                </a:extLst>
              </p:cNvPr>
              <p:cNvSpPr txBox="1"/>
              <p:nvPr/>
            </p:nvSpPr>
            <p:spPr>
              <a:xfrm>
                <a:off x="11398898" y="18847730"/>
                <a:ext cx="9586133" cy="707886"/>
              </a:xfrm>
              <a:prstGeom prst="rect">
                <a:avLst/>
              </a:prstGeom>
              <a:noFill/>
            </p:spPr>
            <p:txBody>
              <a:bodyPr wrap="square" rtlCol="0">
                <a:spAutoFit/>
              </a:bodyPr>
              <a:lstStyle/>
              <a:p>
                <a:pPr algn="ctr"/>
                <a:r>
                  <a:rPr lang="en-US" sz="4000" b="1" dirty="0"/>
                  <a:t>SOCIAL ECONOMIC &amp; IMPACT IN NUMBERS</a:t>
                </a:r>
                <a:endParaRPr lang="en-IN" sz="4000" b="1" dirty="0"/>
              </a:p>
            </p:txBody>
          </p:sp>
        </p:grpSp>
        <p:sp>
          <p:nvSpPr>
            <p:cNvPr id="1071" name="TextBox 1070">
              <a:extLst>
                <a:ext uri="{FF2B5EF4-FFF2-40B4-BE49-F238E27FC236}">
                  <a16:creationId xmlns:a16="http://schemas.microsoft.com/office/drawing/2014/main" id="{CDA16BDF-6FA7-7CDD-CF55-AB50307BA2C4}"/>
                </a:ext>
              </a:extLst>
            </p:cNvPr>
            <p:cNvSpPr txBox="1"/>
            <p:nvPr/>
          </p:nvSpPr>
          <p:spPr>
            <a:xfrm>
              <a:off x="11183663" y="19555616"/>
              <a:ext cx="9586133" cy="3046988"/>
            </a:xfrm>
            <a:prstGeom prst="rect">
              <a:avLst/>
            </a:prstGeom>
            <a:noFill/>
          </p:spPr>
          <p:txBody>
            <a:bodyPr wrap="square" rtlCol="0">
              <a:spAutoFit/>
            </a:bodyPr>
            <a:lstStyle/>
            <a:p>
              <a:pPr algn="just"/>
              <a:r>
                <a:rPr lang="en-US" sz="3200" dirty="0"/>
                <a:t>A study by Gartner found that 74% of organizations said that security scanning had helped them to enhance their reputation and brand value.</a:t>
              </a:r>
            </a:p>
            <a:p>
              <a:pPr algn="just"/>
              <a:r>
                <a:rPr lang="en-US" sz="3200" dirty="0"/>
                <a:t>Increased trust and confidence in web applications</a:t>
              </a:r>
            </a:p>
            <a:p>
              <a:pPr algn="just"/>
              <a:r>
                <a:rPr lang="en-US" sz="3200" dirty="0"/>
                <a:t>Protection of sensitive data</a:t>
              </a:r>
            </a:p>
            <a:p>
              <a:pPr algn="just"/>
              <a:r>
                <a:rPr lang="en-US" sz="3200" dirty="0"/>
                <a:t>Improved cyber security posture</a:t>
              </a:r>
              <a:endParaRPr lang="en-IN" sz="3200" dirty="0"/>
            </a:p>
          </p:txBody>
        </p:sp>
      </p:grpSp>
      <p:grpSp>
        <p:nvGrpSpPr>
          <p:cNvPr id="1084" name="Group 1083">
            <a:extLst>
              <a:ext uri="{FF2B5EF4-FFF2-40B4-BE49-F238E27FC236}">
                <a16:creationId xmlns:a16="http://schemas.microsoft.com/office/drawing/2014/main" id="{98311604-2E60-8386-4EF8-7CA305473D6D}"/>
              </a:ext>
            </a:extLst>
          </p:cNvPr>
          <p:cNvGrpSpPr/>
          <p:nvPr/>
        </p:nvGrpSpPr>
        <p:grpSpPr>
          <a:xfrm>
            <a:off x="-182655" y="23532915"/>
            <a:ext cx="4977390" cy="4780157"/>
            <a:chOff x="5544656" y="23457026"/>
            <a:chExt cx="4977390" cy="4780157"/>
          </a:xfrm>
        </p:grpSpPr>
        <p:grpSp>
          <p:nvGrpSpPr>
            <p:cNvPr id="1083" name="Group 1082">
              <a:extLst>
                <a:ext uri="{FF2B5EF4-FFF2-40B4-BE49-F238E27FC236}">
                  <a16:creationId xmlns:a16="http://schemas.microsoft.com/office/drawing/2014/main" id="{6F50A797-BA82-ED07-3D33-437308E314E2}"/>
                </a:ext>
              </a:extLst>
            </p:cNvPr>
            <p:cNvGrpSpPr/>
            <p:nvPr/>
          </p:nvGrpSpPr>
          <p:grpSpPr>
            <a:xfrm>
              <a:off x="6079423" y="23457026"/>
              <a:ext cx="4019627" cy="4780157"/>
              <a:chOff x="6558394" y="21740411"/>
              <a:chExt cx="4019627" cy="4780157"/>
            </a:xfrm>
          </p:grpSpPr>
          <p:sp>
            <p:nvSpPr>
              <p:cNvPr id="1074" name="Flowchart: Process 1073">
                <a:extLst>
                  <a:ext uri="{FF2B5EF4-FFF2-40B4-BE49-F238E27FC236}">
                    <a16:creationId xmlns:a16="http://schemas.microsoft.com/office/drawing/2014/main" id="{85D266AC-6523-74DA-6DD3-F535D5B264DE}"/>
                  </a:ext>
                </a:extLst>
              </p:cNvPr>
              <p:cNvSpPr/>
              <p:nvPr/>
            </p:nvSpPr>
            <p:spPr>
              <a:xfrm>
                <a:off x="6558394" y="21810194"/>
                <a:ext cx="4019449" cy="4600726"/>
              </a:xfrm>
              <a:prstGeom prst="flowChartProcess">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buFont typeface="Arial" panose="020B0604020202020204" pitchFamily="34" charset="0"/>
                  <a:buChar char="•"/>
                </a:pPr>
                <a:endParaRPr lang="en-IN" sz="3200" dirty="0">
                  <a:solidFill>
                    <a:schemeClr val="tx1"/>
                  </a:solidFill>
                </a:endParaRPr>
              </a:p>
            </p:txBody>
          </p:sp>
          <p:sp>
            <p:nvSpPr>
              <p:cNvPr id="1075" name="Flowchart: Process 1074">
                <a:extLst>
                  <a:ext uri="{FF2B5EF4-FFF2-40B4-BE49-F238E27FC236}">
                    <a16:creationId xmlns:a16="http://schemas.microsoft.com/office/drawing/2014/main" id="{BD53DA34-CAF0-C032-6E50-B827A8D3069E}"/>
                  </a:ext>
                </a:extLst>
              </p:cNvPr>
              <p:cNvSpPr/>
              <p:nvPr/>
            </p:nvSpPr>
            <p:spPr>
              <a:xfrm>
                <a:off x="6558571" y="21740411"/>
                <a:ext cx="4019450" cy="764193"/>
              </a:xfrm>
              <a:prstGeom prst="flowChartProcess">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77" name="TextBox 1076">
                <a:extLst>
                  <a:ext uri="{FF2B5EF4-FFF2-40B4-BE49-F238E27FC236}">
                    <a16:creationId xmlns:a16="http://schemas.microsoft.com/office/drawing/2014/main" id="{6ADA0E87-9E8B-E58D-06AB-1C647B19029B}"/>
                  </a:ext>
                </a:extLst>
              </p:cNvPr>
              <p:cNvSpPr txBox="1"/>
              <p:nvPr/>
            </p:nvSpPr>
            <p:spPr>
              <a:xfrm>
                <a:off x="6640858" y="22488695"/>
                <a:ext cx="3742928" cy="4031873"/>
              </a:xfrm>
              <a:prstGeom prst="rect">
                <a:avLst/>
              </a:prstGeom>
              <a:noFill/>
            </p:spPr>
            <p:txBody>
              <a:bodyPr wrap="square" rtlCol="0">
                <a:spAutoFit/>
              </a:bodyPr>
              <a:lstStyle/>
              <a:p>
                <a:pPr marL="457200" indent="-457200">
                  <a:buFont typeface="Arial" panose="020B0604020202020204" pitchFamily="34" charset="0"/>
                  <a:buChar char="•"/>
                </a:pPr>
                <a:r>
                  <a:rPr lang="en-US" sz="3200" dirty="0"/>
                  <a:t>Advancements</a:t>
                </a:r>
              </a:p>
              <a:p>
                <a:pPr marL="457200" indent="-457200">
                  <a:buFont typeface="Arial" panose="020B0604020202020204" pitchFamily="34" charset="0"/>
                  <a:buChar char="•"/>
                </a:pPr>
                <a:r>
                  <a:rPr lang="en-US" sz="3200" dirty="0"/>
                  <a:t>Integration</a:t>
                </a:r>
              </a:p>
              <a:p>
                <a:pPr marL="457200" indent="-457200">
                  <a:buFont typeface="Arial" panose="020B0604020202020204" pitchFamily="34" charset="0"/>
                  <a:buChar char="•"/>
                </a:pPr>
                <a:r>
                  <a:rPr lang="en-US" sz="3200" dirty="0"/>
                  <a:t>Customization</a:t>
                </a:r>
              </a:p>
              <a:p>
                <a:pPr marL="457200" indent="-457200">
                  <a:buFont typeface="Arial" panose="020B0604020202020204" pitchFamily="34" charset="0"/>
                  <a:buChar char="•"/>
                </a:pPr>
                <a:r>
                  <a:rPr lang="en-US" sz="3200" dirty="0"/>
                  <a:t>Scalability</a:t>
                </a:r>
              </a:p>
              <a:p>
                <a:pPr marL="457200" indent="-457200">
                  <a:buFont typeface="Arial" panose="020B0604020202020204" pitchFamily="34" charset="0"/>
                  <a:buChar char="•"/>
                </a:pPr>
                <a:r>
                  <a:rPr lang="en-US" sz="3200" dirty="0"/>
                  <a:t>Cloud</a:t>
                </a:r>
              </a:p>
              <a:p>
                <a:pPr marL="457200" indent="-457200">
                  <a:buFont typeface="Arial" panose="020B0604020202020204" pitchFamily="34" charset="0"/>
                  <a:buChar char="•"/>
                </a:pPr>
                <a:r>
                  <a:rPr lang="en-US" sz="3200" dirty="0"/>
                  <a:t>Support</a:t>
                </a:r>
              </a:p>
              <a:p>
                <a:pPr marL="457200" indent="-457200">
                  <a:buFont typeface="Arial" panose="020B0604020202020204" pitchFamily="34" charset="0"/>
                  <a:buChar char="•"/>
                </a:pPr>
                <a:r>
                  <a:rPr lang="en-US" sz="3200" dirty="0"/>
                  <a:t>Compliance</a:t>
                </a:r>
              </a:p>
              <a:p>
                <a:pPr marL="457200" indent="-457200">
                  <a:buFont typeface="Arial" panose="020B0604020202020204" pitchFamily="34" charset="0"/>
                  <a:buChar char="•"/>
                </a:pPr>
                <a:r>
                  <a:rPr lang="en-US" sz="3200" dirty="0"/>
                  <a:t>Mobile</a:t>
                </a:r>
                <a:endParaRPr lang="en-IN" sz="3200" dirty="0"/>
              </a:p>
            </p:txBody>
          </p:sp>
        </p:grpSp>
        <p:sp>
          <p:nvSpPr>
            <p:cNvPr id="1076" name="TextBox 1075">
              <a:extLst>
                <a:ext uri="{FF2B5EF4-FFF2-40B4-BE49-F238E27FC236}">
                  <a16:creationId xmlns:a16="http://schemas.microsoft.com/office/drawing/2014/main" id="{988C2E26-C0E1-4260-A706-D34B7EA3846C}"/>
                </a:ext>
              </a:extLst>
            </p:cNvPr>
            <p:cNvSpPr txBox="1"/>
            <p:nvPr/>
          </p:nvSpPr>
          <p:spPr>
            <a:xfrm>
              <a:off x="5544656" y="23485179"/>
              <a:ext cx="4977390" cy="707886"/>
            </a:xfrm>
            <a:prstGeom prst="rect">
              <a:avLst/>
            </a:prstGeom>
            <a:noFill/>
          </p:spPr>
          <p:txBody>
            <a:bodyPr wrap="square" rtlCol="0">
              <a:spAutoFit/>
            </a:bodyPr>
            <a:lstStyle/>
            <a:p>
              <a:pPr algn="ctr"/>
              <a:r>
                <a:rPr lang="en-US" sz="4000" b="1" dirty="0"/>
                <a:t>SCOPE</a:t>
              </a:r>
              <a:endParaRPr lang="en-IN" sz="4000" b="1" dirty="0"/>
            </a:p>
          </p:txBody>
        </p:sp>
      </p:grpSp>
      <p:grpSp>
        <p:nvGrpSpPr>
          <p:cNvPr id="1091" name="Group 1090">
            <a:extLst>
              <a:ext uri="{FF2B5EF4-FFF2-40B4-BE49-F238E27FC236}">
                <a16:creationId xmlns:a16="http://schemas.microsoft.com/office/drawing/2014/main" id="{D9E38F4B-91D0-F4AE-1B38-A4BE33C93EE0}"/>
              </a:ext>
            </a:extLst>
          </p:cNvPr>
          <p:cNvGrpSpPr/>
          <p:nvPr/>
        </p:nvGrpSpPr>
        <p:grpSpPr>
          <a:xfrm>
            <a:off x="4962605" y="23532915"/>
            <a:ext cx="8953595" cy="3677208"/>
            <a:chOff x="5217197" y="24608423"/>
            <a:chExt cx="8953595" cy="3677208"/>
          </a:xfrm>
        </p:grpSpPr>
        <p:sp>
          <p:nvSpPr>
            <p:cNvPr id="1086" name="Flowchart: Process 1085">
              <a:extLst>
                <a:ext uri="{FF2B5EF4-FFF2-40B4-BE49-F238E27FC236}">
                  <a16:creationId xmlns:a16="http://schemas.microsoft.com/office/drawing/2014/main" id="{5FC5A6BF-7278-B92D-7938-DDDC3ECA0469}"/>
                </a:ext>
              </a:extLst>
            </p:cNvPr>
            <p:cNvSpPr/>
            <p:nvPr/>
          </p:nvSpPr>
          <p:spPr>
            <a:xfrm>
              <a:off x="5217375" y="24678206"/>
              <a:ext cx="8953240" cy="3607425"/>
            </a:xfrm>
            <a:prstGeom prst="flowChartProcess">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buFont typeface="Arial" panose="020B0604020202020204" pitchFamily="34" charset="0"/>
                <a:buChar char="•"/>
              </a:pPr>
              <a:endParaRPr lang="en-IN" sz="3200" dirty="0">
                <a:solidFill>
                  <a:schemeClr val="tx1"/>
                </a:solidFill>
              </a:endParaRPr>
            </a:p>
          </p:txBody>
        </p:sp>
        <p:sp>
          <p:nvSpPr>
            <p:cNvPr id="1087" name="Flowchart: Process 1086">
              <a:extLst>
                <a:ext uri="{FF2B5EF4-FFF2-40B4-BE49-F238E27FC236}">
                  <a16:creationId xmlns:a16="http://schemas.microsoft.com/office/drawing/2014/main" id="{09BFE42A-A9FB-8D63-0EEB-DA1E711D1576}"/>
                </a:ext>
              </a:extLst>
            </p:cNvPr>
            <p:cNvSpPr/>
            <p:nvPr/>
          </p:nvSpPr>
          <p:spPr>
            <a:xfrm>
              <a:off x="5217551" y="24608423"/>
              <a:ext cx="8953241" cy="821561"/>
            </a:xfrm>
            <a:prstGeom prst="flowChartProcess">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88" name="TextBox 1087">
              <a:extLst>
                <a:ext uri="{FF2B5EF4-FFF2-40B4-BE49-F238E27FC236}">
                  <a16:creationId xmlns:a16="http://schemas.microsoft.com/office/drawing/2014/main" id="{0AD272CE-BC72-C472-E265-F8D0AC77802B}"/>
                </a:ext>
              </a:extLst>
            </p:cNvPr>
            <p:cNvSpPr txBox="1"/>
            <p:nvPr/>
          </p:nvSpPr>
          <p:spPr>
            <a:xfrm>
              <a:off x="5217197" y="24669905"/>
              <a:ext cx="8953240" cy="707886"/>
            </a:xfrm>
            <a:prstGeom prst="rect">
              <a:avLst/>
            </a:prstGeom>
            <a:noFill/>
          </p:spPr>
          <p:txBody>
            <a:bodyPr wrap="square" rtlCol="0">
              <a:spAutoFit/>
            </a:bodyPr>
            <a:lstStyle/>
            <a:p>
              <a:pPr algn="ctr"/>
              <a:r>
                <a:rPr lang="en-US" sz="4000" b="1" dirty="0"/>
                <a:t>AFTER DEPLOYMENT OF THE PROJECT </a:t>
              </a:r>
              <a:endParaRPr lang="en-IN" sz="4000" b="1" dirty="0"/>
            </a:p>
          </p:txBody>
        </p:sp>
        <p:sp>
          <p:nvSpPr>
            <p:cNvPr id="1090" name="TextBox 1089">
              <a:extLst>
                <a:ext uri="{FF2B5EF4-FFF2-40B4-BE49-F238E27FC236}">
                  <a16:creationId xmlns:a16="http://schemas.microsoft.com/office/drawing/2014/main" id="{F92FD92F-2C73-2B56-C37E-CBAF7FD330DF}"/>
                </a:ext>
              </a:extLst>
            </p:cNvPr>
            <p:cNvSpPr txBox="1"/>
            <p:nvPr/>
          </p:nvSpPr>
          <p:spPr>
            <a:xfrm>
              <a:off x="5640193" y="25647029"/>
              <a:ext cx="8060567" cy="2554545"/>
            </a:xfrm>
            <a:prstGeom prst="rect">
              <a:avLst/>
            </a:prstGeom>
            <a:noFill/>
          </p:spPr>
          <p:txBody>
            <a:bodyPr wrap="square" rtlCol="0">
              <a:spAutoFit/>
            </a:bodyPr>
            <a:lstStyle/>
            <a:p>
              <a:pPr marL="457200" indent="-457200">
                <a:buFont typeface="Arial" panose="020B0604020202020204" pitchFamily="34" charset="0"/>
                <a:buChar char="•"/>
              </a:pPr>
              <a:r>
                <a:rPr lang="en-US" sz="3200" dirty="0"/>
                <a:t>Scan Progress </a:t>
              </a:r>
            </a:p>
            <a:p>
              <a:pPr marL="457200" indent="-457200">
                <a:buFont typeface="Arial" panose="020B0604020202020204" pitchFamily="34" charset="0"/>
                <a:buChar char="•"/>
              </a:pPr>
              <a:r>
                <a:rPr lang="en-US" sz="3200" dirty="0"/>
                <a:t>Customization </a:t>
              </a:r>
            </a:p>
            <a:p>
              <a:pPr marL="457200" indent="-457200">
                <a:buFont typeface="Arial" panose="020B0604020202020204" pitchFamily="34" charset="0"/>
                <a:buChar char="•"/>
              </a:pPr>
              <a:r>
                <a:rPr lang="en-US" sz="3200" dirty="0"/>
                <a:t>Reporting </a:t>
              </a:r>
            </a:p>
            <a:p>
              <a:pPr marL="457200" indent="-457200">
                <a:buFont typeface="Arial" panose="020B0604020202020204" pitchFamily="34" charset="0"/>
                <a:buChar char="•"/>
              </a:pPr>
              <a:r>
                <a:rPr lang="en-US" sz="3200" dirty="0"/>
                <a:t>Alerts </a:t>
              </a:r>
            </a:p>
            <a:p>
              <a:pPr marL="457200" indent="-457200">
                <a:buFont typeface="Arial" panose="020B0604020202020204" pitchFamily="34" charset="0"/>
                <a:buChar char="•"/>
              </a:pPr>
              <a:r>
                <a:rPr lang="en-US" sz="3200" dirty="0"/>
                <a:t>Scalability</a:t>
              </a:r>
              <a:endParaRPr lang="en-IN" sz="3200" dirty="0"/>
            </a:p>
          </p:txBody>
        </p:sp>
      </p:grpSp>
      <p:cxnSp>
        <p:nvCxnSpPr>
          <p:cNvPr id="1101" name="Straight Connector 1100">
            <a:extLst>
              <a:ext uri="{FF2B5EF4-FFF2-40B4-BE49-F238E27FC236}">
                <a16:creationId xmlns:a16="http://schemas.microsoft.com/office/drawing/2014/main" id="{1DAF3F64-4F84-4C7A-DC22-95759CD39E6A}"/>
              </a:ext>
            </a:extLst>
          </p:cNvPr>
          <p:cNvCxnSpPr>
            <a:cxnSpLocks/>
          </p:cNvCxnSpPr>
          <p:nvPr/>
        </p:nvCxnSpPr>
        <p:spPr>
          <a:xfrm>
            <a:off x="0" y="4524852"/>
            <a:ext cx="21390628"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1577521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122</TotalTime>
  <Words>415</Words>
  <Application>Microsoft Office PowerPoint</Application>
  <PresentationFormat>Custom</PresentationFormat>
  <Paragraphs>62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SECURITY SCANNING OF WEB APPLICATION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SCANNING OF WEB APPLICATION</dc:title>
  <dc:creator>Guru Pruthvi J M</dc:creator>
  <cp:lastModifiedBy>Guru Pruthvi J M</cp:lastModifiedBy>
  <cp:revision>1</cp:revision>
  <cp:lastPrinted>2023-10-30T17:52:02Z</cp:lastPrinted>
  <dcterms:created xsi:type="dcterms:W3CDTF">2023-10-30T15:57:50Z</dcterms:created>
  <dcterms:modified xsi:type="dcterms:W3CDTF">2023-10-30T18:00:09Z</dcterms:modified>
</cp:coreProperties>
</file>