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68393" y="4290857"/>
            <a:ext cx="12526149" cy="135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>
                <a:solidFill>
                  <a:srgbClr val="227C9D"/>
                </a:solidFill>
                <a:latin typeface="Kollektif Bold"/>
              </a:rPr>
              <a:t>GURU RATCHITHA 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7463" y="5835109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FINAL PROJECT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6358355"/>
            <a:ext cx="5489368" cy="4392386"/>
            <a:chOff x="0" y="0"/>
            <a:chExt cx="7319157" cy="5856514"/>
          </a:xfrm>
        </p:grpSpPr>
        <p:sp>
          <p:nvSpPr>
            <p:cNvPr name="Freeform 11" id="11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0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1445079" y="4353821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429000" y="15212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983921" y="44114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429000" y="44114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5400000">
              <a:off x="0" y="43733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386813" y="0"/>
            <a:ext cx="4335236" cy="3251427"/>
            <a:chOff x="0" y="0"/>
            <a:chExt cx="5780314" cy="4335236"/>
          </a:xfrm>
        </p:grpSpPr>
        <p:sp>
          <p:nvSpPr>
            <p:cNvPr name="Freeform 24" id="24"/>
            <p:cNvSpPr/>
            <p:nvPr/>
          </p:nvSpPr>
          <p:spPr>
            <a:xfrm flipH="false" flipV="false" rot="-540000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-540000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true" flipV="true" rot="0">
              <a:off x="4335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true" flipV="true" rot="5400000">
              <a:off x="4335236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050489" y="1386365"/>
            <a:ext cx="1204405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CONCLUSION:</a:t>
            </a: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832551" y="3321758"/>
            <a:ext cx="16479929" cy="828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Kollektif"/>
              </a:rPr>
              <a:t>In conclusion,the ANN model accurately predicts loan approval statuses, enhancing decision-making in financial institutions by automating processes, reducing manual effort, and improving risk management. Its deployment signifies a significant advancement in financial technology, ensuring data-driven lending practices and boosting customer satisfaction.</a:t>
            </a: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2634588" y="3068233"/>
            <a:ext cx="12044053" cy="391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“LOAN APPROVAL</a:t>
            </a:r>
          </a:p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PREDICTION </a:t>
            </a:r>
          </a:p>
          <a:p>
            <a:pPr algn="ctr">
              <a:lnSpc>
                <a:spcPts val="960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2758637" y="5628553"/>
            <a:ext cx="12044053" cy="269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227C9D"/>
                </a:solidFill>
                <a:latin typeface="Kollektif Bold"/>
              </a:rPr>
              <a:t>USING </a:t>
            </a:r>
            <a:r>
              <a:rPr lang="en-US" sz="9600">
                <a:solidFill>
                  <a:srgbClr val="FFCB77"/>
                </a:solidFill>
                <a:latin typeface="Kollektif Bold"/>
              </a:rPr>
              <a:t>“ANN”</a:t>
            </a:r>
          </a:p>
          <a:p>
            <a:pPr algn="ctr">
              <a:lnSpc>
                <a:spcPts val="96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1597" y="184023"/>
            <a:ext cx="6967300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3707699" y="5302805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3276" y="5143500"/>
            <a:ext cx="9869183" cy="1027869"/>
            <a:chOff x="0" y="0"/>
            <a:chExt cx="2599291" cy="270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99291" cy="270714"/>
            </a:xfrm>
            <a:custGeom>
              <a:avLst/>
              <a:gdLst/>
              <a:ahLst/>
              <a:cxnLst/>
              <a:rect r="r" b="b" t="t" l="l"/>
              <a:pathLst>
                <a:path h="270714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13276" y="6571419"/>
            <a:ext cx="9869183" cy="1027869"/>
            <a:chOff x="0" y="0"/>
            <a:chExt cx="2599291" cy="270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291" cy="270714"/>
            </a:xfrm>
            <a:custGeom>
              <a:avLst/>
              <a:gdLst/>
              <a:ahLst/>
              <a:cxnLst/>
              <a:rect r="r" b="b" t="t" l="l"/>
              <a:pathLst>
                <a:path h="270714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313276" y="3712211"/>
            <a:ext cx="9869183" cy="1027869"/>
            <a:chOff x="0" y="0"/>
            <a:chExt cx="2599291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9291" cy="270714"/>
            </a:xfrm>
            <a:custGeom>
              <a:avLst/>
              <a:gdLst/>
              <a:ahLst/>
              <a:cxnLst/>
              <a:rect r="r" b="b" t="t" l="l"/>
              <a:pathLst>
                <a:path h="270714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008956" y="2424755"/>
            <a:ext cx="531190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BRANDING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97348" y="8090998"/>
            <a:ext cx="531190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643786" y="3416936"/>
            <a:ext cx="8677225" cy="8582809"/>
            <a:chOff x="0" y="0"/>
            <a:chExt cx="11569633" cy="11443745"/>
          </a:xfrm>
        </p:grpSpPr>
        <p:grpSp>
          <p:nvGrpSpPr>
            <p:cNvPr name="Group 18" id="18"/>
            <p:cNvGrpSpPr/>
            <p:nvPr/>
          </p:nvGrpSpPr>
          <p:grpSpPr>
            <a:xfrm rot="-2700000">
              <a:off x="232655" y="2799524"/>
              <a:ext cx="9887197" cy="4753460"/>
              <a:chOff x="0" y="0"/>
              <a:chExt cx="660400" cy="3175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1" id="21"/>
            <p:cNvSpPr/>
            <p:nvPr/>
          </p:nvSpPr>
          <p:spPr>
            <a:xfrm flipV="true">
              <a:off x="3892256" y="3823049"/>
              <a:ext cx="6843603" cy="69136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4309159" y="4303462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4787119" y="4771880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5302142" y="5176254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25" id="25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4814780" y="-304120"/>
            <a:ext cx="4335236" cy="3251427"/>
            <a:chOff x="0" y="0"/>
            <a:chExt cx="5780314" cy="4335236"/>
          </a:xfrm>
        </p:grpSpPr>
        <p:sp>
          <p:nvSpPr>
            <p:cNvPr name="Freeform 27" id="27"/>
            <p:cNvSpPr/>
            <p:nvPr/>
          </p:nvSpPr>
          <p:spPr>
            <a:xfrm flipH="false" flipV="false" rot="-540000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true" flipV="true" rot="0">
              <a:off x="4335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-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true" flipV="true" rot="5400000">
              <a:off x="4335236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-2744684" y="6207542"/>
            <a:ext cx="5489368" cy="4392386"/>
            <a:chOff x="0" y="0"/>
            <a:chExt cx="7319157" cy="5856514"/>
          </a:xfrm>
        </p:grpSpPr>
        <p:sp>
          <p:nvSpPr>
            <p:cNvPr name="Freeform 36" id="36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-10800000">
              <a:off x="0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-10800000">
              <a:off x="1445079" y="4353821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4429000" y="15212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983921" y="44114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4429000" y="44114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5400000">
              <a:off x="0" y="4373336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3313276" y="1180643"/>
            <a:ext cx="9869183" cy="958361"/>
            <a:chOff x="0" y="0"/>
            <a:chExt cx="2599291" cy="25240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599291" cy="252408"/>
            </a:xfrm>
            <a:custGeom>
              <a:avLst/>
              <a:gdLst/>
              <a:ahLst/>
              <a:cxnLst/>
              <a:rect r="r" b="b" t="t" l="l"/>
              <a:pathLst>
                <a:path h="252408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12401"/>
                  </a:lnTo>
                  <a:cubicBezTo>
                    <a:pt x="2599291" y="223011"/>
                    <a:pt x="2595076" y="233187"/>
                    <a:pt x="2587573" y="240690"/>
                  </a:cubicBezTo>
                  <a:cubicBezTo>
                    <a:pt x="2580071" y="248193"/>
                    <a:pt x="2569894" y="252408"/>
                    <a:pt x="2559284" y="252408"/>
                  </a:cubicBezTo>
                  <a:lnTo>
                    <a:pt x="40007" y="252408"/>
                  </a:lnTo>
                  <a:cubicBezTo>
                    <a:pt x="17912" y="252408"/>
                    <a:pt x="0" y="234496"/>
                    <a:pt x="0" y="212401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19050"/>
              <a:ext cx="2599291" cy="233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313276" y="2493843"/>
            <a:ext cx="9869183" cy="1027869"/>
            <a:chOff x="0" y="0"/>
            <a:chExt cx="2599291" cy="27071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599291" cy="270714"/>
            </a:xfrm>
            <a:custGeom>
              <a:avLst/>
              <a:gdLst/>
              <a:ahLst/>
              <a:cxnLst/>
              <a:rect r="r" b="b" t="t" l="l"/>
              <a:pathLst>
                <a:path h="270714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313276" y="7889801"/>
            <a:ext cx="9869183" cy="1027869"/>
            <a:chOff x="0" y="0"/>
            <a:chExt cx="2599291" cy="27071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599291" cy="270714"/>
            </a:xfrm>
            <a:custGeom>
              <a:avLst/>
              <a:gdLst/>
              <a:ahLst/>
              <a:cxnLst/>
              <a:rect r="r" b="b" t="t" l="l"/>
              <a:pathLst>
                <a:path h="270714" w="2599291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4757650" y="1063877"/>
            <a:ext cx="6980436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PROBLEM STATEMENT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821250" y="5065615"/>
            <a:ext cx="8996462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ALGORITHM &amp; DEPLOYMENT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946938" y="6485694"/>
            <a:ext cx="2745085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RESULTS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233381" y="2425066"/>
            <a:ext cx="6172200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PROPOSED SYSTEM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572134" y="3759947"/>
            <a:ext cx="9351466" cy="8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58432" y="7807788"/>
            <a:ext cx="4283671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70759" y="1894001"/>
            <a:ext cx="13768313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PROBLEM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5400000">
            <a:off x="13918610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10095" y="7702938"/>
            <a:ext cx="5489368" cy="3308577"/>
            <a:chOff x="0" y="0"/>
            <a:chExt cx="7319157" cy="4411436"/>
          </a:xfrm>
        </p:grpSpPr>
        <p:sp>
          <p:nvSpPr>
            <p:cNvPr name="Freeform 15" id="15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-10800000">
              <a:off x="0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429000" y="15212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244451" y="5475036"/>
            <a:ext cx="8726663" cy="8774060"/>
            <a:chOff x="0" y="0"/>
            <a:chExt cx="11635550" cy="11698747"/>
          </a:xfrm>
        </p:grpSpPr>
        <p:grpSp>
          <p:nvGrpSpPr>
            <p:cNvPr name="Group 24" id="24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7" id="27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32" id="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1570759" y="3519375"/>
            <a:ext cx="14344536" cy="376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The objective of this project is to develop an Artificial Neural Network (ANN) model that accurately predicts the approval status of loan applications based on various applicant features.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 By leveraging historical data on loan applicants and their approval outcomes, the model aims to assist financial institutions in automating the loan approval process and making more informed decisions.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8261" y="1963437"/>
            <a:ext cx="13768313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PROPOSED SOLUTION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3918610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5349174" y="9779775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2852997" y="-6478847"/>
            <a:ext cx="8847511" cy="8855676"/>
            <a:chOff x="0" y="0"/>
            <a:chExt cx="11796681" cy="11807568"/>
          </a:xfrm>
        </p:grpSpPr>
        <p:grpSp>
          <p:nvGrpSpPr>
            <p:cNvPr name="Group 13" id="1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4" id="24"/>
          <p:cNvGrpSpPr/>
          <p:nvPr/>
        </p:nvGrpSpPr>
        <p:grpSpPr>
          <a:xfrm rot="2700000">
            <a:off x="15533717" y="8015816"/>
            <a:ext cx="7415398" cy="3565095"/>
            <a:chOff x="0" y="0"/>
            <a:chExt cx="660400" cy="317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15349123" y="8989200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5359225" y="9441540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0">
            <a:off x="1570759" y="3341386"/>
            <a:ext cx="14344536" cy="562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I used a dataset with detailed applicant information to train an Artificial Neural Network (ANN) using TensorFlow and Keras. 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Through experimentation with various ANN architectures and hyperparameters, I optimized the model for predicting loan approval statuses. Evaluation metrics like accuracy were employed to ensure the model's effectiveness. 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Once validated, the ANN model can be deployed in financial institutions to automate loan approval processes, improving efficiency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4618"/>
            <a:ext cx="1251506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88395"/>
            <a:ext cx="12515069" cy="69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4"/>
              </a:lnSpc>
            </a:pPr>
            <a:r>
              <a:rPr lang="en-US" sz="4600">
                <a:solidFill>
                  <a:srgbClr val="48CFAE"/>
                </a:solidFill>
                <a:latin typeface="Kollektif Bold"/>
              </a:rPr>
              <a:t>HARDWARE REQUIREMENTS: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301678"/>
            <a:ext cx="17259300" cy="4836792"/>
            <a:chOff x="0" y="0"/>
            <a:chExt cx="23012400" cy="644905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91791" cy="491791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4964004"/>
              <a:ext cx="491791" cy="49179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2872539"/>
              <a:ext cx="491791" cy="491791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94991" y="-133350"/>
              <a:ext cx="22317409" cy="2418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CPU or GPU: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 A multi-core processor is recommended for faster data processing and model training. A minimum of a dual-core CPU is sufficient, but a quad-core or higher is preferable for improved performance.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94991" y="2748702"/>
              <a:ext cx="22317409" cy="1618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RAM: 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A minimum of 8GB RAM is recommended, but 16GB or higher is preferable for smoother performance.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94991" y="4830654"/>
              <a:ext cx="22317409" cy="1618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Storage: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 At least 100GB of free disk space is recommended, depending on the size of the dataset and project requirements.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8522" y="8160204"/>
            <a:ext cx="2167618" cy="2196193"/>
            <a:chOff x="0" y="0"/>
            <a:chExt cx="2890157" cy="2928257"/>
          </a:xfrm>
        </p:grpSpPr>
        <p:sp>
          <p:nvSpPr>
            <p:cNvPr name="Freeform 15" id="15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091682" y="-278757"/>
            <a:ext cx="4335236" cy="3251427"/>
            <a:chOff x="0" y="0"/>
            <a:chExt cx="5780314" cy="4335236"/>
          </a:xfrm>
        </p:grpSpPr>
        <p:sp>
          <p:nvSpPr>
            <p:cNvPr name="Freeform 19" id="19"/>
            <p:cNvSpPr/>
            <p:nvPr/>
          </p:nvSpPr>
          <p:spPr>
            <a:xfrm flipH="false" flipV="false" rot="-540000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-540000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true" flipV="true" rot="0">
              <a:off x="4335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-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true" flipV="true" rot="5400000">
              <a:off x="4335236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4618"/>
            <a:ext cx="1251506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88395"/>
            <a:ext cx="12515069" cy="69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4"/>
              </a:lnSpc>
            </a:pPr>
            <a:r>
              <a:rPr lang="en-US" sz="4600">
                <a:solidFill>
                  <a:srgbClr val="48CFAE"/>
                </a:solidFill>
                <a:latin typeface="Kollektif Bold"/>
              </a:rPr>
              <a:t>SOFTWARE REQUIREMENTS: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301678"/>
            <a:ext cx="368843" cy="36884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532702"/>
            <a:ext cx="368843" cy="36884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4744759"/>
            <a:ext cx="368843" cy="36884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49943" y="3168328"/>
            <a:ext cx="16738057" cy="124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Operating System: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The code can be run on any major operating system, including Windows, macOS, or Linux distributions such as Ubuntu.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9943" y="4611409"/>
            <a:ext cx="16738057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Python: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Install Python programming language (version 3.x) on your system.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9943" y="5399352"/>
            <a:ext cx="16738057" cy="124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Python Libraries: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import libraries like Pandas,numpy,matplotlib and seaborn,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"/>
              </a:rPr>
              <a:t> scikit-learn,tensorflow and keras.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55109" y="8160267"/>
            <a:ext cx="2167618" cy="2196193"/>
            <a:chOff x="0" y="0"/>
            <a:chExt cx="2890157" cy="2928257"/>
          </a:xfrm>
        </p:grpSpPr>
        <p:sp>
          <p:nvSpPr>
            <p:cNvPr name="Freeform 14" id="14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5091682" y="-278757"/>
            <a:ext cx="4335236" cy="3251427"/>
            <a:chOff x="0" y="0"/>
            <a:chExt cx="5780314" cy="4335236"/>
          </a:xfrm>
        </p:grpSpPr>
        <p:sp>
          <p:nvSpPr>
            <p:cNvPr name="Freeform 18" id="18"/>
            <p:cNvSpPr/>
            <p:nvPr/>
          </p:nvSpPr>
          <p:spPr>
            <a:xfrm flipH="false" flipV="false" rot="-540000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540000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true" flipV="true" rot="0">
              <a:off x="4335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-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true" flipV="true" rot="5400000">
              <a:off x="4335236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28700" y="6846453"/>
            <a:ext cx="368843" cy="368843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549943" y="6713103"/>
            <a:ext cx="16738057" cy="124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IDE (Integrated Development Environment):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choose an IDE or text editor for coding and running Python scripts.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4023"/>
            <a:ext cx="1251506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ALGORITHM AND DEPLOYMENT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45584" y="9188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21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091682" y="-3578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175491" y="-3578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72592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4972" y="1340940"/>
            <a:ext cx="16738057" cy="7847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Data Preprocessing: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Clean the dataset, handle missing values, and encode categorical variables.</a:t>
            </a:r>
          </a:p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Building: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Design an ANN architecture using TensorFlow and Keras with appropriate layers, neurons, and activation functions.</a:t>
            </a:r>
          </a:p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Training: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Train the ANN model using historical loan application data, optimizing hyperparameters for accuracy.</a:t>
            </a:r>
          </a:p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Evaluation: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Evaluate the trained model's performance using metrics such as accuracy, precision, recall, and F1-score.</a:t>
            </a:r>
          </a:p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Prediction: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Utilize the trained ANN model to predict loan approval statuses for new loan applications, enabling automated decision-making in financial institutions.</a:t>
            </a:r>
          </a:p>
          <a:p>
            <a:pPr marL="734069" indent="-367035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Deployment: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Deploy the trained model into production to streamline the loan approval process and enhance decision-making efficiency.</a:t>
            </a:r>
          </a:p>
          <a:p>
            <a:pPr>
              <a:lnSpc>
                <a:spcPts val="476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3437873" y="6670044"/>
            <a:ext cx="8726663" cy="8774060"/>
            <a:chOff x="0" y="0"/>
            <a:chExt cx="11635550" cy="11698747"/>
          </a:xfrm>
        </p:grpSpPr>
        <p:grpSp>
          <p:nvGrpSpPr>
            <p:cNvPr name="Group 10" id="10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-4655371" y="-6383926"/>
            <a:ext cx="8726663" cy="8774060"/>
            <a:chOff x="0" y="0"/>
            <a:chExt cx="11635550" cy="11698747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8100000">
            <a:off x="16666442" y="-1240983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4596607" y="773820"/>
            <a:ext cx="12662693" cy="8971276"/>
          </a:xfrm>
          <a:custGeom>
            <a:avLst/>
            <a:gdLst/>
            <a:ahLst/>
            <a:cxnLst/>
            <a:rect r="r" b="b" t="t" l="l"/>
            <a:pathLst>
              <a:path h="8971276" w="12662693">
                <a:moveTo>
                  <a:pt x="0" y="0"/>
                </a:moveTo>
                <a:lnTo>
                  <a:pt x="12662693" y="0"/>
                </a:lnTo>
                <a:lnTo>
                  <a:pt x="12662693" y="8971276"/>
                </a:lnTo>
                <a:lnTo>
                  <a:pt x="0" y="8971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46" t="0" r="-224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81554" y="351481"/>
            <a:ext cx="548039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DAGBhz-PyOI</dc:identifier>
  <dcterms:modified xsi:type="dcterms:W3CDTF">2011-08-01T06:04:30Z</dcterms:modified>
  <cp:revision>1</cp:revision>
  <dc:title>GURU RATCHITHA S</dc:title>
</cp:coreProperties>
</file>