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Arial Bold" charset="1" panose="020B0802020202020204"/>
      <p:regular r:id="rId17"/>
    </p:embeddedFont>
    <p:embeddedFont>
      <p:font typeface="ITC Franklin Gothic LT" charset="1" panose="020B0504030503020204"/>
      <p:regular r:id="rId18"/>
    </p:embeddedFont>
    <p:embeddedFont>
      <p:font typeface="ITC Franklin Gothic LT Semi-Bold" charset="1" panose="020B0704030502020204"/>
      <p:regular r:id="rId19"/>
    </p:embeddedFont>
    <p:embeddedFont>
      <p:font typeface="ITC Franklin Gothic LT Italics" charset="1" panose="020B0504030503090204"/>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jpeg" Type="http://schemas.openxmlformats.org/officeDocument/2006/relationships/image"/><Relationship Id="rId4" Target="../media/image3.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https://github.com/GuruVishnuKumar/Cybersecurity-Intern-Project.git" TargetMode="External" Type="http://schemas.openxmlformats.org/officeDocument/2006/relationships/hyperlink"/></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669801" y="4628646"/>
            <a:ext cx="16948398" cy="5007224"/>
            <a:chOff x="0" y="0"/>
            <a:chExt cx="22597864" cy="6676298"/>
          </a:xfrm>
        </p:grpSpPr>
        <p:sp>
          <p:nvSpPr>
            <p:cNvPr name="Freeform 10" id="10"/>
            <p:cNvSpPr/>
            <p:nvPr/>
          </p:nvSpPr>
          <p:spPr>
            <a:xfrm flipH="false" flipV="false" rot="0">
              <a:off x="0" y="0"/>
              <a:ext cx="22597872" cy="6676263"/>
            </a:xfrm>
            <a:custGeom>
              <a:avLst/>
              <a:gdLst/>
              <a:ahLst/>
              <a:cxnLst/>
              <a:rect r="r" b="b" t="t" l="l"/>
              <a:pathLst>
                <a:path h="6676263" w="22597872">
                  <a:moveTo>
                    <a:pt x="0" y="0"/>
                  </a:moveTo>
                  <a:lnTo>
                    <a:pt x="22597872" y="0"/>
                  </a:lnTo>
                  <a:lnTo>
                    <a:pt x="22597872" y="6676263"/>
                  </a:lnTo>
                  <a:lnTo>
                    <a:pt x="0" y="6676263"/>
                  </a:lnTo>
                  <a:close/>
                </a:path>
              </a:pathLst>
            </a:custGeom>
            <a:solidFill>
              <a:srgbClr val="465359"/>
            </a:solidFill>
          </p:spPr>
        </p:sp>
      </p:grpSp>
      <p:grpSp>
        <p:nvGrpSpPr>
          <p:cNvPr name="Group 11" id="11"/>
          <p:cNvGrpSpPr/>
          <p:nvPr/>
        </p:nvGrpSpPr>
        <p:grpSpPr>
          <a:xfrm rot="0">
            <a:off x="2038662" y="2732453"/>
            <a:ext cx="13716000" cy="1466667"/>
            <a:chOff x="0" y="0"/>
            <a:chExt cx="18288000" cy="1955556"/>
          </a:xfrm>
        </p:grpSpPr>
        <p:sp>
          <p:nvSpPr>
            <p:cNvPr name="Freeform 12" id="12"/>
            <p:cNvSpPr/>
            <p:nvPr/>
          </p:nvSpPr>
          <p:spPr>
            <a:xfrm flipH="false" flipV="false" rot="0">
              <a:off x="0" y="0"/>
              <a:ext cx="18288000" cy="1955556"/>
            </a:xfrm>
            <a:custGeom>
              <a:avLst/>
              <a:gdLst/>
              <a:ahLst/>
              <a:cxnLst/>
              <a:rect r="r" b="b" t="t" l="l"/>
              <a:pathLst>
                <a:path h="1955556" w="18288000">
                  <a:moveTo>
                    <a:pt x="0" y="0"/>
                  </a:moveTo>
                  <a:lnTo>
                    <a:pt x="18288000" y="0"/>
                  </a:lnTo>
                  <a:lnTo>
                    <a:pt x="18288000" y="1955556"/>
                  </a:lnTo>
                  <a:lnTo>
                    <a:pt x="0" y="1955556"/>
                  </a:lnTo>
                  <a:close/>
                </a:path>
              </a:pathLst>
            </a:custGeom>
            <a:solidFill>
              <a:srgbClr val="000000">
                <a:alpha val="0"/>
              </a:srgbClr>
            </a:solidFill>
          </p:spPr>
        </p:sp>
        <p:sp>
          <p:nvSpPr>
            <p:cNvPr name="TextBox 13" id="13"/>
            <p:cNvSpPr txBox="true"/>
            <p:nvPr/>
          </p:nvSpPr>
          <p:spPr>
            <a:xfrm>
              <a:off x="0" y="-95250"/>
              <a:ext cx="18288000" cy="2050806"/>
            </a:xfrm>
            <a:prstGeom prst="rect">
              <a:avLst/>
            </a:prstGeom>
          </p:spPr>
          <p:txBody>
            <a:bodyPr anchor="b" rtlCol="false" tIns="0" lIns="0" bIns="0" rIns="0"/>
            <a:lstStyle/>
            <a:p>
              <a:pPr algn="ctr">
                <a:lnSpc>
                  <a:spcPts val="5831"/>
                </a:lnSpc>
              </a:pPr>
              <a:r>
                <a:rPr lang="en-US" sz="4859" b="true">
                  <a:solidFill>
                    <a:srgbClr val="1CADE4"/>
                  </a:solidFill>
                  <a:latin typeface="Arial Bold"/>
                  <a:ea typeface="Arial Bold"/>
                  <a:cs typeface="Arial Bold"/>
                  <a:sym typeface="Arial Bold"/>
                </a:rPr>
                <a:t>Secure Data Hiding In Images Using Steganography</a:t>
              </a:r>
            </a:p>
          </p:txBody>
        </p:sp>
      </p:grpSp>
      <p:grpSp>
        <p:nvGrpSpPr>
          <p:cNvPr name="Group 14" id="14"/>
          <p:cNvGrpSpPr/>
          <p:nvPr/>
        </p:nvGrpSpPr>
        <p:grpSpPr>
          <a:xfrm rot="0">
            <a:off x="-494673" y="1551482"/>
            <a:ext cx="19089972" cy="877162"/>
            <a:chOff x="0" y="0"/>
            <a:chExt cx="25453296" cy="1169550"/>
          </a:xfrm>
        </p:grpSpPr>
        <p:sp>
          <p:nvSpPr>
            <p:cNvPr name="Freeform 15" id="15"/>
            <p:cNvSpPr/>
            <p:nvPr/>
          </p:nvSpPr>
          <p:spPr>
            <a:xfrm flipH="false" flipV="false" rot="0">
              <a:off x="0" y="0"/>
              <a:ext cx="25453296" cy="1169550"/>
            </a:xfrm>
            <a:custGeom>
              <a:avLst/>
              <a:gdLst/>
              <a:ahLst/>
              <a:cxnLst/>
              <a:rect r="r" b="b" t="t" l="l"/>
              <a:pathLst>
                <a:path h="1169550" w="25453296">
                  <a:moveTo>
                    <a:pt x="0" y="0"/>
                  </a:moveTo>
                  <a:lnTo>
                    <a:pt x="25453296" y="0"/>
                  </a:lnTo>
                  <a:lnTo>
                    <a:pt x="25453296" y="1169550"/>
                  </a:lnTo>
                  <a:lnTo>
                    <a:pt x="0" y="1169550"/>
                  </a:lnTo>
                  <a:close/>
                </a:path>
              </a:pathLst>
            </a:custGeom>
            <a:solidFill>
              <a:srgbClr val="000000">
                <a:alpha val="0"/>
              </a:srgbClr>
            </a:solidFill>
          </p:spPr>
        </p:sp>
        <p:sp>
          <p:nvSpPr>
            <p:cNvPr name="TextBox 16" id="16"/>
            <p:cNvSpPr txBox="true"/>
            <p:nvPr/>
          </p:nvSpPr>
          <p:spPr>
            <a:xfrm>
              <a:off x="0" y="-95250"/>
              <a:ext cx="25453296" cy="1264800"/>
            </a:xfrm>
            <a:prstGeom prst="rect">
              <a:avLst/>
            </a:prstGeom>
          </p:spPr>
          <p:txBody>
            <a:bodyPr anchor="t" rtlCol="false" tIns="0" lIns="0" bIns="0" rIns="0"/>
            <a:lstStyle/>
            <a:p>
              <a:pPr algn="ctr">
                <a:lnSpc>
                  <a:spcPts val="5759"/>
                </a:lnSpc>
              </a:pPr>
              <a:r>
                <a:rPr lang="en-US" sz="4800" b="true">
                  <a:solidFill>
                    <a:srgbClr val="1482AC"/>
                  </a:solidFill>
                  <a:latin typeface="Arial Bold"/>
                  <a:ea typeface="Arial Bold"/>
                  <a:cs typeface="Arial Bold"/>
                  <a:sym typeface="Arial Bold"/>
                </a:rPr>
                <a:t>CAPSTONE PROJECT</a:t>
              </a:r>
            </a:p>
          </p:txBody>
        </p:sp>
      </p:grpSp>
      <p:grpSp>
        <p:nvGrpSpPr>
          <p:cNvPr name="Group 17" id="17"/>
          <p:cNvGrpSpPr/>
          <p:nvPr/>
        </p:nvGrpSpPr>
        <p:grpSpPr>
          <a:xfrm rot="0">
            <a:off x="4013635" y="5740120"/>
            <a:ext cx="13402577" cy="3518180"/>
            <a:chOff x="0" y="0"/>
            <a:chExt cx="17870103" cy="4690906"/>
          </a:xfrm>
        </p:grpSpPr>
        <p:sp>
          <p:nvSpPr>
            <p:cNvPr name="Freeform 18" id="18"/>
            <p:cNvSpPr/>
            <p:nvPr/>
          </p:nvSpPr>
          <p:spPr>
            <a:xfrm flipH="false" flipV="false" rot="0">
              <a:off x="0" y="0"/>
              <a:ext cx="17870103" cy="4690906"/>
            </a:xfrm>
            <a:custGeom>
              <a:avLst/>
              <a:gdLst/>
              <a:ahLst/>
              <a:cxnLst/>
              <a:rect r="r" b="b" t="t" l="l"/>
              <a:pathLst>
                <a:path h="4690906" w="17870103">
                  <a:moveTo>
                    <a:pt x="0" y="0"/>
                  </a:moveTo>
                  <a:lnTo>
                    <a:pt x="17870103" y="0"/>
                  </a:lnTo>
                  <a:lnTo>
                    <a:pt x="17870103" y="4690906"/>
                  </a:lnTo>
                  <a:lnTo>
                    <a:pt x="0" y="4690906"/>
                  </a:lnTo>
                  <a:close/>
                </a:path>
              </a:pathLst>
            </a:custGeom>
            <a:solidFill>
              <a:srgbClr val="000000">
                <a:alpha val="0"/>
              </a:srgbClr>
            </a:solidFill>
          </p:spPr>
        </p:sp>
        <p:sp>
          <p:nvSpPr>
            <p:cNvPr name="TextBox 19" id="19"/>
            <p:cNvSpPr txBox="true"/>
            <p:nvPr/>
          </p:nvSpPr>
          <p:spPr>
            <a:xfrm>
              <a:off x="0" y="-66675"/>
              <a:ext cx="17870103" cy="4757581"/>
            </a:xfrm>
            <a:prstGeom prst="rect">
              <a:avLst/>
            </a:prstGeom>
          </p:spPr>
          <p:txBody>
            <a:bodyPr anchor="t" rtlCol="false" tIns="0" lIns="0" bIns="0" rIns="0"/>
            <a:lstStyle/>
            <a:p>
              <a:pPr algn="l">
                <a:lnSpc>
                  <a:spcPts val="4199"/>
                </a:lnSpc>
              </a:pPr>
              <a:r>
                <a:rPr lang="en-US" sz="3499" b="true">
                  <a:solidFill>
                    <a:srgbClr val="1482AC"/>
                  </a:solidFill>
                  <a:latin typeface="Arial Bold"/>
                  <a:ea typeface="Arial Bold"/>
                  <a:cs typeface="Arial Bold"/>
                  <a:sym typeface="Arial Bold"/>
                </a:rPr>
                <a:t>Presented By: Guruvishnukumar E R</a:t>
              </a:r>
            </a:p>
            <a:p>
              <a:pPr algn="l">
                <a:lnSpc>
                  <a:spcPts val="4199"/>
                </a:lnSpc>
              </a:pPr>
              <a:r>
                <a:rPr lang="en-US" sz="3499" b="true">
                  <a:solidFill>
                    <a:srgbClr val="1482AC"/>
                  </a:solidFill>
                  <a:latin typeface="Arial Bold"/>
                  <a:ea typeface="Arial Bold"/>
                  <a:cs typeface="Arial Bold"/>
                  <a:sym typeface="Arial Bold"/>
                </a:rPr>
                <a:t>Student Name : Guruvishnukumar E R</a:t>
              </a:r>
            </a:p>
            <a:p>
              <a:pPr algn="l">
                <a:lnSpc>
                  <a:spcPts val="4199"/>
                </a:lnSpc>
              </a:pPr>
              <a:r>
                <a:rPr lang="en-US" sz="3499" b="true">
                  <a:solidFill>
                    <a:srgbClr val="1482AC"/>
                  </a:solidFill>
                  <a:latin typeface="Arial Bold"/>
                  <a:ea typeface="Arial Bold"/>
                  <a:cs typeface="Arial Bold"/>
                  <a:sym typeface="Arial Bold"/>
                </a:rPr>
                <a:t>College Name : KLN College Of Engineering</a:t>
              </a:r>
            </a:p>
            <a:p>
              <a:pPr algn="l">
                <a:lnSpc>
                  <a:spcPts val="4199"/>
                </a:lnSpc>
              </a:pPr>
              <a:r>
                <a:rPr lang="en-US" sz="3499" b="true">
                  <a:solidFill>
                    <a:srgbClr val="1482AC"/>
                  </a:solidFill>
                  <a:latin typeface="Arial Bold"/>
                  <a:ea typeface="Arial Bold"/>
                  <a:cs typeface="Arial Bold"/>
                  <a:sym typeface="Arial Bold"/>
                </a:rPr>
                <a:t>Department : Computer Science Engineering(CyberSecurity)</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669801" y="1752220"/>
            <a:ext cx="16746410" cy="7506080"/>
            <a:chOff x="0" y="0"/>
            <a:chExt cx="22328546" cy="10008106"/>
          </a:xfrm>
        </p:grpSpPr>
        <p:sp>
          <p:nvSpPr>
            <p:cNvPr name="Freeform 10" id="10"/>
            <p:cNvSpPr/>
            <p:nvPr/>
          </p:nvSpPr>
          <p:spPr>
            <a:xfrm flipH="false" flipV="false" rot="0">
              <a:off x="0" y="0"/>
              <a:ext cx="22328546" cy="10008106"/>
            </a:xfrm>
            <a:custGeom>
              <a:avLst/>
              <a:gdLst/>
              <a:ahLst/>
              <a:cxnLst/>
              <a:rect r="r" b="b" t="t" l="l"/>
              <a:pathLst>
                <a:path h="10008106" w="22328546">
                  <a:moveTo>
                    <a:pt x="0" y="0"/>
                  </a:moveTo>
                  <a:lnTo>
                    <a:pt x="22328546" y="0"/>
                  </a:lnTo>
                  <a:lnTo>
                    <a:pt x="22328546" y="10008106"/>
                  </a:lnTo>
                  <a:lnTo>
                    <a:pt x="0" y="10008106"/>
                  </a:lnTo>
                  <a:close/>
                </a:path>
              </a:pathLst>
            </a:custGeom>
            <a:solidFill>
              <a:srgbClr val="000000">
                <a:alpha val="0"/>
              </a:srgbClr>
            </a:solidFill>
          </p:spPr>
        </p:sp>
        <p:sp>
          <p:nvSpPr>
            <p:cNvPr name="TextBox 11" id="11"/>
            <p:cNvSpPr txBox="true"/>
            <p:nvPr/>
          </p:nvSpPr>
          <p:spPr>
            <a:xfrm>
              <a:off x="0" y="-123825"/>
              <a:ext cx="22328546" cy="10131931"/>
            </a:xfrm>
            <a:prstGeom prst="rect">
              <a:avLst/>
            </a:prstGeom>
          </p:spPr>
          <p:txBody>
            <a:bodyPr anchor="ctr" rtlCol="false" tIns="0" lIns="0" bIns="0" rIns="0"/>
            <a:lstStyle/>
            <a:p>
              <a:pPr algn="l" marL="723392" indent="-361696" lvl="1">
                <a:lnSpc>
                  <a:spcPts val="5279"/>
                </a:lnSpc>
                <a:buFont typeface="Arial"/>
                <a:buChar char="•"/>
              </a:pPr>
              <a:r>
                <a:rPr lang="en-US" b="true" sz="3999">
                  <a:solidFill>
                    <a:srgbClr val="404040"/>
                  </a:solidFill>
                  <a:latin typeface="ITC Franklin Gothic LT Semi-Bold"/>
                  <a:ea typeface="ITC Franklin Gothic LT Semi-Bold"/>
                  <a:cs typeface="ITC Franklin Gothic LT Semi-Bold"/>
                  <a:sym typeface="ITC Franklin Gothic LT Semi-Bold"/>
                </a:rPr>
                <a:t>Integration with Encryption Algorithms</a:t>
              </a:r>
              <a:r>
                <a:rPr lang="en-US" sz="3999">
                  <a:solidFill>
                    <a:srgbClr val="404040"/>
                  </a:solidFill>
                  <a:latin typeface="ITC Franklin Gothic LT"/>
                  <a:ea typeface="ITC Franklin Gothic LT"/>
                  <a:cs typeface="ITC Franklin Gothic LT"/>
                  <a:sym typeface="ITC Franklin Gothic LT"/>
                </a:rPr>
                <a:t> – Enhancing security by combining steganography with AES or RSA encryption for multi-layer protection.</a:t>
              </a:r>
            </a:p>
            <a:p>
              <a:pPr algn="l" marL="723392" indent="-361696" lvl="1">
                <a:lnSpc>
                  <a:spcPts val="5279"/>
                </a:lnSpc>
                <a:buFont typeface="Arial"/>
                <a:buChar char="•"/>
              </a:pPr>
              <a:r>
                <a:rPr lang="en-US" b="true" sz="3999">
                  <a:solidFill>
                    <a:srgbClr val="404040"/>
                  </a:solidFill>
                  <a:latin typeface="ITC Franklin Gothic LT Semi-Bold"/>
                  <a:ea typeface="ITC Franklin Gothic LT Semi-Bold"/>
                  <a:cs typeface="ITC Franklin Gothic LT Semi-Bold"/>
                  <a:sym typeface="ITC Franklin Gothic LT Semi-Bold"/>
                </a:rPr>
                <a:t>AI-Based Steganalysis Resistance</a:t>
              </a:r>
              <a:r>
                <a:rPr lang="en-US" sz="3999">
                  <a:solidFill>
                    <a:srgbClr val="404040"/>
                  </a:solidFill>
                  <a:latin typeface="ITC Franklin Gothic LT"/>
                  <a:ea typeface="ITC Franklin Gothic LT"/>
                  <a:cs typeface="ITC Franklin Gothic LT"/>
                  <a:sym typeface="ITC Franklin Gothic LT"/>
                </a:rPr>
                <a:t> – Implementing adaptive encoding techniques to prevent detection by advanced AI-powered steganalysis tools.</a:t>
              </a:r>
            </a:p>
            <a:p>
              <a:pPr algn="l" marL="732428" indent="-366214" lvl="1">
                <a:lnSpc>
                  <a:spcPts val="5345"/>
                </a:lnSpc>
                <a:buFont typeface="Arial"/>
                <a:buChar char="•"/>
              </a:pPr>
              <a:r>
                <a:rPr lang="en-US" b="true" sz="4049">
                  <a:solidFill>
                    <a:srgbClr val="404040"/>
                  </a:solidFill>
                  <a:latin typeface="ITC Franklin Gothic LT Semi-Bold"/>
                  <a:ea typeface="ITC Franklin Gothic LT Semi-Bold"/>
                  <a:cs typeface="ITC Franklin Gothic LT Semi-Bold"/>
                  <a:sym typeface="ITC Franklin Gothic LT Semi-Bold"/>
                </a:rPr>
                <a:t>Cloud &amp; IoT Security Applications </a:t>
              </a:r>
              <a:r>
                <a:rPr lang="en-US" sz="4049">
                  <a:solidFill>
                    <a:srgbClr val="404040"/>
                  </a:solidFill>
                  <a:latin typeface="ITC Franklin Gothic LT"/>
                  <a:ea typeface="ITC Franklin Gothic LT"/>
                  <a:cs typeface="ITC Franklin Gothic LT"/>
                  <a:sym typeface="ITC Franklin Gothic LT"/>
                </a:rPr>
                <a:t>– Applying steganography for secure data exchange in cloud computing and IoT devices, ensuring confidentiality.</a:t>
              </a:r>
            </a:p>
            <a:p>
              <a:pPr algn="l" marL="732428" indent="-366214" lvl="1">
                <a:lnSpc>
                  <a:spcPts val="5345"/>
                </a:lnSpc>
                <a:buFont typeface="Arial"/>
                <a:buChar char="•"/>
              </a:pPr>
              <a:r>
                <a:rPr lang="en-US" b="true" sz="4049">
                  <a:solidFill>
                    <a:srgbClr val="404040"/>
                  </a:solidFill>
                  <a:latin typeface="ITC Franklin Gothic LT Semi-Bold"/>
                  <a:ea typeface="ITC Franklin Gothic LT Semi-Bold"/>
                  <a:cs typeface="ITC Franklin Gothic LT Semi-Bold"/>
                  <a:sym typeface="ITC Franklin Gothic LT Semi-Bold"/>
                </a:rPr>
                <a:t>Steganography in Cybersecurity</a:t>
              </a:r>
              <a:r>
                <a:rPr lang="en-US" sz="4049">
                  <a:solidFill>
                    <a:srgbClr val="404040"/>
                  </a:solidFill>
                  <a:latin typeface="ITC Franklin Gothic LT"/>
                  <a:ea typeface="ITC Franklin Gothic LT"/>
                  <a:cs typeface="ITC Franklin Gothic LT"/>
                  <a:sym typeface="ITC Franklin Gothic LT"/>
                </a:rPr>
                <a:t> – Using the technique for secure authentication, digital forensics to prevent data tampering.</a:t>
              </a:r>
            </a:p>
          </p:txBody>
        </p:sp>
      </p:grpSp>
      <p:grpSp>
        <p:nvGrpSpPr>
          <p:cNvPr name="Group 12" id="12"/>
          <p:cNvGrpSpPr/>
          <p:nvPr/>
        </p:nvGrpSpPr>
        <p:grpSpPr>
          <a:xfrm rot="0">
            <a:off x="669801" y="828295"/>
            <a:ext cx="16678128" cy="914400"/>
            <a:chOff x="0" y="0"/>
            <a:chExt cx="22237504" cy="1219200"/>
          </a:xfrm>
        </p:grpSpPr>
        <p:sp>
          <p:nvSpPr>
            <p:cNvPr name="Freeform 13" id="13"/>
            <p:cNvSpPr/>
            <p:nvPr/>
          </p:nvSpPr>
          <p:spPr>
            <a:xfrm flipH="false" flipV="false" rot="0">
              <a:off x="0" y="0"/>
              <a:ext cx="22237505" cy="1219200"/>
            </a:xfrm>
            <a:custGeom>
              <a:avLst/>
              <a:gdLst/>
              <a:ahLst/>
              <a:cxnLst/>
              <a:rect r="r" b="b" t="t" l="l"/>
              <a:pathLst>
                <a:path h="1219200" w="22237505">
                  <a:moveTo>
                    <a:pt x="0" y="0"/>
                  </a:moveTo>
                  <a:lnTo>
                    <a:pt x="22237505" y="0"/>
                  </a:lnTo>
                  <a:lnTo>
                    <a:pt x="22237505" y="1219200"/>
                  </a:lnTo>
                  <a:lnTo>
                    <a:pt x="0" y="1219200"/>
                  </a:lnTo>
                  <a:close/>
                </a:path>
              </a:pathLst>
            </a:custGeom>
            <a:solidFill>
              <a:srgbClr val="000000">
                <a:alpha val="0"/>
              </a:srgbClr>
            </a:solidFill>
          </p:spPr>
        </p:sp>
        <p:sp>
          <p:nvSpPr>
            <p:cNvPr name="TextBox 14" id="14"/>
            <p:cNvSpPr txBox="true"/>
            <p:nvPr/>
          </p:nvSpPr>
          <p:spPr>
            <a:xfrm>
              <a:off x="0" y="19050"/>
              <a:ext cx="22237504" cy="1200150"/>
            </a:xfrm>
            <a:prstGeom prst="rect">
              <a:avLst/>
            </a:prstGeom>
          </p:spPr>
          <p:txBody>
            <a:bodyPr anchor="b" rtlCol="false" tIns="0" lIns="0" bIns="0" rIns="0"/>
            <a:lstStyle/>
            <a:p>
              <a:pPr algn="l">
                <a:lnSpc>
                  <a:spcPts val="4656"/>
                </a:lnSpc>
              </a:pPr>
              <a:r>
                <a:rPr lang="en-US" sz="4850" b="true">
                  <a:solidFill>
                    <a:srgbClr val="1CADE4"/>
                  </a:solidFill>
                  <a:latin typeface="Arial Bold"/>
                  <a:ea typeface="Arial Bold"/>
                  <a:cs typeface="Arial Bold"/>
                  <a:sym typeface="Arial Bold"/>
                </a:rPr>
                <a:t>Future scope(optional)</a:t>
              </a:r>
            </a:p>
          </p:txBody>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2194562" y="4149327"/>
            <a:ext cx="13948116" cy="1988344"/>
            <a:chOff x="0" y="0"/>
            <a:chExt cx="18597488" cy="2651126"/>
          </a:xfrm>
        </p:grpSpPr>
        <p:sp>
          <p:nvSpPr>
            <p:cNvPr name="Freeform 10" id="10"/>
            <p:cNvSpPr/>
            <p:nvPr/>
          </p:nvSpPr>
          <p:spPr>
            <a:xfrm flipH="false" flipV="false" rot="0">
              <a:off x="0" y="0"/>
              <a:ext cx="18597488" cy="2651126"/>
            </a:xfrm>
            <a:custGeom>
              <a:avLst/>
              <a:gdLst/>
              <a:ahLst/>
              <a:cxnLst/>
              <a:rect r="r" b="b" t="t" l="l"/>
              <a:pathLst>
                <a:path h="2651126" w="18597488">
                  <a:moveTo>
                    <a:pt x="0" y="0"/>
                  </a:moveTo>
                  <a:lnTo>
                    <a:pt x="18597488" y="0"/>
                  </a:lnTo>
                  <a:lnTo>
                    <a:pt x="18597488" y="2651126"/>
                  </a:lnTo>
                  <a:lnTo>
                    <a:pt x="0" y="2651126"/>
                  </a:lnTo>
                  <a:close/>
                </a:path>
              </a:pathLst>
            </a:custGeom>
            <a:solidFill>
              <a:srgbClr val="000000">
                <a:alpha val="0"/>
              </a:srgbClr>
            </a:solidFill>
          </p:spPr>
        </p:sp>
        <p:sp>
          <p:nvSpPr>
            <p:cNvPr name="TextBox 11" id="11"/>
            <p:cNvSpPr txBox="true"/>
            <p:nvPr/>
          </p:nvSpPr>
          <p:spPr>
            <a:xfrm>
              <a:off x="0" y="-95250"/>
              <a:ext cx="18597488" cy="2746376"/>
            </a:xfrm>
            <a:prstGeom prst="rect">
              <a:avLst/>
            </a:prstGeom>
          </p:spPr>
          <p:txBody>
            <a:bodyPr anchor="b" rtlCol="false" tIns="0" lIns="0" bIns="0" rIns="0"/>
            <a:lstStyle/>
            <a:p>
              <a:pPr algn="ctr">
                <a:lnSpc>
                  <a:spcPts val="5759"/>
                </a:lnSpc>
              </a:pPr>
              <a:r>
                <a:rPr lang="en-US" sz="4799" b="true">
                  <a:solidFill>
                    <a:srgbClr val="002060"/>
                  </a:solidFill>
                  <a:latin typeface="Arial Bold"/>
                  <a:ea typeface="Arial Bold"/>
                  <a:cs typeface="Arial Bold"/>
                  <a:sym typeface="Arial Bold"/>
                </a:rPr>
                <a:t>THANK YOU</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669801" y="837702"/>
            <a:ext cx="16377959" cy="882396"/>
            <a:chOff x="0" y="0"/>
            <a:chExt cx="21837278" cy="1176527"/>
          </a:xfrm>
        </p:grpSpPr>
        <p:sp>
          <p:nvSpPr>
            <p:cNvPr name="Freeform 10" id="10"/>
            <p:cNvSpPr/>
            <p:nvPr/>
          </p:nvSpPr>
          <p:spPr>
            <a:xfrm flipH="false" flipV="false" rot="0">
              <a:off x="0" y="0"/>
              <a:ext cx="21837278" cy="1176527"/>
            </a:xfrm>
            <a:custGeom>
              <a:avLst/>
              <a:gdLst/>
              <a:ahLst/>
              <a:cxnLst/>
              <a:rect r="r" b="b" t="t" l="l"/>
              <a:pathLst>
                <a:path h="1176527" w="21837278">
                  <a:moveTo>
                    <a:pt x="0" y="0"/>
                  </a:moveTo>
                  <a:lnTo>
                    <a:pt x="21837278" y="0"/>
                  </a:lnTo>
                  <a:lnTo>
                    <a:pt x="21837278" y="1176527"/>
                  </a:lnTo>
                  <a:lnTo>
                    <a:pt x="0" y="1176527"/>
                  </a:lnTo>
                  <a:close/>
                </a:path>
              </a:pathLst>
            </a:custGeom>
            <a:solidFill>
              <a:srgbClr val="000000">
                <a:alpha val="0"/>
              </a:srgbClr>
            </a:solidFill>
          </p:spPr>
        </p:sp>
        <p:sp>
          <p:nvSpPr>
            <p:cNvPr name="TextBox 11" id="11"/>
            <p:cNvSpPr txBox="true"/>
            <p:nvPr/>
          </p:nvSpPr>
          <p:spPr>
            <a:xfrm>
              <a:off x="0" y="-95250"/>
              <a:ext cx="21837278" cy="1271777"/>
            </a:xfrm>
            <a:prstGeom prst="rect">
              <a:avLst/>
            </a:prstGeom>
          </p:spPr>
          <p:txBody>
            <a:bodyPr anchor="b" rtlCol="false" tIns="0" lIns="0" bIns="0" rIns="0"/>
            <a:lstStyle/>
            <a:p>
              <a:pPr algn="l">
                <a:lnSpc>
                  <a:spcPts val="5759"/>
                </a:lnSpc>
              </a:pPr>
              <a:r>
                <a:rPr lang="en-US" sz="4799" b="true">
                  <a:solidFill>
                    <a:srgbClr val="002060"/>
                  </a:solidFill>
                  <a:latin typeface="Arial Bold"/>
                  <a:ea typeface="Arial Bold"/>
                  <a:cs typeface="Arial Bold"/>
                  <a:sym typeface="Arial Bold"/>
                </a:rPr>
                <a:t>OUTLINE</a:t>
              </a:r>
            </a:p>
          </p:txBody>
        </p:sp>
      </p:grpSp>
      <p:grpSp>
        <p:nvGrpSpPr>
          <p:cNvPr name="Group 12" id="12"/>
          <p:cNvGrpSpPr/>
          <p:nvPr/>
        </p:nvGrpSpPr>
        <p:grpSpPr>
          <a:xfrm rot="0">
            <a:off x="669801" y="1739148"/>
            <a:ext cx="17116029" cy="8191562"/>
            <a:chOff x="0" y="0"/>
            <a:chExt cx="22821372" cy="10922083"/>
          </a:xfrm>
        </p:grpSpPr>
        <p:sp>
          <p:nvSpPr>
            <p:cNvPr name="Freeform 13" id="13"/>
            <p:cNvSpPr/>
            <p:nvPr/>
          </p:nvSpPr>
          <p:spPr>
            <a:xfrm flipH="false" flipV="false" rot="0">
              <a:off x="0" y="0"/>
              <a:ext cx="22821373" cy="10922083"/>
            </a:xfrm>
            <a:custGeom>
              <a:avLst/>
              <a:gdLst/>
              <a:ahLst/>
              <a:cxnLst/>
              <a:rect r="r" b="b" t="t" l="l"/>
              <a:pathLst>
                <a:path h="10922083" w="22821373">
                  <a:moveTo>
                    <a:pt x="0" y="0"/>
                  </a:moveTo>
                  <a:lnTo>
                    <a:pt x="22821373" y="0"/>
                  </a:lnTo>
                  <a:lnTo>
                    <a:pt x="22821373" y="10922083"/>
                  </a:lnTo>
                  <a:lnTo>
                    <a:pt x="0" y="10922083"/>
                  </a:lnTo>
                  <a:close/>
                </a:path>
              </a:pathLst>
            </a:custGeom>
            <a:solidFill>
              <a:srgbClr val="000000">
                <a:alpha val="0"/>
              </a:srgbClr>
            </a:solidFill>
          </p:spPr>
        </p:sp>
        <p:sp>
          <p:nvSpPr>
            <p:cNvPr name="TextBox 14" id="14"/>
            <p:cNvSpPr txBox="true"/>
            <p:nvPr/>
          </p:nvSpPr>
          <p:spPr>
            <a:xfrm>
              <a:off x="0" y="-123825"/>
              <a:ext cx="22821372" cy="11045908"/>
            </a:xfrm>
            <a:prstGeom prst="rect">
              <a:avLst/>
            </a:prstGeom>
          </p:spPr>
          <p:txBody>
            <a:bodyPr anchor="t" rtlCol="false" tIns="0" lIns="0" bIns="0" rIns="0"/>
            <a:lstStyle/>
            <a:p>
              <a:pPr algn="l">
                <a:lnSpc>
                  <a:spcPts val="5279"/>
                </a:lnSpc>
              </a:pPr>
              <a:r>
                <a:rPr lang="en-US" sz="3999" b="true">
                  <a:solidFill>
                    <a:srgbClr val="404040"/>
                  </a:solidFill>
                  <a:latin typeface="Arial Bold"/>
                  <a:ea typeface="Arial Bold"/>
                  <a:cs typeface="Arial Bold"/>
                  <a:sym typeface="Arial Bold"/>
                </a:rPr>
                <a:t>  </a:t>
              </a:r>
            </a:p>
            <a:p>
              <a:pPr algn="l" marL="723895" indent="-361948" lvl="1">
                <a:lnSpc>
                  <a:spcPts val="5279"/>
                </a:lnSpc>
                <a:buFont typeface="Arial"/>
                <a:buChar char="•"/>
              </a:pPr>
              <a:r>
                <a:rPr lang="en-US" b="true" sz="3999">
                  <a:solidFill>
                    <a:srgbClr val="404040"/>
                  </a:solidFill>
                  <a:latin typeface="Arial Bold"/>
                  <a:ea typeface="Arial Bold"/>
                  <a:cs typeface="Arial Bold"/>
                  <a:sym typeface="Arial Bold"/>
                </a:rPr>
                <a:t>Problem Statement </a:t>
              </a:r>
            </a:p>
            <a:p>
              <a:pPr algn="l" marL="723895" indent="-361948" lvl="1">
                <a:lnSpc>
                  <a:spcPts val="5279"/>
                </a:lnSpc>
                <a:buFont typeface="Arial"/>
                <a:buChar char="•"/>
              </a:pPr>
              <a:r>
                <a:rPr lang="en-US" b="true" sz="3999">
                  <a:solidFill>
                    <a:srgbClr val="404040"/>
                  </a:solidFill>
                  <a:latin typeface="Arial Bold"/>
                  <a:ea typeface="Arial Bold"/>
                  <a:cs typeface="Arial Bold"/>
                  <a:sym typeface="Arial Bold"/>
                </a:rPr>
                <a:t>Technology used</a:t>
              </a:r>
            </a:p>
            <a:p>
              <a:pPr algn="l" marL="723895" indent="-361948" lvl="1">
                <a:lnSpc>
                  <a:spcPts val="5279"/>
                </a:lnSpc>
                <a:buFont typeface="Arial"/>
                <a:buChar char="•"/>
              </a:pPr>
              <a:r>
                <a:rPr lang="en-US" b="true" sz="3999">
                  <a:solidFill>
                    <a:srgbClr val="404040"/>
                  </a:solidFill>
                  <a:latin typeface="Arial Bold"/>
                  <a:ea typeface="Arial Bold"/>
                  <a:cs typeface="Arial Bold"/>
                  <a:sym typeface="Arial Bold"/>
                </a:rPr>
                <a:t>Wow factor </a:t>
              </a:r>
            </a:p>
            <a:p>
              <a:pPr algn="l" marL="723895" indent="-361948" lvl="1">
                <a:lnSpc>
                  <a:spcPts val="5279"/>
                </a:lnSpc>
                <a:buFont typeface="Arial"/>
                <a:buChar char="•"/>
              </a:pPr>
              <a:r>
                <a:rPr lang="en-US" b="true" sz="3999">
                  <a:solidFill>
                    <a:srgbClr val="404040"/>
                  </a:solidFill>
                  <a:latin typeface="Arial Bold"/>
                  <a:ea typeface="Arial Bold"/>
                  <a:cs typeface="Arial Bold"/>
                  <a:sym typeface="Arial Bold"/>
                </a:rPr>
                <a:t>End users</a:t>
              </a:r>
            </a:p>
            <a:p>
              <a:pPr algn="l" marL="723895" indent="-361948" lvl="1">
                <a:lnSpc>
                  <a:spcPts val="5279"/>
                </a:lnSpc>
                <a:buFont typeface="Arial"/>
                <a:buChar char="•"/>
              </a:pPr>
              <a:r>
                <a:rPr lang="en-US" b="true" sz="3999">
                  <a:solidFill>
                    <a:srgbClr val="404040"/>
                  </a:solidFill>
                  <a:latin typeface="Arial Bold"/>
                  <a:ea typeface="Arial Bold"/>
                  <a:cs typeface="Arial Bold"/>
                  <a:sym typeface="Arial Bold"/>
                </a:rPr>
                <a:t>Result</a:t>
              </a:r>
            </a:p>
            <a:p>
              <a:pPr algn="l" marL="723895" indent="-361948" lvl="1">
                <a:lnSpc>
                  <a:spcPts val="5279"/>
                </a:lnSpc>
                <a:buFont typeface="Arial"/>
                <a:buChar char="•"/>
              </a:pPr>
              <a:r>
                <a:rPr lang="en-US" b="true" sz="3999">
                  <a:solidFill>
                    <a:srgbClr val="404040"/>
                  </a:solidFill>
                  <a:latin typeface="Arial Bold"/>
                  <a:ea typeface="Arial Bold"/>
                  <a:cs typeface="Arial Bold"/>
                  <a:sym typeface="Arial Bold"/>
                </a:rPr>
                <a:t>Conclusion</a:t>
              </a:r>
            </a:p>
            <a:p>
              <a:pPr algn="l" marL="723895" indent="-361948" lvl="1">
                <a:lnSpc>
                  <a:spcPts val="5279"/>
                </a:lnSpc>
                <a:buFont typeface="Arial"/>
                <a:buChar char="•"/>
              </a:pPr>
              <a:r>
                <a:rPr lang="en-US" b="true" sz="3999">
                  <a:solidFill>
                    <a:srgbClr val="404040"/>
                  </a:solidFill>
                  <a:latin typeface="Arial Bold"/>
                  <a:ea typeface="Arial Bold"/>
                  <a:cs typeface="Arial Bold"/>
                  <a:sym typeface="Arial Bold"/>
                </a:rPr>
                <a:t>Git-hub Link</a:t>
              </a:r>
            </a:p>
            <a:p>
              <a:pPr algn="l" marL="723895" indent="-361948" lvl="1">
                <a:lnSpc>
                  <a:spcPts val="5279"/>
                </a:lnSpc>
                <a:buFont typeface="Arial"/>
                <a:buChar char="•"/>
              </a:pPr>
              <a:r>
                <a:rPr lang="en-US" b="true" sz="3999">
                  <a:solidFill>
                    <a:srgbClr val="404040"/>
                  </a:solidFill>
                  <a:latin typeface="Arial Bold"/>
                  <a:ea typeface="Arial Bold"/>
                  <a:cs typeface="Arial Bold"/>
                  <a:sym typeface="Arial Bold"/>
                </a:rPr>
                <a:t>Future scope</a:t>
              </a:r>
            </a:p>
            <a:p>
              <a:pPr algn="l" marL="723895" indent="-361948" lvl="1">
                <a:lnSpc>
                  <a:spcPts val="5279"/>
                </a:lnSpc>
              </a:pPr>
            </a:p>
            <a:p>
              <a:pPr algn="l" marL="723895" indent="-361948" lvl="1">
                <a:lnSpc>
                  <a:spcPts val="5279"/>
                </a:lnSpc>
              </a:pPr>
            </a:p>
            <a:p>
              <a:pPr algn="l" marL="723895" indent="-361948" lvl="1">
                <a:lnSpc>
                  <a:spcPts val="5279"/>
                </a:lnSpc>
              </a:pP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679326" y="828296"/>
            <a:ext cx="16746411" cy="1028153"/>
            <a:chOff x="0" y="0"/>
            <a:chExt cx="22328548" cy="1370870"/>
          </a:xfrm>
        </p:grpSpPr>
        <p:sp>
          <p:nvSpPr>
            <p:cNvPr name="Freeform 10" id="10"/>
            <p:cNvSpPr/>
            <p:nvPr/>
          </p:nvSpPr>
          <p:spPr>
            <a:xfrm flipH="false" flipV="false" rot="0">
              <a:off x="0" y="0"/>
              <a:ext cx="22328547" cy="1370870"/>
            </a:xfrm>
            <a:custGeom>
              <a:avLst/>
              <a:gdLst/>
              <a:ahLst/>
              <a:cxnLst/>
              <a:rect r="r" b="b" t="t" l="l"/>
              <a:pathLst>
                <a:path h="1370870" w="22328547">
                  <a:moveTo>
                    <a:pt x="0" y="0"/>
                  </a:moveTo>
                  <a:lnTo>
                    <a:pt x="22328547" y="0"/>
                  </a:lnTo>
                  <a:lnTo>
                    <a:pt x="22328547" y="1370870"/>
                  </a:lnTo>
                  <a:lnTo>
                    <a:pt x="0" y="1370870"/>
                  </a:lnTo>
                  <a:close/>
                </a:path>
              </a:pathLst>
            </a:custGeom>
            <a:solidFill>
              <a:srgbClr val="000000">
                <a:alpha val="0"/>
              </a:srgbClr>
            </a:solidFill>
          </p:spPr>
        </p:sp>
        <p:sp>
          <p:nvSpPr>
            <p:cNvPr name="TextBox 11" id="11"/>
            <p:cNvSpPr txBox="true"/>
            <p:nvPr/>
          </p:nvSpPr>
          <p:spPr>
            <a:xfrm>
              <a:off x="0" y="-95250"/>
              <a:ext cx="22328548" cy="1466120"/>
            </a:xfrm>
            <a:prstGeom prst="rect">
              <a:avLst/>
            </a:prstGeom>
          </p:spPr>
          <p:txBody>
            <a:bodyPr anchor="b" rtlCol="false" tIns="0" lIns="0" bIns="0" rIns="0"/>
            <a:lstStyle/>
            <a:p>
              <a:pPr algn="l">
                <a:lnSpc>
                  <a:spcPts val="5808"/>
                </a:lnSpc>
              </a:pPr>
              <a:r>
                <a:rPr lang="en-US" sz="4840" b="true">
                  <a:solidFill>
                    <a:srgbClr val="1CADE4"/>
                  </a:solidFill>
                  <a:latin typeface="Arial Bold"/>
                  <a:ea typeface="Arial Bold"/>
                  <a:cs typeface="Arial Bold"/>
                  <a:sym typeface="Arial Bold"/>
                </a:rPr>
                <a:t>Problem Statement</a:t>
              </a:r>
            </a:p>
          </p:txBody>
        </p:sp>
      </p:grpSp>
      <p:grpSp>
        <p:nvGrpSpPr>
          <p:cNvPr name="Group 12" id="12"/>
          <p:cNvGrpSpPr/>
          <p:nvPr/>
        </p:nvGrpSpPr>
        <p:grpSpPr>
          <a:xfrm rot="0">
            <a:off x="1028700" y="1856448"/>
            <a:ext cx="16194327" cy="6209152"/>
            <a:chOff x="0" y="0"/>
            <a:chExt cx="21592436" cy="8278870"/>
          </a:xfrm>
        </p:grpSpPr>
        <p:sp>
          <p:nvSpPr>
            <p:cNvPr name="Freeform 13" id="13"/>
            <p:cNvSpPr/>
            <p:nvPr/>
          </p:nvSpPr>
          <p:spPr>
            <a:xfrm flipH="false" flipV="false" rot="0">
              <a:off x="0" y="0"/>
              <a:ext cx="21592437" cy="8278870"/>
            </a:xfrm>
            <a:custGeom>
              <a:avLst/>
              <a:gdLst/>
              <a:ahLst/>
              <a:cxnLst/>
              <a:rect r="r" b="b" t="t" l="l"/>
              <a:pathLst>
                <a:path h="8278870" w="21592437">
                  <a:moveTo>
                    <a:pt x="0" y="0"/>
                  </a:moveTo>
                  <a:lnTo>
                    <a:pt x="21592437" y="0"/>
                  </a:lnTo>
                  <a:lnTo>
                    <a:pt x="21592437" y="8278870"/>
                  </a:lnTo>
                  <a:lnTo>
                    <a:pt x="0" y="8278870"/>
                  </a:lnTo>
                  <a:close/>
                </a:path>
              </a:pathLst>
            </a:custGeom>
            <a:solidFill>
              <a:srgbClr val="000000">
                <a:alpha val="0"/>
              </a:srgbClr>
            </a:solidFill>
          </p:spPr>
        </p:sp>
        <p:sp>
          <p:nvSpPr>
            <p:cNvPr name="TextBox 14" id="14"/>
            <p:cNvSpPr txBox="true"/>
            <p:nvPr/>
          </p:nvSpPr>
          <p:spPr>
            <a:xfrm>
              <a:off x="0" y="-200025"/>
              <a:ext cx="21592436" cy="8478895"/>
            </a:xfrm>
            <a:prstGeom prst="rect">
              <a:avLst/>
            </a:prstGeom>
          </p:spPr>
          <p:txBody>
            <a:bodyPr anchor="ctr" rtlCol="false" tIns="0" lIns="0" bIns="0" rIns="0"/>
            <a:lstStyle/>
            <a:p>
              <a:pPr algn="l">
                <a:lnSpc>
                  <a:spcPts val="6000"/>
                </a:lnSpc>
              </a:pPr>
              <a:r>
                <a:rPr lang="en-US" sz="4000">
                  <a:solidFill>
                    <a:srgbClr val="404040"/>
                  </a:solidFill>
                  <a:latin typeface="ITC Franklin Gothic LT"/>
                  <a:ea typeface="ITC Franklin Gothic LT"/>
                  <a:cs typeface="ITC Franklin Gothic LT"/>
                  <a:sym typeface="ITC Franklin Gothic LT"/>
                </a:rPr>
                <a:t>With the increase in digital communication, securing sensitive information is crucial. Traditional encryption methods protect data but make it obvious that encryption is being used. This project, Secure Data Hiding In Images Using Steganography, embeds secret messages within images using Least Significant Bit (LSB) encoding. The hidden data remains invisible to the human eye and is protected with a password for added security. This method ensures covert and secure data transmission, making it ideal for privacy protection.</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669801" y="828296"/>
            <a:ext cx="16746411" cy="925902"/>
            <a:chOff x="0" y="0"/>
            <a:chExt cx="22328548" cy="1234536"/>
          </a:xfrm>
        </p:grpSpPr>
        <p:sp>
          <p:nvSpPr>
            <p:cNvPr name="Freeform 10" id="10"/>
            <p:cNvSpPr/>
            <p:nvPr/>
          </p:nvSpPr>
          <p:spPr>
            <a:xfrm flipH="false" flipV="false" rot="0">
              <a:off x="0" y="0"/>
              <a:ext cx="22328547" cy="1234536"/>
            </a:xfrm>
            <a:custGeom>
              <a:avLst/>
              <a:gdLst/>
              <a:ahLst/>
              <a:cxnLst/>
              <a:rect r="r" b="b" t="t" l="l"/>
              <a:pathLst>
                <a:path h="1234536" w="22328547">
                  <a:moveTo>
                    <a:pt x="0" y="0"/>
                  </a:moveTo>
                  <a:lnTo>
                    <a:pt x="22328547" y="0"/>
                  </a:lnTo>
                  <a:lnTo>
                    <a:pt x="22328547" y="1234536"/>
                  </a:lnTo>
                  <a:lnTo>
                    <a:pt x="0" y="1234536"/>
                  </a:lnTo>
                  <a:close/>
                </a:path>
              </a:pathLst>
            </a:custGeom>
            <a:solidFill>
              <a:srgbClr val="000000">
                <a:alpha val="0"/>
              </a:srgbClr>
            </a:solidFill>
          </p:spPr>
        </p:sp>
        <p:sp>
          <p:nvSpPr>
            <p:cNvPr name="TextBox 11" id="11"/>
            <p:cNvSpPr txBox="true"/>
            <p:nvPr/>
          </p:nvSpPr>
          <p:spPr>
            <a:xfrm>
              <a:off x="0" y="-95250"/>
              <a:ext cx="22328548" cy="1329786"/>
            </a:xfrm>
            <a:prstGeom prst="rect">
              <a:avLst/>
            </a:prstGeom>
          </p:spPr>
          <p:txBody>
            <a:bodyPr anchor="b" rtlCol="false" tIns="0" lIns="0" bIns="0" rIns="0"/>
            <a:lstStyle/>
            <a:p>
              <a:pPr algn="l">
                <a:lnSpc>
                  <a:spcPts val="5808"/>
                </a:lnSpc>
              </a:pPr>
              <a:r>
                <a:rPr lang="en-US" sz="4840" b="true">
                  <a:solidFill>
                    <a:srgbClr val="1CADE4"/>
                  </a:solidFill>
                  <a:latin typeface="Arial Bold"/>
                  <a:ea typeface="Arial Bold"/>
                  <a:cs typeface="Arial Bold"/>
                  <a:sym typeface="Arial Bold"/>
                </a:rPr>
                <a:t>Technology  used</a:t>
              </a:r>
            </a:p>
          </p:txBody>
        </p:sp>
      </p:grpSp>
      <p:grpSp>
        <p:nvGrpSpPr>
          <p:cNvPr name="Group 12" id="12"/>
          <p:cNvGrpSpPr/>
          <p:nvPr/>
        </p:nvGrpSpPr>
        <p:grpSpPr>
          <a:xfrm rot="0">
            <a:off x="669801" y="1763723"/>
            <a:ext cx="17412933" cy="6187467"/>
            <a:chOff x="0" y="0"/>
            <a:chExt cx="23217244" cy="8249956"/>
          </a:xfrm>
        </p:grpSpPr>
        <p:sp>
          <p:nvSpPr>
            <p:cNvPr name="Freeform 13" id="13"/>
            <p:cNvSpPr/>
            <p:nvPr/>
          </p:nvSpPr>
          <p:spPr>
            <a:xfrm flipH="false" flipV="false" rot="0">
              <a:off x="0" y="0"/>
              <a:ext cx="23217243" cy="8249956"/>
            </a:xfrm>
            <a:custGeom>
              <a:avLst/>
              <a:gdLst/>
              <a:ahLst/>
              <a:cxnLst/>
              <a:rect r="r" b="b" t="t" l="l"/>
              <a:pathLst>
                <a:path h="8249956" w="23217243">
                  <a:moveTo>
                    <a:pt x="0" y="0"/>
                  </a:moveTo>
                  <a:lnTo>
                    <a:pt x="23217243" y="0"/>
                  </a:lnTo>
                  <a:lnTo>
                    <a:pt x="23217243" y="8249956"/>
                  </a:lnTo>
                  <a:lnTo>
                    <a:pt x="0" y="8249956"/>
                  </a:lnTo>
                  <a:close/>
                </a:path>
              </a:pathLst>
            </a:custGeom>
            <a:solidFill>
              <a:srgbClr val="000000">
                <a:alpha val="0"/>
              </a:srgbClr>
            </a:solidFill>
          </p:spPr>
        </p:sp>
        <p:sp>
          <p:nvSpPr>
            <p:cNvPr name="TextBox 14" id="14"/>
            <p:cNvSpPr txBox="true"/>
            <p:nvPr/>
          </p:nvSpPr>
          <p:spPr>
            <a:xfrm>
              <a:off x="0" y="-123825"/>
              <a:ext cx="23217244" cy="8373781"/>
            </a:xfrm>
            <a:prstGeom prst="rect">
              <a:avLst/>
            </a:prstGeom>
          </p:spPr>
          <p:txBody>
            <a:bodyPr anchor="ctr" rtlCol="false" tIns="0" lIns="0" bIns="0" rIns="0"/>
            <a:lstStyle/>
            <a:p>
              <a:pPr algn="l" marL="714343" indent="-357172" lvl="1">
                <a:lnSpc>
                  <a:spcPts val="5213"/>
                </a:lnSpc>
                <a:buFont typeface="Arial"/>
                <a:buChar char="•"/>
              </a:pPr>
              <a:r>
                <a:rPr lang="en-US" b="true" sz="3949">
                  <a:solidFill>
                    <a:srgbClr val="404040"/>
                  </a:solidFill>
                  <a:latin typeface="ITC Franklin Gothic LT Semi-Bold"/>
                  <a:ea typeface="ITC Franklin Gothic LT Semi-Bold"/>
                  <a:cs typeface="ITC Franklin Gothic LT Semi-Bold"/>
                  <a:sym typeface="ITC Franklin Gothic LT Semi-Bold"/>
                </a:rPr>
                <a:t>Programming Language:</a:t>
              </a:r>
              <a:r>
                <a:rPr lang="en-US" sz="3949">
                  <a:solidFill>
                    <a:srgbClr val="404040"/>
                  </a:solidFill>
                  <a:latin typeface="ITC Franklin Gothic LT"/>
                  <a:ea typeface="ITC Franklin Gothic LT"/>
                  <a:cs typeface="ITC Franklin Gothic LT"/>
                  <a:sym typeface="ITC Franklin Gothic LT"/>
                </a:rPr>
                <a:t>  Python</a:t>
              </a:r>
            </a:p>
            <a:p>
              <a:pPr algn="l">
                <a:lnSpc>
                  <a:spcPts val="5213"/>
                </a:lnSpc>
              </a:pPr>
            </a:p>
            <a:p>
              <a:pPr algn="l" marL="714343" indent="-357172" lvl="1">
                <a:lnSpc>
                  <a:spcPts val="5213"/>
                </a:lnSpc>
                <a:buFont typeface="Arial"/>
                <a:buChar char="•"/>
              </a:pPr>
              <a:r>
                <a:rPr lang="en-US" b="true" sz="3949">
                  <a:solidFill>
                    <a:srgbClr val="404040"/>
                  </a:solidFill>
                  <a:latin typeface="ITC Franklin Gothic LT Semi-Bold"/>
                  <a:ea typeface="ITC Franklin Gothic LT Semi-Bold"/>
                  <a:cs typeface="ITC Franklin Gothic LT Semi-Bold"/>
                  <a:sym typeface="ITC Franklin Gothic LT Semi-Bold"/>
                </a:rPr>
                <a:t>Libraries:  </a:t>
              </a:r>
            </a:p>
            <a:p>
              <a:pPr algn="l" marL="1705595" indent="-568532" lvl="2">
                <a:lnSpc>
                  <a:spcPts val="5213"/>
                </a:lnSpc>
                <a:buFont typeface="Arial"/>
                <a:buChar char="⚬"/>
              </a:pPr>
              <a:r>
                <a:rPr lang="en-US" sz="3949" i="true">
                  <a:solidFill>
                    <a:srgbClr val="404040"/>
                  </a:solidFill>
                  <a:latin typeface="ITC Franklin Gothic LT Italics"/>
                  <a:ea typeface="ITC Franklin Gothic LT Italics"/>
                  <a:cs typeface="ITC Franklin Gothic LT Italics"/>
                  <a:sym typeface="ITC Franklin Gothic LT Italics"/>
                </a:rPr>
                <a:t>OpenCV</a:t>
              </a:r>
            </a:p>
            <a:p>
              <a:pPr algn="l" marL="1705595" indent="-568532" lvl="2">
                <a:lnSpc>
                  <a:spcPts val="5213"/>
                </a:lnSpc>
                <a:buFont typeface="Arial"/>
                <a:buChar char="⚬"/>
              </a:pPr>
              <a:r>
                <a:rPr lang="en-US" sz="3949" i="true">
                  <a:solidFill>
                    <a:srgbClr val="404040"/>
                  </a:solidFill>
                  <a:latin typeface="ITC Franklin Gothic LT Italics"/>
                  <a:ea typeface="ITC Franklin Gothic LT Italics"/>
                  <a:cs typeface="ITC Franklin Gothic LT Italics"/>
                  <a:sym typeface="ITC Franklin Gothic LT Italics"/>
                </a:rPr>
                <a:t>NumPy</a:t>
              </a:r>
            </a:p>
            <a:p>
              <a:pPr algn="l">
                <a:lnSpc>
                  <a:spcPts val="5213"/>
                </a:lnSpc>
              </a:pPr>
            </a:p>
            <a:p>
              <a:pPr algn="l" marL="714845" indent="-357422" lvl="1">
                <a:lnSpc>
                  <a:spcPts val="5213"/>
                </a:lnSpc>
                <a:buFont typeface="Arial"/>
                <a:buChar char="•"/>
              </a:pPr>
              <a:r>
                <a:rPr lang="en-US" b="true" sz="3949">
                  <a:solidFill>
                    <a:srgbClr val="404040"/>
                  </a:solidFill>
                  <a:latin typeface="ITC Franklin Gothic LT Semi-Bold"/>
                  <a:ea typeface="ITC Franklin Gothic LT Semi-Bold"/>
                  <a:cs typeface="ITC Franklin Gothic LT Semi-Bold"/>
                  <a:sym typeface="ITC Franklin Gothic LT Semi-Bold"/>
                </a:rPr>
                <a:t>Platform:</a:t>
              </a:r>
              <a:r>
                <a:rPr lang="en-US" sz="3949">
                  <a:solidFill>
                    <a:srgbClr val="404040"/>
                  </a:solidFill>
                  <a:latin typeface="ITC Franklin Gothic LT"/>
                  <a:ea typeface="ITC Franklin Gothic LT"/>
                  <a:cs typeface="ITC Franklin Gothic LT"/>
                  <a:sym typeface="ITC Franklin Gothic LT"/>
                </a:rPr>
                <a:t> Cross-platform (Windows/Linux)</a:t>
              </a:r>
            </a:p>
            <a:p>
              <a:pPr algn="l" marL="714845" indent="-357422" lvl="1">
                <a:lnSpc>
                  <a:spcPts val="5213"/>
                </a:lnSpc>
              </a:pPr>
            </a:p>
            <a:p>
              <a:pPr algn="l" marL="714343" indent="-357172" lvl="1">
                <a:lnSpc>
                  <a:spcPts val="5213"/>
                </a:lnSpc>
                <a:buFont typeface="Arial"/>
                <a:buChar char="•"/>
              </a:pPr>
              <a:r>
                <a:rPr lang="en-US" b="true" sz="3949">
                  <a:solidFill>
                    <a:srgbClr val="404040"/>
                  </a:solidFill>
                  <a:latin typeface="ITC Franklin Gothic LT Semi-Bold"/>
                  <a:ea typeface="ITC Franklin Gothic LT Semi-Bold"/>
                  <a:cs typeface="ITC Franklin Gothic LT Semi-Bold"/>
                  <a:sym typeface="ITC Franklin Gothic LT Semi-Bold"/>
                </a:rPr>
                <a:t>Tools:</a:t>
              </a:r>
              <a:r>
                <a:rPr lang="en-US" sz="3949">
                  <a:solidFill>
                    <a:srgbClr val="404040"/>
                  </a:solidFill>
                  <a:latin typeface="ITC Franklin Gothic LT"/>
                  <a:ea typeface="ITC Franklin Gothic LT"/>
                  <a:cs typeface="ITC Franklin Gothic LT"/>
                  <a:sym typeface="ITC Franklin Gothic LT"/>
                </a:rPr>
                <a:t> Anaconda(Jupyter Notebook)</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669801" y="822960"/>
            <a:ext cx="16746409" cy="882396"/>
            <a:chOff x="0" y="0"/>
            <a:chExt cx="22328546" cy="1176528"/>
          </a:xfrm>
        </p:grpSpPr>
        <p:sp>
          <p:nvSpPr>
            <p:cNvPr name="Freeform 10" id="10"/>
            <p:cNvSpPr/>
            <p:nvPr/>
          </p:nvSpPr>
          <p:spPr>
            <a:xfrm flipH="false" flipV="false" rot="0">
              <a:off x="0" y="0"/>
              <a:ext cx="22328546" cy="1176528"/>
            </a:xfrm>
            <a:custGeom>
              <a:avLst/>
              <a:gdLst/>
              <a:ahLst/>
              <a:cxnLst/>
              <a:rect r="r" b="b" t="t" l="l"/>
              <a:pathLst>
                <a:path h="1176528" w="22328546">
                  <a:moveTo>
                    <a:pt x="0" y="0"/>
                  </a:moveTo>
                  <a:lnTo>
                    <a:pt x="22328546" y="0"/>
                  </a:lnTo>
                  <a:lnTo>
                    <a:pt x="22328546" y="1176528"/>
                  </a:lnTo>
                  <a:lnTo>
                    <a:pt x="0" y="1176528"/>
                  </a:lnTo>
                  <a:close/>
                </a:path>
              </a:pathLst>
            </a:custGeom>
            <a:solidFill>
              <a:srgbClr val="000000">
                <a:alpha val="0"/>
              </a:srgbClr>
            </a:solidFill>
          </p:spPr>
        </p:sp>
        <p:sp>
          <p:nvSpPr>
            <p:cNvPr name="TextBox 11" id="11"/>
            <p:cNvSpPr txBox="true"/>
            <p:nvPr/>
          </p:nvSpPr>
          <p:spPr>
            <a:xfrm>
              <a:off x="0" y="-95250"/>
              <a:ext cx="22328546" cy="1271778"/>
            </a:xfrm>
            <a:prstGeom prst="rect">
              <a:avLst/>
            </a:prstGeom>
          </p:spPr>
          <p:txBody>
            <a:bodyPr anchor="b" rtlCol="false" tIns="0" lIns="0" bIns="0" rIns="0"/>
            <a:lstStyle/>
            <a:p>
              <a:pPr algn="l">
                <a:lnSpc>
                  <a:spcPts val="5759"/>
                </a:lnSpc>
              </a:pPr>
              <a:r>
                <a:rPr lang="en-US" sz="4800" b="true">
                  <a:solidFill>
                    <a:srgbClr val="1CADE4"/>
                  </a:solidFill>
                  <a:latin typeface="Arial Bold"/>
                  <a:ea typeface="Arial Bold"/>
                  <a:cs typeface="Arial Bold"/>
                  <a:sym typeface="Arial Bold"/>
                </a:rPr>
                <a:t>Wow factors</a:t>
              </a:r>
            </a:p>
          </p:txBody>
        </p:sp>
      </p:grpSp>
      <p:grpSp>
        <p:nvGrpSpPr>
          <p:cNvPr name="Group 12" id="12"/>
          <p:cNvGrpSpPr/>
          <p:nvPr/>
        </p:nvGrpSpPr>
        <p:grpSpPr>
          <a:xfrm rot="0">
            <a:off x="669801" y="1705356"/>
            <a:ext cx="16746410" cy="7552341"/>
            <a:chOff x="0" y="0"/>
            <a:chExt cx="22328546" cy="10069789"/>
          </a:xfrm>
        </p:grpSpPr>
        <p:sp>
          <p:nvSpPr>
            <p:cNvPr name="Freeform 13" id="13"/>
            <p:cNvSpPr/>
            <p:nvPr/>
          </p:nvSpPr>
          <p:spPr>
            <a:xfrm flipH="false" flipV="false" rot="0">
              <a:off x="0" y="0"/>
              <a:ext cx="22328546" cy="10069788"/>
            </a:xfrm>
            <a:custGeom>
              <a:avLst/>
              <a:gdLst/>
              <a:ahLst/>
              <a:cxnLst/>
              <a:rect r="r" b="b" t="t" l="l"/>
              <a:pathLst>
                <a:path h="10069788" w="22328546">
                  <a:moveTo>
                    <a:pt x="0" y="0"/>
                  </a:moveTo>
                  <a:lnTo>
                    <a:pt x="22328546" y="0"/>
                  </a:lnTo>
                  <a:lnTo>
                    <a:pt x="22328546" y="10069788"/>
                  </a:lnTo>
                  <a:lnTo>
                    <a:pt x="0" y="10069788"/>
                  </a:lnTo>
                  <a:close/>
                </a:path>
              </a:pathLst>
            </a:custGeom>
            <a:solidFill>
              <a:srgbClr val="000000">
                <a:alpha val="0"/>
              </a:srgbClr>
            </a:solidFill>
          </p:spPr>
        </p:sp>
        <p:sp>
          <p:nvSpPr>
            <p:cNvPr name="TextBox 14" id="14"/>
            <p:cNvSpPr txBox="true"/>
            <p:nvPr/>
          </p:nvSpPr>
          <p:spPr>
            <a:xfrm>
              <a:off x="0" y="-114300"/>
              <a:ext cx="22328546" cy="10184089"/>
            </a:xfrm>
            <a:prstGeom prst="rect">
              <a:avLst/>
            </a:prstGeom>
          </p:spPr>
          <p:txBody>
            <a:bodyPr anchor="ctr" rtlCol="false" tIns="0" lIns="0" bIns="0" rIns="0"/>
            <a:lstStyle/>
            <a:p>
              <a:pPr algn="l" marL="863593" indent="-431796" lvl="1">
                <a:lnSpc>
                  <a:spcPts val="5199"/>
                </a:lnSpc>
                <a:buFont typeface="Arial"/>
                <a:buChar char="•"/>
              </a:pPr>
              <a:r>
                <a:rPr lang="en-US" b="true" sz="3999">
                  <a:solidFill>
                    <a:srgbClr val="404040"/>
                  </a:solidFill>
                  <a:latin typeface="ITC Franklin Gothic LT Semi-Bold"/>
                  <a:ea typeface="ITC Franklin Gothic LT Semi-Bold"/>
                  <a:cs typeface="ITC Franklin Gothic LT Semi-Bold"/>
                  <a:sym typeface="ITC Franklin Gothic LT Semi-Bold"/>
                </a:rPr>
                <a:t>Invisible Encryption</a:t>
              </a:r>
              <a:r>
                <a:rPr lang="en-US" sz="3999">
                  <a:solidFill>
                    <a:srgbClr val="404040"/>
                  </a:solidFill>
                  <a:latin typeface="ITC Franklin Gothic LT"/>
                  <a:ea typeface="ITC Franklin Gothic LT"/>
                  <a:cs typeface="ITC Franklin Gothic LT"/>
                  <a:sym typeface="ITC Franklin Gothic LT"/>
                </a:rPr>
                <a:t> – Unlike traditional encryption, this technique hides data inside images, making it undetectable to anyone unaware of its presence.</a:t>
              </a:r>
            </a:p>
            <a:p>
              <a:pPr algn="l" marL="863593" indent="-431796" lvl="1">
                <a:lnSpc>
                  <a:spcPts val="5199"/>
                </a:lnSpc>
                <a:buFont typeface="Arial"/>
                <a:buChar char="•"/>
              </a:pPr>
              <a:r>
                <a:rPr lang="en-US" b="true" sz="3999">
                  <a:solidFill>
                    <a:srgbClr val="404040"/>
                  </a:solidFill>
                  <a:latin typeface="ITC Franklin Gothic LT Semi-Bold"/>
                  <a:ea typeface="ITC Franklin Gothic LT Semi-Bold"/>
                  <a:cs typeface="ITC Franklin Gothic LT Semi-Bold"/>
                  <a:sym typeface="ITC Franklin Gothic LT Semi-Bold"/>
                </a:rPr>
                <a:t>Password Protected Security</a:t>
              </a:r>
              <a:r>
                <a:rPr lang="en-US" sz="3999">
                  <a:solidFill>
                    <a:srgbClr val="404040"/>
                  </a:solidFill>
                  <a:latin typeface="ITC Franklin Gothic LT"/>
                  <a:ea typeface="ITC Franklin Gothic LT"/>
                  <a:cs typeface="ITC Franklin Gothic LT"/>
                  <a:sym typeface="ITC Franklin Gothic LT"/>
                </a:rPr>
                <a:t> – The hidden message is not just embedded but also secured with a passcode, ensuring only authorized users can decrypt it.</a:t>
              </a:r>
            </a:p>
            <a:p>
              <a:pPr algn="l" marL="863593" indent="-431796" lvl="1">
                <a:lnSpc>
                  <a:spcPts val="5199"/>
                </a:lnSpc>
                <a:buFont typeface="Arial"/>
                <a:buChar char="•"/>
              </a:pPr>
              <a:r>
                <a:rPr lang="en-US" b="true" sz="3999">
                  <a:solidFill>
                    <a:srgbClr val="404040"/>
                  </a:solidFill>
                  <a:latin typeface="ITC Franklin Gothic LT Semi-Bold"/>
                  <a:ea typeface="ITC Franklin Gothic LT Semi-Bold"/>
                  <a:cs typeface="ITC Franklin Gothic LT Semi-Bold"/>
                  <a:sym typeface="ITC Franklin Gothic LT Semi-Bold"/>
                </a:rPr>
                <a:t>Dual Functionality</a:t>
              </a:r>
              <a:r>
                <a:rPr lang="en-US" sz="3999">
                  <a:solidFill>
                    <a:srgbClr val="404040"/>
                  </a:solidFill>
                  <a:latin typeface="ITC Franklin Gothic LT"/>
                  <a:ea typeface="ITC Franklin Gothic LT"/>
                  <a:cs typeface="ITC Franklin Gothic LT"/>
                  <a:sym typeface="ITC Franklin Gothic LT"/>
                </a:rPr>
                <a:t> – Works as both a security tool (for private communication) and a data-hiding technique (for watermarking or copyright protection).</a:t>
              </a:r>
            </a:p>
            <a:p>
              <a:pPr algn="l" marL="863593" indent="-431796" lvl="1">
                <a:lnSpc>
                  <a:spcPts val="5199"/>
                </a:lnSpc>
                <a:buFont typeface="Arial"/>
                <a:buChar char="•"/>
              </a:pPr>
              <a:r>
                <a:rPr lang="en-US" b="true" sz="3999">
                  <a:solidFill>
                    <a:srgbClr val="404040"/>
                  </a:solidFill>
                  <a:latin typeface="ITC Franklin Gothic LT Semi-Bold"/>
                  <a:ea typeface="ITC Franklin Gothic LT Semi-Bold"/>
                  <a:cs typeface="ITC Franklin Gothic LT Semi-Bold"/>
                  <a:sym typeface="ITC Franklin Gothic LT Semi-Bold"/>
                </a:rPr>
                <a:t>Lightweight &amp; Fast Processing</a:t>
              </a:r>
              <a:r>
                <a:rPr lang="en-US" sz="3999">
                  <a:solidFill>
                    <a:srgbClr val="404040"/>
                  </a:solidFill>
                  <a:latin typeface="ITC Franklin Gothic LT"/>
                  <a:ea typeface="ITC Franklin Gothic LT"/>
                  <a:cs typeface="ITC Franklin Gothic LT"/>
                  <a:sym typeface="ITC Franklin Gothic LT"/>
                </a:rPr>
                <a:t> – Implemented using OpenCV and NumPy, making it efficient and easy to run on low-resource devices.</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688851" y="828296"/>
            <a:ext cx="16746411" cy="901111"/>
            <a:chOff x="0" y="0"/>
            <a:chExt cx="22328548" cy="1201481"/>
          </a:xfrm>
        </p:grpSpPr>
        <p:sp>
          <p:nvSpPr>
            <p:cNvPr name="Freeform 10" id="10"/>
            <p:cNvSpPr/>
            <p:nvPr/>
          </p:nvSpPr>
          <p:spPr>
            <a:xfrm flipH="false" flipV="false" rot="0">
              <a:off x="0" y="0"/>
              <a:ext cx="22328547" cy="1201481"/>
            </a:xfrm>
            <a:custGeom>
              <a:avLst/>
              <a:gdLst/>
              <a:ahLst/>
              <a:cxnLst/>
              <a:rect r="r" b="b" t="t" l="l"/>
              <a:pathLst>
                <a:path h="1201481" w="22328547">
                  <a:moveTo>
                    <a:pt x="0" y="0"/>
                  </a:moveTo>
                  <a:lnTo>
                    <a:pt x="22328547" y="0"/>
                  </a:lnTo>
                  <a:lnTo>
                    <a:pt x="22328547" y="1201481"/>
                  </a:lnTo>
                  <a:lnTo>
                    <a:pt x="0" y="1201481"/>
                  </a:lnTo>
                  <a:close/>
                </a:path>
              </a:pathLst>
            </a:custGeom>
            <a:solidFill>
              <a:srgbClr val="000000">
                <a:alpha val="0"/>
              </a:srgbClr>
            </a:solidFill>
          </p:spPr>
        </p:sp>
        <p:sp>
          <p:nvSpPr>
            <p:cNvPr name="TextBox 11" id="11"/>
            <p:cNvSpPr txBox="true"/>
            <p:nvPr/>
          </p:nvSpPr>
          <p:spPr>
            <a:xfrm>
              <a:off x="0" y="-95250"/>
              <a:ext cx="22328548" cy="1296731"/>
            </a:xfrm>
            <a:prstGeom prst="rect">
              <a:avLst/>
            </a:prstGeom>
          </p:spPr>
          <p:txBody>
            <a:bodyPr anchor="b" rtlCol="false" tIns="0" lIns="0" bIns="0" rIns="0"/>
            <a:lstStyle/>
            <a:p>
              <a:pPr algn="l">
                <a:lnSpc>
                  <a:spcPts val="5759"/>
                </a:lnSpc>
              </a:pPr>
              <a:r>
                <a:rPr lang="en-US" sz="4799" b="true">
                  <a:solidFill>
                    <a:srgbClr val="1CADE4"/>
                  </a:solidFill>
                  <a:latin typeface="ITC Franklin Gothic LT Semi-Bold"/>
                  <a:ea typeface="ITC Franklin Gothic LT Semi-Bold"/>
                  <a:cs typeface="ITC Franklin Gothic LT Semi-Bold"/>
                  <a:sym typeface="ITC Franklin Gothic LT Semi-Bold"/>
                </a:rPr>
                <a:t>End users</a:t>
              </a:r>
            </a:p>
          </p:txBody>
        </p:sp>
      </p:grpSp>
      <p:grpSp>
        <p:nvGrpSpPr>
          <p:cNvPr name="Group 12" id="12"/>
          <p:cNvGrpSpPr/>
          <p:nvPr/>
        </p:nvGrpSpPr>
        <p:grpSpPr>
          <a:xfrm rot="0">
            <a:off x="688851" y="1729406"/>
            <a:ext cx="16727360" cy="6239078"/>
            <a:chOff x="0" y="0"/>
            <a:chExt cx="22303146" cy="8318771"/>
          </a:xfrm>
        </p:grpSpPr>
        <p:sp>
          <p:nvSpPr>
            <p:cNvPr name="Freeform 13" id="13"/>
            <p:cNvSpPr/>
            <p:nvPr/>
          </p:nvSpPr>
          <p:spPr>
            <a:xfrm flipH="false" flipV="false" rot="0">
              <a:off x="0" y="0"/>
              <a:ext cx="22303146" cy="8318771"/>
            </a:xfrm>
            <a:custGeom>
              <a:avLst/>
              <a:gdLst/>
              <a:ahLst/>
              <a:cxnLst/>
              <a:rect r="r" b="b" t="t" l="l"/>
              <a:pathLst>
                <a:path h="8318771" w="22303146">
                  <a:moveTo>
                    <a:pt x="0" y="0"/>
                  </a:moveTo>
                  <a:lnTo>
                    <a:pt x="22303146" y="0"/>
                  </a:lnTo>
                  <a:lnTo>
                    <a:pt x="22303146" y="8318771"/>
                  </a:lnTo>
                  <a:lnTo>
                    <a:pt x="0" y="8318771"/>
                  </a:lnTo>
                  <a:close/>
                </a:path>
              </a:pathLst>
            </a:custGeom>
            <a:solidFill>
              <a:srgbClr val="000000">
                <a:alpha val="0"/>
              </a:srgbClr>
            </a:solidFill>
          </p:spPr>
        </p:sp>
        <p:sp>
          <p:nvSpPr>
            <p:cNvPr name="TextBox 14" id="14"/>
            <p:cNvSpPr txBox="true"/>
            <p:nvPr/>
          </p:nvSpPr>
          <p:spPr>
            <a:xfrm>
              <a:off x="0" y="-190500"/>
              <a:ext cx="22303146" cy="8509271"/>
            </a:xfrm>
            <a:prstGeom prst="rect">
              <a:avLst/>
            </a:prstGeom>
          </p:spPr>
          <p:txBody>
            <a:bodyPr anchor="ctr" rtlCol="false" tIns="0" lIns="0" bIns="0" rIns="0"/>
            <a:lstStyle/>
            <a:p>
              <a:pPr algn="l" marL="723900" indent="-361950" lvl="1">
                <a:lnSpc>
                  <a:spcPts val="5999"/>
                </a:lnSpc>
                <a:buFont typeface="Arial"/>
                <a:buChar char="•"/>
              </a:pPr>
              <a:r>
                <a:rPr lang="en-US" sz="3999">
                  <a:solidFill>
                    <a:srgbClr val="404040"/>
                  </a:solidFill>
                  <a:latin typeface="ITC Franklin Gothic LT"/>
                  <a:ea typeface="ITC Franklin Gothic LT"/>
                  <a:cs typeface="ITC Franklin Gothic LT"/>
                  <a:sym typeface="ITC Franklin Gothic LT"/>
                </a:rPr>
                <a:t>Users can securely transmit confidential messages without drawing attention, unlike traditional encryption.</a:t>
              </a:r>
            </a:p>
            <a:p>
              <a:pPr algn="l" marL="723900" indent="-361950" lvl="1">
                <a:lnSpc>
                  <a:spcPts val="5999"/>
                </a:lnSpc>
                <a:buFont typeface="Arial"/>
                <a:buChar char="•"/>
              </a:pPr>
              <a:r>
                <a:rPr lang="en-US" sz="3999">
                  <a:solidFill>
                    <a:srgbClr val="404040"/>
                  </a:solidFill>
                  <a:latin typeface="ITC Franklin Gothic LT"/>
                  <a:ea typeface="ITC Franklin Gothic LT"/>
                  <a:cs typeface="ITC Franklin Gothic LT"/>
                  <a:sym typeface="ITC Franklin Gothic LT"/>
                </a:rPr>
                <a:t>Hidden data remains invisible to attackers, reducing the risk of unauthorized access or interception.</a:t>
              </a:r>
            </a:p>
            <a:p>
              <a:pPr algn="l" marL="723900" indent="-361950" lvl="1">
                <a:lnSpc>
                  <a:spcPts val="5999"/>
                </a:lnSpc>
                <a:buFont typeface="Arial"/>
                <a:buChar char="•"/>
              </a:pPr>
              <a:r>
                <a:rPr lang="en-US" sz="3999">
                  <a:solidFill>
                    <a:srgbClr val="404040"/>
                  </a:solidFill>
                  <a:latin typeface="ITC Franklin Gothic LT"/>
                  <a:ea typeface="ITC Franklin Gothic LT"/>
                  <a:cs typeface="ITC Franklin Gothic LT"/>
                  <a:sym typeface="ITC Franklin Gothic LT"/>
                </a:rPr>
                <a:t>The process is simple, requiring only an image, a message, and a password for secure encryption &amp; decryption.</a:t>
              </a:r>
            </a:p>
            <a:p>
              <a:pPr algn="l" marL="723900" indent="-361950" lvl="1">
                <a:lnSpc>
                  <a:spcPts val="5999"/>
                </a:lnSpc>
                <a:buFont typeface="Arial"/>
                <a:buChar char="•"/>
              </a:pPr>
              <a:r>
                <a:rPr lang="en-US" sz="3999">
                  <a:solidFill>
                    <a:srgbClr val="404040"/>
                  </a:solidFill>
                  <a:latin typeface="ITC Franklin Gothic LT"/>
                  <a:ea typeface="ITC Franklin Gothic LT"/>
                  <a:cs typeface="ITC Franklin Gothic LT"/>
                  <a:sym typeface="ITC Franklin Gothic LT"/>
                </a:rPr>
                <a:t>The method requires no complex hardware and runs efficiently on any system using simple image files.</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669801" y="822960"/>
            <a:ext cx="16746411" cy="875080"/>
            <a:chOff x="0" y="0"/>
            <a:chExt cx="22328548" cy="1166774"/>
          </a:xfrm>
        </p:grpSpPr>
        <p:sp>
          <p:nvSpPr>
            <p:cNvPr name="Freeform 10" id="10"/>
            <p:cNvSpPr/>
            <p:nvPr/>
          </p:nvSpPr>
          <p:spPr>
            <a:xfrm flipH="false" flipV="false" rot="0">
              <a:off x="0" y="0"/>
              <a:ext cx="22328547" cy="1166774"/>
            </a:xfrm>
            <a:custGeom>
              <a:avLst/>
              <a:gdLst/>
              <a:ahLst/>
              <a:cxnLst/>
              <a:rect r="r" b="b" t="t" l="l"/>
              <a:pathLst>
                <a:path h="1166774" w="22328547">
                  <a:moveTo>
                    <a:pt x="0" y="0"/>
                  </a:moveTo>
                  <a:lnTo>
                    <a:pt x="22328547" y="0"/>
                  </a:lnTo>
                  <a:lnTo>
                    <a:pt x="22328547" y="1166774"/>
                  </a:lnTo>
                  <a:lnTo>
                    <a:pt x="0" y="1166774"/>
                  </a:lnTo>
                  <a:close/>
                </a:path>
              </a:pathLst>
            </a:custGeom>
            <a:solidFill>
              <a:srgbClr val="000000">
                <a:alpha val="0"/>
              </a:srgbClr>
            </a:solidFill>
          </p:spPr>
        </p:sp>
        <p:sp>
          <p:nvSpPr>
            <p:cNvPr name="TextBox 11" id="11"/>
            <p:cNvSpPr txBox="true"/>
            <p:nvPr/>
          </p:nvSpPr>
          <p:spPr>
            <a:xfrm>
              <a:off x="0" y="-95250"/>
              <a:ext cx="22328548" cy="1262024"/>
            </a:xfrm>
            <a:prstGeom prst="rect">
              <a:avLst/>
            </a:prstGeom>
          </p:spPr>
          <p:txBody>
            <a:bodyPr anchor="b" rtlCol="false" tIns="0" lIns="0" bIns="0" rIns="0"/>
            <a:lstStyle/>
            <a:p>
              <a:pPr algn="l">
                <a:lnSpc>
                  <a:spcPts val="5759"/>
                </a:lnSpc>
              </a:pPr>
              <a:r>
                <a:rPr lang="en-US" sz="4799" b="true">
                  <a:solidFill>
                    <a:srgbClr val="1CADE4"/>
                  </a:solidFill>
                  <a:latin typeface="ITC Franklin Gothic LT Semi-Bold"/>
                  <a:ea typeface="ITC Franklin Gothic LT Semi-Bold"/>
                  <a:cs typeface="ITC Franklin Gothic LT Semi-Bold"/>
                  <a:sym typeface="ITC Franklin Gothic LT Semi-Bold"/>
                </a:rPr>
                <a:t>Results</a:t>
              </a:r>
            </a:p>
          </p:txBody>
        </p:sp>
      </p:grpSp>
      <p:sp>
        <p:nvSpPr>
          <p:cNvPr name="Freeform 12" id="12"/>
          <p:cNvSpPr/>
          <p:nvPr/>
        </p:nvSpPr>
        <p:spPr>
          <a:xfrm flipH="false" flipV="false" rot="0">
            <a:off x="584064" y="1488737"/>
            <a:ext cx="9043006" cy="8798263"/>
          </a:xfrm>
          <a:custGeom>
            <a:avLst/>
            <a:gdLst/>
            <a:ahLst/>
            <a:cxnLst/>
            <a:rect r="r" b="b" t="t" l="l"/>
            <a:pathLst>
              <a:path h="8798263" w="9043006">
                <a:moveTo>
                  <a:pt x="0" y="0"/>
                </a:moveTo>
                <a:lnTo>
                  <a:pt x="9043006" y="0"/>
                </a:lnTo>
                <a:lnTo>
                  <a:pt x="9043006" y="8798263"/>
                </a:lnTo>
                <a:lnTo>
                  <a:pt x="0" y="8798263"/>
                </a:lnTo>
                <a:lnTo>
                  <a:pt x="0" y="0"/>
                </a:lnTo>
                <a:close/>
              </a:path>
            </a:pathLst>
          </a:custGeom>
          <a:blipFill>
            <a:blip r:embed="rId3"/>
            <a:stretch>
              <a:fillRect l="0" t="-202" r="-2492" b="-202"/>
            </a:stretch>
          </a:blipFill>
        </p:spPr>
      </p:sp>
      <p:sp>
        <p:nvSpPr>
          <p:cNvPr name="Freeform 13" id="13"/>
          <p:cNvSpPr/>
          <p:nvPr/>
        </p:nvSpPr>
        <p:spPr>
          <a:xfrm flipH="false" flipV="false" rot="0">
            <a:off x="9476485" y="1488737"/>
            <a:ext cx="8141715" cy="8168128"/>
          </a:xfrm>
          <a:custGeom>
            <a:avLst/>
            <a:gdLst/>
            <a:ahLst/>
            <a:cxnLst/>
            <a:rect r="r" b="b" t="t" l="l"/>
            <a:pathLst>
              <a:path h="8168128" w="8141715">
                <a:moveTo>
                  <a:pt x="0" y="0"/>
                </a:moveTo>
                <a:lnTo>
                  <a:pt x="8141715" y="0"/>
                </a:lnTo>
                <a:lnTo>
                  <a:pt x="8141715" y="8168128"/>
                </a:lnTo>
                <a:lnTo>
                  <a:pt x="0" y="8168128"/>
                </a:lnTo>
                <a:lnTo>
                  <a:pt x="0" y="0"/>
                </a:lnTo>
                <a:close/>
              </a:path>
            </a:pathLst>
          </a:custGeom>
          <a:blipFill>
            <a:blip r:embed="rId4"/>
            <a:stretch>
              <a:fillRect l="-14583" t="-2794" r="-17058"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669801" y="828296"/>
            <a:ext cx="16746411" cy="875080"/>
            <a:chOff x="0" y="0"/>
            <a:chExt cx="22328548" cy="1166774"/>
          </a:xfrm>
        </p:grpSpPr>
        <p:sp>
          <p:nvSpPr>
            <p:cNvPr name="Freeform 10" id="10"/>
            <p:cNvSpPr/>
            <p:nvPr/>
          </p:nvSpPr>
          <p:spPr>
            <a:xfrm flipH="false" flipV="false" rot="0">
              <a:off x="0" y="0"/>
              <a:ext cx="22328547" cy="1166774"/>
            </a:xfrm>
            <a:custGeom>
              <a:avLst/>
              <a:gdLst/>
              <a:ahLst/>
              <a:cxnLst/>
              <a:rect r="r" b="b" t="t" l="l"/>
              <a:pathLst>
                <a:path h="1166774" w="22328547">
                  <a:moveTo>
                    <a:pt x="0" y="0"/>
                  </a:moveTo>
                  <a:lnTo>
                    <a:pt x="22328547" y="0"/>
                  </a:lnTo>
                  <a:lnTo>
                    <a:pt x="22328547" y="1166774"/>
                  </a:lnTo>
                  <a:lnTo>
                    <a:pt x="0" y="1166774"/>
                  </a:lnTo>
                  <a:close/>
                </a:path>
              </a:pathLst>
            </a:custGeom>
            <a:solidFill>
              <a:srgbClr val="000000">
                <a:alpha val="0"/>
              </a:srgbClr>
            </a:solidFill>
          </p:spPr>
        </p:sp>
        <p:sp>
          <p:nvSpPr>
            <p:cNvPr name="TextBox 11" id="11"/>
            <p:cNvSpPr txBox="true"/>
            <p:nvPr/>
          </p:nvSpPr>
          <p:spPr>
            <a:xfrm>
              <a:off x="0" y="-95250"/>
              <a:ext cx="22328548" cy="1262024"/>
            </a:xfrm>
            <a:prstGeom prst="rect">
              <a:avLst/>
            </a:prstGeom>
          </p:spPr>
          <p:txBody>
            <a:bodyPr anchor="b" rtlCol="false" tIns="0" lIns="0" bIns="0" rIns="0"/>
            <a:lstStyle/>
            <a:p>
              <a:pPr algn="l">
                <a:lnSpc>
                  <a:spcPts val="5759"/>
                </a:lnSpc>
              </a:pPr>
              <a:r>
                <a:rPr lang="en-US" sz="4799" b="true">
                  <a:solidFill>
                    <a:srgbClr val="1CADE4"/>
                  </a:solidFill>
                  <a:latin typeface="ITC Franklin Gothic LT Semi-Bold"/>
                  <a:ea typeface="ITC Franklin Gothic LT Semi-Bold"/>
                  <a:cs typeface="ITC Franklin Gothic LT Semi-Bold"/>
                  <a:sym typeface="ITC Franklin Gothic LT Semi-Bold"/>
                </a:rPr>
                <a:t>Conclusion</a:t>
              </a:r>
            </a:p>
          </p:txBody>
        </p:sp>
      </p:grpSp>
      <p:grpSp>
        <p:nvGrpSpPr>
          <p:cNvPr name="Group 12" id="12"/>
          <p:cNvGrpSpPr/>
          <p:nvPr/>
        </p:nvGrpSpPr>
        <p:grpSpPr>
          <a:xfrm rot="0">
            <a:off x="871790" y="1712901"/>
            <a:ext cx="16544422" cy="6236693"/>
            <a:chOff x="0" y="0"/>
            <a:chExt cx="22059230" cy="8315591"/>
          </a:xfrm>
        </p:grpSpPr>
        <p:sp>
          <p:nvSpPr>
            <p:cNvPr name="Freeform 13" id="13"/>
            <p:cNvSpPr/>
            <p:nvPr/>
          </p:nvSpPr>
          <p:spPr>
            <a:xfrm flipH="false" flipV="false" rot="0">
              <a:off x="0" y="0"/>
              <a:ext cx="22059230" cy="8315591"/>
            </a:xfrm>
            <a:custGeom>
              <a:avLst/>
              <a:gdLst/>
              <a:ahLst/>
              <a:cxnLst/>
              <a:rect r="r" b="b" t="t" l="l"/>
              <a:pathLst>
                <a:path h="8315591" w="22059230">
                  <a:moveTo>
                    <a:pt x="0" y="0"/>
                  </a:moveTo>
                  <a:lnTo>
                    <a:pt x="22059230" y="0"/>
                  </a:lnTo>
                  <a:lnTo>
                    <a:pt x="22059230" y="8315591"/>
                  </a:lnTo>
                  <a:lnTo>
                    <a:pt x="0" y="8315591"/>
                  </a:lnTo>
                  <a:close/>
                </a:path>
              </a:pathLst>
            </a:custGeom>
            <a:solidFill>
              <a:srgbClr val="000000">
                <a:alpha val="0"/>
              </a:srgbClr>
            </a:solidFill>
          </p:spPr>
        </p:sp>
        <p:sp>
          <p:nvSpPr>
            <p:cNvPr name="TextBox 14" id="14"/>
            <p:cNvSpPr txBox="true"/>
            <p:nvPr/>
          </p:nvSpPr>
          <p:spPr>
            <a:xfrm>
              <a:off x="0" y="-133350"/>
              <a:ext cx="22059230" cy="8448941"/>
            </a:xfrm>
            <a:prstGeom prst="rect">
              <a:avLst/>
            </a:prstGeom>
          </p:spPr>
          <p:txBody>
            <a:bodyPr anchor="ctr" rtlCol="false" tIns="0" lIns="0" bIns="0" rIns="0"/>
            <a:lstStyle/>
            <a:p>
              <a:pPr algn="l">
                <a:lnSpc>
                  <a:spcPts val="5399"/>
                </a:lnSpc>
              </a:pPr>
              <a:r>
                <a:rPr lang="en-US" sz="3999">
                  <a:solidFill>
                    <a:srgbClr val="404040"/>
                  </a:solidFill>
                  <a:latin typeface="ITC Franklin Gothic LT"/>
                  <a:ea typeface="ITC Franklin Gothic LT"/>
                  <a:cs typeface="ITC Franklin Gothic LT"/>
                  <a:sym typeface="ITC Franklin Gothic LT"/>
                </a:rPr>
                <a:t>The Secure Data Hiding in Images Using Steganography project provides an efficient and discreet method for concealing sensitive information within images. By utilizing Least Significant Bit (LSB) encoding and password protection, it ensures covert communication and enhanced data security. The technique maintains image quality while making the hidden message undetectable to unauthorized users. With its lightweight implementation and real-world applications in privacy protection, digital watermarking, and secure data transmission, this project serves as a practical and effective solution for secure information exchange.</a:t>
              </a: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sp>
        <p:nvSpPr>
          <p:cNvPr name="Freeform 8" id="8" descr="Logo  Description automatically generated"/>
          <p:cNvSpPr/>
          <p:nvPr/>
        </p:nvSpPr>
        <p:spPr>
          <a:xfrm flipH="false" flipV="false" rot="0">
            <a:off x="15727505" y="9656865"/>
            <a:ext cx="1688707" cy="547689"/>
          </a:xfrm>
          <a:custGeom>
            <a:avLst/>
            <a:gdLst/>
            <a:ahLst/>
            <a:cxnLst/>
            <a:rect r="r" b="b" t="t" l="l"/>
            <a:pathLst>
              <a:path h="547689" w="1688707">
                <a:moveTo>
                  <a:pt x="0" y="0"/>
                </a:moveTo>
                <a:lnTo>
                  <a:pt x="1688707" y="0"/>
                </a:lnTo>
                <a:lnTo>
                  <a:pt x="1688707" y="547689"/>
                </a:lnTo>
                <a:lnTo>
                  <a:pt x="0" y="547689"/>
                </a:lnTo>
                <a:lnTo>
                  <a:pt x="0" y="0"/>
                </a:lnTo>
                <a:close/>
              </a:path>
            </a:pathLst>
          </a:custGeom>
          <a:blipFill>
            <a:blip r:embed="rId2"/>
            <a:stretch>
              <a:fillRect l="0" t="-141" r="0" b="-141"/>
            </a:stretch>
          </a:blipFill>
        </p:spPr>
      </p:sp>
      <p:grpSp>
        <p:nvGrpSpPr>
          <p:cNvPr name="Group 9" id="9"/>
          <p:cNvGrpSpPr/>
          <p:nvPr/>
        </p:nvGrpSpPr>
        <p:grpSpPr>
          <a:xfrm rot="0">
            <a:off x="669801" y="822960"/>
            <a:ext cx="16746411" cy="875080"/>
            <a:chOff x="0" y="0"/>
            <a:chExt cx="22328548" cy="1166774"/>
          </a:xfrm>
        </p:grpSpPr>
        <p:sp>
          <p:nvSpPr>
            <p:cNvPr name="Freeform 10" id="10"/>
            <p:cNvSpPr/>
            <p:nvPr/>
          </p:nvSpPr>
          <p:spPr>
            <a:xfrm flipH="false" flipV="false" rot="0">
              <a:off x="0" y="0"/>
              <a:ext cx="22328547" cy="1166774"/>
            </a:xfrm>
            <a:custGeom>
              <a:avLst/>
              <a:gdLst/>
              <a:ahLst/>
              <a:cxnLst/>
              <a:rect r="r" b="b" t="t" l="l"/>
              <a:pathLst>
                <a:path h="1166774" w="22328547">
                  <a:moveTo>
                    <a:pt x="0" y="0"/>
                  </a:moveTo>
                  <a:lnTo>
                    <a:pt x="22328547" y="0"/>
                  </a:lnTo>
                  <a:lnTo>
                    <a:pt x="22328547" y="1166774"/>
                  </a:lnTo>
                  <a:lnTo>
                    <a:pt x="0" y="1166774"/>
                  </a:lnTo>
                  <a:close/>
                </a:path>
              </a:pathLst>
            </a:custGeom>
            <a:solidFill>
              <a:srgbClr val="000000">
                <a:alpha val="0"/>
              </a:srgbClr>
            </a:solidFill>
          </p:spPr>
        </p:sp>
        <p:sp>
          <p:nvSpPr>
            <p:cNvPr name="TextBox 11" id="11"/>
            <p:cNvSpPr txBox="true"/>
            <p:nvPr/>
          </p:nvSpPr>
          <p:spPr>
            <a:xfrm>
              <a:off x="0" y="-95250"/>
              <a:ext cx="22328548" cy="1262024"/>
            </a:xfrm>
            <a:prstGeom prst="rect">
              <a:avLst/>
            </a:prstGeom>
          </p:spPr>
          <p:txBody>
            <a:bodyPr anchor="b" rtlCol="false" tIns="0" lIns="0" bIns="0" rIns="0"/>
            <a:lstStyle/>
            <a:p>
              <a:pPr algn="l">
                <a:lnSpc>
                  <a:spcPts val="5759"/>
                </a:lnSpc>
              </a:pPr>
              <a:r>
                <a:rPr lang="en-US" sz="4799" b="true">
                  <a:solidFill>
                    <a:srgbClr val="1CADE4"/>
                  </a:solidFill>
                  <a:latin typeface="ITC Franklin Gothic LT Semi-Bold"/>
                  <a:ea typeface="ITC Franklin Gothic LT Semi-Bold"/>
                  <a:cs typeface="ITC Franklin Gothic LT Semi-Bold"/>
                  <a:sym typeface="ITC Franklin Gothic LT Semi-Bold"/>
                </a:rPr>
                <a:t>GitHub Link</a:t>
              </a:r>
            </a:p>
          </p:txBody>
        </p:sp>
      </p:grpSp>
      <p:grpSp>
        <p:nvGrpSpPr>
          <p:cNvPr name="Group 12" id="12"/>
          <p:cNvGrpSpPr/>
          <p:nvPr/>
        </p:nvGrpSpPr>
        <p:grpSpPr>
          <a:xfrm rot="0">
            <a:off x="871788" y="1953039"/>
            <a:ext cx="16544422" cy="7009986"/>
            <a:chOff x="0" y="0"/>
            <a:chExt cx="22059230" cy="9346648"/>
          </a:xfrm>
        </p:grpSpPr>
        <p:sp>
          <p:nvSpPr>
            <p:cNvPr name="Freeform 13" id="13"/>
            <p:cNvSpPr/>
            <p:nvPr/>
          </p:nvSpPr>
          <p:spPr>
            <a:xfrm flipH="false" flipV="false" rot="0">
              <a:off x="0" y="0"/>
              <a:ext cx="22059230" cy="9346648"/>
            </a:xfrm>
            <a:custGeom>
              <a:avLst/>
              <a:gdLst/>
              <a:ahLst/>
              <a:cxnLst/>
              <a:rect r="r" b="b" t="t" l="l"/>
              <a:pathLst>
                <a:path h="9346648" w="22059230">
                  <a:moveTo>
                    <a:pt x="0" y="0"/>
                  </a:moveTo>
                  <a:lnTo>
                    <a:pt x="22059230" y="0"/>
                  </a:lnTo>
                  <a:lnTo>
                    <a:pt x="22059230" y="9346648"/>
                  </a:lnTo>
                  <a:lnTo>
                    <a:pt x="0" y="9346648"/>
                  </a:lnTo>
                  <a:close/>
                </a:path>
              </a:pathLst>
            </a:custGeom>
            <a:solidFill>
              <a:srgbClr val="000000">
                <a:alpha val="0"/>
              </a:srgbClr>
            </a:solidFill>
          </p:spPr>
        </p:sp>
        <p:sp>
          <p:nvSpPr>
            <p:cNvPr name="TextBox 14" id="14"/>
            <p:cNvSpPr txBox="true"/>
            <p:nvPr/>
          </p:nvSpPr>
          <p:spPr>
            <a:xfrm>
              <a:off x="0" y="-123825"/>
              <a:ext cx="22059230" cy="9470473"/>
            </a:xfrm>
            <a:prstGeom prst="rect">
              <a:avLst/>
            </a:prstGeom>
          </p:spPr>
          <p:txBody>
            <a:bodyPr anchor="ctr" rtlCol="false" tIns="0" lIns="0" bIns="0" rIns="0"/>
            <a:lstStyle/>
            <a:p>
              <a:pPr algn="l" marL="751039" indent="-375520" lvl="1">
                <a:lnSpc>
                  <a:spcPts val="5477"/>
                </a:lnSpc>
                <a:buFont typeface="Arial"/>
                <a:buChar char="•"/>
              </a:pPr>
              <a:r>
                <a:rPr lang="en-US" sz="4149" u="sng">
                  <a:solidFill>
                    <a:srgbClr val="6EAC1C"/>
                  </a:solidFill>
                  <a:latin typeface="ITC Franklin Gothic LT"/>
                  <a:ea typeface="ITC Franklin Gothic LT"/>
                  <a:cs typeface="ITC Franklin Gothic LT"/>
                  <a:sym typeface="ITC Franklin Gothic LT"/>
                  <a:hlinkClick r:id="rId3" tooltip="https://github.com/GuruVishnuKumar/Cybersecurity-Intern-Project.git"/>
                </a:rPr>
                <a:t>https://github.com/GuruVishnuKumar/Cybersecurity-Intern-Project</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DAGgBWD2-Ac</dc:identifier>
  <dcterms:modified xsi:type="dcterms:W3CDTF">2011-08-01T06:04:30Z</dcterms:modified>
  <cp:revision>1</cp:revision>
  <dc:title>cybersecurity IBM intern ppt</dc:title>
</cp:coreProperties>
</file>