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6" r:id="rId2"/>
    <p:sldId id="257" r:id="rId3"/>
    <p:sldId id="368" r:id="rId4"/>
    <p:sldId id="369" r:id="rId5"/>
    <p:sldId id="370" r:id="rId6"/>
    <p:sldId id="379" r:id="rId7"/>
    <p:sldId id="372" r:id="rId8"/>
    <p:sldId id="373" r:id="rId9"/>
    <p:sldId id="374" r:id="rId10"/>
    <p:sldId id="380" r:id="rId11"/>
    <p:sldId id="381" r:id="rId12"/>
    <p:sldId id="376" r:id="rId13"/>
    <p:sldId id="375" r:id="rId14"/>
    <p:sldId id="377" r:id="rId15"/>
    <p:sldId id="3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rgbClr val="7030A0"/>
                </a:solidFill>
                <a:latin typeface="Verdana" panose="020B0604030504040204" pitchFamily="34" charset="0"/>
                <a:ea typeface="+mn-ea"/>
                <a:cs typeface="+mn-cs"/>
              </a:rPr>
              <a:t>Wellness Guard AI  Health Analyzer</a:t>
            </a:r>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708891" y="5029310"/>
            <a:ext cx="404685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US" sz="2400" b="1" dirty="0">
                <a:solidFill>
                  <a:srgbClr val="FF0000"/>
                </a:solidFill>
              </a:rPr>
              <a:t>Dr. M. RAKESH KUMAR</a:t>
            </a:r>
            <a:endParaRPr lang="en-IN" sz="2400" b="1" dirty="0">
              <a:solidFill>
                <a:srgbClr val="FF0000"/>
              </a:solidFill>
            </a:endParaRPr>
          </a:p>
          <a:p>
            <a:pPr>
              <a:spcBef>
                <a:spcPct val="0"/>
              </a:spcBef>
              <a:buClrTx/>
              <a:buFontTx/>
              <a:buNone/>
            </a:pPr>
            <a:r>
              <a:rPr lang="en-US" sz="1800" b="1" dirty="0">
                <a:solidFill>
                  <a:srgbClr val="FF0000"/>
                </a:solidFill>
              </a:rPr>
              <a:t>Associate Professor</a:t>
            </a:r>
            <a:endParaRPr lang="en-IN" altLang="en-US" sz="18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5680952" y="5029310"/>
            <a:ext cx="633937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nSpc>
                <a:spcPct val="150000"/>
              </a:lnSpc>
              <a:buNone/>
            </a:pPr>
            <a:r>
              <a:rPr lang="en-US" sz="1900" b="1" dirty="0">
                <a:solidFill>
                  <a:srgbClr val="FF0000"/>
                </a:solidFill>
              </a:rPr>
              <a:t>MOHAMMED REHAN SHARIEF MT  220701515  GURUBARAN T   220701522</a:t>
            </a:r>
            <a:endParaRPr lang="en-IN" sz="1900" b="1" dirty="0">
              <a:solidFill>
                <a:srgbClr val="FF0000"/>
              </a:solidFill>
            </a:endParaRPr>
          </a:p>
          <a:p>
            <a:pPr>
              <a:spcBef>
                <a:spcPct val="0"/>
              </a:spcBef>
              <a:buClrTx/>
              <a:buNone/>
            </a:pPr>
            <a:endParaRPr lang="en-IN" altLang="en-US" sz="20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38506-DA17-FD72-994B-E679C778FE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D958AE-E5DE-2B89-C8FA-9E91B012D19D}"/>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46FFAAE4-C037-BCDC-9210-5168C2DAB615}"/>
              </a:ext>
            </a:extLst>
          </p:cNvPr>
          <p:cNvSpPr>
            <a:spLocks noGrp="1"/>
          </p:cNvSpPr>
          <p:nvPr>
            <p:ph idx="1"/>
          </p:nvPr>
        </p:nvSpPr>
        <p:spPr/>
        <p:txBody>
          <a:bodyPr/>
          <a:lstStyle/>
          <a:p>
            <a:r>
              <a:rPr lang="en-US" sz="2400" b="1" dirty="0"/>
              <a:t>Personalized Recommendations</a:t>
            </a:r>
          </a:p>
          <a:p>
            <a:pPr lvl="1">
              <a:buFont typeface="Arial" panose="020B0604020202020204" pitchFamily="34" charset="0"/>
              <a:buChar char="•"/>
            </a:pPr>
            <a:r>
              <a:rPr lang="en-US" sz="2000" b="1" dirty="0"/>
              <a:t>Function</a:t>
            </a:r>
            <a:r>
              <a:rPr lang="en-US" sz="2000" dirty="0"/>
              <a:t>: Offers personalized wellness advice (e.g., exercise, diet).</a:t>
            </a:r>
          </a:p>
          <a:p>
            <a:pPr lvl="1">
              <a:buFont typeface="Arial" panose="020B0604020202020204" pitchFamily="34" charset="0"/>
              <a:buChar char="•"/>
            </a:pPr>
            <a:r>
              <a:rPr lang="en-US" sz="2000" b="1" dirty="0"/>
              <a:t>Process</a:t>
            </a:r>
            <a:r>
              <a:rPr lang="en-US" sz="2000" dirty="0"/>
              <a:t>: Data-driven suggestions are provided based on individual health profiles.</a:t>
            </a:r>
          </a:p>
          <a:p>
            <a:pPr marL="471487" lvl="1" indent="0">
              <a:buNone/>
            </a:pPr>
            <a:endParaRPr lang="en-US" sz="2000" dirty="0"/>
          </a:p>
          <a:p>
            <a:r>
              <a:rPr lang="en-US" sz="2400" b="1" dirty="0"/>
              <a:t>Real-time Monitoring &amp; Alerts</a:t>
            </a:r>
          </a:p>
          <a:p>
            <a:pPr lvl="1">
              <a:buFont typeface="Arial" panose="020B0604020202020204" pitchFamily="34" charset="0"/>
              <a:buChar char="•"/>
            </a:pPr>
            <a:r>
              <a:rPr lang="en-US" sz="2000" b="1" dirty="0"/>
              <a:t>Function</a:t>
            </a:r>
            <a:r>
              <a:rPr lang="en-US" sz="2000" dirty="0"/>
              <a:t>: Monitors health data continuously and sends alerts when necessary.</a:t>
            </a:r>
          </a:p>
          <a:p>
            <a:pPr lvl="1">
              <a:buFont typeface="Arial" panose="020B0604020202020204" pitchFamily="34" charset="0"/>
              <a:buChar char="•"/>
            </a:pPr>
            <a:r>
              <a:rPr lang="en-US" sz="2000" b="1" dirty="0"/>
              <a:t>Process</a:t>
            </a:r>
            <a:r>
              <a:rPr lang="en-US" sz="2000" dirty="0"/>
              <a:t>: Health parameters are constantly tracked, triggering alerts if they fall outside safe ranges.</a:t>
            </a:r>
          </a:p>
          <a:p>
            <a:pPr marL="0" indent="0">
              <a:buNone/>
            </a:pPr>
            <a:endParaRPr lang="en-IN" dirty="0"/>
          </a:p>
        </p:txBody>
      </p:sp>
      <p:sp>
        <p:nvSpPr>
          <p:cNvPr id="5" name="Footer Placeholder 4">
            <a:extLst>
              <a:ext uri="{FF2B5EF4-FFF2-40B4-BE49-F238E27FC236}">
                <a16:creationId xmlns:a16="http://schemas.microsoft.com/office/drawing/2014/main" id="{C19D366A-31FB-2903-1286-D144AC3AE6C9}"/>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4D3AB520-27B7-95ED-42B7-D63A4D07CF52}"/>
              </a:ext>
            </a:extLst>
          </p:cNvPr>
          <p:cNvSpPr>
            <a:spLocks noGrp="1"/>
          </p:cNvSpPr>
          <p:nvPr>
            <p:ph type="sldNum" sz="quarter" idx="12"/>
          </p:nvPr>
        </p:nvSpPr>
        <p:spPr/>
        <p:txBody>
          <a:bodyPr/>
          <a:lstStyle/>
          <a:p>
            <a:fld id="{5AB9ECBD-B4DD-40D5-8D24-9ECCDBB1583E}" type="slidenum">
              <a:rPr lang="en-IN" smtClean="0"/>
              <a:t>10</a:t>
            </a:fld>
            <a:endParaRPr lang="en-IN"/>
          </a:p>
        </p:txBody>
      </p:sp>
    </p:spTree>
    <p:extLst>
      <p:ext uri="{BB962C8B-B14F-4D97-AF65-F5344CB8AC3E}">
        <p14:creationId xmlns:p14="http://schemas.microsoft.com/office/powerpoint/2010/main" val="4049820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79A98-25A2-6A72-43E3-C7FC9390F8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D2C357-5C6B-46E0-A131-8FFBDD4346F2}"/>
              </a:ext>
            </a:extLst>
          </p:cNvPr>
          <p:cNvSpPr>
            <a:spLocks noGrp="1"/>
          </p:cNvSpPr>
          <p:nvPr>
            <p:ph type="title"/>
          </p:nvPr>
        </p:nvSpPr>
        <p:spPr/>
        <p:txBody>
          <a:bodyPr/>
          <a:lstStyle/>
          <a:p>
            <a:r>
              <a:rPr lang="en-US" altLang="en-US" sz="3200" b="1" dirty="0">
                <a:solidFill>
                  <a:srgbClr val="FF0000"/>
                </a:solidFill>
              </a:rPr>
              <a:t>OUTPUT SCREENSHOT</a:t>
            </a:r>
            <a:endParaRPr lang="en-IN" sz="2800" dirty="0"/>
          </a:p>
        </p:txBody>
      </p:sp>
      <p:pic>
        <p:nvPicPr>
          <p:cNvPr id="7" name="Content Placeholder 6">
            <a:extLst>
              <a:ext uri="{FF2B5EF4-FFF2-40B4-BE49-F238E27FC236}">
                <a16:creationId xmlns:a16="http://schemas.microsoft.com/office/drawing/2014/main" id="{D8E59561-4F37-BAF8-43E0-E6AAABC14B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3462" y="2033080"/>
            <a:ext cx="7504412" cy="3986719"/>
          </a:xfrm>
        </p:spPr>
      </p:pic>
      <p:sp>
        <p:nvSpPr>
          <p:cNvPr id="5" name="Footer Placeholder 4">
            <a:extLst>
              <a:ext uri="{FF2B5EF4-FFF2-40B4-BE49-F238E27FC236}">
                <a16:creationId xmlns:a16="http://schemas.microsoft.com/office/drawing/2014/main" id="{0E77204B-B0BF-9CFE-8BE1-6281AC3C3D7B}"/>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1CD1CA5C-014E-E253-C351-3224123F69DD}"/>
              </a:ext>
            </a:extLst>
          </p:cNvPr>
          <p:cNvSpPr>
            <a:spLocks noGrp="1"/>
          </p:cNvSpPr>
          <p:nvPr>
            <p:ph type="sldNum" sz="quarter" idx="12"/>
          </p:nvPr>
        </p:nvSpPr>
        <p:spPr/>
        <p:txBody>
          <a:bodyPr/>
          <a:lstStyle/>
          <a:p>
            <a:fld id="{5AB9ECBD-B4DD-40D5-8D24-9ECCDBB1583E}" type="slidenum">
              <a:rPr lang="en-IN" smtClean="0"/>
              <a:t>11</a:t>
            </a:fld>
            <a:endParaRPr lang="en-IN"/>
          </a:p>
        </p:txBody>
      </p:sp>
    </p:spTree>
    <p:extLst>
      <p:ext uri="{BB962C8B-B14F-4D97-AF65-F5344CB8AC3E}">
        <p14:creationId xmlns:p14="http://schemas.microsoft.com/office/powerpoint/2010/main" val="3469783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Module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400" dirty="0"/>
              <a:t>The implementation of </a:t>
            </a:r>
            <a:r>
              <a:rPr lang="en-US" sz="2400" b="1" dirty="0"/>
              <a:t>WellnessGuardAI</a:t>
            </a:r>
            <a:r>
              <a:rPr lang="en-US" sz="2400" dirty="0"/>
              <a:t> involved collecting real time health data from wearable devices and processing it using machine learning models. Data was cleaned and analyzed to predict health risks and detect anomalies. The system provided personalized wellness suggestions and real-time alerts through a simple dashboard. Results showed high accuracy in identifying health risks and unusual patterns, with timely notifications. The solution proved effective for continuous health</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t>monitoring and proactive wellness support.</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12</a:t>
            </a:fld>
            <a:endParaRPr lang="en-IN"/>
          </a:p>
        </p:txBody>
      </p:sp>
    </p:spTree>
    <p:extLst>
      <p:ext uri="{BB962C8B-B14F-4D97-AF65-F5344CB8AC3E}">
        <p14:creationId xmlns:p14="http://schemas.microsoft.com/office/powerpoint/2010/main" val="410963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&amp; Future Work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400" dirty="0"/>
              <a:t>WellnessGuardAI effectively uses AI and wearable data for real-time health monitoring and early risk detection. It provides timely alerts and personalized wellness suggestions, promoting proactive healthcare. In the future, the system can be improved by adding more health parameters, refining prediction models, and integrating with health records. Features like mental health tracking and voice alerts will further enhance user experience. This project lays the foundation for smarter, AI-driven personal health management systems.</a:t>
            </a:r>
            <a:endParaRPr lang="en-IN" sz="2400"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13</a:t>
            </a:fld>
            <a:endParaRPr lang="en-IN"/>
          </a:p>
        </p:txBody>
      </p:sp>
    </p:spTree>
    <p:extLst>
      <p:ext uri="{BB962C8B-B14F-4D97-AF65-F5344CB8AC3E}">
        <p14:creationId xmlns:p14="http://schemas.microsoft.com/office/powerpoint/2010/main" val="2369166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lnSpc>
                <a:spcPct val="150000"/>
              </a:lnSpc>
              <a:buNone/>
            </a:pPr>
            <a:r>
              <a:rPr lang="en-IN" sz="1800" dirty="0">
                <a:effectLst/>
                <a:latin typeface="Times New Roman" panose="02020603050405020304" pitchFamily="18" charset="0"/>
                <a:ea typeface="Arial" panose="020B0604020202020204" pitchFamily="34" charset="0"/>
              </a:rPr>
              <a:t>[1].</a:t>
            </a:r>
            <a:r>
              <a:rPr lang="en-IN" sz="1800" b="1" dirty="0">
                <a:effectLst/>
                <a:latin typeface="Times New Roman" panose="02020603050405020304" pitchFamily="18" charset="0"/>
                <a:ea typeface="Arial" panose="020B0604020202020204" pitchFamily="34" charset="0"/>
              </a:rPr>
              <a:t> </a:t>
            </a:r>
            <a:r>
              <a:rPr lang="en-IN" sz="1800" dirty="0">
                <a:effectLst/>
                <a:latin typeface="Times New Roman" panose="02020603050405020304" pitchFamily="18" charset="0"/>
                <a:ea typeface="Arial" panose="020B0604020202020204" pitchFamily="34" charset="0"/>
              </a:rPr>
              <a:t>Rajendran, R., et al. (2020). Artificial Intelligence in Healthcare: Past, Present, and Future. </a:t>
            </a:r>
            <a:r>
              <a:rPr lang="en-IN" sz="1800" i="1" dirty="0">
                <a:effectLst/>
                <a:latin typeface="Times New Roman" panose="02020603050405020304" pitchFamily="18" charset="0"/>
                <a:ea typeface="Arial" panose="020B0604020202020204" pitchFamily="34" charset="0"/>
              </a:rPr>
              <a:t>Journal of Healthcare Informatics Research</a:t>
            </a:r>
            <a:r>
              <a:rPr lang="en-IN" sz="1800" dirty="0">
                <a:effectLst/>
                <a:latin typeface="Times New Roman" panose="02020603050405020304" pitchFamily="18" charset="0"/>
                <a:ea typeface="Arial" panose="020B0604020202020204" pitchFamily="34" charset="0"/>
              </a:rPr>
              <a:t>, 6(2), 45-65.</a:t>
            </a:r>
            <a:endParaRPr lang="en-IN" sz="1800" dirty="0">
              <a:effectLst/>
              <a:latin typeface="Times New Roman" panose="02020603050405020304" pitchFamily="18" charset="0"/>
              <a:ea typeface="Times New Roman" panose="02020603050405020304" pitchFamily="18" charset="0"/>
            </a:endParaRPr>
          </a:p>
          <a:p>
            <a:pPr algn="just">
              <a:lnSpc>
                <a:spcPct val="150000"/>
              </a:lnSpc>
              <a:buNone/>
            </a:pPr>
            <a:r>
              <a:rPr lang="en-IN" sz="1800" dirty="0">
                <a:effectLst/>
                <a:latin typeface="Times New Roman" panose="02020603050405020304" pitchFamily="18" charset="0"/>
                <a:ea typeface="Arial" panose="020B0604020202020204" pitchFamily="34" charset="0"/>
              </a:rPr>
              <a:t>[2]. </a:t>
            </a:r>
            <a:r>
              <a:rPr lang="en-US" sz="1800" dirty="0">
                <a:effectLst/>
                <a:latin typeface="Times New Roman" panose="02020603050405020304" pitchFamily="18" charset="0"/>
                <a:ea typeface="Arial" panose="020B0604020202020204" pitchFamily="34" charset="0"/>
              </a:rPr>
              <a:t>Gupta, V., et al. (2019). AI-Based Systems for Personal Health Monitoring and Wellness. </a:t>
            </a:r>
            <a:r>
              <a:rPr lang="en-US" sz="1800" i="1" dirty="0">
                <a:effectLst/>
                <a:latin typeface="Times New Roman" panose="02020603050405020304" pitchFamily="18" charset="0"/>
                <a:ea typeface="Arial" panose="020B0604020202020204" pitchFamily="34" charset="0"/>
              </a:rPr>
              <a:t>Journal of Medical Systems</a:t>
            </a:r>
            <a:r>
              <a:rPr lang="en-US" sz="1800" dirty="0">
                <a:effectLst/>
                <a:latin typeface="Times New Roman" panose="02020603050405020304" pitchFamily="18" charset="0"/>
                <a:ea typeface="Arial" panose="020B0604020202020204" pitchFamily="34" charset="0"/>
              </a:rPr>
              <a:t>, 43(4), 34-52. </a:t>
            </a:r>
            <a:endParaRPr lang="en-IN" sz="1800" dirty="0">
              <a:effectLst/>
              <a:latin typeface="Times New Roman" panose="02020603050405020304" pitchFamily="18" charset="0"/>
              <a:ea typeface="Times New Roman" panose="02020603050405020304" pitchFamily="18" charset="0"/>
            </a:endParaRPr>
          </a:p>
          <a:p>
            <a:pPr algn="just">
              <a:lnSpc>
                <a:spcPct val="150000"/>
              </a:lnSpc>
              <a:buNone/>
            </a:pPr>
            <a:r>
              <a:rPr lang="en-IN" sz="1800" dirty="0">
                <a:effectLst/>
                <a:latin typeface="Times New Roman" panose="02020603050405020304" pitchFamily="18" charset="0"/>
                <a:ea typeface="Arial" panose="020B0604020202020204" pitchFamily="34" charset="0"/>
              </a:rPr>
              <a:t>[3]. </a:t>
            </a:r>
            <a:r>
              <a:rPr lang="en-US" sz="1800" dirty="0">
                <a:effectLst/>
                <a:latin typeface="Times New Roman" panose="02020603050405020304" pitchFamily="18" charset="0"/>
                <a:ea typeface="Arial" panose="020B0604020202020204" pitchFamily="34" charset="0"/>
              </a:rPr>
              <a:t>Patel, M., &amp; Sharma, R. (2020). Wellness Monitoring Systems Using IoT and Machine Learning. </a:t>
            </a:r>
            <a:r>
              <a:rPr lang="en-US" sz="1800" i="1" dirty="0">
                <a:effectLst/>
                <a:latin typeface="Times New Roman" panose="02020603050405020304" pitchFamily="18" charset="0"/>
                <a:ea typeface="Arial" panose="020B0604020202020204" pitchFamily="34" charset="0"/>
              </a:rPr>
              <a:t>IEEE Transactions on Industrial Informatics</a:t>
            </a:r>
            <a:r>
              <a:rPr lang="en-US" sz="1800" dirty="0">
                <a:effectLst/>
                <a:latin typeface="Times New Roman" panose="02020603050405020304" pitchFamily="18" charset="0"/>
                <a:ea typeface="Arial" panose="020B0604020202020204" pitchFamily="34" charset="0"/>
              </a:rPr>
              <a:t>, 16(6), 4212-4220.</a:t>
            </a:r>
            <a:endParaRPr lang="en-IN" sz="1800" dirty="0">
              <a:effectLst/>
              <a:latin typeface="Times New Roman" panose="02020603050405020304" pitchFamily="18" charset="0"/>
              <a:ea typeface="Times New Roman" panose="02020603050405020304" pitchFamily="18" charset="0"/>
            </a:endParaRPr>
          </a:p>
          <a:p>
            <a:pPr algn="just">
              <a:lnSpc>
                <a:spcPct val="150000"/>
              </a:lnSpc>
              <a:buNone/>
            </a:pPr>
            <a:r>
              <a:rPr lang="en-IN" sz="1800" dirty="0">
                <a:effectLst/>
                <a:latin typeface="Times New Roman" panose="02020603050405020304" pitchFamily="18" charset="0"/>
                <a:ea typeface="Arial" panose="020B0604020202020204" pitchFamily="34" charset="0"/>
              </a:rPr>
              <a:t>[4]. Kumar, S., &amp; Verma, P. (2021). AI for Preventive Healthcare: The Next Frontier. </a:t>
            </a:r>
            <a:r>
              <a:rPr lang="en-IN" sz="1800" i="1" dirty="0">
                <a:effectLst/>
                <a:latin typeface="Times New Roman" panose="02020603050405020304" pitchFamily="18" charset="0"/>
                <a:ea typeface="Arial" panose="020B0604020202020204" pitchFamily="34" charset="0"/>
              </a:rPr>
              <a:t>Journal of Healthcare Management</a:t>
            </a:r>
            <a:r>
              <a:rPr lang="en-IN" sz="1800" dirty="0">
                <a:effectLst/>
                <a:latin typeface="Times New Roman" panose="02020603050405020304" pitchFamily="18" charset="0"/>
                <a:ea typeface="Arial" panose="020B0604020202020204" pitchFamily="34" charset="0"/>
              </a:rPr>
              <a:t>, 29(3), 135-148.</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IN" sz="1800" dirty="0">
                <a:effectLst/>
                <a:latin typeface="Times New Roman" panose="02020603050405020304" pitchFamily="18" charset="0"/>
                <a:ea typeface="Arial" panose="020B0604020202020204" pitchFamily="34" charset="0"/>
              </a:rPr>
              <a:t>[5].</a:t>
            </a:r>
            <a:r>
              <a:rPr lang="en-IN"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Arial" panose="020B0604020202020204" pitchFamily="34" charset="0"/>
                <a:ea typeface="Arial" panose="020B0604020202020204" pitchFamily="34" charset="0"/>
              </a:rPr>
              <a:t>Lee, J., &amp; Cho, S. (2018). Smart Wellness: An AI Approach for Healthcare Services. </a:t>
            </a:r>
            <a:r>
              <a:rPr lang="en-US" sz="1800" i="1" dirty="0">
                <a:solidFill>
                  <a:srgbClr val="000000"/>
                </a:solidFill>
                <a:effectLst/>
                <a:latin typeface="Arial" panose="020B0604020202020204" pitchFamily="34" charset="0"/>
                <a:ea typeface="Arial" panose="020B0604020202020204" pitchFamily="34" charset="0"/>
              </a:rPr>
              <a:t>Journal of Health Informatics</a:t>
            </a:r>
            <a:r>
              <a:rPr lang="en-US" sz="1800" dirty="0">
                <a:solidFill>
                  <a:srgbClr val="000000"/>
                </a:solidFill>
                <a:effectLst/>
                <a:latin typeface="Arial" panose="020B0604020202020204" pitchFamily="34" charset="0"/>
                <a:ea typeface="Arial" panose="020B0604020202020204" pitchFamily="34" charset="0"/>
              </a:rPr>
              <a:t>, 24(1), 92-107.</a:t>
            </a:r>
            <a:endParaRPr lang="en-IN" sz="1800"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14</a:t>
            </a:fld>
            <a:endParaRPr lang="en-IN"/>
          </a:p>
        </p:txBody>
      </p:sp>
    </p:spTree>
    <p:extLst>
      <p:ext uri="{BB962C8B-B14F-4D97-AF65-F5344CB8AC3E}">
        <p14:creationId xmlns:p14="http://schemas.microsoft.com/office/powerpoint/2010/main" val="1530162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15</a:t>
            </a:fld>
            <a:endParaRPr lang="en-US" altLang="en-US" dirty="0"/>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0" y="1752600"/>
            <a:ext cx="10781353" cy="3976991"/>
          </a:xfrm>
        </p:spPr>
        <p:txBody>
          <a:bodyPr/>
          <a:lstStyle/>
          <a:p>
            <a:pPr marL="0" indent="0" algn="just">
              <a:buNone/>
            </a:pPr>
            <a:r>
              <a:rPr lang="en-US" sz="2400" dirty="0"/>
              <a:t>Traditional health monitoring is often reactive, relying on manual check-ups and delayed responses, which can lead to late diagnoses and higher healthcare costs. This system lacks real-time tracking and personalized insights, making it difficult to detect health issues early. WellnessGuardAI aims to bridge this gap by using AI and data from wearable devices to continuously monitor wellness indicators, detect potential health risks, and provide timely, personalized feedback. The motivation behind the project is to promote proactive health management, reduce reliance on manual monitoring, and support a preventive approach to healthcare.</a:t>
            </a:r>
            <a:endParaRPr lang="en-IN" sz="2400"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dirty="0"/>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400" dirty="0"/>
              <a:t>The existing wellness monitoring systems primarily rely on manual health check-ups, periodic assessments, and self-reported data, which are often inconsistent and lack real-time accuracy. These systems depend heavily on human observation, making them prone to delays, errors, and subjective judgment. Data from fitness trackers or health apps is often isolated and not effectively analyzed for predictive insights. Additionally, traditional systems are not equipped to detect subtle health anomalies or provide personalized recommendations. This reactive approach limits early detection of potential health risks and reduces the overall</a:t>
            </a:r>
          </a:p>
          <a:p>
            <a:pPr marL="0" marR="0" lvl="0" indent="0" defTabSz="914400" rtl="0" eaLnBrk="0" fontAlgn="base" latinLnBrk="0" hangingPunct="0">
              <a:lnSpc>
                <a:spcPct val="100000"/>
              </a:lnSpc>
              <a:spcBef>
                <a:spcPct val="20000"/>
              </a:spcBef>
              <a:spcAft>
                <a:spcPct val="0"/>
              </a:spcAft>
              <a:buClr>
                <a:srgbClr val="CC0000"/>
              </a:buClr>
              <a:buSzTx/>
              <a:buNone/>
              <a:tabLst/>
              <a:defRPr/>
            </a:pPr>
            <a:r>
              <a:rPr lang="en-US" sz="2400" dirty="0"/>
              <a:t>effectiveness of wellness management.</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56397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400" dirty="0"/>
              <a:t>The objective of WellnessGuardAI is to develop an AI-powered system that enables real-time health monitoring using data from wearable devices. It aims to detect early signs of health risks, provide personalized wellness insights, and promote preventive healthcare. The system will automate data analysis to reduce dependency on manual evaluations, support timely interventions, and enhance user engagement in their own well-being. Additionally, it seeks to integrate seamlessly with existing digital health ecosystems to deliver scalable, cost-effective, and accurate</a:t>
            </a:r>
          </a:p>
          <a:p>
            <a:pPr marL="0" marR="0" lvl="0" indent="0" defTabSz="914400" rtl="0" eaLnBrk="0" fontAlgn="base" latinLnBrk="0" hangingPunct="0">
              <a:lnSpc>
                <a:spcPct val="100000"/>
              </a:lnSpc>
              <a:spcBef>
                <a:spcPct val="20000"/>
              </a:spcBef>
              <a:spcAft>
                <a:spcPct val="0"/>
              </a:spcAft>
              <a:buClr>
                <a:srgbClr val="CC0000"/>
              </a:buClr>
              <a:buSzTx/>
              <a:buNone/>
              <a:tabLst/>
              <a:defRPr/>
            </a:pPr>
            <a:r>
              <a:rPr lang="en-US" sz="2400" dirty="0"/>
              <a:t>wellness tracking.</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400" dirty="0"/>
              <a:t>WellnessGuardAI is an AI-driven health monitoring system designed to provide real-time analysis of individual wellness through data collected from wearable devices and sensors. It uses machine learning algorithms to detect early signs of health risks and delivers personalized recommendations for preventive care. By automating wellness tracking and integrating continuous health insights, the system aims to reduce dependency on manual check-ups and promote proactive healthcare. WellnessGuardAI enhances user awareness, supports timely interventions, and contributes to a</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t>smarter, more efficient health ecosystem.</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66233" y="304801"/>
            <a:ext cx="10668000" cy="1057071"/>
          </a:xfrm>
        </p:spPr>
        <p:txBody>
          <a:bodyPr/>
          <a:lstStyle/>
          <a:p>
            <a:r>
              <a:rPr lang="en-IN" altLang="en-US" sz="3200" b="1" dirty="0">
                <a:solidFill>
                  <a:srgbClr val="FF0000"/>
                </a:solidFill>
              </a:rPr>
              <a:t>Proposed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616413"/>
            <a:ext cx="106680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400" dirty="0"/>
              <a:t>WellnessGuardAI is an AI-powered health monitoring system designed to provide continuous, real-time tracking of users' health metrics, such as heart rate, sleep patterns, stress levels, and physical activity. Using data from wearables and sensors, the system leverages machine learning algorithms to detect health anomalies, predict risks, and offer personalized recommendations. It integrates seamlessly with existing smart health ecosystems, enabling users to monitor their wellness proactively and make informed decisions. By automating health assessments and delivering insights in real time, WellnessGuardAI aims to improve preventive healthcare, enhance well-being, and reduce long-term</a:t>
            </a:r>
          </a:p>
          <a:p>
            <a:pPr marL="0" marR="0" lvl="0" indent="0" defTabSz="914400" rtl="0" eaLnBrk="0" fontAlgn="base" latinLnBrk="0" hangingPunct="0">
              <a:lnSpc>
                <a:spcPct val="100000"/>
              </a:lnSpc>
              <a:spcBef>
                <a:spcPct val="20000"/>
              </a:spcBef>
              <a:spcAft>
                <a:spcPct val="0"/>
              </a:spcAft>
              <a:buClr>
                <a:srgbClr val="CC0000"/>
              </a:buClr>
              <a:buSzTx/>
              <a:buNone/>
              <a:tabLst/>
              <a:defRPr/>
            </a:pPr>
            <a:r>
              <a:rPr lang="en-US" sz="2400" dirty="0"/>
              <a:t>healthcare costs.</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48889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numCol="2"/>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400" dirty="0"/>
              <a:t>The </a:t>
            </a:r>
            <a:r>
              <a:rPr lang="en-US" sz="2400" b="1" dirty="0"/>
              <a:t>WellnessGuardAI</a:t>
            </a:r>
            <a:r>
              <a:rPr lang="en-US" sz="2400" dirty="0"/>
              <a:t> system architecture consists of wearable devices collecting real-time health data, which is processed by an AI engine for risk assessment. The AI generates personalized insights and recommendations, which are then displayed on a user-friendly interface. </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pic>
        <p:nvPicPr>
          <p:cNvPr id="8" name="Picture 7" descr="Generated image">
            <a:extLst>
              <a:ext uri="{FF2B5EF4-FFF2-40B4-BE49-F238E27FC236}">
                <a16:creationId xmlns:a16="http://schemas.microsoft.com/office/drawing/2014/main" id="{45FFE19C-FDD4-468C-6F2B-7B692B69F2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32150" y="1746251"/>
            <a:ext cx="4547050" cy="4195878"/>
          </a:xfrm>
          <a:prstGeom prst="rect">
            <a:avLst/>
          </a:prstGeom>
          <a:noFill/>
          <a:ln>
            <a:noFill/>
          </a:ln>
        </p:spPr>
      </p:pic>
    </p:spTree>
    <p:extLst>
      <p:ext uri="{BB962C8B-B14F-4D97-AF65-F5344CB8AC3E}">
        <p14:creationId xmlns:p14="http://schemas.microsoft.com/office/powerpoint/2010/main" val="106677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r>
              <a:rPr lang="en-US" sz="2400" b="1" dirty="0"/>
              <a:t>Data Collection</a:t>
            </a:r>
          </a:p>
          <a:p>
            <a:pPr marL="457200" lvl="1" indent="0">
              <a:buNone/>
            </a:pPr>
            <a:r>
              <a:rPr lang="en-US" sz="2200" dirty="0"/>
              <a:t>	Gathers real-time health data from wearables.</a:t>
            </a:r>
          </a:p>
          <a:p>
            <a:r>
              <a:rPr lang="en-US" sz="2400" b="1" dirty="0"/>
              <a:t>Health Risk Prediction</a:t>
            </a:r>
          </a:p>
          <a:p>
            <a:pPr marL="457200" lvl="1" indent="0">
              <a:buNone/>
            </a:pPr>
            <a:r>
              <a:rPr lang="en-US" sz="2200" dirty="0"/>
              <a:t>	Predicts health risks using AI.</a:t>
            </a:r>
          </a:p>
          <a:p>
            <a:r>
              <a:rPr lang="en-US" sz="2400" b="1" dirty="0"/>
              <a:t>Anomaly Detection</a:t>
            </a:r>
          </a:p>
          <a:p>
            <a:pPr marL="457200" lvl="1" indent="0">
              <a:buNone/>
            </a:pPr>
            <a:r>
              <a:rPr lang="en-US" sz="2200" dirty="0"/>
              <a:t>	Detects unusual health patterns.</a:t>
            </a:r>
          </a:p>
          <a:p>
            <a:r>
              <a:rPr lang="en-US" sz="2400" b="1" dirty="0"/>
              <a:t>Personalized Recommendations</a:t>
            </a:r>
          </a:p>
          <a:p>
            <a:pPr marL="457200" lvl="1" indent="0">
              <a:buNone/>
            </a:pPr>
            <a:r>
              <a:rPr lang="en-US" sz="2200" dirty="0"/>
              <a:t>	Offers tailored wellness advice.</a:t>
            </a:r>
          </a:p>
          <a:p>
            <a:r>
              <a:rPr lang="en-US" sz="2400" b="1" dirty="0"/>
              <a:t>Real-time Monitoring &amp; Alerts</a:t>
            </a:r>
          </a:p>
          <a:p>
            <a:pPr marL="457200" lvl="1" indent="0">
              <a:buNone/>
            </a:pPr>
            <a:r>
              <a:rPr lang="en-US" sz="2200" dirty="0"/>
              <a:t>	Continuously tracks health and sends alerts.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IN" altLang="en-US" sz="2400" b="1"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65101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749425"/>
            <a:ext cx="10668000" cy="4267200"/>
          </a:xfrm>
        </p:spPr>
        <p:txBody>
          <a:bodyPr/>
          <a:lstStyle/>
          <a:p>
            <a:r>
              <a:rPr lang="en-US" sz="2400" b="1" dirty="0"/>
              <a:t>Data Collection</a:t>
            </a:r>
          </a:p>
          <a:p>
            <a:pPr lvl="1">
              <a:buFont typeface="Arial" panose="020B0604020202020204" pitchFamily="34" charset="0"/>
              <a:buChar char="•"/>
            </a:pPr>
            <a:r>
              <a:rPr lang="en-US" sz="1800" b="1" dirty="0"/>
              <a:t>Function</a:t>
            </a:r>
            <a:r>
              <a:rPr lang="en-US" sz="1800" dirty="0"/>
              <a:t>: Collects real-time health data from wearables (e.g., fitness trackers, smartwatches).</a:t>
            </a:r>
          </a:p>
          <a:p>
            <a:pPr lvl="1">
              <a:buFont typeface="Arial" panose="020B0604020202020204" pitchFamily="34" charset="0"/>
              <a:buChar char="•"/>
            </a:pPr>
            <a:r>
              <a:rPr lang="en-US" sz="1800" b="1" dirty="0"/>
              <a:t>Process</a:t>
            </a:r>
            <a:r>
              <a:rPr lang="en-US" sz="1800" dirty="0"/>
              <a:t>: Data is gathered and sent to the system for processing.</a:t>
            </a:r>
          </a:p>
          <a:p>
            <a:pPr lvl="1">
              <a:buFont typeface="Arial" panose="020B0604020202020204" pitchFamily="34" charset="0"/>
              <a:buChar char="•"/>
            </a:pPr>
            <a:endParaRPr lang="en-US" sz="1800" dirty="0"/>
          </a:p>
          <a:p>
            <a:r>
              <a:rPr lang="en-US" sz="2400" b="1" dirty="0"/>
              <a:t>Health Risk Prediction</a:t>
            </a:r>
          </a:p>
          <a:p>
            <a:pPr lvl="1">
              <a:buFont typeface="Arial" panose="020B0604020202020204" pitchFamily="34" charset="0"/>
              <a:buChar char="•"/>
            </a:pPr>
            <a:r>
              <a:rPr lang="en-US" sz="1800" b="1" dirty="0"/>
              <a:t>Function</a:t>
            </a:r>
            <a:r>
              <a:rPr lang="en-US" sz="1800" dirty="0"/>
              <a:t>: Predicts potential health risks using AI based on collected data.</a:t>
            </a:r>
          </a:p>
          <a:p>
            <a:pPr lvl="1">
              <a:buFont typeface="Arial" panose="020B0604020202020204" pitchFamily="34" charset="0"/>
              <a:buChar char="•"/>
            </a:pPr>
            <a:r>
              <a:rPr lang="en-US" sz="1800" b="1" dirty="0"/>
              <a:t>Process</a:t>
            </a:r>
            <a:r>
              <a:rPr lang="en-US" sz="1800" dirty="0"/>
              <a:t>: Data is analyzed to forecast health risks, providing alerts when needed.</a:t>
            </a:r>
          </a:p>
          <a:p>
            <a:pPr marL="471487" lvl="1" indent="0">
              <a:buNone/>
            </a:pPr>
            <a:endParaRPr lang="en-US" sz="1800" dirty="0"/>
          </a:p>
          <a:p>
            <a:r>
              <a:rPr lang="en-US" sz="2200" b="1" dirty="0"/>
              <a:t>Anomaly Detection</a:t>
            </a:r>
          </a:p>
          <a:p>
            <a:pPr lvl="1">
              <a:buFont typeface="Arial" panose="020B0604020202020204" pitchFamily="34" charset="0"/>
              <a:buChar char="•"/>
            </a:pPr>
            <a:r>
              <a:rPr lang="en-US" sz="1800" b="1" dirty="0"/>
              <a:t>Function</a:t>
            </a:r>
            <a:r>
              <a:rPr lang="en-US" sz="1800" dirty="0"/>
              <a:t>: Identifies abnormal health patterns (e.g., sudden spikes in heart rate).</a:t>
            </a:r>
          </a:p>
          <a:p>
            <a:pPr lvl="1">
              <a:buFont typeface="Arial" panose="020B0604020202020204" pitchFamily="34" charset="0"/>
              <a:buChar char="•"/>
            </a:pPr>
            <a:r>
              <a:rPr lang="en-US" sz="1800" b="1" dirty="0"/>
              <a:t>Process</a:t>
            </a:r>
            <a:r>
              <a:rPr lang="en-US" sz="1800" dirty="0"/>
              <a:t>: Continuously monitors data and flags irregularities for review.</a:t>
            </a:r>
          </a:p>
          <a:p>
            <a:pPr marL="471487" lvl="1" indent="0">
              <a:buNone/>
            </a:pPr>
            <a:endParaRPr lang="en-US" sz="1800" dirty="0"/>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spTree>
    <p:extLst>
      <p:ext uri="{BB962C8B-B14F-4D97-AF65-F5344CB8AC3E}">
        <p14:creationId xmlns:p14="http://schemas.microsoft.com/office/powerpoint/2010/main" val="51752996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99</TotalTime>
  <Words>1243</Words>
  <Application>Microsoft Office PowerPoint</Application>
  <PresentationFormat>Widescreen</PresentationFormat>
  <Paragraphs>96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Verdana</vt:lpstr>
      <vt:lpstr>Wingdings</vt:lpstr>
      <vt:lpstr>Profile</vt:lpstr>
      <vt:lpstr>PowerPoint Presentation</vt:lpstr>
      <vt:lpstr>Problem Statement and Motivation</vt:lpstr>
      <vt:lpstr>Existing System</vt:lpstr>
      <vt:lpstr>Objectives</vt:lpstr>
      <vt:lpstr>Abstract</vt:lpstr>
      <vt:lpstr>Proposed System</vt:lpstr>
      <vt:lpstr>System Architecture</vt:lpstr>
      <vt:lpstr>List of Modules</vt:lpstr>
      <vt:lpstr>Functional Description for each modules with DFD and Activity Diagram</vt:lpstr>
      <vt:lpstr>Functional Description for each modules with DFD and Activity Diagram</vt:lpstr>
      <vt:lpstr>OUTPUT SCREENSHOT</vt:lpstr>
      <vt:lpstr>Implementation &amp; Results of Module</vt:lpstr>
      <vt:lpstr>Conclusion &amp; Future Work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GURUBARAN T</cp:lastModifiedBy>
  <cp:revision>7</cp:revision>
  <dcterms:created xsi:type="dcterms:W3CDTF">2023-08-03T04:32:32Z</dcterms:created>
  <dcterms:modified xsi:type="dcterms:W3CDTF">2025-05-09T03:25:13Z</dcterms:modified>
</cp:coreProperties>
</file>