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80" r:id="rId2"/>
    <p:sldId id="366" r:id="rId3"/>
    <p:sldId id="380" r:id="rId4"/>
    <p:sldId id="383" r:id="rId5"/>
    <p:sldId id="384" r:id="rId6"/>
    <p:sldId id="385" r:id="rId7"/>
    <p:sldId id="387" r:id="rId8"/>
    <p:sldId id="388" r:id="rId9"/>
    <p:sldId id="400" r:id="rId10"/>
    <p:sldId id="389" r:id="rId11"/>
    <p:sldId id="390" r:id="rId12"/>
    <p:sldId id="401" r:id="rId13"/>
    <p:sldId id="391" r:id="rId14"/>
    <p:sldId id="402" r:id="rId15"/>
    <p:sldId id="392" r:id="rId16"/>
    <p:sldId id="393" r:id="rId17"/>
    <p:sldId id="394" r:id="rId18"/>
    <p:sldId id="395" r:id="rId19"/>
    <p:sldId id="397" r:id="rId20"/>
    <p:sldId id="399"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74" d="100"/>
          <a:sy n="74" d="100"/>
        </p:scale>
        <p:origin x="175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A4D91-BA6B-BB0E-62D0-30DB08CD89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4245E-2045-3542-F2A1-F531C0BECA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C345C1-CDB0-26FE-38FC-8787F88F3B7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515B4D8-9DCC-A6A6-5BFA-8DC281F9B1B2}"/>
              </a:ext>
            </a:extLst>
          </p:cNvPr>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4272545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1F3AA-5FFA-882E-D7AD-A0A76AC213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C7AA95-7A57-BFE6-C89C-20327D008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5931D-1233-C482-8EE3-0025757ADB1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DD772FC-7215-7B79-0A6E-E5719A2B662C}"/>
              </a:ext>
            </a:extLst>
          </p:cNvPr>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4157777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F6918-4FF9-DC9D-87DA-E81DE5A9B6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1A5B76-8451-1639-EDE7-1ACE70AD08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00573-AA40-415A-69D1-9E0BCA5F6ED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65809A2-3D9D-53BF-7AAE-2C22C2B465AC}"/>
              </a:ext>
            </a:extLst>
          </p:cNvPr>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51890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468587"/>
            <a:chOff x="-14748" y="986564"/>
            <a:chExt cx="9158748" cy="5468587"/>
          </a:xfrm>
        </p:grpSpPr>
        <p:sp>
          <p:nvSpPr>
            <p:cNvPr id="22" name="TextBox 21"/>
            <p:cNvSpPr txBox="1"/>
            <p:nvPr/>
          </p:nvSpPr>
          <p:spPr>
            <a:xfrm>
              <a:off x="177782" y="4823935"/>
              <a:ext cx="4646246" cy="1631216"/>
            </a:xfrm>
            <a:prstGeom prst="rect">
              <a:avLst/>
            </a:prstGeom>
            <a:noFill/>
          </p:spPr>
          <p:txBody>
            <a:bodyPr wrap="square" rtlCol="0">
              <a:spAutoFit/>
            </a:bodyPr>
            <a:lstStyle/>
            <a:p>
              <a:r>
                <a:rPr lang="en-US" sz="2000" b="1" dirty="0"/>
                <a:t>2116220701522</a:t>
              </a:r>
            </a:p>
            <a:p>
              <a:r>
                <a:rPr lang="en-US" sz="2000" b="1" dirty="0"/>
                <a:t>GURUBARAN T</a:t>
              </a:r>
            </a:p>
            <a:p>
              <a:r>
                <a:rPr lang="en-US" sz="2000" b="1" dirty="0"/>
                <a:t>Dr. N.DURAI MURUGAN</a:t>
              </a:r>
            </a:p>
            <a:p>
              <a:r>
                <a:rPr lang="en-US" sz="2000" b="1" dirty="0"/>
                <a:t>PROFESSOR – DEPARTMENT OF COMPUTER SCIENCE AND ENGINEERING</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05767" y="2270956"/>
                <a:ext cx="5532441" cy="1754326"/>
              </a:xfrm>
              <a:prstGeom prst="rect">
                <a:avLst/>
              </a:prstGeom>
              <a:noFill/>
            </p:spPr>
            <p:txBody>
              <a:bodyPr wrap="square" rtlCol="0">
                <a:spAutoFit/>
              </a:bodyPr>
              <a:lstStyle/>
              <a:p>
                <a:r>
                  <a:rPr lang="en-IN" sz="5400" dirty="0">
                    <a:solidFill>
                      <a:schemeClr val="bg1"/>
                    </a:solidFill>
                  </a:rPr>
                  <a:t>Freelancer Income Tax Manager</a:t>
                </a:r>
                <a:endParaRPr lang="en-US" sz="5400" b="1" dirty="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pic>
        <p:nvPicPr>
          <p:cNvPr id="3074" name="Picture 2" descr="PlantUML Diagram">
            <a:extLst>
              <a:ext uri="{FF2B5EF4-FFF2-40B4-BE49-F238E27FC236}">
                <a16:creationId xmlns:a16="http://schemas.microsoft.com/office/drawing/2014/main" id="{1AF645B9-FB2E-D990-678F-3701A310A93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979712" y="1016732"/>
            <a:ext cx="4495763" cy="5286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normAutofit fontScale="62500" lnSpcReduction="20000"/>
          </a:bodyPr>
          <a:lstStyle/>
          <a:p>
            <a:r>
              <a:rPr lang="en-US" sz="2900" b="1" dirty="0"/>
              <a:t>Main Process</a:t>
            </a:r>
          </a:p>
          <a:p>
            <a:pPr lvl="1">
              <a:buFont typeface="+mj-lt"/>
              <a:buAutoNum type="arabicPeriod"/>
            </a:pPr>
            <a:r>
              <a:rPr lang="en-US" sz="2500" b="1" dirty="0"/>
              <a:t>Start Process</a:t>
            </a:r>
            <a:endParaRPr lang="en-US" sz="2500" dirty="0"/>
          </a:p>
          <a:p>
            <a:pPr lvl="2"/>
            <a:r>
              <a:rPr lang="en-US" sz="2700" dirty="0"/>
              <a:t>Trigger the bot (manually or scheduled).</a:t>
            </a:r>
          </a:p>
          <a:p>
            <a:pPr lvl="1">
              <a:buFont typeface="+mj-lt"/>
              <a:buAutoNum type="arabicPeriod"/>
            </a:pPr>
            <a:r>
              <a:rPr lang="en-US" sz="2500" b="1" dirty="0"/>
              <a:t>Input Data Collection</a:t>
            </a:r>
            <a:endParaRPr lang="en-US" sz="2500" dirty="0"/>
          </a:p>
          <a:p>
            <a:pPr lvl="2"/>
            <a:r>
              <a:rPr lang="en-US" sz="2700" dirty="0"/>
              <a:t>Read the bank statement (Excel/CSV).</a:t>
            </a:r>
          </a:p>
          <a:p>
            <a:pPr lvl="2"/>
            <a:r>
              <a:rPr lang="en-US" sz="2700" dirty="0"/>
              <a:t>Allow manual input for additional income details if required.</a:t>
            </a:r>
          </a:p>
          <a:p>
            <a:pPr lvl="1">
              <a:buFont typeface="+mj-lt"/>
              <a:buAutoNum type="arabicPeriod"/>
            </a:pPr>
            <a:r>
              <a:rPr lang="en-US" sz="2500" b="1" dirty="0"/>
              <a:t>Data Processing</a:t>
            </a:r>
            <a:endParaRPr lang="en-US" sz="2500" dirty="0"/>
          </a:p>
          <a:p>
            <a:pPr lvl="2"/>
            <a:r>
              <a:rPr lang="en-US" sz="2700" dirty="0"/>
              <a:t>Parse and extract transaction details (Date, Credit, Debit, Balance).</a:t>
            </a:r>
          </a:p>
          <a:p>
            <a:pPr lvl="2"/>
            <a:r>
              <a:rPr lang="en-US" sz="2700" dirty="0"/>
              <a:t>Categorize income by client or source.</a:t>
            </a:r>
          </a:p>
          <a:p>
            <a:pPr lvl="1">
              <a:buFont typeface="+mj-lt"/>
              <a:buAutoNum type="arabicPeriod"/>
            </a:pPr>
            <a:r>
              <a:rPr lang="en-US" sz="2500" b="1" dirty="0"/>
              <a:t>Tax Calculation</a:t>
            </a:r>
            <a:endParaRPr lang="en-US" sz="2500" dirty="0"/>
          </a:p>
          <a:p>
            <a:pPr lvl="2"/>
            <a:r>
              <a:rPr lang="en-US" sz="2700" dirty="0"/>
              <a:t>Calculate estimated taxes based on credit and GST rate (18%).</a:t>
            </a:r>
          </a:p>
          <a:p>
            <a:pPr lvl="2"/>
            <a:r>
              <a:rPr lang="en-US" sz="2700" dirty="0"/>
              <a:t>Process debits for tax deductions.</a:t>
            </a:r>
          </a:p>
          <a:p>
            <a:pPr lvl="1">
              <a:buFont typeface="+mj-lt"/>
              <a:buAutoNum type="arabicPeriod"/>
            </a:pPr>
            <a:r>
              <a:rPr lang="en-US" sz="2500" b="1" dirty="0"/>
              <a:t>Report Generation</a:t>
            </a:r>
            <a:endParaRPr lang="en-US" sz="2500" dirty="0"/>
          </a:p>
          <a:p>
            <a:pPr lvl="2"/>
            <a:r>
              <a:rPr lang="en-US" sz="2700" dirty="0"/>
              <a:t>Generate detailed monthly income and tax summaries in Excel.</a:t>
            </a:r>
          </a:p>
          <a:p>
            <a:pPr lvl="2"/>
            <a:r>
              <a:rPr lang="en-US" sz="2700" dirty="0"/>
              <a:t>Include spending trends, variances, and overall income standing.</a:t>
            </a:r>
          </a:p>
          <a:p>
            <a:pPr lvl="1">
              <a:buFont typeface="+mj-lt"/>
              <a:buAutoNum type="arabicPeriod"/>
            </a:pPr>
            <a:r>
              <a:rPr lang="en-US" sz="2500" b="1" dirty="0"/>
              <a:t>Notification</a:t>
            </a:r>
            <a:endParaRPr lang="en-US" sz="2500" dirty="0"/>
          </a:p>
          <a:p>
            <a:pPr lvl="2"/>
            <a:r>
              <a:rPr lang="en-US" sz="2700" dirty="0"/>
              <a:t>Send personalized email reports to freelancers on a scheduled date.</a:t>
            </a:r>
          </a:p>
          <a:p>
            <a:pPr lvl="1">
              <a:buFont typeface="+mj-lt"/>
              <a:buAutoNum type="arabicPeriod"/>
            </a:pPr>
            <a:r>
              <a:rPr lang="en-US" sz="2500" b="1" dirty="0"/>
              <a:t>End Process</a:t>
            </a:r>
            <a:endParaRPr lang="en-US" sz="2500" dirty="0"/>
          </a:p>
          <a:p>
            <a:endParaRPr lang="en-US" dirty="0"/>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2B502-3FBA-7BFF-9C73-D2C0C5E7D8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86D98C-6F86-0A27-91FE-771232413B13}"/>
              </a:ext>
            </a:extLst>
          </p:cNvPr>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a:extLst>
              <a:ext uri="{FF2B5EF4-FFF2-40B4-BE49-F238E27FC236}">
                <a16:creationId xmlns:a16="http://schemas.microsoft.com/office/drawing/2014/main" id="{EC63FA17-D833-14A0-5E59-017F269DEDB2}"/>
              </a:ext>
            </a:extLst>
          </p:cNvPr>
          <p:cNvSpPr>
            <a:spLocks noGrp="1"/>
          </p:cNvSpPr>
          <p:nvPr>
            <p:ph idx="1"/>
          </p:nvPr>
        </p:nvSpPr>
        <p:spPr/>
        <p:txBody>
          <a:bodyPr>
            <a:normAutofit fontScale="85000" lnSpcReduction="10000"/>
          </a:bodyPr>
          <a:lstStyle/>
          <a:p>
            <a:r>
              <a:rPr lang="en-US" b="1" dirty="0"/>
              <a:t>Sub-Processes</a:t>
            </a:r>
          </a:p>
          <a:p>
            <a:pPr lvl="1">
              <a:buFont typeface="+mj-lt"/>
              <a:buAutoNum type="arabicPeriod"/>
            </a:pPr>
            <a:r>
              <a:rPr lang="en-US" b="1" dirty="0"/>
              <a:t>Read Bank Statement</a:t>
            </a:r>
            <a:endParaRPr lang="en-US" dirty="0"/>
          </a:p>
          <a:p>
            <a:pPr lvl="2"/>
            <a:r>
              <a:rPr lang="en-US" dirty="0"/>
              <a:t>Open and extract data from the provided Excel/CSV file.</a:t>
            </a:r>
          </a:p>
          <a:p>
            <a:pPr lvl="1">
              <a:buFont typeface="+mj-lt"/>
              <a:buAutoNum type="arabicPeriod"/>
            </a:pPr>
            <a:r>
              <a:rPr lang="en-US" b="1" dirty="0"/>
              <a:t>Categorize Transactions</a:t>
            </a:r>
            <a:endParaRPr lang="en-US" dirty="0"/>
          </a:p>
          <a:p>
            <a:pPr lvl="2"/>
            <a:r>
              <a:rPr lang="en-US" dirty="0"/>
              <a:t>Identify income (Credit) and expenses (Debit).</a:t>
            </a:r>
          </a:p>
          <a:p>
            <a:pPr lvl="2"/>
            <a:r>
              <a:rPr lang="en-US" dirty="0"/>
              <a:t>Group income by client/source.</a:t>
            </a:r>
          </a:p>
          <a:p>
            <a:pPr lvl="1">
              <a:buFont typeface="+mj-lt"/>
              <a:buAutoNum type="arabicPeriod"/>
            </a:pPr>
            <a:r>
              <a:rPr lang="en-US" b="1" dirty="0"/>
              <a:t>Tax Estimation</a:t>
            </a:r>
            <a:endParaRPr lang="en-US" dirty="0"/>
          </a:p>
          <a:p>
            <a:pPr lvl="2"/>
            <a:r>
              <a:rPr lang="en-US" dirty="0"/>
              <a:t>Calculate GST for income and taxes owed using formulas.</a:t>
            </a:r>
          </a:p>
          <a:p>
            <a:pPr lvl="2"/>
            <a:r>
              <a:rPr lang="en-US" dirty="0"/>
              <a:t>Handle deductions from debits.</a:t>
            </a:r>
          </a:p>
          <a:p>
            <a:pPr lvl="1">
              <a:buFont typeface="+mj-lt"/>
              <a:buAutoNum type="arabicPeriod"/>
            </a:pPr>
            <a:r>
              <a:rPr lang="en-US" b="1" dirty="0"/>
              <a:t>Generate Report</a:t>
            </a:r>
            <a:endParaRPr lang="en-US" dirty="0"/>
          </a:p>
          <a:p>
            <a:pPr lvl="2"/>
            <a:r>
              <a:rPr lang="en-US" dirty="0"/>
              <a:t>Format extracted data into an Excel report (e.g., Monthly Overview).</a:t>
            </a:r>
          </a:p>
          <a:p>
            <a:pPr lvl="2"/>
            <a:r>
              <a:rPr lang="en-US" dirty="0"/>
              <a:t>Include a summary of total income, expenses, and taxes.</a:t>
            </a:r>
          </a:p>
          <a:p>
            <a:pPr lvl="1">
              <a:buFont typeface="+mj-lt"/>
              <a:buAutoNum type="arabicPeriod"/>
            </a:pPr>
            <a:r>
              <a:rPr lang="en-US" b="1" dirty="0"/>
              <a:t>Send Notifications</a:t>
            </a:r>
            <a:endParaRPr lang="en-US" dirty="0"/>
          </a:p>
          <a:p>
            <a:pPr lvl="2"/>
            <a:r>
              <a:rPr lang="en-US" dirty="0"/>
              <a:t>Prepare email content with report attachments.</a:t>
            </a:r>
          </a:p>
          <a:p>
            <a:pPr lvl="2"/>
            <a:r>
              <a:rPr lang="en-US" dirty="0"/>
              <a:t>Send emails to users using integrated mail service.</a:t>
            </a:r>
          </a:p>
          <a:p>
            <a:pPr lvl="1">
              <a:buFont typeface="+mj-lt"/>
              <a:buAutoNum type="arabicPeriod"/>
            </a:pPr>
            <a:r>
              <a:rPr lang="en-US" b="1" dirty="0"/>
              <a:t>Backdate Handling</a:t>
            </a:r>
            <a:endParaRPr lang="en-US" dirty="0"/>
          </a:p>
          <a:p>
            <a:pPr lvl="2"/>
            <a:r>
              <a:rPr lang="en-US" dirty="0"/>
              <a:t>Analyze transactions from the previous 30 days for summary reports.</a:t>
            </a:r>
          </a:p>
          <a:p>
            <a:endParaRPr lang="en-US" dirty="0"/>
          </a:p>
        </p:txBody>
      </p:sp>
    </p:spTree>
    <p:custDataLst>
      <p:tags r:id="rId1"/>
    </p:custDataLst>
    <p:extLst>
      <p:ext uri="{BB962C8B-B14F-4D97-AF65-F5344CB8AC3E}">
        <p14:creationId xmlns:p14="http://schemas.microsoft.com/office/powerpoint/2010/main" val="368498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lstStyle/>
          <a:p>
            <a:r>
              <a:rPr lang="en-US" b="1" dirty="0"/>
              <a:t>Implementation for Income Tracking Module</a:t>
            </a:r>
          </a:p>
          <a:p>
            <a:pPr marL="355600" indent="0" algn="just">
              <a:buNone/>
            </a:pPr>
            <a:r>
              <a:rPr lang="en-US" dirty="0"/>
              <a:t>This module processes bank statements or manual inputs, categorizes income, and securely stores transaction details in the database</a:t>
            </a:r>
          </a:p>
          <a:p>
            <a:pPr marL="0" indent="0" algn="ctr">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695CADB5-F6B2-E5B6-080F-A60468C737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744" y="2780928"/>
            <a:ext cx="7430512" cy="3209252"/>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CD3D6-FDE6-9466-F9BC-7A6CF7886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57379-547B-70BB-AF3A-177B0D2B249D}"/>
              </a:ext>
            </a:extLst>
          </p:cNvPr>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a:extLst>
              <a:ext uri="{FF2B5EF4-FFF2-40B4-BE49-F238E27FC236}">
                <a16:creationId xmlns:a16="http://schemas.microsoft.com/office/drawing/2014/main" id="{7208035A-C82D-3B80-7126-1E07F296C696}"/>
              </a:ext>
            </a:extLst>
          </p:cNvPr>
          <p:cNvSpPr>
            <a:spLocks noGrp="1"/>
          </p:cNvSpPr>
          <p:nvPr>
            <p:ph idx="1"/>
          </p:nvPr>
        </p:nvSpPr>
        <p:spPr/>
        <p:txBody>
          <a:bodyPr/>
          <a:lstStyle/>
          <a:p>
            <a:r>
              <a:rPr lang="en-US" b="1" dirty="0"/>
              <a:t>Implementation for Tax Calculation and Reporting Module</a:t>
            </a:r>
          </a:p>
          <a:p>
            <a:pPr marL="355600" indent="0" algn="just">
              <a:buNone/>
            </a:pPr>
            <a:r>
              <a:rPr lang="en-US" dirty="0"/>
              <a:t>This module fetches income data, calculates taxes, generates detailed monthly reports, and sends personalized summaries via automated emails.</a:t>
            </a:r>
          </a:p>
          <a:p>
            <a:pPr marL="0" indent="0" algn="ctr">
              <a:buNone/>
            </a:pPr>
            <a:endParaRPr lang="en-US" dirty="0"/>
          </a:p>
        </p:txBody>
      </p:sp>
      <p:pic>
        <p:nvPicPr>
          <p:cNvPr id="6" name="Picture 5">
            <a:extLst>
              <a:ext uri="{FF2B5EF4-FFF2-40B4-BE49-F238E27FC236}">
                <a16:creationId xmlns:a16="http://schemas.microsoft.com/office/drawing/2014/main" id="{C83E73B8-8E9B-0C5C-C8E2-5E323B7C2770}"/>
              </a:ext>
            </a:extLst>
          </p:cNvPr>
          <p:cNvPicPr>
            <a:picLocks noChangeAspect="1"/>
          </p:cNvPicPr>
          <p:nvPr/>
        </p:nvPicPr>
        <p:blipFill>
          <a:blip r:embed="rId4"/>
          <a:stretch>
            <a:fillRect/>
          </a:stretch>
        </p:blipFill>
        <p:spPr>
          <a:xfrm>
            <a:off x="1417046" y="2816932"/>
            <a:ext cx="6309907" cy="3177815"/>
          </a:xfrm>
          <a:prstGeom prst="rect">
            <a:avLst/>
          </a:prstGeom>
        </p:spPr>
      </p:pic>
    </p:spTree>
    <p:custDataLst>
      <p:tags r:id="rId1"/>
    </p:custDataLst>
    <p:extLst>
      <p:ext uri="{BB962C8B-B14F-4D97-AF65-F5344CB8AC3E}">
        <p14:creationId xmlns:p14="http://schemas.microsoft.com/office/powerpoint/2010/main" val="154172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r>
              <a:rPr lang="en-US" b="1" dirty="0">
                <a:latin typeface="+mn-lt"/>
              </a:rPr>
              <a:t>Unit Testing:</a:t>
            </a:r>
          </a:p>
          <a:p>
            <a:pPr marL="0" indent="0">
              <a:buNone/>
            </a:pPr>
            <a:r>
              <a:rPr lang="en-US" dirty="0">
                <a:latin typeface="+mn-lt"/>
              </a:rPr>
              <a:t>Ensured individual modules like Excel data retrieval, email triggers, and reminders work as expected.</a:t>
            </a:r>
          </a:p>
          <a:p>
            <a:r>
              <a:rPr lang="en-US" b="1" dirty="0">
                <a:latin typeface="+mn-lt"/>
              </a:rPr>
              <a:t>Integration Testing:</a:t>
            </a:r>
          </a:p>
          <a:p>
            <a:pPr marL="0" indent="0">
              <a:buNone/>
            </a:pPr>
            <a:r>
              <a:rPr lang="en-US" dirty="0">
                <a:latin typeface="+mn-lt"/>
              </a:rPr>
              <a:t>Verified the entire process flow, from reading contract data to sending email reminders and updating the status. Screen shots</a:t>
            </a:r>
          </a:p>
          <a:p>
            <a:pPr marL="0" indent="0">
              <a:buNone/>
            </a:pPr>
            <a:endParaRPr lang="en-US" dirty="0"/>
          </a:p>
        </p:txBody>
      </p:sp>
      <p:pic>
        <p:nvPicPr>
          <p:cNvPr id="5" name="Picture 4">
            <a:extLst>
              <a:ext uri="{FF2B5EF4-FFF2-40B4-BE49-F238E27FC236}">
                <a16:creationId xmlns:a16="http://schemas.microsoft.com/office/drawing/2014/main" id="{D06F5215-7A07-06AE-488B-B1E5A0D87F02}"/>
              </a:ext>
            </a:extLst>
          </p:cNvPr>
          <p:cNvPicPr>
            <a:picLocks noChangeAspect="1"/>
          </p:cNvPicPr>
          <p:nvPr/>
        </p:nvPicPr>
        <p:blipFill>
          <a:blip r:embed="rId4"/>
          <a:stretch>
            <a:fillRect/>
          </a:stretch>
        </p:blipFill>
        <p:spPr>
          <a:xfrm>
            <a:off x="431540" y="3871293"/>
            <a:ext cx="7920372" cy="2534939"/>
          </a:xfrm>
          <a:prstGeom prst="rect">
            <a:avLst/>
          </a:prstGeom>
        </p:spPr>
      </p:pic>
    </p:spTree>
    <p:custDataLst>
      <p:tags r:id="rId1"/>
    </p:custDataLst>
    <p:extLst>
      <p:ext uri="{BB962C8B-B14F-4D97-AF65-F5344CB8AC3E}">
        <p14:creationId xmlns:p14="http://schemas.microsoft.com/office/powerpoint/2010/main" val="192132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endParaRPr lang="en-US" dirty="0"/>
          </a:p>
          <a:p>
            <a:pPr algn="just"/>
            <a:r>
              <a:rPr lang="en-US" dirty="0"/>
              <a:t>The Freelance Income and Tax Manager RPA solution offers freelancers an efficient way to manage their finances and taxes. By automating income tracking, tax calculations, and report generation, it eliminates manual errors and saves valuable time. The integration with bank statements and manual input options ensures flexibility, while the detailed tax summaries and monthly income reports keep freelancers informed and prepared for tax filing. This solution empowers freelancers to focus on their work, knowing their financials are accurately tracked and tax-ready.</a:t>
            </a:r>
          </a:p>
          <a:p>
            <a:endParaRPr lang="en-US" dirty="0"/>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normAutofit lnSpcReduction="10000"/>
          </a:bodyPr>
          <a:lstStyle/>
          <a:p>
            <a:endParaRPr lang="en-US" dirty="0"/>
          </a:p>
          <a:p>
            <a:pPr algn="just"/>
            <a:r>
              <a:rPr lang="en-US" dirty="0"/>
              <a:t>Future enhancements for the Freelance Income and Tax Manager in RPA could include integrating more advanced tax calculation features, such as support for multiple tax regimes (e.g., income tax slabs, deductions, and exemptions). Additionally, the bot could be enhanced to automatically sync with multiple bank accounts or payment gateways, providing a real-time update on income. The inclusion of machine learning could help predict income trends and suggest tax-saving strategies based on historical data. Furthermore, integrating with government tax filing systems for direct submission of tax returns could streamline the entire tax management process, making it even more efficient and user-friendly.</a:t>
            </a:r>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pPr marL="0" indent="0">
              <a:buNone/>
            </a:pPr>
            <a:r>
              <a:rPr lang="en-US" b="1" dirty="0">
                <a:latin typeface="+mn-lt"/>
              </a:rPr>
              <a:t>Journals</a:t>
            </a:r>
          </a:p>
          <a:p>
            <a:r>
              <a:rPr lang="en-US" dirty="0">
                <a:latin typeface="+mn-lt"/>
              </a:rPr>
              <a:t>Johnston, P., &amp; Davis, R. (2018). "Exploring the Role of Robotic Process Automation in Business Operations." International Journal of Business Automation, 15(4), 210-220.</a:t>
            </a:r>
          </a:p>
          <a:p>
            <a:r>
              <a:rPr lang="en-US" dirty="0">
                <a:latin typeface="+mn-lt"/>
              </a:rPr>
              <a:t>Sullivan, A., &amp; White, G. (2020). "RPA: Transforming Business Efficiency." Journal of Digital Transformation, 22(1), 45-56.</a:t>
            </a:r>
          </a:p>
          <a:p>
            <a:r>
              <a:rPr lang="en-US" dirty="0">
                <a:latin typeface="+mn-lt"/>
              </a:rPr>
              <a:t>Miller, T. (2019). "The Impact of Automation on Contract Management." Automation in Legal Tech Journal, 8(3), 112-125.</a:t>
            </a:r>
          </a:p>
          <a:p>
            <a:r>
              <a:rPr lang="en-US" dirty="0">
                <a:latin typeface="+mn-lt"/>
              </a:rPr>
              <a:t>Williams, K., &amp; Turner, M. (2021). "Intelligent Automation in Contract Lifecycle Management." International Journal of Legal Technology, 10(2), 78-90.</a:t>
            </a:r>
          </a:p>
          <a:p>
            <a:pPr marL="0" indent="0">
              <a:buNone/>
            </a:pPr>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pPr marL="0" indent="0">
              <a:buNone/>
            </a:pPr>
            <a:endParaRPr lang="en-US" dirty="0"/>
          </a:p>
          <a:p>
            <a:pPr algn="just"/>
            <a:r>
              <a:rPr lang="en-US" dirty="0"/>
              <a:t>The Freelance Income and Tax Manager is a smart tool designed for freelancers to track income and manage taxes easily. It automates payment recording, categorizes income by source, calculates estimated taxes, and creates monthly income and tax reports. With integration to bank statements or manual input options, it offers flexibility and saves time. This bot helps freelancers stay organized, avoid errors, focus on work, and gain better financial insights, ensuring their finances are accurate and tax-ready.</a:t>
            </a:r>
          </a:p>
          <a:p>
            <a:pPr marL="0" indent="0" algn="just">
              <a:buNone/>
            </a:pPr>
            <a:endParaRPr lang="en-US" dirty="0"/>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normAutofit/>
          </a:bodyPr>
          <a:lstStyle/>
          <a:p>
            <a:endParaRPr lang="en-US" dirty="0"/>
          </a:p>
          <a:p>
            <a:pPr algn="just"/>
            <a:r>
              <a:rPr lang="en-US" dirty="0"/>
              <a:t>Freelancers often struggle to manage their finances because of irregular income, multiple clients, and complex tax requirements. Traditional tools aren’t tailored to their needs, making it hard to track earnings and prepare for taxes. The Freelance Income and Tax Manager solves this by automating income tracking, categorizing earnings, and calculating taxes. It also provides detailed reports, helping freelancers stay organized and tax-ready. This system saves time, reduces errors, and gives freelancers more focus on their work</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algn="just"/>
            <a:endParaRPr lang="en-US" b="1" dirty="0"/>
          </a:p>
          <a:p>
            <a:pPr algn="just"/>
            <a:r>
              <a:rPr lang="en-US" b="1" dirty="0"/>
              <a:t>Time-Saving</a:t>
            </a:r>
            <a:r>
              <a:rPr lang="en-US" dirty="0"/>
              <a:t>: Automates income tracking and tax calculations, freeing up time for freelancers to focus on their work instead of financial management.</a:t>
            </a:r>
          </a:p>
          <a:p>
            <a:pPr algn="just"/>
            <a:r>
              <a:rPr lang="en-US" b="1" dirty="0"/>
              <a:t>Financial Clarity</a:t>
            </a:r>
            <a:r>
              <a:rPr lang="en-US" dirty="0"/>
              <a:t>: Provides clear and detailed monthly reports, helping freelancers stay on top of their income and expenses</a:t>
            </a:r>
          </a:p>
          <a:p>
            <a:pPr algn="just"/>
            <a:r>
              <a:rPr lang="en-US" b="1" dirty="0"/>
              <a:t>Tax Preparation</a:t>
            </a:r>
            <a:r>
              <a:rPr lang="en-US" dirty="0"/>
              <a:t>: Ensures freelancers are ready for tax filing by calculating taxes and generating summaries tailored to their earnings</a:t>
            </a:r>
          </a:p>
          <a:p>
            <a:pPr algn="just"/>
            <a:r>
              <a:rPr lang="en-US" b="1" dirty="0"/>
              <a:t>Error Reduction</a:t>
            </a:r>
            <a:r>
              <a:rPr lang="en-US" dirty="0"/>
              <a:t>: Minimizes mistakes in tracking payments and calculating taxes by using automated processes</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a:xfrm>
            <a:off x="190500" y="990600"/>
            <a:ext cx="8763000" cy="5334000"/>
          </a:xfrm>
        </p:spPr>
        <p:txBody>
          <a:bodyPr>
            <a:normAutofit fontScale="55000" lnSpcReduction="20000"/>
          </a:bodyPr>
          <a:lstStyle/>
          <a:p>
            <a:pPr marL="0" indent="0">
              <a:lnSpc>
                <a:spcPct val="120000"/>
              </a:lnSpc>
              <a:buNone/>
            </a:pPr>
            <a:r>
              <a:rPr lang="en-US" sz="2900" b="1" dirty="0"/>
              <a:t>Paper 1: "Automating Financial Processes Using Robotic Process Automation"</a:t>
            </a:r>
          </a:p>
          <a:p>
            <a:pPr algn="just">
              <a:lnSpc>
                <a:spcPct val="120000"/>
              </a:lnSpc>
              <a:buFont typeface="Arial" panose="020B0604020202020204" pitchFamily="34" charset="0"/>
              <a:buChar char="•"/>
            </a:pPr>
            <a:r>
              <a:rPr lang="en-US" sz="2900" b="1" dirty="0"/>
              <a:t>Overview</a:t>
            </a:r>
            <a:r>
              <a:rPr lang="en-US" sz="2900" dirty="0"/>
              <a:t>: This paper explores the implementation of RPA in automating financial tasks such as invoice processing, expense management, and tax compliance. </a:t>
            </a:r>
          </a:p>
          <a:p>
            <a:pPr>
              <a:lnSpc>
                <a:spcPct val="120000"/>
              </a:lnSpc>
              <a:buFont typeface="Arial" panose="020B0604020202020204" pitchFamily="34" charset="0"/>
              <a:buChar char="•"/>
            </a:pPr>
            <a:r>
              <a:rPr lang="en-US" sz="2900" b="1" dirty="0"/>
              <a:t>Advantages</a:t>
            </a:r>
            <a:r>
              <a:rPr lang="en-US" sz="2900" dirty="0"/>
              <a:t>:</a:t>
            </a:r>
          </a:p>
          <a:p>
            <a:pPr marL="457200" lvl="1" indent="0">
              <a:lnSpc>
                <a:spcPct val="120000"/>
              </a:lnSpc>
              <a:buNone/>
            </a:pPr>
            <a:r>
              <a:rPr lang="en-US" sz="2900" b="1" dirty="0"/>
              <a:t>Efficiency</a:t>
            </a:r>
            <a:r>
              <a:rPr lang="en-US" sz="2900" dirty="0"/>
              <a:t>: Significantly reduces the time required for repetitive tasks.</a:t>
            </a:r>
          </a:p>
          <a:p>
            <a:pPr marL="457200" lvl="1" indent="0">
              <a:lnSpc>
                <a:spcPct val="120000"/>
              </a:lnSpc>
              <a:buNone/>
            </a:pPr>
            <a:r>
              <a:rPr lang="en-US" sz="2900" b="1" dirty="0"/>
              <a:t>Accuracy</a:t>
            </a:r>
            <a:r>
              <a:rPr lang="en-US" sz="2900" dirty="0"/>
              <a:t>: Minimizes human errors in financial data processing.</a:t>
            </a:r>
          </a:p>
          <a:p>
            <a:pPr>
              <a:lnSpc>
                <a:spcPct val="120000"/>
              </a:lnSpc>
              <a:buFont typeface="Arial" panose="020B0604020202020204" pitchFamily="34" charset="0"/>
              <a:buChar char="•"/>
            </a:pPr>
            <a:r>
              <a:rPr lang="en-US" sz="2900" b="1" dirty="0"/>
              <a:t>Disadvantages</a:t>
            </a:r>
            <a:r>
              <a:rPr lang="en-US" sz="2900" dirty="0"/>
              <a:t>:</a:t>
            </a:r>
          </a:p>
          <a:p>
            <a:pPr marL="457200" lvl="1" indent="-93663">
              <a:lnSpc>
                <a:spcPct val="120000"/>
              </a:lnSpc>
              <a:buNone/>
            </a:pPr>
            <a:r>
              <a:rPr lang="en-US" sz="2900" b="1" dirty="0"/>
              <a:t>High Setup Cost</a:t>
            </a:r>
            <a:r>
              <a:rPr lang="en-US" sz="2900" dirty="0"/>
              <a:t>: Implementing RPA can be expensive for small-scale businesses.</a:t>
            </a:r>
          </a:p>
          <a:p>
            <a:pPr marL="457200" lvl="1" indent="-93663">
              <a:lnSpc>
                <a:spcPct val="120000"/>
              </a:lnSpc>
              <a:buNone/>
            </a:pPr>
            <a:r>
              <a:rPr lang="en-US" sz="2900" b="1" dirty="0"/>
              <a:t>Structured Data</a:t>
            </a:r>
            <a:r>
              <a:rPr lang="en-US" sz="2900" dirty="0"/>
              <a:t>: Bots struggle with unstructured or inconsistent data inputs.</a:t>
            </a:r>
          </a:p>
          <a:p>
            <a:pPr marL="0" indent="0">
              <a:lnSpc>
                <a:spcPct val="120000"/>
              </a:lnSpc>
              <a:buNone/>
            </a:pPr>
            <a:r>
              <a:rPr lang="en-US" sz="2900" b="1" dirty="0"/>
              <a:t>Paper 2: "Enhancing Tax Compliance Through Robotic Process Automation"</a:t>
            </a:r>
          </a:p>
          <a:p>
            <a:pPr>
              <a:lnSpc>
                <a:spcPct val="120000"/>
              </a:lnSpc>
              <a:buFont typeface="Arial" panose="020B0604020202020204" pitchFamily="34" charset="0"/>
              <a:buChar char="•"/>
            </a:pPr>
            <a:r>
              <a:rPr lang="en-US" sz="2900" b="1" dirty="0" err="1"/>
              <a:t>Overview</a:t>
            </a:r>
            <a:r>
              <a:rPr lang="en-US" sz="2900" dirty="0" err="1"/>
              <a:t>:This</a:t>
            </a:r>
            <a:r>
              <a:rPr lang="en-US" sz="2900" dirty="0"/>
              <a:t> paper highlights the role of RPA in tax compliance, focusing on automating tax calculations, report generation, and filing. </a:t>
            </a:r>
          </a:p>
          <a:p>
            <a:pPr>
              <a:lnSpc>
                <a:spcPct val="120000"/>
              </a:lnSpc>
              <a:buFont typeface="Arial" panose="020B0604020202020204" pitchFamily="34" charset="0"/>
              <a:buChar char="•"/>
            </a:pPr>
            <a:r>
              <a:rPr lang="en-US" sz="2900" b="1" dirty="0"/>
              <a:t>Advantages</a:t>
            </a:r>
            <a:r>
              <a:rPr lang="en-US" sz="2900" dirty="0"/>
              <a:t>:</a:t>
            </a:r>
          </a:p>
          <a:p>
            <a:pPr marL="457200" lvl="1" indent="0">
              <a:lnSpc>
                <a:spcPct val="120000"/>
              </a:lnSpc>
              <a:buNone/>
            </a:pPr>
            <a:r>
              <a:rPr lang="en-US" sz="2900" b="1" dirty="0"/>
              <a:t>Regulatory Compliance</a:t>
            </a:r>
            <a:r>
              <a:rPr lang="en-US" sz="2900" dirty="0"/>
              <a:t>: Ensures adherence to tax regulations with minimal oversight.</a:t>
            </a:r>
          </a:p>
          <a:p>
            <a:pPr marL="457200" lvl="1" indent="0">
              <a:lnSpc>
                <a:spcPct val="120000"/>
              </a:lnSpc>
              <a:buNone/>
            </a:pPr>
            <a:r>
              <a:rPr lang="en-US" sz="2900" b="1" dirty="0"/>
              <a:t>Cost-Effective Over Time</a:t>
            </a:r>
            <a:r>
              <a:rPr lang="en-US" sz="2900" dirty="0"/>
              <a:t>: Saves money by reducing the need for manual tax audits and reviews.</a:t>
            </a:r>
          </a:p>
          <a:p>
            <a:pPr>
              <a:lnSpc>
                <a:spcPct val="120000"/>
              </a:lnSpc>
              <a:buFont typeface="Arial" panose="020B0604020202020204" pitchFamily="34" charset="0"/>
              <a:buChar char="•"/>
            </a:pPr>
            <a:r>
              <a:rPr lang="en-US" sz="2900" b="1" dirty="0"/>
              <a:t>Disadvantages</a:t>
            </a:r>
            <a:r>
              <a:rPr lang="en-US" sz="2900" dirty="0"/>
              <a:t>:</a:t>
            </a:r>
          </a:p>
          <a:p>
            <a:pPr marL="742950" lvl="1" indent="-285750">
              <a:lnSpc>
                <a:spcPct val="120000"/>
              </a:lnSpc>
              <a:buFont typeface="Arial" panose="020B0604020202020204" pitchFamily="34" charset="0"/>
              <a:buChar char="•"/>
            </a:pPr>
            <a:r>
              <a:rPr lang="en-US" sz="2900" b="1" dirty="0"/>
              <a:t>Limited Adaptability</a:t>
            </a:r>
            <a:r>
              <a:rPr lang="en-US" sz="2900" dirty="0"/>
              <a:t>: Changes in tax regulations require reprogramming of bots.</a:t>
            </a:r>
          </a:p>
          <a:p>
            <a:pPr marL="742950" lvl="1" indent="-285750">
              <a:lnSpc>
                <a:spcPct val="120000"/>
              </a:lnSpc>
              <a:buFont typeface="Arial" panose="020B0604020202020204" pitchFamily="34" charset="0"/>
              <a:buChar char="•"/>
            </a:pPr>
            <a:r>
              <a:rPr lang="en-US" sz="2900" b="1" dirty="0"/>
              <a:t>Potential Security Risks</a:t>
            </a:r>
            <a:r>
              <a:rPr lang="en-US" sz="2900" dirty="0"/>
              <a:t>: Handling sensitive tax data may pose privacy and security challenges.</a:t>
            </a:r>
          </a:p>
          <a:p>
            <a:pPr marL="0" indent="0">
              <a:buNone/>
            </a:pPr>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endParaRPr lang="en-US" dirty="0"/>
          </a:p>
          <a:p>
            <a:pPr algn="just"/>
            <a:r>
              <a:rPr lang="en-US" dirty="0"/>
              <a:t>The Freelance Income and Tax Manager is an RPA-based solution designed to help freelancers efficiently manage their finances and taxes. It automates income tracking, categorizes earnings, calculates taxes based on local regulations, and generates monthly reports. By integrating with bank statements or allowing manual inputs, the bot ensures accurate and organized financial records, saving time and reducing errors. This tool is tailored to meet freelancers' needs, providing a streamlined approach to income and tax management.</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fontScale="70000" lnSpcReduction="20000"/>
          </a:bodyPr>
          <a:lstStyle/>
          <a:p>
            <a:r>
              <a:rPr lang="en-IN" b="1" dirty="0"/>
              <a:t>Hardware Requirements:</a:t>
            </a:r>
          </a:p>
          <a:p>
            <a:pPr lvl="1">
              <a:lnSpc>
                <a:spcPct val="120000"/>
              </a:lnSpc>
              <a:buFont typeface="+mj-lt"/>
              <a:buAutoNum type="arabicPeriod"/>
            </a:pPr>
            <a:r>
              <a:rPr lang="en-IN" sz="2300" b="1" dirty="0"/>
              <a:t>Processor:</a:t>
            </a:r>
            <a:r>
              <a:rPr lang="en-IN" sz="2300" dirty="0"/>
              <a:t> Dual-Core or higher (Intel i3/i5/i7 or equivalent).</a:t>
            </a:r>
          </a:p>
          <a:p>
            <a:pPr lvl="1">
              <a:lnSpc>
                <a:spcPct val="120000"/>
              </a:lnSpc>
              <a:buFont typeface="+mj-lt"/>
              <a:buAutoNum type="arabicPeriod"/>
            </a:pPr>
            <a:r>
              <a:rPr lang="en-IN" sz="2300" b="1" dirty="0"/>
              <a:t>RAM:</a:t>
            </a:r>
            <a:r>
              <a:rPr lang="en-IN" sz="2300" dirty="0"/>
              <a:t> Minimum 4 GB (8 GB recommended for smooth operation).</a:t>
            </a:r>
          </a:p>
          <a:p>
            <a:pPr lvl="1">
              <a:lnSpc>
                <a:spcPct val="120000"/>
              </a:lnSpc>
              <a:buFont typeface="+mj-lt"/>
              <a:buAutoNum type="arabicPeriod"/>
            </a:pPr>
            <a:r>
              <a:rPr lang="en-IN" sz="2300" b="1" dirty="0"/>
              <a:t>Storage:</a:t>
            </a:r>
            <a:r>
              <a:rPr lang="en-IN" sz="2300" dirty="0"/>
              <a:t> At least 10 GB of free space.</a:t>
            </a:r>
          </a:p>
          <a:p>
            <a:pPr lvl="1">
              <a:lnSpc>
                <a:spcPct val="120000"/>
              </a:lnSpc>
              <a:buFont typeface="+mj-lt"/>
              <a:buAutoNum type="arabicPeriod"/>
            </a:pPr>
            <a:r>
              <a:rPr lang="en-IN" sz="2300" b="1" dirty="0"/>
              <a:t>Display:</a:t>
            </a:r>
            <a:r>
              <a:rPr lang="en-IN" sz="2300" dirty="0"/>
              <a:t> Screen resolution of 1366 x 768 or higher.</a:t>
            </a:r>
          </a:p>
          <a:p>
            <a:pPr>
              <a:lnSpc>
                <a:spcPct val="120000"/>
              </a:lnSpc>
            </a:pPr>
            <a:r>
              <a:rPr lang="en-IN" sz="2300" b="1" dirty="0"/>
              <a:t>Software Requirements:</a:t>
            </a:r>
          </a:p>
          <a:p>
            <a:pPr lvl="1">
              <a:lnSpc>
                <a:spcPct val="120000"/>
              </a:lnSpc>
              <a:buFont typeface="+mj-lt"/>
              <a:buAutoNum type="arabicPeriod"/>
            </a:pPr>
            <a:r>
              <a:rPr lang="en-IN" sz="2300" b="1" dirty="0"/>
              <a:t>Operating System:</a:t>
            </a:r>
            <a:endParaRPr lang="en-IN" sz="2300" dirty="0"/>
          </a:p>
          <a:p>
            <a:pPr lvl="2" indent="-285750">
              <a:lnSpc>
                <a:spcPct val="120000"/>
              </a:lnSpc>
            </a:pPr>
            <a:r>
              <a:rPr lang="en-IN" sz="2300" dirty="0"/>
              <a:t>Windows 10 or higher (64-bit recommended).</a:t>
            </a:r>
          </a:p>
          <a:p>
            <a:pPr lvl="1">
              <a:lnSpc>
                <a:spcPct val="120000"/>
              </a:lnSpc>
              <a:buFont typeface="+mj-lt"/>
              <a:buAutoNum type="arabicPeriod"/>
            </a:pPr>
            <a:r>
              <a:rPr lang="en-IN" sz="2300" b="1" dirty="0"/>
              <a:t>RPA Platform:</a:t>
            </a:r>
            <a:endParaRPr lang="en-IN" sz="2300" dirty="0"/>
          </a:p>
          <a:p>
            <a:pPr lvl="2" indent="-285750">
              <a:lnSpc>
                <a:spcPct val="120000"/>
              </a:lnSpc>
            </a:pPr>
            <a:r>
              <a:rPr lang="en-IN" sz="2300" b="1" dirty="0"/>
              <a:t>UiPath Studio</a:t>
            </a:r>
            <a:r>
              <a:rPr lang="en-IN" sz="2300" dirty="0"/>
              <a:t> (latest stable version).</a:t>
            </a:r>
          </a:p>
          <a:p>
            <a:pPr lvl="1">
              <a:lnSpc>
                <a:spcPct val="120000"/>
              </a:lnSpc>
              <a:buFont typeface="+mj-lt"/>
              <a:buAutoNum type="arabicPeriod"/>
            </a:pPr>
            <a:r>
              <a:rPr lang="en-IN" sz="2300" b="1" dirty="0"/>
              <a:t>Supporting Software:</a:t>
            </a:r>
            <a:endParaRPr lang="en-IN" sz="2300" dirty="0"/>
          </a:p>
          <a:p>
            <a:pPr lvl="2" indent="-285750">
              <a:lnSpc>
                <a:spcPct val="120000"/>
              </a:lnSpc>
            </a:pPr>
            <a:r>
              <a:rPr lang="en-IN" sz="2300" b="1" dirty="0"/>
              <a:t>Microsoft Excel:</a:t>
            </a:r>
            <a:r>
              <a:rPr lang="en-IN" sz="2300" dirty="0"/>
              <a:t> For generating income and tax reports.</a:t>
            </a:r>
          </a:p>
          <a:p>
            <a:pPr lvl="2" indent="-285750">
              <a:lnSpc>
                <a:spcPct val="120000"/>
              </a:lnSpc>
            </a:pPr>
            <a:r>
              <a:rPr lang="en-IN" sz="2300" b="1" dirty="0"/>
              <a:t>PDF Reader:</a:t>
            </a:r>
            <a:r>
              <a:rPr lang="en-IN" sz="2300" dirty="0"/>
              <a:t> To extract transaction data from bank statements.</a:t>
            </a:r>
          </a:p>
          <a:p>
            <a:pPr lvl="2" indent="-285750">
              <a:lnSpc>
                <a:spcPct val="120000"/>
              </a:lnSpc>
            </a:pPr>
            <a:r>
              <a:rPr lang="en-IN" sz="2300" b="1" dirty="0"/>
              <a:t>Email Client:</a:t>
            </a:r>
            <a:r>
              <a:rPr lang="en-IN" sz="2300" dirty="0"/>
              <a:t> For sending personalized tax reminders (e.g., Outlook).</a:t>
            </a:r>
          </a:p>
          <a:p>
            <a:pPr lvl="1">
              <a:lnSpc>
                <a:spcPct val="120000"/>
              </a:lnSpc>
              <a:buFont typeface="+mj-lt"/>
              <a:buAutoNum type="arabicPeriod"/>
            </a:pPr>
            <a:r>
              <a:rPr lang="en-IN" sz="2300" b="1" dirty="0"/>
              <a:t>Browsers:</a:t>
            </a:r>
            <a:endParaRPr lang="en-IN" sz="2300" dirty="0"/>
          </a:p>
          <a:p>
            <a:pPr lvl="2" indent="-285750">
              <a:lnSpc>
                <a:spcPct val="120000"/>
              </a:lnSpc>
            </a:pPr>
            <a:r>
              <a:rPr lang="en-IN" sz="2300" dirty="0"/>
              <a:t>Google Chrome or Microsoft Edge for web integration tasks (if needed).</a:t>
            </a:r>
          </a:p>
          <a:p>
            <a:pPr lvl="1">
              <a:lnSpc>
                <a:spcPct val="120000"/>
              </a:lnSpc>
              <a:buFont typeface="+mj-lt"/>
              <a:buAutoNum type="arabicPeriod"/>
            </a:pPr>
            <a:r>
              <a:rPr lang="en-IN" sz="2300" b="1" dirty="0"/>
              <a:t>Dependencies:</a:t>
            </a:r>
            <a:endParaRPr lang="en-IN" sz="2300" dirty="0"/>
          </a:p>
          <a:p>
            <a:pPr lvl="2" indent="-285750">
              <a:lnSpc>
                <a:spcPct val="120000"/>
              </a:lnSpc>
            </a:pPr>
            <a:r>
              <a:rPr lang="en-IN" sz="2300" dirty="0"/>
              <a:t>Required libraries or packages (installable from UiPath’s Package Manager).</a:t>
            </a:r>
          </a:p>
          <a:p>
            <a:pPr marL="0" indent="0">
              <a:buNone/>
            </a:pPr>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r>
              <a:rPr lang="en-US" b="1" dirty="0"/>
              <a:t>Income Tracking Module</a:t>
            </a:r>
            <a:endParaRPr lang="en-US" dirty="0"/>
          </a:p>
          <a:p>
            <a:pPr>
              <a:buFont typeface="Arial" panose="020B0604020202020204" pitchFamily="34" charset="0"/>
              <a:buChar char="•"/>
            </a:pPr>
            <a:r>
              <a:rPr lang="en-US" b="1" dirty="0"/>
              <a:t>Description</a:t>
            </a:r>
            <a:r>
              <a:rPr lang="en-US" dirty="0"/>
              <a:t>: This module automates the tracking of income by extracting transaction details from bank statements or allowing manual entry. It categorizes income based on the source and stores all records securely for future reference.</a:t>
            </a:r>
          </a:p>
          <a:p>
            <a:r>
              <a:rPr lang="en-US" b="1" dirty="0"/>
              <a:t>Tax Calculation and Reporting Module</a:t>
            </a:r>
            <a:endParaRPr lang="en-US" dirty="0"/>
          </a:p>
          <a:p>
            <a:pPr>
              <a:buFont typeface="Arial" panose="020B0604020202020204" pitchFamily="34" charset="0"/>
              <a:buChar char="•"/>
            </a:pPr>
            <a:r>
              <a:rPr lang="en-US" b="1" dirty="0"/>
              <a:t>Description</a:t>
            </a:r>
            <a:r>
              <a:rPr lang="en-US" dirty="0"/>
              <a:t>: This module calculates estimated taxes using local tax regulations (e.g., GST at 18%) by analyzing income, expenses, and transaction history. It generates monthly income reports and tax summaries, providing freelancers with a clear overview of their financial status</a:t>
            </a:r>
          </a:p>
          <a:p>
            <a:pPr>
              <a:buFont typeface="Arial" panose="020B0604020202020204" pitchFamily="34" charset="0"/>
              <a:buChar char="•"/>
            </a:pPr>
            <a:endParaRPr lang="en-US" dirty="0"/>
          </a:p>
          <a:p>
            <a:endParaRPr lang="en-US" dirty="0"/>
          </a:p>
        </p:txBody>
      </p:sp>
    </p:spTree>
    <p:custDataLst>
      <p:tags r:id="rId1"/>
    </p:custDataLst>
    <p:extLst>
      <p:ext uri="{BB962C8B-B14F-4D97-AF65-F5344CB8AC3E}">
        <p14:creationId xmlns:p14="http://schemas.microsoft.com/office/powerpoint/2010/main" val="78450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2B934-EDBC-AC5E-50C5-F1300DBDFF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630F1-AA0B-2E15-86FF-BCA7C85D18F4}"/>
              </a:ext>
            </a:extLst>
          </p:cNvPr>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a:extLst>
              <a:ext uri="{FF2B5EF4-FFF2-40B4-BE49-F238E27FC236}">
                <a16:creationId xmlns:a16="http://schemas.microsoft.com/office/drawing/2014/main" id="{F906A699-33E8-DB9B-0530-19B2E3AC88D7}"/>
              </a:ext>
            </a:extLst>
          </p:cNvPr>
          <p:cNvSpPr>
            <a:spLocks noGrp="1"/>
          </p:cNvSpPr>
          <p:nvPr>
            <p:ph idx="1"/>
          </p:nvPr>
        </p:nvSpPr>
        <p:spPr/>
        <p:txBody>
          <a:bodyPr/>
          <a:lstStyle/>
          <a:p>
            <a:pPr>
              <a:buFont typeface="Arial" panose="020B0604020202020204" pitchFamily="34" charset="0"/>
              <a:buChar char="•"/>
            </a:pPr>
            <a:endParaRPr lang="en-US" dirty="0"/>
          </a:p>
          <a:p>
            <a:pPr marL="0" indent="0">
              <a:buNone/>
            </a:pPr>
            <a:endParaRPr lang="en-US" dirty="0"/>
          </a:p>
        </p:txBody>
      </p:sp>
      <p:pic>
        <p:nvPicPr>
          <p:cNvPr id="2050" name="Picture 2" descr="PlantUML Diagram">
            <a:extLst>
              <a:ext uri="{FF2B5EF4-FFF2-40B4-BE49-F238E27FC236}">
                <a16:creationId xmlns:a16="http://schemas.microsoft.com/office/drawing/2014/main" id="{E0499A9C-E21D-B93F-5A22-712FE2A3F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943" y="972732"/>
            <a:ext cx="4882114" cy="54806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238784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17.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9272</TotalTime>
  <Words>1494</Words>
  <Application>Microsoft Office PowerPoint</Application>
  <PresentationFormat>On-screen Show (4:3)</PresentationFormat>
  <Paragraphs>148</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Literature Survey</vt:lpstr>
      <vt:lpstr>Main Objective</vt:lpstr>
      <vt:lpstr>System Requirements</vt:lpstr>
      <vt:lpstr>Functional Description</vt:lpstr>
      <vt:lpstr>Functional Description</vt:lpstr>
      <vt:lpstr>Table Design</vt:lpstr>
      <vt:lpstr>Process Design</vt:lpstr>
      <vt:lpstr>Process Design</vt:lpstr>
      <vt:lpstr>Implementation</vt:lpstr>
      <vt:lpstr>Implementation</vt:lpstr>
      <vt:lpstr>Testing</vt:lpstr>
      <vt:lpstr>Conclusions</vt:lpstr>
      <vt:lpstr>Future Enhancement</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GURUBARAN T</dc:creator>
  <cp:lastModifiedBy>GURUBARAN T</cp:lastModifiedBy>
  <cp:revision>1746</cp:revision>
  <dcterms:created xsi:type="dcterms:W3CDTF">2013-05-17T03:00:03Z</dcterms:created>
  <dcterms:modified xsi:type="dcterms:W3CDTF">2024-11-22T04:52:54Z</dcterms:modified>
</cp:coreProperties>
</file>