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tableStyles" Target="tableStyles.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91" name=""/>
        <p:cNvGrpSpPr/>
        <p:nvPr/>
      </p:nvGrpSpPr>
      <p:grpSpPr>
        <a:xfrm>
          <a:off x="0" y="0"/>
          <a:ext cx="0" cy="0"/>
          <a:chOff x="0" y="0"/>
          <a:chExt cx="0" cy="0"/>
        </a:xfrm>
      </p:grpSpPr>
      <p:sp>
        <p:nvSpPr>
          <p:cNvPr id="104880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0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0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0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0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1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9" name=""/>
        <p:cNvGrpSpPr/>
        <p:nvPr/>
      </p:nvGrpSpPr>
      <p:grpSpPr>
        <a:xfrm>
          <a:off x="0" y="0"/>
          <a:ext cx="0" cy="0"/>
          <a:chOff x="0" y="0"/>
          <a:chExt cx="0" cy="0"/>
        </a:xfrm>
      </p:grpSpPr>
      <p:sp>
        <p:nvSpPr>
          <p:cNvPr id="1048747"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8"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0" name="文本框"/>
          <p:cNvSpPr>
            <a:spLocks noGrp="1"/>
          </p:cNvSpPr>
          <p:nvPr>
            <p:ph type="ftr" sz="quarter" idx="11"/>
          </p:nvPr>
        </p:nvSpPr>
        <p:spPr/>
        <p:txBody>
          <a:bodyPr/>
          <a:p>
            <a:endParaRPr altLang="en-US" lang="zh-CN"/>
          </a:p>
        </p:txBody>
      </p:sp>
      <p:sp>
        <p:nvSpPr>
          <p:cNvPr id="104875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7" name=""/>
        <p:cNvGrpSpPr/>
        <p:nvPr/>
      </p:nvGrpSpPr>
      <p:grpSpPr>
        <a:xfrm>
          <a:off x="0" y="0"/>
          <a:ext cx="0" cy="0"/>
          <a:chOff x="0" y="0"/>
          <a:chExt cx="0" cy="0"/>
        </a:xfrm>
      </p:grpSpPr>
      <p:sp>
        <p:nvSpPr>
          <p:cNvPr id="1048788" name="文本框"/>
          <p:cNvSpPr>
            <a:spLocks noGrp="1"/>
          </p:cNvSpPr>
          <p:nvPr>
            <p:ph type="title"/>
          </p:nvPr>
        </p:nvSpPr>
        <p:spPr/>
        <p:txBody>
          <a:bodyPr/>
          <a:p>
            <a:r>
              <a:rPr altLang="en-US" lang="zh-CN" smtClean="0"/>
              <a:t>单击此处编辑母版标题样式</a:t>
            </a:r>
            <a:endParaRPr altLang="en-US" lang="zh-CN"/>
          </a:p>
        </p:txBody>
      </p:sp>
      <p:sp>
        <p:nvSpPr>
          <p:cNvPr id="1048789"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1" name=""/>
        <p:cNvGrpSpPr/>
        <p:nvPr/>
      </p:nvGrpSpPr>
      <p:grpSpPr>
        <a:xfrm>
          <a:off x="0" y="0"/>
          <a:ext cx="0" cy="0"/>
          <a:chOff x="0" y="0"/>
          <a:chExt cx="0" cy="0"/>
        </a:xfrm>
      </p:grpSpPr>
      <p:sp>
        <p:nvSpPr>
          <p:cNvPr id="1048756"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7"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9" name="文本框"/>
          <p:cNvSpPr>
            <a:spLocks noGrp="1"/>
          </p:cNvSpPr>
          <p:nvPr>
            <p:ph type="ftr" sz="quarter" idx="11"/>
          </p:nvPr>
        </p:nvSpPr>
        <p:spPr/>
        <p:txBody>
          <a:bodyPr/>
          <a:p>
            <a:endParaRPr altLang="en-US" lang="zh-CN"/>
          </a:p>
        </p:txBody>
      </p:sp>
      <p:sp>
        <p:nvSpPr>
          <p:cNvPr id="10487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5"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4" name=""/>
        <p:cNvGrpSpPr/>
        <p:nvPr/>
      </p:nvGrpSpPr>
      <p:grpSpPr>
        <a:xfrm>
          <a:off x="0" y="0"/>
          <a:ext cx="0" cy="0"/>
          <a:chOff x="0" y="0"/>
          <a:chExt cx="0" cy="0"/>
        </a:xfrm>
      </p:grpSpPr>
      <p:sp>
        <p:nvSpPr>
          <p:cNvPr id="1048612"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13"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4"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5"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16"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17"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18"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19"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0"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2"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6" name=""/>
        <p:cNvGrpSpPr/>
        <p:nvPr/>
      </p:nvGrpSpPr>
      <p:grpSpPr>
        <a:xfrm>
          <a:off x="0" y="0"/>
          <a:ext cx="0" cy="0"/>
          <a:chOff x="0" y="0"/>
          <a:chExt cx="0" cy="0"/>
        </a:xfrm>
      </p:grpSpPr>
      <p:sp>
        <p:nvSpPr>
          <p:cNvPr id="1048783" name="文本框"/>
          <p:cNvSpPr>
            <a:spLocks noGrp="1"/>
          </p:cNvSpPr>
          <p:nvPr>
            <p:ph type="title"/>
          </p:nvPr>
        </p:nvSpPr>
        <p:spPr/>
        <p:txBody>
          <a:bodyPr/>
          <a:p>
            <a:r>
              <a:rPr altLang="en-US" lang="zh-CN" smtClean="0"/>
              <a:t>单击此处编辑母版标题样式</a:t>
            </a:r>
            <a:endParaRPr altLang="en-US" lang="zh-CN"/>
          </a:p>
        </p:txBody>
      </p:sp>
      <p:sp>
        <p:nvSpPr>
          <p:cNvPr id="1048784"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3" name=""/>
        <p:cNvGrpSpPr/>
        <p:nvPr/>
      </p:nvGrpSpPr>
      <p:grpSpPr>
        <a:xfrm>
          <a:off x="0" y="0"/>
          <a:ext cx="0" cy="0"/>
          <a:chOff x="0" y="0"/>
          <a:chExt cx="0" cy="0"/>
        </a:xfrm>
      </p:grpSpPr>
      <p:sp>
        <p:nvSpPr>
          <p:cNvPr id="1048767"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8"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8" name=""/>
        <p:cNvGrpSpPr/>
        <p:nvPr/>
      </p:nvGrpSpPr>
      <p:grpSpPr>
        <a:xfrm>
          <a:off x="0" y="0"/>
          <a:ext cx="0" cy="0"/>
          <a:chOff x="0" y="0"/>
          <a:chExt cx="0" cy="0"/>
        </a:xfrm>
      </p:grpSpPr>
      <p:sp>
        <p:nvSpPr>
          <p:cNvPr id="1048793" name="文本框"/>
          <p:cNvSpPr>
            <a:spLocks noGrp="1"/>
          </p:cNvSpPr>
          <p:nvPr>
            <p:ph type="title"/>
          </p:nvPr>
        </p:nvSpPr>
        <p:spPr/>
        <p:txBody>
          <a:bodyPr/>
          <a:p>
            <a:r>
              <a:rPr altLang="en-US" lang="zh-CN" smtClean="0"/>
              <a:t>单击此处编辑母版标题样式</a:t>
            </a:r>
            <a:endParaRPr altLang="en-US" lang="zh-CN"/>
          </a:p>
        </p:txBody>
      </p:sp>
      <p:sp>
        <p:nvSpPr>
          <p:cNvPr id="1048794"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7" name="文本框"/>
          <p:cNvSpPr>
            <a:spLocks noGrp="1"/>
          </p:cNvSpPr>
          <p:nvPr>
            <p:ph type="ftr" sz="quarter" idx="11"/>
          </p:nvPr>
        </p:nvSpPr>
        <p:spPr/>
        <p:txBody>
          <a:bodyPr/>
          <a:p>
            <a:endParaRPr altLang="en-US" lang="zh-CN"/>
          </a:p>
        </p:txBody>
      </p:sp>
      <p:sp>
        <p:nvSpPr>
          <p:cNvPr id="10487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4" name=""/>
        <p:cNvGrpSpPr/>
        <p:nvPr/>
      </p:nvGrpSpPr>
      <p:grpSpPr>
        <a:xfrm>
          <a:off x="0" y="0"/>
          <a:ext cx="0" cy="0"/>
          <a:chOff x="0" y="0"/>
          <a:chExt cx="0" cy="0"/>
        </a:xfrm>
      </p:grpSpPr>
      <p:sp>
        <p:nvSpPr>
          <p:cNvPr id="1048772" name="文本框"/>
          <p:cNvSpPr>
            <a:spLocks noGrp="1"/>
          </p:cNvSpPr>
          <p:nvPr>
            <p:ph type="title"/>
          </p:nvPr>
        </p:nvSpPr>
        <p:spPr/>
        <p:txBody>
          <a:bodyPr/>
          <a:p>
            <a:r>
              <a:rPr altLang="en-US" lang="zh-CN" smtClean="0"/>
              <a:t>单击此处编辑母版标题样式</a:t>
            </a:r>
            <a:endParaRPr altLang="en-US" lang="zh-CN"/>
          </a:p>
        </p:txBody>
      </p:sp>
      <p:sp>
        <p:nvSpPr>
          <p:cNvPr id="104877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0" name=""/>
        <p:cNvGrpSpPr/>
        <p:nvPr/>
      </p:nvGrpSpPr>
      <p:grpSpPr>
        <a:xfrm>
          <a:off x="0" y="0"/>
          <a:ext cx="0" cy="0"/>
          <a:chOff x="0" y="0"/>
          <a:chExt cx="0" cy="0"/>
        </a:xfrm>
      </p:grpSpPr>
      <p:sp>
        <p:nvSpPr>
          <p:cNvPr id="1048752" name="文本框"/>
          <p:cNvSpPr>
            <a:spLocks noGrp="1"/>
          </p:cNvSpPr>
          <p:nvPr>
            <p:ph type="title"/>
          </p:nvPr>
        </p:nvSpPr>
        <p:spPr/>
        <p:txBody>
          <a:bodyPr/>
          <a:p>
            <a:r>
              <a:rPr altLang="en-US" lang="zh-CN" smtClean="0"/>
              <a:t>单击此处编辑母版标题样式</a:t>
            </a:r>
            <a:endParaRPr altLang="en-US" lang="zh-CN"/>
          </a:p>
        </p:txBody>
      </p:sp>
      <p:sp>
        <p:nvSpPr>
          <p:cNvPr id="10487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5" name=""/>
        <p:cNvGrpSpPr/>
        <p:nvPr/>
      </p:nvGrpSpPr>
      <p:grpSpPr>
        <a:xfrm>
          <a:off x="0" y="0"/>
          <a:ext cx="0" cy="0"/>
          <a:chOff x="0" y="0"/>
          <a:chExt cx="0" cy="0"/>
        </a:xfrm>
      </p:grpSpPr>
      <p:sp>
        <p:nvSpPr>
          <p:cNvPr id="10487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9" name=""/>
        <p:cNvGrpSpPr/>
        <p:nvPr/>
      </p:nvGrpSpPr>
      <p:grpSpPr>
        <a:xfrm>
          <a:off x="0" y="0"/>
          <a:ext cx="0" cy="0"/>
          <a:chOff x="0" y="0"/>
          <a:chExt cx="0" cy="0"/>
        </a:xfrm>
      </p:grpSpPr>
      <p:sp>
        <p:nvSpPr>
          <p:cNvPr id="1048799"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800"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1"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3" name="文本框"/>
          <p:cNvSpPr>
            <a:spLocks noGrp="1"/>
          </p:cNvSpPr>
          <p:nvPr>
            <p:ph type="ftr" sz="quarter" idx="11"/>
          </p:nvPr>
        </p:nvSpPr>
        <p:spPr/>
        <p:txBody>
          <a:bodyPr/>
          <a:p>
            <a:endParaRPr altLang="en-US" lang="zh-CN"/>
          </a:p>
        </p:txBody>
      </p:sp>
      <p:sp>
        <p:nvSpPr>
          <p:cNvPr id="10488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2" name=""/>
        <p:cNvGrpSpPr/>
        <p:nvPr/>
      </p:nvGrpSpPr>
      <p:grpSpPr>
        <a:xfrm>
          <a:off x="0" y="0"/>
          <a:ext cx="0" cy="0"/>
          <a:chOff x="0" y="0"/>
          <a:chExt cx="0" cy="0"/>
        </a:xfrm>
      </p:grpSpPr>
      <p:sp>
        <p:nvSpPr>
          <p:cNvPr id="1048761"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2"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3"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1"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7"/>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4/3/2024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6" name=""/>
        <p:cNvGrpSpPr/>
        <p:nvPr/>
      </p:nvGrpSpPr>
      <p:grpSpPr>
        <a:xfrm>
          <a:off x="0" y="0"/>
          <a:ext cx="0" cy="0"/>
          <a:chOff x="0" y="0"/>
          <a:chExt cx="0" cy="0"/>
        </a:xfrm>
      </p:grpSpPr>
      <p:grpSp>
        <p:nvGrpSpPr>
          <p:cNvPr id="27" name="组合"/>
          <p:cNvGrpSpPr/>
          <p:nvPr/>
        </p:nvGrpSpPr>
        <p:grpSpPr>
          <a:xfrm>
            <a:off x="742949" y="1104900"/>
            <a:ext cx="1743076" cy="1333498"/>
            <a:chOff x="742949" y="1104900"/>
            <a:chExt cx="1743076" cy="1333498"/>
          </a:xfrm>
        </p:grpSpPr>
        <p:sp>
          <p:nvSpPr>
            <p:cNvPr id="1048606" name="曲线"/>
            <p:cNvSpPr/>
            <p:nvPr/>
          </p:nvSpPr>
          <p:spPr>
            <a:xfrm rot="0">
              <a:off x="742949" y="1381124"/>
              <a:ext cx="1228724" cy="1057274"/>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ap="flat" cmpd="sng">
              <a:noFill/>
              <a:prstDash val="solid"/>
              <a:miter/>
            </a:ln>
          </p:spPr>
        </p:sp>
        <p:sp>
          <p:nvSpPr>
            <p:cNvPr id="1048607" name="曲线"/>
            <p:cNvSpPr/>
            <p:nvPr/>
          </p:nvSpPr>
          <p:spPr>
            <a:xfrm rot="0">
              <a:off x="1838325" y="1104900"/>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1447800" y="2971799"/>
            <a:ext cx="8077200" cy="1506220"/>
          </a:xfrm>
          <a:prstGeom prst="rect"/>
          <a:noFill/>
          <a:ln w="12700" cap="flat" cmpd="sng">
            <a:noFill/>
            <a:prstDash val="solid"/>
            <a:miter/>
          </a:ln>
        </p:spPr>
        <p:txBody>
          <a:bodyPr anchor="t" anchorCtr="0" bIns="0" lIns="0" rIns="0" tIns="16510" vert="horz" wrap="square">
            <a:prstTxWarp prst="textNoShape"/>
            <a:spAutoFit/>
          </a:bodyPr>
          <a:p>
            <a:pPr algn="l" indent="0" marL="0">
              <a:lnSpc>
                <a:spcPct val="100000"/>
              </a:lnSpc>
              <a:spcBef>
                <a:spcPts val="130"/>
              </a:spcBef>
              <a:spcAft>
                <a:spcPts val="0"/>
              </a:spcAft>
              <a:buNone/>
            </a:pP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           </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 </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G</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U</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R</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U</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BARAN </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R</a:t>
            </a:r>
            <a:endParaRPr altLang="zh-CN" baseline="0" b="0" cap="none" sz="4400" i="0" kern="0" lang="en-US" spc="15" strike="noStrike" u="none">
              <a:solidFill>
                <a:schemeClr val="tx1"/>
              </a:solidFill>
              <a:latin typeface="Trebuchet MS" pitchFamily="0" charset="0"/>
              <a:ea typeface="宋体" pitchFamily="0" charset="0"/>
              <a:cs typeface="Trebuchet MS" pitchFamily="0" charset="0"/>
            </a:endParaRPr>
          </a:p>
          <a:p>
            <a:pPr algn="l" indent="0" marL="0">
              <a:lnSpc>
                <a:spcPct val="100000"/>
              </a:lnSpc>
              <a:spcBef>
                <a:spcPts val="130"/>
              </a:spcBef>
              <a:spcAft>
                <a:spcPts val="0"/>
              </a:spcAft>
              <a:buNone/>
            </a:pP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            </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Project </a:t>
            </a:r>
            <a:r>
              <a:rPr altLang="zh-CN" baseline="0" b="0" cap="none" sz="4400" i="0" kern="0" lang="en-US" spc="15" strike="noStrike" u="none">
                <a:solidFill>
                  <a:schemeClr val="tx1"/>
                </a:solidFill>
                <a:latin typeface="Trebuchet MS" pitchFamily="0" charset="0"/>
                <a:ea typeface="宋体" pitchFamily="0" charset="0"/>
                <a:cs typeface="Trebuchet MS" pitchFamily="0" charset="0"/>
              </a:rPr>
              <a:t> </a:t>
            </a:r>
            <a:endParaRPr altLang="en-US" baseline="0" b="0" cap="none" sz="44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699"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0"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03" name="文本框"/>
          <p:cNvSpPr>
            <a:spLocks noGrp="1"/>
          </p:cNvSpPr>
          <p:nvPr>
            <p:ph type="title"/>
          </p:nvPr>
        </p:nvSpPr>
        <p:spPr>
          <a:xfrm rot="0">
            <a:off x="381000" y="762000"/>
            <a:ext cx="4572000" cy="813433"/>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DISCRIMINATOR</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4" name="矩形"/>
          <p:cNvSpPr/>
          <p:nvPr/>
        </p:nvSpPr>
        <p:spPr>
          <a:xfrm rot="0">
            <a:off x="11277218" y="6473336"/>
            <a:ext cx="228600"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5" name="矩形"/>
          <p:cNvSpPr/>
          <p:nvPr/>
        </p:nvSpPr>
        <p:spPr>
          <a:xfrm rot="0">
            <a:off x="683259" y="6111875"/>
            <a:ext cx="1230630" cy="676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0" cap="none" sz="2000" i="0" kern="1200" lang="en-US" spc="20" strike="noStrike" u="heavy">
                <a:solidFill>
                  <a:srgbClr val="006FC0"/>
                </a:solidFill>
                <a:uFill>
                  <a:solidFill>
                    <a:srgbClr val="006FC0"/>
                  </a:solidFill>
                </a:uFill>
                <a:latin typeface="Trebuchet MS" pitchFamily="0" charset="0"/>
                <a:ea typeface="宋体" pitchFamily="0" charset="0"/>
                <a:cs typeface="Trebuchet MS" pitchFamily="0" charset="0"/>
              </a:rPr>
              <a:t>Demo</a:t>
            </a:r>
            <a:r>
              <a:rPr altLang="zh-CN" baseline="0" b="0" cap="none" sz="2000" i="0" kern="1200" lang="en-US" spc="-130" strike="noStrike" u="heavy">
                <a:solidFill>
                  <a:srgbClr val="006FC0"/>
                </a:solidFill>
                <a:uFill>
                  <a:solidFill>
                    <a:srgbClr val="006FC0"/>
                  </a:solidFill>
                </a:uFill>
                <a:latin typeface="Trebuchet MS" pitchFamily="0" charset="0"/>
                <a:ea typeface="宋体" pitchFamily="0" charset="0"/>
                <a:cs typeface="Trebuchet MS" pitchFamily="0" charset="0"/>
              </a:rPr>
              <a:t> </a:t>
            </a:r>
            <a:r>
              <a:rPr altLang="zh-CN" baseline="0" b="0" cap="none" sz="2000" i="0" kern="1200" lang="en-US" spc="25" strike="noStrike" u="heavy">
                <a:solidFill>
                  <a:srgbClr val="006FC0"/>
                </a:solidFill>
                <a:uFill>
                  <a:solidFill>
                    <a:srgbClr val="006FC0"/>
                  </a:solidFill>
                </a:uFill>
                <a:latin typeface="Trebuchet MS" pitchFamily="0" charset="0"/>
                <a:ea typeface="宋体" pitchFamily="0" charset="0"/>
                <a:cs typeface="Trebuchet MS" pitchFamily="0" charset="0"/>
              </a:rPr>
              <a:t>Link</a:t>
            </a:r>
            <a:endParaRPr altLang="en-US" baseline="0" b="0" cap="none" sz="2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6" name="矩形"/>
          <p:cNvSpPr/>
          <p:nvPr/>
        </p:nvSpPr>
        <p:spPr>
          <a:xfrm rot="0">
            <a:off x="685800" y="2057400"/>
            <a:ext cx="8458200" cy="1082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Arial" pitchFamily="34" charset="0"/>
                <a:ea typeface="宋体" pitchFamily="0" charset="0"/>
                <a:cs typeface="Arial" pitchFamily="34" charset="0"/>
              </a:rPr>
              <a:t>The discriminator in a Generative Adversarial Network (GAN) is a neural network that learns to distinguish between real data and data generated by the generator</a:t>
            </a:r>
            <a:endParaRPr altLang="en-US" baseline="0" b="0" cap="none" sz="2000" i="0" kern="1200" lang="zh-CN" spc="0" strike="noStrike" u="none">
              <a:solidFill>
                <a:schemeClr val="tx1"/>
              </a:solidFill>
              <a:latin typeface="Calibri" pitchFamily="0" charset="0"/>
              <a:ea typeface="宋体" pitchFamily="0" charset="0"/>
              <a:cs typeface="Calibri" pitchFamily="0" charset="0"/>
            </a:endParaRPr>
          </a:p>
        </p:txBody>
      </p:sp>
      <p:sp>
        <p:nvSpPr>
          <p:cNvPr id="1048707" name="矩形"/>
          <p:cNvSpPr/>
          <p:nvPr/>
        </p:nvSpPr>
        <p:spPr>
          <a:xfrm rot="0">
            <a:off x="685800" y="3276600"/>
            <a:ext cx="8458200" cy="75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
                <a:schemeClr val="tx1"/>
              </a:buClr>
              <a:buFont typeface="Wingdings" pitchFamily="2" charset="2"/>
              <a:buChar char="q"/>
            </a:pPr>
            <a:r>
              <a:rPr altLang="zh-CN" baseline="0" b="0" cap="none" sz="2000" i="0" kern="1200" lang="en-US" spc="0" strike="noStrike" u="none">
                <a:solidFill>
                  <a:schemeClr val="tx1"/>
                </a:solidFill>
                <a:latin typeface="Arial" pitchFamily="34" charset="0"/>
                <a:ea typeface="宋体" pitchFamily="0" charset="0"/>
                <a:cs typeface="Arial" pitchFamily="34" charset="0"/>
              </a:rPr>
              <a:t>It takes input data, either real or generated, and produces a binary output indicating whether the input is real or fake.</a:t>
            </a:r>
            <a:endParaRPr altLang="en-US" baseline="0" b="0" cap="none" sz="2000" i="0" kern="1200" lang="zh-CN" spc="0" strike="noStrike" u="none">
              <a:solidFill>
                <a:schemeClr val="tx1"/>
              </a:solidFill>
              <a:latin typeface="Arial" pitchFamily="34" charset="0"/>
              <a:ea typeface="宋体" pitchFamily="0"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08"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PROBLEM STATEMENT</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9" name="矩形"/>
          <p:cNvSpPr/>
          <p:nvPr/>
        </p:nvSpPr>
        <p:spPr>
          <a:xfrm rot="0">
            <a:off x="838200" y="1676400"/>
            <a:ext cx="6096000" cy="4663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1" kern="1200" lang="en-US" spc="0" strike="noStrike" u="none">
                <a:solidFill>
                  <a:schemeClr val="tx1"/>
                </a:solidFill>
                <a:latin typeface="Calibri" pitchFamily="0" charset="0"/>
                <a:ea typeface="宋体" pitchFamily="0" charset="0"/>
                <a:cs typeface="Calibri" pitchFamily="0" charset="0"/>
              </a:rPr>
              <a:t> </a:t>
            </a:r>
            <a:endParaRPr altLang="zh-CN" baseline="0" b="0" cap="none" sz="1800" i="1"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1" kern="1200" lang="en-US" spc="0" strike="noStrike" u="none">
                <a:solidFill>
                  <a:schemeClr val="tx1"/>
                </a:solidFill>
                <a:latin typeface="Calibri" pitchFamily="0" charset="0"/>
                <a:ea typeface="宋体" pitchFamily="0" charset="0"/>
                <a:cs typeface="Calibri" pitchFamily="0" charset="0"/>
              </a:rPr>
              <a:t>            </a:t>
            </a:r>
            <a:r>
              <a:rPr altLang="zh-CN" baseline="0" b="0" cap="none" sz="1800" i="1" kern="1200" lang="en-US" spc="0" strike="noStrike" u="none">
                <a:solidFill>
                  <a:schemeClr val="tx1"/>
                </a:solidFill>
                <a:latin typeface="Arial" pitchFamily="34" charset="0"/>
                <a:ea typeface="宋体" pitchFamily="0"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altLang="zh-CN" baseline="0" b="0" cap="none" sz="1800" i="0" kern="1200" lang="en-US" spc="0" strike="noStrike" u="none">
                <a:solidFill>
                  <a:schemeClr val="tx1"/>
                </a:solidFill>
                <a:latin typeface="Arial" pitchFamily="34" charset="0"/>
                <a:ea typeface="宋体" pitchFamily="0" charset="0"/>
                <a:cs typeface="Arial" pitchFamily="34" charset="0"/>
              </a:rPr>
              <a:t>"</a:t>
            </a:r>
            <a:endParaRPr altLang="en-US" baseline="0" b="0" cap="none" sz="1800" i="0" kern="1200" lang="zh-CN" spc="0" strike="noStrike" u="none">
              <a:solidFill>
                <a:schemeClr val="tx1"/>
              </a:solidFill>
              <a:latin typeface="Arial" pitchFamily="34" charset="0"/>
              <a:ea typeface="宋体" pitchFamily="0" charset="0"/>
              <a:cs typeface="Arial" pitchFamily="34" charset="0"/>
            </a:endParaRPr>
          </a:p>
        </p:txBody>
      </p:sp>
      <p:pic>
        <p:nvPicPr>
          <p:cNvPr id="2097171" name="图片"/>
          <p:cNvPicPr>
            <a:picLocks/>
          </p:cNvPicPr>
          <p:nvPr/>
        </p:nvPicPr>
        <p:blipFill>
          <a:blip xmlns:r="http://schemas.openxmlformats.org/officeDocument/2006/relationships" r:embed="rId1" cstate="print"/>
          <a:stretch>
            <a:fillRect/>
          </a:stretch>
        </p:blipFill>
        <p:spPr>
          <a:xfrm rot="0">
            <a:off x="7543800" y="2286000"/>
            <a:ext cx="2695574" cy="3248025"/>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10" name="文本框"/>
          <p:cNvSpPr>
            <a:spLocks noGrp="1"/>
          </p:cNvSpPr>
          <p:nvPr>
            <p:ph type="title"/>
          </p:nvPr>
        </p:nvSpPr>
        <p:spPr>
          <a:xfrm rot="0">
            <a:off x="228600" y="762000"/>
            <a:ext cx="10681335" cy="8915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PROPOSED SYSTEM:</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1" name="矩形"/>
          <p:cNvSpPr/>
          <p:nvPr/>
        </p:nvSpPr>
        <p:spPr>
          <a:xfrm rot="0">
            <a:off x="838200" y="1752599"/>
            <a:ext cx="6096000" cy="4053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pitchFamily="0" charset="0"/>
                <a:ea typeface="宋体" pitchFamily="0" charset="0"/>
                <a:cs typeface="Calibri" pitchFamily="0" charset="0"/>
              </a:rPr>
              <a:t> </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1" kern="1200" lang="en-US" spc="0" strike="noStrike" u="none">
                <a:solidFill>
                  <a:schemeClr val="tx1"/>
                </a:solidFill>
                <a:latin typeface="Söhne" pitchFamily="0" charset="0"/>
                <a:ea typeface="宋体" pitchFamily="0" charset="0"/>
                <a:cs typeface="Calibri" pitchFamily="0" charset="0"/>
              </a:rPr>
              <a:t>                  </a:t>
            </a:r>
            <a:r>
              <a:rPr altLang="zh-CN" baseline="0" b="0" cap="none" sz="1800" i="1" kern="1200" lang="en-US" spc="0" strike="noStrike" u="none">
                <a:solidFill>
                  <a:schemeClr val="tx1"/>
                </a:solidFill>
                <a:latin typeface="Arial" pitchFamily="34" charset="0"/>
                <a:ea typeface="宋体" pitchFamily="0" charset="0"/>
                <a:cs typeface="Arial" pitchFamily="34" charset="0"/>
              </a:rPr>
              <a:t>P</a:t>
            </a:r>
            <a:r>
              <a:rPr altLang="zh-CN" baseline="0" b="0" cap="none" sz="1800" i="1" kern="1200" lang="en-US" spc="0" strike="noStrike" u="none">
                <a:solidFill>
                  <a:schemeClr val="tx1"/>
                </a:solidFill>
                <a:latin typeface="Arial" pitchFamily="34" charset="0"/>
                <a:ea typeface="宋体" pitchFamily="0"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altLang="zh-CN" baseline="0" b="0" cap="none" sz="1800" i="1" kern="1200" lang="en-US" spc="0" strike="noStrike" u="none">
                <a:solidFill>
                  <a:srgbClr val="0D0D0D"/>
                </a:solidFill>
                <a:latin typeface="Arial" pitchFamily="34" charset="0"/>
                <a:ea typeface="宋体" pitchFamily="0" charset="0"/>
                <a:cs typeface="Arial" pitchFamily="34" charset="0"/>
              </a:rPr>
              <a:t>.</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72" name="图片"/>
          <p:cNvPicPr>
            <a:picLocks/>
          </p:cNvPicPr>
          <p:nvPr/>
        </p:nvPicPr>
        <p:blipFill>
          <a:blip xmlns:r="http://schemas.openxmlformats.org/officeDocument/2006/relationships" r:embed="rId1" cstate="print"/>
          <a:stretch>
            <a:fillRect/>
          </a:stretch>
        </p:blipFill>
        <p:spPr>
          <a:xfrm rot="0">
            <a:off x="8305800" y="2438400"/>
            <a:ext cx="2466973" cy="3419475"/>
          </a:xfrm>
          <a:prstGeom prst="rect"/>
          <a:noFill/>
          <a:ln w="12700" cap="flat" cmpd="sng">
            <a:noFill/>
            <a:prstDash val="solid"/>
            <a:miter/>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12" name="文本框"/>
          <p:cNvSpPr>
            <a:spLocks noGrp="1"/>
          </p:cNvSpPr>
          <p:nvPr>
            <p:ph type="title"/>
          </p:nvPr>
        </p:nvSpPr>
        <p:spPr>
          <a:xfrm rot="0">
            <a:off x="755332" y="385444"/>
            <a:ext cx="10681335" cy="8915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PROPOSED SOLUTION</a:t>
            </a:r>
            <a:r>
              <a:rPr altLang="zh-CN" baseline="0" b="1" cap="none" sz="4800" i="1" kern="0" lang="en-US" spc="0" strike="noStrike" u="sng">
                <a:solidFill>
                  <a:schemeClr val="tx1"/>
                </a:solidFill>
                <a:latin typeface="Trebuchet MS" pitchFamily="0" charset="0"/>
                <a:ea typeface="宋体" pitchFamily="0" charset="0"/>
                <a:cs typeface="Trebuchet MS" pitchFamily="0" charset="0"/>
              </a:rPr>
              <a:t>:</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3" name="矩形"/>
          <p:cNvSpPr/>
          <p:nvPr/>
        </p:nvSpPr>
        <p:spPr>
          <a:xfrm rot="0">
            <a:off x="609600" y="1371600"/>
            <a:ext cx="8077200" cy="2072640"/>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00000"/>
              </a:lnSpc>
              <a:spcBef>
                <a:spcPts val="0"/>
              </a:spcBef>
              <a:spcAft>
                <a:spcPts val="0"/>
              </a:spcAft>
              <a:buClrTx/>
              <a:buAutoNum type="arabicPeriod"/>
            </a:pPr>
            <a:r>
              <a:rPr altLang="zh-CN" baseline="0" b="1" cap="none" sz="2000" i="1" kern="1200" lang="en-US" spc="0" strike="noStrike" u="none">
                <a:solidFill>
                  <a:srgbClr val="0D0D0D"/>
                </a:solidFill>
                <a:latin typeface="Arial" pitchFamily="34" charset="0"/>
                <a:ea typeface="宋体" pitchFamily="0" charset="0"/>
                <a:cs typeface="Arial" pitchFamily="34" charset="0"/>
              </a:rPr>
              <a:t>Problem solution</a:t>
            </a:r>
            <a:r>
              <a:rPr altLang="zh-CN" baseline="0" b="1" cap="none" sz="2000" i="1" kern="1200" lang="en-US" spc="0" strike="noStrike" u="none">
                <a:solidFill>
                  <a:srgbClr val="0D0D0D"/>
                </a:solidFill>
                <a:latin typeface="Arial" pitchFamily="34" charset="0"/>
                <a:ea typeface="宋体" pitchFamily="0" charset="0"/>
                <a:cs typeface="Arial" pitchFamily="34" charset="0"/>
              </a:rPr>
              <a:t>:</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None/>
            </a:pPr>
            <a:r>
              <a:rPr altLang="zh-CN" baseline="0" b="0" cap="none" sz="2000" i="1" kern="1200" lang="en-US" spc="0" strike="noStrike" u="none">
                <a:solidFill>
                  <a:srgbClr val="0D0D0D"/>
                </a:solidFill>
                <a:latin typeface="Arial" pitchFamily="34" charset="0"/>
                <a:ea typeface="宋体" pitchFamily="0" charset="0"/>
                <a:cs typeface="Arial" pitchFamily="34" charset="0"/>
              </a:rPr>
              <a:t>      </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None/>
            </a:pPr>
            <a:r>
              <a:rPr altLang="zh-CN" baseline="0" b="0" cap="none" sz="2000" i="1" kern="1200" lang="en-US" spc="0" strike="noStrike" u="none">
                <a:solidFill>
                  <a:srgbClr val="0D0D0D"/>
                </a:solidFill>
                <a:latin typeface="Arial" pitchFamily="34" charset="0"/>
                <a:ea typeface="宋体" pitchFamily="0" charset="0"/>
                <a:cs typeface="Arial" pitchFamily="34" charset="0"/>
              </a:rPr>
              <a:t>      </a:t>
            </a:r>
            <a:r>
              <a:rPr altLang="zh-CN" baseline="0" b="0" cap="none" sz="2000" i="1" kern="1200" lang="en-US" spc="0" strike="noStrike" u="none">
                <a:solidFill>
                  <a:srgbClr val="0D0D0D"/>
                </a:solidFill>
                <a:latin typeface="Arial" pitchFamily="34" charset="0"/>
                <a:ea typeface="宋体" pitchFamily="0" charset="0"/>
                <a:cs typeface="Arial" pitchFamily="34" charset="0"/>
              </a:rPr>
              <a:t> Introduce the problem of handwritten text recognition, highlighting challenges such as variability in handwriting styles and limited annotated data.</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None/>
            </a:pPr>
            <a:endParaRPr altLang="en-US" baseline="0" b="0" cap="none" sz="2000" i="1" kern="1200" lang="zh-CN" spc="0" strike="noStrike" u="none">
              <a:solidFill>
                <a:srgbClr val="0D0D0D"/>
              </a:solidFill>
              <a:latin typeface="Arial" pitchFamily="34" charset="0"/>
              <a:ea typeface="宋体" pitchFamily="0" charset="0"/>
              <a:cs typeface="Arial" pitchFamily="34" charset="0"/>
            </a:endParaRPr>
          </a:p>
        </p:txBody>
      </p:sp>
      <p:sp>
        <p:nvSpPr>
          <p:cNvPr id="1048714" name="矩形"/>
          <p:cNvSpPr/>
          <p:nvPr/>
        </p:nvSpPr>
        <p:spPr>
          <a:xfrm rot="0">
            <a:off x="914400" y="2971799"/>
            <a:ext cx="7467600" cy="1615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Tx/>
              <a:buAutoNum type="arabicPeriod"/>
            </a:pPr>
            <a:r>
              <a:rPr altLang="zh-CN" baseline="0" b="1" cap="none" sz="1800" i="1" kern="1200" lang="en-US" spc="0" strike="noStrike" u="none">
                <a:solidFill>
                  <a:srgbClr val="0D0D0D"/>
                </a:solidFill>
                <a:latin typeface="Arial" pitchFamily="34" charset="0"/>
                <a:ea typeface="宋体" pitchFamily="0" charset="0"/>
                <a:cs typeface="Arial" pitchFamily="34" charset="0"/>
              </a:rPr>
              <a:t>Overview of GANs: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Provide an overview of Generative Adversarial Networks (GANs), explaining how they consist of two neural networks, a generator, and a discriminator, competing against each other to generate realistic data.</a:t>
            </a:r>
            <a:endParaRPr altLang="en-US" baseline="0" b="0" cap="none" sz="1800" i="1" kern="1200" lang="zh-CN" spc="0" strike="noStrike" u="none">
              <a:solidFill>
                <a:srgbClr val="0D0D0D"/>
              </a:solidFill>
              <a:latin typeface="Arial" pitchFamily="34" charset="0"/>
              <a:ea typeface="宋体" pitchFamily="0" charset="0"/>
              <a:cs typeface="Arial" pitchFamily="34" charset="0"/>
            </a:endParaRPr>
          </a:p>
        </p:txBody>
      </p:sp>
      <p:sp>
        <p:nvSpPr>
          <p:cNvPr id="1048715" name="矩形"/>
          <p:cNvSpPr/>
          <p:nvPr/>
        </p:nvSpPr>
        <p:spPr>
          <a:xfrm rot="0">
            <a:off x="990600" y="4876800"/>
            <a:ext cx="6096000" cy="1920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3.Data Collection and Preprocessing:</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Discuss the importance of collecting a diverse dataset of handwritten characters and preprocessing steps such as normalization and augmentation to improve model performance</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16" name="文本框"/>
          <p:cNvSpPr>
            <a:spLocks noGrp="1"/>
          </p:cNvSpPr>
          <p:nvPr>
            <p:ph type="title"/>
          </p:nvPr>
        </p:nvSpPr>
        <p:spPr>
          <a:xfrm rot="0">
            <a:off x="-685800" y="304800"/>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533400" y="838200"/>
            <a:ext cx="9067800" cy="3710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6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4.GAN Architecture Design:</a:t>
            </a:r>
            <a:endParaRPr altLang="zh-CN" baseline="0" b="1"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Detail the architecture of the GAN model, including the generator responsible for generating synthetic handwritten characters and the discriminator trained to distinguish between real and synthetic samples.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5.Training Process: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73" name="图片"/>
          <p:cNvPicPr>
            <a:picLocks/>
          </p:cNvPicPr>
          <p:nvPr/>
        </p:nvPicPr>
        <p:blipFill>
          <a:blip xmlns:r="http://schemas.openxmlformats.org/officeDocument/2006/relationships" r:embed="rId1" cstate="print"/>
          <a:stretch>
            <a:fillRect/>
          </a:stretch>
        </p:blipFill>
        <p:spPr>
          <a:xfrm rot="0">
            <a:off x="9067800" y="3438525"/>
            <a:ext cx="2466975" cy="3419475"/>
          </a:xfrm>
          <a:prstGeom prst="rect"/>
          <a:noFill/>
          <a:ln w="12700" cap="flat" cmpd="sng">
            <a:noFill/>
            <a:prstDash val="solid"/>
            <a:miter/>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18"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9" name="矩形"/>
          <p:cNvSpPr/>
          <p:nvPr/>
        </p:nvSpPr>
        <p:spPr>
          <a:xfrm rot="0">
            <a:off x="1143000" y="1305342"/>
            <a:ext cx="8000999" cy="3749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6.Training Process:</a:t>
            </a:r>
            <a:endParaRPr altLang="zh-CN" baseline="0" b="1"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7.Evaluation and Validation:</a:t>
            </a:r>
            <a:endParaRPr altLang="zh-CN" baseline="0" b="1"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Discuss evaluation metrics such as visual inspection of generated samples, quantitative measures of similarity to real data, and feedback from human evaluators to validate the performance of the trained GAN model.</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74" name="图片"/>
          <p:cNvPicPr>
            <a:picLocks/>
          </p:cNvPicPr>
          <p:nvPr/>
        </p:nvPicPr>
        <p:blipFill>
          <a:blip xmlns:r="http://schemas.openxmlformats.org/officeDocument/2006/relationships" r:embed="rId1" cstate="print"/>
          <a:stretch>
            <a:fillRect/>
          </a:stretch>
        </p:blipFill>
        <p:spPr>
          <a:xfrm rot="0">
            <a:off x="9220200" y="3352800"/>
            <a:ext cx="2695574" cy="3248023"/>
          </a:xfrm>
          <a:prstGeom prst="rect"/>
          <a:noFill/>
          <a:ln w="12700" cap="flat" cmpd="sng">
            <a:noFill/>
            <a:prstDash val="solid"/>
            <a:miter/>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20"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1" name="矩形"/>
          <p:cNvSpPr/>
          <p:nvPr/>
        </p:nvSpPr>
        <p:spPr>
          <a:xfrm rot="0">
            <a:off x="381000" y="1295399"/>
            <a:ext cx="8763000" cy="3647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2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200" i="0" kern="1200" lang="en-US" spc="0" strike="noStrike" u="none">
                <a:solidFill>
                  <a:schemeClr val="tx1"/>
                </a:solidFill>
                <a:latin typeface="Calibri" pitchFamily="0" charset="0"/>
                <a:ea typeface="宋体" pitchFamily="0" charset="0"/>
                <a:cs typeface="Calibri" pitchFamily="0" charset="0"/>
              </a:rPr>
              <a:t> </a:t>
            </a:r>
            <a:r>
              <a:rPr altLang="zh-CN" baseline="0" b="1" cap="none" sz="1800" i="0" kern="1200" lang="en-US" spc="0" strike="noStrike" u="none">
                <a:solidFill>
                  <a:schemeClr val="tx1"/>
                </a:solidFill>
                <a:latin typeface="Calibri" pitchFamily="0" charset="0"/>
                <a:ea typeface="宋体" pitchFamily="0" charset="0"/>
                <a:cs typeface="Calibri" pitchFamily="0" charset="0"/>
              </a:rPr>
              <a:t>8.</a:t>
            </a:r>
            <a:r>
              <a:rPr altLang="zh-CN" baseline="0" b="1" cap="none" sz="1800" i="1" kern="1200" lang="en-US" spc="0" strike="noStrike" u="none">
                <a:solidFill>
                  <a:srgbClr val="0D0D0D"/>
                </a:solidFill>
                <a:latin typeface="Calibri" pitchFamily="0" charset="0"/>
                <a:ea typeface="宋体" pitchFamily="0" charset="0"/>
                <a:cs typeface="Calibri" pitchFamily="0" charset="0"/>
              </a:rPr>
              <a:t>Integration with Handwritten Recognition Systems:</a:t>
            </a:r>
            <a:endParaRPr altLang="zh-CN" baseline="0" b="1"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Calibri" pitchFamily="0" charset="0"/>
                <a:ea typeface="宋体" pitchFamily="0" charset="0"/>
                <a:cs typeface="Calibri" pitchFamily="0" charset="0"/>
              </a:rPr>
              <a:t>	</a:t>
            </a:r>
            <a:r>
              <a:rPr altLang="zh-CN" baseline="0" b="0" cap="none" sz="1800" i="1" kern="1200" lang="en-US" spc="0" strike="noStrike" u="none">
                <a:solidFill>
                  <a:srgbClr val="0D0D0D"/>
                </a:solidFill>
                <a:latin typeface="Calibri" pitchFamily="0" charset="0"/>
                <a:ea typeface="宋体" pitchFamily="0" charset="0"/>
                <a:cs typeface="Calibri" pitchFamily="0" charset="0"/>
              </a:rPr>
              <a:t>Explore how the generated handwritten characters can be integrated into existing recognition systems to augment training data, improving the system's accuracy and robustness.</a:t>
            </a: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Calibri" pitchFamily="0" charset="0"/>
                <a:ea typeface="宋体" pitchFamily="0" charset="0"/>
                <a:cs typeface="Calibri" pitchFamily="0" charset="0"/>
              </a:rPr>
              <a:t>9.Benefits and Applications:</a:t>
            </a: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Calibri" pitchFamily="0" charset="0"/>
                <a:ea typeface="宋体" pitchFamily="0" charset="0"/>
                <a:cs typeface="Calibri" pitchFamily="0" charset="0"/>
              </a:rPr>
              <a:t>	Highlight the benefits of using GANs for generating synthetic handwritten data, including improved model generalization, reduced data annotation costs, and enhanced performance in applications such as document digitization and signature verification.</a:t>
            </a: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22" name="文本框"/>
          <p:cNvSpPr>
            <a:spLocks noGrp="1"/>
          </p:cNvSpPr>
          <p:nvPr>
            <p:ph type="title"/>
          </p:nvPr>
        </p:nvSpPr>
        <p:spPr>
          <a:xfrm rot="0">
            <a:off x="755332" y="385444"/>
            <a:ext cx="10681335" cy="8915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SYSTEM APPROACH:</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3" name="矩形"/>
          <p:cNvSpPr/>
          <p:nvPr/>
        </p:nvSpPr>
        <p:spPr>
          <a:xfrm rot="0">
            <a:off x="304800" y="2057400"/>
            <a:ext cx="8610600" cy="2707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2000" i="1" kern="1200" lang="en-US" spc="0" strike="noStrike" u="sng">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000" i="1" kern="1200" lang="en-US" spc="0" strike="noStrike" u="sng">
                <a:solidFill>
                  <a:schemeClr val="tx1"/>
                </a:solidFill>
                <a:latin typeface="Arial" pitchFamily="34" charset="0"/>
                <a:ea typeface="宋体" pitchFamily="0" charset="0"/>
                <a:cs typeface="Arial" pitchFamily="34" charset="0"/>
              </a:rPr>
              <a:t>Hardware Requirements:</a:t>
            </a:r>
            <a:endParaRPr altLang="zh-CN" baseline="0" b="1" cap="none" sz="2000" i="1" kern="1200" lang="en-US" spc="0" strike="noStrike" u="sng">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2000" i="1" kern="1200" lang="en-US" spc="0" strike="noStrike" u="none">
                <a:solidFill>
                  <a:srgbClr val="0D0D0D"/>
                </a:solidFill>
                <a:latin typeface="Arial" pitchFamily="34" charset="0"/>
                <a:ea typeface="宋体" pitchFamily="0" charset="0"/>
                <a:cs typeface="Arial" pitchFamily="34" charset="0"/>
              </a:rPr>
              <a:t>High-performance CPU or CPU cluster.</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2000" i="1" kern="1200" lang="en-US" spc="0" strike="noStrike" u="none">
                <a:solidFill>
                  <a:srgbClr val="0D0D0D"/>
                </a:solidFill>
                <a:latin typeface="Arial" pitchFamily="34" charset="0"/>
                <a:ea typeface="宋体" pitchFamily="0" charset="0"/>
                <a:cs typeface="Arial" pitchFamily="34" charset="0"/>
              </a:rPr>
              <a:t>GPU accelerator with CUDA support for deep learning computations.</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2000" i="1" kern="1200" lang="en-US" spc="0" strike="noStrike" u="none">
                <a:solidFill>
                  <a:srgbClr val="0D0D0D"/>
                </a:solidFill>
                <a:latin typeface="Arial" pitchFamily="34" charset="0"/>
                <a:ea typeface="宋体" pitchFamily="0" charset="0"/>
                <a:cs typeface="Arial" pitchFamily="34" charset="0"/>
              </a:rPr>
              <a:t>Sufficient RAM and storage capacity.</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2000" i="1" kern="1200" lang="en-US" spc="0" strike="noStrike" u="none">
                <a:solidFill>
                  <a:srgbClr val="0D0D0D"/>
                </a:solidFill>
                <a:latin typeface="Arial" pitchFamily="34" charset="0"/>
                <a:ea typeface="宋体" pitchFamily="0" charset="0"/>
                <a:cs typeface="Arial" pitchFamily="34" charset="0"/>
              </a:rPr>
              <a:t>Fast storage for efficient data access.</a:t>
            </a:r>
            <a:endParaRPr altLang="zh-CN" baseline="0" b="0" cap="none" sz="20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2000" i="1" kern="1200" lang="en-US" spc="0" strike="noStrike" u="none">
                <a:solidFill>
                  <a:srgbClr val="0D0D0D"/>
                </a:solidFill>
                <a:latin typeface="Arial" pitchFamily="34" charset="0"/>
                <a:ea typeface="宋体" pitchFamily="0" charset="0"/>
                <a:cs typeface="Arial" pitchFamily="34" charset="0"/>
              </a:rPr>
              <a:t>High-speed networking infrastructure for data transfer</a:t>
            </a:r>
            <a:r>
              <a:rPr altLang="zh-CN" baseline="0" b="0" cap="none" sz="2000" i="0" kern="1200" lang="en-US" spc="0" strike="noStrike" u="none">
                <a:solidFill>
                  <a:srgbClr val="0D0D0D"/>
                </a:solidFill>
                <a:latin typeface="Arial" pitchFamily="34" charset="0"/>
                <a:ea typeface="宋体" pitchFamily="0" charset="0"/>
                <a:cs typeface="Arial" pitchFamily="34" charset="0"/>
              </a:rPr>
              <a:t>.</a:t>
            </a:r>
            <a:endParaRPr altLang="zh-CN" baseline="0" b="0" cap="none" sz="2000" i="0"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Arial" pitchFamily="34" charset="0"/>
              <a:ea typeface="宋体" pitchFamily="0" charset="0"/>
              <a:cs typeface="Arial" pitchFamily="34" charset="0"/>
            </a:endParaRPr>
          </a:p>
        </p:txBody>
      </p:sp>
      <p:grpSp>
        <p:nvGrpSpPr>
          <p:cNvPr id="67" name="组合"/>
          <p:cNvGrpSpPr/>
          <p:nvPr/>
        </p:nvGrpSpPr>
        <p:grpSpPr>
          <a:xfrm>
            <a:off x="8991600" y="2971799"/>
            <a:ext cx="2762247" cy="3257549"/>
            <a:chOff x="8991600" y="2971799"/>
            <a:chExt cx="2762247" cy="3257549"/>
          </a:xfrm>
        </p:grpSpPr>
        <p:sp>
          <p:nvSpPr>
            <p:cNvPr id="1048724" name="曲线"/>
            <p:cNvSpPr/>
            <p:nvPr/>
          </p:nvSpPr>
          <p:spPr>
            <a:xfrm rot="0">
              <a:off x="10353676" y="5400675"/>
              <a:ext cx="457196"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725" name="曲线"/>
            <p:cNvSpPr/>
            <p:nvPr/>
          </p:nvSpPr>
          <p:spPr>
            <a:xfrm rot="0">
              <a:off x="10353676" y="59340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7"/>
                  </a:lnTo>
                  <a:lnTo>
                    <a:pt x="21600" y="21597"/>
                  </a:lnTo>
                  <a:lnTo>
                    <a:pt x="21600" y="0"/>
                  </a:lnTo>
                  <a:close/>
                </a:path>
              </a:pathLst>
            </a:custGeom>
            <a:solidFill>
              <a:srgbClr val="2D936B"/>
            </a:solidFill>
            <a:ln cap="flat" cmpd="sng">
              <a:noFill/>
              <a:prstDash val="solid"/>
              <a:miter/>
            </a:ln>
          </p:spPr>
        </p:sp>
        <p:pic>
          <p:nvPicPr>
            <p:cNvPr id="2097175" name="图片"/>
            <p:cNvPicPr>
              <a:picLocks/>
            </p:cNvPicPr>
            <p:nvPr/>
          </p:nvPicPr>
          <p:blipFill>
            <a:blip xmlns:r="http://schemas.openxmlformats.org/officeDocument/2006/relationships" r:embed="rId1" cstate="print"/>
            <a:stretch>
              <a:fillRect/>
            </a:stretch>
          </p:blipFill>
          <p:spPr>
            <a:xfrm rot="0">
              <a:off x="8991600" y="2971799"/>
              <a:ext cx="2762247" cy="3257549"/>
            </a:xfrm>
            <a:prstGeom prst="rect"/>
            <a:noFill/>
            <a:ln w="12700" cap="flat" cmpd="sng">
              <a:noFill/>
              <a:prstDash val="solid"/>
              <a:miter/>
            </a:ln>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sp>
        <p:nvSpPr>
          <p:cNvPr id="1048726"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SYSTEM APPROACH:</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7" name="矩形"/>
          <p:cNvSpPr/>
          <p:nvPr/>
        </p:nvSpPr>
        <p:spPr>
          <a:xfrm rot="0">
            <a:off x="1066800" y="1676400"/>
            <a:ext cx="8077200" cy="3444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800" i="1" kern="1200" lang="en-US" spc="0" strike="noStrike" u="sng">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sng">
                <a:solidFill>
                  <a:schemeClr val="tx1"/>
                </a:solidFill>
                <a:latin typeface="Arial" pitchFamily="34" charset="0"/>
                <a:ea typeface="宋体" pitchFamily="0" charset="0"/>
                <a:cs typeface="Arial" pitchFamily="34" charset="0"/>
              </a:rPr>
              <a:t>Software Requirements:</a:t>
            </a:r>
            <a:endParaRPr altLang="zh-CN" baseline="0" b="1" cap="none" sz="1800" i="1" kern="1200" lang="en-US" spc="0" strike="noStrike" u="sng">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a:t>
            </a:r>
            <a:r>
              <a:rPr altLang="zh-CN" baseline="0" b="0" cap="none" sz="1800" i="1" kern="1200" lang="en-US" spc="0" strike="noStrike" u="none">
                <a:solidFill>
                  <a:srgbClr val="0D0D0D"/>
                </a:solidFill>
                <a:latin typeface="Arial" pitchFamily="34" charset="0"/>
                <a:ea typeface="宋体" pitchFamily="0" charset="0"/>
                <a:cs typeface="Arial" pitchFamily="34" charset="0"/>
              </a:rPr>
              <a:t>  </a:t>
            </a:r>
            <a:r>
              <a:rPr altLang="zh-CN" baseline="0" b="0" cap="none" sz="1800" i="1" kern="1200" lang="en-US" spc="0" strike="noStrike" u="none">
                <a:solidFill>
                  <a:srgbClr val="0D0D0D"/>
                </a:solidFill>
                <a:latin typeface="Arial" pitchFamily="34" charset="0"/>
                <a:ea typeface="宋体" pitchFamily="0" charset="0"/>
                <a:cs typeface="Arial" pitchFamily="34" charset="0"/>
              </a:rPr>
              <a:t>TensorFlow</a:t>
            </a:r>
            <a:r>
              <a:rPr altLang="zh-CN" baseline="0" b="0" cap="none" sz="1800" i="1" kern="1200" lang="en-US" spc="0" strike="noStrike" u="none">
                <a:solidFill>
                  <a:srgbClr val="0D0D0D"/>
                </a:solidFill>
                <a:latin typeface="Arial" pitchFamily="34" charset="0"/>
                <a:ea typeface="宋体" pitchFamily="0" charset="0"/>
                <a:cs typeface="Arial" pitchFamily="34" charset="0"/>
              </a:rPr>
              <a:t> or </a:t>
            </a:r>
            <a:r>
              <a:rPr altLang="zh-CN" baseline="0" b="0" cap="none" sz="1800" i="1" kern="1200" lang="en-US" spc="0" strike="noStrike" u="none">
                <a:solidFill>
                  <a:srgbClr val="0D0D0D"/>
                </a:solidFill>
                <a:latin typeface="Arial" pitchFamily="34" charset="0"/>
                <a:ea typeface="宋体" pitchFamily="0" charset="0"/>
                <a:cs typeface="Arial" pitchFamily="34" charset="0"/>
              </a:rPr>
              <a:t>PyTorch</a:t>
            </a:r>
            <a:r>
              <a:rPr altLang="zh-CN" baseline="0" b="0" cap="none" sz="1800" i="1" kern="1200" lang="en-US" spc="0" strike="noStrike" u="none">
                <a:solidFill>
                  <a:srgbClr val="0D0D0D"/>
                </a:solidFill>
                <a:latin typeface="Arial" pitchFamily="34" charset="0"/>
                <a:ea typeface="宋体" pitchFamily="0" charset="0"/>
                <a:cs typeface="Arial" pitchFamily="34" charset="0"/>
              </a:rPr>
              <a:t> for GAN implementation.</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Python programming language for scripting.</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CUDA Toolkit and </a:t>
            </a:r>
            <a:r>
              <a:rPr altLang="zh-CN" baseline="0" b="0" cap="none" sz="1800" i="1" kern="1200" lang="en-US" spc="0" strike="noStrike" u="none">
                <a:solidFill>
                  <a:srgbClr val="0D0D0D"/>
                </a:solidFill>
                <a:latin typeface="Arial" pitchFamily="34" charset="0"/>
                <a:ea typeface="宋体" pitchFamily="0" charset="0"/>
                <a:cs typeface="Arial" pitchFamily="34" charset="0"/>
              </a:rPr>
              <a:t>cuDNN</a:t>
            </a:r>
            <a:r>
              <a:rPr altLang="zh-CN" baseline="0" b="0" cap="none" sz="1800" i="1" kern="1200" lang="en-US" spc="0" strike="noStrike" u="none">
                <a:solidFill>
                  <a:srgbClr val="0D0D0D"/>
                </a:solidFill>
                <a:latin typeface="Arial" pitchFamily="34" charset="0"/>
                <a:ea typeface="宋体" pitchFamily="0" charset="0"/>
                <a:cs typeface="Arial" pitchFamily="34" charset="0"/>
              </a:rPr>
              <a:t> library for GPU acceleration.</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Development environment such as </a:t>
            </a:r>
            <a:r>
              <a:rPr altLang="zh-CN" baseline="0" b="0" cap="none" sz="1800" i="1" kern="1200" lang="en-US" spc="0" strike="noStrike" u="none">
                <a:solidFill>
                  <a:srgbClr val="0D0D0D"/>
                </a:solidFill>
                <a:latin typeface="Arial" pitchFamily="34" charset="0"/>
                <a:ea typeface="宋体" pitchFamily="0" charset="0"/>
                <a:cs typeface="Arial" pitchFamily="34" charset="0"/>
              </a:rPr>
              <a:t>PyCharm</a:t>
            </a:r>
            <a:r>
              <a:rPr altLang="zh-CN" baseline="0" b="0" cap="none" sz="1800" i="1" kern="1200" lang="en-US" spc="0" strike="noStrike" u="none">
                <a:solidFill>
                  <a:srgbClr val="0D0D0D"/>
                </a:solidFill>
                <a:latin typeface="Arial" pitchFamily="34" charset="0"/>
                <a:ea typeface="宋体" pitchFamily="0" charset="0"/>
                <a:cs typeface="Arial" pitchFamily="34" charset="0"/>
              </a:rPr>
              <a:t> or </a:t>
            </a:r>
            <a:r>
              <a:rPr altLang="zh-CN" baseline="0" b="0" cap="none" sz="1800" i="1" kern="1200" lang="en-US" spc="0" strike="noStrike" u="none">
                <a:solidFill>
                  <a:srgbClr val="0D0D0D"/>
                </a:solidFill>
                <a:latin typeface="Arial" pitchFamily="34" charset="0"/>
                <a:ea typeface="宋体" pitchFamily="0" charset="0"/>
                <a:cs typeface="Arial" pitchFamily="34" charset="0"/>
              </a:rPr>
              <a:t>Jupyter</a:t>
            </a:r>
            <a:r>
              <a:rPr altLang="zh-CN" baseline="0" b="0" cap="none" sz="1800" i="1" kern="1200" lang="en-US" spc="0" strike="noStrike" u="none">
                <a:solidFill>
                  <a:srgbClr val="0D0D0D"/>
                </a:solidFill>
                <a:latin typeface="Arial" pitchFamily="34" charset="0"/>
                <a:ea typeface="宋体" pitchFamily="0" charset="0"/>
                <a:cs typeface="Arial" pitchFamily="34" charset="0"/>
              </a:rPr>
              <a:t> Notebook.</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Version control with Git and collaboration platforms like </a:t>
            </a:r>
            <a:r>
              <a:rPr altLang="zh-CN" baseline="0" b="0" cap="none" sz="1800" i="1" kern="1200" lang="en-US" spc="0" strike="noStrike" u="none">
                <a:solidFill>
                  <a:srgbClr val="0D0D0D"/>
                </a:solidFill>
                <a:latin typeface="Arial" pitchFamily="34" charset="0"/>
                <a:ea typeface="宋体" pitchFamily="0" charset="0"/>
                <a:cs typeface="Arial" pitchFamily="34" charset="0"/>
              </a:rPr>
              <a:t>GitHub</a:t>
            </a:r>
            <a:r>
              <a:rPr altLang="zh-CN" baseline="0" b="0" cap="none" sz="1800" i="1" kern="1200" lang="en-US" spc="0" strike="noStrike" u="none">
                <a:solidFill>
                  <a:srgbClr val="0D0D0D"/>
                </a:solidFill>
                <a:latin typeface="Arial" pitchFamily="34" charset="0"/>
                <a:ea typeface="宋体" pitchFamily="0" charset="0"/>
                <a:cs typeface="Arial" pitchFamily="34" charset="0"/>
              </a:rPr>
              <a:t>.</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Containerization with </a:t>
            </a:r>
            <a:r>
              <a:rPr altLang="zh-CN" baseline="0" b="0" cap="none" sz="1800" i="1" kern="1200" lang="en-US" spc="0" strike="noStrike" u="none">
                <a:solidFill>
                  <a:srgbClr val="0D0D0D"/>
                </a:solidFill>
                <a:latin typeface="Arial" pitchFamily="34" charset="0"/>
                <a:ea typeface="宋体" pitchFamily="0" charset="0"/>
                <a:cs typeface="Arial" pitchFamily="34" charset="0"/>
              </a:rPr>
              <a:t>Docker</a:t>
            </a:r>
            <a:r>
              <a:rPr altLang="zh-CN" baseline="0" b="0" cap="none" sz="1800" i="1" kern="1200" lang="en-US" spc="0" strike="noStrike" u="none">
                <a:solidFill>
                  <a:srgbClr val="0D0D0D"/>
                </a:solidFill>
                <a:latin typeface="Arial" pitchFamily="34" charset="0"/>
                <a:ea typeface="宋体" pitchFamily="0" charset="0"/>
                <a:cs typeface="Arial" pitchFamily="34" charset="0"/>
              </a:rPr>
              <a:t> for environment management.</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Arial" pitchFamily="34" charset="0"/>
              <a:buChar char="•"/>
            </a:pPr>
            <a:r>
              <a:rPr altLang="zh-CN" baseline="0" b="0" cap="none" sz="1800" i="1" kern="1200" lang="en-US" spc="0" strike="noStrike" u="none">
                <a:solidFill>
                  <a:srgbClr val="0D0D0D"/>
                </a:solidFill>
                <a:latin typeface="Arial" pitchFamily="34" charset="0"/>
                <a:ea typeface="宋体" pitchFamily="0" charset="0"/>
                <a:cs typeface="Arial" pitchFamily="34" charset="0"/>
              </a:rPr>
              <a:t>Testing tools like </a:t>
            </a:r>
            <a:r>
              <a:rPr altLang="zh-CN" baseline="0" b="0" cap="none" sz="1800" i="1" kern="1200" lang="en-US" spc="0" strike="noStrike" u="none">
                <a:solidFill>
                  <a:srgbClr val="0D0D0D"/>
                </a:solidFill>
                <a:latin typeface="Arial" pitchFamily="34" charset="0"/>
                <a:ea typeface="宋体" pitchFamily="0" charset="0"/>
                <a:cs typeface="Arial" pitchFamily="34" charset="0"/>
              </a:rPr>
              <a:t>PyTest</a:t>
            </a:r>
            <a:r>
              <a:rPr altLang="zh-CN" baseline="0" b="0" cap="none" sz="1800" i="1" kern="1200" lang="en-US" spc="0" strike="noStrike" u="none">
                <a:solidFill>
                  <a:srgbClr val="0D0D0D"/>
                </a:solidFill>
                <a:latin typeface="Arial" pitchFamily="34" charset="0"/>
                <a:ea typeface="宋体" pitchFamily="0" charset="0"/>
                <a:cs typeface="Arial" pitchFamily="34" charset="0"/>
              </a:rPr>
              <a:t> and visualization libraries for monitoring and analysis.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Arial" pitchFamily="34" charset="0"/>
              <a:ea typeface="宋体" pitchFamily="0" charset="0"/>
              <a:cs typeface="Arial"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28" name="文本框"/>
          <p:cNvSpPr>
            <a:spLocks noGrp="1"/>
          </p:cNvSpPr>
          <p:nvPr>
            <p:ph type="title"/>
          </p:nvPr>
        </p:nvSpPr>
        <p:spPr>
          <a:xfrm rot="0">
            <a:off x="755332" y="385444"/>
            <a:ext cx="10681335" cy="8915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ALGORITHM:</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9" name="矩形"/>
          <p:cNvSpPr/>
          <p:nvPr/>
        </p:nvSpPr>
        <p:spPr>
          <a:xfrm rot="0">
            <a:off x="1219200" y="1295399"/>
            <a:ext cx="7924800" cy="43586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Here's a concise algorithm for a Handwritten Model using GAN:</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1</a:t>
            </a:r>
            <a:r>
              <a:rPr altLang="zh-CN" baseline="0" b="0" cap="none" sz="1800" i="1" kern="1200" lang="en-US" spc="0" strike="noStrike" u="none">
                <a:solidFill>
                  <a:srgbClr val="0D0D0D"/>
                </a:solidFill>
                <a:latin typeface="Arial" pitchFamily="34" charset="0"/>
                <a:ea typeface="宋体" pitchFamily="0" charset="0"/>
                <a:cs typeface="Arial" pitchFamily="34" charset="0"/>
              </a:rPr>
              <a:t>.</a:t>
            </a:r>
            <a:r>
              <a:rPr altLang="zh-CN" baseline="0" b="1" cap="none" sz="1800" i="1" kern="1200" lang="en-US" spc="0" strike="noStrike" u="none">
                <a:solidFill>
                  <a:srgbClr val="0D0D0D"/>
                </a:solidFill>
                <a:latin typeface="Arial" pitchFamily="34" charset="0"/>
                <a:ea typeface="宋体" pitchFamily="0" charset="0"/>
                <a:cs typeface="Arial" pitchFamily="34" charset="0"/>
              </a:rPr>
              <a:t>Initialize Parameters: </a:t>
            </a:r>
            <a:r>
              <a:rPr altLang="zh-CN" baseline="0" b="0" cap="none" sz="1800" i="1" kern="1200" lang="en-US" spc="0" strike="noStrike" u="none">
                <a:solidFill>
                  <a:srgbClr val="0D0D0D"/>
                </a:solidFill>
                <a:latin typeface="Arial" pitchFamily="34" charset="0"/>
                <a:ea typeface="宋体" pitchFamily="0" charset="0"/>
                <a:cs typeface="Arial" pitchFamily="34" charset="0"/>
              </a:rPr>
              <a:t>Set </a:t>
            </a:r>
            <a:r>
              <a:rPr altLang="zh-CN" baseline="0" b="0" cap="none" sz="1800" i="1" kern="1200" lang="en-US" spc="0" strike="noStrike" u="none">
                <a:solidFill>
                  <a:srgbClr val="0D0D0D"/>
                </a:solidFill>
                <a:latin typeface="Arial" pitchFamily="34" charset="0"/>
                <a:ea typeface="宋体" pitchFamily="0" charset="0"/>
                <a:cs typeface="Arial" pitchFamily="34" charset="0"/>
              </a:rPr>
              <a:t>hyperparameters</a:t>
            </a:r>
            <a:r>
              <a:rPr altLang="zh-CN" baseline="0" b="0" cap="none" sz="1800" i="1" kern="1200" lang="en-US" spc="0" strike="noStrike" u="none">
                <a:solidFill>
                  <a:srgbClr val="0D0D0D"/>
                </a:solidFill>
                <a:latin typeface="Arial" pitchFamily="34" charset="0"/>
                <a:ea typeface="宋体" pitchFamily="0" charset="0"/>
                <a:cs typeface="Arial" pitchFamily="34" charset="0"/>
              </a:rPr>
              <a:t> and define network architectures for generator and discriminator.</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2.Data Pre-processing: </a:t>
            </a:r>
            <a:r>
              <a:rPr altLang="zh-CN" baseline="0" b="0" cap="none" sz="1800" i="1" kern="1200" lang="en-US" spc="0" strike="noStrike" u="none">
                <a:solidFill>
                  <a:srgbClr val="0D0D0D"/>
                </a:solidFill>
                <a:latin typeface="Arial" pitchFamily="34" charset="0"/>
                <a:ea typeface="宋体" pitchFamily="0" charset="0"/>
                <a:cs typeface="Arial" pitchFamily="34" charset="0"/>
              </a:rPr>
              <a:t>Normalize and augment handwritten character images.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3.Define Generator and Discriminator: </a:t>
            </a:r>
            <a:r>
              <a:rPr altLang="zh-CN" baseline="0" b="0" cap="none" sz="1800" i="1" kern="1200" lang="en-US" spc="0" strike="noStrike" u="none">
                <a:solidFill>
                  <a:srgbClr val="0D0D0D"/>
                </a:solidFill>
                <a:latin typeface="Arial" pitchFamily="34" charset="0"/>
                <a:ea typeface="宋体" pitchFamily="0" charset="0"/>
                <a:cs typeface="Arial" pitchFamily="34" charset="0"/>
              </a:rPr>
              <a:t>Implement generator to produce synthetic handwritten characters. Implement discriminator to classify real vs. synthetic characters.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5" name=""/>
        <p:cNvGrpSpPr/>
        <p:nvPr/>
      </p:nvGrpSpPr>
      <p:grpSpPr>
        <a:xfrm>
          <a:off x="0" y="0"/>
          <a:ext cx="0" cy="0"/>
          <a:chOff x="0" y="0"/>
          <a:chExt cx="0" cy="0"/>
        </a:xfrm>
      </p:grpSpPr>
      <p:sp>
        <p:nvSpPr>
          <p:cNvPr id="1048626" name="曲线"/>
          <p:cNvSpPr/>
          <p:nvPr/>
        </p:nvSpPr>
        <p:spPr>
          <a:xfrm rot="0">
            <a:off x="0" y="838527"/>
            <a:ext cx="12192000" cy="5790467"/>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anchor="ctr" anchorCtr="1" bIns="0" lIns="0" rIns="0" tIns="0" vert="horz" wrap="square">
            <a:prstTxWarp prst="textNoShape"/>
          </a:bodyPr>
          <a:p>
            <a:pPr algn="l" indent="0" marL="0">
              <a:lnSpc>
                <a:spcPct val="100000"/>
              </a:lnSpc>
              <a:spcBef>
                <a:spcPts val="0"/>
              </a:spcBef>
              <a:spcAft>
                <a:spcPts val="0"/>
              </a:spcAft>
              <a:buNone/>
            </a:pPr>
            <a:r>
              <a:rPr altLang="zh-CN" baseline="0" b="1" cap="none" sz="3800" i="1" kern="1200" lang="en-US" spc="0" strike="noStrike" u="none">
                <a:solidFill>
                  <a:srgbClr val="2A1F43"/>
                </a:solidFill>
                <a:latin typeface="Algerian" pitchFamily="82" charset="0"/>
                <a:ea typeface="宋体" pitchFamily="0" charset="0"/>
                <a:cs typeface="Arabic Typesetting" pitchFamily="66" charset="-78"/>
              </a:rPr>
              <a:t>HAND WRITTEN  DIGIT RECOGNITION USING</a:t>
            </a:r>
            <a:endParaRPr altLang="zh-CN" baseline="0" b="1" cap="none" sz="3800" i="1" kern="1200" lang="en-US" spc="0" strike="noStrike" u="none">
              <a:solidFill>
                <a:srgbClr val="2A1F43"/>
              </a:solidFill>
              <a:latin typeface="Algerian" pitchFamily="82" charset="0"/>
              <a:ea typeface="宋体" pitchFamily="0" charset="0"/>
              <a:cs typeface="Arabic Typesetting" pitchFamily="66" charset="-78"/>
            </a:endParaRPr>
          </a:p>
          <a:p>
            <a:pPr algn="l" indent="0" marL="0">
              <a:lnSpc>
                <a:spcPct val="100000"/>
              </a:lnSpc>
              <a:spcBef>
                <a:spcPts val="0"/>
              </a:spcBef>
              <a:spcAft>
                <a:spcPts val="0"/>
              </a:spcAft>
              <a:buNone/>
            </a:pPr>
            <a:r>
              <a:rPr altLang="zh-CN" baseline="0" b="1" cap="none" sz="3800" i="1" kern="1200" lang="en-US" spc="0" strike="noStrike" u="none">
                <a:solidFill>
                  <a:srgbClr val="2A1F43"/>
                </a:solidFill>
                <a:latin typeface="Algerian" pitchFamily="82" charset="0"/>
                <a:ea typeface="宋体" pitchFamily="0" charset="0"/>
                <a:cs typeface="Arabic Typesetting" pitchFamily="66" charset="-78"/>
              </a:rPr>
              <a:t>    GENERATIVE  ADVERSARIAL NETWORK </a:t>
            </a:r>
            <a:endParaRPr altLang="en-US" baseline="0" b="1" cap="none" sz="3800" i="1" kern="1200" lang="zh-CN" spc="0" strike="noStrike" u="none">
              <a:solidFill>
                <a:srgbClr val="2A1F43"/>
              </a:solidFill>
              <a:latin typeface="Algerian" pitchFamily="82" charset="0"/>
              <a:ea typeface="宋体" pitchFamily="0" charset="0"/>
              <a:cs typeface="Arabic Typesetting" pitchFamily="66" charset="-78"/>
            </a:endParaRPr>
          </a:p>
        </p:txBody>
      </p:sp>
      <p:grpSp>
        <p:nvGrpSpPr>
          <p:cNvPr id="46" name="组合"/>
          <p:cNvGrpSpPr/>
          <p:nvPr/>
        </p:nvGrpSpPr>
        <p:grpSpPr>
          <a:xfrm>
            <a:off x="7448612" y="0"/>
            <a:ext cx="4743793" cy="6858466"/>
            <a:chOff x="7448612" y="0"/>
            <a:chExt cx="4743793" cy="6858466"/>
          </a:xfrm>
        </p:grpSpPr>
        <p:sp>
          <p:nvSpPr>
            <p:cNvPr id="1048627"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28"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29"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0"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1"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2"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3"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4"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5"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36"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0" name="文本框"/>
          <p:cNvSpPr>
            <a:spLocks noGrp="1"/>
          </p:cNvSpPr>
          <p:nvPr>
            <p:ph type="title"/>
          </p:nvPr>
        </p:nvSpPr>
        <p:spPr>
          <a:xfrm rot="0">
            <a:off x="739774" y="829626"/>
            <a:ext cx="3909695" cy="7150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4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1" name="矩形"/>
          <p:cNvSpPr/>
          <p:nvPr/>
        </p:nvSpPr>
        <p:spPr>
          <a:xfrm rot="0">
            <a:off x="739774" y="6473336"/>
            <a:ext cx="1798953" cy="197484"/>
          </a:xfrm>
          <a:prstGeom prst="rect"/>
          <a:noFill/>
          <a:ln w="12700" cap="flat" cmpd="sng">
            <a:noFill/>
            <a:prstDash val="solid"/>
            <a:miter/>
          </a:ln>
        </p:spPr>
        <p:txBody>
          <a:bodyPr anchor="t" anchorCtr="0" bIns="0" lIns="0" rIns="0" tIns="6985" vert="horz" wrap="square">
            <a:prstTxWarp prst="textNoShape"/>
            <a:spAutoFit/>
          </a:bodyPr>
          <a:p>
            <a:pPr algn="l" indent="0" marL="12700">
              <a:lnSpc>
                <a:spcPct val="100000"/>
              </a:lnSpc>
              <a:spcBef>
                <a:spcPts val="55"/>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42" name="文本框"/>
          <p:cNvSpPr>
            <a:spLocks noGrp="1"/>
          </p:cNvSpPr>
          <p:nvPr>
            <p:ph type="sldNum" idx="7"/>
          </p:nvPr>
        </p:nvSpPr>
        <p:spPr>
          <a:xfrm rot="0">
            <a:off x="11353418" y="6473336"/>
            <a:ext cx="151129"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0"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1" name="矩形"/>
          <p:cNvSpPr/>
          <p:nvPr/>
        </p:nvSpPr>
        <p:spPr>
          <a:xfrm rot="0">
            <a:off x="914400" y="1720840"/>
            <a:ext cx="8229600" cy="3444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Calibri" pitchFamily="0" charset="0"/>
                <a:ea typeface="宋体" pitchFamily="0" charset="0"/>
                <a:cs typeface="Calibri" pitchFamily="0" charset="0"/>
              </a:rPr>
              <a:t>	</a:t>
            </a:r>
            <a:r>
              <a:rPr altLang="zh-CN" baseline="0" b="1" cap="none" sz="1800" i="1" kern="1200" lang="en-US" spc="0" strike="noStrike" u="none">
                <a:solidFill>
                  <a:srgbClr val="0D0D0D"/>
                </a:solidFill>
                <a:latin typeface="Arial" pitchFamily="34" charset="0"/>
                <a:ea typeface="宋体" pitchFamily="0" charset="0"/>
                <a:cs typeface="Arial" pitchFamily="34" charset="0"/>
              </a:rPr>
              <a:t>4.Training Loop: </a:t>
            </a:r>
            <a:r>
              <a:rPr altLang="zh-CN" baseline="0" b="0" cap="none" sz="1800" i="1" kern="1200" lang="en-US" spc="0" strike="noStrike" u="none">
                <a:solidFill>
                  <a:srgbClr val="0D0D0D"/>
                </a:solidFill>
                <a:latin typeface="Arial" pitchFamily="34" charset="0"/>
                <a:ea typeface="宋体" pitchFamily="0" charset="0"/>
                <a:cs typeface="Arial" pitchFamily="34" charset="0"/>
              </a:rPr>
              <a:t>Train discriminator to distinguish real from synthetic </a:t>
            </a:r>
            <a:r>
              <a:rPr altLang="zh-CN" baseline="0" b="0" cap="none" sz="1800" i="1" kern="1200" lang="en-US" spc="0" strike="noStrike" u="none">
                <a:solidFill>
                  <a:srgbClr val="0D0D0D"/>
                </a:solidFill>
                <a:latin typeface="Arial" pitchFamily="34" charset="0"/>
                <a:ea typeface="宋体" pitchFamily="0" charset="0"/>
                <a:cs typeface="Arial" pitchFamily="34" charset="0"/>
              </a:rPr>
              <a:t>characters.Train</a:t>
            </a:r>
            <a:r>
              <a:rPr altLang="zh-CN" baseline="0" b="0" cap="none" sz="1800" i="1" kern="1200" lang="en-US" spc="0" strike="noStrike" u="none">
                <a:solidFill>
                  <a:srgbClr val="0D0D0D"/>
                </a:solidFill>
                <a:latin typeface="Arial" pitchFamily="34" charset="0"/>
                <a:ea typeface="宋体" pitchFamily="0" charset="0"/>
                <a:cs typeface="Arial" pitchFamily="34" charset="0"/>
              </a:rPr>
              <a:t> generator to fool discriminator into producing realistic characters.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5.Evaluation: </a:t>
            </a:r>
            <a:r>
              <a:rPr altLang="zh-CN" baseline="0" b="0" cap="none" sz="1800" i="1" kern="1200" lang="en-US" spc="0" strike="noStrike" u="none">
                <a:solidFill>
                  <a:srgbClr val="0D0D0D"/>
                </a:solidFill>
                <a:latin typeface="Arial" pitchFamily="34" charset="0"/>
                <a:ea typeface="宋体" pitchFamily="0" charset="0"/>
                <a:cs typeface="Arial" pitchFamily="34" charset="0"/>
              </a:rPr>
              <a:t>Assess generated characters using evaluation </a:t>
            </a:r>
            <a:r>
              <a:rPr altLang="zh-CN" baseline="0" b="0" cap="none" sz="1800" i="1" kern="1200" lang="en-US" spc="0" strike="noStrike" u="none">
                <a:solidFill>
                  <a:srgbClr val="0D0D0D"/>
                </a:solidFill>
                <a:latin typeface="Arial" pitchFamily="34" charset="0"/>
                <a:ea typeface="宋体" pitchFamily="0" charset="0"/>
                <a:cs typeface="Arial" pitchFamily="34" charset="0"/>
              </a:rPr>
              <a:t>metrics.Fine</a:t>
            </a:r>
            <a:r>
              <a:rPr altLang="zh-CN" baseline="0" b="0" cap="none" sz="1800" i="1" kern="1200" lang="en-US" spc="0" strike="noStrike" u="none">
                <a:solidFill>
                  <a:srgbClr val="0D0D0D"/>
                </a:solidFill>
                <a:latin typeface="Arial" pitchFamily="34" charset="0"/>
                <a:ea typeface="宋体" pitchFamily="0" charset="0"/>
                <a:cs typeface="Arial" pitchFamily="34" charset="0"/>
              </a:rPr>
              <a:t>-tune model if necessary.</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6.Integration with Recognition System (Optional): </a:t>
            </a:r>
            <a:r>
              <a:rPr altLang="zh-CN" baseline="0" b="0" cap="none" sz="1800" i="1" kern="1200" lang="en-US" spc="0" strike="noStrike" u="none">
                <a:solidFill>
                  <a:srgbClr val="0D0D0D"/>
                </a:solidFill>
                <a:latin typeface="Arial" pitchFamily="34" charset="0"/>
                <a:ea typeface="宋体" pitchFamily="0" charset="0"/>
                <a:cs typeface="Arial" pitchFamily="34" charset="0"/>
              </a:rPr>
              <a:t>Integrate generated characters with recognition system for training data augmentation</a:t>
            </a:r>
            <a:r>
              <a:rPr altLang="zh-CN" baseline="0" b="0" cap="none" sz="1800" i="0" kern="1200" lang="en-US" spc="0" strike="noStrike" u="none">
                <a:solidFill>
                  <a:srgbClr val="0D0D0D"/>
                </a:solidFill>
                <a:latin typeface="Arial" pitchFamily="34" charset="0"/>
                <a:ea typeface="宋体" pitchFamily="0" charset="0"/>
                <a:cs typeface="Arial" pitchFamily="34" charset="0"/>
              </a:rPr>
              <a:t>.</a:t>
            </a:r>
            <a:endParaRPr altLang="zh-CN" baseline="0" b="0" cap="none" sz="1800" i="0"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grpSp>
        <p:nvGrpSpPr>
          <p:cNvPr id="71" name="组合"/>
          <p:cNvGrpSpPr/>
          <p:nvPr/>
        </p:nvGrpSpPr>
        <p:grpSpPr>
          <a:xfrm>
            <a:off x="8991600" y="2971799"/>
            <a:ext cx="2762247" cy="3257549"/>
            <a:chOff x="8991600" y="2971799"/>
            <a:chExt cx="2762247" cy="3257549"/>
          </a:xfrm>
        </p:grpSpPr>
        <p:sp>
          <p:nvSpPr>
            <p:cNvPr id="1048732" name="曲线"/>
            <p:cNvSpPr/>
            <p:nvPr/>
          </p:nvSpPr>
          <p:spPr>
            <a:xfrm rot="0">
              <a:off x="10353676" y="5400675"/>
              <a:ext cx="457196"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733" name="曲线"/>
            <p:cNvSpPr/>
            <p:nvPr/>
          </p:nvSpPr>
          <p:spPr>
            <a:xfrm rot="0">
              <a:off x="10353676" y="59340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7"/>
                  </a:lnTo>
                  <a:lnTo>
                    <a:pt x="21600" y="21597"/>
                  </a:lnTo>
                  <a:lnTo>
                    <a:pt x="21600" y="0"/>
                  </a:lnTo>
                  <a:close/>
                </a:path>
              </a:pathLst>
            </a:custGeom>
            <a:solidFill>
              <a:srgbClr val="2D936B"/>
            </a:solidFill>
            <a:ln cap="flat" cmpd="sng">
              <a:noFill/>
              <a:prstDash val="solid"/>
              <a:miter/>
            </a:ln>
          </p:spPr>
        </p:sp>
        <p:pic>
          <p:nvPicPr>
            <p:cNvPr id="2097176" name="图片"/>
            <p:cNvPicPr>
              <a:picLocks/>
            </p:cNvPicPr>
            <p:nvPr/>
          </p:nvPicPr>
          <p:blipFill>
            <a:blip xmlns:r="http://schemas.openxmlformats.org/officeDocument/2006/relationships" r:embed="rId1" cstate="print"/>
            <a:stretch>
              <a:fillRect/>
            </a:stretch>
          </p:blipFill>
          <p:spPr>
            <a:xfrm rot="0">
              <a:off x="8991600" y="2971799"/>
              <a:ext cx="2762247" cy="3257549"/>
            </a:xfrm>
            <a:prstGeom prst="rect"/>
            <a:noFill/>
            <a:ln w="12700" cap="flat" cmpd="sng">
              <a:noFill/>
              <a:prstDash val="solid"/>
              <a:miter/>
            </a:ln>
          </p:spPr>
        </p:pic>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2" name=""/>
        <p:cNvGrpSpPr/>
        <p:nvPr/>
      </p:nvGrpSpPr>
      <p:grpSpPr>
        <a:xfrm>
          <a:off x="0" y="0"/>
          <a:ext cx="0" cy="0"/>
          <a:chOff x="0" y="0"/>
          <a:chExt cx="0" cy="0"/>
        </a:xfrm>
      </p:grpSpPr>
      <p:sp>
        <p:nvSpPr>
          <p:cNvPr id="1048734" name="文本框"/>
          <p:cNvSpPr>
            <a:spLocks noGrp="1"/>
          </p:cNvSpPr>
          <p:nvPr>
            <p:ph type="title"/>
          </p:nvPr>
        </p:nvSpPr>
        <p:spPr>
          <a:xfrm rot="0">
            <a:off x="755332" y="385444"/>
            <a:ext cx="10681335" cy="891539"/>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1" kern="0" lang="en-US" spc="0" strike="noStrike" u="sng">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DEPLOYMENT:</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5" name="矩形"/>
          <p:cNvSpPr/>
          <p:nvPr/>
        </p:nvSpPr>
        <p:spPr>
          <a:xfrm rot="0">
            <a:off x="1066800" y="1397675"/>
            <a:ext cx="8077200" cy="4053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Tx/>
              <a:buAutoNum type="arabicPeriod"/>
            </a:pPr>
            <a:endParaRPr altLang="zh-CN" baseline="0" b="1"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a:t>
            </a:r>
            <a:r>
              <a:rPr altLang="zh-CN" baseline="0" b="1" cap="none" sz="1850" i="1" kern="1200" lang="en-US" spc="0" strike="noStrike" u="none">
                <a:solidFill>
                  <a:srgbClr val="0D0D0D"/>
                </a:solidFill>
                <a:latin typeface="Arial" pitchFamily="34" charset="0"/>
                <a:ea typeface="宋体" pitchFamily="0" charset="0"/>
                <a:cs typeface="Arial" pitchFamily="34" charset="0"/>
              </a:rPr>
              <a:t>1. Model Training:</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lvl="1" marL="457200">
              <a:lnSpc>
                <a:spcPct val="100000"/>
              </a:lnSpc>
              <a:spcBef>
                <a:spcPts val="0"/>
              </a:spcBef>
              <a:spcAft>
                <a:spcPts val="0"/>
              </a:spcAft>
              <a:buNone/>
            </a:pPr>
            <a:r>
              <a:rPr altLang="zh-CN" baseline="0" b="0" cap="none" sz="1850" i="1" kern="1200" lang="en-US" spc="0" strike="noStrike" u="none">
                <a:solidFill>
                  <a:srgbClr val="0D0D0D"/>
                </a:solidFill>
                <a:latin typeface="Arial" pitchFamily="34" charset="0"/>
                <a:ea typeface="宋体" pitchFamily="0" charset="0"/>
                <a:cs typeface="Arial" pitchFamily="34" charset="0"/>
              </a:rPr>
              <a:t> 	Train the GAN model on a high-performance computing (HPC) system using GPUs for accelerated training.</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lvl="1" marL="457200">
              <a:lnSpc>
                <a:spcPct val="100000"/>
              </a:lnSpc>
              <a:spcBef>
                <a:spcPts val="0"/>
              </a:spcBef>
              <a:spcAft>
                <a:spcPts val="0"/>
              </a:spcAft>
              <a:buNone/>
            </a:pP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50" i="1" kern="1200" lang="en-US" spc="0" strike="noStrike" u="none">
                <a:solidFill>
                  <a:srgbClr val="0D0D0D"/>
                </a:solidFill>
                <a:latin typeface="Arial" pitchFamily="34" charset="0"/>
                <a:ea typeface="宋体" pitchFamily="0" charset="0"/>
                <a:cs typeface="Arial" pitchFamily="34" charset="0"/>
              </a:rPr>
              <a:t>  	 2. </a:t>
            </a:r>
            <a:r>
              <a:rPr altLang="zh-CN" baseline="0" b="1" cap="none" sz="1850" i="1" kern="1200" lang="en-US" spc="0" strike="noStrike" u="none">
                <a:solidFill>
                  <a:srgbClr val="0D0D0D"/>
                </a:solidFill>
                <a:latin typeface="Arial" pitchFamily="34" charset="0"/>
                <a:ea typeface="宋体" pitchFamily="0" charset="0"/>
                <a:cs typeface="Arial" pitchFamily="34" charset="0"/>
              </a:rPr>
              <a:t>Model Optimization:</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lvl="1" marL="457200">
              <a:lnSpc>
                <a:spcPct val="100000"/>
              </a:lnSpc>
              <a:spcBef>
                <a:spcPts val="0"/>
              </a:spcBef>
              <a:spcAft>
                <a:spcPts val="0"/>
              </a:spcAft>
              <a:buNone/>
            </a:pPr>
            <a:r>
              <a:rPr altLang="zh-CN" baseline="0" b="0" cap="none" sz="1850" i="1" kern="1200" lang="en-US" spc="0" strike="noStrike" u="none">
                <a:solidFill>
                  <a:srgbClr val="0D0D0D"/>
                </a:solidFill>
                <a:latin typeface="Arial" pitchFamily="34" charset="0"/>
                <a:ea typeface="宋体" pitchFamily="0" charset="0"/>
                <a:cs typeface="Arial" pitchFamily="34" charset="0"/>
              </a:rPr>
              <a:t> 	Optimize the trained model for inference speed and resource efficiency.</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lvl="1" marL="457200">
              <a:lnSpc>
                <a:spcPct val="100000"/>
              </a:lnSpc>
              <a:spcBef>
                <a:spcPts val="0"/>
              </a:spcBef>
              <a:spcAft>
                <a:spcPts val="0"/>
              </a:spcAft>
              <a:buNone/>
            </a:pP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50" i="1" kern="1200" lang="en-US" spc="0" strike="noStrike" u="none">
                <a:solidFill>
                  <a:srgbClr val="0D0D0D"/>
                </a:solidFill>
                <a:latin typeface="Arial" pitchFamily="34" charset="0"/>
                <a:ea typeface="宋体" pitchFamily="0" charset="0"/>
                <a:cs typeface="Arial" pitchFamily="34" charset="0"/>
              </a:rPr>
              <a:t>	3.</a:t>
            </a:r>
            <a:r>
              <a:rPr altLang="zh-CN" baseline="0" b="1" cap="none" sz="1850" i="1" kern="1200" lang="en-US" spc="0" strike="noStrike" u="none">
                <a:solidFill>
                  <a:srgbClr val="0D0D0D"/>
                </a:solidFill>
                <a:latin typeface="Arial" pitchFamily="34" charset="0"/>
                <a:ea typeface="宋体" pitchFamily="0" charset="0"/>
                <a:cs typeface="Arial" pitchFamily="34" charset="0"/>
              </a:rPr>
              <a:t>Containerization:</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lvl="1" marL="457200">
              <a:lnSpc>
                <a:spcPct val="100000"/>
              </a:lnSpc>
              <a:spcBef>
                <a:spcPts val="0"/>
              </a:spcBef>
              <a:spcAft>
                <a:spcPts val="0"/>
              </a:spcAft>
              <a:buNone/>
            </a:pPr>
            <a:r>
              <a:rPr altLang="zh-CN" baseline="0" b="0" cap="none" sz="1850" i="1" kern="1200" lang="en-US" spc="0" strike="noStrike" u="none">
                <a:solidFill>
                  <a:srgbClr val="0D0D0D"/>
                </a:solidFill>
                <a:latin typeface="Arial" pitchFamily="34" charset="0"/>
                <a:ea typeface="宋体" pitchFamily="0" charset="0"/>
                <a:cs typeface="Arial" pitchFamily="34" charset="0"/>
              </a:rPr>
              <a:t> 	Package the optimized model into a </a:t>
            </a:r>
            <a:r>
              <a:rPr altLang="zh-CN" baseline="0" b="0" cap="none" sz="1850" i="1" kern="1200" lang="en-US" spc="0" strike="noStrike" u="none">
                <a:solidFill>
                  <a:srgbClr val="0D0D0D"/>
                </a:solidFill>
                <a:latin typeface="Arial" pitchFamily="34" charset="0"/>
                <a:ea typeface="宋体" pitchFamily="0" charset="0"/>
                <a:cs typeface="Arial" pitchFamily="34" charset="0"/>
              </a:rPr>
              <a:t>Docker</a:t>
            </a:r>
            <a:r>
              <a:rPr altLang="zh-CN" baseline="0" b="0" cap="none" sz="1850" i="1" kern="1200" lang="en-US" spc="0" strike="noStrike" u="none">
                <a:solidFill>
                  <a:srgbClr val="0D0D0D"/>
                </a:solidFill>
                <a:latin typeface="Arial" pitchFamily="34" charset="0"/>
                <a:ea typeface="宋体" pitchFamily="0" charset="0"/>
                <a:cs typeface="Arial" pitchFamily="34" charset="0"/>
              </a:rPr>
              <a:t> container for easy deployment and portability.</a:t>
            </a:r>
            <a:endParaRPr altLang="zh-CN" baseline="0" b="0" cap="none" sz="185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736"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grpSp>
        <p:nvGrpSpPr>
          <p:cNvPr id="74" name="组合"/>
          <p:cNvGrpSpPr/>
          <p:nvPr/>
        </p:nvGrpSpPr>
        <p:grpSpPr>
          <a:xfrm>
            <a:off x="8991600" y="2971799"/>
            <a:ext cx="2762247" cy="3257549"/>
            <a:chOff x="8991600" y="2971799"/>
            <a:chExt cx="2762247" cy="3257549"/>
          </a:xfrm>
        </p:grpSpPr>
        <p:sp>
          <p:nvSpPr>
            <p:cNvPr id="1048737" name="曲线"/>
            <p:cNvSpPr/>
            <p:nvPr/>
          </p:nvSpPr>
          <p:spPr>
            <a:xfrm rot="0">
              <a:off x="10353676" y="5400675"/>
              <a:ext cx="457196"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738" name="曲线"/>
            <p:cNvSpPr/>
            <p:nvPr/>
          </p:nvSpPr>
          <p:spPr>
            <a:xfrm rot="0">
              <a:off x="10353676" y="59340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7"/>
                  </a:lnTo>
                  <a:lnTo>
                    <a:pt x="21600" y="21597"/>
                  </a:lnTo>
                  <a:lnTo>
                    <a:pt x="21600" y="0"/>
                  </a:lnTo>
                  <a:close/>
                </a:path>
              </a:pathLst>
            </a:custGeom>
            <a:solidFill>
              <a:srgbClr val="2D936B"/>
            </a:solidFill>
            <a:ln cap="flat" cmpd="sng">
              <a:noFill/>
              <a:prstDash val="solid"/>
              <a:miter/>
            </a:ln>
          </p:spPr>
        </p:sp>
        <p:pic>
          <p:nvPicPr>
            <p:cNvPr id="2097177" name="图片"/>
            <p:cNvPicPr>
              <a:picLocks/>
            </p:cNvPicPr>
            <p:nvPr/>
          </p:nvPicPr>
          <p:blipFill>
            <a:blip xmlns:r="http://schemas.openxmlformats.org/officeDocument/2006/relationships" r:embed="rId1" cstate="print"/>
            <a:stretch>
              <a:fillRect/>
            </a:stretch>
          </p:blipFill>
          <p:spPr>
            <a:xfrm rot="0">
              <a:off x="8991600" y="2971799"/>
              <a:ext cx="2762247" cy="3257549"/>
            </a:xfrm>
            <a:prstGeom prst="rect"/>
            <a:noFill/>
            <a:ln w="12700" cap="flat" cmpd="sng">
              <a:noFill/>
              <a:prstDash val="solid"/>
              <a:miter/>
            </a:ln>
          </p:spPr>
        </p:pic>
      </p:grpSp>
      <p:sp>
        <p:nvSpPr>
          <p:cNvPr id="1048739" name="矩形"/>
          <p:cNvSpPr/>
          <p:nvPr/>
        </p:nvSpPr>
        <p:spPr>
          <a:xfrm rot="0">
            <a:off x="685800" y="1066801"/>
            <a:ext cx="8458200" cy="4053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8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4.Deployment Platform:</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Choose a deployment platform such as cloud services (e.g., AWS, Azure) or on-premises servers.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5.Scalability Considerations: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Ensure the deployment infrastructure can handle varying workloads and scale horizontally if needed.</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6.API Integration (Optional):</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Expose the GAN model through an API for seamless integration with other systems or applications.</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740"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1" name="矩形"/>
          <p:cNvSpPr/>
          <p:nvPr/>
        </p:nvSpPr>
        <p:spPr>
          <a:xfrm rot="0">
            <a:off x="838200" y="1313036"/>
            <a:ext cx="8305800" cy="4345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1700" i="1"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7.Monitoring and Maintenance:</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Implement monitoring tools to track model performance and resource utilization. Regularly update the deployed model with improvements or new versions as needed.</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8.Security Considerations:</a:t>
            </a:r>
            <a:endParaRPr altLang="zh-CN" baseline="0" b="1"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Implement security measures such as access control and encryption to protect the deployed model and data.</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a:t>
            </a:r>
            <a:endParaRPr altLang="zh-CN" baseline="0" b="1"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1" cap="none" sz="1800" i="1" kern="1200" lang="en-US" spc="0" strike="noStrike" u="none">
                <a:solidFill>
                  <a:srgbClr val="0D0D0D"/>
                </a:solidFill>
                <a:latin typeface="Arial" pitchFamily="34" charset="0"/>
                <a:ea typeface="宋体" pitchFamily="0" charset="0"/>
                <a:cs typeface="Arial" pitchFamily="34" charset="0"/>
              </a:rPr>
              <a:t>     9.Testing and Validation:</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Conduct thorough testing to ensure the deployed model performs as expected in a production environment.</a:t>
            </a:r>
            <a:endParaRPr altLang="zh-CN" baseline="0" b="0" cap="none" sz="1800" i="1" kern="1200" lang="en-US" spc="0" strike="noStrike" u="none">
              <a:solidFill>
                <a:srgbClr val="0D0D0D"/>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pic>
        <p:nvPicPr>
          <p:cNvPr id="2097178" name="图片"/>
          <p:cNvPicPr>
            <a:picLocks/>
          </p:cNvPicPr>
          <p:nvPr/>
        </p:nvPicPr>
        <p:blipFill>
          <a:blip xmlns:r="http://schemas.openxmlformats.org/officeDocument/2006/relationships" r:embed="rId1" cstate="print"/>
          <a:stretch>
            <a:fillRect/>
          </a:stretch>
        </p:blipFill>
        <p:spPr>
          <a:xfrm rot="0">
            <a:off x="9067800" y="3438525"/>
            <a:ext cx="2466975" cy="3419475"/>
          </a:xfrm>
          <a:prstGeom prst="rect"/>
          <a:noFill/>
          <a:ln w="12700" cap="flat" cmpd="sng">
            <a:noFill/>
            <a:prstDash val="solid"/>
            <a:miter/>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6" name=""/>
        <p:cNvGrpSpPr/>
        <p:nvPr/>
      </p:nvGrpSpPr>
      <p:grpSpPr>
        <a:xfrm>
          <a:off x="0" y="0"/>
          <a:ext cx="0" cy="0"/>
          <a:chOff x="0" y="0"/>
          <a:chExt cx="0" cy="0"/>
        </a:xfrm>
      </p:grpSpPr>
      <p:sp>
        <p:nvSpPr>
          <p:cNvPr id="1048742"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    </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3" name="矩形"/>
          <p:cNvSpPr/>
          <p:nvPr/>
        </p:nvSpPr>
        <p:spPr>
          <a:xfrm rot="0">
            <a:off x="219074" y="778190"/>
            <a:ext cx="10515600" cy="546100"/>
          </a:xfrm>
          <a:prstGeom prst="rect"/>
          <a:noFill/>
          <a:ln w="12700" cap="flat" cmpd="sng">
            <a:noFill/>
            <a:prstDash val="solid"/>
            <a:miter/>
          </a:ln>
        </p:spPr>
        <p:txBody>
          <a:bodyPr anchor="t" anchorCtr="0" bIns="0" lIns="0" rIns="0" tIns="0" vert="horz" wrap="square">
            <a:prstTxWarp prst="textNoShape"/>
            <a:spAutoFit/>
          </a:bodyPr>
          <a:p>
            <a:pPr algn="l" eaLnBrk="1" fontAlgn="auto" hangingPunct="1" indent="0" latinLnBrk="0" marL="0">
              <a:lnSpc>
                <a:spcPct val="100000"/>
              </a:lnSpc>
              <a:spcBef>
                <a:spcPts val="0"/>
              </a:spcBef>
              <a:spcAft>
                <a:spcPts val="0"/>
              </a:spcAft>
              <a:buNone/>
            </a:pPr>
            <a:r>
              <a:rPr altLang="zh-CN" baseline="0" b="1" cap="none" sz="3200" i="1" kern="0" lang="en-US" spc="0" strike="noStrike" u="none">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rPr>
              <a:t>RESULT:</a:t>
            </a:r>
            <a:endParaRPr altLang="en-US" baseline="0" b="1" cap="none" sz="3200" i="1" kern="0" lang="zh-CN" spc="0" strike="noStrike" u="none">
              <a:solidFill>
                <a:srgbClr val="292C48"/>
              </a:solidFill>
              <a:effectLst>
                <a:outerShdw algn="tl" blurRad="38100" dir="2700000" dist="38100" sx="100000" sy="100000">
                  <a:srgbClr val="000000">
                    <a:alpha val="43000"/>
                  </a:srgbClr>
                </a:outerShdw>
              </a:effectLst>
              <a:latin typeface="Trebuchet MS" pitchFamily="0" charset="0"/>
              <a:ea typeface="宋体" pitchFamily="0" charset="0"/>
              <a:cs typeface="Trebuchet MS" pitchFamily="0" charset="0"/>
            </a:endParaRPr>
          </a:p>
        </p:txBody>
      </p:sp>
      <p:pic>
        <p:nvPicPr>
          <p:cNvPr id="2097179" name="图片"/>
          <p:cNvPicPr>
            <a:picLocks noChangeAspect="1"/>
          </p:cNvPicPr>
          <p:nvPr/>
        </p:nvPicPr>
        <p:blipFill>
          <a:blip xmlns:r="http://schemas.openxmlformats.org/officeDocument/2006/relationships" r:embed="rId1" cstate="print"/>
          <a:stretch>
            <a:fillRect/>
          </a:stretch>
        </p:blipFill>
        <p:spPr>
          <a:xfrm rot="0">
            <a:off x="228600" y="1524000"/>
            <a:ext cx="10186279" cy="4750115"/>
          </a:xfrm>
          <a:prstGeom prst="rect"/>
          <a:noFill/>
          <a:ln w="12700" cap="flat" cmpd="sng">
            <a:noFill/>
            <a:prstDash val="solid"/>
            <a:miter/>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7" name=""/>
        <p:cNvGrpSpPr/>
        <p:nvPr/>
      </p:nvGrpSpPr>
      <p:grpSpPr>
        <a:xfrm>
          <a:off x="0" y="0"/>
          <a:ext cx="0" cy="0"/>
          <a:chOff x="0" y="0"/>
          <a:chExt cx="0" cy="0"/>
        </a:xfrm>
      </p:grpSpPr>
      <p:sp>
        <p:nvSpPr>
          <p:cNvPr id="1048744"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RESULT:</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80" name="图片"/>
          <p:cNvPicPr>
            <a:picLocks noChangeAspect="1"/>
          </p:cNvPicPr>
          <p:nvPr/>
        </p:nvPicPr>
        <p:blipFill>
          <a:blip xmlns:r="http://schemas.openxmlformats.org/officeDocument/2006/relationships" r:embed="rId1" cstate="print"/>
          <a:stretch>
            <a:fillRect/>
          </a:stretch>
        </p:blipFill>
        <p:spPr>
          <a:xfrm rot="0">
            <a:off x="2244010" y="1624519"/>
            <a:ext cx="7703983" cy="4387071"/>
          </a:xfrm>
          <a:prstGeom prst="rect"/>
          <a:noFill/>
          <a:ln w="12700" cap="flat" cmpd="sng">
            <a:noFill/>
            <a:prstDash val="solid"/>
            <a:miter/>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8745" name="文本框"/>
          <p:cNvSpPr>
            <a:spLocks noGrp="1"/>
          </p:cNvSpPr>
          <p:nvPr>
            <p:ph type="title"/>
          </p:nvPr>
        </p:nvSpPr>
        <p:spPr>
          <a:xfrm rot="0">
            <a:off x="755332" y="385444"/>
            <a:ext cx="10681335" cy="8915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46" name="矩形"/>
          <p:cNvSpPr/>
          <p:nvPr/>
        </p:nvSpPr>
        <p:spPr>
          <a:xfrm rot="0">
            <a:off x="990600" y="1676400"/>
            <a:ext cx="8000999" cy="4015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600" i="0" kern="1200" lang="en-US" spc="0" strike="noStrike" u="none">
                <a:solidFill>
                  <a:srgbClr val="0D0D0D"/>
                </a:solidFill>
                <a:latin typeface="Calibri" pitchFamily="0" charset="0"/>
                <a:ea typeface="宋体" pitchFamily="0" charset="0"/>
                <a:cs typeface="Calibri" pitchFamily="0" charset="0"/>
              </a:rPr>
              <a:t> 	</a:t>
            </a:r>
            <a:endParaRPr altLang="zh-CN" baseline="0" b="0" cap="none" sz="1600" i="0" kern="1200" lang="en-US" spc="0" strike="noStrike" u="none">
              <a:solidFill>
                <a:srgbClr val="0D0D0D"/>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1800" i="1" kern="1200" lang="en-US" spc="0" strike="noStrike" u="none">
                <a:solidFill>
                  <a:srgbClr val="0D0D0D"/>
                </a:solidFill>
                <a:latin typeface="Arial" pitchFamily="34" charset="0"/>
                <a:ea typeface="宋体" pitchFamily="0"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8" name=""/>
        <p:cNvGrpSpPr/>
        <p:nvPr/>
      </p:nvGrpSpPr>
      <p:grpSpPr>
        <a:xfrm>
          <a:off x="0" y="0"/>
          <a:ext cx="0" cy="0"/>
          <a:chOff x="0" y="0"/>
          <a:chExt cx="0" cy="0"/>
        </a:xfrm>
      </p:grpSpPr>
      <p:sp>
        <p:nvSpPr>
          <p:cNvPr id="1048643"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txBody>
          <a:bodyPr anchor="ctr" anchorCtr="1" bIns="0" lIns="0" rIns="0" tIns="0" vert="horz" wrap="square">
            <a:prstTxWarp prst="textNoShape"/>
          </a:bodyPr>
          <a:p>
            <a:pPr algn="l" indent="0" marL="0">
              <a:lnSpc>
                <a:spcPct val="100000"/>
              </a:lnSpc>
              <a:spcBef>
                <a:spcPts val="0"/>
              </a:spcBef>
              <a:spcAft>
                <a:spcPts val="0"/>
              </a:spcAft>
              <a:buFont typeface="Wingdings" pitchFamily="2" charset="2"/>
              <a:buChar char="q"/>
            </a:pPr>
            <a:r>
              <a:rPr altLang="zh-CN" baseline="0" b="0" cap="none" sz="1800" i="0" kern="1200" lang="en-US" spc="0" strike="noStrike" u="none">
                <a:solidFill>
                  <a:schemeClr val="tx1"/>
                </a:solidFill>
                <a:latin typeface="Arial" pitchFamily="34" charset="0"/>
                <a:ea typeface="宋体" pitchFamily="0" charset="0"/>
                <a:cs typeface="Arial" pitchFamily="34" charset="0"/>
              </a:rPr>
              <a:t> Objective</a:t>
            </a:r>
            <a:endParaRPr altLang="zh-CN" baseline="0" b="0" cap="none" sz="18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0" kern="1200" lang="en-US" spc="0" strike="noStrike" u="none">
                <a:solidFill>
                  <a:schemeClr val="tx1"/>
                </a:solidFill>
                <a:latin typeface="Arial" pitchFamily="34" charset="0"/>
                <a:ea typeface="宋体" pitchFamily="0" charset="0"/>
                <a:cs typeface="Arial" pitchFamily="34" charset="0"/>
              </a:rPr>
              <a:t> Real time application</a:t>
            </a:r>
            <a:endParaRPr altLang="zh-CN" baseline="0" b="0" cap="none" sz="18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0" kern="1200" lang="en-US" spc="0" strike="noStrike" u="none">
                <a:solidFill>
                  <a:schemeClr val="tx1"/>
                </a:solidFill>
                <a:latin typeface="Arial" pitchFamily="34" charset="0"/>
                <a:ea typeface="宋体" pitchFamily="0" charset="0"/>
                <a:cs typeface="Arial" pitchFamily="34" charset="0"/>
              </a:rPr>
              <a:t> Generator and discriminator</a:t>
            </a:r>
            <a:endParaRPr altLang="zh-CN" baseline="0" b="0" cap="none" sz="18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1" kern="1200" lang="en-US" spc="0" strike="noStrike" u="none">
                <a:solidFill>
                  <a:schemeClr val="tx1"/>
                </a:solidFill>
                <a:latin typeface="Arial" pitchFamily="34" charset="0"/>
                <a:ea typeface="宋体" pitchFamily="0" charset="0"/>
                <a:cs typeface="Arial" pitchFamily="34" charset="0"/>
              </a:rPr>
              <a:t> Problem Statement</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0" kern="1200" lang="en-US" spc="0" strike="noStrike" u="none">
                <a:solidFill>
                  <a:schemeClr val="tx1"/>
                </a:solidFill>
                <a:latin typeface="Arial" pitchFamily="34" charset="0"/>
                <a:ea typeface="宋体" pitchFamily="0" charset="0"/>
                <a:cs typeface="Arial" pitchFamily="34" charset="0"/>
              </a:rPr>
              <a:t>Generative Adversarial Network</a:t>
            </a:r>
            <a:endParaRPr altLang="zh-CN" baseline="0" b="0" cap="none" sz="18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1" cap="none" sz="1800" i="1" kern="1200" lang="en-US" spc="0" strike="noStrike" u="none">
                <a:solidFill>
                  <a:schemeClr val="tx1"/>
                </a:solidFill>
                <a:latin typeface="Arial" pitchFamily="34" charset="0"/>
                <a:ea typeface="宋体" pitchFamily="0" charset="0"/>
                <a:cs typeface="Arial" pitchFamily="34" charset="0"/>
              </a:rPr>
              <a:t> </a:t>
            </a:r>
            <a:r>
              <a:rPr altLang="zh-CN" baseline="0" b="0" cap="none" sz="1800" i="1" kern="1200" lang="en-US" spc="0" strike="noStrike" u="none">
                <a:solidFill>
                  <a:schemeClr val="tx1"/>
                </a:solidFill>
                <a:latin typeface="Arial" pitchFamily="34" charset="0"/>
                <a:ea typeface="宋体" pitchFamily="0" charset="0"/>
                <a:cs typeface="Arial" pitchFamily="34" charset="0"/>
              </a:rPr>
              <a:t>Proposed System/Solution</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1" cap="none" sz="1800" i="1" kern="1200" lang="en-US" spc="0" strike="noStrike" u="none">
                <a:solidFill>
                  <a:schemeClr val="tx1"/>
                </a:solidFill>
                <a:latin typeface="Arial" pitchFamily="34" charset="0"/>
                <a:ea typeface="宋体" pitchFamily="0" charset="0"/>
                <a:cs typeface="Arial" pitchFamily="34" charset="0"/>
              </a:rPr>
              <a:t> </a:t>
            </a:r>
            <a:r>
              <a:rPr altLang="zh-CN" baseline="0" b="0" cap="none" sz="1800" i="1" kern="1200" lang="en-US" spc="0" strike="noStrike" u="none">
                <a:solidFill>
                  <a:schemeClr val="tx1"/>
                </a:solidFill>
                <a:latin typeface="Arial" pitchFamily="34" charset="0"/>
                <a:ea typeface="宋体" pitchFamily="0" charset="0"/>
                <a:cs typeface="Arial" pitchFamily="34" charset="0"/>
              </a:rPr>
              <a:t>System Development Approach</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1" cap="none" sz="1800" i="1" kern="1200" lang="en-US" spc="0" strike="noStrike" u="none">
                <a:solidFill>
                  <a:schemeClr val="tx1"/>
                </a:solidFill>
                <a:latin typeface="Arial" pitchFamily="34" charset="0"/>
                <a:ea typeface="宋体" pitchFamily="0" charset="0"/>
                <a:cs typeface="Arial" pitchFamily="34" charset="0"/>
              </a:rPr>
              <a:t> </a:t>
            </a:r>
            <a:r>
              <a:rPr altLang="zh-CN" baseline="0" b="0" cap="none" sz="1800" i="1" kern="1200" lang="en-US" spc="0" strike="noStrike" u="none">
                <a:solidFill>
                  <a:schemeClr val="tx1"/>
                </a:solidFill>
                <a:latin typeface="Arial" pitchFamily="34" charset="0"/>
                <a:ea typeface="宋体" pitchFamily="0" charset="0"/>
                <a:cs typeface="Arial" pitchFamily="34" charset="0"/>
              </a:rPr>
              <a:t>Algorithm and Deployment</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1" kern="1200" lang="en-US" spc="0" strike="noStrike" u="none">
                <a:solidFill>
                  <a:schemeClr val="tx1"/>
                </a:solidFill>
                <a:latin typeface="Arial" pitchFamily="34" charset="0"/>
                <a:ea typeface="宋体" pitchFamily="0" charset="0"/>
                <a:cs typeface="Arial" pitchFamily="34" charset="0"/>
              </a:rPr>
              <a:t> Result</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1" kern="1200" lang="en-US" spc="0" strike="noStrike" u="none">
                <a:solidFill>
                  <a:schemeClr val="tx1"/>
                </a:solidFill>
                <a:latin typeface="Arial" pitchFamily="34" charset="0"/>
                <a:ea typeface="宋体" pitchFamily="0" charset="0"/>
                <a:cs typeface="Arial" pitchFamily="34" charset="0"/>
              </a:rPr>
              <a:t> Conclusion</a:t>
            </a:r>
            <a:endParaRPr altLang="zh-CN" baseline="0" b="0" cap="none" sz="1800" i="1"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q"/>
            </a:pPr>
            <a:r>
              <a:rPr altLang="zh-CN" baseline="0" b="0" cap="none" sz="1800" i="1" kern="1200" lang="en-US" spc="0" strike="noStrike" u="none">
                <a:solidFill>
                  <a:schemeClr val="tx1"/>
                </a:solidFill>
                <a:latin typeface="Arial" pitchFamily="34" charset="0"/>
                <a:ea typeface="宋体" pitchFamily="0" charset="0"/>
                <a:cs typeface="Arial" pitchFamily="34" charset="0"/>
              </a:rPr>
              <a:t> References</a:t>
            </a:r>
            <a:endParaRPr altLang="en-US" baseline="0" b="0" cap="none" sz="1800" i="1" kern="1200" lang="zh-CN" spc="0" strike="noStrike" u="none">
              <a:solidFill>
                <a:schemeClr val="tx1"/>
              </a:solidFill>
              <a:latin typeface="Arial" pitchFamily="34" charset="0"/>
              <a:ea typeface="宋体" pitchFamily="0" charset="0"/>
              <a:cs typeface="Arial" pitchFamily="34" charset="0"/>
            </a:endParaRPr>
          </a:p>
        </p:txBody>
      </p:sp>
      <p:grpSp>
        <p:nvGrpSpPr>
          <p:cNvPr id="49" name="组合"/>
          <p:cNvGrpSpPr/>
          <p:nvPr/>
        </p:nvGrpSpPr>
        <p:grpSpPr>
          <a:xfrm>
            <a:off x="7448612" y="0"/>
            <a:ext cx="4743793" cy="6858466"/>
            <a:chOff x="7448612" y="0"/>
            <a:chExt cx="4743793" cy="6858466"/>
          </a:xfrm>
        </p:grpSpPr>
        <p:sp>
          <p:nvSpPr>
            <p:cNvPr id="1048644"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6"/>
                  </a:lnTo>
                </a:path>
              </a:pathLst>
            </a:custGeom>
            <a:noFill/>
            <a:ln w="9525" cap="flat" cmpd="sng">
              <a:solidFill>
                <a:srgbClr val="5FCAEE"/>
              </a:solidFill>
              <a:prstDash val="solid"/>
              <a:round/>
            </a:ln>
          </p:spPr>
        </p:sp>
        <p:sp>
          <p:nvSpPr>
            <p:cNvPr id="1048645"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46"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7"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8"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9"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0"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1"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52"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3"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4"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55"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48656"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50"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57" name="文本框"/>
          <p:cNvSpPr>
            <a:spLocks noGrp="1"/>
          </p:cNvSpPr>
          <p:nvPr>
            <p:ph type="title"/>
          </p:nvPr>
        </p:nvSpPr>
        <p:spPr>
          <a:xfrm rot="0">
            <a:off x="739774" y="445387"/>
            <a:ext cx="2689225" cy="8134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OUTLINE</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58" name="文本框"/>
          <p:cNvSpPr>
            <a:spLocks noGrp="1"/>
          </p:cNvSpPr>
          <p:nvPr>
            <p:ph type="sldNum" idx="7"/>
          </p:nvPr>
        </p:nvSpPr>
        <p:spPr>
          <a:xfrm rot="0">
            <a:off x="11353418" y="6473336"/>
            <a:ext cx="151129"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1" name=""/>
        <p:cNvGrpSpPr/>
        <p:nvPr/>
      </p:nvGrpSpPr>
      <p:grpSpPr>
        <a:xfrm>
          <a:off x="0" y="0"/>
          <a:ext cx="0" cy="0"/>
          <a:chOff x="0" y="0"/>
          <a:chExt cx="0" cy="0"/>
        </a:xfrm>
      </p:grpSpPr>
      <p:grpSp>
        <p:nvGrpSpPr>
          <p:cNvPr id="52" name="组合"/>
          <p:cNvGrpSpPr/>
          <p:nvPr/>
        </p:nvGrpSpPr>
        <p:grpSpPr>
          <a:xfrm>
            <a:off x="8991600" y="2971799"/>
            <a:ext cx="2762247" cy="3257549"/>
            <a:chOff x="8991600" y="2971799"/>
            <a:chExt cx="2762247" cy="3257549"/>
          </a:xfrm>
        </p:grpSpPr>
        <p:sp>
          <p:nvSpPr>
            <p:cNvPr id="1048659" name="曲线"/>
            <p:cNvSpPr/>
            <p:nvPr/>
          </p:nvSpPr>
          <p:spPr>
            <a:xfrm rot="0">
              <a:off x="10353676" y="5400675"/>
              <a:ext cx="457196"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048660" name="曲线"/>
            <p:cNvSpPr/>
            <p:nvPr/>
          </p:nvSpPr>
          <p:spPr>
            <a:xfrm rot="0">
              <a:off x="10353676" y="593407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597"/>
                  </a:lnTo>
                  <a:lnTo>
                    <a:pt x="21600" y="21597"/>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8991600" y="2971799"/>
              <a:ext cx="2762247" cy="3257549"/>
            </a:xfrm>
            <a:prstGeom prst="rect"/>
            <a:noFill/>
            <a:ln w="12700" cap="flat" cmpd="sng">
              <a:noFill/>
              <a:prstDash val="solid"/>
              <a:miter/>
            </a:ln>
          </p:spPr>
        </p:pic>
      </p:grpSp>
      <p:sp>
        <p:nvSpPr>
          <p:cNvPr id="104866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2" name="文本框"/>
          <p:cNvSpPr>
            <a:spLocks noGrp="1"/>
          </p:cNvSpPr>
          <p:nvPr>
            <p:ph type="title"/>
          </p:nvPr>
        </p:nvSpPr>
        <p:spPr>
          <a:xfrm rot="0">
            <a:off x="228600" y="304800"/>
            <a:ext cx="7166928" cy="5626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3200" i="0" kern="0" lang="en-US" spc="0" strike="noStrike" u="none">
                <a:solidFill>
                  <a:schemeClr val="tx1"/>
                </a:solidFill>
                <a:latin typeface="Trebuchet MS" pitchFamily="0" charset="0"/>
                <a:ea typeface="宋体" pitchFamily="0" charset="0"/>
                <a:cs typeface="Trebuchet MS" pitchFamily="0" charset="0"/>
              </a:rPr>
              <a:t>GENERATIVE ADVERSARIAL NETWORK </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63" name="矩形"/>
          <p:cNvSpPr/>
          <p:nvPr/>
        </p:nvSpPr>
        <p:spPr>
          <a:xfrm rot="0">
            <a:off x="739774" y="6473336"/>
            <a:ext cx="1798953" cy="197484"/>
          </a:xfrm>
          <a:prstGeom prst="rect"/>
          <a:noFill/>
          <a:ln w="12700" cap="flat" cmpd="sng">
            <a:noFill/>
            <a:prstDash val="solid"/>
            <a:miter/>
          </a:ln>
        </p:spPr>
        <p:txBody>
          <a:bodyPr anchor="t" anchorCtr="0" bIns="0" lIns="0" rIns="0" tIns="6985" vert="horz" wrap="square">
            <a:prstTxWarp prst="textNoShape"/>
            <a:spAutoFit/>
          </a:bodyPr>
          <a:p>
            <a:pPr algn="l" indent="0" marL="12700">
              <a:lnSpc>
                <a:spcPct val="100000"/>
              </a:lnSpc>
              <a:spcBef>
                <a:spcPts val="55"/>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4" name="文本框"/>
          <p:cNvSpPr>
            <a:spLocks noGrp="1"/>
          </p:cNvSpPr>
          <p:nvPr>
            <p:ph type="sldNum" idx="7"/>
          </p:nvPr>
        </p:nvSpPr>
        <p:spPr>
          <a:xfrm rot="0">
            <a:off x="11353418" y="6473336"/>
            <a:ext cx="151129"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5" name="矩形"/>
          <p:cNvSpPr/>
          <p:nvPr/>
        </p:nvSpPr>
        <p:spPr>
          <a:xfrm rot="0">
            <a:off x="1447800" y="1011425"/>
            <a:ext cx="6096000" cy="5247640"/>
          </a:xfrm>
          <a:prstGeom prst="rect"/>
          <a:noFill/>
          <a:ln w="12700" cap="flat" cmpd="sng">
            <a:solidFill>
              <a:srgbClr val="FFFFFF"/>
            </a:solidFill>
            <a:prstDash val="solid"/>
            <a:round/>
          </a:ln>
        </p:spPr>
        <p:txBody>
          <a:bodyPr anchor="ctr" anchorCtr="0" bIns="45720" lIns="0" rIns="0" tIns="45720" vert="horz" wrap="square">
            <a:prstTxWarp prst="textNoShape"/>
            <a:spAutoFit/>
          </a:bodyPr>
          <a:p>
            <a:pPr algn="l" indent="0" lvl="2" marL="914400">
              <a:lnSpc>
                <a:spcPct val="100000"/>
              </a:lnSpc>
              <a:spcBef>
                <a:spcPts val="0"/>
              </a:spcBef>
              <a:spcAft>
                <a:spcPts val="0"/>
              </a:spcAft>
              <a:buNone/>
            </a:pPr>
            <a:r>
              <a:rPr altLang="zh-CN" baseline="0" b="0" cap="none" sz="2200" i="0" kern="1200" lang="en-US" spc="0" strike="noStrike" u="none">
                <a:solidFill>
                  <a:schemeClr val="tx1"/>
                </a:solidFill>
                <a:latin typeface="Arial" pitchFamily="34" charset="0"/>
                <a:ea typeface="宋体" pitchFamily="0" charset="0"/>
                <a:cs typeface="Arial" pitchFamily="34" charset="0"/>
              </a:rPr>
              <a:t> A Generative Adversarial Network (GAN) is a class of machine learning frameworks introduced by Ian </a:t>
            </a:r>
            <a:r>
              <a:rPr altLang="zh-CN" baseline="0" b="0" cap="none" sz="2200" i="0" kern="1200" lang="en-US" spc="0" strike="noStrike" u="none">
                <a:solidFill>
                  <a:schemeClr val="tx1"/>
                </a:solidFill>
                <a:latin typeface="Arial" pitchFamily="34" charset="0"/>
                <a:ea typeface="宋体" pitchFamily="0" charset="0"/>
                <a:cs typeface="Arial" pitchFamily="34" charset="0"/>
              </a:rPr>
              <a:t>Goodfellow</a:t>
            </a:r>
            <a:r>
              <a:rPr altLang="zh-CN" baseline="0" b="0" cap="none" sz="2200" i="0" kern="1200" lang="en-US" spc="0" strike="noStrike" u="none">
                <a:solidFill>
                  <a:schemeClr val="tx1"/>
                </a:solidFill>
                <a:latin typeface="Arial" pitchFamily="34" charset="0"/>
                <a:ea typeface="宋体" pitchFamily="0" charset="0"/>
                <a:cs typeface="Arial" pitchFamily="34" charset="0"/>
              </a:rPr>
              <a:t> and his colleagues in 2014. </a:t>
            </a:r>
            <a:endParaRPr altLang="zh-CN" baseline="0" b="0" cap="none" sz="2200" i="0" kern="1200" lang="en-US" spc="0" strike="noStrike" u="none">
              <a:solidFill>
                <a:schemeClr val="tx1"/>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None/>
            </a:pPr>
            <a:endParaRPr altLang="zh-CN" baseline="0" b="0" cap="none" sz="2200" i="0" kern="1200" lang="en-US" spc="0" strike="noStrike" u="none">
              <a:solidFill>
                <a:schemeClr val="tx1"/>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Font typeface="Wingdings" pitchFamily="2" charset="2"/>
              <a:buChar char="§"/>
            </a:pPr>
            <a:r>
              <a:rPr altLang="zh-CN" baseline="0" b="0" cap="none" sz="2200" i="0" kern="1200" lang="en-US" spc="0" strike="noStrike" u="none">
                <a:solidFill>
                  <a:schemeClr val="tx1"/>
                </a:solidFill>
                <a:latin typeface="Arial" pitchFamily="34" charset="0"/>
                <a:ea typeface="宋体" pitchFamily="0" charset="0"/>
                <a:cs typeface="Arial" pitchFamily="34" charset="0"/>
              </a:rPr>
              <a:t> GANs are composed of two neural networks, a generator and a discriminator, which are trained simultaneously through adversarial training.</a:t>
            </a:r>
            <a:endParaRPr altLang="zh-CN" baseline="0" b="0" cap="none" sz="2200" i="0" kern="1200" lang="en-US" spc="0" strike="noStrike" u="none">
              <a:solidFill>
                <a:schemeClr val="tx1"/>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None/>
            </a:pPr>
            <a:endParaRPr altLang="zh-CN" baseline="0" b="0" cap="none" sz="2200" i="0" kern="1200" lang="en-US" spc="0" strike="noStrike" u="none">
              <a:solidFill>
                <a:schemeClr val="tx1"/>
              </a:solidFill>
              <a:latin typeface="Arial" pitchFamily="34" charset="0"/>
              <a:ea typeface="宋体" pitchFamily="0" charset="0"/>
              <a:cs typeface="Arial" pitchFamily="34" charset="0"/>
            </a:endParaRPr>
          </a:p>
          <a:p>
            <a:pPr algn="l" indent="0" lvl="2" marL="914400">
              <a:lnSpc>
                <a:spcPct val="100000"/>
              </a:lnSpc>
              <a:spcBef>
                <a:spcPts val="0"/>
              </a:spcBef>
              <a:spcAft>
                <a:spcPts val="0"/>
              </a:spcAft>
              <a:buFont typeface="Wingdings" pitchFamily="2" charset="2"/>
              <a:buChar char="§"/>
            </a:pPr>
            <a:r>
              <a:rPr altLang="zh-CN" baseline="0" b="0" cap="none" sz="2200" i="0" kern="1200" lang="en-US" spc="0" strike="noStrike" u="none">
                <a:solidFill>
                  <a:schemeClr val="tx1"/>
                </a:solidFill>
                <a:latin typeface="Calibri" pitchFamily="0" charset="0"/>
                <a:ea typeface="宋体" pitchFamily="0" charset="0"/>
                <a:cs typeface="Calibri" pitchFamily="0" charset="0"/>
              </a:rPr>
              <a:t> </a:t>
            </a:r>
            <a:r>
              <a:rPr altLang="zh-CN" baseline="0" b="0" cap="none" sz="2200" i="0" kern="1200" lang="en-US" spc="0" strike="noStrike" u="none">
                <a:solidFill>
                  <a:schemeClr val="tx1"/>
                </a:solidFill>
                <a:latin typeface="Arial" pitchFamily="34" charset="0"/>
                <a:ea typeface="宋体" pitchFamily="0" charset="0"/>
                <a:cs typeface="Arial" pitchFamily="34" charset="0"/>
              </a:rPr>
              <a:t>GANs have been used for a variety of applications, including image generation, style transfer, super-resolution, and more.</a:t>
            </a:r>
            <a:endParaRPr altLang="en-US" baseline="0" b="0" cap="none" sz="2200" i="0" kern="1200" lang="zh-CN" spc="0" strike="noStrike" u="none">
              <a:solidFill>
                <a:schemeClr val="tx1"/>
              </a:solidFill>
              <a:latin typeface="Arial" pitchFamily="34" charset="0"/>
              <a:ea typeface="宋体" pitchFamily="0"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grpSp>
        <p:nvGrpSpPr>
          <p:cNvPr id="54" name="组合"/>
          <p:cNvGrpSpPr/>
          <p:nvPr/>
        </p:nvGrpSpPr>
        <p:grpSpPr>
          <a:xfrm>
            <a:off x="9296400" y="2438400"/>
            <a:ext cx="3533774" cy="3810000"/>
            <a:chOff x="9296400" y="2438400"/>
            <a:chExt cx="3533774" cy="3810000"/>
          </a:xfrm>
        </p:grpSpPr>
        <p:sp>
          <p:nvSpPr>
            <p:cNvPr id="1048666" name="曲线"/>
            <p:cNvSpPr/>
            <p:nvPr/>
          </p:nvSpPr>
          <p:spPr>
            <a:xfrm rot="0">
              <a:off x="9991725" y="5153025"/>
              <a:ext cx="457196" cy="457198"/>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7" name="曲线"/>
            <p:cNvSpPr/>
            <p:nvPr/>
          </p:nvSpPr>
          <p:spPr>
            <a:xfrm rot="0">
              <a:off x="9991725" y="5686424"/>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9296400" y="2438400"/>
              <a:ext cx="3533774" cy="3810000"/>
            </a:xfrm>
            <a:prstGeom prst="rect"/>
            <a:noFill/>
            <a:ln w="12700" cap="flat" cmpd="sng">
              <a:noFill/>
              <a:prstDash val="solid"/>
              <a:miter/>
            </a:ln>
          </p:spPr>
        </p:pic>
      </p:grpSp>
      <p:sp>
        <p:nvSpPr>
          <p:cNvPr id="104866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9" name="文本框"/>
          <p:cNvSpPr>
            <a:spLocks noGrp="1"/>
          </p:cNvSpPr>
          <p:nvPr>
            <p:ph type="title"/>
          </p:nvPr>
        </p:nvSpPr>
        <p:spPr>
          <a:xfrm rot="0">
            <a:off x="739774" y="829626"/>
            <a:ext cx="5263514" cy="7150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0" strike="noStrike" u="none">
                <a:solidFill>
                  <a:schemeClr val="tx1"/>
                </a:solidFill>
                <a:latin typeface="Trebuchet MS" pitchFamily="0" charset="0"/>
                <a:ea typeface="宋体" pitchFamily="0" charset="0"/>
                <a:cs typeface="Trebuchet MS" pitchFamily="0" charset="0"/>
              </a:rPr>
              <a:t>GAN ARCHITECTURE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70" name="矩形"/>
          <p:cNvSpPr/>
          <p:nvPr/>
        </p:nvSpPr>
        <p:spPr>
          <a:xfrm rot="0">
            <a:off x="739774" y="6473336"/>
            <a:ext cx="1798953" cy="197484"/>
          </a:xfrm>
          <a:prstGeom prst="rect"/>
          <a:noFill/>
          <a:ln w="12700" cap="flat" cmpd="sng">
            <a:noFill/>
            <a:prstDash val="solid"/>
            <a:miter/>
          </a:ln>
        </p:spPr>
        <p:txBody>
          <a:bodyPr anchor="t" anchorCtr="0" bIns="0" lIns="0" rIns="0" tIns="6985" vert="horz" wrap="square">
            <a:prstTxWarp prst="textNoShape"/>
            <a:spAutoFit/>
          </a:bodyPr>
          <a:p>
            <a:pPr algn="l" indent="0" marL="12700">
              <a:lnSpc>
                <a:spcPct val="100000"/>
              </a:lnSpc>
              <a:spcBef>
                <a:spcPts val="55"/>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71" name="文本框"/>
          <p:cNvSpPr>
            <a:spLocks noGrp="1"/>
          </p:cNvSpPr>
          <p:nvPr>
            <p:ph type="sldNum" idx="7"/>
          </p:nvPr>
        </p:nvSpPr>
        <p:spPr>
          <a:xfrm rot="0">
            <a:off x="11353418" y="6473336"/>
            <a:ext cx="151129"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2" name="图片" descr="WhatsApp Image 2024-03-29 at 8.44.35 PM.jpeg"/>
          <p:cNvPicPr>
            <a:picLocks noChangeAspect="1"/>
          </p:cNvPicPr>
          <p:nvPr/>
        </p:nvPicPr>
        <p:blipFill>
          <a:blip xmlns:r="http://schemas.openxmlformats.org/officeDocument/2006/relationships" r:embed="rId3" cstate="print"/>
          <a:stretch>
            <a:fillRect/>
          </a:stretch>
        </p:blipFill>
        <p:spPr>
          <a:xfrm rot="0">
            <a:off x="914400" y="1676400"/>
            <a:ext cx="8530046" cy="3853541"/>
          </a:xfrm>
          <a:prstGeom prst="rect"/>
          <a:noFill/>
          <a:ln w="12700" cap="flat" cmpd="sng">
            <a:noFill/>
            <a:prstDash val="solid"/>
            <a:miter/>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72"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3"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4"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75" name="文本框"/>
          <p:cNvSpPr>
            <a:spLocks noGrp="1"/>
          </p:cNvSpPr>
          <p:nvPr>
            <p:ph type="title"/>
          </p:nvPr>
        </p:nvSpPr>
        <p:spPr>
          <a:xfrm rot="0">
            <a:off x="699452" y="891793"/>
            <a:ext cx="5014595" cy="5626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0" strike="noStrike" u="none">
                <a:solidFill>
                  <a:schemeClr val="tx1"/>
                </a:solidFill>
                <a:latin typeface="Trebuchet MS" pitchFamily="0" charset="0"/>
                <a:ea typeface="宋体" pitchFamily="0" charset="0"/>
                <a:cs typeface="Trebuchet MS" pitchFamily="0" charset="0"/>
              </a:rPr>
              <a:t>OBJECTIVE</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3"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76" name="矩形"/>
          <p:cNvSpPr/>
          <p:nvPr/>
        </p:nvSpPr>
        <p:spPr>
          <a:xfrm rot="0">
            <a:off x="739774" y="6473336"/>
            <a:ext cx="1798953" cy="197484"/>
          </a:xfrm>
          <a:prstGeom prst="rect"/>
          <a:noFill/>
          <a:ln w="12700" cap="flat" cmpd="sng">
            <a:noFill/>
            <a:prstDash val="solid"/>
            <a:miter/>
          </a:ln>
        </p:spPr>
        <p:txBody>
          <a:bodyPr anchor="t" anchorCtr="0" bIns="0" lIns="0" rIns="0" tIns="6985" vert="horz" wrap="square">
            <a:prstTxWarp prst="textNoShape"/>
            <a:spAutoFit/>
          </a:bodyPr>
          <a:p>
            <a:pPr algn="l" indent="0" marL="12700">
              <a:lnSpc>
                <a:spcPct val="100000"/>
              </a:lnSpc>
              <a:spcBef>
                <a:spcPts val="55"/>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77" name="文本框"/>
          <p:cNvSpPr>
            <a:spLocks noGrp="1"/>
          </p:cNvSpPr>
          <p:nvPr>
            <p:ph type="sldNum" idx="7"/>
          </p:nvPr>
        </p:nvSpPr>
        <p:spPr>
          <a:xfrm rot="0">
            <a:off x="11353418" y="6473336"/>
            <a:ext cx="151129"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8" name="矩形"/>
          <p:cNvSpPr/>
          <p:nvPr/>
        </p:nvSpPr>
        <p:spPr>
          <a:xfrm rot="0">
            <a:off x="1219200" y="1981200"/>
            <a:ext cx="7315200" cy="4053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The main objective of a Generative Adversarial Network (GAN) is to generate new data that is similar to a given dataset.</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 GANs consist of two neural networks, a generator and a discriminator, which are trained simultaneously in a competitive manner. </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The generator learns to produce data that is indistinguishable from the real data, while the discriminator learns to differentiate between real data and data generated by the generator. </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Through this adversarial process, the generator improves its ability to create realistic data, leading to the generation of high-quality synthetic data.</a:t>
            </a:r>
            <a:endParaRPr altLang="en-US" baseline="0" b="0" cap="none" sz="2000" i="0" kern="1200" lang="zh-CN" spc="0" strike="noStrike" u="none">
              <a:solidFill>
                <a:schemeClr val="tx1"/>
              </a:solidFill>
              <a:latin typeface="Arial" pitchFamily="34" charset="0"/>
              <a:ea typeface="宋体" pitchFamily="0"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pic>
        <p:nvPicPr>
          <p:cNvPr id="2097164" name="图片"/>
          <p:cNvPicPr>
            <a:picLocks/>
          </p:cNvPicPr>
          <p:nvPr/>
        </p:nvPicPr>
        <p:blipFill>
          <a:blip xmlns:r="http://schemas.openxmlformats.org/officeDocument/2006/relationships" r:embed="rId1" cstate="print"/>
          <a:stretch>
            <a:fillRect/>
          </a:stretch>
        </p:blipFill>
        <p:spPr>
          <a:xfrm rot="0">
            <a:off x="7010399" y="2057400"/>
            <a:ext cx="2695574" cy="3248025"/>
          </a:xfrm>
          <a:prstGeom prst="rect"/>
          <a:noFill/>
          <a:ln w="12700" cap="flat" cmpd="sng">
            <a:noFill/>
            <a:prstDash val="solid"/>
            <a:miter/>
          </a:ln>
        </p:spPr>
      </p:pic>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2" name="文本框"/>
          <p:cNvSpPr>
            <a:spLocks noGrp="1"/>
          </p:cNvSpPr>
          <p:nvPr>
            <p:ph type="title"/>
          </p:nvPr>
        </p:nvSpPr>
        <p:spPr>
          <a:xfrm rot="0">
            <a:off x="558165" y="857885"/>
            <a:ext cx="9763125" cy="6229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REAL TIME APPLICATION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83" name="矩形"/>
          <p:cNvSpPr/>
          <p:nvPr/>
        </p:nvSpPr>
        <p:spPr>
          <a:xfrm rot="0">
            <a:off x="739774" y="6473336"/>
            <a:ext cx="1798953" cy="197484"/>
          </a:xfrm>
          <a:prstGeom prst="rect"/>
          <a:noFill/>
          <a:ln w="12700" cap="flat" cmpd="sng">
            <a:noFill/>
            <a:prstDash val="solid"/>
            <a:miter/>
          </a:ln>
        </p:spPr>
        <p:txBody>
          <a:bodyPr anchor="t" anchorCtr="0" bIns="0" lIns="0" rIns="0" tIns="6985" vert="horz" wrap="square">
            <a:prstTxWarp prst="textNoShape"/>
            <a:spAutoFit/>
          </a:bodyPr>
          <a:p>
            <a:pPr algn="l" indent="0" marL="12700">
              <a:lnSpc>
                <a:spcPct val="100000"/>
              </a:lnSpc>
              <a:spcBef>
                <a:spcPts val="55"/>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84" name="文本框"/>
          <p:cNvSpPr>
            <a:spLocks noGrp="1"/>
          </p:cNvSpPr>
          <p:nvPr>
            <p:ph type="sldNum" idx="7"/>
          </p:nvPr>
        </p:nvSpPr>
        <p:spPr>
          <a:xfrm rot="0">
            <a:off x="11353418" y="6473336"/>
            <a:ext cx="151129"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5" name="矩形"/>
          <p:cNvSpPr/>
          <p:nvPr/>
        </p:nvSpPr>
        <p:spPr>
          <a:xfrm rot="0">
            <a:off x="1676400" y="1905000"/>
            <a:ext cx="4419599" cy="2733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
                <a:schemeClr val="tx1"/>
              </a:buClr>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Image Editing and Augmentation*</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Clr>
                <a:schemeClr val="tx1"/>
              </a:buClr>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Medical Image Analysis</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Text-to-Image Synthesis</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Drug Discovery</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Video Generation and Prediction</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Anomaly Detection</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Arial" pitchFamily="34" charset="0"/>
                <a:ea typeface="宋体" pitchFamily="0" charset="0"/>
                <a:cs typeface="Arial" pitchFamily="34" charset="0"/>
              </a:rPr>
              <a:t>Style Transfer in Fashion</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Arial" pitchFamily="34" charset="0"/>
                <a:ea typeface="宋体" pitchFamily="0" charset="0"/>
                <a:cs typeface="Arial" pitchFamily="34" charset="0"/>
              </a:rPr>
              <a:t>Image Generation</a:t>
            </a:r>
            <a:endParaRPr altLang="en-US" baseline="0" b="0" cap="none" sz="2000" i="0" kern="1200" lang="zh-CN" spc="0" strike="noStrike" u="none">
              <a:solidFill>
                <a:schemeClr val="tx1"/>
              </a:solidFill>
              <a:latin typeface="Arial" pitchFamily="34" charset="0"/>
              <a:ea typeface="宋体" pitchFamily="0"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686"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8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9220200" y="3200400"/>
            <a:ext cx="2466975" cy="3419475"/>
          </a:xfrm>
          <a:prstGeom prst="rect"/>
          <a:noFill/>
          <a:ln w="12700" cap="flat" cmpd="sng">
            <a:noFill/>
            <a:prstDash val="solid"/>
            <a:miter/>
          </a:ln>
        </p:spPr>
      </p:pic>
      <p:sp>
        <p:nvSpPr>
          <p:cNvPr id="1048690" name="文本框"/>
          <p:cNvSpPr>
            <a:spLocks noGrp="1"/>
          </p:cNvSpPr>
          <p:nvPr>
            <p:ph type="title"/>
          </p:nvPr>
        </p:nvSpPr>
        <p:spPr>
          <a:xfrm rot="0">
            <a:off x="152400" y="609600"/>
            <a:ext cx="4800600" cy="715009"/>
          </a:xfrm>
          <a:prstGeom prst="rect"/>
          <a:noFill/>
          <a:ln w="12700" cap="flat" cmpd="sng">
            <a:noFill/>
            <a:prstDash val="solid"/>
            <a:miter/>
          </a:ln>
        </p:spPr>
        <p:txBody>
          <a:bodyPr anchor="t" anchorCtr="0" bIns="0" lIns="0" rIns="0" tIns="16510" vert="horz" wrap="square">
            <a:prstTxWarp prst="textNoShape"/>
            <a:spAutoFit/>
          </a:bodyPr>
          <a:p>
            <a:pPr algn="ctr" indent="0" marL="12700">
              <a:lnSpc>
                <a:spcPct val="100000"/>
              </a:lnSpc>
              <a:spcBef>
                <a:spcPts val="130"/>
              </a:spcBef>
              <a:spcAft>
                <a:spcPts val="0"/>
              </a:spcAft>
              <a:buNone/>
            </a:pPr>
            <a:r>
              <a:rPr altLang="zh-CN" baseline="0" b="1" cap="none" sz="4250" i="0" kern="0" lang="en-US" spc="0" strike="noStrike" u="none">
                <a:solidFill>
                  <a:schemeClr val="tx1"/>
                </a:solidFill>
                <a:latin typeface="Trebuchet MS" pitchFamily="0" charset="0"/>
                <a:ea typeface="宋体" pitchFamily="0" charset="0"/>
                <a:cs typeface="Trebuchet MS" pitchFamily="0" charset="0"/>
              </a:rPr>
              <a:t>GENERATOR</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91" name="矩形"/>
          <p:cNvSpPr/>
          <p:nvPr/>
        </p:nvSpPr>
        <p:spPr>
          <a:xfrm rot="0">
            <a:off x="11277218" y="6473336"/>
            <a:ext cx="228600"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92" name="矩形"/>
          <p:cNvSpPr/>
          <p:nvPr/>
        </p:nvSpPr>
        <p:spPr>
          <a:xfrm rot="0">
            <a:off x="1219200" y="2057400"/>
            <a:ext cx="7010399" cy="2402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Clr>
                <a:schemeClr val="tx1"/>
              </a:buClr>
              <a:buFont typeface="Arial" pitchFamily="34" charset="0"/>
              <a:buChar char="●"/>
            </a:pPr>
            <a:r>
              <a:rPr altLang="zh-CN" baseline="0" b="0" cap="none" sz="2000" i="0" kern="1200" lang="en-US" spc="0" strike="noStrike" u="none">
                <a:solidFill>
                  <a:schemeClr val="tx1"/>
                </a:solidFill>
                <a:latin typeface="Arial" pitchFamily="34" charset="0"/>
                <a:ea typeface="宋体" pitchFamily="0" charset="0"/>
                <a:cs typeface="Arial" pitchFamily="34" charset="0"/>
              </a:rPr>
              <a:t>The generator in a Generative Adversarial Network (GAN) is a neural network that takes random noise as input and generates synthetic data samples.</a:t>
            </a: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Clr>
                <a:schemeClr val="tx1"/>
              </a:buClr>
              <a:buFont typeface="Trebuchet MS" pitchFamily="0" charset="0"/>
              <a:buChar char="●"/>
            </a:pPr>
            <a:endParaRPr altLang="zh-CN" baseline="0" b="0" cap="none" sz="2000" i="0" kern="1200" lang="en-US" spc="0" strike="noStrike" u="none">
              <a:solidFill>
                <a:schemeClr val="tx1"/>
              </a:solidFill>
              <a:latin typeface="Arial" pitchFamily="34" charset="0"/>
              <a:ea typeface="宋体" pitchFamily="0" charset="0"/>
              <a:cs typeface="Arial" pitchFamily="34" charset="0"/>
            </a:endParaRPr>
          </a:p>
          <a:p>
            <a:pPr algn="l" indent="0" marL="0">
              <a:lnSpc>
                <a:spcPct val="100000"/>
              </a:lnSpc>
              <a:spcBef>
                <a:spcPts val="0"/>
              </a:spcBef>
              <a:spcAft>
                <a:spcPts val="0"/>
              </a:spcAft>
              <a:buClr>
                <a:schemeClr val="tx1"/>
              </a:buClr>
              <a:buFont typeface="Trebuchet MS" pitchFamily="0" charset="0"/>
              <a:buChar char="●"/>
            </a:pPr>
            <a:r>
              <a:rPr altLang="zh-CN" baseline="0" b="0" cap="none" sz="2000" i="0" kern="1200" lang="en-US" spc="0" strike="noStrike" u="none">
                <a:solidFill>
                  <a:schemeClr val="tx1"/>
                </a:solidFill>
                <a:latin typeface="Arial" pitchFamily="34" charset="0"/>
                <a:ea typeface="宋体" pitchFamily="0" charset="0"/>
                <a:cs typeface="Arial" pitchFamily="34" charset="0"/>
              </a:rPr>
              <a:t> It learns to map this noise to the data distribution of the training set, effectively creating new data that is similar to the real data. </a:t>
            </a:r>
            <a:endParaRPr altLang="en-US" baseline="0" b="0" cap="none" sz="2000" i="0" kern="1200" lang="zh-CN" spc="0" strike="noStrike" u="none">
              <a:solidFill>
                <a:schemeClr val="tx1"/>
              </a:solidFill>
              <a:latin typeface="Arial" pitchFamily="34" charset="0"/>
              <a:ea typeface="宋体" pitchFamily="0" charset="0"/>
              <a:cs typeface="Arial" pitchFamily="34" charset="0"/>
            </a:endParaRPr>
          </a:p>
        </p:txBody>
      </p:sp>
      <p:pic>
        <p:nvPicPr>
          <p:cNvPr id="2097167" name="图片"/>
          <p:cNvPicPr>
            <a:picLocks/>
          </p:cNvPicPr>
          <p:nvPr/>
        </p:nvPicPr>
        <p:blipFill>
          <a:blip xmlns:r="http://schemas.openxmlformats.org/officeDocument/2006/relationships" r:embed="rId1" cstate="print"/>
          <a:stretch>
            <a:fillRect/>
          </a:stretch>
        </p:blipFill>
        <p:spPr>
          <a:xfrm rot="0">
            <a:off x="9372600" y="3352800"/>
            <a:ext cx="2466975" cy="3419475"/>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693"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9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97" name="矩形"/>
          <p:cNvSpPr/>
          <p:nvPr/>
        </p:nvSpPr>
        <p:spPr>
          <a:xfrm rot="0">
            <a:off x="739774" y="1367853"/>
            <a:ext cx="2811780" cy="300355"/>
          </a:xfrm>
          <a:prstGeom prst="rect"/>
          <a:noFill/>
          <a:ln w="12700" cap="flat" cmpd="sng">
            <a:noFill/>
            <a:prstDash val="solid"/>
            <a:miter/>
          </a:ln>
        </p:spPr>
      </p:sp>
      <p:sp>
        <p:nvSpPr>
          <p:cNvPr id="1048698" name="矩形"/>
          <p:cNvSpPr/>
          <p:nvPr/>
        </p:nvSpPr>
        <p:spPr>
          <a:xfrm rot="0">
            <a:off x="11277218" y="6473336"/>
            <a:ext cx="228600" cy="197484"/>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pic>
        <p:nvPicPr>
          <p:cNvPr id="2097169" name="图片" descr="WhatsApp Image 2024-03-29 at 9.15.58 PM.jpeg"/>
          <p:cNvPicPr>
            <a:picLocks noChangeAspect="1"/>
          </p:cNvPicPr>
          <p:nvPr/>
        </p:nvPicPr>
        <p:blipFill>
          <a:blip xmlns:r="http://schemas.openxmlformats.org/officeDocument/2006/relationships" r:embed="rId2" cstate="print"/>
          <a:stretch>
            <a:fillRect/>
          </a:stretch>
        </p:blipFill>
        <p:spPr>
          <a:xfrm rot="0">
            <a:off x="685800" y="1371600"/>
            <a:ext cx="8216537" cy="4101737"/>
          </a:xfrm>
          <a:prstGeom prst="rect"/>
          <a:noFill/>
          <a:ln w="12700" cap="flat" cmpd="sng">
            <a:noFill/>
            <a:prstDash val="solid"/>
            <a:miter/>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KISHORE R</dc:title>
  <dc:creator>RMX3085</dc:creator>
  <cp:lastModifiedBy>root</cp:lastModifiedBy>
  <dcterms:created xsi:type="dcterms:W3CDTF">2024-04-02T18:12:43Z</dcterms:created>
  <dcterms:modified xsi:type="dcterms:W3CDTF">2024-04-03T16:50:32Z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2024-04-02T16:00:00Z</vt:filetime>
  </property>
  <property fmtid="{D5CDD505-2E9C-101B-9397-08002B2CF9AE}" pid="4" name="ICV">
    <vt:lpwstr>50d64fb4ffd94f0fa774492037180d98</vt:lpwstr>
  </property>
</Properties>
</file>