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3"/>
    <p:restoredTop sz="94694"/>
  </p:normalViewPr>
  <p:slideViewPr>
    <p:cSldViewPr snapToGrid="0" snapToObjects="1">
      <p:cViewPr varScale="1">
        <p:scale>
          <a:sx n="111" d="100"/>
          <a:sy n="111"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894-2632-B943-A397-233017DA09AE}"/>
              </a:ext>
            </a:extLst>
          </p:cNvPr>
          <p:cNvSpPr>
            <a:spLocks noGrp="1"/>
          </p:cNvSpPr>
          <p:nvPr>
            <p:ph type="ctrTitle"/>
          </p:nvPr>
        </p:nvSpPr>
        <p:spPr>
          <a:xfrm>
            <a:off x="680321" y="2733709"/>
            <a:ext cx="8235079" cy="1373070"/>
          </a:xfrm>
        </p:spPr>
        <p:txBody>
          <a:bodyPr/>
          <a:lstStyle/>
          <a:p>
            <a:r>
              <a:rPr lang="en-US" sz="4000" dirty="0"/>
              <a:t>Downtown Toronto vs Manhattan –   </a:t>
            </a:r>
          </a:p>
        </p:txBody>
      </p:sp>
      <p:sp>
        <p:nvSpPr>
          <p:cNvPr id="3" name="Subtitle 2">
            <a:extLst>
              <a:ext uri="{FF2B5EF4-FFF2-40B4-BE49-F238E27FC236}">
                <a16:creationId xmlns:a16="http://schemas.microsoft.com/office/drawing/2014/main" id="{E9206F86-A046-3E44-8EC0-F916DDBFFF4B}"/>
              </a:ext>
            </a:extLst>
          </p:cNvPr>
          <p:cNvSpPr>
            <a:spLocks noGrp="1"/>
          </p:cNvSpPr>
          <p:nvPr>
            <p:ph type="subTitle" idx="1"/>
          </p:nvPr>
        </p:nvSpPr>
        <p:spPr>
          <a:xfrm>
            <a:off x="680321" y="4394039"/>
            <a:ext cx="8304653" cy="1117687"/>
          </a:xfrm>
        </p:spPr>
        <p:txBody>
          <a:bodyPr/>
          <a:lstStyle/>
          <a:p>
            <a:pPr algn="l"/>
            <a:r>
              <a:rPr lang="en-US" dirty="0">
                <a:latin typeface="Calibri" panose="020F0502020204030204" pitchFamily="34" charset="0"/>
              </a:rPr>
              <a:t>                                                                                   The Battle of Neighborhoods</a:t>
            </a:r>
            <a:br>
              <a:rPr lang="en-US" dirty="0">
                <a:latin typeface="Calibri" panose="020F0502020204030204" pitchFamily="34" charset="0"/>
              </a:rPr>
            </a:br>
            <a:r>
              <a:rPr lang="en-US" dirty="0">
                <a:latin typeface="Calibri" panose="020F0502020204030204" pitchFamily="34" charset="0"/>
              </a:rPr>
              <a:t>        [Venues comparison – financial hubs of Canada and New York Boroughs ]</a:t>
            </a:r>
            <a:endParaRPr lang="en-US" dirty="0"/>
          </a:p>
        </p:txBody>
      </p:sp>
    </p:spTree>
    <p:extLst>
      <p:ext uri="{BB962C8B-B14F-4D97-AF65-F5344CB8AC3E}">
        <p14:creationId xmlns:p14="http://schemas.microsoft.com/office/powerpoint/2010/main" val="36313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E6EC36-4208-0240-93D2-7D2E3B12BA82}"/>
              </a:ext>
            </a:extLst>
          </p:cNvPr>
          <p:cNvSpPr/>
          <p:nvPr/>
        </p:nvSpPr>
        <p:spPr>
          <a:xfrm>
            <a:off x="680321" y="2095482"/>
            <a:ext cx="11355966" cy="3447098"/>
          </a:xfrm>
          <a:prstGeom prst="rect">
            <a:avLst/>
          </a:prstGeom>
        </p:spPr>
        <p:txBody>
          <a:bodyPr wrap="square">
            <a:spAutoFit/>
          </a:bodyPr>
          <a:lstStyle/>
          <a:p>
            <a:r>
              <a:rPr lang="en-US" dirty="0">
                <a:latin typeface="Times New Roman,Bold" pitchFamily="2" charset="0"/>
              </a:rPr>
              <a:t>Project Description;</a:t>
            </a:r>
          </a:p>
          <a:p>
            <a:endParaRPr lang="en-US" dirty="0"/>
          </a:p>
          <a:p>
            <a:r>
              <a:rPr lang="en-US" sz="1400" dirty="0">
                <a:solidFill>
                  <a:schemeClr val="tx2">
                    <a:lumMod val="10000"/>
                  </a:schemeClr>
                </a:solidFill>
                <a:latin typeface="Times New Roman" panose="02020603050405020304" pitchFamily="18" charset="0"/>
              </a:rPr>
              <a:t>Both the boroughs of Toronto and New York, Toronto Downtown and Manhattan respectively are very big financial hubs of their countries and also fascinating to people from different countries outsides. Students, immigrants, Businessmen from different countries have been targeting these regularly. </a:t>
            </a:r>
          </a:p>
          <a:p>
            <a:r>
              <a:rPr lang="en-US" sz="1400" dirty="0">
                <a:solidFill>
                  <a:schemeClr val="tx2">
                    <a:lumMod val="10000"/>
                  </a:schemeClr>
                </a:solidFill>
                <a:latin typeface="Times New Roman" panose="02020603050405020304" pitchFamily="18" charset="0"/>
              </a:rPr>
              <a:t>This case study and Report is to provide the readers required information around the culture and venues which might help them prepare for their decision to pursue career or start of a new life in. Having known to venue and traffic information will help make an informed decision in picking right place to travel, stay and begin a new life. </a:t>
            </a:r>
            <a:endParaRPr lang="en-US" sz="1400" dirty="0">
              <a:solidFill>
                <a:schemeClr val="tx2">
                  <a:lumMod val="10000"/>
                </a:schemeClr>
              </a:solidFill>
            </a:endParaRPr>
          </a:p>
          <a:p>
            <a:endParaRPr lang="en-US" dirty="0">
              <a:latin typeface="Times New Roman,Bold" pitchFamily="2" charset="0"/>
            </a:endParaRPr>
          </a:p>
          <a:p>
            <a:r>
              <a:rPr lang="en-US" dirty="0">
                <a:latin typeface="Times New Roman,Bold" pitchFamily="2" charset="0"/>
              </a:rPr>
              <a:t>Foursquare API;</a:t>
            </a:r>
          </a:p>
          <a:p>
            <a:endParaRPr lang="en-US" dirty="0"/>
          </a:p>
          <a:p>
            <a:r>
              <a:rPr lang="en-US" sz="1400" dirty="0">
                <a:solidFill>
                  <a:schemeClr val="tx2">
                    <a:lumMod val="10000"/>
                  </a:schemeClr>
                </a:solidFill>
                <a:latin typeface="Times New Roman" panose="02020603050405020304" pitchFamily="18" charset="0"/>
              </a:rPr>
              <a:t>This project will use Four-square API as its prime data gathering source as it is one of the rich collection of location info provide for many fortune 500 companies world wide. it has a database of millions of places, especially their places API which provides the ability to perform location search, location sharing and details about a business. </a:t>
            </a:r>
          </a:p>
          <a:p>
            <a:endParaRPr lang="en-US" sz="1400" dirty="0">
              <a:solidFill>
                <a:schemeClr val="tx2">
                  <a:lumMod val="10000"/>
                </a:schemeClr>
              </a:solidFill>
            </a:endParaRPr>
          </a:p>
        </p:txBody>
      </p:sp>
      <p:sp>
        <p:nvSpPr>
          <p:cNvPr id="6" name="Title 1">
            <a:extLst>
              <a:ext uri="{FF2B5EF4-FFF2-40B4-BE49-F238E27FC236}">
                <a16:creationId xmlns:a16="http://schemas.microsoft.com/office/drawing/2014/main" id="{7F21057C-613C-E142-9232-D0B669DBD6A4}"/>
              </a:ext>
            </a:extLst>
          </p:cNvPr>
          <p:cNvSpPr>
            <a:spLocks noGrp="1"/>
          </p:cNvSpPr>
          <p:nvPr>
            <p:ph type="title"/>
          </p:nvPr>
        </p:nvSpPr>
        <p:spPr>
          <a:xfrm>
            <a:off x="680321" y="753228"/>
            <a:ext cx="9613861" cy="1080938"/>
          </a:xfrm>
        </p:spPr>
        <p:txBody>
          <a:bodyPr/>
          <a:lstStyle/>
          <a:p>
            <a:r>
              <a:rPr lang="en-US" dirty="0"/>
              <a:t>Problem description &amp; API used</a:t>
            </a:r>
          </a:p>
        </p:txBody>
      </p:sp>
    </p:spTree>
    <p:extLst>
      <p:ext uri="{BB962C8B-B14F-4D97-AF65-F5344CB8AC3E}">
        <p14:creationId xmlns:p14="http://schemas.microsoft.com/office/powerpoint/2010/main" val="335224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F06-2158-6B4E-81CB-6AA701AEF20A}"/>
              </a:ext>
            </a:extLst>
          </p:cNvPr>
          <p:cNvSpPr>
            <a:spLocks noGrp="1"/>
          </p:cNvSpPr>
          <p:nvPr>
            <p:ph type="title"/>
          </p:nvPr>
        </p:nvSpPr>
        <p:spPr/>
        <p:txBody>
          <a:bodyPr/>
          <a:lstStyle/>
          <a:p>
            <a:r>
              <a:rPr lang="en-US" dirty="0"/>
              <a:t>Workflow &amp; Data wrangling</a:t>
            </a:r>
          </a:p>
        </p:txBody>
      </p:sp>
      <p:sp>
        <p:nvSpPr>
          <p:cNvPr id="4" name="Rectangle 3">
            <a:extLst>
              <a:ext uri="{FF2B5EF4-FFF2-40B4-BE49-F238E27FC236}">
                <a16:creationId xmlns:a16="http://schemas.microsoft.com/office/drawing/2014/main" id="{52731B93-D93A-7B4D-8ACC-CDC265A6673D}"/>
              </a:ext>
            </a:extLst>
          </p:cNvPr>
          <p:cNvSpPr/>
          <p:nvPr/>
        </p:nvSpPr>
        <p:spPr>
          <a:xfrm>
            <a:off x="680320" y="4126109"/>
            <a:ext cx="11125200" cy="3447098"/>
          </a:xfrm>
          <a:prstGeom prst="rect">
            <a:avLst/>
          </a:prstGeom>
        </p:spPr>
        <p:txBody>
          <a:bodyPr wrap="square">
            <a:spAutoFit/>
          </a:bodyPr>
          <a:lstStyle/>
          <a:p>
            <a:r>
              <a:rPr lang="en-US" b="1" dirty="0">
                <a:latin typeface="Calibri" panose="020F0502020204030204" pitchFamily="34" charset="0"/>
              </a:rPr>
              <a:t>Data acquisition and cleansing process; </a:t>
            </a:r>
            <a:endParaRPr lang="en-US" b="1" dirty="0"/>
          </a:p>
          <a:p>
            <a:endParaRPr lang="en-US" dirty="0">
              <a:latin typeface="Calibri" panose="020F0502020204030204" pitchFamily="34" charset="0"/>
            </a:endParaRPr>
          </a:p>
          <a:p>
            <a:r>
              <a:rPr lang="en-US" sz="1400" dirty="0">
                <a:solidFill>
                  <a:schemeClr val="tx2">
                    <a:lumMod val="10000"/>
                  </a:schemeClr>
                </a:solidFill>
                <a:latin typeface="Calibri" panose="020F0502020204030204" pitchFamily="34" charset="0"/>
              </a:rPr>
              <a:t>For Downtown Toronto case, we have extracted table of Toronto’s Borough from Wikipedia page. Then we arrange the data according to our requirements. In the arrangement phase, which applied multiple steps including but not limited to, eliminating “Not assigned” values, combine neighborhoods which have same geographical coordinates at each borough and sorted against the concerned borough. For data verification and further exploration, we use Foursquare API to get the coordinates of Downtown Toronto and explore its neighborhoods. The neighborhoods are further characterized as venues and venue categories. </a:t>
            </a:r>
          </a:p>
          <a:p>
            <a:endParaRPr lang="en-US" sz="1400" dirty="0">
              <a:solidFill>
                <a:schemeClr val="tx2">
                  <a:lumMod val="10000"/>
                </a:schemeClr>
              </a:solidFill>
              <a:latin typeface="Calibri" panose="020F0502020204030204" pitchFamily="34" charset="0"/>
            </a:endParaRPr>
          </a:p>
          <a:p>
            <a:r>
              <a:rPr lang="en-US" sz="1400" dirty="0">
                <a:solidFill>
                  <a:schemeClr val="tx2">
                    <a:lumMod val="10000"/>
                  </a:schemeClr>
                </a:solidFill>
                <a:latin typeface="Calibri" panose="020F0502020204030204" pitchFamily="34" charset="0"/>
              </a:rPr>
              <a:t>Sources -	</a:t>
            </a:r>
            <a:r>
              <a:rPr lang="en-US" sz="1400" dirty="0">
                <a:solidFill>
                  <a:schemeClr val="tx2">
                    <a:lumMod val="10000"/>
                  </a:schemeClr>
                </a:solidFill>
                <a:hlinkClick r:id="rId2"/>
              </a:rPr>
              <a:t>https://en.wikipedia.org/wiki/List_of_postal_codes_of_Canada:_M</a:t>
            </a:r>
            <a:r>
              <a:rPr lang="en-US" sz="1400" dirty="0">
                <a:solidFill>
                  <a:schemeClr val="tx2">
                    <a:lumMod val="10000"/>
                  </a:schemeClr>
                </a:solidFill>
              </a:rPr>
              <a:t>, </a:t>
            </a:r>
            <a:r>
              <a:rPr lang="en-US" sz="1400" dirty="0">
                <a:solidFill>
                  <a:schemeClr val="tx2">
                    <a:lumMod val="10000"/>
                  </a:schemeClr>
                </a:solidFill>
                <a:hlinkClick r:id="rId3"/>
              </a:rPr>
              <a:t>https://cocl.us/new_york_dataset</a:t>
            </a:r>
            <a:r>
              <a:rPr lang="en-US" sz="1400" dirty="0">
                <a:solidFill>
                  <a:schemeClr val="tx2">
                    <a:lumMod val="10000"/>
                  </a:schemeClr>
                </a:solidFill>
              </a:rPr>
              <a:t> and  </a:t>
            </a:r>
            <a:r>
              <a:rPr lang="en-US" sz="1400" dirty="0" err="1">
                <a:solidFill>
                  <a:srgbClr val="FFC000"/>
                </a:solidFill>
              </a:rPr>
              <a:t>Geospatial_Coordinates.csv</a:t>
            </a:r>
            <a:r>
              <a:rPr lang="en-US" sz="1400" dirty="0">
                <a:solidFill>
                  <a:srgbClr val="FFC000"/>
                </a:solidFill>
              </a:rPr>
              <a:t> </a:t>
            </a:r>
            <a:r>
              <a:rPr lang="en-US" dirty="0"/>
              <a:t/>
            </a:r>
            <a:br>
              <a:rPr lang="en-US" dirty="0"/>
            </a:br>
            <a:endParaRPr lang="en-US" sz="1400" dirty="0"/>
          </a:p>
          <a:p>
            <a:r>
              <a:rPr lang="en-US" sz="1400" dirty="0">
                <a:solidFill>
                  <a:schemeClr val="tx2">
                    <a:lumMod val="10000"/>
                  </a:schemeClr>
                </a:solidFill>
              </a:rPr>
              <a:t> </a:t>
            </a:r>
          </a:p>
          <a:p>
            <a:endParaRPr lang="en-US" sz="1400" dirty="0">
              <a:solidFill>
                <a:schemeClr val="tx2">
                  <a:lumMod val="10000"/>
                </a:schemeClr>
              </a:solidFill>
            </a:endParaRPr>
          </a:p>
          <a:p>
            <a:endParaRPr lang="en-US" sz="1400" dirty="0">
              <a:solidFill>
                <a:schemeClr val="tx2">
                  <a:lumMod val="10000"/>
                </a:schemeClr>
              </a:solidFill>
            </a:endParaRPr>
          </a:p>
          <a:p>
            <a:endParaRPr lang="en-US" sz="1400" dirty="0">
              <a:solidFill>
                <a:schemeClr val="tx2">
                  <a:lumMod val="10000"/>
                </a:schemeClr>
              </a:solidFill>
              <a:effectLst/>
            </a:endParaRPr>
          </a:p>
        </p:txBody>
      </p:sp>
      <p:sp>
        <p:nvSpPr>
          <p:cNvPr id="5" name="Rectangle 4">
            <a:extLst>
              <a:ext uri="{FF2B5EF4-FFF2-40B4-BE49-F238E27FC236}">
                <a16:creationId xmlns:a16="http://schemas.microsoft.com/office/drawing/2014/main" id="{C6A60A9D-064B-3140-8484-BE9142264BD8}"/>
              </a:ext>
            </a:extLst>
          </p:cNvPr>
          <p:cNvSpPr/>
          <p:nvPr/>
        </p:nvSpPr>
        <p:spPr>
          <a:xfrm>
            <a:off x="680320" y="2042061"/>
            <a:ext cx="11206879" cy="2000548"/>
          </a:xfrm>
          <a:prstGeom prst="rect">
            <a:avLst/>
          </a:prstGeom>
        </p:spPr>
        <p:txBody>
          <a:bodyPr wrap="square">
            <a:spAutoFit/>
          </a:bodyPr>
          <a:lstStyle/>
          <a:p>
            <a:endParaRPr lang="en-US" b="1" dirty="0">
              <a:latin typeface="Calibri,Bold"/>
            </a:endParaRPr>
          </a:p>
          <a:p>
            <a:r>
              <a:rPr lang="en-US" b="1" dirty="0">
                <a:latin typeface="Calibri,Bold"/>
              </a:rPr>
              <a:t>Work Flows;</a:t>
            </a:r>
          </a:p>
          <a:p>
            <a:endParaRPr lang="en-US" b="1" dirty="0"/>
          </a:p>
          <a:p>
            <a:r>
              <a:rPr lang="en-US" sz="1400" dirty="0">
                <a:solidFill>
                  <a:schemeClr val="tx2">
                    <a:lumMod val="10000"/>
                  </a:schemeClr>
                </a:solidFill>
                <a:latin typeface="Calibri" panose="020F0502020204030204" pitchFamily="34" charset="0"/>
              </a:rPr>
              <a:t>API data is used to analyze and cluster the venue info from Downtown Toronto and Manhattan boroughs. Basically, this includes</a:t>
            </a:r>
            <a:endParaRPr lang="en-US" dirty="0"/>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Data acquisition and cleansing </a:t>
            </a:r>
            <a:endParaRPr lang="en-US" sz="1400" dirty="0">
              <a:solidFill>
                <a:schemeClr val="tx2">
                  <a:lumMod val="10000"/>
                </a:schemeClr>
              </a:solidFill>
            </a:endParaRP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Data preparation </a:t>
            </a:r>
            <a:endParaRPr lang="en-US" sz="1400" dirty="0">
              <a:solidFill>
                <a:schemeClr val="tx2">
                  <a:lumMod val="10000"/>
                </a:schemeClr>
              </a:solidFill>
            </a:endParaRP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Feature selection and verification thru visualization </a:t>
            </a:r>
          </a:p>
          <a:p>
            <a:pPr marL="742950" lvl="1" indent="-285750">
              <a:buFont typeface="Wingdings" pitchFamily="2" charset="2"/>
              <a:buChar char="Ø"/>
            </a:pPr>
            <a:r>
              <a:rPr lang="en-US" sz="1400" dirty="0">
                <a:solidFill>
                  <a:schemeClr val="tx2">
                    <a:lumMod val="10000"/>
                  </a:schemeClr>
                </a:solidFill>
                <a:latin typeface="Calibri" panose="020F0502020204030204" pitchFamily="34" charset="0"/>
              </a:rPr>
              <a:t>Clustering </a:t>
            </a:r>
            <a:endParaRPr lang="en-US" sz="1400" dirty="0">
              <a:solidFill>
                <a:schemeClr val="tx2">
                  <a:lumMod val="10000"/>
                </a:schemeClr>
              </a:solidFill>
            </a:endParaRPr>
          </a:p>
        </p:txBody>
      </p:sp>
    </p:spTree>
    <p:extLst>
      <p:ext uri="{BB962C8B-B14F-4D97-AF65-F5344CB8AC3E}">
        <p14:creationId xmlns:p14="http://schemas.microsoft.com/office/powerpoint/2010/main" val="128403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C110-B3D3-FF4F-99EC-486B5EDC0E3D}"/>
              </a:ext>
            </a:extLst>
          </p:cNvPr>
          <p:cNvSpPr>
            <a:spLocks noGrp="1"/>
          </p:cNvSpPr>
          <p:nvPr>
            <p:ph type="title"/>
          </p:nvPr>
        </p:nvSpPr>
        <p:spPr/>
        <p:txBody>
          <a:bodyPr/>
          <a:lstStyle/>
          <a:p>
            <a:r>
              <a:rPr lang="en-US" dirty="0"/>
              <a:t>Feature Selection</a:t>
            </a:r>
          </a:p>
        </p:txBody>
      </p:sp>
      <p:pic>
        <p:nvPicPr>
          <p:cNvPr id="1026" name="Picture 2" descr="page3image40557888">
            <a:extLst>
              <a:ext uri="{FF2B5EF4-FFF2-40B4-BE49-F238E27FC236}">
                <a16:creationId xmlns:a16="http://schemas.microsoft.com/office/drawing/2014/main" id="{56DD7D38-A6DE-1840-B177-2E17ADEE1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52" y="2635778"/>
            <a:ext cx="3152641" cy="140438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image40558096">
            <a:extLst>
              <a:ext uri="{FF2B5EF4-FFF2-40B4-BE49-F238E27FC236}">
                <a16:creationId xmlns:a16="http://schemas.microsoft.com/office/drawing/2014/main" id="{9911063E-1F3E-3747-A700-DF1E2ED36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888" y="2635778"/>
            <a:ext cx="3152641" cy="14043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59AD21C-25D6-F14D-B7D2-223233E02B7F}"/>
              </a:ext>
            </a:extLst>
          </p:cNvPr>
          <p:cNvSpPr/>
          <p:nvPr/>
        </p:nvSpPr>
        <p:spPr>
          <a:xfrm>
            <a:off x="715086" y="4210790"/>
            <a:ext cx="11769124" cy="2646878"/>
          </a:xfrm>
          <a:prstGeom prst="rect">
            <a:avLst/>
          </a:prstGeom>
        </p:spPr>
        <p:txBody>
          <a:bodyPr wrap="square">
            <a:spAutoFit/>
          </a:bodyPr>
          <a:lstStyle/>
          <a:p>
            <a:endParaRPr lang="en-US" dirty="0"/>
          </a:p>
          <a:p>
            <a:r>
              <a:rPr lang="en-US" dirty="0">
                <a:solidFill>
                  <a:schemeClr val="bg1"/>
                </a:solidFill>
              </a:rPr>
              <a:t>Preparation of "Downtown Toronto" data </a:t>
            </a:r>
            <a:endParaRPr lang="en-US" sz="1400" dirty="0">
              <a:solidFill>
                <a:schemeClr val="bg1"/>
              </a:solidFill>
            </a:endParaRPr>
          </a:p>
          <a:p>
            <a:endParaRPr lang="en-US" sz="1400" dirty="0">
              <a:latin typeface="Segoe UI"/>
            </a:endParaRPr>
          </a:p>
          <a:p>
            <a:r>
              <a:rPr lang="en-US" sz="1400" dirty="0">
                <a:solidFill>
                  <a:schemeClr val="bg1"/>
                </a:solidFill>
                <a:latin typeface="Segoe UI"/>
              </a:rPr>
              <a:t>Extract data from</a:t>
            </a:r>
            <a:r>
              <a:rPr lang="en-US" sz="1400" dirty="0">
                <a:latin typeface="Segoe UI"/>
              </a:rPr>
              <a:t> </a:t>
            </a:r>
            <a:r>
              <a:rPr lang="en-US" sz="1400" dirty="0">
                <a:solidFill>
                  <a:srgbClr val="FFC000"/>
                </a:solidFill>
              </a:rPr>
              <a:t>https://</a:t>
            </a:r>
            <a:r>
              <a:rPr lang="en-US" sz="1400" dirty="0" err="1">
                <a:solidFill>
                  <a:srgbClr val="FFC000"/>
                </a:solidFill>
              </a:rPr>
              <a:t>en.wikipedia.org</a:t>
            </a:r>
            <a:r>
              <a:rPr lang="en-US" sz="1400" dirty="0">
                <a:solidFill>
                  <a:srgbClr val="FFC000"/>
                </a:solidFill>
              </a:rPr>
              <a:t>/wiki/</a:t>
            </a:r>
            <a:r>
              <a:rPr lang="en-US" sz="1400" dirty="0" err="1">
                <a:solidFill>
                  <a:srgbClr val="FFC000"/>
                </a:solidFill>
              </a:rPr>
              <a:t>List_of_postal_codes_of_Canada:_M</a:t>
            </a:r>
            <a:r>
              <a:rPr lang="en-US" sz="1400" dirty="0">
                <a:solidFill>
                  <a:srgbClr val="0000FF"/>
                </a:solidFill>
                <a:latin typeface="Segoe UI"/>
              </a:rPr>
              <a:t>  </a:t>
            </a:r>
            <a:r>
              <a:rPr lang="en-US" sz="1400" dirty="0">
                <a:solidFill>
                  <a:schemeClr val="bg1"/>
                </a:solidFill>
                <a:latin typeface="Segoe UI"/>
              </a:rPr>
              <a:t>Add location data from </a:t>
            </a:r>
            <a:r>
              <a:rPr lang="en-US" sz="1400" dirty="0" err="1">
                <a:solidFill>
                  <a:schemeClr val="bg1"/>
                </a:solidFill>
                <a:latin typeface="Segoe UI"/>
              </a:rPr>
              <a:t>Geospatial_Coordinates.csv</a:t>
            </a:r>
            <a:r>
              <a:rPr lang="en-US" sz="1400" dirty="0">
                <a:latin typeface="Segoe UI"/>
              </a:rPr>
              <a:t/>
            </a:r>
            <a:br>
              <a:rPr lang="en-US" sz="1400" dirty="0">
                <a:latin typeface="Segoe UI"/>
              </a:rPr>
            </a:br>
            <a:endParaRPr lang="en-US" sz="1400" dirty="0">
              <a:latin typeface="Segoe UI"/>
            </a:endParaRPr>
          </a:p>
          <a:p>
            <a:r>
              <a:rPr lang="en-US" sz="1400" dirty="0">
                <a:solidFill>
                  <a:schemeClr val="bg1"/>
                </a:solidFill>
                <a:latin typeface="Times New Roman" panose="02020603050405020304" pitchFamily="18" charset="0"/>
              </a:rPr>
              <a:t>Eliminate neighborhood column (Nan). Throughout the project, Neighborhood used for clarity </a:t>
            </a:r>
            <a:endParaRPr lang="en-US" sz="1400" dirty="0">
              <a:solidFill>
                <a:schemeClr val="bg1"/>
              </a:solidFill>
            </a:endParaRPr>
          </a:p>
          <a:p>
            <a:r>
              <a:rPr lang="en-US" sz="1400" dirty="0">
                <a:solidFill>
                  <a:schemeClr val="bg1"/>
                </a:solidFill>
                <a:latin typeface="Times New Roman" panose="02020603050405020304" pitchFamily="18" charset="0"/>
              </a:rPr>
              <a:t>Drop the postal code column</a:t>
            </a:r>
            <a:br>
              <a:rPr lang="en-US" sz="1400" dirty="0">
                <a:solidFill>
                  <a:schemeClr val="bg1"/>
                </a:solidFill>
                <a:latin typeface="Times New Roman" panose="02020603050405020304" pitchFamily="18" charset="0"/>
              </a:rPr>
            </a:br>
            <a:r>
              <a:rPr lang="en-US" sz="1400" dirty="0">
                <a:solidFill>
                  <a:schemeClr val="bg1"/>
                </a:solidFill>
                <a:latin typeface="Times New Roman" panose="02020603050405020304" pitchFamily="18" charset="0"/>
              </a:rPr>
              <a:t>Filter for Downtown Toronto borough and set it as index </a:t>
            </a:r>
          </a:p>
          <a:p>
            <a:endParaRPr lang="en-US" sz="1400" dirty="0">
              <a:effectLst/>
              <a:latin typeface="Times New Roman" panose="02020603050405020304" pitchFamily="18" charset="0"/>
            </a:endParaRPr>
          </a:p>
          <a:p>
            <a:r>
              <a:rPr lang="en-US" sz="1400" dirty="0">
                <a:solidFill>
                  <a:schemeClr val="bg1"/>
                </a:solidFill>
              </a:rPr>
              <a:t>Extract data from </a:t>
            </a:r>
            <a:r>
              <a:rPr lang="en-US" sz="1400" dirty="0">
                <a:hlinkClick r:id="rId4"/>
              </a:rPr>
              <a:t>https://cocl.us/new_york_dataset</a:t>
            </a:r>
            <a:r>
              <a:rPr lang="en-US" sz="1400" dirty="0"/>
              <a:t> </a:t>
            </a:r>
            <a:r>
              <a:rPr lang="en-US" dirty="0"/>
              <a:t> </a:t>
            </a:r>
            <a:endParaRPr lang="en-US" sz="1400" dirty="0"/>
          </a:p>
          <a:p>
            <a:endParaRPr lang="en-US" sz="1400" dirty="0">
              <a:effectLst/>
            </a:endParaRPr>
          </a:p>
        </p:txBody>
      </p:sp>
      <p:sp>
        <p:nvSpPr>
          <p:cNvPr id="8" name="Rectangle 7">
            <a:extLst>
              <a:ext uri="{FF2B5EF4-FFF2-40B4-BE49-F238E27FC236}">
                <a16:creationId xmlns:a16="http://schemas.microsoft.com/office/drawing/2014/main" id="{BAD81C56-5F62-3949-A444-0B9FF755F001}"/>
              </a:ext>
            </a:extLst>
          </p:cNvPr>
          <p:cNvSpPr/>
          <p:nvPr/>
        </p:nvSpPr>
        <p:spPr>
          <a:xfrm>
            <a:off x="683943" y="2095820"/>
            <a:ext cx="7071936" cy="369332"/>
          </a:xfrm>
          <a:prstGeom prst="rect">
            <a:avLst/>
          </a:prstGeom>
        </p:spPr>
        <p:txBody>
          <a:bodyPr wrap="none">
            <a:spAutoFit/>
          </a:bodyPr>
          <a:lstStyle/>
          <a:p>
            <a:r>
              <a:rPr lang="en-US" dirty="0"/>
              <a:t>Feature Selection for analysis – Downtown Toronto and Manhattan </a:t>
            </a:r>
            <a:endParaRPr lang="en-US" sz="1400" dirty="0"/>
          </a:p>
        </p:txBody>
      </p:sp>
    </p:spTree>
    <p:extLst>
      <p:ext uri="{BB962C8B-B14F-4D97-AF65-F5344CB8AC3E}">
        <p14:creationId xmlns:p14="http://schemas.microsoft.com/office/powerpoint/2010/main" val="238827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0831-6FE6-1D43-A0D7-DA59F7C5AEBE}"/>
              </a:ext>
            </a:extLst>
          </p:cNvPr>
          <p:cNvSpPr>
            <a:spLocks noGrp="1"/>
          </p:cNvSpPr>
          <p:nvPr>
            <p:ph type="title"/>
          </p:nvPr>
        </p:nvSpPr>
        <p:spPr/>
        <p:txBody>
          <a:bodyPr/>
          <a:lstStyle/>
          <a:p>
            <a:r>
              <a:rPr lang="en-US" dirty="0"/>
              <a:t>Visualization – Downtown Toronto, On</a:t>
            </a:r>
          </a:p>
        </p:txBody>
      </p:sp>
      <p:pic>
        <p:nvPicPr>
          <p:cNvPr id="2051" name="Picture 3" descr="page4image40541712">
            <a:extLst>
              <a:ext uri="{FF2B5EF4-FFF2-40B4-BE49-F238E27FC236}">
                <a16:creationId xmlns:a16="http://schemas.microsoft.com/office/drawing/2014/main" id="{1D01B15C-6D4C-5E41-BDB4-5884F5F81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3" y="2080867"/>
            <a:ext cx="7694828" cy="46828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956FE7-AE21-364C-8A17-7CAF9B92D29B}"/>
              </a:ext>
            </a:extLst>
          </p:cNvPr>
          <p:cNvSpPr/>
          <p:nvPr/>
        </p:nvSpPr>
        <p:spPr>
          <a:xfrm>
            <a:off x="9013994" y="2252477"/>
            <a:ext cx="3162153" cy="4339650"/>
          </a:xfrm>
          <a:prstGeom prst="rect">
            <a:avLst/>
          </a:prstGeom>
        </p:spPr>
        <p:txBody>
          <a:bodyPr wrap="square">
            <a:spAutoFit/>
          </a:bodyPr>
          <a:lstStyle/>
          <a:p>
            <a:r>
              <a:rPr lang="en-US" sz="1200" dirty="0"/>
              <a:t>1 </a:t>
            </a:r>
            <a:r>
              <a:rPr lang="en-US" sz="1200" dirty="0" err="1"/>
              <a:t>Harbourfront,Regent</a:t>
            </a:r>
            <a:r>
              <a:rPr lang="en-US" sz="1200" dirty="0"/>
              <a:t> Park </a:t>
            </a:r>
          </a:p>
          <a:p>
            <a:r>
              <a:rPr lang="en-US" sz="1200" dirty="0"/>
              <a:t>2 </a:t>
            </a:r>
            <a:r>
              <a:rPr lang="en-US" sz="1200" dirty="0" err="1"/>
              <a:t>Ryerson,Garden</a:t>
            </a:r>
            <a:r>
              <a:rPr lang="en-US" sz="1200" dirty="0"/>
              <a:t> District </a:t>
            </a:r>
          </a:p>
          <a:p>
            <a:r>
              <a:rPr lang="en-US" sz="1200" dirty="0"/>
              <a:t>3 St. James Town </a:t>
            </a:r>
          </a:p>
          <a:p>
            <a:r>
              <a:rPr lang="en-US" sz="1200" dirty="0"/>
              <a:t>4 Berczy Park </a:t>
            </a:r>
          </a:p>
          <a:p>
            <a:r>
              <a:rPr lang="en-US" sz="1200" dirty="0"/>
              <a:t>5 Central Bay Street </a:t>
            </a:r>
          </a:p>
          <a:p>
            <a:r>
              <a:rPr lang="en-US" sz="1200" dirty="0"/>
              <a:t>6 Christie </a:t>
            </a:r>
          </a:p>
          <a:p>
            <a:r>
              <a:rPr lang="en-US" sz="1200" dirty="0"/>
              <a:t>7 </a:t>
            </a:r>
            <a:r>
              <a:rPr lang="en-US" sz="1200" dirty="0" err="1"/>
              <a:t>Adelaide,King,Richmond</a:t>
            </a:r>
            <a:r>
              <a:rPr lang="en-US" sz="1200" dirty="0"/>
              <a:t> </a:t>
            </a:r>
          </a:p>
          <a:p>
            <a:r>
              <a:rPr lang="en-US" sz="1200" dirty="0"/>
              <a:t>8 </a:t>
            </a:r>
            <a:r>
              <a:rPr lang="en-US" sz="1200" dirty="0" err="1"/>
              <a:t>Harbourfront</a:t>
            </a:r>
            <a:r>
              <a:rPr lang="en-US" sz="1200" dirty="0"/>
              <a:t> </a:t>
            </a:r>
            <a:r>
              <a:rPr lang="en-US" sz="1200" dirty="0" err="1"/>
              <a:t>East,Toronto</a:t>
            </a:r>
            <a:r>
              <a:rPr lang="en-US" sz="1200" dirty="0"/>
              <a:t> </a:t>
            </a:r>
            <a:r>
              <a:rPr lang="en-US" sz="1200" dirty="0" err="1"/>
              <a:t>Islands,Union</a:t>
            </a:r>
            <a:r>
              <a:rPr lang="en-US" sz="1200" dirty="0"/>
              <a:t> Station </a:t>
            </a:r>
          </a:p>
          <a:p>
            <a:r>
              <a:rPr lang="en-US" sz="1200" dirty="0"/>
              <a:t>9 Design </a:t>
            </a:r>
            <a:r>
              <a:rPr lang="en-US" sz="1200" dirty="0" err="1"/>
              <a:t>Exchange,Toronto</a:t>
            </a:r>
            <a:r>
              <a:rPr lang="en-US" sz="1200" dirty="0"/>
              <a:t> Dominion Centre </a:t>
            </a:r>
          </a:p>
          <a:p>
            <a:r>
              <a:rPr lang="en-US" sz="1200" dirty="0"/>
              <a:t>10 Commerce </a:t>
            </a:r>
            <a:r>
              <a:rPr lang="en-US" sz="1200" dirty="0" err="1"/>
              <a:t>Court,Victoria</a:t>
            </a:r>
            <a:r>
              <a:rPr lang="en-US" sz="1200" dirty="0"/>
              <a:t> Hotel </a:t>
            </a:r>
          </a:p>
          <a:p>
            <a:r>
              <a:rPr lang="en-US" sz="1200" dirty="0"/>
              <a:t>11 </a:t>
            </a:r>
            <a:r>
              <a:rPr lang="en-US" sz="1200" dirty="0" err="1"/>
              <a:t>Harbord,University</a:t>
            </a:r>
            <a:r>
              <a:rPr lang="en-US" sz="1200" dirty="0"/>
              <a:t> of Toronto 1</a:t>
            </a:r>
          </a:p>
          <a:p>
            <a:r>
              <a:rPr lang="en-US" sz="1200" dirty="0"/>
              <a:t>12 </a:t>
            </a:r>
            <a:r>
              <a:rPr lang="en-US" sz="1200" dirty="0" err="1"/>
              <a:t>Chinatown,Grange</a:t>
            </a:r>
            <a:r>
              <a:rPr lang="en-US" sz="1200" dirty="0"/>
              <a:t> </a:t>
            </a:r>
            <a:r>
              <a:rPr lang="en-US" sz="1200" dirty="0" err="1"/>
              <a:t>Park,Kensington</a:t>
            </a:r>
            <a:r>
              <a:rPr lang="en-US" sz="1200" dirty="0"/>
              <a:t> Market </a:t>
            </a:r>
          </a:p>
          <a:p>
            <a:r>
              <a:rPr lang="en-US" sz="1200" dirty="0"/>
              <a:t>13 CN </a:t>
            </a:r>
            <a:r>
              <a:rPr lang="en-US" sz="1200" dirty="0" err="1"/>
              <a:t>Tower,Bathurst</a:t>
            </a:r>
            <a:r>
              <a:rPr lang="en-US" sz="1200" dirty="0"/>
              <a:t> </a:t>
            </a:r>
            <a:r>
              <a:rPr lang="en-US" sz="1200" dirty="0" err="1"/>
              <a:t>Quay,Island</a:t>
            </a:r>
            <a:r>
              <a:rPr lang="en-US" sz="1200" dirty="0"/>
              <a:t> airport,</a:t>
            </a:r>
          </a:p>
          <a:p>
            <a:r>
              <a:rPr lang="en-US" sz="1200" dirty="0" err="1"/>
              <a:t>Harbourfront</a:t>
            </a:r>
            <a:r>
              <a:rPr lang="en-US" sz="1200" dirty="0"/>
              <a:t> </a:t>
            </a:r>
            <a:r>
              <a:rPr lang="en-US" sz="1200" dirty="0" err="1"/>
              <a:t>West,King</a:t>
            </a:r>
            <a:r>
              <a:rPr lang="en-US" sz="1200" dirty="0"/>
              <a:t> and </a:t>
            </a:r>
            <a:r>
              <a:rPr lang="en-US" sz="1200" dirty="0" err="1"/>
              <a:t>Spadina</a:t>
            </a:r>
            <a:r>
              <a:rPr lang="en-US" sz="1200" dirty="0"/>
              <a:t>,</a:t>
            </a:r>
          </a:p>
          <a:p>
            <a:r>
              <a:rPr lang="en-US" sz="1200" dirty="0"/>
              <a:t>Railway </a:t>
            </a:r>
            <a:r>
              <a:rPr lang="en-US" sz="1200" dirty="0" err="1"/>
              <a:t>Lands,South</a:t>
            </a:r>
            <a:r>
              <a:rPr lang="en-US" sz="1200" dirty="0"/>
              <a:t> Niagara </a:t>
            </a:r>
          </a:p>
          <a:p>
            <a:r>
              <a:rPr lang="en-US" sz="1200" dirty="0"/>
              <a:t>14 Rosedale </a:t>
            </a:r>
          </a:p>
          <a:p>
            <a:r>
              <a:rPr lang="en-US" sz="1200" dirty="0"/>
              <a:t>15 </a:t>
            </a:r>
            <a:r>
              <a:rPr lang="en-US" sz="1200" dirty="0" err="1"/>
              <a:t>Stn</a:t>
            </a:r>
            <a:r>
              <a:rPr lang="en-US" sz="1200" dirty="0"/>
              <a:t> A PO Boxes 25 The Esplanade </a:t>
            </a:r>
          </a:p>
          <a:p>
            <a:r>
              <a:rPr lang="en-US" sz="1200" dirty="0"/>
              <a:t>16 </a:t>
            </a:r>
            <a:r>
              <a:rPr lang="en-US" sz="1200" dirty="0" err="1"/>
              <a:t>Cabbagetown,St</a:t>
            </a:r>
            <a:r>
              <a:rPr lang="en-US" sz="1200" dirty="0"/>
              <a:t>. James Town </a:t>
            </a:r>
          </a:p>
          <a:p>
            <a:r>
              <a:rPr lang="en-US" sz="1200" dirty="0"/>
              <a:t>17 First Canadian </a:t>
            </a:r>
            <a:r>
              <a:rPr lang="en-US" sz="1200" dirty="0" err="1"/>
              <a:t>Place,Underground</a:t>
            </a:r>
            <a:r>
              <a:rPr lang="en-US" sz="1200" dirty="0"/>
              <a:t> city </a:t>
            </a:r>
          </a:p>
          <a:p>
            <a:r>
              <a:rPr lang="en-US" sz="1200" dirty="0"/>
              <a:t>18 Church and Wellesley</a:t>
            </a:r>
          </a:p>
        </p:txBody>
      </p:sp>
    </p:spTree>
    <p:extLst>
      <p:ext uri="{BB962C8B-B14F-4D97-AF65-F5344CB8AC3E}">
        <p14:creationId xmlns:p14="http://schemas.microsoft.com/office/powerpoint/2010/main" val="251274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0831-6FE6-1D43-A0D7-DA59F7C5AEBE}"/>
              </a:ext>
            </a:extLst>
          </p:cNvPr>
          <p:cNvSpPr>
            <a:spLocks noGrp="1"/>
          </p:cNvSpPr>
          <p:nvPr>
            <p:ph type="title"/>
          </p:nvPr>
        </p:nvSpPr>
        <p:spPr/>
        <p:txBody>
          <a:bodyPr/>
          <a:lstStyle/>
          <a:p>
            <a:r>
              <a:rPr lang="en-US" dirty="0"/>
              <a:t>Visualization – Manhattan, NY</a:t>
            </a:r>
          </a:p>
        </p:txBody>
      </p:sp>
      <p:sp>
        <p:nvSpPr>
          <p:cNvPr id="4" name="Rectangle 3">
            <a:extLst>
              <a:ext uri="{FF2B5EF4-FFF2-40B4-BE49-F238E27FC236}">
                <a16:creationId xmlns:a16="http://schemas.microsoft.com/office/drawing/2014/main" id="{7B956FE7-AE21-364C-8A17-7CAF9B92D29B}"/>
              </a:ext>
            </a:extLst>
          </p:cNvPr>
          <p:cNvSpPr/>
          <p:nvPr/>
        </p:nvSpPr>
        <p:spPr>
          <a:xfrm>
            <a:off x="8459994" y="2039815"/>
            <a:ext cx="2026689" cy="4708981"/>
          </a:xfrm>
          <a:prstGeom prst="rect">
            <a:avLst/>
          </a:prstGeom>
        </p:spPr>
        <p:txBody>
          <a:bodyPr wrap="square">
            <a:spAutoFit/>
          </a:bodyPr>
          <a:lstStyle/>
          <a:p>
            <a:r>
              <a:rPr lang="en-US" sz="1200" dirty="0"/>
              <a:t>1 Marble Hill</a:t>
            </a:r>
          </a:p>
          <a:p>
            <a:r>
              <a:rPr lang="en-US" sz="1200" dirty="0"/>
              <a:t>2 Chinatown</a:t>
            </a:r>
          </a:p>
          <a:p>
            <a:r>
              <a:rPr lang="en-US" sz="1200" dirty="0"/>
              <a:t>3 Washington Heights</a:t>
            </a:r>
          </a:p>
          <a:p>
            <a:r>
              <a:rPr lang="en-US" sz="1200" dirty="0"/>
              <a:t>4 Inwood</a:t>
            </a:r>
          </a:p>
          <a:p>
            <a:r>
              <a:rPr lang="en-US" sz="1200" dirty="0"/>
              <a:t>5 Hamilton Heights</a:t>
            </a:r>
          </a:p>
          <a:p>
            <a:r>
              <a:rPr lang="en-US" sz="1200" dirty="0"/>
              <a:t>6 Manhattanville</a:t>
            </a:r>
          </a:p>
          <a:p>
            <a:r>
              <a:rPr lang="en-US" sz="1200" dirty="0"/>
              <a:t>7 Central Harlem</a:t>
            </a:r>
          </a:p>
          <a:p>
            <a:r>
              <a:rPr lang="en-US" sz="1200" dirty="0"/>
              <a:t>8 East Harlem</a:t>
            </a:r>
          </a:p>
          <a:p>
            <a:r>
              <a:rPr lang="en-US" sz="1200" dirty="0"/>
              <a:t>9 Upper East Side</a:t>
            </a:r>
          </a:p>
          <a:p>
            <a:r>
              <a:rPr lang="en-US" sz="1200" dirty="0"/>
              <a:t>10 Yorkville</a:t>
            </a:r>
          </a:p>
          <a:p>
            <a:r>
              <a:rPr lang="en-US" sz="1200" dirty="0"/>
              <a:t>11 Lenox Hill</a:t>
            </a:r>
          </a:p>
          <a:p>
            <a:r>
              <a:rPr lang="en-US" sz="1200" dirty="0"/>
              <a:t>12 Roosevelt Island</a:t>
            </a:r>
          </a:p>
          <a:p>
            <a:r>
              <a:rPr lang="en-US" sz="1200" dirty="0"/>
              <a:t>13 Upper West Side</a:t>
            </a:r>
          </a:p>
          <a:p>
            <a:r>
              <a:rPr lang="en-US" sz="1200" dirty="0"/>
              <a:t>14 Lincoln Square</a:t>
            </a:r>
          </a:p>
          <a:p>
            <a:r>
              <a:rPr lang="en-US" sz="1200" dirty="0"/>
              <a:t>15 Clinton</a:t>
            </a:r>
          </a:p>
          <a:p>
            <a:r>
              <a:rPr lang="en-US" sz="1200" dirty="0"/>
              <a:t>16 Midtown</a:t>
            </a:r>
          </a:p>
          <a:p>
            <a:r>
              <a:rPr lang="en-US" sz="1200" dirty="0"/>
              <a:t>17 Murray Hill</a:t>
            </a:r>
          </a:p>
          <a:p>
            <a:r>
              <a:rPr lang="en-US" sz="1200" dirty="0"/>
              <a:t>18 Chelsea</a:t>
            </a:r>
          </a:p>
          <a:p>
            <a:r>
              <a:rPr lang="en-US" sz="1200" dirty="0"/>
              <a:t>19 Greenwich Village</a:t>
            </a:r>
          </a:p>
          <a:p>
            <a:r>
              <a:rPr lang="en-US" sz="1200" dirty="0"/>
              <a:t>20 East Village</a:t>
            </a:r>
          </a:p>
          <a:p>
            <a:r>
              <a:rPr lang="en-US" sz="1200" dirty="0"/>
              <a:t>21 Lower East Side</a:t>
            </a:r>
          </a:p>
          <a:p>
            <a:r>
              <a:rPr lang="en-US" sz="1200" dirty="0"/>
              <a:t>22 Tribeca</a:t>
            </a:r>
          </a:p>
          <a:p>
            <a:r>
              <a:rPr lang="en-US" sz="1200" dirty="0"/>
              <a:t>23 Little Italy</a:t>
            </a:r>
          </a:p>
          <a:p>
            <a:r>
              <a:rPr lang="en-US" sz="1200" dirty="0"/>
              <a:t>24 Soho</a:t>
            </a:r>
          </a:p>
          <a:p>
            <a:endParaRPr lang="en-US" sz="1200" dirty="0"/>
          </a:p>
        </p:txBody>
      </p:sp>
      <p:pic>
        <p:nvPicPr>
          <p:cNvPr id="3073" name="Picture 1" descr="page4image40542336">
            <a:extLst>
              <a:ext uri="{FF2B5EF4-FFF2-40B4-BE49-F238E27FC236}">
                <a16:creationId xmlns:a16="http://schemas.microsoft.com/office/drawing/2014/main" id="{6D2A6F91-8612-A94C-9CF4-32B156350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74" y="2039815"/>
            <a:ext cx="7475975" cy="47284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1B8423-8CC9-DD4C-9137-1480E3CF10E1}"/>
              </a:ext>
            </a:extLst>
          </p:cNvPr>
          <p:cNvSpPr/>
          <p:nvPr/>
        </p:nvSpPr>
        <p:spPr>
          <a:xfrm>
            <a:off x="10346005" y="1959428"/>
            <a:ext cx="2203941" cy="3139321"/>
          </a:xfrm>
          <a:prstGeom prst="rect">
            <a:avLst/>
          </a:prstGeom>
        </p:spPr>
        <p:txBody>
          <a:bodyPr wrap="square">
            <a:spAutoFit/>
          </a:bodyPr>
          <a:lstStyle/>
          <a:p>
            <a:r>
              <a:rPr lang="en-US" sz="1200" dirty="0"/>
              <a:t>25</a:t>
            </a:r>
            <a:r>
              <a:rPr lang="en-US" dirty="0"/>
              <a:t> </a:t>
            </a:r>
            <a:r>
              <a:rPr lang="en-US" sz="1200" dirty="0"/>
              <a:t>West Village</a:t>
            </a:r>
          </a:p>
          <a:p>
            <a:r>
              <a:rPr lang="en-US" sz="1200" dirty="0"/>
              <a:t>26 Manhattan Valley</a:t>
            </a:r>
          </a:p>
          <a:p>
            <a:r>
              <a:rPr lang="en-US" sz="1200" dirty="0"/>
              <a:t>27 Morningside Heights</a:t>
            </a:r>
          </a:p>
          <a:p>
            <a:r>
              <a:rPr lang="en-US" sz="1200" dirty="0"/>
              <a:t>28 Gramercy</a:t>
            </a:r>
          </a:p>
          <a:p>
            <a:r>
              <a:rPr lang="en-US" sz="1200" dirty="0"/>
              <a:t>29 Battery Park City</a:t>
            </a:r>
          </a:p>
          <a:p>
            <a:r>
              <a:rPr lang="en-US" sz="1200" dirty="0"/>
              <a:t>30 Financial District</a:t>
            </a:r>
          </a:p>
          <a:p>
            <a:r>
              <a:rPr lang="en-US" sz="1200" dirty="0"/>
              <a:t>31 Carnegie Hill</a:t>
            </a:r>
          </a:p>
          <a:p>
            <a:r>
              <a:rPr lang="en-US" sz="1200" dirty="0"/>
              <a:t>32 </a:t>
            </a:r>
            <a:r>
              <a:rPr lang="en-US" sz="1200" dirty="0" err="1"/>
              <a:t>Noho</a:t>
            </a:r>
            <a:endParaRPr lang="en-US" sz="1200" dirty="0"/>
          </a:p>
          <a:p>
            <a:r>
              <a:rPr lang="en-US" sz="1200" dirty="0"/>
              <a:t>33 Civic Center</a:t>
            </a:r>
          </a:p>
          <a:p>
            <a:r>
              <a:rPr lang="en-US" sz="1200" dirty="0"/>
              <a:t>34 Midtown South</a:t>
            </a:r>
          </a:p>
          <a:p>
            <a:r>
              <a:rPr lang="en-US" sz="1200" dirty="0"/>
              <a:t>35 Sutton Place</a:t>
            </a:r>
          </a:p>
          <a:p>
            <a:r>
              <a:rPr lang="en-US" sz="1200" dirty="0"/>
              <a:t>36 Turtle Bay</a:t>
            </a:r>
          </a:p>
          <a:p>
            <a:r>
              <a:rPr lang="en-US" sz="1200" dirty="0"/>
              <a:t>37 Tudor City</a:t>
            </a:r>
          </a:p>
          <a:p>
            <a:r>
              <a:rPr lang="en-US" sz="1200" dirty="0"/>
              <a:t>38 Stuyvesant Town</a:t>
            </a:r>
          </a:p>
          <a:p>
            <a:r>
              <a:rPr lang="en-US" sz="1200" dirty="0"/>
              <a:t>39 Flatiron</a:t>
            </a:r>
          </a:p>
          <a:p>
            <a:r>
              <a:rPr lang="en-US" sz="1200" dirty="0"/>
              <a:t>40 Hudson Yards</a:t>
            </a:r>
          </a:p>
        </p:txBody>
      </p:sp>
    </p:spTree>
    <p:extLst>
      <p:ext uri="{BB962C8B-B14F-4D97-AF65-F5344CB8AC3E}">
        <p14:creationId xmlns:p14="http://schemas.microsoft.com/office/powerpoint/2010/main" val="13237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DD9F-667B-A44C-8F58-4CC2055E07D4}"/>
              </a:ext>
            </a:extLst>
          </p:cNvPr>
          <p:cNvSpPr>
            <a:spLocks noGrp="1"/>
          </p:cNvSpPr>
          <p:nvPr>
            <p:ph type="title"/>
          </p:nvPr>
        </p:nvSpPr>
        <p:spPr/>
        <p:txBody>
          <a:bodyPr/>
          <a:lstStyle/>
          <a:p>
            <a:r>
              <a:rPr lang="en-US" dirty="0"/>
              <a:t>Clustering and segment – Downtown Toronto</a:t>
            </a:r>
          </a:p>
        </p:txBody>
      </p:sp>
      <p:pic>
        <p:nvPicPr>
          <p:cNvPr id="4097" name="Picture 1" descr="page5image40469312">
            <a:extLst>
              <a:ext uri="{FF2B5EF4-FFF2-40B4-BE49-F238E27FC236}">
                <a16:creationId xmlns:a16="http://schemas.microsoft.com/office/drawing/2014/main" id="{F7A057A7-5133-DC4C-A21F-4C45E6FA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01" y="2060813"/>
            <a:ext cx="5825550" cy="468042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age5image40479504">
            <a:extLst>
              <a:ext uri="{FF2B5EF4-FFF2-40B4-BE49-F238E27FC236}">
                <a16:creationId xmlns:a16="http://schemas.microsoft.com/office/drawing/2014/main" id="{978E54CB-B431-3740-812D-FFA424FFE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20" y="2060813"/>
            <a:ext cx="5405119" cy="468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3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DD9F-667B-A44C-8F58-4CC2055E07D4}"/>
              </a:ext>
            </a:extLst>
          </p:cNvPr>
          <p:cNvSpPr>
            <a:spLocks noGrp="1"/>
          </p:cNvSpPr>
          <p:nvPr>
            <p:ph type="title"/>
          </p:nvPr>
        </p:nvSpPr>
        <p:spPr/>
        <p:txBody>
          <a:bodyPr/>
          <a:lstStyle/>
          <a:p>
            <a:r>
              <a:rPr lang="en-US" dirty="0"/>
              <a:t>Clustering and segment – Manhattan</a:t>
            </a:r>
          </a:p>
        </p:txBody>
      </p:sp>
      <p:pic>
        <p:nvPicPr>
          <p:cNvPr id="5121" name="Picture 1" descr="page6image40727968">
            <a:extLst>
              <a:ext uri="{FF2B5EF4-FFF2-40B4-BE49-F238E27FC236}">
                <a16:creationId xmlns:a16="http://schemas.microsoft.com/office/drawing/2014/main" id="{9E0EFB5B-3B48-7A4A-B01E-D5A39FCBE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 y="2074460"/>
            <a:ext cx="5717199" cy="468118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age6image40724640">
            <a:extLst>
              <a:ext uri="{FF2B5EF4-FFF2-40B4-BE49-F238E27FC236}">
                <a16:creationId xmlns:a16="http://schemas.microsoft.com/office/drawing/2014/main" id="{5BCB1F69-DC17-B34D-B428-7D66CDF86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63" y="2081282"/>
            <a:ext cx="5493337" cy="468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6359-A10F-144D-BDF3-05592D9C1932}"/>
              </a:ext>
            </a:extLst>
          </p:cNvPr>
          <p:cNvSpPr>
            <a:spLocks noGrp="1"/>
          </p:cNvSpPr>
          <p:nvPr>
            <p:ph type="title"/>
          </p:nvPr>
        </p:nvSpPr>
        <p:spPr/>
        <p:txBody>
          <a:bodyPr/>
          <a:lstStyle/>
          <a:p>
            <a:r>
              <a:rPr lang="en-US" dirty="0"/>
              <a:t>Recommendations &amp; Conclusion</a:t>
            </a:r>
          </a:p>
        </p:txBody>
      </p:sp>
      <p:sp>
        <p:nvSpPr>
          <p:cNvPr id="4" name="Rectangle 3">
            <a:extLst>
              <a:ext uri="{FF2B5EF4-FFF2-40B4-BE49-F238E27FC236}">
                <a16:creationId xmlns:a16="http://schemas.microsoft.com/office/drawing/2014/main" id="{6A6F9090-F97A-7D4A-B59B-7F33C2B4CD7A}"/>
              </a:ext>
            </a:extLst>
          </p:cNvPr>
          <p:cNvSpPr/>
          <p:nvPr/>
        </p:nvSpPr>
        <p:spPr>
          <a:xfrm>
            <a:off x="680321" y="2316973"/>
            <a:ext cx="9886079" cy="3477875"/>
          </a:xfrm>
          <a:prstGeom prst="rect">
            <a:avLst/>
          </a:prstGeom>
        </p:spPr>
        <p:txBody>
          <a:bodyPr wrap="square">
            <a:spAutoFit/>
          </a:bodyPr>
          <a:lstStyle/>
          <a:p>
            <a:r>
              <a:rPr lang="en-US" dirty="0">
                <a:latin typeface="Times New Roman,Bold" pitchFamily="2" charset="0"/>
              </a:rPr>
              <a:t>Observations &amp; Recommendations </a:t>
            </a:r>
            <a:endParaRPr lang="en-US" dirty="0"/>
          </a:p>
          <a:p>
            <a:endParaRPr lang="en-US" dirty="0">
              <a:latin typeface="Times New Roman" panose="02020603050405020304" pitchFamily="18" charset="0"/>
            </a:endParaRPr>
          </a:p>
          <a:p>
            <a:endParaRPr lang="en-US" sz="1400" dirty="0">
              <a:latin typeface="Times New Roman" panose="02020603050405020304" pitchFamily="18" charset="0"/>
            </a:endParaRPr>
          </a:p>
          <a:p>
            <a:r>
              <a:rPr lang="en-US" sz="1400" dirty="0">
                <a:solidFill>
                  <a:schemeClr val="bg1"/>
                </a:solidFill>
                <a:latin typeface="Times New Roman" panose="02020603050405020304" pitchFamily="18" charset="0"/>
              </a:rPr>
              <a:t>Historical places are situated in Downtown Toronto neighborhoods and monument venues are in Manhattan neighborhoods. Venues like Airport lounges, Harbor, Gym, museums and night clubs are available for tourists in Downtown Toronto. At first sight we can primarily recommend, Downtown Toronto neighborhoods as they have easy access to Airports to save time and save some money. Easy access to traveling always leads to convenience for tourists, students and emigrants. </a:t>
            </a:r>
            <a:endParaRPr lang="en-US" sz="1400" dirty="0">
              <a:solidFill>
                <a:schemeClr val="bg1"/>
              </a:solidFill>
            </a:endParaRPr>
          </a:p>
          <a:p>
            <a:endParaRPr lang="en-US" dirty="0">
              <a:latin typeface="Times New Roman,Bold" pitchFamily="2" charset="0"/>
            </a:endParaRPr>
          </a:p>
          <a:p>
            <a:endParaRPr lang="en-US" dirty="0">
              <a:latin typeface="Times New Roman,Bold" pitchFamily="2" charset="0"/>
            </a:endParaRPr>
          </a:p>
          <a:p>
            <a:r>
              <a:rPr lang="en-US" dirty="0">
                <a:latin typeface="Times New Roman,Bold" pitchFamily="2" charset="0"/>
              </a:rPr>
              <a:t>Conclusion </a:t>
            </a:r>
          </a:p>
          <a:p>
            <a:endParaRPr lang="en-US" dirty="0"/>
          </a:p>
          <a:p>
            <a:r>
              <a:rPr lang="en-US" sz="1400" dirty="0">
                <a:solidFill>
                  <a:schemeClr val="bg1"/>
                </a:solidFill>
                <a:latin typeface="Times New Roman" panose="02020603050405020304" pitchFamily="18" charset="0"/>
              </a:rPr>
              <a:t>The downtown Toronto and Manhattan neighborhoods have more like similar venues. Most of the times choices and needs also drive the tourists so Asian might more incline towards the Toronto while European may towards Manhattan due to some cultural background and immigration benefits. </a:t>
            </a:r>
            <a:endParaRPr lang="en-US" sz="1400" dirty="0">
              <a:solidFill>
                <a:schemeClr val="bg1"/>
              </a:solidFill>
            </a:endParaRPr>
          </a:p>
        </p:txBody>
      </p:sp>
    </p:spTree>
    <p:extLst>
      <p:ext uri="{BB962C8B-B14F-4D97-AF65-F5344CB8AC3E}">
        <p14:creationId xmlns:p14="http://schemas.microsoft.com/office/powerpoint/2010/main" val="32186049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106</TotalTime>
  <Words>719</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Calibri,Bold</vt:lpstr>
      <vt:lpstr>Segoe UI</vt:lpstr>
      <vt:lpstr>Times New Roman</vt:lpstr>
      <vt:lpstr>Times New Roman,Bold</vt:lpstr>
      <vt:lpstr>Trebuchet MS</vt:lpstr>
      <vt:lpstr>Wingdings</vt:lpstr>
      <vt:lpstr>Berlin</vt:lpstr>
      <vt:lpstr>Downtown Toronto vs Manhattan –   </vt:lpstr>
      <vt:lpstr>Problem description &amp; API used</vt:lpstr>
      <vt:lpstr>Workflow &amp; Data wrangling</vt:lpstr>
      <vt:lpstr>Feature Selection</vt:lpstr>
      <vt:lpstr>Visualization – Downtown Toronto, On</vt:lpstr>
      <vt:lpstr>Visualization – Manhattan, NY</vt:lpstr>
      <vt:lpstr>Clustering and segment – Downtown Toronto</vt:lpstr>
      <vt:lpstr>Clustering and segment – Manhattan</vt:lpstr>
      <vt:lpstr>Recommendations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Downtown Toronto vs Manhattan –   </dc:title>
  <dc:creator>mohantaj mohammed</dc:creator>
  <cp:lastModifiedBy>Mohantaj, Mohammed (Cognizant)</cp:lastModifiedBy>
  <cp:revision>17</cp:revision>
  <dcterms:created xsi:type="dcterms:W3CDTF">2019-09-03T20:19:16Z</dcterms:created>
  <dcterms:modified xsi:type="dcterms:W3CDTF">2019-09-04T05:10:56Z</dcterms:modified>
</cp:coreProperties>
</file>