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9.jpeg" ContentType="image/jpeg"/>
  <Override PartName="/ppt/media/image3.png" ContentType="image/png"/>
  <Override PartName="/ppt/media/image1.jpeg" ContentType="image/jpeg"/>
  <Override PartName="/ppt/media/image2.png" ContentType="image/png"/>
  <Override PartName="/ppt/media/image6.jpeg" ContentType="image/jpeg"/>
  <Override PartName="/ppt/media/image4.png" ContentType="image/png"/>
  <Override PartName="/ppt/media/image7.png" ContentType="image/png"/>
  <Override PartName="/ppt/media/image11.png" ContentType="image/png"/>
  <Override PartName="/ppt/media/image5.jpeg" ContentType="image/jpeg"/>
  <Override PartName="/ppt/media/image8.jpeg" ContentType="image/jpe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FD9DD52-6425-4211-896E-4DB15844E00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PCA</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spAutoFit/>
          </a:bodyPr>
          <a:p>
            <a:pPr algn="ctr"/>
            <a:r>
              <a:rPr b="0" lang="en-US" sz="3200" spc="-1" strike="noStrike">
                <a:latin typeface="Arial"/>
              </a:rPr>
              <a:t>PCA(Principal Component Analysis) is a method of extracting important variables/features from a large set of variables available in a data set. It extracts low dimensional set of features from a high dimensional data set with a motive to capture as much information as possible.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PCA for images</a:t>
            </a:r>
            <a:endParaRPr b="0" lang="en-US" sz="4400" spc="-1" strike="noStrike">
              <a:latin typeface="Arial"/>
            </a:endParaRPr>
          </a:p>
        </p:txBody>
      </p:sp>
      <p:sp>
        <p:nvSpPr>
          <p:cNvPr id="65" name="TextShape 2"/>
          <p:cNvSpPr txBox="1"/>
          <p:nvPr/>
        </p:nvSpPr>
        <p:spPr>
          <a:xfrm>
            <a:off x="457200" y="1371600"/>
            <a:ext cx="9188640" cy="3519720"/>
          </a:xfrm>
          <a:prstGeom prst="rect">
            <a:avLst/>
          </a:prstGeom>
          <a:noFill/>
          <a:ln>
            <a:noFill/>
          </a:ln>
        </p:spPr>
        <p:txBody>
          <a:bodyPr lIns="0" rIns="0" tIns="0" bIns="0">
            <a:normAutofit fontScale="16000"/>
          </a:bodyPr>
          <a:p>
            <a:pPr marL="432000" indent="-324000">
              <a:spcBef>
                <a:spcPts val="1417"/>
              </a:spcBef>
              <a:buClr>
                <a:srgbClr val="000000"/>
              </a:buClr>
              <a:buSzPct val="45000"/>
              <a:buFont typeface="Wingdings" charset="2"/>
              <a:buChar char=""/>
            </a:pPr>
            <a:r>
              <a:rPr b="0" lang="en-US" sz="3200" spc="-1" strike="noStrike">
                <a:latin typeface="Arial"/>
              </a:rPr>
              <a:t>Any square image of size NxN pixels can be represented as a NxN matrix where each element is the intensity value of the image. So if you have a set of images, we can form a matrix out of these matrices, considering a row of pixels as a vector, we are ready to start principal component analysis on it. How is it useful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Say you are given an image to recognize which is not a part of the previous set. The machine checks the differences between the to-be-recognized image and each of the principal components. It turns out that the process performs well if PCA is applied and the differences are taken from the ‘transformed’ matrix. Also, applying PCA gives us the liberty to leave out some of the components without losing out much information and thus reducing the complexity of the problem.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 image compression, on taking out less significant eigenvectors, we can actually decrease the size of the image for storage. But to mention, on reproducing the original image from this will lose out some information for obvious reasons.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74160"/>
            <a:ext cx="9071640" cy="1250280"/>
          </a:xfrm>
          <a:prstGeom prst="rect">
            <a:avLst/>
          </a:prstGeom>
          <a:noFill/>
          <a:ln>
            <a:noFill/>
          </a:ln>
        </p:spPr>
        <p:txBody>
          <a:bodyPr lIns="0" rIns="0" tIns="0" bIns="0" anchor="ctr">
            <a:spAutoFit/>
          </a:bodyPr>
          <a:p>
            <a:pPr algn="ctr"/>
            <a:r>
              <a:rPr b="0" lang="en-US" sz="4400" spc="-1" strike="noStrike">
                <a:latin typeface="Arial"/>
              </a:rPr>
              <a:t>PCA of the Boston Housing </a:t>
            </a:r>
            <a:br/>
            <a:r>
              <a:rPr b="0" lang="en-US" sz="4400" spc="-1" strike="noStrike">
                <a:latin typeface="Arial"/>
              </a:rPr>
              <a:t>Dataset</a:t>
            </a:r>
            <a:endParaRPr b="0" lang="en-US" sz="4400" spc="-1" strike="noStrike">
              <a:latin typeface="Arial"/>
            </a:endParaRPr>
          </a:p>
        </p:txBody>
      </p:sp>
      <p:sp>
        <p:nvSpPr>
          <p:cNvPr id="67" name="TextShape 2"/>
          <p:cNvSpPr txBox="1"/>
          <p:nvPr/>
        </p:nvSpPr>
        <p:spPr>
          <a:xfrm>
            <a:off x="3840480" y="1280160"/>
            <a:ext cx="6035040" cy="4389840"/>
          </a:xfrm>
          <a:prstGeom prst="rect">
            <a:avLst/>
          </a:prstGeom>
          <a:noFill/>
          <a:ln>
            <a:noFill/>
          </a:ln>
        </p:spPr>
        <p:txBody>
          <a:bodyPr lIns="0" rIns="0" tIns="0" bIns="0">
            <a:normAutofit fontScale="10000"/>
          </a:bodyPr>
          <a:p>
            <a:pPr marL="432000" indent="-324000">
              <a:spcBef>
                <a:spcPts val="1417"/>
              </a:spcBef>
              <a:buClr>
                <a:srgbClr val="000000"/>
              </a:buClr>
              <a:buSzPct val="45000"/>
              <a:buFont typeface="Wingdings" charset="2"/>
              <a:buChar char=""/>
            </a:pPr>
            <a:r>
              <a:rPr b="0" lang="en-US" sz="3200" spc="-1" strike="noStrike">
                <a:latin typeface="Arial"/>
              </a:rPr>
              <a:t>Overview of the dataset columns/features</a:t>
            </a:r>
            <a:endParaRPr b="0" lang="en-US" sz="3200" spc="-1" strike="noStrike">
              <a:latin typeface="Arial"/>
            </a:endParaRPr>
          </a:p>
          <a:p>
            <a:r>
              <a:rPr b="0" lang="en-US" sz="3200" spc="-1" strike="noStrike">
                <a:latin typeface="Arial"/>
              </a:rPr>
              <a:t>        </a:t>
            </a:r>
            <a:r>
              <a:rPr b="0" lang="en-US" sz="3200" spc="-1" strike="noStrike">
                <a:latin typeface="Arial"/>
              </a:rPr>
              <a:t>- CRIM     per capita crime rate by town</a:t>
            </a:r>
            <a:endParaRPr b="0" lang="en-US" sz="3200" spc="-1" strike="noStrike">
              <a:latin typeface="Arial"/>
            </a:endParaRPr>
          </a:p>
          <a:p>
            <a:r>
              <a:rPr b="0" lang="en-US" sz="3200" spc="-1" strike="noStrike">
                <a:latin typeface="Arial"/>
              </a:rPr>
              <a:t>        </a:t>
            </a:r>
            <a:r>
              <a:rPr b="0" lang="en-US" sz="3200" spc="-1" strike="noStrike">
                <a:latin typeface="Arial"/>
              </a:rPr>
              <a:t>- ZN       proportion of residential land zoned for lots over 25,000 sq.ft.</a:t>
            </a:r>
            <a:endParaRPr b="0" lang="en-US" sz="3200" spc="-1" strike="noStrike">
              <a:latin typeface="Arial"/>
            </a:endParaRPr>
          </a:p>
          <a:p>
            <a:r>
              <a:rPr b="0" lang="en-US" sz="3200" spc="-1" strike="noStrike">
                <a:latin typeface="Arial"/>
              </a:rPr>
              <a:t>        </a:t>
            </a:r>
            <a:r>
              <a:rPr b="0" lang="en-US" sz="3200" spc="-1" strike="noStrike">
                <a:latin typeface="Arial"/>
              </a:rPr>
              <a:t>- INDUS    proportion of non-retail business acres per town</a:t>
            </a:r>
            <a:endParaRPr b="0" lang="en-US" sz="3200" spc="-1" strike="noStrike">
              <a:latin typeface="Arial"/>
            </a:endParaRPr>
          </a:p>
          <a:p>
            <a:r>
              <a:rPr b="0" lang="en-US" sz="3200" spc="-1" strike="noStrike">
                <a:latin typeface="Arial"/>
              </a:rPr>
              <a:t>        </a:t>
            </a:r>
            <a:r>
              <a:rPr b="0" lang="en-US" sz="3200" spc="-1" strike="noStrike">
                <a:latin typeface="Arial"/>
              </a:rPr>
              <a:t>- CHAS     Charles River dummy variable (= 1 if tract bounds river; 0)</a:t>
            </a:r>
            <a:endParaRPr b="0" lang="en-US" sz="3200" spc="-1" strike="noStrike">
              <a:latin typeface="Arial"/>
            </a:endParaRPr>
          </a:p>
          <a:p>
            <a:r>
              <a:rPr b="0" lang="en-US" sz="3200" spc="-1" strike="noStrike">
                <a:latin typeface="Arial"/>
              </a:rPr>
              <a:t>        </a:t>
            </a:r>
            <a:r>
              <a:rPr b="0" lang="en-US" sz="3200" spc="-1" strike="noStrike">
                <a:latin typeface="Arial"/>
              </a:rPr>
              <a:t>- NOX      nitric oxides concentration (parts per 10 million)</a:t>
            </a:r>
            <a:endParaRPr b="0" lang="en-US" sz="3200" spc="-1" strike="noStrike">
              <a:latin typeface="Arial"/>
            </a:endParaRPr>
          </a:p>
          <a:p>
            <a:r>
              <a:rPr b="0" lang="en-US" sz="3200" spc="-1" strike="noStrike">
                <a:latin typeface="Arial"/>
              </a:rPr>
              <a:t>        </a:t>
            </a:r>
            <a:r>
              <a:rPr b="0" lang="en-US" sz="3200" spc="-1" strike="noStrike">
                <a:latin typeface="Arial"/>
              </a:rPr>
              <a:t>- RM       average number of rooms per dwelling</a:t>
            </a:r>
            <a:endParaRPr b="0" lang="en-US" sz="3200" spc="-1" strike="noStrike">
              <a:latin typeface="Arial"/>
            </a:endParaRPr>
          </a:p>
          <a:p>
            <a:r>
              <a:rPr b="0" lang="en-US" sz="3200" spc="-1" strike="noStrike">
                <a:latin typeface="Arial"/>
              </a:rPr>
              <a:t>        </a:t>
            </a:r>
            <a:r>
              <a:rPr b="0" lang="en-US" sz="3200" spc="-1" strike="noStrike">
                <a:latin typeface="Arial"/>
              </a:rPr>
              <a:t>- AGE      proportion of owner-occupied units built prior to 1940</a:t>
            </a:r>
            <a:endParaRPr b="0" lang="en-US" sz="3200" spc="-1" strike="noStrike">
              <a:latin typeface="Arial"/>
            </a:endParaRPr>
          </a:p>
          <a:p>
            <a:r>
              <a:rPr b="0" lang="en-US" sz="3200" spc="-1" strike="noStrike">
                <a:latin typeface="Arial"/>
              </a:rPr>
              <a:t>        </a:t>
            </a:r>
            <a:r>
              <a:rPr b="0" lang="en-US" sz="3200" spc="-1" strike="noStrike">
                <a:latin typeface="Arial"/>
              </a:rPr>
              <a:t>- DIS      weighted distances to five Boston employment centres</a:t>
            </a:r>
            <a:endParaRPr b="0" lang="en-US" sz="3200" spc="-1" strike="noStrike">
              <a:latin typeface="Arial"/>
            </a:endParaRPr>
          </a:p>
          <a:p>
            <a:r>
              <a:rPr b="0" lang="en-US" sz="3200" spc="-1" strike="noStrike">
                <a:latin typeface="Arial"/>
              </a:rPr>
              <a:t>        </a:t>
            </a:r>
            <a:r>
              <a:rPr b="0" lang="en-US" sz="3200" spc="-1" strike="noStrike">
                <a:latin typeface="Arial"/>
              </a:rPr>
              <a:t>- RAD      index of accessibility to radial highways</a:t>
            </a:r>
            <a:endParaRPr b="0" lang="en-US" sz="3200" spc="-1" strike="noStrike">
              <a:latin typeface="Arial"/>
            </a:endParaRPr>
          </a:p>
          <a:p>
            <a:r>
              <a:rPr b="0" lang="en-US" sz="3200" spc="-1" strike="noStrike">
                <a:latin typeface="Arial"/>
              </a:rPr>
              <a:t>        </a:t>
            </a:r>
            <a:r>
              <a:rPr b="0" lang="en-US" sz="3200" spc="-1" strike="noStrike">
                <a:latin typeface="Arial"/>
              </a:rPr>
              <a:t>- TAX      full-value property-tax rate per $10,000</a:t>
            </a:r>
            <a:endParaRPr b="0" lang="en-US" sz="3200" spc="-1" strike="noStrike">
              <a:latin typeface="Arial"/>
            </a:endParaRPr>
          </a:p>
          <a:p>
            <a:r>
              <a:rPr b="0" lang="en-US" sz="3200" spc="-1" strike="noStrike">
                <a:latin typeface="Arial"/>
              </a:rPr>
              <a:t>        </a:t>
            </a:r>
            <a:r>
              <a:rPr b="0" lang="en-US" sz="3200" spc="-1" strike="noStrike">
                <a:latin typeface="Arial"/>
              </a:rPr>
              <a:t>- PTRATIO  pupil-teacher ratio by town</a:t>
            </a:r>
            <a:endParaRPr b="0" lang="en-US" sz="3200" spc="-1" strike="noStrike">
              <a:latin typeface="Arial"/>
            </a:endParaRPr>
          </a:p>
          <a:p>
            <a:r>
              <a:rPr b="0" lang="en-US" sz="3200" spc="-1" strike="noStrike">
                <a:latin typeface="Arial"/>
              </a:rPr>
              <a:t>        </a:t>
            </a:r>
            <a:r>
              <a:rPr b="0" lang="en-US" sz="3200" spc="-1" strike="noStrike">
                <a:latin typeface="Arial"/>
              </a:rPr>
              <a:t>- B        1000(Bk - 0.63)^2 where Bk is the proportion of blacks by town</a:t>
            </a:r>
            <a:endParaRPr b="0" lang="en-US" sz="3200" spc="-1" strike="noStrike">
              <a:latin typeface="Arial"/>
            </a:endParaRPr>
          </a:p>
          <a:p>
            <a:r>
              <a:rPr b="0" lang="en-US" sz="3200" spc="-1" strike="noStrike">
                <a:latin typeface="Arial"/>
              </a:rPr>
              <a:t>        </a:t>
            </a:r>
            <a:r>
              <a:rPr b="0" lang="en-US" sz="3200" spc="-1" strike="noStrike">
                <a:latin typeface="Arial"/>
              </a:rPr>
              <a:t>- LSTAT    % lower status of the population</a:t>
            </a:r>
            <a:endParaRPr b="0" lang="en-US" sz="3200" spc="-1" strike="noStrike">
              <a:latin typeface="Arial"/>
            </a:endParaRPr>
          </a:p>
          <a:p>
            <a:r>
              <a:rPr b="0" lang="en-US" sz="3200" spc="-1" strike="noStrike">
                <a:latin typeface="Arial"/>
              </a:rPr>
              <a:t>        </a:t>
            </a:r>
            <a:r>
              <a:rPr b="0" lang="en-US" sz="3200" spc="-1" strike="noStrike">
                <a:latin typeface="Arial"/>
              </a:rPr>
              <a:t>- MEDV     Median value of owner-occupied homes in $1000's</a:t>
            </a:r>
            <a:endParaRPr b="0" lang="en-US" sz="3200" spc="-1" strike="noStrike">
              <a:latin typeface="Arial"/>
            </a:endParaRPr>
          </a:p>
        </p:txBody>
      </p:sp>
      <p:sp>
        <p:nvSpPr>
          <p:cNvPr id="68" name="TextShape 3"/>
          <p:cNvSpPr txBox="1"/>
          <p:nvPr/>
        </p:nvSpPr>
        <p:spPr>
          <a:xfrm>
            <a:off x="640080" y="1466640"/>
            <a:ext cx="3566160" cy="3105360"/>
          </a:xfrm>
          <a:prstGeom prst="rect">
            <a:avLst/>
          </a:prstGeom>
          <a:noFill/>
          <a:ln>
            <a:noFill/>
          </a:ln>
        </p:spPr>
        <p:txBody>
          <a:bodyPr lIns="0" rIns="0" tIns="0" bIns="0">
            <a:normAutofit/>
          </a:bodyPr>
          <a:p>
            <a:r>
              <a:rPr b="0" lang="en-US" sz="1100" spc="-1" strike="noStrike">
                <a:latin typeface="Courier New"/>
              </a:rPr>
              <a:t>from sklearn.datasets import load_boston</a:t>
            </a:r>
            <a:endParaRPr b="0" lang="en-US" sz="1100" spc="-1" strike="noStrike">
              <a:latin typeface="Courier New"/>
            </a:endParaRPr>
          </a:p>
          <a:p>
            <a:r>
              <a:rPr b="0" lang="en-US" sz="1100" spc="-1" strike="noStrike">
                <a:latin typeface="Courier New"/>
              </a:rPr>
              <a:t>boston_dataset = load_boston()</a:t>
            </a:r>
            <a:endParaRPr b="0" lang="en-US" sz="1100" spc="-1" strike="noStrike">
              <a:latin typeface="Courier New"/>
            </a:endParaRPr>
          </a:p>
          <a:p>
            <a:r>
              <a:rPr b="0" lang="en-US" sz="1100" spc="-1" strike="noStrike">
                <a:latin typeface="Courier New"/>
              </a:rPr>
              <a:t>boston = pd.DataFrame(boston_dataset.data, columns=boston_dataset.feature_names)</a:t>
            </a:r>
            <a:endParaRPr b="0" lang="en-US" sz="1100" spc="-1" strike="noStrike">
              <a:latin typeface="Courier New"/>
            </a:endParaRPr>
          </a:p>
          <a:p>
            <a:r>
              <a:rPr b="0" lang="en-US" sz="1100" spc="-1" strike="noStrike">
                <a:latin typeface="Courier New"/>
              </a:rPr>
              <a:t>print(boston_dataset.DESCR)</a:t>
            </a:r>
            <a:endParaRPr b="0" lang="en-US" sz="1100" spc="-1" strike="noStrike">
              <a:latin typeface="Courier New"/>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Standardize data</a:t>
            </a:r>
            <a:endParaRPr b="0" lang="en-US" sz="4400" spc="-1" strike="noStrike">
              <a:latin typeface="Arial"/>
            </a:endParaRPr>
          </a:p>
        </p:txBody>
      </p:sp>
      <p:sp>
        <p:nvSpPr>
          <p:cNvPr id="70" name="TextShape 2"/>
          <p:cNvSpPr txBox="1"/>
          <p:nvPr/>
        </p:nvSpPr>
        <p:spPr>
          <a:xfrm>
            <a:off x="504000" y="1326600"/>
            <a:ext cx="9576000" cy="2331000"/>
          </a:xfrm>
          <a:prstGeom prst="rect">
            <a:avLst/>
          </a:prstGeom>
          <a:noFill/>
          <a:ln>
            <a:noFill/>
          </a:ln>
        </p:spPr>
        <p:txBody>
          <a:bodyPr lIns="0" rIns="0" tIns="0" bIns="0">
            <a:normAutofit fontScale="22000"/>
          </a:bodyPr>
          <a:p>
            <a:pPr marL="432000" indent="-324000">
              <a:spcBef>
                <a:spcPts val="1417"/>
              </a:spcBef>
              <a:buClr>
                <a:srgbClr val="000000"/>
              </a:buClr>
              <a:buSzPct val="45000"/>
              <a:buFont typeface="Wingdings" charset="2"/>
              <a:buChar char=""/>
            </a:pPr>
            <a:r>
              <a:rPr b="0" lang="en-US" sz="3200" spc="-1" strike="noStrike">
                <a:latin typeface="Arial"/>
                <a:ea typeface="Microsoft YaHei"/>
              </a:rPr>
              <a:t>PCA is largely affected by scales and different features might have different scales. So it is better to standardize data before finding PCA components. Sklearn's StandardScaler scales data to scale of zero mean and unit variance. It is important step in many of the machine learning algorithms.</a:t>
            </a:r>
            <a:br/>
            <a:endParaRPr b="0" lang="en-US" sz="3200" spc="-1" strike="noStrike">
              <a:latin typeface="Arial"/>
            </a:endParaRPr>
          </a:p>
          <a:p>
            <a:pPr marL="432000" indent="-324000">
              <a:spcBef>
                <a:spcPts val="1417"/>
              </a:spcBef>
              <a:buClr>
                <a:srgbClr val="000000"/>
              </a:buClr>
              <a:buSzPct val="45000"/>
              <a:buFont typeface="Wingdings" charset="2"/>
              <a:buChar char=""/>
            </a:pPr>
            <a:r>
              <a:rPr b="1" lang="en-US" sz="2600" spc="-1" strike="noStrike">
                <a:latin typeface="Courier New"/>
              </a:rPr>
              <a:t>from sklearn.preprocessing import StandardScaler</a:t>
            </a:r>
            <a:br/>
            <a:r>
              <a:rPr b="1" lang="en-US" sz="2600" spc="-1" strike="noStrike">
                <a:latin typeface="Courier New"/>
              </a:rPr>
              <a:t>x = StandardScaler().fit_transform(boston)</a:t>
            </a:r>
            <a:br/>
            <a:r>
              <a:rPr b="1" lang="en-US" sz="2600" spc="-1" strike="noStrike">
                <a:latin typeface="Courier New"/>
              </a:rPr>
              <a:t>x = pd.DataFrame(x,columns=boston_dataset.feature_names)</a:t>
            </a:r>
            <a:endParaRPr b="0" lang="en-US" sz="2600" spc="-1" strike="noStrike">
              <a:latin typeface="Arial"/>
            </a:endParaRPr>
          </a:p>
          <a:p>
            <a:pPr marL="432000" indent="-324000">
              <a:spcBef>
                <a:spcPts val="1417"/>
              </a:spcBef>
              <a:buClr>
                <a:srgbClr val="000000"/>
              </a:buClr>
              <a:buSzPct val="45000"/>
              <a:buFont typeface="Wingdings" charset="2"/>
              <a:buChar char=""/>
            </a:pPr>
            <a:endParaRPr b="0" lang="en-US" sz="2600" spc="-1" strike="noStrike">
              <a:latin typeface="Arial"/>
            </a:endParaRPr>
          </a:p>
          <a:p>
            <a:endParaRPr b="0" lang="en-US" sz="2600" spc="-1" strike="noStrike">
              <a:latin typeface="Arial"/>
            </a:endParaRPr>
          </a:p>
          <a:p>
            <a:endParaRPr b="0" lang="en-US" sz="2600" spc="-1" strike="noStrike">
              <a:latin typeface="Arial"/>
            </a:endParaRPr>
          </a:p>
          <a:p>
            <a:endParaRPr b="0" lang="en-US" sz="2600" spc="-1" strike="noStrike">
              <a:latin typeface="Arial"/>
            </a:endParaRPr>
          </a:p>
          <a:p>
            <a:endParaRPr b="0" lang="en-US" sz="2600" spc="-1" strike="noStrike">
              <a:latin typeface="Arial"/>
            </a:endParaRPr>
          </a:p>
          <a:p>
            <a:endParaRPr b="0" lang="en-US" sz="2600" spc="-1" strike="noStrike">
              <a:latin typeface="Arial"/>
            </a:endParaRPr>
          </a:p>
          <a:p>
            <a:endParaRPr b="0" lang="en-US" sz="2600" spc="-1" strike="noStrike">
              <a:latin typeface="Arial"/>
            </a:endParaRPr>
          </a:p>
        </p:txBody>
      </p:sp>
      <p:pic>
        <p:nvPicPr>
          <p:cNvPr id="71" name="" descr=""/>
          <p:cNvPicPr/>
          <p:nvPr/>
        </p:nvPicPr>
        <p:blipFill>
          <a:blip r:embed="rId1"/>
          <a:stretch/>
        </p:blipFill>
        <p:spPr>
          <a:xfrm>
            <a:off x="548640" y="3807000"/>
            <a:ext cx="9052560" cy="1581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Getting PCA Components</a:t>
            </a:r>
            <a:endParaRPr b="0" lang="en-US" sz="4400" spc="-1" strike="noStrike">
              <a:latin typeface="Arial"/>
            </a:endParaRPr>
          </a:p>
        </p:txBody>
      </p:sp>
      <p:sp>
        <p:nvSpPr>
          <p:cNvPr id="73" name="TextShape 2"/>
          <p:cNvSpPr txBox="1"/>
          <p:nvPr/>
        </p:nvSpPr>
        <p:spPr>
          <a:xfrm>
            <a:off x="504000" y="1326600"/>
            <a:ext cx="4426920" cy="3288240"/>
          </a:xfrm>
          <a:prstGeom prst="rect">
            <a:avLst/>
          </a:prstGeom>
          <a:noFill/>
          <a:ln>
            <a:noFill/>
          </a:ln>
        </p:spPr>
        <p:txBody>
          <a:bodyPr lIns="0" rIns="0" tIns="0" bIns="0">
            <a:normAutofit fontScale="22000"/>
          </a:bodyPr>
          <a:p>
            <a:r>
              <a:rPr b="0" lang="en-US" sz="3200" spc="-1" strike="noStrike">
                <a:latin typeface="Arial"/>
              </a:rPr>
              <a:t>Calculating PCA involves following steps:</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Calculating the covariance matrix</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Calculating the eigenvalues and eigenvector</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Forming Principal Components</a:t>
            </a:r>
            <a:endParaRPr b="0" lang="en-US" sz="3200" spc="-1" strike="noStrike">
              <a:latin typeface="Arial"/>
            </a:endParaRPr>
          </a:p>
          <a:p>
            <a:pPr marL="432000" indent="-324000">
              <a:spcBef>
                <a:spcPts val="1417"/>
              </a:spcBef>
              <a:buClr>
                <a:srgbClr val="000000"/>
              </a:buClr>
              <a:buFont typeface="StarSymbol"/>
              <a:buAutoNum type="arabicParenR"/>
            </a:pPr>
            <a:r>
              <a:rPr b="0" lang="en-US" sz="3200" spc="-1" strike="noStrike">
                <a:latin typeface="Arial"/>
              </a:rPr>
              <a:t>Projection into the new feature space</a:t>
            </a:r>
            <a:endParaRPr b="0" lang="en-US" sz="3200" spc="-1" strike="noStrike">
              <a:latin typeface="Arial"/>
            </a:endParaRPr>
          </a:p>
          <a:p>
            <a:pPr marL="432000" indent="-324000">
              <a:spcBef>
                <a:spcPts val="1417"/>
              </a:spcBef>
              <a:buClr>
                <a:srgbClr val="000000"/>
              </a:buClr>
              <a:buFont typeface="StarSymbol"/>
              <a:buAutoNum type="arabicParenR"/>
            </a:pPr>
            <a:endParaRPr b="0" lang="en-US" sz="3200" spc="-1" strike="noStrike">
              <a:latin typeface="Arial"/>
            </a:endParaRPr>
          </a:p>
          <a:p>
            <a:r>
              <a:rPr b="0" lang="en-US" sz="3200" spc="-1" strike="noStrike">
                <a:latin typeface="Arial"/>
              </a:rPr>
              <a:t>In PCA(), n_components specifies how many components are returned after fit and tranformation.</a:t>
            </a:r>
            <a:endParaRPr b="0" lang="en-US" sz="3200" spc="-1" strike="noStrike">
              <a:latin typeface="Arial"/>
            </a:endParaRPr>
          </a:p>
          <a:p>
            <a:endParaRPr b="0" lang="en-US" sz="3200" spc="-1" strike="noStrike">
              <a:latin typeface="Arial"/>
            </a:endParaRPr>
          </a:p>
          <a:p>
            <a:endParaRPr b="0" lang="en-US" sz="3200" spc="-1" strike="noStrike">
              <a:latin typeface="Arial"/>
            </a:endParaRPr>
          </a:p>
        </p:txBody>
      </p:sp>
      <p:sp>
        <p:nvSpPr>
          <p:cNvPr id="74" name="TextShape 3"/>
          <p:cNvSpPr txBox="1"/>
          <p:nvPr/>
        </p:nvSpPr>
        <p:spPr>
          <a:xfrm>
            <a:off x="5152680" y="1326600"/>
            <a:ext cx="4426920" cy="3288240"/>
          </a:xfrm>
          <a:prstGeom prst="rect">
            <a:avLst/>
          </a:prstGeom>
          <a:noFill/>
          <a:ln>
            <a:noFill/>
          </a:ln>
        </p:spPr>
        <p:txBody>
          <a:bodyPr lIns="0" rIns="0" tIns="0" bIns="0" anchor="ctr">
            <a:normAutofit/>
          </a:bodyPr>
          <a:p>
            <a:r>
              <a:rPr b="1" lang="en-US" sz="1600" spc="-1" strike="noStrike">
                <a:latin typeface="Courier New"/>
              </a:rPr>
              <a:t>from sklearn.decomposition import PCA</a:t>
            </a:r>
            <a:endParaRPr b="1" lang="en-US" sz="1600" spc="-1" strike="noStrike">
              <a:latin typeface="Courier New"/>
            </a:endParaRPr>
          </a:p>
          <a:p>
            <a:r>
              <a:rPr b="1" lang="en-US" sz="1600" spc="-1" strike="noStrike">
                <a:latin typeface="Courier New"/>
              </a:rPr>
              <a:t>pcamodel = PCA(n_components=2)</a:t>
            </a:r>
            <a:endParaRPr b="1" lang="en-US" sz="1600" spc="-1" strike="noStrike">
              <a:latin typeface="Courier New"/>
            </a:endParaRPr>
          </a:p>
          <a:p>
            <a:r>
              <a:rPr b="1" lang="en-US" sz="1600" spc="-1" strike="noStrike">
                <a:latin typeface="Courier New"/>
              </a:rPr>
              <a:t>pca = pcamodel.fit_transform(x)</a:t>
            </a:r>
            <a:endParaRPr b="1" lang="en-US" sz="1600" spc="-1" strike="noStrike">
              <a:latin typeface="Courier New"/>
            </a:endParaRPr>
          </a:p>
          <a:p>
            <a:r>
              <a:rPr b="1" lang="en-US" sz="1600" spc="-1" strike="noStrike">
                <a:latin typeface="Courier New"/>
              </a:rPr>
              <a:t>pca.shape</a:t>
            </a:r>
            <a:endParaRPr b="1" lang="en-US" sz="1600" spc="-1" strike="noStrike">
              <a:latin typeface="Courier New"/>
            </a:endParaRPr>
          </a:p>
          <a:p>
            <a:r>
              <a:rPr b="1" lang="en-US" sz="1600" spc="-1" strike="noStrike">
                <a:latin typeface="Courier New"/>
              </a:rPr>
              <a:t>&gt;&gt; (506, 2)</a:t>
            </a:r>
            <a:endParaRPr b="1" lang="en-US" sz="1600" spc="-1" strike="noStrike">
              <a:latin typeface="Courier New"/>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PCA model attribute plots</a:t>
            </a:r>
            <a:endParaRPr b="0" lang="en-US" sz="4400" spc="-1" strike="noStrike">
              <a:latin typeface="Arial"/>
            </a:endParaRPr>
          </a:p>
        </p:txBody>
      </p:sp>
      <p:sp>
        <p:nvSpPr>
          <p:cNvPr id="76" name="TextShape 2"/>
          <p:cNvSpPr txBox="1"/>
          <p:nvPr/>
        </p:nvSpPr>
        <p:spPr>
          <a:xfrm>
            <a:off x="504000" y="1326600"/>
            <a:ext cx="4426920" cy="3288240"/>
          </a:xfrm>
          <a:prstGeom prst="rect">
            <a:avLst/>
          </a:prstGeom>
          <a:noFill/>
          <a:ln>
            <a:noFill/>
          </a:ln>
        </p:spPr>
        <p:txBody>
          <a:bodyPr lIns="0" rIns="0" tIns="0" bIns="0">
            <a:normAutofit fontScale="16000"/>
          </a:bodyPr>
          <a:p>
            <a:r>
              <a:rPr b="0" lang="en-US" sz="3200" spc="-1" strike="noStrike">
                <a:latin typeface="Arial"/>
              </a:rPr>
              <a:t>PCA components and their significance can be explained using following attributes</a:t>
            </a:r>
            <a:endParaRPr b="0" lang="en-US" sz="3200" spc="-1" strike="noStrike">
              <a:latin typeface="Arial"/>
            </a:endParaRPr>
          </a:p>
          <a:p>
            <a:endParaRPr b="0" lang="en-US" sz="3200" spc="-1" strike="noStrike">
              <a:latin typeface="Arial"/>
            </a:endParaRPr>
          </a:p>
          <a:p>
            <a:r>
              <a:rPr b="1" lang="en-US" sz="3200" spc="-1" strike="noStrike">
                <a:latin typeface="Arial"/>
              </a:rPr>
              <a:t>Explained variance</a:t>
            </a:r>
            <a:r>
              <a:rPr b="0" lang="en-US" sz="3200" spc="-1" strike="noStrike">
                <a:latin typeface="Arial"/>
              </a:rPr>
              <a:t> is the amount of variance explained by each of the selected components. This attribute is associated with the sklearn PCA model as explained_variance_</a:t>
            </a:r>
            <a:endParaRPr b="0" lang="en-US" sz="3200" spc="-1" strike="noStrike">
              <a:latin typeface="Arial"/>
            </a:endParaRPr>
          </a:p>
          <a:p>
            <a:endParaRPr b="0" lang="en-US" sz="3200" spc="-1" strike="noStrike">
              <a:latin typeface="Arial"/>
            </a:endParaRPr>
          </a:p>
          <a:p>
            <a:r>
              <a:rPr b="1" lang="en-US" sz="3200" spc="-1" strike="noStrike">
                <a:latin typeface="Arial"/>
              </a:rPr>
              <a:t>Explained variance ratio</a:t>
            </a:r>
            <a:r>
              <a:rPr b="0" lang="en-US" sz="3200" spc="-1" strike="noStrike">
                <a:latin typeface="Arial"/>
              </a:rPr>
              <a:t> is the percentage of variance explained by each of the selected components. It's attribute is explained_variance_ratio_</a:t>
            </a:r>
            <a:endParaRPr b="0" lang="en-US" sz="3200" spc="-1" strike="noStrike">
              <a:latin typeface="Arial"/>
            </a:endParaRPr>
          </a:p>
        </p:txBody>
      </p:sp>
      <p:sp>
        <p:nvSpPr>
          <p:cNvPr id="77" name="TextShape 3"/>
          <p:cNvSpPr txBox="1"/>
          <p:nvPr/>
        </p:nvSpPr>
        <p:spPr>
          <a:xfrm>
            <a:off x="5152680" y="1326600"/>
            <a:ext cx="4426920" cy="3288240"/>
          </a:xfrm>
          <a:prstGeom prst="rect">
            <a:avLst/>
          </a:prstGeom>
          <a:noFill/>
          <a:ln>
            <a:noFill/>
          </a:ln>
        </p:spPr>
        <p:txBody>
          <a:bodyPr lIns="0" rIns="0" tIns="0" bIns="0" anchor="ctr">
            <a:normAutofit/>
          </a:bodyPr>
          <a:p>
            <a:r>
              <a:rPr b="0" lang="en-US" sz="1600" spc="-1" strike="noStrike">
                <a:latin typeface="Courier New"/>
              </a:rPr>
              <a:t>pcamodel.explained_variance_ </a:t>
            </a:r>
            <a:endParaRPr b="0" lang="en-US" sz="1600" spc="-1" strike="noStrike">
              <a:latin typeface="Courier New"/>
            </a:endParaRPr>
          </a:p>
          <a:p>
            <a:r>
              <a:rPr b="1" lang="en-US" sz="1600" spc="-1" strike="noStrike">
                <a:latin typeface="Courier New"/>
              </a:rPr>
              <a:t>&gt;&gt;array([6.1389812 , 1.43611329])</a:t>
            </a:r>
            <a:endParaRPr b="0" lang="en-US" sz="1600" spc="-1" strike="noStrike">
              <a:latin typeface="Courier New"/>
            </a:endParaRPr>
          </a:p>
          <a:p>
            <a:endParaRPr b="0" lang="en-US" sz="1600" spc="-1" strike="noStrike">
              <a:latin typeface="Courier New"/>
            </a:endParaRPr>
          </a:p>
          <a:p>
            <a:r>
              <a:rPr b="0" lang="en-US" sz="1600" spc="-1" strike="noStrike">
                <a:latin typeface="Courier New"/>
              </a:rPr>
              <a:t>pcamodel.explained_variance_ratio_</a:t>
            </a:r>
            <a:endParaRPr b="0" lang="en-US" sz="1600" spc="-1" strike="noStrike">
              <a:latin typeface="Courier New"/>
            </a:endParaRPr>
          </a:p>
          <a:p>
            <a:r>
              <a:rPr b="1" lang="en-US" sz="1600" spc="-1" strike="noStrike">
                <a:latin typeface="Courier New"/>
              </a:rPr>
              <a:t>&gt;&gt;array([0.47129606, 0.11025193])</a:t>
            </a:r>
            <a:endParaRPr b="0" lang="en-US" sz="1600" spc="-1" strike="noStrike">
              <a:latin typeface="Courier New"/>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74160"/>
            <a:ext cx="9071640" cy="1250280"/>
          </a:xfrm>
          <a:prstGeom prst="rect">
            <a:avLst/>
          </a:prstGeom>
          <a:noFill/>
          <a:ln>
            <a:noFill/>
          </a:ln>
        </p:spPr>
        <p:txBody>
          <a:bodyPr lIns="0" rIns="0" tIns="0" bIns="0" anchor="ctr">
            <a:spAutoFit/>
          </a:bodyPr>
          <a:p>
            <a:pPr algn="ctr"/>
            <a:r>
              <a:rPr b="0" lang="en-US" sz="4400" spc="-1" strike="noStrike">
                <a:latin typeface="Arial"/>
              </a:rPr>
              <a:t>explained_variance_ and it's cumulative sum Plot</a:t>
            </a:r>
            <a:endParaRPr b="0" lang="en-US" sz="4400" spc="-1" strike="noStrike">
              <a:latin typeface="Arial"/>
            </a:endParaRPr>
          </a:p>
        </p:txBody>
      </p:sp>
      <p:sp>
        <p:nvSpPr>
          <p:cNvPr id="79" name="TextShape 2"/>
          <p:cNvSpPr txBox="1"/>
          <p:nvPr/>
        </p:nvSpPr>
        <p:spPr>
          <a:xfrm>
            <a:off x="182880" y="1324440"/>
            <a:ext cx="5067000" cy="3288240"/>
          </a:xfrm>
          <a:prstGeom prst="rect">
            <a:avLst/>
          </a:prstGeom>
          <a:noFill/>
          <a:ln>
            <a:noFill/>
          </a:ln>
        </p:spPr>
        <p:txBody>
          <a:bodyPr lIns="0" rIns="0" tIns="0" bIns="0">
            <a:normAutofit fontScale="77000"/>
          </a:bodyPr>
          <a:p>
            <a:r>
              <a:rPr b="0" lang="en-US" sz="1500" spc="-1" strike="noStrike">
                <a:latin typeface="Courier New"/>
              </a:rPr>
              <a:t>plt.bar(range(1,len(pcamodel.explained_variance_ )+1),pcamodel.explained_variance_ )</a:t>
            </a:r>
            <a:endParaRPr b="0" lang="en-US" sz="1500" spc="-1" strike="noStrike">
              <a:latin typeface="Courier New"/>
            </a:endParaRPr>
          </a:p>
          <a:p>
            <a:r>
              <a:rPr b="0" lang="en-US" sz="1500" spc="-1" strike="noStrike">
                <a:latin typeface="Courier New"/>
              </a:rPr>
              <a:t>plt.ylabel('Explained variance')</a:t>
            </a:r>
            <a:endParaRPr b="0" lang="en-US" sz="1500" spc="-1" strike="noStrike">
              <a:latin typeface="Courier New"/>
            </a:endParaRPr>
          </a:p>
          <a:p>
            <a:r>
              <a:rPr b="0" lang="en-US" sz="1500" spc="-1" strike="noStrike">
                <a:latin typeface="Courier New"/>
              </a:rPr>
              <a:t>plt.xlabel('Components')</a:t>
            </a:r>
            <a:endParaRPr b="0" lang="en-US" sz="1500" spc="-1" strike="noStrike">
              <a:latin typeface="Courier New"/>
            </a:endParaRPr>
          </a:p>
          <a:p>
            <a:r>
              <a:rPr b="0" lang="en-US" sz="1500" spc="-1" strike="noStrike">
                <a:latin typeface="Courier New"/>
              </a:rPr>
              <a:t>plt.plot(range(1,len(pcamodel.explained_variance_ )+1),</a:t>
            </a:r>
            <a:endParaRPr b="0" lang="en-US" sz="1500" spc="-1" strike="noStrike">
              <a:latin typeface="Courier New"/>
            </a:endParaRPr>
          </a:p>
          <a:p>
            <a:r>
              <a:rPr b="0" lang="en-US" sz="1500" spc="-1" strike="noStrike">
                <a:latin typeface="Courier New"/>
              </a:rPr>
              <a:t>         </a:t>
            </a:r>
            <a:r>
              <a:rPr b="0" lang="en-US" sz="1500" spc="-1" strike="noStrike">
                <a:latin typeface="Courier New"/>
              </a:rPr>
              <a:t>np.cumsum(pcamodel.explained_variance_),</a:t>
            </a:r>
            <a:endParaRPr b="0" lang="en-US" sz="1500" spc="-1" strike="noStrike">
              <a:latin typeface="Courier New"/>
            </a:endParaRPr>
          </a:p>
          <a:p>
            <a:r>
              <a:rPr b="0" lang="en-US" sz="1500" spc="-1" strike="noStrike">
                <a:latin typeface="Courier New"/>
              </a:rPr>
              <a:t>         </a:t>
            </a:r>
            <a:r>
              <a:rPr b="0" lang="en-US" sz="1500" spc="-1" strike="noStrike">
                <a:latin typeface="Courier New"/>
              </a:rPr>
              <a:t>c='red',</a:t>
            </a:r>
            <a:endParaRPr b="0" lang="en-US" sz="1500" spc="-1" strike="noStrike">
              <a:latin typeface="Courier New"/>
            </a:endParaRPr>
          </a:p>
          <a:p>
            <a:r>
              <a:rPr b="0" lang="en-US" sz="1500" spc="-1" strike="noStrike">
                <a:latin typeface="Courier New"/>
              </a:rPr>
              <a:t>         </a:t>
            </a:r>
            <a:r>
              <a:rPr b="0" lang="en-US" sz="1500" spc="-1" strike="noStrike">
                <a:latin typeface="Courier New"/>
              </a:rPr>
              <a:t>label="Cumulative Explained Variance")</a:t>
            </a:r>
            <a:endParaRPr b="0" lang="en-US" sz="1500" spc="-1" strike="noStrike">
              <a:latin typeface="Courier New"/>
            </a:endParaRPr>
          </a:p>
          <a:p>
            <a:r>
              <a:rPr b="0" lang="en-US" sz="1500" spc="-1" strike="noStrike">
                <a:latin typeface="Courier New"/>
              </a:rPr>
              <a:t>plt.legend(loc='upper left')</a:t>
            </a:r>
            <a:endParaRPr b="0" lang="en-US" sz="1500" spc="-1" strike="noStrike">
              <a:latin typeface="Courier New"/>
            </a:endParaRPr>
          </a:p>
        </p:txBody>
      </p:sp>
      <p:pic>
        <p:nvPicPr>
          <p:cNvPr id="80" name="" descr=""/>
          <p:cNvPicPr/>
          <p:nvPr/>
        </p:nvPicPr>
        <p:blipFill>
          <a:blip r:embed="rId1"/>
          <a:stretch/>
        </p:blipFill>
        <p:spPr>
          <a:xfrm>
            <a:off x="5152320" y="1668960"/>
            <a:ext cx="4426920" cy="2603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explained_variance_ratio_ Plot</a:t>
            </a:r>
            <a:endParaRPr b="0" lang="en-US" sz="4400" spc="-1" strike="noStrike">
              <a:latin typeface="Arial"/>
            </a:endParaRPr>
          </a:p>
        </p:txBody>
      </p:sp>
      <p:sp>
        <p:nvSpPr>
          <p:cNvPr id="82" name="TextShape 2"/>
          <p:cNvSpPr txBox="1"/>
          <p:nvPr/>
        </p:nvSpPr>
        <p:spPr>
          <a:xfrm>
            <a:off x="504000" y="1326600"/>
            <a:ext cx="4426920" cy="3288240"/>
          </a:xfrm>
          <a:prstGeom prst="rect">
            <a:avLst/>
          </a:prstGeom>
          <a:noFill/>
          <a:ln>
            <a:noFill/>
          </a:ln>
        </p:spPr>
        <p:txBody>
          <a:bodyPr lIns="0" rIns="0" tIns="0" bIns="0" anchor="ctr">
            <a:normAutofit/>
          </a:bodyPr>
          <a:p>
            <a:r>
              <a:rPr b="0" lang="en-US" sz="1600" spc="-1" strike="noStrike">
                <a:latin typeface="Courier New"/>
              </a:rPr>
              <a:t>plt.plot(pcamodel.explained_variance_ratio_)</a:t>
            </a:r>
            <a:endParaRPr b="0" lang="en-US" sz="1600" spc="-1" strike="noStrike">
              <a:latin typeface="Courier New"/>
            </a:endParaRPr>
          </a:p>
          <a:p>
            <a:r>
              <a:rPr b="0" lang="en-US" sz="1600" spc="-1" strike="noStrike">
                <a:latin typeface="Courier New"/>
              </a:rPr>
              <a:t>plt.xlabel('number of components')</a:t>
            </a:r>
            <a:endParaRPr b="0" lang="en-US" sz="1600" spc="-1" strike="noStrike">
              <a:latin typeface="Courier New"/>
            </a:endParaRPr>
          </a:p>
          <a:p>
            <a:r>
              <a:rPr b="0" lang="en-US" sz="1600" spc="-1" strike="noStrike">
                <a:latin typeface="Courier New"/>
              </a:rPr>
              <a:t>plt.ylabel('cumulative explained variance')</a:t>
            </a:r>
            <a:endParaRPr b="0" lang="en-US" sz="1600" spc="-1" strike="noStrike">
              <a:latin typeface="Courier New"/>
            </a:endParaRPr>
          </a:p>
          <a:p>
            <a:r>
              <a:rPr b="0" lang="en-US" sz="1600" spc="-1" strike="noStrike">
                <a:latin typeface="Courier New"/>
              </a:rPr>
              <a:t>plt.show()</a:t>
            </a:r>
            <a:endParaRPr b="0" lang="en-US" sz="1600" spc="-1" strike="noStrike">
              <a:latin typeface="Courier New"/>
            </a:endParaRPr>
          </a:p>
        </p:txBody>
      </p:sp>
      <p:pic>
        <p:nvPicPr>
          <p:cNvPr id="83" name="" descr=""/>
          <p:cNvPicPr/>
          <p:nvPr/>
        </p:nvPicPr>
        <p:blipFill>
          <a:blip r:embed="rId1"/>
          <a:stretch/>
        </p:blipFill>
        <p:spPr>
          <a:xfrm>
            <a:off x="4716360" y="1629720"/>
            <a:ext cx="5310000" cy="32166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Scree plot</a:t>
            </a:r>
            <a:endParaRPr b="0" lang="en-US" sz="4400" spc="-1" strike="noStrike">
              <a:latin typeface="Arial"/>
            </a:endParaRPr>
          </a:p>
        </p:txBody>
      </p:sp>
      <p:sp>
        <p:nvSpPr>
          <p:cNvPr id="85" name="TextShape 2"/>
          <p:cNvSpPr txBox="1"/>
          <p:nvPr/>
        </p:nvSpPr>
        <p:spPr>
          <a:xfrm>
            <a:off x="504000" y="1326600"/>
            <a:ext cx="4426920" cy="3288240"/>
          </a:xfrm>
          <a:prstGeom prst="rect">
            <a:avLst/>
          </a:prstGeom>
          <a:noFill/>
          <a:ln>
            <a:noFill/>
          </a:ln>
        </p:spPr>
        <p:txBody>
          <a:bodyPr lIns="0" rIns="0" tIns="0" bIns="0">
            <a:normAutofit/>
          </a:bodyPr>
          <a:p>
            <a:r>
              <a:rPr b="0" lang="en-US" sz="1600" spc="-1" strike="noStrike">
                <a:latin typeface="Arial"/>
              </a:rPr>
              <a:t>Scree plot is nothing but plot of eigen values(explained_variance_) for each of the components.</a:t>
            </a:r>
            <a:endParaRPr b="0" lang="en-US" sz="1600" spc="-1" strike="noStrike">
              <a:latin typeface="Arial"/>
            </a:endParaRPr>
          </a:p>
          <a:p>
            <a:endParaRPr b="0" lang="en-US" sz="1600" spc="-1" strike="noStrike">
              <a:latin typeface="Arial"/>
            </a:endParaRPr>
          </a:p>
          <a:p>
            <a:r>
              <a:rPr b="0" lang="en-US" sz="1500" spc="-1" strike="noStrike">
                <a:latin typeface="Courier New"/>
              </a:rPr>
              <a:t>plt.plot(pcamodel.explained_variance_)</a:t>
            </a:r>
            <a:endParaRPr b="0" lang="en-US" sz="1500" spc="-1" strike="noStrike">
              <a:latin typeface="Arial"/>
            </a:endParaRPr>
          </a:p>
          <a:p>
            <a:r>
              <a:rPr b="0" lang="en-US" sz="1500" spc="-1" strike="noStrike">
                <a:latin typeface="Courier New"/>
              </a:rPr>
              <a:t>plt.xlabel('number of components')</a:t>
            </a:r>
            <a:endParaRPr b="0" lang="en-US" sz="1500" spc="-1" strike="noStrike">
              <a:latin typeface="Arial"/>
            </a:endParaRPr>
          </a:p>
          <a:p>
            <a:r>
              <a:rPr b="0" lang="en-US" sz="1500" spc="-1" strike="noStrike">
                <a:latin typeface="Courier New"/>
              </a:rPr>
              <a:t>plt.ylabel('cumulative explained variance')</a:t>
            </a:r>
            <a:endParaRPr b="0" lang="en-US" sz="1500" spc="-1" strike="noStrike">
              <a:latin typeface="Arial"/>
            </a:endParaRPr>
          </a:p>
          <a:p>
            <a:r>
              <a:rPr b="0" lang="en-US" sz="1500" spc="-1" strike="noStrike">
                <a:latin typeface="Courier New"/>
              </a:rPr>
              <a:t>plt.show()</a:t>
            </a:r>
            <a:endParaRPr b="0" lang="en-US" sz="1500" spc="-1" strike="noStrike">
              <a:latin typeface="Arial"/>
            </a:endParaRPr>
          </a:p>
        </p:txBody>
      </p:sp>
      <p:pic>
        <p:nvPicPr>
          <p:cNvPr id="86" name="" descr=""/>
          <p:cNvPicPr/>
          <p:nvPr/>
        </p:nvPicPr>
        <p:blipFill>
          <a:blip r:embed="rId1"/>
          <a:stretch/>
        </p:blipFill>
        <p:spPr>
          <a:xfrm>
            <a:off x="4815720" y="1463040"/>
            <a:ext cx="5264280" cy="3234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Scatter plot of PCA1 and PCA2</a:t>
            </a:r>
            <a:endParaRPr b="0" lang="en-US" sz="4400" spc="-1" strike="noStrike">
              <a:latin typeface="Arial"/>
            </a:endParaRPr>
          </a:p>
        </p:txBody>
      </p:sp>
      <p:sp>
        <p:nvSpPr>
          <p:cNvPr id="88" name="TextShape 2"/>
          <p:cNvSpPr txBox="1"/>
          <p:nvPr/>
        </p:nvSpPr>
        <p:spPr>
          <a:xfrm>
            <a:off x="504000" y="1326600"/>
            <a:ext cx="9071640" cy="410760"/>
          </a:xfrm>
          <a:prstGeom prst="rect">
            <a:avLst/>
          </a:prstGeom>
          <a:noFill/>
          <a:ln>
            <a:noFill/>
          </a:ln>
        </p:spPr>
        <p:txBody>
          <a:bodyPr lIns="0" rIns="0" tIns="0" bIns="0">
            <a:normAutofit/>
          </a:bodyPr>
          <a:p>
            <a:pPr algn="ctr">
              <a:spcBef>
                <a:spcPts val="1417"/>
              </a:spcBef>
            </a:pPr>
            <a:r>
              <a:rPr b="0" lang="en-US" sz="2000" spc="-1" strike="noStrike">
                <a:latin typeface="Courier New"/>
              </a:rPr>
              <a:t>plt.scatter(pca[:, 0], pca[:, 1])</a:t>
            </a:r>
            <a:endParaRPr b="0" lang="en-US" sz="2000" spc="-1" strike="noStrike">
              <a:latin typeface="Courier New"/>
            </a:endParaRPr>
          </a:p>
        </p:txBody>
      </p:sp>
      <p:pic>
        <p:nvPicPr>
          <p:cNvPr id="89" name="" descr=""/>
          <p:cNvPicPr/>
          <p:nvPr/>
        </p:nvPicPr>
        <p:blipFill>
          <a:blip r:embed="rId1"/>
          <a:stretch/>
        </p:blipFill>
        <p:spPr>
          <a:xfrm>
            <a:off x="1828800" y="1639800"/>
            <a:ext cx="6583680" cy="39380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74160"/>
            <a:ext cx="9071640" cy="1250280"/>
          </a:xfrm>
          <a:prstGeom prst="rect">
            <a:avLst/>
          </a:prstGeom>
          <a:noFill/>
          <a:ln>
            <a:noFill/>
          </a:ln>
        </p:spPr>
        <p:txBody>
          <a:bodyPr lIns="0" rIns="0" tIns="0" bIns="0" anchor="ctr">
            <a:spAutoFit/>
          </a:bodyPr>
          <a:p>
            <a:pPr algn="ctr"/>
            <a:r>
              <a:rPr b="0" lang="en-US" sz="4400" spc="-1" strike="noStrike">
                <a:latin typeface="Arial"/>
              </a:rPr>
              <a:t>Effect of variables on each components</a:t>
            </a:r>
            <a:endParaRPr b="0" lang="en-US" sz="4400" spc="-1" strike="noStrike">
              <a:latin typeface="Arial"/>
            </a:endParaRPr>
          </a:p>
        </p:txBody>
      </p:sp>
      <p:sp>
        <p:nvSpPr>
          <p:cNvPr id="91" name="TextShape 2"/>
          <p:cNvSpPr txBox="1"/>
          <p:nvPr/>
        </p:nvSpPr>
        <p:spPr>
          <a:xfrm>
            <a:off x="504000" y="1326600"/>
            <a:ext cx="4426920" cy="1873800"/>
          </a:xfrm>
          <a:prstGeom prst="rect">
            <a:avLst/>
          </a:prstGeom>
          <a:noFill/>
          <a:ln>
            <a:noFill/>
          </a:ln>
        </p:spPr>
        <p:txBody>
          <a:bodyPr lIns="0" rIns="0" tIns="0" bIns="0">
            <a:normAutofit fontScale="19000"/>
          </a:bodyPr>
          <a:p>
            <a:pPr marL="432000" indent="-324000">
              <a:spcBef>
                <a:spcPts val="1417"/>
              </a:spcBef>
              <a:buClr>
                <a:srgbClr val="000000"/>
              </a:buClr>
              <a:buSzPct val="45000"/>
              <a:buFont typeface="Wingdings" charset="2"/>
              <a:buChar char=""/>
            </a:pPr>
            <a:r>
              <a:rPr b="0" lang="en-US" sz="3200" spc="-1" strike="noStrike">
                <a:latin typeface="Arial"/>
              </a:rPr>
              <a:t>components_ attribute provides principal axes in feature space, representing the directions of maximum variance in the data. This means, we can see influence on each of the components by features.</a:t>
            </a:r>
            <a:endParaRPr b="0" lang="en-US" sz="3200" spc="-1" strike="noStrike">
              <a:latin typeface="Arial"/>
            </a:endParaRPr>
          </a:p>
        </p:txBody>
      </p:sp>
      <p:sp>
        <p:nvSpPr>
          <p:cNvPr id="92" name="TextShape 3"/>
          <p:cNvSpPr txBox="1"/>
          <p:nvPr/>
        </p:nvSpPr>
        <p:spPr>
          <a:xfrm>
            <a:off x="5152680" y="1326600"/>
            <a:ext cx="4426920" cy="1873800"/>
          </a:xfrm>
          <a:prstGeom prst="rect">
            <a:avLst/>
          </a:prstGeom>
          <a:noFill/>
          <a:ln>
            <a:noFill/>
          </a:ln>
        </p:spPr>
        <p:txBody>
          <a:bodyPr lIns="0" rIns="0" tIns="0" bIns="0">
            <a:normAutofit fontScale="6000"/>
          </a:bodyPr>
          <a:p>
            <a:r>
              <a:rPr b="0" lang="en-US" sz="3200" spc="-1" strike="noStrike">
                <a:latin typeface="Courier New"/>
              </a:rPr>
              <a:t>plt.rcParams['figure.figsize'] = (10,6)</a:t>
            </a:r>
            <a:endParaRPr b="0" lang="en-US" sz="3200" spc="-1" strike="noStrike">
              <a:latin typeface="Courier New"/>
            </a:endParaRPr>
          </a:p>
          <a:p>
            <a:r>
              <a:rPr b="0" lang="en-US" sz="3200" spc="-1" strike="noStrike">
                <a:latin typeface="Courier New"/>
              </a:rPr>
              <a:t>ax = sns.heatmap(pcamodel.components_,</a:t>
            </a:r>
            <a:endParaRPr b="0" lang="en-US" sz="3200" spc="-1" strike="noStrike">
              <a:latin typeface="Courier New"/>
            </a:endParaRPr>
          </a:p>
          <a:p>
            <a:r>
              <a:rPr b="0" lang="en-US" sz="3200" spc="-1" strike="noStrike">
                <a:latin typeface="Courier New"/>
              </a:rPr>
              <a:t>                 </a:t>
            </a:r>
            <a:r>
              <a:rPr b="0" lang="en-US" sz="3200" spc="-1" strike="noStrike">
                <a:latin typeface="Courier New"/>
              </a:rPr>
              <a:t>cmap='YlGnBu',</a:t>
            </a:r>
            <a:endParaRPr b="0" lang="en-US" sz="3200" spc="-1" strike="noStrike">
              <a:latin typeface="Courier New"/>
            </a:endParaRPr>
          </a:p>
          <a:p>
            <a:r>
              <a:rPr b="0" lang="en-US" sz="3200" spc="-1" strike="noStrike">
                <a:latin typeface="Courier New"/>
              </a:rPr>
              <a:t>                 </a:t>
            </a:r>
            <a:r>
              <a:rPr b="0" lang="en-US" sz="3200" spc="-1" strike="noStrike">
                <a:latin typeface="Courier New"/>
              </a:rPr>
              <a:t>yticklabels=[ "PCA"+str(x) for x in range(1,pcamodel.n_components_+1)],</a:t>
            </a:r>
            <a:endParaRPr b="0" lang="en-US" sz="3200" spc="-1" strike="noStrike">
              <a:latin typeface="Courier New"/>
            </a:endParaRPr>
          </a:p>
          <a:p>
            <a:r>
              <a:rPr b="0" lang="en-US" sz="3200" spc="-1" strike="noStrike">
                <a:latin typeface="Courier New"/>
              </a:rPr>
              <a:t>                 </a:t>
            </a:r>
            <a:r>
              <a:rPr b="0" lang="en-US" sz="3200" spc="-1" strike="noStrike">
                <a:latin typeface="Courier New"/>
              </a:rPr>
              <a:t>xticklabels=list(x.columns),</a:t>
            </a:r>
            <a:endParaRPr b="0" lang="en-US" sz="3200" spc="-1" strike="noStrike">
              <a:latin typeface="Courier New"/>
            </a:endParaRPr>
          </a:p>
          <a:p>
            <a:r>
              <a:rPr b="0" lang="en-US" sz="3200" spc="-1" strike="noStrike">
                <a:latin typeface="Courier New"/>
              </a:rPr>
              <a:t>                 </a:t>
            </a:r>
            <a:r>
              <a:rPr b="0" lang="en-US" sz="3200" spc="-1" strike="noStrike">
                <a:latin typeface="Courier New"/>
              </a:rPr>
              <a:t>cbar_kws={"orientation": "horizontal"})</a:t>
            </a:r>
            <a:endParaRPr b="0" lang="en-US" sz="3200" spc="-1" strike="noStrike">
              <a:latin typeface="Courier New"/>
            </a:endParaRPr>
          </a:p>
          <a:p>
            <a:r>
              <a:rPr b="0" lang="en-US" sz="3200" spc="-1" strike="noStrike">
                <a:latin typeface="Courier New"/>
              </a:rPr>
              <a:t>ax.set_aspect("equal")</a:t>
            </a:r>
            <a:endParaRPr b="0" lang="en-US" sz="3200" spc="-1" strike="noStrike">
              <a:latin typeface="Courier New"/>
            </a:endParaRPr>
          </a:p>
        </p:txBody>
      </p:sp>
      <p:sp>
        <p:nvSpPr>
          <p:cNvPr id="93" name="TextShape 4"/>
          <p:cNvSpPr txBox="1"/>
          <p:nvPr/>
        </p:nvSpPr>
        <p:spPr>
          <a:xfrm>
            <a:off x="365760" y="3291840"/>
            <a:ext cx="9875520" cy="2194560"/>
          </a:xfrm>
          <a:prstGeom prst="rect">
            <a:avLst/>
          </a:prstGeom>
          <a:noFill/>
          <a:ln>
            <a:noFill/>
          </a:ln>
        </p:spPr>
      </p:sp>
      <p:pic>
        <p:nvPicPr>
          <p:cNvPr id="94" name="" descr=""/>
          <p:cNvPicPr/>
          <p:nvPr/>
        </p:nvPicPr>
        <p:blipFill>
          <a:blip r:embed="rId1"/>
          <a:stretch/>
        </p:blipFill>
        <p:spPr>
          <a:xfrm>
            <a:off x="1463040" y="3273480"/>
            <a:ext cx="7040880" cy="2304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1"/>
          <a:stretch/>
        </p:blipFill>
        <p:spPr>
          <a:xfrm>
            <a:off x="4674960" y="1554480"/>
            <a:ext cx="4904640" cy="2468880"/>
          </a:xfrm>
          <a:prstGeom prst="rect">
            <a:avLst/>
          </a:prstGeom>
          <a:ln>
            <a:noFill/>
          </a:ln>
        </p:spPr>
      </p:pic>
      <p:sp>
        <p:nvSpPr>
          <p:cNvPr id="4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Dimensionality Reduction</a:t>
            </a:r>
            <a:endParaRPr b="0" lang="en-US" sz="4400" spc="-1" strike="noStrike">
              <a:latin typeface="Arial"/>
            </a:endParaRPr>
          </a:p>
        </p:txBody>
      </p:sp>
      <p:sp>
        <p:nvSpPr>
          <p:cNvPr id="45" name="TextShape 2"/>
          <p:cNvSpPr txBox="1"/>
          <p:nvPr/>
        </p:nvSpPr>
        <p:spPr>
          <a:xfrm>
            <a:off x="236520" y="1375200"/>
            <a:ext cx="4426920" cy="3288240"/>
          </a:xfrm>
          <a:prstGeom prst="rect">
            <a:avLst/>
          </a:prstGeom>
          <a:noFill/>
          <a:ln>
            <a:noFill/>
          </a:ln>
        </p:spPr>
        <p:txBody>
          <a:bodyPr lIns="0" rIns="0" tIns="0" bIns="0">
            <a:normAutofit fontScale="70000"/>
          </a:bodyPr>
          <a:p>
            <a:r>
              <a:rPr b="0" lang="en-US" sz="3200" spc="-1" strike="noStrike">
                <a:latin typeface="Arial"/>
              </a:rPr>
              <a:t>Basically we try to reduce the dimensions of data in order to have a better visual representation of the important features, for example from n dimension to 3D,from 3D to 2D, 2D to 1D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120600"/>
            <a:ext cx="9071640" cy="625320"/>
          </a:xfrm>
          <a:prstGeom prst="rect">
            <a:avLst/>
          </a:prstGeom>
          <a:noFill/>
          <a:ln>
            <a:noFill/>
          </a:ln>
        </p:spPr>
        <p:txBody>
          <a:bodyPr lIns="0" rIns="0" tIns="0" bIns="0" anchor="ctr">
            <a:spAutoFit/>
          </a:bodyPr>
          <a:p>
            <a:pPr algn="ctr"/>
            <a:r>
              <a:rPr b="0" lang="en-US" sz="4400" spc="-1" strike="noStrike">
                <a:latin typeface="Arial"/>
              </a:rPr>
              <a:t>PCA Biplot</a:t>
            </a:r>
            <a:endParaRPr b="0" lang="en-US" sz="4400" spc="-1" strike="noStrike">
              <a:latin typeface="Arial"/>
            </a:endParaRPr>
          </a:p>
        </p:txBody>
      </p:sp>
      <p:sp>
        <p:nvSpPr>
          <p:cNvPr id="96" name="TextShape 2"/>
          <p:cNvSpPr txBox="1"/>
          <p:nvPr/>
        </p:nvSpPr>
        <p:spPr>
          <a:xfrm>
            <a:off x="504000" y="914400"/>
            <a:ext cx="4433760" cy="1568160"/>
          </a:xfrm>
          <a:prstGeom prst="rect">
            <a:avLst/>
          </a:prstGeom>
          <a:noFill/>
          <a:ln>
            <a:noFill/>
          </a:ln>
        </p:spPr>
        <p:txBody>
          <a:bodyPr lIns="0" rIns="0" tIns="0" bIns="0">
            <a:normAutofit fontScale="9000"/>
          </a:bodyPr>
          <a:p>
            <a:r>
              <a:rPr b="0" lang="en-US" sz="3200" spc="-1" strike="noStrike">
                <a:latin typeface="Arial"/>
              </a:rPr>
              <a:t>Biplot is an interesting plot and contains lot of useful information.</a:t>
            </a:r>
            <a:endParaRPr b="0" lang="en-US" sz="3200" spc="-1" strike="noStrike">
              <a:latin typeface="Arial"/>
            </a:endParaRPr>
          </a:p>
          <a:p>
            <a:r>
              <a:rPr b="0" lang="en-US" sz="3200" spc="-1" strike="noStrike">
                <a:latin typeface="Arial"/>
              </a:rPr>
              <a:t>It contains two plots: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PCA scatter plot which shows first two component ( We already plotted this above)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PCA loading plot which shows how strongly each characteristic influences a principal component.</a:t>
            </a:r>
            <a:endParaRPr b="0" lang="en-US" sz="3200" spc="-1" strike="noStrike">
              <a:latin typeface="Arial"/>
            </a:endParaRPr>
          </a:p>
          <a:p>
            <a:endParaRPr b="0" lang="en-US" sz="3200" spc="-1" strike="noStrike">
              <a:latin typeface="Arial"/>
            </a:endParaRPr>
          </a:p>
        </p:txBody>
      </p:sp>
      <p:sp>
        <p:nvSpPr>
          <p:cNvPr id="97" name="TextShape 3"/>
          <p:cNvSpPr txBox="1"/>
          <p:nvPr/>
        </p:nvSpPr>
        <p:spPr>
          <a:xfrm>
            <a:off x="4959360" y="822960"/>
            <a:ext cx="5120640" cy="4754880"/>
          </a:xfrm>
          <a:prstGeom prst="rect">
            <a:avLst/>
          </a:prstGeom>
          <a:noFill/>
          <a:ln>
            <a:noFill/>
          </a:ln>
        </p:spPr>
        <p:txBody>
          <a:bodyPr lIns="0" rIns="0" tIns="0" bIns="0">
            <a:normAutofit fontScale="9000"/>
          </a:bodyPr>
          <a:p>
            <a:r>
              <a:rPr b="0" lang="en-US" sz="2800" spc="-1" strike="noStrike">
                <a:latin typeface="Courier New"/>
              </a:rPr>
              <a:t>def myplot(score,coeff,labels=None):</a:t>
            </a:r>
            <a:endParaRPr b="0" lang="en-US" sz="2800" spc="-1" strike="noStrike">
              <a:latin typeface="Courier New"/>
            </a:endParaRPr>
          </a:p>
          <a:p>
            <a:r>
              <a:rPr b="0" lang="en-US" sz="2800" spc="-1" strike="noStrike">
                <a:latin typeface="Courier New"/>
              </a:rPr>
              <a:t>    </a:t>
            </a:r>
            <a:r>
              <a:rPr b="0" lang="en-US" sz="2800" spc="-1" strike="noStrike">
                <a:latin typeface="Courier New"/>
              </a:rPr>
              <a:t>xs = score[:,0]</a:t>
            </a:r>
            <a:endParaRPr b="0" lang="en-US" sz="2800" spc="-1" strike="noStrike">
              <a:latin typeface="Courier New"/>
            </a:endParaRPr>
          </a:p>
          <a:p>
            <a:r>
              <a:rPr b="0" lang="en-US" sz="2800" spc="-1" strike="noStrike">
                <a:latin typeface="Courier New"/>
              </a:rPr>
              <a:t>    </a:t>
            </a:r>
            <a:r>
              <a:rPr b="0" lang="en-US" sz="2800" spc="-1" strike="noStrike">
                <a:latin typeface="Courier New"/>
              </a:rPr>
              <a:t>ys = score[:,1]</a:t>
            </a:r>
            <a:endParaRPr b="0" lang="en-US" sz="2800" spc="-1" strike="noStrike">
              <a:latin typeface="Courier New"/>
            </a:endParaRPr>
          </a:p>
          <a:p>
            <a:r>
              <a:rPr b="0" lang="en-US" sz="2800" spc="-1" strike="noStrike">
                <a:latin typeface="Courier New"/>
              </a:rPr>
              <a:t>    </a:t>
            </a:r>
            <a:r>
              <a:rPr b="0" lang="en-US" sz="2800" spc="-1" strike="noStrike">
                <a:latin typeface="Courier New"/>
              </a:rPr>
              <a:t>n = coeff.shape[0]</a:t>
            </a:r>
            <a:endParaRPr b="0" lang="en-US" sz="2800" spc="-1" strike="noStrike">
              <a:latin typeface="Courier New"/>
            </a:endParaRPr>
          </a:p>
          <a:p>
            <a:r>
              <a:rPr b="0" lang="en-US" sz="2800" spc="-1" strike="noStrike">
                <a:latin typeface="Courier New"/>
              </a:rPr>
              <a:t>    </a:t>
            </a:r>
            <a:r>
              <a:rPr b="0" lang="en-US" sz="2800" spc="-1" strike="noStrike">
                <a:latin typeface="Courier New"/>
              </a:rPr>
              <a:t>scalex = 1.0/(xs.max() - xs.min())</a:t>
            </a:r>
            <a:endParaRPr b="0" lang="en-US" sz="2800" spc="-1" strike="noStrike">
              <a:latin typeface="Courier New"/>
            </a:endParaRPr>
          </a:p>
          <a:p>
            <a:r>
              <a:rPr b="0" lang="en-US" sz="2800" spc="-1" strike="noStrike">
                <a:latin typeface="Courier New"/>
              </a:rPr>
              <a:t>    </a:t>
            </a:r>
            <a:r>
              <a:rPr b="0" lang="en-US" sz="2800" spc="-1" strike="noStrike">
                <a:latin typeface="Courier New"/>
              </a:rPr>
              <a:t>scaley = 1.0/(ys.max() - ys.min())</a:t>
            </a:r>
            <a:endParaRPr b="0" lang="en-US" sz="2800" spc="-1" strike="noStrike">
              <a:latin typeface="Courier New"/>
            </a:endParaRPr>
          </a:p>
          <a:p>
            <a:r>
              <a:rPr b="0" lang="en-US" sz="2800" spc="-1" strike="noStrike">
                <a:latin typeface="Courier New"/>
              </a:rPr>
              <a:t>    </a:t>
            </a:r>
            <a:r>
              <a:rPr b="0" lang="en-US" sz="2800" spc="-1" strike="noStrike">
                <a:latin typeface="Courier New"/>
              </a:rPr>
              <a:t>plt.scatter(xs * scalex,ys * scaley,s=5)</a:t>
            </a:r>
            <a:endParaRPr b="0" lang="en-US" sz="2800" spc="-1" strike="noStrike">
              <a:latin typeface="Courier New"/>
            </a:endParaRPr>
          </a:p>
          <a:p>
            <a:r>
              <a:rPr b="0" lang="en-US" sz="2800" spc="-1" strike="noStrike">
                <a:latin typeface="Courier New"/>
              </a:rPr>
              <a:t>    </a:t>
            </a:r>
            <a:r>
              <a:rPr b="0" lang="en-US" sz="2800" spc="-1" strike="noStrike">
                <a:latin typeface="Courier New"/>
              </a:rPr>
              <a:t>for i in range(n):</a:t>
            </a:r>
            <a:endParaRPr b="0" lang="en-US" sz="2800" spc="-1" strike="noStrike">
              <a:latin typeface="Courier New"/>
            </a:endParaRPr>
          </a:p>
          <a:p>
            <a:r>
              <a:rPr b="0" lang="en-US" sz="2800" spc="-1" strike="noStrike">
                <a:latin typeface="Courier New"/>
              </a:rPr>
              <a:t>        </a:t>
            </a:r>
            <a:r>
              <a:rPr b="0" lang="en-US" sz="2800" spc="-1" strike="noStrike">
                <a:latin typeface="Courier New"/>
              </a:rPr>
              <a:t>plt.arrow(0, 0, coeff[i,0], coeff[i,1],color = 'r',alpha = 0.5)</a:t>
            </a:r>
            <a:endParaRPr b="0" lang="en-US" sz="2800" spc="-1" strike="noStrike">
              <a:latin typeface="Courier New"/>
            </a:endParaRPr>
          </a:p>
          <a:p>
            <a:r>
              <a:rPr b="0" lang="en-US" sz="2800" spc="-1" strike="noStrike">
                <a:latin typeface="Courier New"/>
              </a:rPr>
              <a:t>        </a:t>
            </a:r>
            <a:r>
              <a:rPr b="0" lang="en-US" sz="2800" spc="-1" strike="noStrike">
                <a:latin typeface="Courier New"/>
              </a:rPr>
              <a:t>if labels is None:</a:t>
            </a:r>
            <a:endParaRPr b="0" lang="en-US" sz="2800" spc="-1" strike="noStrike">
              <a:latin typeface="Courier New"/>
            </a:endParaRPr>
          </a:p>
          <a:p>
            <a:r>
              <a:rPr b="0" lang="en-US" sz="2800" spc="-1" strike="noStrike">
                <a:latin typeface="Courier New"/>
              </a:rPr>
              <a:t>            </a:t>
            </a:r>
            <a:r>
              <a:rPr b="0" lang="en-US" sz="2800" spc="-1" strike="noStrike">
                <a:latin typeface="Courier New"/>
              </a:rPr>
              <a:t>plt.text(coeff[i,0]* 1.15, coeff[i,1] * 1.15, "Var"+str(i+1), color = 'green', ha = 'center', va = 'center')</a:t>
            </a:r>
            <a:endParaRPr b="0" lang="en-US" sz="2800" spc="-1" strike="noStrike">
              <a:latin typeface="Courier New"/>
            </a:endParaRPr>
          </a:p>
          <a:p>
            <a:r>
              <a:rPr b="0" lang="en-US" sz="2800" spc="-1" strike="noStrike">
                <a:latin typeface="Courier New"/>
              </a:rPr>
              <a:t>        </a:t>
            </a:r>
            <a:r>
              <a:rPr b="0" lang="en-US" sz="2800" spc="-1" strike="noStrike">
                <a:latin typeface="Courier New"/>
              </a:rPr>
              <a:t>else:</a:t>
            </a:r>
            <a:endParaRPr b="0" lang="en-US" sz="2800" spc="-1" strike="noStrike">
              <a:latin typeface="Courier New"/>
            </a:endParaRPr>
          </a:p>
          <a:p>
            <a:r>
              <a:rPr b="0" lang="en-US" sz="2800" spc="-1" strike="noStrike">
                <a:latin typeface="Courier New"/>
              </a:rPr>
              <a:t>            </a:t>
            </a:r>
            <a:r>
              <a:rPr b="0" lang="en-US" sz="2800" spc="-1" strike="noStrike">
                <a:latin typeface="Courier New"/>
              </a:rPr>
              <a:t>plt.text(coeff[i,0]* 1.15, coeff[i,1] * 1.15, labels[i], color = 'g', ha = 'center', va = 'center')</a:t>
            </a:r>
            <a:endParaRPr b="0" lang="en-US" sz="2800" spc="-1" strike="noStrike">
              <a:latin typeface="Courier New"/>
            </a:endParaRPr>
          </a:p>
          <a:p>
            <a:r>
              <a:rPr b="0" lang="en-US" sz="2800" spc="-1" strike="noStrike">
                <a:latin typeface="Courier New"/>
              </a:rPr>
              <a:t> </a:t>
            </a:r>
            <a:endParaRPr b="0" lang="en-US" sz="2800" spc="-1" strike="noStrike">
              <a:latin typeface="Courier New"/>
            </a:endParaRPr>
          </a:p>
          <a:p>
            <a:r>
              <a:rPr b="0" lang="en-US" sz="2800" spc="-1" strike="noStrike">
                <a:latin typeface="Courier New"/>
              </a:rPr>
              <a:t>    </a:t>
            </a:r>
            <a:r>
              <a:rPr b="0" lang="en-US" sz="2800" spc="-1" strike="noStrike">
                <a:latin typeface="Courier New"/>
              </a:rPr>
              <a:t>plt.xlabel("PC{}".format(1))</a:t>
            </a:r>
            <a:endParaRPr b="0" lang="en-US" sz="2800" spc="-1" strike="noStrike">
              <a:latin typeface="Courier New"/>
            </a:endParaRPr>
          </a:p>
          <a:p>
            <a:r>
              <a:rPr b="0" lang="en-US" sz="2800" spc="-1" strike="noStrike">
                <a:latin typeface="Courier New"/>
              </a:rPr>
              <a:t>    </a:t>
            </a:r>
            <a:r>
              <a:rPr b="0" lang="en-US" sz="2800" spc="-1" strike="noStrike">
                <a:latin typeface="Courier New"/>
              </a:rPr>
              <a:t>plt.ylabel("PC{}".format(2))</a:t>
            </a:r>
            <a:endParaRPr b="0" lang="en-US" sz="2800" spc="-1" strike="noStrike">
              <a:latin typeface="Courier New"/>
            </a:endParaRPr>
          </a:p>
          <a:p>
            <a:r>
              <a:rPr b="0" lang="en-US" sz="2800" spc="-1" strike="noStrike">
                <a:latin typeface="Courier New"/>
              </a:rPr>
              <a:t>    </a:t>
            </a:r>
            <a:r>
              <a:rPr b="0" lang="en-US" sz="2800" spc="-1" strike="noStrike">
                <a:latin typeface="Courier New"/>
              </a:rPr>
              <a:t>plt.grid()</a:t>
            </a:r>
            <a:endParaRPr b="0" lang="en-US" sz="2800" spc="-1" strike="noStrike">
              <a:latin typeface="Courier New"/>
            </a:endParaRPr>
          </a:p>
          <a:p>
            <a:endParaRPr b="0" lang="en-US" sz="2800" spc="-1" strike="noStrike">
              <a:latin typeface="Courier New"/>
            </a:endParaRPr>
          </a:p>
          <a:p>
            <a:r>
              <a:rPr b="0" lang="en-US" sz="2800" spc="-1" strike="noStrike">
                <a:latin typeface="Courier New"/>
              </a:rPr>
              <a:t>myplot(pca[:,0:2],np.transpose(pcamodel.components_[0:2, :]),list(x.columns))</a:t>
            </a:r>
            <a:endParaRPr b="0" lang="en-US" sz="2800" spc="-1" strike="noStrike">
              <a:latin typeface="Courier New"/>
            </a:endParaRPr>
          </a:p>
          <a:p>
            <a:r>
              <a:rPr b="0" lang="en-US" sz="2800" spc="-1" strike="noStrike">
                <a:latin typeface="Courier New"/>
              </a:rPr>
              <a:t>plt.show()</a:t>
            </a:r>
            <a:endParaRPr b="0" lang="en-US" sz="2800" spc="-1" strike="noStrike">
              <a:latin typeface="Courier New"/>
            </a:endParaRPr>
          </a:p>
        </p:txBody>
      </p:sp>
      <p:sp>
        <p:nvSpPr>
          <p:cNvPr id="98" name="TextShape 4"/>
          <p:cNvSpPr txBox="1"/>
          <p:nvPr/>
        </p:nvSpPr>
        <p:spPr>
          <a:xfrm>
            <a:off x="274320" y="3095280"/>
            <a:ext cx="4433760" cy="1568160"/>
          </a:xfrm>
          <a:prstGeom prst="rect">
            <a:avLst/>
          </a:prstGeom>
          <a:noFill/>
          <a:ln>
            <a:noFill/>
          </a:ln>
        </p:spPr>
      </p:sp>
      <p:pic>
        <p:nvPicPr>
          <p:cNvPr id="99" name="" descr=""/>
          <p:cNvPicPr/>
          <p:nvPr/>
        </p:nvPicPr>
        <p:blipFill>
          <a:blip r:embed="rId1"/>
          <a:stretch/>
        </p:blipFill>
        <p:spPr>
          <a:xfrm>
            <a:off x="91440" y="2468880"/>
            <a:ext cx="4754880" cy="2871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Dimensionality</a:t>
            </a:r>
            <a:endParaRPr b="0" lang="en-US" sz="4400" spc="-1" strike="noStrike">
              <a:latin typeface="Arial"/>
            </a:endParaRPr>
          </a:p>
        </p:txBody>
      </p:sp>
      <p:sp>
        <p:nvSpPr>
          <p:cNvPr id="47" name="TextShape 2"/>
          <p:cNvSpPr txBox="1"/>
          <p:nvPr/>
        </p:nvSpPr>
        <p:spPr>
          <a:xfrm>
            <a:off x="504000" y="1326600"/>
            <a:ext cx="9071640" cy="3288240"/>
          </a:xfrm>
          <a:prstGeom prst="rect">
            <a:avLst/>
          </a:prstGeom>
          <a:noFill/>
          <a:ln>
            <a:noFill/>
          </a:ln>
        </p:spPr>
        <p:txBody>
          <a:bodyPr lIns="0" rIns="0" tIns="0" bIns="0" anchor="ctr">
            <a:spAutoFit/>
          </a:bodyPr>
          <a:p>
            <a:pPr algn="ctr"/>
            <a:r>
              <a:rPr b="0" lang="en-US" sz="3200" spc="-1" strike="noStrike">
                <a:latin typeface="Arial"/>
              </a:rPr>
              <a:t>It is the number of random variables in a dataset or simply the number of features, or rather more simply, the number of columns present in your dataset.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Correlation</a:t>
            </a:r>
            <a:endParaRPr b="0" lang="en-US" sz="4400" spc="-1" strike="noStrike">
              <a:latin typeface="Arial"/>
            </a:endParaRPr>
          </a:p>
        </p:txBody>
      </p:sp>
      <p:sp>
        <p:nvSpPr>
          <p:cNvPr id="49" name="TextShape 2"/>
          <p:cNvSpPr txBox="1"/>
          <p:nvPr/>
        </p:nvSpPr>
        <p:spPr>
          <a:xfrm>
            <a:off x="504000" y="1326600"/>
            <a:ext cx="9071640" cy="3288240"/>
          </a:xfrm>
          <a:prstGeom prst="rect">
            <a:avLst/>
          </a:prstGeom>
          <a:noFill/>
          <a:ln>
            <a:noFill/>
          </a:ln>
        </p:spPr>
        <p:txBody>
          <a:bodyPr lIns="0" rIns="0" tIns="0" bIns="0">
            <a:normAutofit/>
          </a:bodyPr>
          <a:p>
            <a:pPr marL="432000" indent="-324000" algn="just">
              <a:spcBef>
                <a:spcPts val="1417"/>
              </a:spcBef>
              <a:buClr>
                <a:srgbClr val="000000"/>
              </a:buClr>
              <a:buSzPct val="45000"/>
              <a:buFont typeface="Wingdings" charset="2"/>
              <a:buChar char=""/>
            </a:pPr>
            <a:r>
              <a:rPr b="0" lang="en-US" sz="3200" spc="-1" strike="noStrike">
                <a:latin typeface="Arial"/>
              </a:rPr>
              <a:t>It shows how strongly two variable are related to each other. The value of the same ranges for -1 to +1. Positive indicates that when one variable increases, the other increases as well, while negative indicates the other decreases on increasing the former.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Orthogonal</a:t>
            </a:r>
            <a:endParaRPr b="0" lang="en-US" sz="4400" spc="-1" strike="noStrike">
              <a:latin typeface="Arial"/>
            </a:endParaRPr>
          </a:p>
        </p:txBody>
      </p:sp>
      <p:sp>
        <p:nvSpPr>
          <p:cNvPr id="51" name="TextShape 2"/>
          <p:cNvSpPr txBox="1"/>
          <p:nvPr/>
        </p:nvSpPr>
        <p:spPr>
          <a:xfrm>
            <a:off x="504000" y="1326600"/>
            <a:ext cx="442692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Uncorrelated to each other, i.e., correlation between any pair of variables is 0.</a:t>
            </a:r>
            <a:endParaRPr b="0" lang="en-US" sz="3200" spc="-1" strike="noStrike">
              <a:latin typeface="Arial"/>
            </a:endParaRPr>
          </a:p>
        </p:txBody>
      </p:sp>
      <p:pic>
        <p:nvPicPr>
          <p:cNvPr id="52" name="" descr=""/>
          <p:cNvPicPr/>
          <p:nvPr/>
        </p:nvPicPr>
        <p:blipFill>
          <a:blip r:embed="rId1"/>
          <a:stretch/>
        </p:blipFill>
        <p:spPr>
          <a:xfrm>
            <a:off x="5212080" y="1280160"/>
            <a:ext cx="4157640" cy="4173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Eigenvectors</a:t>
            </a:r>
            <a:endParaRPr b="0" lang="en-US" sz="4400" spc="-1" strike="noStrike">
              <a:latin typeface="Arial"/>
            </a:endParaRPr>
          </a:p>
        </p:txBody>
      </p:sp>
      <p:sp>
        <p:nvSpPr>
          <p:cNvPr id="54" name="TextShape 2"/>
          <p:cNvSpPr txBox="1"/>
          <p:nvPr/>
        </p:nvSpPr>
        <p:spPr>
          <a:xfrm>
            <a:off x="504000" y="1326600"/>
            <a:ext cx="4426920" cy="3288240"/>
          </a:xfrm>
          <a:prstGeom prst="rect">
            <a:avLst/>
          </a:prstGeom>
          <a:noFill/>
          <a:ln>
            <a:noFill/>
          </a:ln>
        </p:spPr>
        <p:txBody>
          <a:bodyPr lIns="0" rIns="0" tIns="0" bIns="0">
            <a:normAutofit fontScale="28000"/>
          </a:bodyPr>
          <a:p>
            <a:r>
              <a:rPr b="0" lang="en-US" sz="3200" spc="-1" strike="noStrike">
                <a:latin typeface="Arial"/>
                <a:ea typeface="Microsoft YaHei"/>
              </a:rPr>
              <a:t>Eigenvectors and Eigenvalues are in itself a big domain, let’s restrict ourselves to the knowledge of the same which we would require here. So, consider a non-zero vector v. It is an eigenvector of a square matrix A, if Av is a scalar multiple of v. </a:t>
            </a:r>
            <a:r>
              <a:rPr b="0" lang="en-US" sz="2800" spc="-1" strike="noStrike">
                <a:latin typeface="Arial"/>
                <a:ea typeface="Microsoft YaHei"/>
              </a:rPr>
              <a:t>Or simply: </a:t>
            </a:r>
            <a:r>
              <a:rPr b="1" lang="en-US" sz="2800" spc="-1" strike="noStrike">
                <a:latin typeface="Arial"/>
              </a:rPr>
              <a:t>Av = ƛv</a:t>
            </a:r>
            <a:endParaRPr b="0" lang="en-US" sz="2800" spc="-1" strike="noStrike">
              <a:latin typeface="Arial"/>
            </a:endParaRPr>
          </a:p>
          <a:p>
            <a:r>
              <a:rPr b="0" lang="en-US" sz="3200" spc="-1" strike="noStrike">
                <a:latin typeface="Arial"/>
              </a:rPr>
              <a:t>Here, v is the eigenvector and ƛ is the eigenvalue associated with it.</a:t>
            </a:r>
            <a:endParaRPr b="0" lang="en-US" sz="3200" spc="-1" strike="noStrike">
              <a:latin typeface="Arial"/>
            </a:endParaRPr>
          </a:p>
        </p:txBody>
      </p:sp>
      <p:pic>
        <p:nvPicPr>
          <p:cNvPr id="55" name="" descr=""/>
          <p:cNvPicPr/>
          <p:nvPr/>
        </p:nvPicPr>
        <p:blipFill>
          <a:blip r:embed="rId1"/>
          <a:stretch/>
        </p:blipFill>
        <p:spPr>
          <a:xfrm>
            <a:off x="5120640" y="2382120"/>
            <a:ext cx="4458600" cy="1168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Covariance Matrix</a:t>
            </a:r>
            <a:endParaRPr b="0" lang="en-US" sz="4400" spc="-1" strike="noStrike">
              <a:latin typeface="Arial"/>
            </a:endParaRPr>
          </a:p>
        </p:txBody>
      </p:sp>
      <p:sp>
        <p:nvSpPr>
          <p:cNvPr id="57" name="TextShape 2"/>
          <p:cNvSpPr txBox="1"/>
          <p:nvPr/>
        </p:nvSpPr>
        <p:spPr>
          <a:xfrm>
            <a:off x="504000" y="1326600"/>
            <a:ext cx="442692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This matrix consists of the co-variances between the pairs of variables. The (i,j)</a:t>
            </a:r>
            <a:r>
              <a:rPr b="0" lang="en-US" sz="3200" spc="-1" strike="noStrike" baseline="33000">
                <a:latin typeface="Arial"/>
              </a:rPr>
              <a:t>th</a:t>
            </a:r>
            <a:r>
              <a:rPr b="0" lang="en-US" sz="3200" spc="-1" strike="noStrike">
                <a:latin typeface="Arial"/>
              </a:rPr>
              <a:t> element is the covariance between   i-</a:t>
            </a:r>
            <a:r>
              <a:rPr b="0" lang="en-US" sz="3200" spc="-1" strike="noStrike" baseline="33000">
                <a:latin typeface="Arial"/>
              </a:rPr>
              <a:t>th</a:t>
            </a:r>
            <a:r>
              <a:rPr b="0" lang="en-US" sz="3200" spc="-1" strike="noStrike">
                <a:latin typeface="Arial"/>
              </a:rPr>
              <a:t> and j-</a:t>
            </a:r>
            <a:r>
              <a:rPr b="0" lang="en-US" sz="3200" spc="-1" strike="noStrike" baseline="33000">
                <a:latin typeface="Arial"/>
              </a:rPr>
              <a:t>th</a:t>
            </a:r>
            <a:r>
              <a:rPr b="0" lang="en-US" sz="3200" spc="-1" strike="noStrike">
                <a:latin typeface="Arial"/>
              </a:rPr>
              <a:t> variable.</a:t>
            </a:r>
            <a:endParaRPr b="0" lang="en-US" sz="3200" spc="-1" strike="noStrike">
              <a:latin typeface="Arial"/>
            </a:endParaRPr>
          </a:p>
        </p:txBody>
      </p:sp>
      <p:pic>
        <p:nvPicPr>
          <p:cNvPr id="58" name="" descr=""/>
          <p:cNvPicPr/>
          <p:nvPr/>
        </p:nvPicPr>
        <p:blipFill>
          <a:blip r:embed="rId1"/>
          <a:stretch/>
        </p:blipFill>
        <p:spPr>
          <a:xfrm>
            <a:off x="5152320" y="1876680"/>
            <a:ext cx="4426920" cy="2187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Properties of Principal Component</a:t>
            </a:r>
            <a:endParaRPr b="0" lang="en-US" sz="4400" spc="-1" strike="noStrike">
              <a:latin typeface="Arial"/>
            </a:endParaRPr>
          </a:p>
        </p:txBody>
      </p:sp>
      <p:sp>
        <p:nvSpPr>
          <p:cNvPr id="60" name="TextShape 2"/>
          <p:cNvSpPr txBox="1"/>
          <p:nvPr/>
        </p:nvSpPr>
        <p:spPr>
          <a:xfrm>
            <a:off x="504000" y="1326600"/>
            <a:ext cx="4426920" cy="3288240"/>
          </a:xfrm>
          <a:prstGeom prst="rect">
            <a:avLst/>
          </a:prstGeom>
          <a:noFill/>
          <a:ln>
            <a:noFill/>
          </a:ln>
        </p:spPr>
        <p:txBody>
          <a:bodyPr lIns="0" rIns="0" tIns="0" bIns="0">
            <a:normAutofit fontScale="27000"/>
          </a:bodyPr>
          <a:p>
            <a:pPr marL="432000" indent="-324000">
              <a:spcBef>
                <a:spcPts val="1417"/>
              </a:spcBef>
              <a:buClr>
                <a:srgbClr val="000000"/>
              </a:buClr>
              <a:buSzPct val="45000"/>
              <a:buFont typeface="Wingdings" charset="2"/>
              <a:buChar char=""/>
            </a:pPr>
            <a:r>
              <a:rPr b="0" lang="en-US" sz="3200" spc="-1" strike="noStrike">
                <a:latin typeface="Arial"/>
              </a:rPr>
              <a:t>Technically, a principal component can be defined as a linear combination of optimally-weighted observed variables. The output of PCA are these principal components, the number of which is less than or equal to the number of original variables. Less, in case when we wish to discard or reduce the dimensions in our dataset.</a:t>
            </a:r>
            <a:endParaRPr b="0" lang="en-US" sz="3200" spc="-1" strike="noStrike">
              <a:latin typeface="Arial"/>
            </a:endParaRPr>
          </a:p>
        </p:txBody>
      </p:sp>
      <p:sp>
        <p:nvSpPr>
          <p:cNvPr id="61" name="TextShape 3"/>
          <p:cNvSpPr txBox="1"/>
          <p:nvPr/>
        </p:nvSpPr>
        <p:spPr>
          <a:xfrm>
            <a:off x="5152680" y="1326600"/>
            <a:ext cx="4426920" cy="3288240"/>
          </a:xfrm>
          <a:prstGeom prst="rect">
            <a:avLst/>
          </a:prstGeom>
          <a:noFill/>
          <a:ln>
            <a:noFill/>
          </a:ln>
        </p:spPr>
        <p:txBody>
          <a:bodyPr lIns="0" rIns="0" tIns="0" bIns="0">
            <a:normAutofit fontScale="14000"/>
          </a:bodyPr>
          <a:p>
            <a:pPr marL="432000" indent="-324000">
              <a:spcBef>
                <a:spcPts val="1417"/>
              </a:spcBef>
              <a:buClr>
                <a:srgbClr val="000000"/>
              </a:buClr>
              <a:buSzPct val="45000"/>
              <a:buFont typeface="Wingdings" charset="2"/>
              <a:buChar char=""/>
            </a:pPr>
            <a:r>
              <a:rPr b="0" lang="en-US" sz="3200" spc="-1" strike="noStrike">
                <a:latin typeface="Arial"/>
              </a:rPr>
              <a:t>The PCs possess some useful properties which are listed below:</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PCs are essentially the </a:t>
            </a:r>
            <a:r>
              <a:rPr b="1" lang="en-US" sz="3200" spc="-1" strike="noStrike">
                <a:latin typeface="Arial"/>
              </a:rPr>
              <a:t>linear</a:t>
            </a:r>
            <a:r>
              <a:rPr b="0" lang="en-US" sz="3200" spc="-1" strike="noStrike">
                <a:latin typeface="Arial"/>
              </a:rPr>
              <a:t> combinations of the original variables, the weights vector in this combination is actually the eigenvector found which in turn satisfies the principle of least squares.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PCs are orthogonal, as already discussed.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variation present in the PCs decrease as we move from the 1st PC to the last one, hence the importance.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74160"/>
            <a:ext cx="9071640" cy="1250280"/>
          </a:xfrm>
          <a:prstGeom prst="rect">
            <a:avLst/>
          </a:prstGeom>
          <a:noFill/>
          <a:ln>
            <a:noFill/>
          </a:ln>
        </p:spPr>
        <p:txBody>
          <a:bodyPr lIns="0" rIns="0" tIns="0" bIns="0" anchor="ctr">
            <a:spAutoFit/>
          </a:bodyPr>
          <a:p>
            <a:pPr algn="ctr"/>
            <a:r>
              <a:rPr b="0" lang="en-US" sz="4400" spc="-1" strike="noStrike">
                <a:latin typeface="Arial"/>
              </a:rPr>
              <a:t>Applications of Principal Component Analysis</a:t>
            </a:r>
            <a:endParaRPr b="0" lang="en-US" sz="4400" spc="-1" strike="noStrike">
              <a:latin typeface="Arial"/>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fontScale="70000"/>
          </a:bodyPr>
          <a:p>
            <a:pPr marL="432000" indent="-324000">
              <a:spcBef>
                <a:spcPts val="1417"/>
              </a:spcBef>
              <a:buClr>
                <a:srgbClr val="000000"/>
              </a:buClr>
              <a:buSzPct val="45000"/>
              <a:buFont typeface="Wingdings" charset="2"/>
              <a:buChar char=""/>
            </a:pPr>
            <a:r>
              <a:rPr b="0" lang="en-US" sz="3200" spc="-1" strike="noStrike">
                <a:latin typeface="Arial"/>
              </a:rPr>
              <a:t>PCA is predominantly used as a dimensionality reduction technique in domains like </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facial recognition, </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computer vision and </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image compression. </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is also used for finding patterns in data of high dimension in the field of finance, data mining, bioinformatics, psychology, etc.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2019-09-10T00:05:43Z</dcterms:modified>
  <cp:revision>3</cp:revision>
  <dc:subject/>
  <dc:title/>
</cp:coreProperties>
</file>