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  <p:sldMasterId id="2147483794" r:id="rId5"/>
  </p:sldMasterIdLst>
  <p:notesMasterIdLst>
    <p:notesMasterId r:id="rId14"/>
  </p:notesMasterIdLst>
  <p:handoutMasterIdLst>
    <p:handoutMasterId r:id="rId15"/>
  </p:handoutMasterIdLst>
  <p:sldIdLst>
    <p:sldId id="491" r:id="rId6"/>
    <p:sldId id="469" r:id="rId7"/>
    <p:sldId id="472" r:id="rId8"/>
    <p:sldId id="492" r:id="rId9"/>
    <p:sldId id="488" r:id="rId10"/>
    <p:sldId id="489" r:id="rId11"/>
    <p:sldId id="490" r:id="rId12"/>
    <p:sldId id="481" r:id="rId1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0" pos="2208" userDrawn="1">
          <p15:clr>
            <a:srgbClr val="A4A3A4"/>
          </p15:clr>
        </p15:guide>
        <p15:guide id="22" orient="horz" pos="291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42" pos="5424" userDrawn="1">
          <p15:clr>
            <a:srgbClr val="A4A3A4"/>
          </p15:clr>
        </p15:guide>
        <p15:guide id="43" orient="horz" pos="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46E00"/>
    <a:srgbClr val="04121B"/>
    <a:srgbClr val="000000"/>
    <a:srgbClr val="124079"/>
    <a:srgbClr val="00008C"/>
    <a:srgbClr val="001EFF"/>
    <a:srgbClr val="00CCFF"/>
    <a:srgbClr val="0E305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846" autoAdjust="0"/>
  </p:normalViewPr>
  <p:slideViewPr>
    <p:cSldViewPr snapToGrid="0">
      <p:cViewPr varScale="1">
        <p:scale>
          <a:sx n="100" d="100"/>
          <a:sy n="100" d="100"/>
        </p:scale>
        <p:origin x="540" y="90"/>
      </p:cViewPr>
      <p:guideLst>
        <p:guide pos="2208"/>
        <p:guide orient="horz" pos="2916"/>
        <p:guide orient="horz" pos="1644"/>
        <p:guide pos="2880"/>
        <p:guide pos="336"/>
        <p:guide orient="horz" pos="348"/>
        <p:guide pos="5424"/>
        <p:guide orient="horz" pos="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6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xmlns="" id="{0824B341-A537-41D0-9C5E-E90A67A8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0186" y="4742308"/>
            <a:ext cx="436897" cy="274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576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57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945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0214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5845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940223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240428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686" y="482411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01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0276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198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111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78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>
            <a:extLst>
              <a:ext uri="{FF2B5EF4-FFF2-40B4-BE49-F238E27FC236}">
                <a16:creationId xmlns:a16="http://schemas.microsoft.com/office/drawing/2014/main" xmlns="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xmlns="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xmlns="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xmlns="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xmlns="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xmlns="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xmlns="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xmlns="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xmlns="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xmlns="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xmlns="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xmlns="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xmlns="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xmlns="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xmlns="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xmlns="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xmlns="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xmlns="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xmlns="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xmlns="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xmlns="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xmlns="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xmlns="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xmlns="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xmlns="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xmlns="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xmlns="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xmlns="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xmlns="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xmlns="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xmlns="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xmlns="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xmlns="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xmlns="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xmlns="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xmlns="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xmlns="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xmlns="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xmlns="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xmlns="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xmlns="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xmlns="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xmlns="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xmlns="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xmlns="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xmlns="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xmlns="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xmlns="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xmlns="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xmlns="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xmlns="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xmlns="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xmlns="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xmlns="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xmlns="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xmlns="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xmlns="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xmlns="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xmlns="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xmlns="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xmlns="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xmlns="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xmlns="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xmlns="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xmlns="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xmlns="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xmlns="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xmlns="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xmlns="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xmlns="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xmlns="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xmlns="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xmlns="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xmlns="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xmlns="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xmlns="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xmlns="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xmlns="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xmlns="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xmlns="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xmlns="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xmlns="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8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xmlns="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xmlns="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102" name="Title Placeholder 101">
            <a:extLst>
              <a:ext uri="{FF2B5EF4-FFF2-40B4-BE49-F238E27FC236}">
                <a16:creationId xmlns:a16="http://schemas.microsoft.com/office/drawing/2014/main" xmlns="" id="{73CF99E0-4E37-4EDA-8339-FF575B8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xmlns="" id="{312705AA-4205-4063-B2BB-9B12D91B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8142"/>
            <a:ext cx="7886700" cy="363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0" r:id="rId3"/>
    <p:sldLayoutId id="2147483793" r:id="rId4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xmlns="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xmlns="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xmlns="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xmlns="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xmlns="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xmlns="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xmlns="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xmlns="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xmlns="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xmlns="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xmlns="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xmlns="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xmlns="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xmlns="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xmlns="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xmlns="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xmlns="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xmlns="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xmlns="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xmlns="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xmlns="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xmlns="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xmlns="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xmlns="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xmlns="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xmlns="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xmlns="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xmlns="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xmlns="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xmlns="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xmlns="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xmlns="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xmlns="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xmlns="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xmlns="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xmlns="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xmlns="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xmlns="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xmlns="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xmlns="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xmlns="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xmlns="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xmlns="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xmlns="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xmlns="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xmlns="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xmlns="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xmlns="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xmlns="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xmlns="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xmlns="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xmlns="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xmlns="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xmlns="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xmlns="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xmlns="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xmlns="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xmlns="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xmlns="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xmlns="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xmlns="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xmlns="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xmlns="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xmlns="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xmlns="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xmlns="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xmlns="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xmlns="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xmlns="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xmlns="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xmlns="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xmlns="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xmlns="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xmlns="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xmlns="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xmlns="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xmlns="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xmlns="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xmlns="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xmlns="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xmlns="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xmlns="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xmlns="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xmlns="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92" name="TextBox 91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3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xmlns="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98" name="Rectangle 97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xmlns="" id="{C902654B-7208-4B2B-A298-1A28055D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0" t="-593" r="-5250" b="472"/>
          <a:stretch/>
        </p:blipFill>
        <p:spPr>
          <a:xfrm>
            <a:off x="794145" y="4751172"/>
            <a:ext cx="773972" cy="29359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45" y="146132"/>
            <a:ext cx="7391780" cy="387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895" y="3977856"/>
            <a:ext cx="4815590" cy="573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400" dirty="0" smtClean="0">
                <a:latin typeface="Castellar" panose="020A0402060406010301" pitchFamily="18" charset="0"/>
              </a:rPr>
              <a:t>JARVIS</a:t>
            </a:r>
            <a:endParaRPr lang="en-US" sz="2400" dirty="0">
              <a:latin typeface="Castellar" panose="020A0402060406010301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59960" y="3977856"/>
            <a:ext cx="2124855" cy="616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Bodoni MT Black" panose="02070A03080606020203" pitchFamily="18" charset="0"/>
              </a:rPr>
              <a:t>TEAM NAME:</a:t>
            </a:r>
            <a:endParaRPr lang="en-US" sz="2000" dirty="0">
              <a:solidFill>
                <a:schemeClr val="accent6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1026" name="Picture 2" descr="J.A.R.V.I.S. | Marvel Cinematic Universe Wiki | Fand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74" y="3410818"/>
            <a:ext cx="907261" cy="11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2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0192" y="2195891"/>
            <a:ext cx="6494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err="1"/>
              <a:t>ServiceNow</a:t>
            </a:r>
            <a:r>
              <a:rPr lang="en-US" sz="5400" dirty="0"/>
              <a:t> </a:t>
            </a:r>
            <a:r>
              <a:rPr lang="en-US" sz="5400" dirty="0" err="1"/>
              <a:t>Chatbot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2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CC51E3-E419-4AB1-8316-5C2835430B1C}"/>
              </a:ext>
            </a:extLst>
          </p:cNvPr>
          <p:cNvSpPr txBox="1"/>
          <p:nvPr/>
        </p:nvSpPr>
        <p:spPr>
          <a:xfrm>
            <a:off x="533398" y="2472952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 smtClean="0">
                <a:latin typeface="+mn-lt"/>
              </a:rPr>
              <a:t>Technology Stack used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CB79F84-A71F-4C90-A599-76F7E8C3FDCA}"/>
              </a:ext>
            </a:extLst>
          </p:cNvPr>
          <p:cNvSpPr/>
          <p:nvPr/>
        </p:nvSpPr>
        <p:spPr>
          <a:xfrm>
            <a:off x="533398" y="2983043"/>
            <a:ext cx="8067675" cy="1651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 smtClean="0">
                <a:latin typeface="+mn-lt"/>
              </a:rPr>
              <a:t>Describe your solution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15040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700066" y="910374"/>
            <a:ext cx="53158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now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bot will help you create INC on the go </a:t>
            </a:r>
          </a:p>
          <a:p>
            <a:pPr algn="just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redirect user with FAQs at single point only.  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0104" y="3099572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066" y="3101376"/>
            <a:ext cx="270888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 Cloud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 Watson Assistant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21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 smtClean="0"/>
              <a:t>Use Cases &amp; Business Value of the solution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3730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855321" y="1173433"/>
            <a:ext cx="7648248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Earlier users needs to follow some procedure to create SNOW tickets as: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need to contact support to create SNOW ticket for there issue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go through all required fields to raise tickets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1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5321" y="2799796"/>
            <a:ext cx="26362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Value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friendly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Effective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Reduces User efforts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4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What was accomplished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787332" y="1109960"/>
            <a:ext cx="7304244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SNOW tickets are created in behalf of user with minimum efforts.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SNOW ticket are assigned to specified team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can go through company’s details like contact details, product</a:t>
            </a:r>
          </a:p>
          <a:p>
            <a:pPr algn="l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pricing, </a:t>
            </a:r>
            <a:r>
              <a:rPr lang="en-US" sz="1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single window.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7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Challenges &amp; Learnings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719748" y="1100435"/>
            <a:ext cx="788132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on IBM cloud as a new user with Lite feature was a challenging </a:t>
            </a:r>
          </a:p>
          <a:p>
            <a:pPr algn="l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task.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with Watson Assistant was great learning for us as well as </a:t>
            </a:r>
          </a:p>
          <a:p>
            <a:pPr algn="l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for Watson.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4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 smtClean="0">
                <a:latin typeface="+mn-lt"/>
              </a:rPr>
              <a:t>Screenshots (if any applicable)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0" y="809706"/>
            <a:ext cx="2484332" cy="3695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53" y="809706"/>
            <a:ext cx="2475164" cy="3695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778" y="809706"/>
            <a:ext cx="2411697" cy="35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/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1CE99FAF93E43A9D55D5A970C5896" ma:contentTypeVersion="2" ma:contentTypeDescription="Create a new document." ma:contentTypeScope="" ma:versionID="ae30c1856a3cfe05497c58b7eb8972a5">
  <xsd:schema xmlns:xsd="http://www.w3.org/2001/XMLSchema" xmlns:xs="http://www.w3.org/2001/XMLSchema" xmlns:p="http://schemas.microsoft.com/office/2006/metadata/properties" xmlns:ns2="59adf32a-ef96-4ec2-94c8-876cf435d4ef" targetNamespace="http://schemas.microsoft.com/office/2006/metadata/properties" ma:root="true" ma:fieldsID="cee035c1f458a1f4886de6f247fb42e8" ns2:_="">
    <xsd:import namespace="59adf32a-ef96-4ec2-94c8-876cf435d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df32a-ef96-4ec2-94c8-876cf435d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59adf32a-ef96-4ec2-94c8-876cf435d4e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53222-73F9-443A-86D8-293AD41C26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adf32a-ef96-4ec2-94c8-876cf435d4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11670</TotalTime>
  <Words>181</Words>
  <Application>Microsoft Office PowerPoint</Application>
  <PresentationFormat>On-screen Show (16:9)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Bodoni MT Black</vt:lpstr>
      <vt:lpstr>Calibri</vt:lpstr>
      <vt:lpstr>Calibri Light</vt:lpstr>
      <vt:lpstr>Castellar</vt:lpstr>
      <vt:lpstr>Geneva</vt:lpstr>
      <vt:lpstr>ヒラギノ角ゴ Pro W3</vt:lpstr>
      <vt:lpstr>12_Office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Sharma</dc:creator>
  <cp:lastModifiedBy>Nitansh Vaidya</cp:lastModifiedBy>
  <cp:revision>403</cp:revision>
  <cp:lastPrinted>2015-11-28T12:28:20Z</cp:lastPrinted>
  <dcterms:created xsi:type="dcterms:W3CDTF">2018-05-11T06:04:00Z</dcterms:created>
  <dcterms:modified xsi:type="dcterms:W3CDTF">2020-09-06T12:25:39Z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0x0101007E41CE99FAF93E43A9D55D5A970C5896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