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4A48-62A9-2245-BD2E-93119084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005B-D7F5-794D-9300-BC4D4B9D4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4867-F4A9-B842-B277-9586CFBE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F301-58AE-F24F-BA4E-1B2F67E9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2DCD-7040-AF49-A512-653AC18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2371-5732-D94F-AFA4-51D24ABA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08D3-9A86-8E4D-912A-E99E5E53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A077-9F7E-D142-ADDC-429EAE35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120C-3CFC-AE40-A548-2C1A6EFD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25C9-7EE7-0B47-B130-F5028E66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A2178-157B-E946-B380-CE793FEA7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EEE77-6AE0-6D45-A40E-78F47CE6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997C-DB4A-1940-8F93-E7956383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5DD3-6B0D-9047-8F28-8CC2C0C7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F34B-940B-414E-A32D-83DFCC77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493-60AC-0746-AADE-0EDBB24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48BE-B890-0E49-8A1A-8DE31949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DB47-BA7F-6D4D-B811-76CD063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A7A7-3814-1D4A-A41F-7AAA1AD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293D-43E5-8141-9EE0-0006792B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41E5-20ED-ED4E-8010-591995BC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6D617-3E0F-1E41-9304-DA082235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FA08-0D61-FE46-A01B-54C80D3F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CCA0-2D1D-6044-8100-EA6BED92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4853-DA3A-5E40-B137-EF6A0B50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B93C-852C-C04C-83CB-C928CF4E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1FF0-9E05-E344-943F-A746BEC3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2823-A74F-0B4C-85B9-780AE1F7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7F32-77C2-FB4C-BB87-21A1BAEB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EE01-B3D9-774F-8CFC-DD0C70A6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B8B2C-D933-B24F-8686-790FD45A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AC74-A052-2548-B8A9-8C6C8982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5003-545E-074F-AE79-DD8C1A2A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3BA3-48AD-7A4F-814E-D80C4D95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09-F3D3-A340-8D5B-213DFE7B5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5492F-D240-5342-BC2E-D2A56744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05028-B897-E748-A772-B0B2524C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B7E6E-53AE-C149-B728-8570449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8FF1-B9BC-5F43-90E2-E4CD2E2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FF3D-8B3A-E140-8638-D9B81F37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B45F0-5F4A-AE42-8873-1BF0775E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CF6D-3382-C04D-8675-FCB12D96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648CA-B820-9746-9B2A-EE103B1D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EF63F-2044-BC4B-8245-57976C3E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1ACDA-B73B-0244-B40A-0419A2B2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481D-2724-1347-AC33-2B18BA3F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2F22-E2DE-9444-833A-6AE11F1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C11E-44CE-4E42-9784-1AC792C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E0745-3781-1247-99D1-01FEF7AF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5962-1896-0D40-AEFE-51A9D891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3DCE-223E-DD48-8052-6E701F15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6AC-8D98-5E4F-BBDE-0C10AE9F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3A1-37A6-E646-8F45-6AF99D5E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6CC2B-C03F-F64D-A979-6B5F85860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74F6-D6D8-AB4A-BB7A-C96CB24A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E63FB-813A-0240-A110-199DD94F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C022-1D53-0C49-98EC-D4A63F0A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35A6-7D22-8D47-8E99-95582A1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38C6C-A8CF-A942-B149-30916D89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01BE-CF66-0246-8071-C21F5BFA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3976-ED52-CB41-A1BE-F859C9B3A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0AD0-BE3A-2840-85BB-608CE8B79A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58C0-D6C1-E745-82DE-F00C3FE15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AFE0-7E6D-0F4F-B912-0367B8B1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BF85-7FC9-2B4C-B216-7926E964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mzoo.uncool.ai/text-gener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fr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9B00-C512-5842-A608-1DEB24163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Indonesian Language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32960-DEAB-204F-9FEA-F7CD63C28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</a:p>
          <a:p>
            <a:r>
              <a:rPr lang="en-US" dirty="0"/>
              <a:t>Universal Language Model Fine-tuning for Text Classification</a:t>
            </a:r>
          </a:p>
          <a:p>
            <a:r>
              <a:rPr lang="en-US" dirty="0"/>
              <a:t>(ULMFiT)</a:t>
            </a:r>
          </a:p>
        </p:txBody>
      </p:sp>
    </p:spTree>
    <p:extLst>
      <p:ext uri="{BB962C8B-B14F-4D97-AF65-F5344CB8AC3E}">
        <p14:creationId xmlns:p14="http://schemas.microsoft.com/office/powerpoint/2010/main" val="164336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327-2830-B84A-B774-C381C1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  <a:br>
              <a:rPr lang="en-US" dirty="0"/>
            </a:br>
            <a:r>
              <a:rPr lang="en-US" sz="3200" dirty="0"/>
              <a:t>Text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62B-7AAB-AA4D-9A97-8E028CFF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2"/>
              </a:rPr>
              <a:t>https://lmzoo.uncool.ai/text-generator/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0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D2D3-474C-7948-AC3B-9F6A36F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for Indonesian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D8DD-DE3D-7D4A-80C4-2404616F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 based on </a:t>
            </a:r>
            <a:r>
              <a:rPr lang="en-US" dirty="0" err="1"/>
              <a:t>OpenAI</a:t>
            </a:r>
            <a:r>
              <a:rPr lang="en-US" dirty="0"/>
              <a:t> GPT2</a:t>
            </a:r>
          </a:p>
          <a:p>
            <a:pPr lvl="1"/>
            <a:r>
              <a:rPr lang="en-US" dirty="0"/>
              <a:t>Dataset collections</a:t>
            </a:r>
          </a:p>
          <a:p>
            <a:pPr lvl="1"/>
            <a:r>
              <a:rPr lang="en-US" dirty="0"/>
              <a:t>Training on 100+ Google TPUs with the help from Tensorflow Research Cloud</a:t>
            </a:r>
            <a:r>
              <a:rPr lang="en-US" dirty="0">
                <a:hlinkClick r:id="rId2"/>
              </a:rPr>
              <a:t> https://www.tensorflow.org/tfrc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9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7646-7A4E-B740-AFFB-EB6EFAA3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A644-EBC9-DE49-B6FA-B0E80929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8801-1895-B148-AF92-ED754486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7E6A-06B3-DD4D-95B4-0E641FA6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next word based on previous words</a:t>
            </a:r>
          </a:p>
          <a:p>
            <a:pPr lvl="1"/>
            <a:r>
              <a:rPr lang="en-US" dirty="0"/>
              <a:t>Joko Widodo </a:t>
            </a:r>
            <a:r>
              <a:rPr lang="en-US" dirty="0" err="1"/>
              <a:t>adalah</a:t>
            </a:r>
            <a:r>
              <a:rPr lang="en-US" dirty="0"/>
              <a:t> …</a:t>
            </a:r>
          </a:p>
          <a:p>
            <a:r>
              <a:rPr lang="en-US" dirty="0"/>
              <a:t>One of main researches on NLP</a:t>
            </a:r>
          </a:p>
          <a:p>
            <a:r>
              <a:rPr lang="en-US" dirty="0"/>
              <a:t>Applications: speech recognition, text classification, text recognition, machine translation, semantic extraction,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FEE7-EFB5-9646-BE41-627700E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B49F-855A-584C-A0CD-91E2EEB8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 based LM</a:t>
            </a:r>
          </a:p>
          <a:p>
            <a:r>
              <a:rPr lang="en-US" dirty="0"/>
              <a:t>Neural network based LM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383-F165-A64F-89BB-58411A5D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Universal Language Model Fine-tuning for Text Classification</a:t>
            </a:r>
            <a:br>
              <a:rPr lang="en-US" sz="3600" dirty="0"/>
            </a:br>
            <a:r>
              <a:rPr lang="en-US" sz="3600" dirty="0"/>
              <a:t>(ULMFiT)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C9FA9320-EEC3-AA40-A76A-505772BAD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664"/>
            <a:ext cx="10401300" cy="2451100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6C56DE3-EFD3-6949-9689-9A4FD89D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1430"/>
            <a:ext cx="10515600" cy="7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383-F165-A64F-89BB-58411A5D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ULMFiT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row of buildings&#10;&#10;Description automatically generated">
            <a:extLst>
              <a:ext uri="{FF2B5EF4-FFF2-40B4-BE49-F238E27FC236}">
                <a16:creationId xmlns:a16="http://schemas.microsoft.com/office/drawing/2014/main" id="{CEE3735A-3F54-A446-B394-65837D2E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56" y="1825625"/>
            <a:ext cx="7354487" cy="4351338"/>
          </a:xfrm>
        </p:spPr>
      </p:pic>
    </p:spTree>
    <p:extLst>
      <p:ext uri="{BB962C8B-B14F-4D97-AF65-F5344CB8AC3E}">
        <p14:creationId xmlns:p14="http://schemas.microsoft.com/office/powerpoint/2010/main" val="25447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383-F165-A64F-89BB-58411A5D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ULMFiT on Text Classification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D1052E3-9A20-4E41-9EBB-A7284AFA1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3" y="1266825"/>
            <a:ext cx="8386762" cy="5591175"/>
          </a:xfrm>
        </p:spPr>
      </p:pic>
    </p:spTree>
    <p:extLst>
      <p:ext uri="{BB962C8B-B14F-4D97-AF65-F5344CB8AC3E}">
        <p14:creationId xmlns:p14="http://schemas.microsoft.com/office/powerpoint/2010/main" val="14545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DBC0-0AC7-9749-8991-E5F4B43F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05E62-E925-7047-962D-CF4E3C5A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Indonesian Wikipedia</a:t>
            </a:r>
          </a:p>
          <a:p>
            <a:pPr lvl="1"/>
            <a:r>
              <a:rPr lang="en-US" dirty="0"/>
              <a:t>&gt; 400K articles</a:t>
            </a:r>
          </a:p>
          <a:p>
            <a:pPr lvl="1"/>
            <a:r>
              <a:rPr lang="en-US" dirty="0"/>
              <a:t>Vocabulary size: 60K</a:t>
            </a:r>
          </a:p>
          <a:p>
            <a:r>
              <a:rPr lang="en-US" dirty="0"/>
              <a:t>Perplexity: 27.67</a:t>
            </a:r>
          </a:p>
          <a:p>
            <a:pPr lvl="1"/>
            <a:r>
              <a:rPr lang="en-US" dirty="0"/>
              <a:t>Comparison: </a:t>
            </a:r>
          </a:p>
          <a:p>
            <a:pPr lvl="2"/>
            <a:r>
              <a:rPr lang="en-US" dirty="0"/>
              <a:t>400 (?) on N-Gram Indonesian LM </a:t>
            </a:r>
          </a:p>
          <a:p>
            <a:pPr lvl="2"/>
            <a:r>
              <a:rPr lang="en-US" dirty="0"/>
              <a:t>40.68 on English wikitext2 (Yang et al, 2017)</a:t>
            </a:r>
          </a:p>
          <a:p>
            <a:pPr lvl="2"/>
            <a:r>
              <a:rPr lang="en-US" dirty="0"/>
              <a:t>29.2 on English wikitext103 (Rae et al, 2018)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327-2830-B84A-B774-C381C1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  <a:br>
              <a:rPr lang="en-US" dirty="0"/>
            </a:br>
            <a:r>
              <a:rPr lang="en-US" sz="3200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62B-7AAB-AA4D-9A97-8E028CFF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Word Bahasa Indonesia Corpus and Parallel English Translation (BPPT) for PAN Localization</a:t>
            </a:r>
          </a:p>
          <a:p>
            <a:pPr lvl="1"/>
            <a:r>
              <a:rPr lang="en-US" dirty="0" err="1"/>
              <a:t>indonesian-english</a:t>
            </a:r>
            <a:r>
              <a:rPr lang="en-US" dirty="0"/>
              <a:t> translation</a:t>
            </a:r>
          </a:p>
          <a:p>
            <a:pPr lvl="1"/>
            <a:r>
              <a:rPr lang="en-US" dirty="0"/>
              <a:t>500K words</a:t>
            </a:r>
          </a:p>
          <a:p>
            <a:pPr lvl="1"/>
            <a:r>
              <a:rPr lang="en-US" dirty="0"/>
              <a:t>Categories:</a:t>
            </a:r>
          </a:p>
          <a:p>
            <a:pPr lvl="2"/>
            <a:r>
              <a:rPr lang="en-US" dirty="0"/>
              <a:t>Economy</a:t>
            </a:r>
          </a:p>
          <a:p>
            <a:pPr lvl="2"/>
            <a:r>
              <a:rPr lang="en-US" dirty="0"/>
              <a:t>International</a:t>
            </a:r>
          </a:p>
          <a:p>
            <a:pPr lvl="2"/>
            <a:r>
              <a:rPr lang="en-US" dirty="0"/>
              <a:t>Science</a:t>
            </a:r>
          </a:p>
          <a:p>
            <a:pPr lvl="2"/>
            <a:r>
              <a:rPr lang="en-US" dirty="0"/>
              <a:t>Sport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327-2830-B84A-B774-C381C1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ULMFiT for Bahasa Indonesia</a:t>
            </a:r>
            <a:br>
              <a:rPr lang="en-US" dirty="0"/>
            </a:br>
            <a:r>
              <a:rPr lang="en-US" sz="3200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E62B-7AAB-AA4D-9A97-8E028CFF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Comparison: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78C3A-C79D-9743-A0FB-24C98D62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6764"/>
              </p:ext>
            </p:extLst>
          </p:nvPr>
        </p:nvGraphicFramePr>
        <p:xfrm>
          <a:off x="5265532" y="1128713"/>
          <a:ext cx="4964318" cy="5208580"/>
        </p:xfrm>
        <a:graphic>
          <a:graphicData uri="http://schemas.openxmlformats.org/drawingml/2006/table">
            <a:tbl>
              <a:tblPr/>
              <a:tblGrid>
                <a:gridCol w="2482159">
                  <a:extLst>
                    <a:ext uri="{9D8B030D-6E8A-4147-A177-3AD203B41FA5}">
                      <a16:colId xmlns:a16="http://schemas.microsoft.com/office/drawing/2014/main" val="1420923993"/>
                    </a:ext>
                  </a:extLst>
                </a:gridCol>
                <a:gridCol w="2482159">
                  <a:extLst>
                    <a:ext uri="{9D8B030D-6E8A-4147-A177-3AD203B41FA5}">
                      <a16:colId xmlns:a16="http://schemas.microsoft.com/office/drawing/2014/main" val="3402745235"/>
                    </a:ext>
                  </a:extLst>
                </a:gridCol>
              </a:tblGrid>
              <a:tr h="226460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Name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>
                          <a:effectLst/>
                        </a:rPr>
                        <a:t>Accuracy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7945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0.9269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4315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0.9162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39746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N-Gram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0.7822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0241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NB, CharLevel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0.8433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25662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0.9265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91377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0.9179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5335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N-Gram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0.8085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8356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LC, CharLevel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0.8888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99038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SVM, N-Gram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0.7970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24627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RF,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0.8392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45547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RF,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effectLst/>
                        </a:rPr>
                        <a:t>0.8338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18725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Xgb, Count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0.8087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78718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Xgb, WordLevel TF-IDF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0.8070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08833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Xgb, CharLevel Vectors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0.8202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06672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0.9263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5670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Kim Yoon’s CNN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0.9163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96938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RNN-LSTM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0.9305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17575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RNN-GRU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0.9296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09318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Biderectional RNN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0.9267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600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RCNN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0.9221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67091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FasText(1)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effectLst/>
                        </a:rPr>
                        <a:t>0.8550</a:t>
                      </a: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8649"/>
                  </a:ext>
                </a:extLst>
              </a:tr>
              <a:tr h="226460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ULMFit</a:t>
                      </a:r>
                      <a:endParaRPr lang="en-US" sz="900">
                        <a:effectLst/>
                      </a:endParaRP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effectLst/>
                        </a:rPr>
                        <a:t>0.9563</a:t>
                      </a:r>
                      <a:endParaRPr lang="en-US" sz="900" dirty="0">
                        <a:effectLst/>
                      </a:endParaRPr>
                    </a:p>
                  </a:txBody>
                  <a:tcPr marL="60281" marR="60281" marT="27822" marB="2782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8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1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323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Indonesian Language Model</vt:lpstr>
      <vt:lpstr>Language Model</vt:lpstr>
      <vt:lpstr>Type of Language Model</vt:lpstr>
      <vt:lpstr>Universal Language Model Fine-tuning for Text Classification (ULMFiT) </vt:lpstr>
      <vt:lpstr>ULMFiT Architecture </vt:lpstr>
      <vt:lpstr>ULMFiT on Text Classification </vt:lpstr>
      <vt:lpstr>ULMFiT for Bahasa Indonesia</vt:lpstr>
      <vt:lpstr>ULMFiT for Bahasa Indonesia Text Classification</vt:lpstr>
      <vt:lpstr>ULMFiT for Bahasa Indonesia Text Classification</vt:lpstr>
      <vt:lpstr>ULMFiT for Bahasa Indonesia Text Generation</vt:lpstr>
      <vt:lpstr>Future Work for Indonesian Language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Indonesian Language Model</dc:title>
  <dc:creator>Cahya Wirawan</dc:creator>
  <cp:lastModifiedBy>Cahya Wirawan</cp:lastModifiedBy>
  <cp:revision>9</cp:revision>
  <dcterms:created xsi:type="dcterms:W3CDTF">2019-12-12T05:12:22Z</dcterms:created>
  <dcterms:modified xsi:type="dcterms:W3CDTF">2019-12-12T06:08:45Z</dcterms:modified>
</cp:coreProperties>
</file>