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  <p:sldId id="265" r:id="rId10"/>
    <p:sldId id="267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5F332-CE1B-E640-B99F-F6E2A2E0EB5F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C085A-EAB5-C14C-A941-EEC87C977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2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84A48-62A9-2245-BD2E-931190843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E005B-D7F5-794D-9300-BC4D4B9D4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A4867-F4A9-B842-B277-9586CFBE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44AA-6753-4A4F-98A6-01270AC0273A}" type="datetime1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F301-58AE-F24F-BA4E-1B2F67E9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E2DCD-7040-AF49-A512-653AC182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BF85-7FC9-2B4C-B216-7926E964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6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2371-5732-D94F-AFA4-51D24ABA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108D3-9A86-8E4D-912A-E99E5E531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4A077-9F7E-D142-ADDC-429EAE35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616-0F6F-574F-9E8C-A5EADA82737C}" type="datetime1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D120C-3CFC-AE40-A548-2C1A6EFD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E25C9-7EE7-0B47-B130-F5028E66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BF85-7FC9-2B4C-B216-7926E964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1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A2178-157B-E946-B380-CE793FEA7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EEE77-6AE0-6D45-A40E-78F47CE65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4997C-DB4A-1940-8F93-E7956383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7613-C78C-7940-8B68-367D3FBB5E7F}" type="datetime1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85DD3-6B0D-9047-8F28-8CC2C0C7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7F34B-940B-414E-A32D-83DFCC77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BF85-7FC9-2B4C-B216-7926E964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3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F493-60AC-0746-AADE-0EDBB240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648BE-B890-0E49-8A1A-8DE31949F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FDB47-BA7F-6D4D-B811-76CD0639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807A-01CE-0D45-9ABB-00EF98407C2D}" type="datetime1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7A7A7-3814-1D4A-A41F-7AAA1ADD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1293D-43E5-8141-9EE0-0006792B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BF85-7FC9-2B4C-B216-7926E964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3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41E5-20ED-ED4E-8010-591995BCF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6D617-3E0F-1E41-9304-DA0822354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DFA08-0D61-FE46-A01B-54C80D3F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79E2-7037-6849-9596-AEA87FD8535E}" type="datetime1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7CCA0-2D1D-6044-8100-EA6BED92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14853-DA3A-5E40-B137-EF6A0B506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BF85-7FC9-2B4C-B216-7926E964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1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B93C-852C-C04C-83CB-C928CF4E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A1FF0-9E05-E344-943F-A746BEC38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E2823-A74F-0B4C-85B9-780AE1F73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A7F32-77C2-FB4C-BB87-21A1BAEB6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A0BD-F166-5B47-8DC4-8A8EAC11C465}" type="datetime1">
              <a:rPr lang="en-US" smtClean="0"/>
              <a:t>12/29/19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CEE01-B3D9-774F-8CFC-DD0C70A6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B8B2C-D933-B24F-8686-790FD45A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BF85-7FC9-2B4C-B216-7926E964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6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AC74-A052-2548-B8A9-8C6C8982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D5003-545E-074F-AE79-DD8C1A2A6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B3BA3-48AD-7A4F-814E-D80C4D956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09-F3D3-A340-8D5B-213DFE7B5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5492F-D240-5342-BC2E-D2A56744E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05028-B897-E748-A772-B0B2524CA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CDA3-0DED-A04A-8CEF-8860959832A9}" type="datetime1">
              <a:rPr lang="en-US" smtClean="0"/>
              <a:t>12/29/19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B7E6E-53AE-C149-B728-85704493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28FF1-B9BC-5F43-90E2-E4CD2E2D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BF85-7FC9-2B4C-B216-7926E964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3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FF3D-8B3A-E140-8638-D9B81F37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B45F0-5F4A-AE42-8873-1BF0775E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FEE8-B9C9-FD4B-8FE0-CD3127C3A1A4}" type="datetime1">
              <a:rPr lang="en-US" smtClean="0"/>
              <a:t>12/29/19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1CF6D-3382-C04D-8675-FCB12D96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648CA-B820-9746-9B2A-EE103B1D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BF85-7FC9-2B4C-B216-7926E964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7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DEF63F-2044-BC4B-8245-57976C3E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86F1-096F-1340-ADB0-377B3EF10AD9}" type="datetime1">
              <a:rPr lang="en-US" smtClean="0"/>
              <a:t>12/29/19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1ACDA-B73B-0244-B40A-0419A2B2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7481D-2724-1347-AC33-2B18BA3F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BF85-7FC9-2B4C-B216-7926E964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3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2F22-E2DE-9444-833A-6AE11F1B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C11E-44CE-4E42-9784-1AC792C06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E0745-3781-1247-99D1-01FEF7AF2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45962-1896-0D40-AEFE-51A9D891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25F4-7CAD-B642-9E95-F0D6F818472E}" type="datetime1">
              <a:rPr lang="en-US" smtClean="0"/>
              <a:t>12/29/19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93DCE-223E-DD48-8052-6E701F15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716AC-8D98-5E4F-BBDE-0C10AE9F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BF85-7FC9-2B4C-B216-7926E964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6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33A1-37A6-E646-8F45-6AF99D5E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56CC2B-C03F-F64D-A979-6B5F85860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774F6-D6D8-AB4A-BB7A-C96CB24A8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E63FB-813A-0240-A110-199DD94F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499B-57A7-1744-A9BC-1748867DA012}" type="datetime1">
              <a:rPr lang="en-US" smtClean="0"/>
              <a:t>12/29/19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5C022-1D53-0C49-98EC-D4A63F0A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E35A6-7D22-8D47-8E99-95582A13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BF85-7FC9-2B4C-B216-7926E964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3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338C6C-A8CF-A942-B149-30916D89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801BE-CF66-0246-8071-C21F5BFAA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93976-ED52-CB41-A1BE-F859C9B3A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F0D27-5299-B047-B6E0-89C9FDB8EA4C}" type="datetime1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158C0-D6C1-E745-82DE-F00C3FE15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AFE0-7E6D-0F4F-B912-0367B8B11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5BF85-7FC9-2B4C-B216-7926E964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7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mzoo.uncool.ai/text-generato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fr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9B00-C512-5842-A608-1DEB24163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Indonesian Language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32960-DEAB-204F-9FEA-F7CD63C280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</a:t>
            </a:r>
          </a:p>
          <a:p>
            <a:r>
              <a:rPr lang="en-US" dirty="0"/>
              <a:t>Universal Language Model Fine-tuning for Text Classification</a:t>
            </a:r>
          </a:p>
          <a:p>
            <a:r>
              <a:rPr lang="en-US" dirty="0"/>
              <a:t>(ULMFiT)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E33EF-2155-984A-8E73-041E39FB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64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A327-2830-B84A-B774-C381C173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ULMFiT for Bahasa Indonesia</a:t>
            </a:r>
            <a:br>
              <a:rPr lang="en-US" dirty="0"/>
            </a:br>
            <a:r>
              <a:rPr lang="en-US" sz="3200" dirty="0"/>
              <a:t>Text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BE62B-7AAB-AA4D-9A97-8E028CFF0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hlinkClick r:id="rId2"/>
              </a:rPr>
              <a:t>https://lmzoo.uncool.ai/text-generator/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39C7F-7152-564B-8199-7324C320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04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D2D3-474C-7948-AC3B-9F6A36FA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for Indonesian Language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5D8DD-DE3D-7D4A-80C4-2404616F4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Model based on </a:t>
            </a:r>
            <a:r>
              <a:rPr lang="en-US" dirty="0" err="1"/>
              <a:t>OpenAI</a:t>
            </a:r>
            <a:r>
              <a:rPr lang="en-US" dirty="0"/>
              <a:t> GPT2 or better</a:t>
            </a:r>
          </a:p>
          <a:p>
            <a:pPr lvl="1"/>
            <a:r>
              <a:rPr lang="en-US" dirty="0"/>
              <a:t>Dataset collections</a:t>
            </a:r>
          </a:p>
          <a:p>
            <a:pPr lvl="1"/>
            <a:r>
              <a:rPr lang="en-US" dirty="0"/>
              <a:t>Training on 100+ Google TPUs with the help from Tensorflow Research Cloud</a:t>
            </a:r>
            <a:r>
              <a:rPr lang="en-US" dirty="0">
                <a:hlinkClick r:id="rId2"/>
              </a:rPr>
              <a:t> https://www.tensorflow.org/tfrc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835B1-BFE5-2846-A7CC-F58B099A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99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7646-7A4E-B740-AFFB-EB6EFAA3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04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Thank You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CF504-6503-834B-825B-5DB1E284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8801-1895-B148-AF92-ED754486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27E6A-06B3-DD4D-95B4-0E641FA69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the next word based on previous words</a:t>
            </a:r>
          </a:p>
          <a:p>
            <a:pPr lvl="1"/>
            <a:r>
              <a:rPr lang="en-US" dirty="0"/>
              <a:t>Joko Widodo </a:t>
            </a:r>
            <a:r>
              <a:rPr lang="en-US" dirty="0" err="1"/>
              <a:t>adalah</a:t>
            </a:r>
            <a:r>
              <a:rPr lang="en-US" dirty="0"/>
              <a:t> …</a:t>
            </a:r>
          </a:p>
          <a:p>
            <a:r>
              <a:rPr lang="en-US" dirty="0"/>
              <a:t>One of main researches on NLP</a:t>
            </a:r>
          </a:p>
          <a:p>
            <a:r>
              <a:rPr lang="en-US" dirty="0"/>
              <a:t>Applications: speech recognition, text classification, text recognition, machine translation, semantic extraction,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23CC4-299F-0840-9385-AC6BCBC9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8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FEE7-EFB5-9646-BE41-627700EE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Language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CB49F-855A-584C-A0CD-91E2EEB86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N-Gram based LM</a:t>
            </a:r>
          </a:p>
          <a:p>
            <a:r>
              <a:rPr lang="en-US" dirty="0"/>
              <a:t>Neural network based LM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71B90-55B7-C143-8264-D851D985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D383-F165-A64F-89BB-58411A5D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Universal Language Model Fine-tuning for Text Classification</a:t>
            </a:r>
            <a:br>
              <a:rPr lang="en-US" sz="3600" dirty="0"/>
            </a:br>
            <a:r>
              <a:rPr lang="en-US" sz="3600" dirty="0"/>
              <a:t>(ULMFiT)</a:t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C9FA9320-EEC3-AA40-A76A-505772BAD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81664"/>
            <a:ext cx="10401300" cy="2451100"/>
          </a:xfr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96C56DE3-EFD3-6949-9689-9A4FD89DB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41430"/>
            <a:ext cx="10515600" cy="78949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6D9D6-B742-364E-850C-E981218C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029" y="6356350"/>
            <a:ext cx="10401300" cy="365125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err="1"/>
              <a:t>Humbold</a:t>
            </a:r>
            <a:r>
              <a:rPr lang="en-US" dirty="0"/>
              <a:t> Universität </a:t>
            </a:r>
            <a:r>
              <a:rPr lang="en-US" dirty="0" err="1"/>
              <a:t>zu</a:t>
            </a:r>
            <a:r>
              <a:rPr lang="en-US" dirty="0"/>
              <a:t> Berlin: https://</a:t>
            </a:r>
            <a:r>
              <a:rPr lang="en-US" dirty="0" err="1"/>
              <a:t>humboldt-wi.github.io</a:t>
            </a:r>
            <a:r>
              <a:rPr lang="en-US" dirty="0"/>
              <a:t>/blog/research/information_systems_1819/group4_ulmfit/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/>
              <a:t>Fast AI: https://</a:t>
            </a:r>
            <a:r>
              <a:rPr lang="en-US" dirty="0" err="1"/>
              <a:t>fast.ai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29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D383-F165-A64F-89BB-58411A5D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ULMFiT Architecture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row of buildings&#10;&#10;Description automatically generated">
            <a:extLst>
              <a:ext uri="{FF2B5EF4-FFF2-40B4-BE49-F238E27FC236}">
                <a16:creationId xmlns:a16="http://schemas.microsoft.com/office/drawing/2014/main" id="{CEE3735A-3F54-A446-B394-65837D2E3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756" y="1825625"/>
            <a:ext cx="7354487" cy="4351338"/>
          </a:xfr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6CE817-CFC2-9C45-82FC-D31CC2DD6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pPr algn="l"/>
            <a:r>
              <a:rPr lang="en-US" dirty="0" err="1"/>
              <a:t>Humbold</a:t>
            </a:r>
            <a:r>
              <a:rPr lang="en-US" dirty="0"/>
              <a:t> Universität </a:t>
            </a:r>
            <a:r>
              <a:rPr lang="en-US" dirty="0" err="1"/>
              <a:t>zu</a:t>
            </a:r>
            <a:r>
              <a:rPr lang="en-US" dirty="0"/>
              <a:t> Berlin: https://</a:t>
            </a:r>
            <a:r>
              <a:rPr lang="en-US" dirty="0" err="1"/>
              <a:t>humboldt-wi.github.io</a:t>
            </a:r>
            <a:r>
              <a:rPr lang="en-US" dirty="0"/>
              <a:t>/blog/research/information_systems_1819/group4_ulmfit/ </a:t>
            </a:r>
          </a:p>
        </p:txBody>
      </p:sp>
    </p:spTree>
    <p:extLst>
      <p:ext uri="{BB962C8B-B14F-4D97-AF65-F5344CB8AC3E}">
        <p14:creationId xmlns:p14="http://schemas.microsoft.com/office/powerpoint/2010/main" val="254474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D383-F165-A64F-89BB-58411A5D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ULMFiT on Text Classification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0D1052E3-9A20-4E41-9EBB-A7284AFA1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913" y="947737"/>
            <a:ext cx="8091487" cy="539432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8D776-6AC9-A849-AC3B-D5471215F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pPr algn="l"/>
            <a:r>
              <a:rPr lang="en-US" dirty="0"/>
              <a:t>Fast AI: https://</a:t>
            </a:r>
            <a:r>
              <a:rPr lang="en-US" dirty="0" err="1"/>
              <a:t>fast.ai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1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DBC0-0AC7-9749-8991-E5F4B43F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ULMFiT for Bahasa Indonesia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D05E62-E925-7047-962D-CF4E3C5A5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Indonesian Wikipedia</a:t>
            </a:r>
          </a:p>
          <a:p>
            <a:pPr lvl="1"/>
            <a:r>
              <a:rPr lang="en-US" dirty="0"/>
              <a:t>&gt; 400K articles</a:t>
            </a:r>
          </a:p>
          <a:p>
            <a:pPr lvl="1"/>
            <a:r>
              <a:rPr lang="en-US" dirty="0"/>
              <a:t>Vocabulary size: 60K</a:t>
            </a:r>
          </a:p>
          <a:p>
            <a:r>
              <a:rPr lang="en-US" dirty="0"/>
              <a:t>Perplexity: 27.67</a:t>
            </a:r>
          </a:p>
          <a:p>
            <a:pPr lvl="1"/>
            <a:r>
              <a:rPr lang="en-US" dirty="0"/>
              <a:t>Comparison: </a:t>
            </a:r>
          </a:p>
          <a:p>
            <a:pPr lvl="2"/>
            <a:r>
              <a:rPr lang="en-US" dirty="0"/>
              <a:t>400 (?) on N-Gram Indonesian LM </a:t>
            </a:r>
          </a:p>
          <a:p>
            <a:pPr lvl="2"/>
            <a:r>
              <a:rPr lang="en-US" dirty="0"/>
              <a:t>40.68 on English wikitext2 (Yang et al, 2017)</a:t>
            </a:r>
          </a:p>
          <a:p>
            <a:pPr lvl="2"/>
            <a:r>
              <a:rPr lang="en-US" dirty="0"/>
              <a:t>29.2 on English wikitext103 (Rae et al, 2018)</a:t>
            </a:r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90AE2-B2EA-D44F-AB4F-960FEDF7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2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A327-2830-B84A-B774-C381C173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ULMFiT for Bahasa Indonesia</a:t>
            </a:r>
            <a:br>
              <a:rPr lang="en-US" dirty="0"/>
            </a:br>
            <a:r>
              <a:rPr lang="en-US" sz="3200" dirty="0"/>
              <a:t>Text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BE62B-7AAB-AA4D-9A97-8E028CFF0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Word Bahasa Indonesia Corpus and Parallel English Translation (BPPT) for PAN Localization</a:t>
            </a:r>
          </a:p>
          <a:p>
            <a:pPr lvl="1"/>
            <a:r>
              <a:rPr lang="en-US" dirty="0" err="1"/>
              <a:t>indonesian-english</a:t>
            </a:r>
            <a:r>
              <a:rPr lang="en-US" dirty="0"/>
              <a:t> translation</a:t>
            </a:r>
          </a:p>
          <a:p>
            <a:pPr lvl="1"/>
            <a:r>
              <a:rPr lang="en-US" dirty="0"/>
              <a:t>500K words</a:t>
            </a:r>
          </a:p>
          <a:p>
            <a:pPr lvl="1"/>
            <a:r>
              <a:rPr lang="en-US" dirty="0"/>
              <a:t>Categories:</a:t>
            </a:r>
          </a:p>
          <a:p>
            <a:pPr lvl="2"/>
            <a:r>
              <a:rPr lang="en-US" dirty="0"/>
              <a:t>Economy</a:t>
            </a:r>
          </a:p>
          <a:p>
            <a:pPr lvl="2"/>
            <a:r>
              <a:rPr lang="en-US" dirty="0"/>
              <a:t>International</a:t>
            </a:r>
          </a:p>
          <a:p>
            <a:pPr lvl="2"/>
            <a:r>
              <a:rPr lang="en-US" dirty="0"/>
              <a:t>Science</a:t>
            </a:r>
          </a:p>
          <a:p>
            <a:pPr lvl="2"/>
            <a:r>
              <a:rPr lang="en-US" dirty="0"/>
              <a:t>Sport</a:t>
            </a:r>
          </a:p>
          <a:p>
            <a:pPr lvl="2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D712E-08DE-874E-A65B-42C3A03E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A327-2830-B84A-B774-C381C173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ULMFiT for Bahasa Indonesia</a:t>
            </a:r>
            <a:br>
              <a:rPr lang="en-US" dirty="0"/>
            </a:br>
            <a:r>
              <a:rPr lang="en-US" sz="3200" dirty="0"/>
              <a:t>Text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BE62B-7AAB-AA4D-9A97-8E028CFF0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Comparison: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E78C3A-C79D-9743-A0FB-24C98D62A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616764"/>
              </p:ext>
            </p:extLst>
          </p:nvPr>
        </p:nvGraphicFramePr>
        <p:xfrm>
          <a:off x="5265532" y="1128713"/>
          <a:ext cx="4964318" cy="5208580"/>
        </p:xfrm>
        <a:graphic>
          <a:graphicData uri="http://schemas.openxmlformats.org/drawingml/2006/table">
            <a:tbl>
              <a:tblPr/>
              <a:tblGrid>
                <a:gridCol w="2482159">
                  <a:extLst>
                    <a:ext uri="{9D8B030D-6E8A-4147-A177-3AD203B41FA5}">
                      <a16:colId xmlns:a16="http://schemas.microsoft.com/office/drawing/2014/main" val="1420923993"/>
                    </a:ext>
                  </a:extLst>
                </a:gridCol>
                <a:gridCol w="2482159">
                  <a:extLst>
                    <a:ext uri="{9D8B030D-6E8A-4147-A177-3AD203B41FA5}">
                      <a16:colId xmlns:a16="http://schemas.microsoft.com/office/drawing/2014/main" val="3402745235"/>
                    </a:ext>
                  </a:extLst>
                </a:gridCol>
              </a:tblGrid>
              <a:tr h="226460"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Name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1">
                          <a:effectLst/>
                        </a:rPr>
                        <a:t>Accuracy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679459"/>
                  </a:ext>
                </a:extLst>
              </a:tr>
              <a:tr h="22646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NB, Count Vectors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0.9269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043151"/>
                  </a:ext>
                </a:extLst>
              </a:tr>
              <a:tr h="22646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NB, WordLevel TF-IDF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0.9162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939746"/>
                  </a:ext>
                </a:extLst>
              </a:tr>
              <a:tr h="22646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NB, N-Gram Vectors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0.7822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202419"/>
                  </a:ext>
                </a:extLst>
              </a:tr>
              <a:tr h="22646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NB, CharLevel Vectors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0.8433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25662"/>
                  </a:ext>
                </a:extLst>
              </a:tr>
              <a:tr h="22646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LC, Count Vectors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0.9265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791377"/>
                  </a:ext>
                </a:extLst>
              </a:tr>
              <a:tr h="22646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LC, WordLevel TF-IDF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0.9179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653351"/>
                  </a:ext>
                </a:extLst>
              </a:tr>
              <a:tr h="22646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LC, N-Gram Vectors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0.8085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283569"/>
                  </a:ext>
                </a:extLst>
              </a:tr>
              <a:tr h="22646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LC, CharLevel Vectors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0.8888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99038"/>
                  </a:ext>
                </a:extLst>
              </a:tr>
              <a:tr h="22646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SVM, N-Gram Vectors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0.7970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424627"/>
                  </a:ext>
                </a:extLst>
              </a:tr>
              <a:tr h="22646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RF, Count Vectors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0.8392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245547"/>
                  </a:ext>
                </a:extLst>
              </a:tr>
              <a:tr h="22646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RF, WordLevel TF-IDF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effectLst/>
                        </a:rPr>
                        <a:t>0.8338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18725"/>
                  </a:ext>
                </a:extLst>
              </a:tr>
              <a:tr h="22646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Xgb, Count Vectors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0.8087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378718"/>
                  </a:ext>
                </a:extLst>
              </a:tr>
              <a:tr h="22646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Xgb, WordLevel TF-IDF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0.8070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508833"/>
                  </a:ext>
                </a:extLst>
              </a:tr>
              <a:tr h="22646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Xgb, CharLevel Vectors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0.8202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306672"/>
                  </a:ext>
                </a:extLst>
              </a:tr>
              <a:tr h="22646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CNN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0.9263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156701"/>
                  </a:ext>
                </a:extLst>
              </a:tr>
              <a:tr h="22646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Kim Yoon’s CNN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0.9163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496938"/>
                  </a:ext>
                </a:extLst>
              </a:tr>
              <a:tr h="22646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RNN-LSTM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0.9305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717575"/>
                  </a:ext>
                </a:extLst>
              </a:tr>
              <a:tr h="22646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RNN-GRU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0.9296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093189"/>
                  </a:ext>
                </a:extLst>
              </a:tr>
              <a:tr h="22646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Biderectional RNN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0.9267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6001"/>
                  </a:ext>
                </a:extLst>
              </a:tr>
              <a:tr h="22646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RCNN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0.9221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167091"/>
                  </a:ext>
                </a:extLst>
              </a:tr>
              <a:tr h="22646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FasText(1)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0.8550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8649"/>
                  </a:ext>
                </a:extLst>
              </a:tr>
              <a:tr h="226460"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ULMFit</a:t>
                      </a:r>
                      <a:endParaRPr lang="en-US" sz="900">
                        <a:effectLst/>
                      </a:endParaRP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1" dirty="0">
                          <a:effectLst/>
                        </a:rPr>
                        <a:t>0.9563</a:t>
                      </a:r>
                      <a:endParaRPr lang="en-US" sz="900" dirty="0">
                        <a:effectLst/>
                      </a:endParaRP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928199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ADD297F-0253-2F42-9AD4-400B2275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1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397</Words>
  <Application>Microsoft Macintosh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Indonesian Language Model</vt:lpstr>
      <vt:lpstr>Language Model</vt:lpstr>
      <vt:lpstr>Type of Language Model</vt:lpstr>
      <vt:lpstr>Universal Language Model Fine-tuning for Text Classification (ULMFiT) </vt:lpstr>
      <vt:lpstr>ULMFiT Architecture </vt:lpstr>
      <vt:lpstr>ULMFiT on Text Classification </vt:lpstr>
      <vt:lpstr>ULMFiT for Bahasa Indonesia</vt:lpstr>
      <vt:lpstr>ULMFiT for Bahasa Indonesia Text Classification</vt:lpstr>
      <vt:lpstr>ULMFiT for Bahasa Indonesia Text Classification</vt:lpstr>
      <vt:lpstr>ULMFiT for Bahasa Indonesia Text Generation</vt:lpstr>
      <vt:lpstr>Future Work for Indonesian Language Model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Indonesian Language Model</dc:title>
  <dc:creator>Cahya Wirawan</dc:creator>
  <cp:lastModifiedBy>Cahya Wirawan</cp:lastModifiedBy>
  <cp:revision>16</cp:revision>
  <dcterms:created xsi:type="dcterms:W3CDTF">2019-12-12T05:12:22Z</dcterms:created>
  <dcterms:modified xsi:type="dcterms:W3CDTF">2019-12-29T02:30:46Z</dcterms:modified>
</cp:coreProperties>
</file>