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 id="258"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11D5D4-955D-4F00-8C66-75A6304678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26656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11D5D4-955D-4F00-8C66-75A6304678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75320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11D5D4-955D-4F00-8C66-75A6304678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231610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11D5D4-955D-4F00-8C66-75A6304678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373308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1D5D4-955D-4F00-8C66-75A6304678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66634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11D5D4-955D-4F00-8C66-75A6304678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69638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11D5D4-955D-4F00-8C66-75A6304678B2}"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17341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11D5D4-955D-4F00-8C66-75A6304678B2}"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06119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1D5D4-955D-4F00-8C66-75A6304678B2}"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65843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1D5D4-955D-4F00-8C66-75A6304678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295801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1D5D4-955D-4F00-8C66-75A6304678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63972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1D5D4-955D-4F00-8C66-75A6304678B2}"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C5827-64CC-4D2A-8E8E-1797C0D44791}" type="slidenum">
              <a:rPr lang="en-US" smtClean="0"/>
              <a:t>‹#›</a:t>
            </a:fld>
            <a:endParaRPr lang="en-US"/>
          </a:p>
        </p:txBody>
      </p:sp>
    </p:spTree>
    <p:extLst>
      <p:ext uri="{BB962C8B-B14F-4D97-AF65-F5344CB8AC3E}">
        <p14:creationId xmlns:p14="http://schemas.microsoft.com/office/powerpoint/2010/main" val="154512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package" Target="../embeddings/Microsoft_Excel_Macro-Enabled_Worksheet1.xlsm"/></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vanshika1914#!/vizhome/SpeechAnalytics_16075954566430/SpeechAnalytics?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879" y="1392819"/>
            <a:ext cx="9144000" cy="2387600"/>
          </a:xfrm>
        </p:spPr>
        <p:txBody>
          <a:bodyPr/>
          <a:lstStyle/>
          <a:p>
            <a:r>
              <a:rPr lang="en-US" b="1" u="sng" dirty="0"/>
              <a:t>Speech Analytics</a:t>
            </a:r>
          </a:p>
        </p:txBody>
      </p:sp>
    </p:spTree>
    <p:extLst>
      <p:ext uri="{BB962C8B-B14F-4D97-AF65-F5344CB8AC3E}">
        <p14:creationId xmlns:p14="http://schemas.microsoft.com/office/powerpoint/2010/main" val="344019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37320"/>
            <a:ext cx="10515600" cy="1325563"/>
          </a:xfrm>
        </p:spPr>
        <p:txBody>
          <a:bodyPr/>
          <a:lstStyle/>
          <a:p>
            <a:pPr algn="ctr"/>
            <a:r>
              <a:rPr lang="en-US" b="1" u="sng" dirty="0"/>
              <a:t>Topics Visualization</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929"/>
          <a:stretch/>
        </p:blipFill>
        <p:spPr>
          <a:xfrm>
            <a:off x="1295400" y="1188243"/>
            <a:ext cx="10058400" cy="5392861"/>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09958957"/>
              </p:ext>
            </p:extLst>
          </p:nvPr>
        </p:nvGraphicFramePr>
        <p:xfrm>
          <a:off x="11150958" y="6195341"/>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1150958" y="619534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0245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Data-Frame Preparation</a:t>
            </a:r>
          </a:p>
        </p:txBody>
      </p:sp>
      <p:sp>
        <p:nvSpPr>
          <p:cNvPr id="3" name="Content Placeholder 2"/>
          <p:cNvSpPr>
            <a:spLocks noGrp="1"/>
          </p:cNvSpPr>
          <p:nvPr>
            <p:ph idx="1"/>
          </p:nvPr>
        </p:nvSpPr>
        <p:spPr>
          <a:xfrm>
            <a:off x="838200" y="1690688"/>
            <a:ext cx="10515600" cy="4658597"/>
          </a:xfrm>
        </p:spPr>
        <p:txBody>
          <a:bodyPr>
            <a:normAutofit/>
          </a:bodyPr>
          <a:lstStyle/>
          <a:p>
            <a:r>
              <a:rPr lang="en-US" b="1" dirty="0"/>
              <a:t>Calls.csv</a:t>
            </a:r>
          </a:p>
          <a:p>
            <a:pPr marL="0" indent="0">
              <a:buNone/>
            </a:pPr>
            <a:r>
              <a:rPr lang="en-US" b="1" dirty="0"/>
              <a:t>Columns: </a:t>
            </a:r>
            <a:r>
              <a:rPr lang="en-US" sz="2400" dirty="0"/>
              <a:t>Processed_Text, Customer_Transcript, Agent_Transcript,           Overall_Sentiment, Customer_Sentiment, Agent_Sentiment, Overall_Magnitude, Customer_Magnitude, Agent_Magnitude, Overall_Talk-Time, Customer_Talk-Time, Agent_Talk-Time, Silenceness, Topic_1, Topic_2, Topic_3, Topic_4, Topic_5</a:t>
            </a:r>
          </a:p>
          <a:p>
            <a:pPr marL="0" indent="0">
              <a:buNone/>
            </a:pPr>
            <a:r>
              <a:rPr lang="en-US" b="1" dirty="0"/>
              <a:t>Rows: </a:t>
            </a:r>
            <a:r>
              <a:rPr lang="en-US" sz="2400" dirty="0"/>
              <a:t>Call Records</a:t>
            </a:r>
          </a:p>
          <a:p>
            <a:pPr marL="0" indent="0">
              <a:buNone/>
            </a:pPr>
            <a:endParaRPr lang="en-US" dirty="0"/>
          </a:p>
          <a:p>
            <a:r>
              <a:rPr lang="en-US" b="1" dirty="0"/>
              <a:t>Word_Frequency.csv</a:t>
            </a:r>
          </a:p>
          <a:p>
            <a:pPr marL="0" indent="0">
              <a:buNone/>
            </a:pPr>
            <a:r>
              <a:rPr lang="en-US" b="1" dirty="0"/>
              <a:t>Columns: </a:t>
            </a:r>
            <a:r>
              <a:rPr lang="en-US" sz="2400" dirty="0"/>
              <a:t>Call_ID, Word, Frequency</a:t>
            </a:r>
          </a:p>
          <a:p>
            <a:pPr marL="0" indent="0">
              <a:buNone/>
            </a:pPr>
            <a:r>
              <a:rPr lang="en-US" b="1" dirty="0"/>
              <a:t>Rows: </a:t>
            </a:r>
            <a:r>
              <a:rPr lang="en-US" sz="2400" dirty="0"/>
              <a:t>Call Records</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1008887"/>
              </p:ext>
            </p:extLst>
          </p:nvPr>
        </p:nvGraphicFramePr>
        <p:xfrm>
          <a:off x="10133526" y="6184095"/>
          <a:ext cx="914400" cy="771525"/>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71480" progId="Excel.SheetMacroEnabled.12">
                  <p:embed/>
                </p:oleObj>
              </mc:Choice>
              <mc:Fallback>
                <p:oleObj name="Macro-Enabled Worksheet" showAsIcon="1" r:id="rId2" imgW="914400" imgH="771480" progId="Excel.SheetMacroEnabled.12">
                  <p:embed/>
                  <p:pic>
                    <p:nvPicPr>
                      <p:cNvPr id="0" name=""/>
                      <p:cNvPicPr/>
                      <p:nvPr/>
                    </p:nvPicPr>
                    <p:blipFill>
                      <a:blip r:embed="rId3"/>
                      <a:stretch>
                        <a:fillRect/>
                      </a:stretch>
                    </p:blipFill>
                    <p:spPr>
                      <a:xfrm>
                        <a:off x="10133526" y="6184095"/>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62596591"/>
              </p:ext>
            </p:extLst>
          </p:nvPr>
        </p:nvGraphicFramePr>
        <p:xfrm>
          <a:off x="10896600" y="6184094"/>
          <a:ext cx="914400" cy="771525"/>
        </p:xfrm>
        <a:graphic>
          <a:graphicData uri="http://schemas.openxmlformats.org/presentationml/2006/ole">
            <mc:AlternateContent xmlns:mc="http://schemas.openxmlformats.org/markup-compatibility/2006">
              <mc:Choice xmlns:v="urn:schemas-microsoft-com:vml" Requires="v">
                <p:oleObj name="Macro-Enabled Worksheet" showAsIcon="1" r:id="rId4" imgW="914400" imgH="771480" progId="Excel.SheetMacroEnabled.12">
                  <p:embed/>
                </p:oleObj>
              </mc:Choice>
              <mc:Fallback>
                <p:oleObj name="Macro-Enabled Worksheet" showAsIcon="1" r:id="rId4" imgW="914400" imgH="771480" progId="Excel.SheetMacroEnabled.12">
                  <p:embed/>
                  <p:pic>
                    <p:nvPicPr>
                      <p:cNvPr id="0" name=""/>
                      <p:cNvPicPr/>
                      <p:nvPr/>
                    </p:nvPicPr>
                    <p:blipFill>
                      <a:blip r:embed="rId5"/>
                      <a:stretch>
                        <a:fillRect/>
                      </a:stretch>
                    </p:blipFill>
                    <p:spPr>
                      <a:xfrm>
                        <a:off x="10896600" y="618409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2822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7" y="0"/>
            <a:ext cx="10515600" cy="1325563"/>
          </a:xfrm>
        </p:spPr>
        <p:txBody>
          <a:bodyPr/>
          <a:lstStyle/>
          <a:p>
            <a:pPr algn="ctr"/>
            <a:r>
              <a:rPr lang="en-US" b="1" u="sng" dirty="0"/>
              <a:t>Speech Analytics Dashboard</a:t>
            </a:r>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04" y="1307963"/>
            <a:ext cx="6310648" cy="5276539"/>
          </a:xfrm>
          <a:prstGeom prst="rect">
            <a:avLst/>
          </a:prstGeom>
        </p:spPr>
      </p:pic>
    </p:spTree>
    <p:extLst>
      <p:ext uri="{BB962C8B-B14F-4D97-AF65-F5344CB8AC3E}">
        <p14:creationId xmlns:p14="http://schemas.microsoft.com/office/powerpoint/2010/main" val="409151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OUTLINE</a:t>
            </a:r>
          </a:p>
        </p:txBody>
      </p:sp>
      <p:sp>
        <p:nvSpPr>
          <p:cNvPr id="3" name="Content Placeholder 2"/>
          <p:cNvSpPr>
            <a:spLocks noGrp="1"/>
          </p:cNvSpPr>
          <p:nvPr>
            <p:ph idx="1"/>
          </p:nvPr>
        </p:nvSpPr>
        <p:spPr/>
        <p:txBody>
          <a:bodyPr/>
          <a:lstStyle/>
          <a:p>
            <a:r>
              <a:rPr lang="en-US" dirty="0"/>
              <a:t>Objective</a:t>
            </a:r>
          </a:p>
          <a:p>
            <a:r>
              <a:rPr lang="en-US" dirty="0"/>
              <a:t>Multiple Use-Cases</a:t>
            </a:r>
          </a:p>
          <a:p>
            <a:r>
              <a:rPr lang="en-US" dirty="0"/>
              <a:t>Audio-Data Preparation</a:t>
            </a:r>
          </a:p>
          <a:p>
            <a:r>
              <a:rPr lang="en-US" dirty="0"/>
              <a:t>Speech to Text </a:t>
            </a:r>
          </a:p>
          <a:p>
            <a:r>
              <a:rPr lang="en-US" dirty="0"/>
              <a:t>Text Analysis</a:t>
            </a:r>
          </a:p>
          <a:p>
            <a:r>
              <a:rPr lang="en-US" dirty="0"/>
              <a:t>Data-Frame Creation</a:t>
            </a:r>
          </a:p>
          <a:p>
            <a:r>
              <a:rPr lang="en-US" dirty="0"/>
              <a:t>Dashboard Analysis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3126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Objective</a:t>
            </a:r>
          </a:p>
        </p:txBody>
      </p:sp>
      <p:sp>
        <p:nvSpPr>
          <p:cNvPr id="3" name="Content Placeholder 2"/>
          <p:cNvSpPr>
            <a:spLocks noGrp="1"/>
          </p:cNvSpPr>
          <p:nvPr>
            <p:ph idx="1"/>
          </p:nvPr>
        </p:nvSpPr>
        <p:spPr>
          <a:xfrm>
            <a:off x="838200" y="1825625"/>
            <a:ext cx="10515600" cy="1651671"/>
          </a:xfrm>
        </p:spPr>
        <p:txBody>
          <a:bodyPr/>
          <a:lstStyle/>
          <a:p>
            <a:pPr marL="0" indent="0">
              <a:buNone/>
            </a:pPr>
            <a:r>
              <a:rPr lang="en-US" dirty="0"/>
              <a:t>There is a lot of call data available unused. To extract meaningful insights and to better serve our customers, we will use NLP to analyze the unstructured text data from calls.  </a:t>
            </a:r>
          </a:p>
        </p:txBody>
      </p:sp>
    </p:spTree>
    <p:extLst>
      <p:ext uri="{BB962C8B-B14F-4D97-AF65-F5344CB8AC3E}">
        <p14:creationId xmlns:p14="http://schemas.microsoft.com/office/powerpoint/2010/main" val="222001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Multiple Use-Cases</a:t>
            </a:r>
          </a:p>
        </p:txBody>
      </p:sp>
      <p:sp>
        <p:nvSpPr>
          <p:cNvPr id="3" name="Content Placeholder 2"/>
          <p:cNvSpPr>
            <a:spLocks noGrp="1"/>
          </p:cNvSpPr>
          <p:nvPr>
            <p:ph idx="1"/>
          </p:nvPr>
        </p:nvSpPr>
        <p:spPr/>
        <p:txBody>
          <a:bodyPr/>
          <a:lstStyle/>
          <a:p>
            <a:pPr fontAlgn="base"/>
            <a:r>
              <a:rPr lang="en-US" dirty="0"/>
              <a:t>Conversion of the phone calls</a:t>
            </a:r>
          </a:p>
          <a:p>
            <a:pPr fontAlgn="base"/>
            <a:r>
              <a:rPr lang="en-US" dirty="0"/>
              <a:t>To check the demand of the product</a:t>
            </a:r>
          </a:p>
          <a:p>
            <a:pPr fontAlgn="base"/>
            <a:r>
              <a:rPr lang="en-US" dirty="0"/>
              <a:t>Customer Sentiment</a:t>
            </a:r>
          </a:p>
          <a:p>
            <a:pPr fontAlgn="base"/>
            <a:r>
              <a:rPr lang="en-US" dirty="0"/>
              <a:t>Call Drivers and trend</a:t>
            </a:r>
          </a:p>
          <a:p>
            <a:pPr fontAlgn="base"/>
            <a:r>
              <a:rPr lang="en-US" dirty="0"/>
              <a:t>Call Quality</a:t>
            </a:r>
          </a:p>
          <a:p>
            <a:pPr fontAlgn="base"/>
            <a:r>
              <a:rPr lang="en-US" dirty="0"/>
              <a:t>Where customers call from</a:t>
            </a:r>
          </a:p>
          <a:p>
            <a:pPr fontAlgn="base"/>
            <a:r>
              <a:rPr lang="en-US" dirty="0"/>
              <a:t>How to reduce call center volume</a:t>
            </a:r>
          </a:p>
          <a:p>
            <a:pPr fontAlgn="base"/>
            <a:r>
              <a:rPr lang="en-US" dirty="0"/>
              <a:t>How to use offline order voice calls to upsell online orders </a:t>
            </a:r>
          </a:p>
          <a:p>
            <a:pPr marL="0" indent="0">
              <a:buNone/>
            </a:pPr>
            <a:endParaRPr lang="en-US" dirty="0"/>
          </a:p>
        </p:txBody>
      </p:sp>
    </p:spTree>
    <p:extLst>
      <p:ext uri="{BB962C8B-B14F-4D97-AF65-F5344CB8AC3E}">
        <p14:creationId xmlns:p14="http://schemas.microsoft.com/office/powerpoint/2010/main" val="120660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Audio-Data Preparation</a:t>
            </a:r>
          </a:p>
        </p:txBody>
      </p:sp>
      <p:sp>
        <p:nvSpPr>
          <p:cNvPr id="3" name="Content Placeholder 2"/>
          <p:cNvSpPr>
            <a:spLocks noGrp="1"/>
          </p:cNvSpPr>
          <p:nvPr>
            <p:ph idx="1"/>
          </p:nvPr>
        </p:nvSpPr>
        <p:spPr/>
        <p:txBody>
          <a:bodyPr/>
          <a:lstStyle/>
          <a:p>
            <a:r>
              <a:rPr lang="en-US" b="1" dirty="0"/>
              <a:t>Role-Play</a:t>
            </a:r>
          </a:p>
          <a:p>
            <a:pPr marL="0" indent="0">
              <a:buNone/>
            </a:pPr>
            <a:r>
              <a:rPr lang="en-US" dirty="0"/>
              <a:t>   </a:t>
            </a:r>
            <a:r>
              <a:rPr lang="en-US" sz="2400" dirty="0"/>
              <a:t>Agent - Anmol</a:t>
            </a:r>
          </a:p>
          <a:p>
            <a:pPr marL="0" indent="0">
              <a:buNone/>
            </a:pPr>
            <a:r>
              <a:rPr lang="en-US" sz="2400" dirty="0"/>
              <a:t>   Customer - Vanshika</a:t>
            </a:r>
          </a:p>
          <a:p>
            <a:pPr marL="0" indent="0">
              <a:buNone/>
            </a:pPr>
            <a:r>
              <a:rPr lang="en-US" sz="2400" dirty="0"/>
              <a:t>   Topics of Conversation - Product Enquiry, Policy Mis-Sold and Claim Enquiry</a:t>
            </a:r>
          </a:p>
          <a:p>
            <a:pPr marL="0" indent="0">
              <a:buNone/>
            </a:pPr>
            <a:r>
              <a:rPr lang="en-US" sz="2400" dirty="0"/>
              <a:t>   Average Conversation Time - 2.5 min</a:t>
            </a:r>
          </a:p>
          <a:p>
            <a:pPr marL="0" indent="0">
              <a:buNone/>
            </a:pPr>
            <a:endParaRPr lang="en-US" sz="2400" dirty="0"/>
          </a:p>
          <a:p>
            <a:r>
              <a:rPr lang="en-US" b="1" dirty="0"/>
              <a:t>Two ways to analyze Audio Data</a:t>
            </a:r>
          </a:p>
          <a:p>
            <a:pPr marL="0" indent="0">
              <a:buNone/>
            </a:pPr>
            <a:r>
              <a:rPr lang="en-US" dirty="0"/>
              <a:t>   </a:t>
            </a:r>
            <a:r>
              <a:rPr lang="en-US" sz="2400" dirty="0"/>
              <a:t>1.  Voice Analysis</a:t>
            </a:r>
          </a:p>
          <a:p>
            <a:pPr marL="0" indent="0">
              <a:buNone/>
            </a:pPr>
            <a:r>
              <a:rPr lang="en-US" sz="2400" dirty="0"/>
              <a:t>    2.  Text Analysis</a:t>
            </a:r>
            <a:endParaRPr lang="en-US" dirty="0"/>
          </a:p>
        </p:txBody>
      </p:sp>
    </p:spTree>
    <p:extLst>
      <p:ext uri="{BB962C8B-B14F-4D97-AF65-F5344CB8AC3E}">
        <p14:creationId xmlns:p14="http://schemas.microsoft.com/office/powerpoint/2010/main" val="226040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Voice Analysis by Ozonetel</a:t>
            </a:r>
          </a:p>
        </p:txBody>
      </p:sp>
      <p:sp>
        <p:nvSpPr>
          <p:cNvPr id="3" name="Content Placeholder 2"/>
          <p:cNvSpPr>
            <a:spLocks noGrp="1"/>
          </p:cNvSpPr>
          <p:nvPr>
            <p:ph idx="1"/>
          </p:nvPr>
        </p:nvSpPr>
        <p:spPr>
          <a:xfrm>
            <a:off x="838200" y="1690688"/>
            <a:ext cx="10515600" cy="4619960"/>
          </a:xfrm>
        </p:spPr>
        <p:txBody>
          <a:bodyPr>
            <a:normAutofit fontScale="92500" lnSpcReduction="10000"/>
          </a:bodyPr>
          <a:lstStyle/>
          <a:p>
            <a:r>
              <a:rPr lang="en-US" sz="3000" dirty="0"/>
              <a:t>In-House Engineer Team</a:t>
            </a:r>
          </a:p>
          <a:p>
            <a:pPr marL="0" indent="0">
              <a:buNone/>
            </a:pPr>
            <a:endParaRPr lang="en-US" sz="3000" dirty="0"/>
          </a:p>
          <a:p>
            <a:r>
              <a:rPr lang="en-US" sz="3000" dirty="0"/>
              <a:t>No Free APIs available </a:t>
            </a:r>
          </a:p>
          <a:p>
            <a:pPr marL="0" indent="0">
              <a:buNone/>
            </a:pPr>
            <a:endParaRPr lang="en-US" sz="3000" dirty="0"/>
          </a:p>
          <a:p>
            <a:r>
              <a:rPr lang="en-US" sz="3000" dirty="0"/>
              <a:t>Features Readily Available as per their trained models</a:t>
            </a:r>
          </a:p>
          <a:p>
            <a:pPr marL="0" indent="0">
              <a:buNone/>
            </a:pPr>
            <a:r>
              <a:rPr lang="en-US" dirty="0"/>
              <a:t>   </a:t>
            </a:r>
            <a:r>
              <a:rPr lang="en-US" sz="2600" dirty="0"/>
              <a:t>1. Conversation Speed </a:t>
            </a:r>
          </a:p>
          <a:p>
            <a:pPr marL="0" indent="0">
              <a:buNone/>
            </a:pPr>
            <a:r>
              <a:rPr lang="en-US" sz="2600" dirty="0"/>
              <a:t>   2.  Conversation Volume</a:t>
            </a:r>
          </a:p>
          <a:p>
            <a:pPr marL="0" indent="0">
              <a:buNone/>
            </a:pPr>
            <a:r>
              <a:rPr lang="en-US" sz="2600" dirty="0"/>
              <a:t>   3.  Customer Sentiment</a:t>
            </a:r>
          </a:p>
          <a:p>
            <a:pPr marL="0" indent="0">
              <a:buNone/>
            </a:pPr>
            <a:r>
              <a:rPr lang="en-US" sz="2600" dirty="0"/>
              <a:t>   4.  Customer Demographics</a:t>
            </a:r>
          </a:p>
          <a:p>
            <a:pPr marL="0" indent="0">
              <a:buNone/>
            </a:pPr>
            <a:r>
              <a:rPr lang="en-US" sz="2600" dirty="0"/>
              <a:t>   5.  Keyword Spotting</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021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0"/>
            <a:ext cx="10515600" cy="1325563"/>
          </a:xfrm>
        </p:spPr>
        <p:txBody>
          <a:bodyPr/>
          <a:lstStyle/>
          <a:p>
            <a:pPr algn="ctr"/>
            <a:r>
              <a:rPr lang="en-US" b="1" u="sng" dirty="0"/>
              <a:t>Text Analysis</a:t>
            </a:r>
          </a:p>
        </p:txBody>
      </p:sp>
      <p:sp>
        <p:nvSpPr>
          <p:cNvPr id="3" name="Content Placeholder 2"/>
          <p:cNvSpPr>
            <a:spLocks noGrp="1"/>
          </p:cNvSpPr>
          <p:nvPr>
            <p:ph idx="1"/>
          </p:nvPr>
        </p:nvSpPr>
        <p:spPr>
          <a:xfrm>
            <a:off x="1005625" y="1325563"/>
            <a:ext cx="10515600" cy="6129383"/>
          </a:xfrm>
        </p:spPr>
        <p:txBody>
          <a:bodyPr>
            <a:normAutofit fontScale="40000" lnSpcReduction="20000"/>
          </a:bodyPr>
          <a:lstStyle/>
          <a:p>
            <a:pPr marL="0" indent="0">
              <a:buNone/>
            </a:pPr>
            <a:r>
              <a:rPr lang="en-US" sz="7000" b="1" dirty="0"/>
              <a:t>Speech to Text via Google API</a:t>
            </a:r>
          </a:p>
          <a:p>
            <a:pPr marL="0" indent="0">
              <a:buNone/>
            </a:pPr>
            <a:r>
              <a:rPr lang="en-US" sz="4000" b="1" dirty="0"/>
              <a:t>Agent: </a:t>
            </a:r>
            <a:r>
              <a:rPr lang="en-US" sz="4000" dirty="0"/>
              <a:t>hello </a:t>
            </a:r>
            <a:r>
              <a:rPr lang="en-US" sz="4000" dirty="0" err="1"/>
              <a:t>hello</a:t>
            </a:r>
            <a:r>
              <a:rPr lang="en-US" sz="4000" dirty="0"/>
              <a:t> I am I talking to me </a:t>
            </a:r>
            <a:r>
              <a:rPr lang="en-US" sz="4000" dirty="0" err="1"/>
              <a:t>sunchika</a:t>
            </a:r>
            <a:r>
              <a:rPr lang="en-US" sz="4000" dirty="0"/>
              <a:t> </a:t>
            </a:r>
          </a:p>
          <a:p>
            <a:pPr marL="0" indent="0">
              <a:buNone/>
            </a:pPr>
            <a:r>
              <a:rPr lang="en-US" sz="4000" b="1" dirty="0"/>
              <a:t>Customer: </a:t>
            </a:r>
            <a:r>
              <a:rPr lang="en-US" sz="4000" dirty="0"/>
              <a:t>hello mum who is it </a:t>
            </a:r>
          </a:p>
          <a:p>
            <a:pPr marL="0" indent="0">
              <a:buNone/>
            </a:pPr>
            <a:r>
              <a:rPr lang="en-US" sz="4000" b="1" dirty="0"/>
              <a:t>Agent: </a:t>
            </a:r>
            <a:r>
              <a:rPr lang="en-US" sz="4000" dirty="0"/>
              <a:t>from Bajaj Allianz life insurance that I for enquiry on your life </a:t>
            </a:r>
            <a:r>
              <a:rPr lang="en-US" sz="4000" dirty="0" err="1"/>
              <a:t>Bima</a:t>
            </a:r>
            <a:r>
              <a:rPr lang="en-US" sz="4000" dirty="0"/>
              <a:t> policy that you are willing to buy I am here to help you and resolve </a:t>
            </a:r>
          </a:p>
          <a:p>
            <a:pPr marL="0" indent="0">
              <a:buNone/>
            </a:pPr>
            <a:r>
              <a:rPr lang="en-US" sz="4000" b="1" dirty="0"/>
              <a:t>Customer: </a:t>
            </a:r>
            <a:r>
              <a:rPr lang="en-US" sz="4000" dirty="0"/>
              <a:t>yes I did put Aquarius today and I wanted to purchase a policy for my son and daughter </a:t>
            </a:r>
          </a:p>
          <a:p>
            <a:pPr marL="0" indent="0">
              <a:buNone/>
            </a:pPr>
            <a:r>
              <a:rPr lang="en-US" sz="4000" b="1" dirty="0"/>
              <a:t>Agent: </a:t>
            </a:r>
            <a:r>
              <a:rPr lang="en-US" sz="4000" dirty="0"/>
              <a:t>ok mam that is good so what is the ages </a:t>
            </a:r>
          </a:p>
          <a:p>
            <a:pPr marL="0" indent="0">
              <a:buNone/>
            </a:pPr>
            <a:r>
              <a:rPr lang="en-US" sz="4000" b="1" dirty="0"/>
              <a:t>Customer: </a:t>
            </a:r>
            <a:r>
              <a:rPr lang="en-US" sz="4000" dirty="0"/>
              <a:t>what are the Ranger twins and there is there is also 1010 </a:t>
            </a:r>
          </a:p>
          <a:p>
            <a:pPr marL="0" indent="0">
              <a:buNone/>
            </a:pPr>
            <a:r>
              <a:rPr lang="en-US" sz="4000" b="1" dirty="0"/>
              <a:t>Agent: </a:t>
            </a:r>
            <a:r>
              <a:rPr lang="en-US" sz="4000" dirty="0"/>
              <a:t>ok so I added a few mistakes you have in mind for your style and daughter like what they want to become in future </a:t>
            </a:r>
          </a:p>
          <a:p>
            <a:pPr marL="0" indent="0">
              <a:buNone/>
            </a:pPr>
            <a:r>
              <a:rPr lang="en-US" sz="4000" b="1" dirty="0"/>
              <a:t>Customer: </a:t>
            </a:r>
            <a:r>
              <a:rPr lang="en-US" sz="4000" dirty="0"/>
              <a:t>right now I am not very much about it but yeah I keep talking to them and they say that they want to be an Interior</a:t>
            </a:r>
          </a:p>
          <a:p>
            <a:pPr marL="0" indent="0">
              <a:buNone/>
            </a:pPr>
            <a:r>
              <a:rPr lang="en-US" sz="4000" b="1" dirty="0"/>
              <a:t>Agent: </a:t>
            </a:r>
            <a:r>
              <a:rPr lang="en-US" sz="4000" dirty="0"/>
              <a:t>ok mam engineer so having a few policies that would be good enough for your children like the live </a:t>
            </a:r>
            <a:r>
              <a:rPr lang="en-US" sz="4000" dirty="0" err="1"/>
              <a:t>Bima</a:t>
            </a:r>
            <a:r>
              <a:rPr lang="en-US" sz="4000" dirty="0"/>
              <a:t> policy would be good it covers till the education part of your children and they would be secured education is completed then we have future secure policy also recovered the path after education and they would be secure till their time and also we have several other policies map I can send you the details of the policy which I feel is act for you can I send you the details map Sharma </a:t>
            </a:r>
          </a:p>
          <a:p>
            <a:pPr marL="0" indent="0">
              <a:buNone/>
            </a:pPr>
            <a:r>
              <a:rPr lang="en-US" sz="4000" b="1" dirty="0"/>
              <a:t>Customer: </a:t>
            </a:r>
            <a:r>
              <a:rPr lang="en-US" sz="4000" dirty="0"/>
              <a:t>you can send it on my you can take my email and you can send me the brochure or something to that I can read the policy throughout and then if I will be enquiry I'll get back to you </a:t>
            </a:r>
          </a:p>
          <a:p>
            <a:pPr marL="0" indent="0">
              <a:buNone/>
            </a:pPr>
            <a:r>
              <a:rPr lang="en-US" sz="4000" b="1" dirty="0"/>
              <a:t>Agent: </a:t>
            </a:r>
            <a:r>
              <a:rPr lang="en-US" sz="4000" dirty="0"/>
              <a:t>ok mam will send you the brochure on your email address which you have put in the chair </a:t>
            </a:r>
          </a:p>
          <a:p>
            <a:pPr marL="0" indent="0">
              <a:buNone/>
            </a:pPr>
            <a:r>
              <a:rPr lang="en-US" sz="4000" b="1" dirty="0"/>
              <a:t>Customer: </a:t>
            </a:r>
            <a:r>
              <a:rPr lang="en-US" sz="4000" dirty="0" err="1"/>
              <a:t>thankyou</a:t>
            </a:r>
            <a:r>
              <a:rPr lang="en-US" sz="4000" dirty="0"/>
              <a:t> </a:t>
            </a:r>
          </a:p>
          <a:p>
            <a:pPr marL="0" indent="0">
              <a:buNone/>
            </a:pPr>
            <a:r>
              <a:rPr lang="en-US" sz="4000" b="1" dirty="0"/>
              <a:t>Agent: </a:t>
            </a:r>
            <a:r>
              <a:rPr lang="en-US" sz="4000" dirty="0" err="1"/>
              <a:t>thankyou</a:t>
            </a:r>
            <a:endParaRPr lang="en-US" sz="4000" dirty="0"/>
          </a:p>
        </p:txBody>
      </p:sp>
    </p:spTree>
    <p:extLst>
      <p:ext uri="{BB962C8B-B14F-4D97-AF65-F5344CB8AC3E}">
        <p14:creationId xmlns:p14="http://schemas.microsoft.com/office/powerpoint/2010/main" val="41448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08511"/>
            <a:ext cx="10515600" cy="1325563"/>
          </a:xfrm>
        </p:spPr>
        <p:txBody>
          <a:bodyPr/>
          <a:lstStyle/>
          <a:p>
            <a:pPr algn="ctr"/>
            <a:r>
              <a:rPr lang="en-US" b="1" u="sng" dirty="0"/>
              <a:t>Processed-Text</a:t>
            </a:r>
          </a:p>
        </p:txBody>
      </p:sp>
      <p:sp>
        <p:nvSpPr>
          <p:cNvPr id="3" name="Content Placeholder 2"/>
          <p:cNvSpPr>
            <a:spLocks noGrp="1"/>
          </p:cNvSpPr>
          <p:nvPr>
            <p:ph idx="1"/>
          </p:nvPr>
        </p:nvSpPr>
        <p:spPr>
          <a:xfrm>
            <a:off x="838200" y="1217052"/>
            <a:ext cx="10515600" cy="5640948"/>
          </a:xfrm>
        </p:spPr>
        <p:txBody>
          <a:bodyPr>
            <a:normAutofit fontScale="62500" lnSpcReduction="20000"/>
          </a:bodyPr>
          <a:lstStyle/>
          <a:p>
            <a:pPr marL="0" indent="0">
              <a:buNone/>
            </a:pPr>
            <a:r>
              <a:rPr lang="en-US" b="1" dirty="0"/>
              <a:t>Agent: </a:t>
            </a:r>
            <a:r>
              <a:rPr lang="en-US" dirty="0"/>
              <a:t>hello hello am I talking to miss Vanshika</a:t>
            </a:r>
          </a:p>
          <a:p>
            <a:pPr marL="0" indent="0">
              <a:buNone/>
            </a:pPr>
            <a:r>
              <a:rPr lang="en-US" b="1" dirty="0"/>
              <a:t>Customer</a:t>
            </a:r>
            <a:r>
              <a:rPr lang="en-US" dirty="0"/>
              <a:t>: hello maam who is this </a:t>
            </a:r>
          </a:p>
          <a:p>
            <a:pPr marL="0" indent="0">
              <a:buNone/>
            </a:pPr>
            <a:r>
              <a:rPr lang="en-US" b="1" dirty="0"/>
              <a:t>Agent: </a:t>
            </a:r>
            <a:r>
              <a:rPr lang="en-US" dirty="0"/>
              <a:t>I am from Bajaj allianz life insurance this is Anmol I saw your inquiry on your life beema policy that you are willing to buy so I am here to help you and resolve the inquiry </a:t>
            </a:r>
          </a:p>
          <a:p>
            <a:pPr marL="0" indent="0">
              <a:buNone/>
            </a:pPr>
            <a:r>
              <a:rPr lang="en-US" b="1" dirty="0"/>
              <a:t>Customer: </a:t>
            </a:r>
            <a:r>
              <a:rPr lang="en-US" dirty="0"/>
              <a:t>yes actually I did put a query yesterday and I wanted to purchase a policy for my son and daughter</a:t>
            </a:r>
          </a:p>
          <a:p>
            <a:pPr marL="0" indent="0">
              <a:buNone/>
            </a:pPr>
            <a:r>
              <a:rPr lang="en-US" b="1" dirty="0"/>
              <a:t>Agent: </a:t>
            </a:r>
            <a:r>
              <a:rPr lang="en-US" dirty="0"/>
              <a:t>okay maam that is good what is their ages what are their ages.</a:t>
            </a:r>
          </a:p>
          <a:p>
            <a:pPr marL="0" indent="0">
              <a:buNone/>
            </a:pPr>
            <a:r>
              <a:rPr lang="en-US" b="1" dirty="0"/>
              <a:t>Customer: </a:t>
            </a:r>
            <a:r>
              <a:rPr lang="en-US" dirty="0"/>
              <a:t>They are twins and their ages is lets say ten ten </a:t>
            </a:r>
          </a:p>
          <a:p>
            <a:pPr marL="0" indent="0">
              <a:buNone/>
            </a:pPr>
            <a:r>
              <a:rPr lang="en-US" b="1" dirty="0"/>
              <a:t>Agent: </a:t>
            </a:r>
            <a:r>
              <a:rPr lang="en-US" dirty="0"/>
              <a:t>okay maam so are there any future prospects you have in mind for your son and daughter like what they want to become in their future</a:t>
            </a:r>
          </a:p>
          <a:p>
            <a:pPr marL="0" indent="0">
              <a:buNone/>
            </a:pPr>
            <a:r>
              <a:rPr lang="en-US" b="1" dirty="0"/>
              <a:t>Customer: </a:t>
            </a:r>
            <a:r>
              <a:rPr lang="en-US" dirty="0"/>
              <a:t>right now I am not very much clear about it but yes I keep talking to them and they say that they want to be an engineer</a:t>
            </a:r>
          </a:p>
          <a:p>
            <a:pPr marL="0" indent="0">
              <a:buNone/>
            </a:pPr>
            <a:r>
              <a:rPr lang="en-US" b="1" dirty="0"/>
              <a:t>Agent: </a:t>
            </a:r>
            <a:r>
              <a:rPr lang="en-US" dirty="0"/>
              <a:t>okay maam engineer so I have in mind a few policies that would be good enough for your children like the life beema policy would be good it covers till the education part of your children and they would be secured till the education is completed then we have future secure policy also which covers the part after education and they would be secured till their retirement and also we have several other policies maam I can send you the details of the policies which I feel is apt for you can I send you the details maam </a:t>
            </a:r>
          </a:p>
          <a:p>
            <a:pPr marL="0" indent="0">
              <a:buNone/>
            </a:pPr>
            <a:r>
              <a:rPr lang="en-US" b="1" dirty="0"/>
              <a:t>Customer: </a:t>
            </a:r>
            <a:r>
              <a:rPr lang="en-US" dirty="0"/>
              <a:t>sure maam you can send it on my email you can take my email then send me the brochure or something so that I can read the policy throughout and then if I will be having query I will get back to you </a:t>
            </a:r>
          </a:p>
          <a:p>
            <a:pPr marL="0" indent="0">
              <a:buNone/>
            </a:pPr>
            <a:r>
              <a:rPr lang="en-US" b="1" dirty="0"/>
              <a:t>Agent: </a:t>
            </a:r>
            <a:r>
              <a:rPr lang="en-US" dirty="0"/>
              <a:t>okay maam I will send you the brochure on your email address which you have put in the chatbox right okay maam thank you for calling bajaj life insurance</a:t>
            </a:r>
          </a:p>
          <a:p>
            <a:pPr marL="0" indent="0">
              <a:buNone/>
            </a:pPr>
            <a:r>
              <a:rPr lang="en-US" b="1" dirty="0"/>
              <a:t>Customer: </a:t>
            </a:r>
            <a:r>
              <a:rPr lang="en-US" dirty="0"/>
              <a:t>thank you maam thank you</a:t>
            </a:r>
          </a:p>
        </p:txBody>
      </p:sp>
    </p:spTree>
    <p:extLst>
      <p:ext uri="{BB962C8B-B14F-4D97-AF65-F5344CB8AC3E}">
        <p14:creationId xmlns:p14="http://schemas.microsoft.com/office/powerpoint/2010/main" val="11930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223458"/>
            <a:ext cx="10515600" cy="1325563"/>
          </a:xfrm>
        </p:spPr>
        <p:txBody>
          <a:bodyPr/>
          <a:lstStyle/>
          <a:p>
            <a:pPr algn="ctr"/>
            <a:r>
              <a:rPr lang="en-US" b="1" u="sng" dirty="0"/>
              <a:t>Features</a:t>
            </a:r>
            <a:r>
              <a:rPr lang="en-US" dirty="0"/>
              <a:t> </a:t>
            </a:r>
          </a:p>
        </p:txBody>
      </p:sp>
      <p:sp>
        <p:nvSpPr>
          <p:cNvPr id="3" name="Content Placeholder 2"/>
          <p:cNvSpPr>
            <a:spLocks noGrp="1"/>
          </p:cNvSpPr>
          <p:nvPr>
            <p:ph idx="1"/>
          </p:nvPr>
        </p:nvSpPr>
        <p:spPr>
          <a:xfrm>
            <a:off x="838200" y="1549021"/>
            <a:ext cx="10515600" cy="4851778"/>
          </a:xfrm>
        </p:spPr>
        <p:txBody>
          <a:bodyPr>
            <a:normAutofit fontScale="92500" lnSpcReduction="20000"/>
          </a:bodyPr>
          <a:lstStyle/>
          <a:p>
            <a:pPr marL="0" indent="0">
              <a:buNone/>
            </a:pPr>
            <a:r>
              <a:rPr lang="en-US" sz="3000" b="1" dirty="0"/>
              <a:t>Features through API</a:t>
            </a:r>
          </a:p>
          <a:p>
            <a:r>
              <a:rPr lang="en-US" sz="3000" dirty="0"/>
              <a:t>Multiple-Speakers Identification </a:t>
            </a:r>
            <a:r>
              <a:rPr lang="en-US" dirty="0"/>
              <a:t>- </a:t>
            </a:r>
            <a:r>
              <a:rPr lang="en-US" sz="2600" dirty="0"/>
              <a:t>Assign tags as speaker 1 and speaker 2</a:t>
            </a:r>
          </a:p>
          <a:p>
            <a:r>
              <a:rPr lang="en-US" sz="3000" dirty="0"/>
              <a:t>Word Time-Stamps </a:t>
            </a:r>
            <a:r>
              <a:rPr lang="en-US" dirty="0"/>
              <a:t>- </a:t>
            </a:r>
            <a:r>
              <a:rPr lang="en-US" sz="2600" dirty="0"/>
              <a:t>Customer and Agent Talk-Time can be calculated</a:t>
            </a:r>
          </a:p>
          <a:p>
            <a:r>
              <a:rPr lang="en-US" sz="3000" dirty="0"/>
              <a:t>Sentiment Score </a:t>
            </a:r>
            <a:r>
              <a:rPr lang="en-US" dirty="0"/>
              <a:t>- </a:t>
            </a:r>
            <a:r>
              <a:rPr lang="en-US" sz="2600" dirty="0"/>
              <a:t>varies between -1, 0 and 1</a:t>
            </a:r>
          </a:p>
          <a:p>
            <a:r>
              <a:rPr lang="en-US" sz="3000" dirty="0"/>
              <a:t>Sentiment Magnitude </a:t>
            </a:r>
            <a:r>
              <a:rPr lang="en-US" dirty="0"/>
              <a:t>- </a:t>
            </a:r>
            <a:r>
              <a:rPr lang="en-US" sz="2600" dirty="0"/>
              <a:t>[0,Inf)</a:t>
            </a:r>
          </a:p>
          <a:p>
            <a:endParaRPr lang="en-US" sz="3000" b="1" dirty="0"/>
          </a:p>
          <a:p>
            <a:pPr marL="0" indent="0">
              <a:buNone/>
            </a:pPr>
            <a:r>
              <a:rPr lang="en-US" sz="3000" b="1" dirty="0"/>
              <a:t>Keyword Analysis through Topic Modelling</a:t>
            </a:r>
          </a:p>
          <a:p>
            <a:r>
              <a:rPr lang="en-US" sz="3000" dirty="0"/>
              <a:t>Topic Distribution </a:t>
            </a:r>
          </a:p>
          <a:p>
            <a:r>
              <a:rPr lang="en-US" sz="3000" dirty="0"/>
              <a:t>Relevant Words within each Topic</a:t>
            </a:r>
          </a:p>
          <a:p>
            <a:endParaRPr lang="en-US" sz="3000" dirty="0"/>
          </a:p>
          <a:p>
            <a:pPr marL="0" indent="0">
              <a:buNone/>
            </a:pPr>
            <a:r>
              <a:rPr lang="en-US" sz="3000" dirty="0"/>
              <a:t>Note: To get meaningful topics irrelevant words needed to be removed</a:t>
            </a:r>
          </a:p>
          <a:p>
            <a:endParaRPr lang="en-US" dirty="0"/>
          </a:p>
          <a:p>
            <a:pPr marL="0" indent="0">
              <a:buNone/>
            </a:pPr>
            <a:endParaRPr lang="en-US" sz="2400" dirty="0"/>
          </a:p>
          <a:p>
            <a:pPr marL="0" indent="0">
              <a:buNone/>
            </a:pPr>
            <a:endParaRPr lang="en-US" sz="2400" dirty="0"/>
          </a:p>
          <a:p>
            <a:endParaRPr lang="en-US" sz="2400" dirty="0"/>
          </a:p>
          <a:p>
            <a:endParaRPr lang="en-US" dirty="0"/>
          </a:p>
        </p:txBody>
      </p:sp>
    </p:spTree>
    <p:extLst>
      <p:ext uri="{BB962C8B-B14F-4D97-AF65-F5344CB8AC3E}">
        <p14:creationId xmlns:p14="http://schemas.microsoft.com/office/powerpoint/2010/main" val="358088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1023</Words>
  <Application>Microsoft Office PowerPoint</Application>
  <PresentationFormat>Widescreen</PresentationFormat>
  <Paragraphs>97</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8" baseType="lpstr">
      <vt:lpstr>Arial</vt:lpstr>
      <vt:lpstr>Calibri</vt:lpstr>
      <vt:lpstr>Calibri Light</vt:lpstr>
      <vt:lpstr>Office Theme</vt:lpstr>
      <vt:lpstr>Packager Shell Object</vt:lpstr>
      <vt:lpstr>Macro-Enabled Worksheet</vt:lpstr>
      <vt:lpstr>Speech Analytics</vt:lpstr>
      <vt:lpstr>OUTLINE</vt:lpstr>
      <vt:lpstr>Objective</vt:lpstr>
      <vt:lpstr>Multiple Use-Cases</vt:lpstr>
      <vt:lpstr>Audio-Data Preparation</vt:lpstr>
      <vt:lpstr>Voice Analysis by Ozonetel</vt:lpstr>
      <vt:lpstr>Text Analysis</vt:lpstr>
      <vt:lpstr>Processed-Text</vt:lpstr>
      <vt:lpstr>Features </vt:lpstr>
      <vt:lpstr>Topics Visualization</vt:lpstr>
      <vt:lpstr>Data-Frame Preparation</vt:lpstr>
      <vt:lpstr>Speech Analytics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Analytics</dc:title>
  <dc:creator>Vanshika Arora01/Pune HO/Analytics/Life</dc:creator>
  <cp:lastModifiedBy>G K</cp:lastModifiedBy>
  <cp:revision>28</cp:revision>
  <dcterms:created xsi:type="dcterms:W3CDTF">2020-12-14T05:25:26Z</dcterms:created>
  <dcterms:modified xsi:type="dcterms:W3CDTF">2021-04-28T17:51:01Z</dcterms:modified>
</cp:coreProperties>
</file>