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34805485" r:id="rId2"/>
    <p:sldId id="257" r:id="rId3"/>
    <p:sldId id="2134805499" r:id="rId4"/>
    <p:sldId id="2134805500" r:id="rId5"/>
    <p:sldId id="256" r:id="rId6"/>
    <p:sldId id="2134805490" r:id="rId7"/>
    <p:sldId id="2134805488" r:id="rId8"/>
    <p:sldId id="2134805489" r:id="rId9"/>
    <p:sldId id="2134805498" r:id="rId10"/>
    <p:sldId id="2134805491" r:id="rId11"/>
    <p:sldId id="2134805492" r:id="rId12"/>
    <p:sldId id="2134805493" r:id="rId13"/>
    <p:sldId id="2134805486" r:id="rId14"/>
    <p:sldId id="2134805495" r:id="rId15"/>
    <p:sldId id="2134805494" r:id="rId16"/>
    <p:sldId id="2134805496" r:id="rId17"/>
    <p:sldId id="2134805501" r:id="rId18"/>
    <p:sldId id="2134805502" r:id="rId19"/>
    <p:sldId id="2134805503" r:id="rId20"/>
    <p:sldId id="2134805504" r:id="rId21"/>
    <p:sldId id="21348054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0BEABB-9EF7-DACE-24D1-131FFA755E02}" name="Kalpit Shrivastava (Nokia)" initials="KS" userId="S::kalpit.shrivastava@nokia.com::741d59fc-ccad-45c4-9657-669e7d2c45a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7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BFFE-93EA-7F45-74B6-84E941F85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7EBB4C-8DB5-0B65-EDE9-309F2F6A6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387B0-225C-3C06-6356-11A05E532E53}"/>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79CE2EE8-B002-23F2-5C7C-7D1E12D8B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991E1-DFAD-0E3D-6000-8F6E41D4213F}"/>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193750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05D4-C06A-AF1E-6F67-0940DF5B0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AC400-7C65-8C69-DF1F-369618E57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0E25C-EBC2-125A-34CA-AF0BF6E9F1C4}"/>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726C9909-27EE-E1FE-7733-CD390F48D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4115B-CCBD-784F-5BF9-D8838267F19E}"/>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65690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FDBC25-43B1-D820-373F-53317A356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597EB-F784-4CBA-5ED3-EC03DEF81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926BF-0902-2E77-5615-B8948D09C198}"/>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AFF434CA-E748-544F-65A1-BDCB4D6D5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40D90-EA18-8A00-3044-887998EABB0F}"/>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49139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Blue Title Slide">
    <p:bg>
      <p:bgPr>
        <a:solidFill>
          <a:schemeClr val="tx1">
            <a:alpha val="0"/>
          </a:schemeClr>
        </a:solidFill>
        <a:effectLst/>
      </p:bgPr>
    </p:bg>
    <p:spTree>
      <p:nvGrpSpPr>
        <p:cNvPr id="1" name=""/>
        <p:cNvGrpSpPr/>
        <p:nvPr/>
      </p:nvGrpSpPr>
      <p:grpSpPr>
        <a:xfrm>
          <a:off x="0" y="0"/>
          <a:ext cx="0" cy="0"/>
          <a:chOff x="0" y="0"/>
          <a:chExt cx="0" cy="0"/>
        </a:xfrm>
      </p:grpSpPr>
      <p:sp>
        <p:nvSpPr>
          <p:cNvPr id="10" name="Footer Placeholder 14">
            <a:extLst>
              <a:ext uri="{FF2B5EF4-FFF2-40B4-BE49-F238E27FC236}">
                <a16:creationId xmlns:a16="http://schemas.microsoft.com/office/drawing/2014/main" id="{995CA636-7E5C-445C-8E21-B7E7B6B1A92B}"/>
              </a:ext>
            </a:extLst>
          </p:cNvPr>
          <p:cNvSpPr>
            <a:spLocks noGrp="1"/>
          </p:cNvSpPr>
          <p:nvPr>
            <p:ph type="ftr" sz="quarter" idx="3"/>
          </p:nvPr>
        </p:nvSpPr>
        <p:spPr>
          <a:xfrm>
            <a:off x="3072000" y="6422400"/>
            <a:ext cx="6048000" cy="163200"/>
          </a:xfrm>
          <a:prstGeom prst="rect">
            <a:avLst/>
          </a:prstGeom>
        </p:spPr>
        <p:txBody>
          <a:bodyPr vert="horz" lIns="0" tIns="0" rIns="0" bIns="0" rtlCol="0" anchor="ctr"/>
          <a:lstStyle>
            <a:lvl1pPr algn="ctr">
              <a:defRPr sz="1067">
                <a:solidFill>
                  <a:schemeClr val="bg1"/>
                </a:solidFill>
              </a:defRPr>
            </a:lvl1pPr>
          </a:lstStyle>
          <a:p>
            <a:endParaRPr lang="en-US"/>
          </a:p>
        </p:txBody>
      </p:sp>
      <p:grpSp>
        <p:nvGrpSpPr>
          <p:cNvPr id="3" name="Graphic 3">
            <a:extLst>
              <a:ext uri="{FF2B5EF4-FFF2-40B4-BE49-F238E27FC236}">
                <a16:creationId xmlns:a16="http://schemas.microsoft.com/office/drawing/2014/main" id="{A85FC4A5-ADE2-C06F-4B6F-6CD5B98FE20C}"/>
              </a:ext>
            </a:extLst>
          </p:cNvPr>
          <p:cNvGrpSpPr/>
          <p:nvPr userDrawn="1"/>
        </p:nvGrpSpPr>
        <p:grpSpPr>
          <a:xfrm>
            <a:off x="1016925" y="5794288"/>
            <a:ext cx="1817989" cy="409417"/>
            <a:chOff x="469958" y="1647414"/>
            <a:chExt cx="8205029" cy="1847802"/>
          </a:xfrm>
          <a:solidFill>
            <a:schemeClr val="bg1"/>
          </a:solidFill>
        </p:grpSpPr>
        <p:sp>
          <p:nvSpPr>
            <p:cNvPr id="4" name="Freeform 33">
              <a:extLst>
                <a:ext uri="{FF2B5EF4-FFF2-40B4-BE49-F238E27FC236}">
                  <a16:creationId xmlns:a16="http://schemas.microsoft.com/office/drawing/2014/main" id="{93FB96CA-3B38-731E-2E2A-CBF4B62F38B2}"/>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3200">
                <a:solidFill>
                  <a:schemeClr val="tx2"/>
                </a:solidFill>
              </a:endParaRPr>
            </a:p>
          </p:txBody>
        </p:sp>
        <p:sp>
          <p:nvSpPr>
            <p:cNvPr id="5" name="Freeform 34">
              <a:extLst>
                <a:ext uri="{FF2B5EF4-FFF2-40B4-BE49-F238E27FC236}">
                  <a16:creationId xmlns:a16="http://schemas.microsoft.com/office/drawing/2014/main" id="{743A6714-B045-25CA-9454-11FB39BF1CF3}"/>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3200">
                <a:solidFill>
                  <a:schemeClr val="tx2"/>
                </a:solidFill>
              </a:endParaRPr>
            </a:p>
          </p:txBody>
        </p:sp>
        <p:sp>
          <p:nvSpPr>
            <p:cNvPr id="6" name="Freeform 35">
              <a:extLst>
                <a:ext uri="{FF2B5EF4-FFF2-40B4-BE49-F238E27FC236}">
                  <a16:creationId xmlns:a16="http://schemas.microsoft.com/office/drawing/2014/main" id="{74593FC5-D942-DE61-9810-27C9DAF1A50C}"/>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3200" dirty="0">
                <a:solidFill>
                  <a:schemeClr val="tx2"/>
                </a:solidFill>
              </a:endParaRPr>
            </a:p>
          </p:txBody>
        </p:sp>
        <p:sp>
          <p:nvSpPr>
            <p:cNvPr id="11" name="Freeform 36">
              <a:extLst>
                <a:ext uri="{FF2B5EF4-FFF2-40B4-BE49-F238E27FC236}">
                  <a16:creationId xmlns:a16="http://schemas.microsoft.com/office/drawing/2014/main" id="{6521563D-A284-A7AD-3FF8-EB5865BD1F09}"/>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3200">
                <a:solidFill>
                  <a:schemeClr val="tx2"/>
                </a:solidFill>
              </a:endParaRPr>
            </a:p>
          </p:txBody>
        </p:sp>
        <p:sp>
          <p:nvSpPr>
            <p:cNvPr id="13" name="Freeform 37">
              <a:extLst>
                <a:ext uri="{FF2B5EF4-FFF2-40B4-BE49-F238E27FC236}">
                  <a16:creationId xmlns:a16="http://schemas.microsoft.com/office/drawing/2014/main" id="{19C7DD4A-8DAE-B960-E82A-EAEE3F4427A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3200">
                <a:solidFill>
                  <a:schemeClr val="tx2"/>
                </a:solidFill>
              </a:endParaRPr>
            </a:p>
          </p:txBody>
        </p:sp>
      </p:grpSp>
      <p:pic>
        <p:nvPicPr>
          <p:cNvPr id="7" name="Picture 6" descr="Background pattern&#10;&#10;Description automatically generated">
            <a:extLst>
              <a:ext uri="{FF2B5EF4-FFF2-40B4-BE49-F238E27FC236}">
                <a16:creationId xmlns:a16="http://schemas.microsoft.com/office/drawing/2014/main" id="{4F605AAD-3696-98CA-2199-5515E7C9B1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8" name="Graphic 7">
            <a:extLst>
              <a:ext uri="{FF2B5EF4-FFF2-40B4-BE49-F238E27FC236}">
                <a16:creationId xmlns:a16="http://schemas.microsoft.com/office/drawing/2014/main" id="{341FC814-49C7-1314-F06D-942FEBF6026A}"/>
              </a:ext>
            </a:extLst>
          </p:cNvPr>
          <p:cNvPicPr>
            <a:picLocks noChangeAspect="1"/>
          </p:cNvPicPr>
          <p:nvPr userDrawn="1"/>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23541" y="0"/>
            <a:ext cx="5568459" cy="6859200"/>
          </a:xfrm>
          <a:prstGeom prst="rect">
            <a:avLst/>
          </a:prstGeom>
        </p:spPr>
      </p:pic>
      <p:grpSp>
        <p:nvGrpSpPr>
          <p:cNvPr id="9" name="Graphic 3">
            <a:extLst>
              <a:ext uri="{FF2B5EF4-FFF2-40B4-BE49-F238E27FC236}">
                <a16:creationId xmlns:a16="http://schemas.microsoft.com/office/drawing/2014/main" id="{9CEC0610-896E-8898-5783-92F2B502B6BC}"/>
              </a:ext>
            </a:extLst>
          </p:cNvPr>
          <p:cNvGrpSpPr/>
          <p:nvPr userDrawn="1"/>
        </p:nvGrpSpPr>
        <p:grpSpPr>
          <a:xfrm>
            <a:off x="9308198" y="3224292"/>
            <a:ext cx="1817989" cy="409417"/>
            <a:chOff x="469958" y="1647414"/>
            <a:chExt cx="8205029" cy="1847802"/>
          </a:xfrm>
          <a:solidFill>
            <a:schemeClr val="bg1"/>
          </a:solidFill>
        </p:grpSpPr>
        <p:sp>
          <p:nvSpPr>
            <p:cNvPr id="12" name="Freeform 24">
              <a:extLst>
                <a:ext uri="{FF2B5EF4-FFF2-40B4-BE49-F238E27FC236}">
                  <a16:creationId xmlns:a16="http://schemas.microsoft.com/office/drawing/2014/main" id="{66722147-5E03-122A-B1BF-C8D48F647E96}"/>
                </a:ext>
              </a:extLst>
            </p:cNvPr>
            <p:cNvSpPr/>
            <p:nvPr/>
          </p:nvSpPr>
          <p:spPr>
            <a:xfrm>
              <a:off x="6648498" y="1648478"/>
              <a:ext cx="2026489" cy="1793370"/>
            </a:xfrm>
            <a:custGeom>
              <a:avLst/>
              <a:gdLst>
                <a:gd name="connsiteX0" fmla="*/ 1019683 w 2026489"/>
                <a:gd name="connsiteY0" fmla="*/ 11431 h 1793370"/>
                <a:gd name="connsiteX1" fmla="*/ 1013215 w 2026489"/>
                <a:gd name="connsiteY1" fmla="*/ 0 h 1793370"/>
                <a:gd name="connsiteX2" fmla="*/ 864805 w 2026489"/>
                <a:gd name="connsiteY2" fmla="*/ 264656 h 1793370"/>
                <a:gd name="connsiteX3" fmla="*/ 1366453 w 2026489"/>
                <a:gd name="connsiteY3" fmla="*/ 1150009 h 1793370"/>
                <a:gd name="connsiteX4" fmla="*/ 362940 w 2026489"/>
                <a:gd name="connsiteY4" fmla="*/ 1150009 h 1793370"/>
                <a:gd name="connsiteX5" fmla="*/ 0 w 2026489"/>
                <a:gd name="connsiteY5" fmla="*/ 1793331 h 1793370"/>
                <a:gd name="connsiteX6" fmla="*/ 299127 w 2026489"/>
                <a:gd name="connsiteY6" fmla="*/ 1793370 h 1793370"/>
                <a:gd name="connsiteX7" fmla="*/ 517917 w 2026489"/>
                <a:gd name="connsiteY7" fmla="*/ 1406250 h 1793370"/>
                <a:gd name="connsiteX8" fmla="*/ 1508375 w 2026489"/>
                <a:gd name="connsiteY8" fmla="*/ 1406250 h 1793370"/>
                <a:gd name="connsiteX9" fmla="*/ 1727480 w 2026489"/>
                <a:gd name="connsiteY9" fmla="*/ 1793370 h 1793370"/>
                <a:gd name="connsiteX10" fmla="*/ 2026490 w 2026489"/>
                <a:gd name="connsiteY10" fmla="*/ 1793331 h 1793370"/>
                <a:gd name="connsiteX11" fmla="*/ 1019683 w 2026489"/>
                <a:gd name="connsiteY11" fmla="*/ 11431 h 1793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489" h="1793370">
                  <a:moveTo>
                    <a:pt x="1019683" y="11431"/>
                  </a:moveTo>
                  <a:lnTo>
                    <a:pt x="1013215" y="0"/>
                  </a:lnTo>
                  <a:lnTo>
                    <a:pt x="864805" y="264656"/>
                  </a:lnTo>
                  <a:lnTo>
                    <a:pt x="1366453" y="1150009"/>
                  </a:lnTo>
                  <a:lnTo>
                    <a:pt x="362940" y="1150009"/>
                  </a:lnTo>
                  <a:lnTo>
                    <a:pt x="0" y="1793331"/>
                  </a:lnTo>
                  <a:lnTo>
                    <a:pt x="299127" y="1793370"/>
                  </a:lnTo>
                  <a:lnTo>
                    <a:pt x="517917" y="1406250"/>
                  </a:lnTo>
                  <a:lnTo>
                    <a:pt x="1508375" y="1406250"/>
                  </a:lnTo>
                  <a:lnTo>
                    <a:pt x="1727480" y="1793370"/>
                  </a:lnTo>
                  <a:lnTo>
                    <a:pt x="2026490" y="1793331"/>
                  </a:lnTo>
                  <a:lnTo>
                    <a:pt x="1019683" y="11431"/>
                  </a:lnTo>
                  <a:close/>
                </a:path>
              </a:pathLst>
            </a:custGeom>
            <a:grpFill/>
            <a:ln w="1972" cap="flat">
              <a:noFill/>
              <a:prstDash val="solid"/>
              <a:miter/>
            </a:ln>
          </p:spPr>
          <p:txBody>
            <a:bodyPr rtlCol="0" anchor="ctr"/>
            <a:lstStyle/>
            <a:p>
              <a:endParaRPr lang="en-US" sz="2400"/>
            </a:p>
          </p:txBody>
        </p:sp>
        <p:sp>
          <p:nvSpPr>
            <p:cNvPr id="14" name="Freeform 25">
              <a:extLst>
                <a:ext uri="{FF2B5EF4-FFF2-40B4-BE49-F238E27FC236}">
                  <a16:creationId xmlns:a16="http://schemas.microsoft.com/office/drawing/2014/main" id="{1A7E676B-1EEF-D8D1-C003-F85B6867E68B}"/>
                </a:ext>
              </a:extLst>
            </p:cNvPr>
            <p:cNvSpPr/>
            <p:nvPr/>
          </p:nvSpPr>
          <p:spPr>
            <a:xfrm>
              <a:off x="6141802" y="1706399"/>
              <a:ext cx="271953" cy="1735409"/>
            </a:xfrm>
            <a:custGeom>
              <a:avLst/>
              <a:gdLst>
                <a:gd name="connsiteX0" fmla="*/ 39 w 271953"/>
                <a:gd name="connsiteY0" fmla="*/ 0 h 1735409"/>
                <a:gd name="connsiteX1" fmla="*/ 0 w 271953"/>
                <a:gd name="connsiteY1" fmla="*/ 1735409 h 1735409"/>
                <a:gd name="connsiteX2" fmla="*/ 271934 w 271953"/>
                <a:gd name="connsiteY2" fmla="*/ 1735409 h 1735409"/>
                <a:gd name="connsiteX3" fmla="*/ 271953 w 271953"/>
                <a:gd name="connsiteY3" fmla="*/ 218776 h 1735409"/>
                <a:gd name="connsiteX4" fmla="*/ 271953 w 271953"/>
                <a:gd name="connsiteY4" fmla="*/ 0 h 1735409"/>
                <a:gd name="connsiteX5" fmla="*/ 39 w 271953"/>
                <a:gd name="connsiteY5" fmla="*/ 0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953" h="1735409">
                  <a:moveTo>
                    <a:pt x="39" y="0"/>
                  </a:moveTo>
                  <a:lnTo>
                    <a:pt x="0" y="1735409"/>
                  </a:lnTo>
                  <a:lnTo>
                    <a:pt x="271934" y="1735409"/>
                  </a:lnTo>
                  <a:lnTo>
                    <a:pt x="271953" y="218776"/>
                  </a:lnTo>
                  <a:lnTo>
                    <a:pt x="271953" y="0"/>
                  </a:lnTo>
                  <a:lnTo>
                    <a:pt x="39" y="0"/>
                  </a:lnTo>
                  <a:close/>
                </a:path>
              </a:pathLst>
            </a:custGeom>
            <a:grpFill/>
            <a:ln w="1972" cap="flat">
              <a:noFill/>
              <a:prstDash val="solid"/>
              <a:miter/>
            </a:ln>
          </p:spPr>
          <p:txBody>
            <a:bodyPr rtlCol="0" anchor="ctr"/>
            <a:lstStyle/>
            <a:p>
              <a:endParaRPr lang="en-US" sz="2400"/>
            </a:p>
          </p:txBody>
        </p:sp>
        <p:sp>
          <p:nvSpPr>
            <p:cNvPr id="15" name="Freeform 26">
              <a:extLst>
                <a:ext uri="{FF2B5EF4-FFF2-40B4-BE49-F238E27FC236}">
                  <a16:creationId xmlns:a16="http://schemas.microsoft.com/office/drawing/2014/main" id="{CC93E04D-6876-E203-F764-82DBB300A29B}"/>
                </a:ext>
              </a:extLst>
            </p:cNvPr>
            <p:cNvSpPr/>
            <p:nvPr/>
          </p:nvSpPr>
          <p:spPr>
            <a:xfrm>
              <a:off x="4382809" y="1706399"/>
              <a:ext cx="1429220" cy="1735409"/>
            </a:xfrm>
            <a:custGeom>
              <a:avLst/>
              <a:gdLst>
                <a:gd name="connsiteX0" fmla="*/ 403030 w 1429220"/>
                <a:gd name="connsiteY0" fmla="*/ 867715 h 1735409"/>
                <a:gd name="connsiteX1" fmla="*/ 1429102 w 1429220"/>
                <a:gd name="connsiteY1" fmla="*/ 0 h 1735409"/>
                <a:gd name="connsiteX2" fmla="*/ 1026072 w 1429220"/>
                <a:gd name="connsiteY2" fmla="*/ 0 h 1735409"/>
                <a:gd name="connsiteX3" fmla="*/ 6665 w 1429220"/>
                <a:gd name="connsiteY3" fmla="*/ 862058 h 1735409"/>
                <a:gd name="connsiteX4" fmla="*/ 0 w 1429220"/>
                <a:gd name="connsiteY4" fmla="*/ 867715 h 1735409"/>
                <a:gd name="connsiteX5" fmla="*/ 1024022 w 1429220"/>
                <a:gd name="connsiteY5" fmla="*/ 1733655 h 1735409"/>
                <a:gd name="connsiteX6" fmla="*/ 1026072 w 1429220"/>
                <a:gd name="connsiteY6" fmla="*/ 1735409 h 1735409"/>
                <a:gd name="connsiteX7" fmla="*/ 1429221 w 1429220"/>
                <a:gd name="connsiteY7" fmla="*/ 1735409 h 1735409"/>
                <a:gd name="connsiteX8" fmla="*/ 403030 w 1429220"/>
                <a:gd name="connsiteY8" fmla="*/ 867715 h 173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9220" h="1735409">
                  <a:moveTo>
                    <a:pt x="403030" y="867715"/>
                  </a:moveTo>
                  <a:lnTo>
                    <a:pt x="1429102" y="0"/>
                  </a:lnTo>
                  <a:lnTo>
                    <a:pt x="1026072" y="0"/>
                  </a:lnTo>
                  <a:lnTo>
                    <a:pt x="6665" y="862058"/>
                  </a:lnTo>
                  <a:lnTo>
                    <a:pt x="0" y="867715"/>
                  </a:lnTo>
                  <a:lnTo>
                    <a:pt x="1024022" y="1733655"/>
                  </a:lnTo>
                  <a:lnTo>
                    <a:pt x="1026072" y="1735409"/>
                  </a:lnTo>
                  <a:lnTo>
                    <a:pt x="1429221" y="1735409"/>
                  </a:lnTo>
                  <a:lnTo>
                    <a:pt x="403030" y="867715"/>
                  </a:lnTo>
                  <a:close/>
                </a:path>
              </a:pathLst>
            </a:custGeom>
            <a:grpFill/>
            <a:ln w="1972" cap="flat">
              <a:noFill/>
              <a:prstDash val="solid"/>
              <a:miter/>
            </a:ln>
          </p:spPr>
          <p:txBody>
            <a:bodyPr rtlCol="0" anchor="ctr"/>
            <a:lstStyle/>
            <a:p>
              <a:endParaRPr lang="en-US" sz="2400"/>
            </a:p>
          </p:txBody>
        </p:sp>
        <p:sp>
          <p:nvSpPr>
            <p:cNvPr id="16" name="Freeform 27">
              <a:extLst>
                <a:ext uri="{FF2B5EF4-FFF2-40B4-BE49-F238E27FC236}">
                  <a16:creationId xmlns:a16="http://schemas.microsoft.com/office/drawing/2014/main" id="{AB5DD8FE-C438-CE1F-2C05-4957EA59E69A}"/>
                </a:ext>
              </a:extLst>
            </p:cNvPr>
            <p:cNvSpPr/>
            <p:nvPr/>
          </p:nvSpPr>
          <p:spPr>
            <a:xfrm>
              <a:off x="2295838" y="1674374"/>
              <a:ext cx="1881493" cy="1794690"/>
            </a:xfrm>
            <a:custGeom>
              <a:avLst/>
              <a:gdLst>
                <a:gd name="connsiteX0" fmla="*/ 1814643 w 1881493"/>
                <a:gd name="connsiteY0" fmla="*/ 547443 h 1794690"/>
                <a:gd name="connsiteX1" fmla="*/ 1612674 w 1881493"/>
                <a:gd name="connsiteY1" fmla="*/ 257739 h 1794690"/>
                <a:gd name="connsiteX2" fmla="*/ 1309110 w 1881493"/>
                <a:gd name="connsiteY2" fmla="*/ 64720 h 1794690"/>
                <a:gd name="connsiteX3" fmla="*/ 937848 w 1881493"/>
                <a:gd name="connsiteY3" fmla="*/ 0 h 1794690"/>
                <a:gd name="connsiteX4" fmla="*/ 935876 w 1881493"/>
                <a:gd name="connsiteY4" fmla="*/ 0 h 1794690"/>
                <a:gd name="connsiteX5" fmla="*/ 567434 w 1881493"/>
                <a:gd name="connsiteY5" fmla="*/ 63577 h 1794690"/>
                <a:gd name="connsiteX6" fmla="*/ 266532 w 1881493"/>
                <a:gd name="connsiteY6" fmla="*/ 255669 h 1794690"/>
                <a:gd name="connsiteX7" fmla="*/ 66910 w 1881493"/>
                <a:gd name="connsiteY7" fmla="*/ 546044 h 1794690"/>
                <a:gd name="connsiteX8" fmla="*/ 1 w 1881493"/>
                <a:gd name="connsiteY8" fmla="*/ 903997 h 1794690"/>
                <a:gd name="connsiteX9" fmla="*/ 65352 w 1881493"/>
                <a:gd name="connsiteY9" fmla="*/ 1253928 h 1794690"/>
                <a:gd name="connsiteX10" fmla="*/ 262687 w 1881493"/>
                <a:gd name="connsiteY10" fmla="*/ 1540085 h 1794690"/>
                <a:gd name="connsiteX11" fmla="*/ 559113 w 1881493"/>
                <a:gd name="connsiteY11" fmla="*/ 1730758 h 1794690"/>
                <a:gd name="connsiteX12" fmla="*/ 921382 w 1881493"/>
                <a:gd name="connsiteY12" fmla="*/ 1794691 h 1794690"/>
                <a:gd name="connsiteX13" fmla="*/ 923354 w 1881493"/>
                <a:gd name="connsiteY13" fmla="*/ 1794691 h 1794690"/>
                <a:gd name="connsiteX14" fmla="*/ 1299861 w 1881493"/>
                <a:gd name="connsiteY14" fmla="*/ 1731941 h 1794690"/>
                <a:gd name="connsiteX15" fmla="*/ 1608040 w 1881493"/>
                <a:gd name="connsiteY15" fmla="*/ 1542253 h 1794690"/>
                <a:gd name="connsiteX16" fmla="*/ 1812848 w 1881493"/>
                <a:gd name="connsiteY16" fmla="*/ 1255446 h 1794690"/>
                <a:gd name="connsiteX17" fmla="*/ 1881493 w 1881493"/>
                <a:gd name="connsiteY17" fmla="*/ 901927 h 1794690"/>
                <a:gd name="connsiteX18" fmla="*/ 1814643 w 1881493"/>
                <a:gd name="connsiteY18" fmla="*/ 547443 h 1794690"/>
                <a:gd name="connsiteX19" fmla="*/ 1417982 w 1881493"/>
                <a:gd name="connsiteY19" fmla="*/ 1364193 h 1794690"/>
                <a:gd name="connsiteX20" fmla="*/ 1201815 w 1881493"/>
                <a:gd name="connsiteY20" fmla="*/ 1504808 h 1794690"/>
                <a:gd name="connsiteX21" fmla="*/ 939288 w 1881493"/>
                <a:gd name="connsiteY21" fmla="*/ 1551398 h 1794690"/>
                <a:gd name="connsiteX22" fmla="*/ 937947 w 1881493"/>
                <a:gd name="connsiteY22" fmla="*/ 1551398 h 1794690"/>
                <a:gd name="connsiteX23" fmla="*/ 675675 w 1881493"/>
                <a:gd name="connsiteY23" fmla="*/ 1504907 h 1794690"/>
                <a:gd name="connsiteX24" fmla="*/ 461638 w 1881493"/>
                <a:gd name="connsiteY24" fmla="*/ 1366420 h 1794690"/>
                <a:gd name="connsiteX25" fmla="*/ 319322 w 1881493"/>
                <a:gd name="connsiteY25" fmla="*/ 1158779 h 1794690"/>
                <a:gd name="connsiteX26" fmla="*/ 272172 w 1881493"/>
                <a:gd name="connsiteY26" fmla="*/ 904411 h 1794690"/>
                <a:gd name="connsiteX27" fmla="*/ 319972 w 1881493"/>
                <a:gd name="connsiteY27" fmla="*/ 643598 h 1794690"/>
                <a:gd name="connsiteX28" fmla="*/ 462467 w 1881493"/>
                <a:gd name="connsiteY28" fmla="*/ 434281 h 1794690"/>
                <a:gd name="connsiteX29" fmla="*/ 678574 w 1881493"/>
                <a:gd name="connsiteY29" fmla="*/ 296484 h 1794690"/>
                <a:gd name="connsiteX30" fmla="*/ 946071 w 1881493"/>
                <a:gd name="connsiteY30" fmla="*/ 250782 h 1794690"/>
                <a:gd name="connsiteX31" fmla="*/ 947491 w 1881493"/>
                <a:gd name="connsiteY31" fmla="*/ 250782 h 1794690"/>
                <a:gd name="connsiteX32" fmla="*/ 1205621 w 1881493"/>
                <a:gd name="connsiteY32" fmla="*/ 297706 h 1794690"/>
                <a:gd name="connsiteX33" fmla="*/ 1419520 w 1881493"/>
                <a:gd name="connsiteY33" fmla="*/ 437631 h 1794690"/>
                <a:gd name="connsiteX34" fmla="*/ 1563217 w 1881493"/>
                <a:gd name="connsiteY34" fmla="*/ 645470 h 1794690"/>
                <a:gd name="connsiteX35" fmla="*/ 1610860 w 1881493"/>
                <a:gd name="connsiteY35" fmla="*/ 896547 h 1794690"/>
                <a:gd name="connsiteX36" fmla="*/ 1599324 w 1881493"/>
                <a:gd name="connsiteY36" fmla="*/ 1027229 h 1794690"/>
                <a:gd name="connsiteX37" fmla="*/ 1417982 w 1881493"/>
                <a:gd name="connsiteY37" fmla="*/ 1364193 h 1794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81493" h="1794690">
                  <a:moveTo>
                    <a:pt x="1814643" y="547443"/>
                  </a:moveTo>
                  <a:cubicBezTo>
                    <a:pt x="1769998" y="440528"/>
                    <a:pt x="1702043" y="343054"/>
                    <a:pt x="1612674" y="257739"/>
                  </a:cubicBezTo>
                  <a:cubicBezTo>
                    <a:pt x="1523305" y="172423"/>
                    <a:pt x="1421137" y="107486"/>
                    <a:pt x="1309110" y="64720"/>
                  </a:cubicBezTo>
                  <a:cubicBezTo>
                    <a:pt x="1197083" y="21954"/>
                    <a:pt x="1072277" y="197"/>
                    <a:pt x="937848" y="0"/>
                  </a:cubicBezTo>
                  <a:lnTo>
                    <a:pt x="935876" y="0"/>
                  </a:lnTo>
                  <a:cubicBezTo>
                    <a:pt x="802216" y="0"/>
                    <a:pt x="678258" y="21383"/>
                    <a:pt x="567434" y="63577"/>
                  </a:cubicBezTo>
                  <a:cubicBezTo>
                    <a:pt x="455979" y="106008"/>
                    <a:pt x="354738" y="170630"/>
                    <a:pt x="266532" y="255669"/>
                  </a:cubicBezTo>
                  <a:cubicBezTo>
                    <a:pt x="178326" y="340708"/>
                    <a:pt x="111121" y="438420"/>
                    <a:pt x="66910" y="546044"/>
                  </a:cubicBezTo>
                  <a:cubicBezTo>
                    <a:pt x="22699" y="653668"/>
                    <a:pt x="198" y="774024"/>
                    <a:pt x="1" y="903997"/>
                  </a:cubicBezTo>
                  <a:cubicBezTo>
                    <a:pt x="-196" y="1030659"/>
                    <a:pt x="21693" y="1148373"/>
                    <a:pt x="65352" y="1253928"/>
                  </a:cubicBezTo>
                  <a:cubicBezTo>
                    <a:pt x="109012" y="1359483"/>
                    <a:pt x="175349" y="1455795"/>
                    <a:pt x="262687" y="1540085"/>
                  </a:cubicBezTo>
                  <a:cubicBezTo>
                    <a:pt x="350025" y="1624376"/>
                    <a:pt x="449747" y="1688505"/>
                    <a:pt x="559113" y="1730758"/>
                  </a:cubicBezTo>
                  <a:cubicBezTo>
                    <a:pt x="668478" y="1773012"/>
                    <a:pt x="790266" y="1794493"/>
                    <a:pt x="921382" y="1794691"/>
                  </a:cubicBezTo>
                  <a:lnTo>
                    <a:pt x="923354" y="1794691"/>
                  </a:lnTo>
                  <a:cubicBezTo>
                    <a:pt x="1059834" y="1794691"/>
                    <a:pt x="1186513" y="1773583"/>
                    <a:pt x="1299861" y="1731941"/>
                  </a:cubicBezTo>
                  <a:cubicBezTo>
                    <a:pt x="1414196" y="1689845"/>
                    <a:pt x="1518986" y="1625359"/>
                    <a:pt x="1608040" y="1542253"/>
                  </a:cubicBezTo>
                  <a:cubicBezTo>
                    <a:pt x="1698553" y="1458219"/>
                    <a:pt x="1767473" y="1361730"/>
                    <a:pt x="1812848" y="1255446"/>
                  </a:cubicBezTo>
                  <a:cubicBezTo>
                    <a:pt x="1858223" y="1149162"/>
                    <a:pt x="1881295" y="1030264"/>
                    <a:pt x="1881493" y="901927"/>
                  </a:cubicBezTo>
                  <a:cubicBezTo>
                    <a:pt x="1881689" y="773590"/>
                    <a:pt x="1859268" y="654358"/>
                    <a:pt x="1814643" y="547443"/>
                  </a:cubicBezTo>
                  <a:close/>
                  <a:moveTo>
                    <a:pt x="1417982" y="1364193"/>
                  </a:moveTo>
                  <a:cubicBezTo>
                    <a:pt x="1354130" y="1426450"/>
                    <a:pt x="1281404" y="1473749"/>
                    <a:pt x="1201815" y="1504808"/>
                  </a:cubicBezTo>
                  <a:cubicBezTo>
                    <a:pt x="1122562" y="1535730"/>
                    <a:pt x="1034198" y="1551398"/>
                    <a:pt x="939288" y="1551398"/>
                  </a:cubicBezTo>
                  <a:lnTo>
                    <a:pt x="937947" y="1551398"/>
                  </a:lnTo>
                  <a:cubicBezTo>
                    <a:pt x="842898" y="1551240"/>
                    <a:pt x="754554" y="1535631"/>
                    <a:pt x="675675" y="1504907"/>
                  </a:cubicBezTo>
                  <a:cubicBezTo>
                    <a:pt x="596797" y="1474183"/>
                    <a:pt x="524702" y="1427653"/>
                    <a:pt x="461638" y="1366420"/>
                  </a:cubicBezTo>
                  <a:cubicBezTo>
                    <a:pt x="398575" y="1305188"/>
                    <a:pt x="350735" y="1235364"/>
                    <a:pt x="319322" y="1158779"/>
                  </a:cubicBezTo>
                  <a:cubicBezTo>
                    <a:pt x="287908" y="1082195"/>
                    <a:pt x="271995" y="996584"/>
                    <a:pt x="272172" y="904411"/>
                  </a:cubicBezTo>
                  <a:cubicBezTo>
                    <a:pt x="272310" y="809320"/>
                    <a:pt x="288401" y="721581"/>
                    <a:pt x="319972" y="643598"/>
                  </a:cubicBezTo>
                  <a:cubicBezTo>
                    <a:pt x="351544" y="565614"/>
                    <a:pt x="399462" y="495257"/>
                    <a:pt x="462467" y="434281"/>
                  </a:cubicBezTo>
                  <a:cubicBezTo>
                    <a:pt x="524288" y="374026"/>
                    <a:pt x="597842" y="327122"/>
                    <a:pt x="678574" y="296484"/>
                  </a:cubicBezTo>
                  <a:cubicBezTo>
                    <a:pt x="758656" y="266154"/>
                    <a:pt x="848656" y="250782"/>
                    <a:pt x="946071" y="250782"/>
                  </a:cubicBezTo>
                  <a:lnTo>
                    <a:pt x="947491" y="250782"/>
                  </a:lnTo>
                  <a:cubicBezTo>
                    <a:pt x="1040469" y="250920"/>
                    <a:pt x="1127314" y="266706"/>
                    <a:pt x="1205621" y="297706"/>
                  </a:cubicBezTo>
                  <a:cubicBezTo>
                    <a:pt x="1283928" y="328706"/>
                    <a:pt x="1355846" y="375749"/>
                    <a:pt x="1419520" y="437631"/>
                  </a:cubicBezTo>
                  <a:cubicBezTo>
                    <a:pt x="1483195" y="499514"/>
                    <a:pt x="1531488" y="569417"/>
                    <a:pt x="1563217" y="645470"/>
                  </a:cubicBezTo>
                  <a:cubicBezTo>
                    <a:pt x="1594946" y="721522"/>
                    <a:pt x="1610998" y="806069"/>
                    <a:pt x="1610860" y="896547"/>
                  </a:cubicBezTo>
                  <a:cubicBezTo>
                    <a:pt x="1610919" y="940365"/>
                    <a:pt x="1607054" y="984099"/>
                    <a:pt x="1599324" y="1027229"/>
                  </a:cubicBezTo>
                  <a:cubicBezTo>
                    <a:pt x="1575621" y="1156532"/>
                    <a:pt x="1514628" y="1269911"/>
                    <a:pt x="1417982" y="1364193"/>
                  </a:cubicBezTo>
                  <a:close/>
                </a:path>
              </a:pathLst>
            </a:custGeom>
            <a:grpFill/>
            <a:ln w="1972" cap="flat">
              <a:noFill/>
              <a:prstDash val="solid"/>
              <a:miter/>
            </a:ln>
          </p:spPr>
          <p:txBody>
            <a:bodyPr rtlCol="0" anchor="ctr"/>
            <a:lstStyle/>
            <a:p>
              <a:endParaRPr lang="en-US" sz="2400"/>
            </a:p>
          </p:txBody>
        </p:sp>
        <p:sp>
          <p:nvSpPr>
            <p:cNvPr id="17" name="Freeform 28">
              <a:extLst>
                <a:ext uri="{FF2B5EF4-FFF2-40B4-BE49-F238E27FC236}">
                  <a16:creationId xmlns:a16="http://schemas.microsoft.com/office/drawing/2014/main" id="{49482C04-6B43-828E-3D34-1703DF45BE6B}"/>
                </a:ext>
              </a:extLst>
            </p:cNvPr>
            <p:cNvSpPr/>
            <p:nvPr/>
          </p:nvSpPr>
          <p:spPr>
            <a:xfrm>
              <a:off x="469958" y="1647414"/>
              <a:ext cx="1719691" cy="1847802"/>
            </a:xfrm>
            <a:custGeom>
              <a:avLst/>
              <a:gdLst>
                <a:gd name="connsiteX0" fmla="*/ 0 w 1719691"/>
                <a:gd name="connsiteY0" fmla="*/ 0 h 1847802"/>
                <a:gd name="connsiteX1" fmla="*/ 0 w 1719691"/>
                <a:gd name="connsiteY1" fmla="*/ 1794395 h 1847802"/>
                <a:gd name="connsiteX2" fmla="*/ 277515 w 1719691"/>
                <a:gd name="connsiteY2" fmla="*/ 1794395 h 1847802"/>
                <a:gd name="connsiteX3" fmla="*/ 277534 w 1719691"/>
                <a:gd name="connsiteY3" fmla="*/ 607611 h 1847802"/>
                <a:gd name="connsiteX4" fmla="*/ 1707485 w 1719691"/>
                <a:gd name="connsiteY4" fmla="*/ 1837299 h 1847802"/>
                <a:gd name="connsiteX5" fmla="*/ 1719691 w 1719691"/>
                <a:gd name="connsiteY5" fmla="*/ 1847803 h 1847802"/>
                <a:gd name="connsiteX6" fmla="*/ 1719691 w 1719691"/>
                <a:gd name="connsiteY6" fmla="*/ 1476350 h 1847802"/>
                <a:gd name="connsiteX7" fmla="*/ 0 w 1719691"/>
                <a:gd name="connsiteY7" fmla="*/ 0 h 18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9691" h="1847802">
                  <a:moveTo>
                    <a:pt x="0" y="0"/>
                  </a:moveTo>
                  <a:lnTo>
                    <a:pt x="0" y="1794395"/>
                  </a:lnTo>
                  <a:lnTo>
                    <a:pt x="277515" y="1794395"/>
                  </a:lnTo>
                  <a:lnTo>
                    <a:pt x="277534" y="607611"/>
                  </a:lnTo>
                  <a:lnTo>
                    <a:pt x="1707485" y="1837299"/>
                  </a:lnTo>
                  <a:lnTo>
                    <a:pt x="1719691" y="1847803"/>
                  </a:lnTo>
                  <a:lnTo>
                    <a:pt x="1719691" y="1476350"/>
                  </a:lnTo>
                  <a:lnTo>
                    <a:pt x="0" y="0"/>
                  </a:lnTo>
                  <a:close/>
                </a:path>
              </a:pathLst>
            </a:custGeom>
            <a:grpFill/>
            <a:ln w="1972" cap="flat">
              <a:noFill/>
              <a:prstDash val="solid"/>
              <a:miter/>
            </a:ln>
          </p:spPr>
          <p:txBody>
            <a:bodyPr rtlCol="0" anchor="ctr"/>
            <a:lstStyle/>
            <a:p>
              <a:endParaRPr lang="en-US" sz="2400"/>
            </a:p>
          </p:txBody>
        </p:sp>
      </p:grpSp>
    </p:spTree>
    <p:extLst>
      <p:ext uri="{BB962C8B-B14F-4D97-AF65-F5344CB8AC3E}">
        <p14:creationId xmlns:p14="http://schemas.microsoft.com/office/powerpoint/2010/main" val="414371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11AE-DFFF-8F61-A320-F212198C1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965C0-B4F9-B7E8-0D4B-6F5D01B67D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5DDE1-6B93-21EB-C52E-7DE399857CEC}"/>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EE605BA8-F89D-184D-AC03-B5C76FEB2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F1A76-9FBE-E80B-D1F4-CB5B48D8DADB}"/>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31538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7B3B-C98A-9DFA-62D4-77747F666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9FCC1C-6B2F-25FB-59B7-9785DECB7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29438-2B9F-B244-80B0-05FDA7596DE6}"/>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3F821DD4-EEE1-DFF1-7CA0-C3D2C9470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0692-1218-FBF7-E585-7A02175ACF61}"/>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413056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9D16-1200-2135-7A87-9A0CB59A1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572CA-4ABD-185A-4B74-D0C3143B6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D4B62-9DAC-F9D1-DE70-60CF458FD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5AEEE-3A75-EB99-7CC3-08851C97E387}"/>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6" name="Footer Placeholder 5">
            <a:extLst>
              <a:ext uri="{FF2B5EF4-FFF2-40B4-BE49-F238E27FC236}">
                <a16:creationId xmlns:a16="http://schemas.microsoft.com/office/drawing/2014/main" id="{70153BB7-4446-76FA-9698-0DF3E3DD4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B3001-761C-F8E7-30A8-DC915BB9FC72}"/>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35561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E9DE-C75F-ED51-B34F-614DE7A509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0440EC-70AE-0127-881F-17DD01AB7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FD0EC5-3CF5-617D-D69C-071858413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9001F2-0776-D6C8-2532-98F4B17D2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F386E-316B-7103-FA62-BDACB4FCA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AC0B9-CE2B-25EA-ABA3-AE3D342F41E3}"/>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8" name="Footer Placeholder 7">
            <a:extLst>
              <a:ext uri="{FF2B5EF4-FFF2-40B4-BE49-F238E27FC236}">
                <a16:creationId xmlns:a16="http://schemas.microsoft.com/office/drawing/2014/main" id="{079D5BA6-9724-BF88-98A9-4A6D7703D3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6A893D-30B6-2D74-1634-47E0575B6457}"/>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40683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E66F-973F-0DB3-49C1-F663DD9B45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DC8EB-9997-EF5E-08EC-9F2F2094E95F}"/>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4" name="Footer Placeholder 3">
            <a:extLst>
              <a:ext uri="{FF2B5EF4-FFF2-40B4-BE49-F238E27FC236}">
                <a16:creationId xmlns:a16="http://schemas.microsoft.com/office/drawing/2014/main" id="{1A7476E4-BBA9-1177-7068-315A1AAA5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E8174C-42F6-CA7F-7618-364EC78D4226}"/>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421409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3BF24-2DA3-0F3C-05F5-89573A0FAEAF}"/>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3" name="Footer Placeholder 2">
            <a:extLst>
              <a:ext uri="{FF2B5EF4-FFF2-40B4-BE49-F238E27FC236}">
                <a16:creationId xmlns:a16="http://schemas.microsoft.com/office/drawing/2014/main" id="{44780CD9-25C0-B9DD-3488-80DD0893DB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F4795-402F-4D47-2E44-B91AD7A002DC}"/>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648157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30CB-637A-B69E-02B7-9345F9C2E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F9EE3-381F-9152-EA53-EDA34C8FF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4425A-8443-D3CA-E2CB-4FBBABA27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598B7-8298-0593-7B2E-6BAFC9771852}"/>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6" name="Footer Placeholder 5">
            <a:extLst>
              <a:ext uri="{FF2B5EF4-FFF2-40B4-BE49-F238E27FC236}">
                <a16:creationId xmlns:a16="http://schemas.microsoft.com/office/drawing/2014/main" id="{D2E6B417-0A70-E96B-254E-527EFBC75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1E6E5-DD23-8A55-F616-A5D216CE92E8}"/>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216945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F0E6-B772-1BBA-3A2A-23D00C6E0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7A48EA-F7E9-7EF7-E34B-D55EC93B7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D8F21-20CC-8493-4DA8-93364799C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37C3E-8BED-CDBC-CE6B-0F592890895C}"/>
              </a:ext>
            </a:extLst>
          </p:cNvPr>
          <p:cNvSpPr>
            <a:spLocks noGrp="1"/>
          </p:cNvSpPr>
          <p:nvPr>
            <p:ph type="dt" sz="half" idx="10"/>
          </p:nvPr>
        </p:nvSpPr>
        <p:spPr/>
        <p:txBody>
          <a:bodyPr/>
          <a:lstStyle/>
          <a:p>
            <a:fld id="{2702BE22-CED9-4013-9D40-0854A4137BB9}" type="datetimeFigureOut">
              <a:rPr lang="en-US" smtClean="0"/>
              <a:t>9/29/2024</a:t>
            </a:fld>
            <a:endParaRPr lang="en-US"/>
          </a:p>
        </p:txBody>
      </p:sp>
      <p:sp>
        <p:nvSpPr>
          <p:cNvPr id="6" name="Footer Placeholder 5">
            <a:extLst>
              <a:ext uri="{FF2B5EF4-FFF2-40B4-BE49-F238E27FC236}">
                <a16:creationId xmlns:a16="http://schemas.microsoft.com/office/drawing/2014/main" id="{3AF2E582-E1A1-AC47-1606-EBF982DCF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155F9-B1D8-15A2-572A-2CE4023CD6FB}"/>
              </a:ext>
            </a:extLst>
          </p:cNvPr>
          <p:cNvSpPr>
            <a:spLocks noGrp="1"/>
          </p:cNvSpPr>
          <p:nvPr>
            <p:ph type="sldNum" sz="quarter" idx="12"/>
          </p:nvPr>
        </p:nvSpPr>
        <p:spPr/>
        <p:txBody>
          <a:bodyPr/>
          <a:lstStyle/>
          <a:p>
            <a:fld id="{98BA458E-DAA4-4978-B59D-9691717E0428}" type="slidenum">
              <a:rPr lang="en-US" smtClean="0"/>
              <a:t>‹#›</a:t>
            </a:fld>
            <a:endParaRPr lang="en-US"/>
          </a:p>
        </p:txBody>
      </p:sp>
    </p:spTree>
    <p:extLst>
      <p:ext uri="{BB962C8B-B14F-4D97-AF65-F5344CB8AC3E}">
        <p14:creationId xmlns:p14="http://schemas.microsoft.com/office/powerpoint/2010/main" val="317639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40F63-23C7-CA63-7F89-364B6BC39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94FF02-72B6-9F5E-0F85-D58A5DBE7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0ACCE-CAD9-9B52-E0C5-60B39AD92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2BE22-CED9-4013-9D40-0854A4137BB9}" type="datetimeFigureOut">
              <a:rPr lang="en-US" smtClean="0"/>
              <a:t>9/29/2024</a:t>
            </a:fld>
            <a:endParaRPr lang="en-US"/>
          </a:p>
        </p:txBody>
      </p:sp>
      <p:sp>
        <p:nvSpPr>
          <p:cNvPr id="5" name="Footer Placeholder 4">
            <a:extLst>
              <a:ext uri="{FF2B5EF4-FFF2-40B4-BE49-F238E27FC236}">
                <a16:creationId xmlns:a16="http://schemas.microsoft.com/office/drawing/2014/main" id="{63A4CC89-F1C8-FB2B-05D8-50CBB15FF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0CDD90-BCEF-1785-D449-CFB8733165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BA458E-DAA4-4978-B59D-9691717E0428}" type="slidenum">
              <a:rPr lang="en-US" smtClean="0"/>
              <a:t>‹#›</a:t>
            </a:fld>
            <a:endParaRPr lang="en-US"/>
          </a:p>
        </p:txBody>
      </p:sp>
    </p:spTree>
    <p:extLst>
      <p:ext uri="{BB962C8B-B14F-4D97-AF65-F5344CB8AC3E}">
        <p14:creationId xmlns:p14="http://schemas.microsoft.com/office/powerpoint/2010/main" val="311797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4294967295"/>
          </p:nvPr>
        </p:nvSpPr>
        <p:spPr>
          <a:xfrm>
            <a:off x="478243" y="2269902"/>
            <a:ext cx="11156957" cy="1015909"/>
          </a:xfrm>
          <a:prstGeom prst="rect">
            <a:avLst/>
          </a:prstGeom>
        </p:spPr>
        <p:txBody>
          <a:bodyPr vert="horz" lIns="0" tIns="0" rIns="0" bIns="0" rtlCol="0" anchor="t" anchorCtr="0">
            <a:noAutofit/>
          </a:bodyPr>
          <a:lstStyle/>
          <a:p>
            <a:pPr marL="0" indent="0">
              <a:spcBef>
                <a:spcPts val="0"/>
              </a:spcBef>
              <a:buNone/>
            </a:pPr>
            <a:r>
              <a:rPr lang="en-US" sz="3600" b="1" dirty="0">
                <a:solidFill>
                  <a:schemeClr val="bg1"/>
                </a:solidFill>
                <a:latin typeface="+mj-lt"/>
              </a:rPr>
              <a:t>GURUKUL Boot Camp - SQL</a:t>
            </a:r>
          </a:p>
        </p:txBody>
      </p:sp>
      <p:sp>
        <p:nvSpPr>
          <p:cNvPr id="3" name="Text Placeholder 1">
            <a:extLst>
              <a:ext uri="{FF2B5EF4-FFF2-40B4-BE49-F238E27FC236}">
                <a16:creationId xmlns:a16="http://schemas.microsoft.com/office/drawing/2014/main" id="{44698D02-AFC7-4C93-80E2-F36EAA89BA34}"/>
              </a:ext>
            </a:extLst>
          </p:cNvPr>
          <p:cNvSpPr txBox="1">
            <a:spLocks/>
          </p:cNvSpPr>
          <p:nvPr/>
        </p:nvSpPr>
        <p:spPr>
          <a:xfrm>
            <a:off x="478243" y="3999244"/>
            <a:ext cx="11156957"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endParaRPr lang="en-IN" sz="5333" dirty="0"/>
          </a:p>
          <a:p>
            <a:endParaRPr lang="en-IN" sz="5333" dirty="0"/>
          </a:p>
          <a:p>
            <a:endParaRPr lang="en-US" sz="5333" dirty="0"/>
          </a:p>
        </p:txBody>
      </p:sp>
      <p:sp>
        <p:nvSpPr>
          <p:cNvPr id="5" name="Text Placeholder 1">
            <a:extLst>
              <a:ext uri="{FF2B5EF4-FFF2-40B4-BE49-F238E27FC236}">
                <a16:creationId xmlns:a16="http://schemas.microsoft.com/office/drawing/2014/main" id="{20483C89-ECAD-0621-088E-B3A0C32229DE}"/>
              </a:ext>
            </a:extLst>
          </p:cNvPr>
          <p:cNvSpPr txBox="1">
            <a:spLocks/>
          </p:cNvSpPr>
          <p:nvPr/>
        </p:nvSpPr>
        <p:spPr>
          <a:xfrm>
            <a:off x="635357" y="4491278"/>
            <a:ext cx="11280158" cy="1709895"/>
          </a:xfrm>
          <a:prstGeom prst="rect">
            <a:avLst/>
          </a:prstGeom>
        </p:spPr>
        <p:txBody>
          <a:bodyPr lIns="0" tIns="0" rIns="0" bIns="0"/>
          <a:lstStyle>
            <a:lvl1pPr marL="0" indent="0" algn="l" defTabSz="1219170" rtl="0" eaLnBrk="1" latinLnBrk="0" hangingPunct="1">
              <a:spcBef>
                <a:spcPts val="0"/>
              </a:spcBef>
              <a:spcAft>
                <a:spcPts val="800"/>
              </a:spcAft>
              <a:buFont typeface="Arial" panose="020B0604020202020204" pitchFamily="34" charset="0"/>
              <a:buNone/>
              <a:defRPr sz="8800" kern="1200" baseline="0">
                <a:solidFill>
                  <a:schemeClr val="bg1"/>
                </a:solidFill>
                <a:latin typeface="Nokia Pure Headline Ultra Light" panose="020B0204020202020204" pitchFamily="34" charset="0"/>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IN" sz="2400" dirty="0">
                <a:latin typeface="+mj-lt"/>
              </a:rPr>
              <a:t>Date – 2024-10-01</a:t>
            </a:r>
          </a:p>
        </p:txBody>
      </p:sp>
      <p:sp>
        <p:nvSpPr>
          <p:cNvPr id="4" name="Footer Placeholder 3">
            <a:extLst>
              <a:ext uri="{FF2B5EF4-FFF2-40B4-BE49-F238E27FC236}">
                <a16:creationId xmlns:a16="http://schemas.microsoft.com/office/drawing/2014/main" id="{ABAE83AF-E957-0D65-EE62-F47A79AEBAF9}"/>
              </a:ext>
            </a:extLst>
          </p:cNvPr>
          <p:cNvSpPr>
            <a:spLocks noGrp="1"/>
          </p:cNvSpPr>
          <p:nvPr>
            <p:ph type="ftr" sz="quarter" idx="3"/>
          </p:nvPr>
        </p:nvSpPr>
        <p:spPr>
          <a:xfrm>
            <a:off x="478243" y="6422572"/>
            <a:ext cx="6048000" cy="163200"/>
          </a:xfrm>
        </p:spPr>
        <p:txBody>
          <a:bodyPr/>
          <a:lstStyle/>
          <a:p>
            <a:r>
              <a:rPr lang="en-US" dirty="0"/>
              <a:t>1      © 2024   Nokia Confidential		</a:t>
            </a:r>
          </a:p>
        </p:txBody>
      </p:sp>
    </p:spTree>
    <p:extLst>
      <p:ext uri="{BB962C8B-B14F-4D97-AF65-F5344CB8AC3E}">
        <p14:creationId xmlns:p14="http://schemas.microsoft.com/office/powerpoint/2010/main" val="1655822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l"/>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710281"/>
            <a:ext cx="11371953" cy="5829874"/>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5600" dirty="0">
                <a:solidFill>
                  <a:srgbClr val="000000"/>
                </a:solidFill>
                <a:highlight>
                  <a:srgbClr val="FFFFFF"/>
                </a:highlight>
                <a:latin typeface="inter-regular"/>
              </a:rPr>
              <a:t>The CREATE DATABASE statement is used to create a new SQL database.</a:t>
            </a:r>
          </a:p>
          <a:p>
            <a:pPr marL="0" indent="0" algn="l">
              <a:buNone/>
            </a:pPr>
            <a:r>
              <a:rPr lang="en-IN" sz="6400" dirty="0">
                <a:solidFill>
                  <a:srgbClr val="0000CD"/>
                </a:solidFill>
                <a:highlight>
                  <a:srgbClr val="FFFFFF"/>
                </a:highlight>
                <a:latin typeface="Consolas" panose="020B0609020204030204" pitchFamily="49" charset="0"/>
                <a:ea typeface="Verdana" panose="020B0604030504040204" pitchFamily="34" charset="0"/>
              </a:rPr>
              <a:t>CREATE DATABASE </a:t>
            </a:r>
            <a:r>
              <a:rPr lang="en-IN" sz="5600" dirty="0" err="1">
                <a:solidFill>
                  <a:srgbClr val="000000"/>
                </a:solidFill>
                <a:highlight>
                  <a:srgbClr val="FFFFFF"/>
                </a:highlight>
                <a:latin typeface="inter-regular"/>
              </a:rPr>
              <a:t>databasename</a:t>
            </a:r>
            <a:r>
              <a:rPr lang="en-IN" sz="5600" dirty="0">
                <a:solidFill>
                  <a:srgbClr val="000000"/>
                </a:solidFill>
                <a:highlight>
                  <a:srgbClr val="FFFFFF"/>
                </a:highlight>
                <a:latin typeface="inter-regular"/>
              </a:rPr>
              <a:t>; -</a:t>
            </a:r>
            <a:endParaRPr lang="en-US" sz="5600" dirty="0">
              <a:solidFill>
                <a:srgbClr val="000000"/>
              </a:solidFill>
              <a:highlight>
                <a:srgbClr val="FFFFFF"/>
              </a:highlight>
              <a:latin typeface="inter-regular"/>
            </a:endParaRPr>
          </a:p>
          <a:p>
            <a:pPr marL="0" indent="0" algn="l">
              <a:buNone/>
            </a:pPr>
            <a:endParaRPr lang="en-US" sz="5600" dirty="0">
              <a:solidFill>
                <a:srgbClr val="000000"/>
              </a:solidFill>
              <a:highlight>
                <a:srgbClr val="FFFFFF"/>
              </a:highlight>
              <a:latin typeface="inter-regular"/>
            </a:endParaRPr>
          </a:p>
          <a:p>
            <a:pPr marL="0" indent="0" algn="l">
              <a:buNone/>
            </a:pPr>
            <a:r>
              <a:rPr lang="en-IN" sz="5600" dirty="0">
                <a:solidFill>
                  <a:srgbClr val="000000"/>
                </a:solidFill>
                <a:highlight>
                  <a:srgbClr val="FFFFFF"/>
                </a:highlight>
                <a:latin typeface="inter-regular"/>
              </a:rPr>
              <a:t>The DROP DATABASE statement is used to drop an existing SQL database.</a:t>
            </a:r>
            <a:endParaRPr lang="en-US" sz="5600" dirty="0">
              <a:solidFill>
                <a:srgbClr val="000000"/>
              </a:solidFill>
              <a:highlight>
                <a:srgbClr val="FFFFFF"/>
              </a:highlight>
              <a:latin typeface="inter-regular"/>
            </a:endParaRPr>
          </a:p>
          <a:p>
            <a:pPr marL="0" indent="0" algn="l">
              <a:buNone/>
            </a:pPr>
            <a:r>
              <a:rPr lang="en-IN" sz="6400" dirty="0">
                <a:solidFill>
                  <a:srgbClr val="0000CD"/>
                </a:solidFill>
                <a:highlight>
                  <a:srgbClr val="FFFFFF"/>
                </a:highlight>
                <a:latin typeface="Consolas" panose="020B0609020204030204" pitchFamily="49" charset="0"/>
                <a:ea typeface="Verdana" panose="020B0604030504040204" pitchFamily="34" charset="0"/>
              </a:rPr>
              <a:t>DROP DATABASE </a:t>
            </a:r>
            <a:r>
              <a:rPr lang="en-IN" sz="5600" dirty="0" err="1">
                <a:solidFill>
                  <a:srgbClr val="000000"/>
                </a:solidFill>
                <a:highlight>
                  <a:srgbClr val="FFFFFF"/>
                </a:highlight>
                <a:latin typeface="inter-regular"/>
              </a:rPr>
              <a:t>databasename</a:t>
            </a:r>
            <a:r>
              <a:rPr lang="en-IN" sz="5600" dirty="0">
                <a:solidFill>
                  <a:srgbClr val="000000"/>
                </a:solidFill>
                <a:highlight>
                  <a:srgbClr val="FFFFFF"/>
                </a:highlight>
                <a:latin typeface="inter-regular"/>
              </a:rPr>
              <a:t>;</a:t>
            </a:r>
          </a:p>
          <a:p>
            <a:pPr marL="0" indent="0" algn="l">
              <a:buNone/>
            </a:pPr>
            <a:endParaRPr lang="en-US" sz="6400" dirty="0">
              <a:solidFill>
                <a:srgbClr val="000000"/>
              </a:solidFill>
              <a:highlight>
                <a:srgbClr val="FFFFFF"/>
              </a:highlight>
              <a:latin typeface="Verdana" panose="020B0604030504040204" pitchFamily="34" charset="0"/>
              <a:ea typeface="Verdana" panose="020B0604030504040204" pitchFamily="34" charset="0"/>
            </a:endParaRPr>
          </a:p>
          <a:p>
            <a:pPr marL="0" indent="0" algn="l">
              <a:buNone/>
            </a:pPr>
            <a:r>
              <a:rPr lang="en-IN" sz="5600" dirty="0">
                <a:solidFill>
                  <a:srgbClr val="000000"/>
                </a:solidFill>
                <a:highlight>
                  <a:srgbClr val="FFFFFF"/>
                </a:highlight>
                <a:latin typeface="inter-regular"/>
              </a:rPr>
              <a:t>To change the name of a database in SQL, use the syntax:</a:t>
            </a:r>
            <a:endParaRPr lang="en-US" sz="5600" dirty="0">
              <a:solidFill>
                <a:srgbClr val="000000"/>
              </a:solidFill>
              <a:highlight>
                <a:srgbClr val="FFFFFF"/>
              </a:highlight>
              <a:latin typeface="inter-regular"/>
            </a:endParaRPr>
          </a:p>
          <a:p>
            <a:pPr marL="0" indent="0">
              <a:buNone/>
            </a:pPr>
            <a:r>
              <a:rPr lang="en-IN" sz="6400" dirty="0">
                <a:solidFill>
                  <a:srgbClr val="0000CD"/>
                </a:solidFill>
                <a:highlight>
                  <a:srgbClr val="FFFFFF"/>
                </a:highlight>
                <a:latin typeface="Consolas" panose="020B0609020204030204" pitchFamily="49" charset="0"/>
                <a:ea typeface="Verdana" panose="020B0604030504040204" pitchFamily="34" charset="0"/>
              </a:rPr>
              <a:t>ALTER DATABASE </a:t>
            </a:r>
            <a:r>
              <a:rPr lang="en-IN" sz="6600" b="0" i="0" dirty="0" err="1">
                <a:solidFill>
                  <a:srgbClr val="000000"/>
                </a:solidFill>
                <a:effectLst/>
                <a:latin typeface="inter-regular"/>
              </a:rPr>
              <a:t>old_database_name</a:t>
            </a:r>
            <a:r>
              <a:rPr lang="en-IN" sz="6600" b="0" i="0" dirty="0">
                <a:solidFill>
                  <a:srgbClr val="000000"/>
                </a:solidFill>
                <a:effectLst/>
                <a:latin typeface="inter-regular"/>
              </a:rPr>
              <a:t> </a:t>
            </a:r>
            <a:r>
              <a:rPr lang="en-IN" sz="6400" dirty="0">
                <a:solidFill>
                  <a:srgbClr val="0000CD"/>
                </a:solidFill>
                <a:highlight>
                  <a:srgbClr val="FFFFFF"/>
                </a:highlight>
                <a:latin typeface="Consolas" panose="020B0609020204030204" pitchFamily="49" charset="0"/>
                <a:ea typeface="Verdana" panose="020B0604030504040204" pitchFamily="34" charset="0"/>
              </a:rPr>
              <a:t>MODIFY NAME </a:t>
            </a:r>
            <a:r>
              <a:rPr lang="en-IN" sz="6600" b="0" i="0" dirty="0">
                <a:solidFill>
                  <a:srgbClr val="000000"/>
                </a:solidFill>
                <a:effectLst/>
                <a:latin typeface="inter-regular"/>
              </a:rPr>
              <a:t>= </a:t>
            </a:r>
            <a:r>
              <a:rPr lang="en-IN" sz="6600" b="0" i="0" dirty="0" err="1">
                <a:solidFill>
                  <a:srgbClr val="000000"/>
                </a:solidFill>
                <a:effectLst/>
                <a:latin typeface="inter-regular"/>
              </a:rPr>
              <a:t>new_database_name</a:t>
            </a:r>
            <a:r>
              <a:rPr lang="en-IN" sz="6600" b="0" i="0" dirty="0">
                <a:solidFill>
                  <a:srgbClr val="000000"/>
                </a:solidFill>
                <a:effectLst/>
                <a:latin typeface="inter-regular"/>
              </a:rPr>
              <a:t>;  </a:t>
            </a:r>
          </a:p>
          <a:p>
            <a:pPr marL="0" indent="0" algn="l">
              <a:buNone/>
            </a:pPr>
            <a:endParaRPr lang="en-IN" sz="5600" dirty="0">
              <a:solidFill>
                <a:srgbClr val="000000"/>
              </a:solidFill>
              <a:highlight>
                <a:srgbClr val="FFFFFF"/>
              </a:highlight>
              <a:latin typeface="inter-regular"/>
            </a:endParaRPr>
          </a:p>
          <a:p>
            <a:pPr marL="0" indent="0" algn="l">
              <a:buNone/>
            </a:pPr>
            <a:r>
              <a:rPr lang="en-IN" sz="5600" dirty="0">
                <a:solidFill>
                  <a:srgbClr val="000000"/>
                </a:solidFill>
                <a:highlight>
                  <a:srgbClr val="FFFFFF"/>
                </a:highlight>
                <a:latin typeface="inter-regular"/>
              </a:rPr>
              <a:t>The USE DATABASE statement is not a standard SQL command, but rather a variation of the USE command used in some SQL database management systems (DBMS) to select a specific database for the current session.</a:t>
            </a:r>
          </a:p>
          <a:p>
            <a:pPr marL="0" indent="0" algn="l">
              <a:buNone/>
            </a:pPr>
            <a:r>
              <a:rPr lang="en-IN" sz="6400" dirty="0">
                <a:solidFill>
                  <a:srgbClr val="0000CD"/>
                </a:solidFill>
                <a:highlight>
                  <a:srgbClr val="FFFFFF"/>
                </a:highlight>
                <a:latin typeface="Consolas" panose="020B0609020204030204" pitchFamily="49" charset="0"/>
                <a:ea typeface="Verdana" panose="020B0604030504040204" pitchFamily="34" charset="0"/>
              </a:rPr>
              <a:t>USE </a:t>
            </a:r>
            <a:r>
              <a:rPr lang="en-IN" sz="5600" dirty="0" err="1">
                <a:solidFill>
                  <a:srgbClr val="000000"/>
                </a:solidFill>
                <a:highlight>
                  <a:srgbClr val="FFFFFF"/>
                </a:highlight>
                <a:latin typeface="inter-regular"/>
              </a:rPr>
              <a:t>database_name</a:t>
            </a:r>
            <a:r>
              <a:rPr lang="en-IN" sz="5600" dirty="0">
                <a:solidFill>
                  <a:srgbClr val="000000"/>
                </a:solidFill>
                <a:highlight>
                  <a:srgbClr val="FFFFFF"/>
                </a:highlight>
                <a:latin typeface="inter-regular"/>
              </a:rPr>
              <a:t>;</a:t>
            </a:r>
          </a:p>
          <a:p>
            <a:pPr marL="0" indent="0" algn="l">
              <a:buNone/>
            </a:pPr>
            <a:endParaRPr lang="en-US" sz="6400" dirty="0">
              <a:solidFill>
                <a:srgbClr val="0000CD"/>
              </a:solidFill>
              <a:highlight>
                <a:srgbClr val="FFFFFF"/>
              </a:highlight>
              <a:latin typeface="Consolas" panose="020B0609020204030204" pitchFamily="49" charset="0"/>
              <a:ea typeface="Verdana" panose="020B0604030504040204" pitchFamily="34" charset="0"/>
            </a:endParaRPr>
          </a:p>
          <a:p>
            <a:pPr marL="0" indent="0" algn="l">
              <a:buNone/>
            </a:pPr>
            <a:r>
              <a:rPr lang="en-IN" sz="5600" dirty="0">
                <a:solidFill>
                  <a:srgbClr val="000000"/>
                </a:solidFill>
                <a:highlight>
                  <a:srgbClr val="FFFFFF"/>
                </a:highlight>
                <a:latin typeface="inter-regular"/>
              </a:rPr>
              <a:t>The BACKUP DATABASE statement is used in SQL Server to create a full back up of an existing SQL database.</a:t>
            </a:r>
          </a:p>
          <a:p>
            <a:pPr marL="0" indent="0" algn="l">
              <a:buNone/>
            </a:pPr>
            <a:r>
              <a:rPr lang="en-IN" sz="6400" dirty="0">
                <a:solidFill>
                  <a:srgbClr val="0000CD"/>
                </a:solidFill>
                <a:highlight>
                  <a:srgbClr val="FFFFFF"/>
                </a:highlight>
                <a:latin typeface="Consolas" panose="020B0609020204030204" pitchFamily="49" charset="0"/>
                <a:ea typeface="Verdana" panose="020B0604030504040204" pitchFamily="34" charset="0"/>
              </a:rPr>
              <a:t>BACKUP DATABASE </a:t>
            </a:r>
            <a:r>
              <a:rPr lang="en-IN" sz="5600" dirty="0" err="1">
                <a:solidFill>
                  <a:srgbClr val="000000"/>
                </a:solidFill>
                <a:highlight>
                  <a:srgbClr val="FFFFFF"/>
                </a:highlight>
                <a:latin typeface="inter-regular"/>
              </a:rPr>
              <a:t>databasename</a:t>
            </a:r>
            <a:br>
              <a:rPr lang="en-IN" sz="6400" dirty="0">
                <a:latin typeface="Verdana" panose="020B0604030504040204" pitchFamily="34" charset="0"/>
                <a:ea typeface="Verdana" panose="020B0604030504040204" pitchFamily="34" charset="0"/>
              </a:rPr>
            </a:br>
            <a:r>
              <a:rPr lang="en-IN" sz="6400" dirty="0">
                <a:solidFill>
                  <a:srgbClr val="0000CD"/>
                </a:solidFill>
                <a:highlight>
                  <a:srgbClr val="FFFFFF"/>
                </a:highlight>
                <a:latin typeface="Consolas" panose="020B0609020204030204" pitchFamily="49" charset="0"/>
                <a:ea typeface="Verdana" panose="020B0604030504040204" pitchFamily="34" charset="0"/>
              </a:rPr>
              <a:t>TO DISK </a:t>
            </a:r>
            <a:r>
              <a:rPr lang="en-IN" sz="6400"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sz="6400" b="0" i="0" dirty="0">
                <a:solidFill>
                  <a:srgbClr val="A52A2A"/>
                </a:solidFill>
                <a:effectLst/>
                <a:highlight>
                  <a:srgbClr val="FFFFFF"/>
                </a:highlight>
                <a:latin typeface="Consolas" panose="020B0609020204030204" pitchFamily="49" charset="0"/>
                <a:ea typeface="Verdana" panose="020B0604030504040204" pitchFamily="34" charset="0"/>
              </a:rPr>
              <a:t> '</a:t>
            </a:r>
            <a:r>
              <a:rPr lang="en-IN" sz="6400" b="0" i="1" dirty="0" err="1">
                <a:solidFill>
                  <a:srgbClr val="A52A2A"/>
                </a:solidFill>
                <a:effectLst/>
                <a:highlight>
                  <a:srgbClr val="FFFFFF"/>
                </a:highlight>
                <a:latin typeface="Consolas" panose="020B0609020204030204" pitchFamily="49" charset="0"/>
                <a:ea typeface="Verdana" panose="020B0604030504040204" pitchFamily="34" charset="0"/>
              </a:rPr>
              <a:t>filepath</a:t>
            </a:r>
            <a:r>
              <a:rPr lang="en-IN" sz="6400" b="0" i="0" dirty="0">
                <a:solidFill>
                  <a:srgbClr val="A52A2A"/>
                </a:solidFill>
                <a:effectLst/>
                <a:highlight>
                  <a:srgbClr val="FFFFFF"/>
                </a:highlight>
                <a:latin typeface="Verdana" panose="020B0604030504040204" pitchFamily="34" charset="0"/>
                <a:ea typeface="Verdana" panose="020B0604030504040204" pitchFamily="34" charset="0"/>
              </a:rPr>
              <a:t>’</a:t>
            </a:r>
            <a:r>
              <a:rPr lang="en-IN" sz="6400" b="0" i="0" dirty="0">
                <a:solidFill>
                  <a:srgbClr val="000000"/>
                </a:solidFill>
                <a:effectLst/>
                <a:highlight>
                  <a:srgbClr val="FFFFFF"/>
                </a:highlight>
                <a:latin typeface="Verdana" panose="020B0604030504040204" pitchFamily="34" charset="0"/>
                <a:ea typeface="Verdana" panose="020B0604030504040204" pitchFamily="34" charset="0"/>
              </a:rPr>
              <a:t>;</a:t>
            </a:r>
          </a:p>
          <a:p>
            <a:pPr marL="0" indent="0" algn="l">
              <a:buNone/>
            </a:pPr>
            <a:endParaRPr lang="en-IN" sz="6400" dirty="0">
              <a:solidFill>
                <a:srgbClr val="000000"/>
              </a:solidFill>
              <a:highlight>
                <a:srgbClr val="FFFFFF"/>
              </a:highlight>
              <a:latin typeface="Verdana" panose="020B0604030504040204" pitchFamily="34" charset="0"/>
              <a:ea typeface="Verdana" panose="020B0604030504040204" pitchFamily="34" charset="0"/>
            </a:endParaRPr>
          </a:p>
          <a:p>
            <a:pPr marL="0" indent="0">
              <a:buNone/>
            </a:pPr>
            <a:r>
              <a:rPr lang="en-IN" sz="5600" dirty="0">
                <a:solidFill>
                  <a:srgbClr val="000000"/>
                </a:solidFill>
                <a:highlight>
                  <a:srgbClr val="FFFFFF"/>
                </a:highlight>
                <a:latin typeface="inter-regular"/>
              </a:rPr>
              <a:t>A differential back up only backs up the parts of the database that have changed since the last full database backup.</a:t>
            </a:r>
          </a:p>
          <a:p>
            <a:pPr marL="0" indent="0" algn="l">
              <a:buNone/>
            </a:pPr>
            <a:r>
              <a:rPr lang="en-IN" sz="6400" dirty="0">
                <a:solidFill>
                  <a:srgbClr val="0000CD"/>
                </a:solidFill>
                <a:highlight>
                  <a:srgbClr val="FFFFFF"/>
                </a:highlight>
                <a:latin typeface="Consolas" panose="020B0609020204030204" pitchFamily="49" charset="0"/>
                <a:ea typeface="Verdana" panose="020B0604030504040204" pitchFamily="34" charset="0"/>
              </a:rPr>
              <a:t>BACKUP DATABASE </a:t>
            </a:r>
            <a:r>
              <a:rPr lang="en-IN" sz="5600" dirty="0" err="1">
                <a:solidFill>
                  <a:srgbClr val="000000"/>
                </a:solidFill>
                <a:highlight>
                  <a:srgbClr val="FFFFFF"/>
                </a:highlight>
                <a:latin typeface="inter-regular"/>
              </a:rPr>
              <a:t>databasename</a:t>
            </a:r>
            <a:br>
              <a:rPr lang="en-IN" sz="6400" dirty="0">
                <a:latin typeface="Verdana" panose="020B0604030504040204" pitchFamily="34" charset="0"/>
                <a:ea typeface="Verdana" panose="020B0604030504040204" pitchFamily="34" charset="0"/>
              </a:rPr>
            </a:br>
            <a:r>
              <a:rPr lang="en-IN" sz="6400" dirty="0">
                <a:solidFill>
                  <a:srgbClr val="0000CD"/>
                </a:solidFill>
                <a:highlight>
                  <a:srgbClr val="FFFFFF"/>
                </a:highlight>
                <a:latin typeface="Consolas" panose="020B0609020204030204" pitchFamily="49" charset="0"/>
                <a:ea typeface="Verdana" panose="020B0604030504040204" pitchFamily="34" charset="0"/>
              </a:rPr>
              <a:t>TO DISK </a:t>
            </a:r>
            <a:r>
              <a:rPr lang="en-IN" sz="6400"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sz="6400" b="0" i="0" dirty="0">
                <a:solidFill>
                  <a:srgbClr val="A52A2A"/>
                </a:solidFill>
                <a:effectLst/>
                <a:highlight>
                  <a:srgbClr val="FFFFFF"/>
                </a:highlight>
                <a:latin typeface="Consolas" panose="020B0609020204030204" pitchFamily="49" charset="0"/>
                <a:ea typeface="Verdana" panose="020B0604030504040204" pitchFamily="34" charset="0"/>
              </a:rPr>
              <a:t>'</a:t>
            </a:r>
            <a:r>
              <a:rPr lang="en-IN" sz="6400" b="0" i="1" dirty="0" err="1">
                <a:solidFill>
                  <a:srgbClr val="A52A2A"/>
                </a:solidFill>
                <a:effectLst/>
                <a:highlight>
                  <a:srgbClr val="FFFFFF"/>
                </a:highlight>
                <a:latin typeface="Consolas" panose="020B0609020204030204" pitchFamily="49" charset="0"/>
                <a:ea typeface="Verdana" panose="020B0604030504040204" pitchFamily="34" charset="0"/>
              </a:rPr>
              <a:t>filepath</a:t>
            </a:r>
            <a:r>
              <a:rPr lang="en-IN" sz="6400" b="0" i="0" dirty="0">
                <a:solidFill>
                  <a:srgbClr val="A52A2A"/>
                </a:solidFill>
                <a:effectLst/>
                <a:highlight>
                  <a:srgbClr val="FFFFFF"/>
                </a:highlight>
                <a:latin typeface="Verdana" panose="020B0604030504040204" pitchFamily="34" charset="0"/>
                <a:ea typeface="Verdana" panose="020B0604030504040204" pitchFamily="34" charset="0"/>
              </a:rPr>
              <a:t>'</a:t>
            </a:r>
            <a:br>
              <a:rPr lang="en-IN" sz="6400" dirty="0">
                <a:latin typeface="Verdana" panose="020B0604030504040204" pitchFamily="34" charset="0"/>
                <a:ea typeface="Verdana" panose="020B0604030504040204" pitchFamily="34" charset="0"/>
              </a:rPr>
            </a:br>
            <a:r>
              <a:rPr lang="en-IN" sz="6400" dirty="0">
                <a:solidFill>
                  <a:srgbClr val="0000CD"/>
                </a:solidFill>
                <a:highlight>
                  <a:srgbClr val="FFFFFF"/>
                </a:highlight>
                <a:latin typeface="Consolas" panose="020B0609020204030204" pitchFamily="49" charset="0"/>
                <a:ea typeface="Verdana" panose="020B0604030504040204" pitchFamily="34" charset="0"/>
              </a:rPr>
              <a:t>WITH </a:t>
            </a:r>
            <a:r>
              <a:rPr lang="en-IN" sz="5600" dirty="0">
                <a:solidFill>
                  <a:srgbClr val="000000"/>
                </a:solidFill>
                <a:highlight>
                  <a:srgbClr val="FFFFFF"/>
                </a:highlight>
                <a:latin typeface="inter-regular"/>
              </a:rPr>
              <a:t>DIFFERENTIAL;</a:t>
            </a:r>
            <a:endParaRPr lang="en-US" sz="56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r>
              <a:rPr lang="en-US" sz="5400" dirty="0">
                <a:solidFill>
                  <a:srgbClr val="000000"/>
                </a:solidFill>
                <a:highlight>
                  <a:srgbClr val="FFFFFF"/>
                </a:highlight>
                <a:latin typeface="inter-regular"/>
              </a:rPr>
              <a:t> </a:t>
            </a:r>
            <a:endParaRPr lang="en-IN" sz="7200" b="0" i="0" dirty="0">
              <a:solidFill>
                <a:srgbClr val="000000"/>
              </a:solidFill>
              <a:effectLst/>
              <a:highlight>
                <a:srgbClr val="FFFFFF"/>
              </a:highlight>
              <a:latin typeface="Verdana" panose="020B0604030504040204" pitchFamily="34" charset="0"/>
            </a:endParaRPr>
          </a:p>
          <a:p>
            <a:pPr marL="0" indent="0">
              <a:buFont typeface="Arial" panose="020B0604020202020204" pitchFamily="34" charset="0"/>
              <a:buNone/>
            </a:pPr>
            <a:endParaRPr lang="en-IN" sz="5600" b="1" dirty="0">
              <a:latin typeface="Helvetica" pitchFamily="2" charset="0"/>
            </a:endParaRPr>
          </a:p>
        </p:txBody>
      </p:sp>
      <p:sp>
        <p:nvSpPr>
          <p:cNvPr id="4" name="Title 1">
            <a:extLst>
              <a:ext uri="{FF2B5EF4-FFF2-40B4-BE49-F238E27FC236}">
                <a16:creationId xmlns:a16="http://schemas.microsoft.com/office/drawing/2014/main" id="{FA32E22B-6A45-59BB-DED4-4758CFAF51A0}"/>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SQL Database Commands:</a:t>
            </a:r>
          </a:p>
        </p:txBody>
      </p:sp>
    </p:spTree>
    <p:extLst>
      <p:ext uri="{BB962C8B-B14F-4D97-AF65-F5344CB8AC3E}">
        <p14:creationId xmlns:p14="http://schemas.microsoft.com/office/powerpoint/2010/main" val="413131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l"/>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710281"/>
            <a:ext cx="11371953" cy="5829874"/>
          </a:xfrm>
          <a:prstGeom prst="rect">
            <a:avLst/>
          </a:prstGeom>
        </p:spPr>
        <p:txBody>
          <a:bodyPr vert="horz" lIns="91440" tIns="91440" rIns="91440" bIns="9144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1600" dirty="0">
                <a:solidFill>
                  <a:srgbClr val="000000"/>
                </a:solidFill>
                <a:highlight>
                  <a:srgbClr val="FFFFFF"/>
                </a:highlight>
                <a:latin typeface="inter-regular"/>
              </a:rPr>
              <a:t>The CREATE TABLE statement is used to </a:t>
            </a:r>
            <a:r>
              <a:rPr lang="en-IN" sz="1600" b="0" i="0" dirty="0">
                <a:solidFill>
                  <a:srgbClr val="000000"/>
                </a:solidFill>
                <a:effectLst/>
                <a:highlight>
                  <a:srgbClr val="FFFFFF"/>
                </a:highlight>
                <a:latin typeface="Verdana" panose="020B0604030504040204" pitchFamily="34" charset="0"/>
              </a:rPr>
              <a:t>create a new table in a database.</a:t>
            </a:r>
          </a:p>
          <a:p>
            <a:pPr marL="0" indent="0" algn="l">
              <a:buNone/>
            </a:pPr>
            <a:r>
              <a:rPr lang="en-IN" sz="1600" dirty="0">
                <a:solidFill>
                  <a:srgbClr val="0000CD"/>
                </a:solidFill>
                <a:highlight>
                  <a:srgbClr val="FFFFFF"/>
                </a:highlight>
                <a:latin typeface="Consolas" panose="020B0609020204030204" pitchFamily="49" charset="0"/>
                <a:ea typeface="Verdana" panose="020B0604030504040204" pitchFamily="34" charset="0"/>
              </a:rPr>
              <a:t>CREATE TABLE </a:t>
            </a:r>
            <a:r>
              <a:rPr lang="en-IN" sz="1600" dirty="0" err="1">
                <a:solidFill>
                  <a:srgbClr val="000000"/>
                </a:solidFill>
                <a:highlight>
                  <a:srgbClr val="FFFFFF"/>
                </a:highlight>
                <a:latin typeface="inter-regular"/>
              </a:rPr>
              <a:t>table_name</a:t>
            </a:r>
            <a:r>
              <a:rPr lang="en-IN" sz="1600" dirty="0">
                <a:solidFill>
                  <a:srgbClr val="000000"/>
                </a:solidFill>
                <a:highlight>
                  <a:srgbClr val="FFFFFF"/>
                </a:highlight>
                <a:latin typeface="inter-regular"/>
              </a:rPr>
              <a:t> (</a:t>
            </a:r>
            <a:br>
              <a:rPr lang="en-IN" sz="1600" dirty="0">
                <a:solidFill>
                  <a:srgbClr val="000000"/>
                </a:solidFill>
                <a:highlight>
                  <a:srgbClr val="FFFFFF"/>
                </a:highlight>
                <a:latin typeface="inter-regular"/>
              </a:rPr>
            </a:br>
            <a:r>
              <a:rPr lang="en-IN" sz="1600" dirty="0">
                <a:solidFill>
                  <a:srgbClr val="000000"/>
                </a:solidFill>
                <a:highlight>
                  <a:srgbClr val="FFFFFF"/>
                </a:highlight>
                <a:latin typeface="inter-regular"/>
              </a:rPr>
              <a:t>    column1 datatype,</a:t>
            </a:r>
            <a:br>
              <a:rPr lang="en-IN" sz="1600" dirty="0">
                <a:solidFill>
                  <a:srgbClr val="000000"/>
                </a:solidFill>
                <a:highlight>
                  <a:srgbClr val="FFFFFF"/>
                </a:highlight>
                <a:latin typeface="inter-regular"/>
              </a:rPr>
            </a:br>
            <a:r>
              <a:rPr lang="en-IN" sz="1600" dirty="0">
                <a:solidFill>
                  <a:srgbClr val="000000"/>
                </a:solidFill>
                <a:highlight>
                  <a:srgbClr val="FFFFFF"/>
                </a:highlight>
                <a:latin typeface="inter-regular"/>
              </a:rPr>
              <a:t>    column2 datatype,</a:t>
            </a:r>
            <a:br>
              <a:rPr lang="en-IN" sz="1600" dirty="0">
                <a:solidFill>
                  <a:srgbClr val="000000"/>
                </a:solidFill>
                <a:highlight>
                  <a:srgbClr val="FFFFFF"/>
                </a:highlight>
                <a:latin typeface="inter-regular"/>
              </a:rPr>
            </a:br>
            <a:r>
              <a:rPr lang="en-IN" sz="1600" dirty="0">
                <a:solidFill>
                  <a:srgbClr val="000000"/>
                </a:solidFill>
                <a:highlight>
                  <a:srgbClr val="FFFFFF"/>
                </a:highlight>
                <a:latin typeface="inter-regular"/>
              </a:rPr>
              <a:t>    column3 datatype,</a:t>
            </a:r>
            <a:br>
              <a:rPr lang="en-IN" sz="1600" dirty="0">
                <a:solidFill>
                  <a:srgbClr val="000000"/>
                </a:solidFill>
                <a:highlight>
                  <a:srgbClr val="FFFFFF"/>
                </a:highlight>
                <a:latin typeface="inter-regular"/>
              </a:rPr>
            </a:br>
            <a:r>
              <a:rPr lang="en-IN" sz="1600" dirty="0">
                <a:solidFill>
                  <a:srgbClr val="000000"/>
                </a:solidFill>
                <a:highlight>
                  <a:srgbClr val="FFFFFF"/>
                </a:highlight>
                <a:latin typeface="inter-regular"/>
              </a:rPr>
              <a:t>   ....</a:t>
            </a:r>
            <a:br>
              <a:rPr lang="en-IN" sz="1600" dirty="0">
                <a:solidFill>
                  <a:srgbClr val="000000"/>
                </a:solidFill>
                <a:highlight>
                  <a:srgbClr val="FFFFFF"/>
                </a:highlight>
                <a:latin typeface="inter-regular"/>
              </a:rPr>
            </a:br>
            <a:r>
              <a:rPr lang="en-IN" sz="1600" dirty="0">
                <a:solidFill>
                  <a:srgbClr val="000000"/>
                </a:solidFill>
                <a:highlight>
                  <a:srgbClr val="FFFFFF"/>
                </a:highlight>
                <a:latin typeface="inter-regular"/>
              </a:rPr>
              <a:t>);</a:t>
            </a:r>
            <a:endParaRPr lang="en-US" sz="1600" dirty="0">
              <a:solidFill>
                <a:srgbClr val="000000"/>
              </a:solidFill>
              <a:highlight>
                <a:srgbClr val="FFFFFF"/>
              </a:highlight>
              <a:latin typeface="inter-regular"/>
            </a:endParaRPr>
          </a:p>
          <a:p>
            <a:pPr marL="0" indent="0" algn="l">
              <a:buNone/>
            </a:pPr>
            <a:r>
              <a:rPr lang="en-IN" sz="1600" dirty="0">
                <a:solidFill>
                  <a:srgbClr val="000000"/>
                </a:solidFill>
                <a:highlight>
                  <a:srgbClr val="FFFFFF"/>
                </a:highlight>
                <a:latin typeface="inter-regular"/>
              </a:rPr>
              <a:t>The DROP TABLE statement </a:t>
            </a:r>
            <a:r>
              <a:rPr lang="en-IN" sz="1600" b="0" i="0" dirty="0">
                <a:solidFill>
                  <a:srgbClr val="000000"/>
                </a:solidFill>
                <a:effectLst/>
                <a:highlight>
                  <a:srgbClr val="FFFFFF"/>
                </a:highlight>
                <a:latin typeface="Verdana" panose="020B0604030504040204" pitchFamily="34" charset="0"/>
              </a:rPr>
              <a:t>is used to drop an existing table in a database. </a:t>
            </a:r>
          </a:p>
          <a:p>
            <a:pPr marL="0" indent="0" algn="l">
              <a:buNone/>
            </a:pPr>
            <a:r>
              <a:rPr lang="en-IN" sz="1600" dirty="0">
                <a:solidFill>
                  <a:srgbClr val="0000CD"/>
                </a:solidFill>
                <a:highlight>
                  <a:srgbClr val="FFFFFF"/>
                </a:highlight>
                <a:latin typeface="Consolas" panose="020B0609020204030204" pitchFamily="49" charset="0"/>
                <a:ea typeface="Verdana" panose="020B0604030504040204" pitchFamily="34" charset="0"/>
              </a:rPr>
              <a:t>DROP TABLE </a:t>
            </a:r>
            <a:r>
              <a:rPr lang="en-IN" sz="1600" dirty="0" err="1">
                <a:solidFill>
                  <a:srgbClr val="000000"/>
                </a:solidFill>
                <a:highlight>
                  <a:srgbClr val="FFFFFF"/>
                </a:highlight>
                <a:latin typeface="inter-regular"/>
              </a:rPr>
              <a:t>table_name</a:t>
            </a:r>
            <a:r>
              <a:rPr lang="en-IN" sz="1600" dirty="0">
                <a:solidFill>
                  <a:srgbClr val="000000"/>
                </a:solidFill>
                <a:highlight>
                  <a:srgbClr val="FFFFFF"/>
                </a:highlight>
                <a:latin typeface="inter-regular"/>
              </a:rPr>
              <a:t>;</a:t>
            </a:r>
            <a:endParaRPr lang="en-US" sz="1600" dirty="0">
              <a:solidFill>
                <a:srgbClr val="000000"/>
              </a:solidFill>
              <a:highlight>
                <a:srgbClr val="FFFFFF"/>
              </a:highlight>
              <a:latin typeface="inter-regular"/>
            </a:endParaRPr>
          </a:p>
          <a:p>
            <a:pPr marL="0" indent="0" algn="l">
              <a:buNone/>
            </a:pPr>
            <a:endParaRPr lang="en-IN" sz="1600" dirty="0">
              <a:solidFill>
                <a:srgbClr val="000000"/>
              </a:solidFill>
              <a:highlight>
                <a:srgbClr val="FFFFFF"/>
              </a:highlight>
              <a:latin typeface="inter-regular"/>
            </a:endParaRPr>
          </a:p>
          <a:p>
            <a:pPr marL="0" indent="0" algn="l">
              <a:buNone/>
            </a:pPr>
            <a:r>
              <a:rPr lang="en-IN" sz="1600" dirty="0">
                <a:solidFill>
                  <a:srgbClr val="000000"/>
                </a:solidFill>
                <a:highlight>
                  <a:srgbClr val="FFFFFF"/>
                </a:highlight>
                <a:latin typeface="inter-regular"/>
              </a:rPr>
              <a:t>The ALTER TABLE statement is used to add, delete, or modify columns in an existing table.</a:t>
            </a:r>
          </a:p>
          <a:p>
            <a:pPr marL="0" indent="0" algn="l">
              <a:buNone/>
            </a:pPr>
            <a:r>
              <a:rPr lang="en-IN" sz="1600" dirty="0">
                <a:solidFill>
                  <a:srgbClr val="000000"/>
                </a:solidFill>
                <a:highlight>
                  <a:srgbClr val="FFFFFF"/>
                </a:highlight>
                <a:latin typeface="inter-regular"/>
              </a:rPr>
              <a:t>The ALTER TABLE statement is also used to add and drop various constraints on an existing table. </a:t>
            </a:r>
          </a:p>
          <a:p>
            <a:pPr marL="457200" lvl="1" indent="0">
              <a:buNone/>
            </a:pPr>
            <a:r>
              <a:rPr lang="en-IN" sz="1600" dirty="0">
                <a:solidFill>
                  <a:srgbClr val="0000CD"/>
                </a:solidFill>
                <a:highlight>
                  <a:srgbClr val="FFFFFF"/>
                </a:highlight>
                <a:latin typeface="Consolas" panose="020B0609020204030204" pitchFamily="49" charset="0"/>
                <a:ea typeface="Verdana" panose="020B0604030504040204" pitchFamily="34" charset="0"/>
              </a:rPr>
              <a:t>ALTER TABLE </a:t>
            </a:r>
            <a:r>
              <a:rPr lang="en-IN" sz="1600" dirty="0" err="1">
                <a:solidFill>
                  <a:srgbClr val="000000"/>
                </a:solidFill>
                <a:highlight>
                  <a:srgbClr val="FFFFFF"/>
                </a:highlight>
                <a:latin typeface="inter-regular"/>
              </a:rPr>
              <a:t>table_name</a:t>
            </a:r>
            <a:r>
              <a:rPr lang="en-IN" sz="1600" dirty="0">
                <a:solidFill>
                  <a:srgbClr val="000000"/>
                </a:solidFill>
                <a:highlight>
                  <a:srgbClr val="FFFFFF"/>
                </a:highlight>
                <a:latin typeface="inter-regular"/>
              </a:rPr>
              <a:t>	- To add a column in a table</a:t>
            </a:r>
            <a:br>
              <a:rPr lang="en-IN" sz="1600" dirty="0"/>
            </a:br>
            <a:r>
              <a:rPr lang="en-IN" sz="1600" dirty="0">
                <a:solidFill>
                  <a:srgbClr val="0000CD"/>
                </a:solidFill>
                <a:highlight>
                  <a:srgbClr val="FFFFFF"/>
                </a:highlight>
                <a:latin typeface="Consolas" panose="020B0609020204030204" pitchFamily="49" charset="0"/>
                <a:ea typeface="Verdana" panose="020B0604030504040204" pitchFamily="34" charset="0"/>
              </a:rPr>
              <a:t>ADD </a:t>
            </a:r>
            <a:r>
              <a:rPr lang="en-IN" sz="1600" dirty="0" err="1">
                <a:solidFill>
                  <a:srgbClr val="000000"/>
                </a:solidFill>
                <a:highlight>
                  <a:srgbClr val="FFFFFF"/>
                </a:highlight>
                <a:latin typeface="inter-regular"/>
              </a:rPr>
              <a:t>column_name</a:t>
            </a:r>
            <a:r>
              <a:rPr lang="en-IN" sz="1600" dirty="0">
                <a:solidFill>
                  <a:srgbClr val="000000"/>
                </a:solidFill>
                <a:highlight>
                  <a:srgbClr val="FFFFFF"/>
                </a:highlight>
                <a:latin typeface="inter-regular"/>
              </a:rPr>
              <a:t> datatype;</a:t>
            </a:r>
          </a:p>
          <a:p>
            <a:pPr marL="457200" lvl="1" indent="0">
              <a:buNone/>
            </a:pPr>
            <a:endParaRPr lang="en-IN" sz="1600" dirty="0">
              <a:solidFill>
                <a:srgbClr val="000000"/>
              </a:solidFill>
              <a:highlight>
                <a:srgbClr val="FFFFFF"/>
              </a:highlight>
              <a:latin typeface="inter-regular"/>
            </a:endParaRPr>
          </a:p>
          <a:p>
            <a:pPr marL="457200" lvl="1" indent="0">
              <a:buNone/>
            </a:pPr>
            <a:r>
              <a:rPr lang="en-IN" sz="1600" dirty="0">
                <a:solidFill>
                  <a:srgbClr val="0000CD"/>
                </a:solidFill>
                <a:highlight>
                  <a:srgbClr val="FFFFFF"/>
                </a:highlight>
                <a:latin typeface="Consolas" panose="020B0609020204030204" pitchFamily="49" charset="0"/>
                <a:ea typeface="Verdana" panose="020B0604030504040204" pitchFamily="34" charset="0"/>
              </a:rPr>
              <a:t>ALTER TABLE </a:t>
            </a:r>
            <a:r>
              <a:rPr lang="en-IN" sz="1600" dirty="0">
                <a:solidFill>
                  <a:srgbClr val="000000"/>
                </a:solidFill>
                <a:highlight>
                  <a:srgbClr val="FFFFFF"/>
                </a:highlight>
                <a:latin typeface="inter-regular"/>
              </a:rPr>
              <a:t> </a:t>
            </a:r>
            <a:r>
              <a:rPr lang="en-IN" sz="1600" dirty="0" err="1">
                <a:solidFill>
                  <a:srgbClr val="000000"/>
                </a:solidFill>
                <a:highlight>
                  <a:srgbClr val="FFFFFF"/>
                </a:highlight>
                <a:latin typeface="inter-regular"/>
              </a:rPr>
              <a:t>table_name</a:t>
            </a:r>
            <a:r>
              <a:rPr lang="en-IN" sz="1600" dirty="0">
                <a:solidFill>
                  <a:srgbClr val="000000"/>
                </a:solidFill>
                <a:highlight>
                  <a:srgbClr val="FFFFFF"/>
                </a:highlight>
                <a:latin typeface="inter-regular"/>
              </a:rPr>
              <a:t> </a:t>
            </a:r>
            <a:r>
              <a:rPr lang="en-IN" sz="1600" dirty="0">
                <a:solidFill>
                  <a:srgbClr val="000000"/>
                </a:solidFill>
                <a:highlight>
                  <a:srgbClr val="FFFFFF"/>
                </a:highlight>
                <a:latin typeface="Verdana" panose="020B0604030504040204" pitchFamily="34" charset="0"/>
              </a:rPr>
              <a:t>	</a:t>
            </a:r>
            <a:r>
              <a:rPr lang="en-IN" sz="1600" dirty="0">
                <a:solidFill>
                  <a:srgbClr val="000000"/>
                </a:solidFill>
                <a:highlight>
                  <a:srgbClr val="FFFFFF"/>
                </a:highlight>
                <a:latin typeface="inter-regular"/>
              </a:rPr>
              <a:t>- To delete a column in a table</a:t>
            </a:r>
            <a:br>
              <a:rPr lang="en-IN" sz="1600" dirty="0">
                <a:solidFill>
                  <a:srgbClr val="000000"/>
                </a:solidFill>
                <a:highlight>
                  <a:srgbClr val="FFFFFF"/>
                </a:highlight>
                <a:latin typeface="inter-regular"/>
              </a:rPr>
            </a:br>
            <a:r>
              <a:rPr lang="en-IN" sz="1600" dirty="0">
                <a:solidFill>
                  <a:srgbClr val="0000CD"/>
                </a:solidFill>
                <a:highlight>
                  <a:srgbClr val="FFFFFF"/>
                </a:highlight>
                <a:latin typeface="Consolas" panose="020B0609020204030204" pitchFamily="49" charset="0"/>
                <a:ea typeface="Verdana" panose="020B0604030504040204" pitchFamily="34" charset="0"/>
              </a:rPr>
              <a:t>DROP </a:t>
            </a:r>
            <a:r>
              <a:rPr lang="en-IN" sz="1600" dirty="0" err="1">
                <a:solidFill>
                  <a:srgbClr val="000000"/>
                </a:solidFill>
                <a:highlight>
                  <a:srgbClr val="FFFFFF"/>
                </a:highlight>
                <a:latin typeface="inter-regular"/>
              </a:rPr>
              <a:t>column_name</a:t>
            </a:r>
            <a:r>
              <a:rPr lang="en-IN" sz="1600" dirty="0">
                <a:solidFill>
                  <a:srgbClr val="000000"/>
                </a:solidFill>
                <a:highlight>
                  <a:srgbClr val="FFFFFF"/>
                </a:highlight>
                <a:latin typeface="inter-regular"/>
              </a:rPr>
              <a:t> datatype;</a:t>
            </a:r>
          </a:p>
          <a:p>
            <a:pPr marL="457200" lvl="1" indent="0">
              <a:buNone/>
            </a:pPr>
            <a:endParaRPr lang="en-IN" sz="1600" dirty="0">
              <a:solidFill>
                <a:srgbClr val="000000"/>
              </a:solidFill>
              <a:highlight>
                <a:srgbClr val="FFFFFF"/>
              </a:highlight>
              <a:latin typeface="Verdana" panose="020B0604030504040204" pitchFamily="34" charset="0"/>
            </a:endParaRPr>
          </a:p>
          <a:p>
            <a:pPr marL="457200" lvl="1" indent="0">
              <a:buNone/>
            </a:pPr>
            <a:r>
              <a:rPr lang="en-IN" sz="1600" dirty="0">
                <a:solidFill>
                  <a:srgbClr val="0000CD"/>
                </a:solidFill>
                <a:highlight>
                  <a:srgbClr val="FFFFFF"/>
                </a:highlight>
                <a:latin typeface="Consolas" panose="020B0609020204030204" pitchFamily="49" charset="0"/>
                <a:ea typeface="Verdana" panose="020B0604030504040204" pitchFamily="34" charset="0"/>
              </a:rPr>
              <a:t>ALTER TABLE </a:t>
            </a:r>
            <a:r>
              <a:rPr lang="en-IN" sz="1600" dirty="0">
                <a:solidFill>
                  <a:srgbClr val="000000"/>
                </a:solidFill>
                <a:highlight>
                  <a:srgbClr val="FFFFFF"/>
                </a:highlight>
                <a:latin typeface="inter-regular"/>
              </a:rPr>
              <a:t> </a:t>
            </a:r>
            <a:r>
              <a:rPr lang="en-IN" sz="1600" dirty="0" err="1">
                <a:solidFill>
                  <a:srgbClr val="000000"/>
                </a:solidFill>
                <a:highlight>
                  <a:srgbClr val="FFFFFF"/>
                </a:highlight>
                <a:latin typeface="inter-regular"/>
              </a:rPr>
              <a:t>table_name</a:t>
            </a:r>
            <a:r>
              <a:rPr lang="en-IN" sz="1600" dirty="0">
                <a:solidFill>
                  <a:srgbClr val="000000"/>
                </a:solidFill>
                <a:highlight>
                  <a:srgbClr val="FFFFFF"/>
                </a:highlight>
                <a:latin typeface="inter-regular"/>
              </a:rPr>
              <a:t> </a:t>
            </a:r>
            <a:r>
              <a:rPr lang="en-IN" sz="1600" dirty="0">
                <a:solidFill>
                  <a:srgbClr val="000000"/>
                </a:solidFill>
                <a:highlight>
                  <a:srgbClr val="FFFFFF"/>
                </a:highlight>
                <a:latin typeface="Verdana" panose="020B0604030504040204" pitchFamily="34" charset="0"/>
              </a:rPr>
              <a:t>	</a:t>
            </a:r>
            <a:r>
              <a:rPr lang="en-IN" sz="1600" dirty="0">
                <a:solidFill>
                  <a:srgbClr val="000000"/>
                </a:solidFill>
                <a:highlight>
                  <a:srgbClr val="FFFFFF"/>
                </a:highlight>
                <a:latin typeface="inter-regular"/>
              </a:rPr>
              <a:t>- To rename a column in a table</a:t>
            </a:r>
            <a:br>
              <a:rPr lang="en-IN" sz="1600" dirty="0"/>
            </a:br>
            <a:r>
              <a:rPr lang="en-IN" sz="1600" dirty="0">
                <a:solidFill>
                  <a:srgbClr val="0000CD"/>
                </a:solidFill>
                <a:highlight>
                  <a:srgbClr val="FFFFFF"/>
                </a:highlight>
                <a:latin typeface="Consolas" panose="020B0609020204030204" pitchFamily="49" charset="0"/>
                <a:ea typeface="Verdana" panose="020B0604030504040204" pitchFamily="34" charset="0"/>
              </a:rPr>
              <a:t>RENAME </a:t>
            </a:r>
            <a:r>
              <a:rPr lang="en-IN" sz="1600" dirty="0" err="1">
                <a:solidFill>
                  <a:srgbClr val="000000"/>
                </a:solidFill>
                <a:highlight>
                  <a:srgbClr val="FFFFFF"/>
                </a:highlight>
                <a:latin typeface="inter-regular"/>
              </a:rPr>
              <a:t>column_name</a:t>
            </a:r>
            <a:r>
              <a:rPr lang="en-IN" sz="1600" dirty="0">
                <a:solidFill>
                  <a:srgbClr val="000000"/>
                </a:solidFill>
                <a:highlight>
                  <a:srgbClr val="FFFFFF"/>
                </a:highlight>
                <a:latin typeface="inter-regular"/>
              </a:rPr>
              <a:t> datatype;</a:t>
            </a:r>
          </a:p>
          <a:p>
            <a:pPr marL="457200" lvl="1" indent="0">
              <a:buNone/>
            </a:pPr>
            <a:endParaRPr lang="en-IN" sz="1600" dirty="0">
              <a:solidFill>
                <a:srgbClr val="0000CD"/>
              </a:solidFill>
              <a:highlight>
                <a:srgbClr val="FFFFFF"/>
              </a:highlight>
              <a:latin typeface="Consolas" panose="020B0609020204030204" pitchFamily="49" charset="0"/>
              <a:ea typeface="Verdana" panose="020B0604030504040204" pitchFamily="34" charset="0"/>
            </a:endParaRPr>
          </a:p>
          <a:p>
            <a:pPr marL="457200" lvl="1" indent="0">
              <a:buNone/>
            </a:pPr>
            <a:r>
              <a:rPr lang="en-IN" sz="1600" dirty="0">
                <a:solidFill>
                  <a:srgbClr val="0000CD"/>
                </a:solidFill>
                <a:highlight>
                  <a:srgbClr val="FFFFFF"/>
                </a:highlight>
                <a:latin typeface="Consolas" panose="020B0609020204030204" pitchFamily="49" charset="0"/>
                <a:ea typeface="Verdana" panose="020B0604030504040204" pitchFamily="34" charset="0"/>
              </a:rPr>
              <a:t>EXEC </a:t>
            </a:r>
            <a:r>
              <a:rPr lang="en-IN" sz="1600" dirty="0" err="1">
                <a:solidFill>
                  <a:srgbClr val="000000"/>
                </a:solidFill>
                <a:highlight>
                  <a:srgbClr val="FFFFFF"/>
                </a:highlight>
                <a:latin typeface="inter-regular"/>
              </a:rPr>
              <a:t>sp_rename</a:t>
            </a:r>
            <a:r>
              <a:rPr lang="en-IN" sz="1600" dirty="0">
                <a:solidFill>
                  <a:srgbClr val="000000"/>
                </a:solidFill>
                <a:highlight>
                  <a:srgbClr val="FFFFFF"/>
                </a:highlight>
                <a:latin typeface="inter-regular"/>
              </a:rPr>
              <a:t> '</a:t>
            </a:r>
            <a:r>
              <a:rPr lang="en-IN" sz="1600" dirty="0" err="1">
                <a:solidFill>
                  <a:srgbClr val="000000"/>
                </a:solidFill>
                <a:highlight>
                  <a:srgbClr val="FFFFFF"/>
                </a:highlight>
                <a:latin typeface="inter-regular"/>
              </a:rPr>
              <a:t>table_name.old_name</a:t>
            </a:r>
            <a:r>
              <a:rPr lang="en-IN" sz="1600" dirty="0">
                <a:solidFill>
                  <a:srgbClr val="000000"/>
                </a:solidFill>
                <a:highlight>
                  <a:srgbClr val="FFFFFF"/>
                </a:highlight>
                <a:latin typeface="inter-regular"/>
              </a:rPr>
              <a:t>',  '</a:t>
            </a:r>
            <a:r>
              <a:rPr lang="en-IN" sz="1600" dirty="0" err="1">
                <a:solidFill>
                  <a:srgbClr val="000000"/>
                </a:solidFill>
                <a:highlight>
                  <a:srgbClr val="FFFFFF"/>
                </a:highlight>
                <a:latin typeface="inter-regular"/>
              </a:rPr>
              <a:t>new_name</a:t>
            </a:r>
            <a:r>
              <a:rPr lang="en-IN" sz="1600" dirty="0">
                <a:solidFill>
                  <a:srgbClr val="000000"/>
                </a:solidFill>
                <a:highlight>
                  <a:srgbClr val="FFFFFF"/>
                </a:highlight>
                <a:latin typeface="inter-regular"/>
              </a:rPr>
              <a:t>', 'COLUMN';</a:t>
            </a:r>
            <a:r>
              <a:rPr lang="en-IN" sz="1600" dirty="0">
                <a:solidFill>
                  <a:srgbClr val="000000"/>
                </a:solidFill>
                <a:highlight>
                  <a:srgbClr val="FFFFFF"/>
                </a:highlight>
                <a:latin typeface="Verdana" panose="020B0604030504040204" pitchFamily="34" charset="0"/>
              </a:rPr>
              <a:t> 	</a:t>
            </a:r>
            <a:r>
              <a:rPr lang="en-IN" sz="1600" dirty="0">
                <a:solidFill>
                  <a:srgbClr val="000000"/>
                </a:solidFill>
                <a:highlight>
                  <a:srgbClr val="FFFFFF"/>
                </a:highlight>
                <a:latin typeface="inter-regular"/>
              </a:rPr>
              <a:t>- To rename a column in a table in SQL Server</a:t>
            </a:r>
          </a:p>
          <a:p>
            <a:pPr marL="457200" lvl="1" indent="0">
              <a:buNone/>
            </a:pPr>
            <a:endParaRPr lang="en-IN" sz="1600" dirty="0">
              <a:solidFill>
                <a:srgbClr val="000000"/>
              </a:solidFill>
              <a:highlight>
                <a:srgbClr val="FFFFFF"/>
              </a:highlight>
              <a:latin typeface="inter-regular"/>
            </a:endParaRPr>
          </a:p>
          <a:p>
            <a:pPr marL="457200" lvl="1" indent="0">
              <a:buNone/>
            </a:pPr>
            <a:endParaRPr lang="en-IN" sz="1600" dirty="0">
              <a:solidFill>
                <a:srgbClr val="000000"/>
              </a:solidFill>
              <a:highlight>
                <a:srgbClr val="FFFFFF"/>
              </a:highlight>
              <a:latin typeface="inter-regular"/>
            </a:endParaRPr>
          </a:p>
        </p:txBody>
      </p:sp>
      <p:sp>
        <p:nvSpPr>
          <p:cNvPr id="4" name="Title 1">
            <a:extLst>
              <a:ext uri="{FF2B5EF4-FFF2-40B4-BE49-F238E27FC236}">
                <a16:creationId xmlns:a16="http://schemas.microsoft.com/office/drawing/2014/main" id="{FA32E22B-6A45-59BB-DED4-4758CFAF51A0}"/>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SQL Table Commands:</a:t>
            </a:r>
          </a:p>
        </p:txBody>
      </p:sp>
    </p:spTree>
    <p:extLst>
      <p:ext uri="{BB962C8B-B14F-4D97-AF65-F5344CB8AC3E}">
        <p14:creationId xmlns:p14="http://schemas.microsoft.com/office/powerpoint/2010/main" val="153920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l"/>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710281"/>
            <a:ext cx="11371953" cy="5829874"/>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6000" dirty="0">
                <a:solidFill>
                  <a:srgbClr val="610B38"/>
                </a:solidFill>
                <a:latin typeface="erdana"/>
              </a:rPr>
              <a:t>SQL DELETE TABLE</a:t>
            </a:r>
          </a:p>
          <a:p>
            <a:pPr algn="just"/>
            <a:r>
              <a:rPr lang="en-US" sz="6000" dirty="0">
                <a:solidFill>
                  <a:srgbClr val="000000"/>
                </a:solidFill>
                <a:highlight>
                  <a:srgbClr val="FFFFFF"/>
                </a:highlight>
                <a:latin typeface="inter-regular"/>
              </a:rPr>
              <a:t>The DELETE statement is used to delete rows from a table. If you want to remove a specific row from a table you should use WHERE condition.</a:t>
            </a:r>
          </a:p>
          <a:p>
            <a:pPr marL="0" indent="0" algn="just">
              <a:buNone/>
            </a:pPr>
            <a:r>
              <a:rPr lang="en-US" sz="6000" dirty="0">
                <a:solidFill>
                  <a:srgbClr val="000000"/>
                </a:solidFill>
                <a:highlight>
                  <a:srgbClr val="FFFFFF"/>
                </a:highlight>
                <a:latin typeface="inter-regular"/>
              </a:rPr>
              <a:t>      </a:t>
            </a:r>
            <a:r>
              <a:rPr lang="en-US" sz="6000" dirty="0">
                <a:solidFill>
                  <a:srgbClr val="0000CD"/>
                </a:solidFill>
                <a:highlight>
                  <a:srgbClr val="FFFFFF"/>
                </a:highlight>
                <a:latin typeface="Consolas" panose="020B0609020204030204" pitchFamily="49" charset="0"/>
                <a:ea typeface="Verdana" panose="020B0604030504040204" pitchFamily="34" charset="0"/>
              </a:rPr>
              <a:t>DELETE FROM </a:t>
            </a:r>
            <a:r>
              <a:rPr lang="en-US" sz="6000" dirty="0" err="1">
                <a:solidFill>
                  <a:srgbClr val="000000"/>
                </a:solidFill>
                <a:highlight>
                  <a:srgbClr val="FFFFFF"/>
                </a:highlight>
                <a:latin typeface="inter-regular"/>
              </a:rPr>
              <a:t>table_name</a:t>
            </a:r>
            <a:r>
              <a:rPr lang="en-US" sz="6000" dirty="0">
                <a:solidFill>
                  <a:srgbClr val="000000"/>
                </a:solidFill>
                <a:highlight>
                  <a:srgbClr val="FFFFFF"/>
                </a:highlight>
                <a:latin typeface="inter-regular"/>
              </a:rPr>
              <a:t> [</a:t>
            </a:r>
            <a:r>
              <a:rPr lang="en-US" sz="6000" dirty="0">
                <a:solidFill>
                  <a:srgbClr val="0000CD"/>
                </a:solidFill>
                <a:highlight>
                  <a:srgbClr val="FFFFFF"/>
                </a:highlight>
                <a:latin typeface="Consolas" panose="020B0609020204030204" pitchFamily="49" charset="0"/>
                <a:ea typeface="Verdana" panose="020B0604030504040204" pitchFamily="34" charset="0"/>
              </a:rPr>
              <a:t>WHERE </a:t>
            </a:r>
            <a:r>
              <a:rPr lang="en-US" sz="6000" dirty="0">
                <a:solidFill>
                  <a:srgbClr val="000000"/>
                </a:solidFill>
                <a:highlight>
                  <a:srgbClr val="FFFFFF"/>
                </a:highlight>
                <a:latin typeface="inter-regular"/>
              </a:rPr>
              <a:t>condition];  </a:t>
            </a:r>
          </a:p>
          <a:p>
            <a:pPr algn="just"/>
            <a:r>
              <a:rPr lang="en-US" sz="6000" dirty="0">
                <a:solidFill>
                  <a:srgbClr val="000000"/>
                </a:solidFill>
                <a:highlight>
                  <a:srgbClr val="FFFFFF"/>
                </a:highlight>
                <a:latin typeface="inter-regular"/>
              </a:rPr>
              <a:t>But if you do not specify the WHERE condition it will remove all the rows from the table.</a:t>
            </a:r>
          </a:p>
          <a:p>
            <a:pPr marL="0" indent="0" algn="just">
              <a:buNone/>
            </a:pPr>
            <a:r>
              <a:rPr lang="en-US" sz="6000" dirty="0">
                <a:solidFill>
                  <a:srgbClr val="000000"/>
                </a:solidFill>
                <a:highlight>
                  <a:srgbClr val="FFFFFF"/>
                </a:highlight>
                <a:latin typeface="inter-regular"/>
              </a:rPr>
              <a:t>      </a:t>
            </a:r>
            <a:r>
              <a:rPr lang="en-US" sz="6000" dirty="0">
                <a:solidFill>
                  <a:srgbClr val="0000CD"/>
                </a:solidFill>
                <a:highlight>
                  <a:srgbClr val="FFFFFF"/>
                </a:highlight>
                <a:latin typeface="Consolas" panose="020B0609020204030204" pitchFamily="49" charset="0"/>
                <a:ea typeface="Verdana" panose="020B0604030504040204" pitchFamily="34" charset="0"/>
              </a:rPr>
              <a:t>DELETE FROM </a:t>
            </a:r>
            <a:r>
              <a:rPr lang="en-US" sz="6000" dirty="0" err="1">
                <a:solidFill>
                  <a:srgbClr val="000000"/>
                </a:solidFill>
                <a:highlight>
                  <a:srgbClr val="FFFFFF"/>
                </a:highlight>
                <a:latin typeface="inter-regular"/>
              </a:rPr>
              <a:t>table_name</a:t>
            </a:r>
            <a:r>
              <a:rPr lang="en-US" sz="6000" dirty="0">
                <a:solidFill>
                  <a:srgbClr val="000000"/>
                </a:solidFill>
                <a:highlight>
                  <a:srgbClr val="FFFFFF"/>
                </a:highlight>
                <a:latin typeface="inter-regular"/>
              </a:rPr>
              <a:t>;  </a:t>
            </a:r>
          </a:p>
          <a:p>
            <a:pPr algn="just"/>
            <a:r>
              <a:rPr lang="en-US" sz="6000" dirty="0">
                <a:solidFill>
                  <a:srgbClr val="000000"/>
                </a:solidFill>
                <a:highlight>
                  <a:srgbClr val="FFFFFF"/>
                </a:highlight>
                <a:latin typeface="inter-regular"/>
              </a:rPr>
              <a:t>Difference between DELETE and TRUNCATE statements</a:t>
            </a:r>
          </a:p>
          <a:p>
            <a:pPr algn="just"/>
            <a:r>
              <a:rPr lang="en-US" sz="6000" dirty="0">
                <a:solidFill>
                  <a:srgbClr val="000000"/>
                </a:solidFill>
                <a:highlight>
                  <a:srgbClr val="FFFFFF"/>
                </a:highlight>
                <a:latin typeface="inter-regular"/>
              </a:rPr>
              <a:t>There is a slight difference b/w delete and truncate statement. The DELETE statement only deletes the rows from the table based on the condition defined by WHERE clause or delete all the rows from the table when condition is not specified.</a:t>
            </a:r>
          </a:p>
          <a:p>
            <a:pPr algn="just"/>
            <a:r>
              <a:rPr lang="en-US" sz="6000" dirty="0">
                <a:solidFill>
                  <a:srgbClr val="000000"/>
                </a:solidFill>
                <a:highlight>
                  <a:srgbClr val="FFFFFF"/>
                </a:highlight>
                <a:latin typeface="inter-regular"/>
              </a:rPr>
              <a:t>But it does not free the space containing by the table.</a:t>
            </a:r>
          </a:p>
          <a:p>
            <a:pPr algn="just"/>
            <a:r>
              <a:rPr lang="en-US" sz="6000" dirty="0">
                <a:solidFill>
                  <a:srgbClr val="000000"/>
                </a:solidFill>
                <a:highlight>
                  <a:srgbClr val="FFFFFF"/>
                </a:highlight>
                <a:latin typeface="inter-regular"/>
              </a:rPr>
              <a:t>The TRUNCATE statement: it is used to delete all the rows from the table and free the containing space.</a:t>
            </a:r>
          </a:p>
          <a:p>
            <a:pPr marL="0" indent="0" algn="just">
              <a:buNone/>
            </a:pPr>
            <a:r>
              <a:rPr lang="en-US" sz="6000" dirty="0">
                <a:solidFill>
                  <a:srgbClr val="610B38"/>
                </a:solidFill>
                <a:latin typeface="erdana"/>
              </a:rPr>
              <a:t>SQL TRUNCATE TABLE- </a:t>
            </a:r>
          </a:p>
          <a:p>
            <a:pPr algn="just"/>
            <a:r>
              <a:rPr lang="en-US" sz="6000" dirty="0">
                <a:solidFill>
                  <a:srgbClr val="000000"/>
                </a:solidFill>
                <a:highlight>
                  <a:srgbClr val="FFFFFF"/>
                </a:highlight>
                <a:latin typeface="inter-regular"/>
              </a:rPr>
              <a:t>A truncate SQL statement is used to remove all rows (complete data) from a table. It is similar to the DELETE statement with no WHERE clause.</a:t>
            </a:r>
          </a:p>
          <a:p>
            <a:pPr marL="0" indent="0" algn="just">
              <a:buNone/>
            </a:pPr>
            <a:r>
              <a:rPr lang="en-US" sz="6000" dirty="0">
                <a:solidFill>
                  <a:srgbClr val="610B38"/>
                </a:solidFill>
                <a:latin typeface="erdana"/>
              </a:rPr>
              <a:t>TRUNCATE TABLE Vs DELETE TABLE</a:t>
            </a:r>
          </a:p>
          <a:p>
            <a:pPr algn="just"/>
            <a:r>
              <a:rPr lang="en-US" sz="6000" dirty="0">
                <a:solidFill>
                  <a:srgbClr val="000000"/>
                </a:solidFill>
                <a:highlight>
                  <a:srgbClr val="FFFFFF"/>
                </a:highlight>
                <a:latin typeface="inter-regular"/>
              </a:rPr>
              <a:t>Truncate table is faster and uses lesser resources than DELETE TABLE command.</a:t>
            </a:r>
          </a:p>
          <a:p>
            <a:pPr marL="0" indent="0" algn="just">
              <a:buNone/>
            </a:pPr>
            <a:r>
              <a:rPr lang="en-US" sz="6000" dirty="0">
                <a:solidFill>
                  <a:srgbClr val="610B38"/>
                </a:solidFill>
                <a:latin typeface="erdana"/>
              </a:rPr>
              <a:t>TRUNCATE TABLE Vs DROP TABLE</a:t>
            </a:r>
          </a:p>
          <a:p>
            <a:pPr algn="just"/>
            <a:r>
              <a:rPr lang="en-US" sz="6000" dirty="0">
                <a:solidFill>
                  <a:srgbClr val="000000"/>
                </a:solidFill>
                <a:highlight>
                  <a:srgbClr val="FFFFFF"/>
                </a:highlight>
                <a:latin typeface="inter-regular"/>
              </a:rPr>
              <a:t>Drop table command can also be used to delete complete table but it deletes table structure too. TRUNCATE TABLE doesn't delete the structure of the table.</a:t>
            </a:r>
          </a:p>
          <a:p>
            <a:pPr algn="just"/>
            <a:r>
              <a:rPr lang="en-IN" sz="6000" dirty="0">
                <a:solidFill>
                  <a:srgbClr val="0000CD"/>
                </a:solidFill>
                <a:highlight>
                  <a:srgbClr val="FFFFFF"/>
                </a:highlight>
                <a:latin typeface="Consolas" panose="020B0609020204030204" pitchFamily="49" charset="0"/>
                <a:ea typeface="Verdana" panose="020B0604030504040204" pitchFamily="34" charset="0"/>
              </a:rPr>
              <a:t>TRUNCATE TABLE </a:t>
            </a:r>
            <a:r>
              <a:rPr lang="en-IN" sz="6000" dirty="0" err="1">
                <a:solidFill>
                  <a:srgbClr val="000000"/>
                </a:solidFill>
                <a:highlight>
                  <a:srgbClr val="FFFFFF"/>
                </a:highlight>
                <a:latin typeface="inter-regular"/>
              </a:rPr>
              <a:t>table_name</a:t>
            </a:r>
            <a:r>
              <a:rPr lang="en-IN" sz="6000" dirty="0">
                <a:solidFill>
                  <a:srgbClr val="000000"/>
                </a:solidFill>
                <a:highlight>
                  <a:srgbClr val="FFFFFF"/>
                </a:highlight>
                <a:latin typeface="inter-regular"/>
              </a:rPr>
              <a:t>;  </a:t>
            </a:r>
          </a:p>
          <a:p>
            <a:pPr marL="457200" lvl="1" indent="0">
              <a:buNone/>
            </a:pPr>
            <a:endParaRPr lang="en-IN" sz="5600" dirty="0">
              <a:solidFill>
                <a:srgbClr val="000000"/>
              </a:solidFill>
              <a:highlight>
                <a:srgbClr val="FFFFFF"/>
              </a:highlight>
              <a:latin typeface="inter-regular"/>
            </a:endParaRPr>
          </a:p>
        </p:txBody>
      </p:sp>
      <p:sp>
        <p:nvSpPr>
          <p:cNvPr id="4" name="Title 1">
            <a:extLst>
              <a:ext uri="{FF2B5EF4-FFF2-40B4-BE49-F238E27FC236}">
                <a16:creationId xmlns:a16="http://schemas.microsoft.com/office/drawing/2014/main" id="{FA32E22B-6A45-59BB-DED4-4758CFAF51A0}"/>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SQL Table Commands:</a:t>
            </a:r>
          </a:p>
        </p:txBody>
      </p:sp>
    </p:spTree>
    <p:extLst>
      <p:ext uri="{BB962C8B-B14F-4D97-AF65-F5344CB8AC3E}">
        <p14:creationId xmlns:p14="http://schemas.microsoft.com/office/powerpoint/2010/main" val="218905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337128"/>
            <a:ext cx="11371953" cy="5965349"/>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8000" b="1" dirty="0">
              <a:latin typeface="Helvetica" pitchFamily="2" charset="0"/>
            </a:endParaRPr>
          </a:p>
          <a:p>
            <a:pPr marL="0" indent="0" algn="l">
              <a:buNone/>
            </a:pPr>
            <a:r>
              <a:rPr lang="en-IN" sz="7200" b="0" i="0" dirty="0">
                <a:solidFill>
                  <a:srgbClr val="FF0000"/>
                </a:solidFill>
                <a:effectLst/>
                <a:highlight>
                  <a:srgbClr val="FFFFFF"/>
                </a:highlight>
                <a:latin typeface="Verdana" panose="020B0604030504040204" pitchFamily="34" charset="0"/>
              </a:rPr>
              <a:t>SELECT</a:t>
            </a:r>
            <a:r>
              <a:rPr lang="en-IN" sz="7200" b="0" i="0" dirty="0">
                <a:solidFill>
                  <a:srgbClr val="000000"/>
                </a:solidFill>
                <a:effectLst/>
                <a:highlight>
                  <a:srgbClr val="FFFFFF"/>
                </a:highlight>
                <a:latin typeface="Verdana" panose="020B0604030504040204" pitchFamily="34" charset="0"/>
              </a:rPr>
              <a:t> - </a:t>
            </a:r>
            <a:r>
              <a:rPr lang="en-IN" sz="5400" b="0" i="0" dirty="0">
                <a:solidFill>
                  <a:srgbClr val="273239"/>
                </a:solidFill>
                <a:effectLst/>
                <a:highlight>
                  <a:srgbClr val="FFFFFF"/>
                </a:highlight>
                <a:latin typeface="Nunito" pitchFamily="2" charset="0"/>
              </a:rPr>
              <a:t>The SELECT statement in SQL is used to fetch or retrieve data from a database.</a:t>
            </a:r>
            <a:endParaRPr lang="en-IN" sz="7200" b="0" i="0" dirty="0">
              <a:solidFill>
                <a:srgbClr val="000000"/>
              </a:solidFill>
              <a:effectLst/>
              <a:highlight>
                <a:srgbClr val="FFFFFF"/>
              </a:highlight>
              <a:latin typeface="Verdana" panose="020B0604030504040204" pitchFamily="34" charset="0"/>
            </a:endParaRPr>
          </a:p>
          <a:p>
            <a:pPr marL="0" indent="0" algn="l">
              <a:buNone/>
            </a:pPr>
            <a:endParaRPr lang="en-IN" sz="4500" dirty="0">
              <a:solidFill>
                <a:srgbClr val="000000"/>
              </a:solidFill>
              <a:highlight>
                <a:srgbClr val="FFFFFF"/>
              </a:highlight>
              <a:latin typeface="Verdana" panose="020B0604030504040204" pitchFamily="34" charset="0"/>
            </a:endParaRPr>
          </a:p>
          <a:p>
            <a:pPr marL="0" indent="0">
              <a:buNone/>
            </a:pPr>
            <a:r>
              <a:rPr lang="en-US" sz="5400" dirty="0">
                <a:solidFill>
                  <a:srgbClr val="000000"/>
                </a:solidFill>
                <a:highlight>
                  <a:srgbClr val="FFFFFF"/>
                </a:highlight>
                <a:latin typeface="inter-regular"/>
              </a:rPr>
              <a:t>To access all column from the table, use </a:t>
            </a:r>
            <a:r>
              <a:rPr lang="en-US" sz="5400" b="0" i="0" dirty="0">
                <a:solidFill>
                  <a:srgbClr val="333333"/>
                </a:solidFill>
                <a:effectLst/>
                <a:latin typeface="inter-regular"/>
              </a:rPr>
              <a:t>SELECT syntax with * asterisk sign.</a:t>
            </a:r>
            <a:endParaRPr lang="en-US" sz="5400" dirty="0">
              <a:solidFill>
                <a:srgbClr val="000000"/>
              </a:solidFill>
              <a:highlight>
                <a:srgbClr val="FFFFFF"/>
              </a:highlight>
              <a:latin typeface="inter-regular"/>
            </a:endParaRPr>
          </a:p>
          <a:p>
            <a:pPr marL="0" indent="0" algn="l">
              <a:buNone/>
            </a:pPr>
            <a:r>
              <a:rPr lang="en-IN" sz="5400" b="0" i="0" dirty="0">
                <a:solidFill>
                  <a:srgbClr val="0000CD"/>
                </a:solidFill>
                <a:effectLst/>
                <a:highlight>
                  <a:srgbClr val="FFFFFF"/>
                </a:highlight>
                <a:latin typeface="Consolas" panose="020B0609020204030204" pitchFamily="49" charset="0"/>
              </a:rPr>
              <a:t>SELECT</a:t>
            </a:r>
            <a:r>
              <a:rPr lang="en-IN" sz="5400" b="0" i="0" dirty="0">
                <a:solidFill>
                  <a:srgbClr val="000000"/>
                </a:solidFill>
                <a:effectLst/>
                <a:highlight>
                  <a:srgbClr val="FFFFFF"/>
                </a:highlight>
                <a:latin typeface="Consolas" panose="020B0609020204030204" pitchFamily="49" charset="0"/>
              </a:rPr>
              <a:t> * </a:t>
            </a:r>
            <a:r>
              <a:rPr lang="en-IN" sz="5400" b="0" i="0" dirty="0">
                <a:solidFill>
                  <a:srgbClr val="0000CD"/>
                </a:solidFill>
                <a:effectLst/>
                <a:highlight>
                  <a:srgbClr val="FFFFFF"/>
                </a:highlight>
                <a:latin typeface="Consolas" panose="020B0609020204030204" pitchFamily="49" charset="0"/>
              </a:rPr>
              <a:t>FROM</a:t>
            </a:r>
            <a:r>
              <a:rPr lang="en-IN" sz="5400" b="0" i="0" dirty="0">
                <a:solidFill>
                  <a:srgbClr val="000000"/>
                </a:solidFill>
                <a:effectLst/>
                <a:highlight>
                  <a:srgbClr val="FFFFFF"/>
                </a:highlight>
                <a:latin typeface="Consolas" panose="020B0609020204030204" pitchFamily="49" charset="0"/>
              </a:rPr>
              <a:t> </a:t>
            </a:r>
            <a:r>
              <a:rPr lang="en-US" sz="5400" b="0" i="0" dirty="0" err="1">
                <a:solidFill>
                  <a:srgbClr val="000000"/>
                </a:solidFill>
                <a:effectLst/>
                <a:latin typeface="inter-regular"/>
              </a:rPr>
              <a:t>table_name</a:t>
            </a:r>
            <a:r>
              <a:rPr lang="en-US" sz="5400" b="0" i="0" dirty="0">
                <a:solidFill>
                  <a:srgbClr val="000000"/>
                </a:solidFill>
                <a:effectLst/>
                <a:latin typeface="inter-regular"/>
              </a:rPr>
              <a:t>; </a:t>
            </a:r>
          </a:p>
          <a:p>
            <a:pPr marL="0" indent="0" algn="l">
              <a:buNone/>
            </a:pPr>
            <a:endParaRPr lang="en-US" sz="5600" dirty="0">
              <a:solidFill>
                <a:srgbClr val="0000CD"/>
              </a:solidFill>
              <a:highlight>
                <a:srgbClr val="FFFFFF"/>
              </a:highlight>
              <a:latin typeface="Consolas" panose="020B0609020204030204" pitchFamily="49" charset="0"/>
            </a:endParaRPr>
          </a:p>
          <a:p>
            <a:pPr marL="0" indent="0" algn="l">
              <a:buNone/>
            </a:pPr>
            <a:r>
              <a:rPr lang="en-US" sz="5600" dirty="0">
                <a:solidFill>
                  <a:srgbClr val="000000"/>
                </a:solidFill>
                <a:highlight>
                  <a:srgbClr val="FFFFFF"/>
                </a:highlight>
                <a:latin typeface="inter-regular"/>
              </a:rPr>
              <a:t>To access any particular column(s), mention the column name separated by comma instead of </a:t>
            </a:r>
            <a:r>
              <a:rPr lang="en-US" sz="6000" b="0" i="0" dirty="0">
                <a:solidFill>
                  <a:srgbClr val="333333"/>
                </a:solidFill>
                <a:effectLst/>
                <a:latin typeface="inter-regular"/>
              </a:rPr>
              <a:t>* asterisk sign.</a:t>
            </a:r>
            <a:endParaRPr lang="en-US" sz="5600" dirty="0">
              <a:solidFill>
                <a:srgbClr val="000000"/>
              </a:solidFill>
              <a:highlight>
                <a:srgbClr val="FFFFFF"/>
              </a:highlight>
              <a:latin typeface="inter-regular"/>
            </a:endParaRPr>
          </a:p>
          <a:p>
            <a:pPr marL="0" indent="0">
              <a:buNone/>
            </a:pPr>
            <a:r>
              <a:rPr lang="en-US" sz="56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Column_Name_1, Column_Name_2, ....., </a:t>
            </a:r>
            <a:r>
              <a:rPr lang="en-US" sz="5400" b="0" i="0" dirty="0" err="1">
                <a:solidFill>
                  <a:srgbClr val="000000"/>
                </a:solidFill>
                <a:effectLst/>
                <a:latin typeface="inter-regular"/>
              </a:rPr>
              <a:t>Column_Name_N</a:t>
            </a:r>
            <a:r>
              <a:rPr lang="en-US" sz="5400" b="0" i="0" dirty="0">
                <a:solidFill>
                  <a:srgbClr val="000000"/>
                </a:solidFill>
                <a:effectLst/>
                <a:latin typeface="inter-regular"/>
              </a:rPr>
              <a:t> </a:t>
            </a:r>
            <a:r>
              <a:rPr lang="en-IN" sz="5400" b="0" i="0" dirty="0">
                <a:solidFill>
                  <a:srgbClr val="0000CD"/>
                </a:solidFill>
                <a:effectLst/>
                <a:highlight>
                  <a:srgbClr val="FFFFFF"/>
                </a:highlight>
                <a:latin typeface="Consolas" panose="020B0609020204030204" pitchFamily="49" charset="0"/>
              </a:rPr>
              <a:t>FROM </a:t>
            </a:r>
            <a:r>
              <a:rPr lang="en-US" sz="5400" b="0" i="0" dirty="0" err="1">
                <a:solidFill>
                  <a:srgbClr val="000000"/>
                </a:solidFill>
                <a:effectLst/>
                <a:latin typeface="inter-regular"/>
              </a:rPr>
              <a:t>Table_Name</a:t>
            </a:r>
            <a:r>
              <a:rPr lang="en-US" sz="5400" b="0" i="0" dirty="0">
                <a:solidFill>
                  <a:srgbClr val="000000"/>
                </a:solidFill>
                <a:effectLst/>
                <a:latin typeface="inter-regular"/>
              </a:rPr>
              <a:t>;  </a:t>
            </a:r>
          </a:p>
          <a:p>
            <a:pPr marL="0" indent="0">
              <a:buNone/>
            </a:pPr>
            <a:endParaRPr lang="en-US" sz="5400" b="0" i="0" dirty="0">
              <a:solidFill>
                <a:srgbClr val="000000"/>
              </a:solidFill>
              <a:effectLst/>
              <a:latin typeface="inter-regular"/>
            </a:endParaRPr>
          </a:p>
          <a:p>
            <a:pPr marL="0" indent="0">
              <a:buNone/>
            </a:pPr>
            <a:r>
              <a:rPr lang="en-US" sz="5400" b="0" i="0" dirty="0">
                <a:solidFill>
                  <a:srgbClr val="610B38"/>
                </a:solidFill>
                <a:effectLst/>
                <a:latin typeface="erdana"/>
              </a:rPr>
              <a:t>SQL SELECT DISTINCT- </a:t>
            </a:r>
          </a:p>
          <a:p>
            <a:pPr algn="just"/>
            <a:r>
              <a:rPr lang="en-US" sz="5600" dirty="0">
                <a:solidFill>
                  <a:srgbClr val="000000"/>
                </a:solidFill>
                <a:highlight>
                  <a:srgbClr val="FFFFFF"/>
                </a:highlight>
                <a:latin typeface="inter-regular"/>
              </a:rPr>
              <a:t>The SQL DISTINCT command is used with SELECT key word to retrieve only distinct or unique data.</a:t>
            </a:r>
          </a:p>
          <a:p>
            <a:pPr algn="just"/>
            <a:r>
              <a:rPr lang="en-US" sz="5600" dirty="0">
                <a:solidFill>
                  <a:srgbClr val="000000"/>
                </a:solidFill>
                <a:highlight>
                  <a:srgbClr val="FFFFFF"/>
                </a:highlight>
                <a:latin typeface="inter-regular"/>
              </a:rPr>
              <a:t>In a table, there may be a chance to exist a duplicate value and sometimes we want to retrieve only unique values. In such scenarios, SQL SELECT DISTINCT statement is used</a:t>
            </a:r>
          </a:p>
          <a:p>
            <a:pPr marL="0" indent="0" algn="just">
              <a:buNone/>
            </a:pPr>
            <a:r>
              <a:rPr lang="en-US" sz="5600" dirty="0">
                <a:solidFill>
                  <a:srgbClr val="0000CD"/>
                </a:solidFill>
                <a:highlight>
                  <a:srgbClr val="FFFFFF"/>
                </a:highlight>
                <a:latin typeface="Consolas" panose="020B0609020204030204" pitchFamily="49" charset="0"/>
              </a:rPr>
              <a:t>SELECT DISTINCT </a:t>
            </a:r>
            <a:r>
              <a:rPr lang="en-US" sz="5400" b="0" i="0" dirty="0" err="1">
                <a:solidFill>
                  <a:srgbClr val="000000"/>
                </a:solidFill>
                <a:effectLst/>
                <a:latin typeface="inter-regular"/>
              </a:rPr>
              <a:t>column_name</a:t>
            </a:r>
            <a:r>
              <a:rPr lang="en-US" sz="5400" b="0" i="0" dirty="0">
                <a:solidFill>
                  <a:srgbClr val="000000"/>
                </a:solidFill>
                <a:effectLst/>
                <a:latin typeface="inter-regular"/>
              </a:rPr>
              <a:t> ,</a:t>
            </a:r>
            <a:r>
              <a:rPr lang="en-US" sz="5400" b="0" i="0" dirty="0" err="1">
                <a:solidFill>
                  <a:srgbClr val="000000"/>
                </a:solidFill>
                <a:effectLst/>
                <a:latin typeface="inter-regular"/>
              </a:rPr>
              <a:t>column_name</a:t>
            </a:r>
            <a:r>
              <a:rPr lang="en-US" sz="5400" b="0" i="0" dirty="0">
                <a:solidFill>
                  <a:srgbClr val="000000"/>
                </a:solidFill>
                <a:effectLst/>
                <a:latin typeface="inter-regular"/>
              </a:rPr>
              <a:t>  </a:t>
            </a:r>
            <a:r>
              <a:rPr lang="en-IN" sz="5400" b="0" i="0" dirty="0">
                <a:solidFill>
                  <a:srgbClr val="0000CD"/>
                </a:solidFill>
                <a:effectLst/>
                <a:highlight>
                  <a:srgbClr val="FFFFFF"/>
                </a:highlight>
                <a:latin typeface="Consolas" panose="020B0609020204030204" pitchFamily="49" charset="0"/>
              </a:rPr>
              <a:t>FROM </a:t>
            </a:r>
            <a:r>
              <a:rPr lang="en-US" sz="5400" b="0" i="0" dirty="0" err="1">
                <a:solidFill>
                  <a:srgbClr val="000000"/>
                </a:solidFill>
                <a:effectLst/>
                <a:latin typeface="inter-regular"/>
              </a:rPr>
              <a:t>table_name</a:t>
            </a:r>
            <a:r>
              <a:rPr lang="en-US" sz="5400" b="0" i="0" dirty="0">
                <a:solidFill>
                  <a:srgbClr val="000000"/>
                </a:solidFill>
                <a:effectLst/>
                <a:latin typeface="inter-regular"/>
              </a:rPr>
              <a:t>;  </a:t>
            </a:r>
          </a:p>
          <a:p>
            <a:pPr marL="0" indent="0" algn="just">
              <a:buNone/>
            </a:pPr>
            <a:endParaRPr lang="en-US" sz="5400" dirty="0">
              <a:solidFill>
                <a:srgbClr val="610B38"/>
              </a:solidFill>
              <a:latin typeface="erdana"/>
            </a:endParaRPr>
          </a:p>
          <a:p>
            <a:pPr marL="0" indent="0" algn="just">
              <a:buNone/>
            </a:pPr>
            <a:r>
              <a:rPr lang="en-US" sz="5400" b="0" i="0" dirty="0">
                <a:solidFill>
                  <a:srgbClr val="610B38"/>
                </a:solidFill>
                <a:effectLst/>
                <a:latin typeface="erdana"/>
              </a:rPr>
              <a:t>SQL SELECT COUNT</a:t>
            </a:r>
          </a:p>
          <a:p>
            <a:pPr algn="just"/>
            <a:r>
              <a:rPr lang="en-US" sz="5400" b="0" i="0" dirty="0">
                <a:solidFill>
                  <a:srgbClr val="333333"/>
                </a:solidFill>
                <a:effectLst/>
                <a:latin typeface="inter-regular"/>
              </a:rPr>
              <a:t>The </a:t>
            </a:r>
            <a:r>
              <a:rPr lang="en-US" sz="5400" b="1" i="0" dirty="0">
                <a:solidFill>
                  <a:srgbClr val="333333"/>
                </a:solidFill>
                <a:effectLst/>
                <a:latin typeface="inter-bold"/>
              </a:rPr>
              <a:t>SQL COUNT()</a:t>
            </a:r>
            <a:r>
              <a:rPr lang="en-US" sz="5400" b="0" i="0" dirty="0">
                <a:solidFill>
                  <a:srgbClr val="333333"/>
                </a:solidFill>
                <a:effectLst/>
                <a:latin typeface="inter-regular"/>
              </a:rPr>
              <a:t> is a function that returns the number of records of the table in the output.</a:t>
            </a:r>
          </a:p>
          <a:p>
            <a:pPr algn="just"/>
            <a:r>
              <a:rPr lang="en-US" sz="5400" b="0" i="0" dirty="0">
                <a:solidFill>
                  <a:srgbClr val="333333"/>
                </a:solidFill>
                <a:effectLst/>
                <a:latin typeface="inter-regular"/>
              </a:rPr>
              <a:t>This function is used with the SQL SELECT statement.</a:t>
            </a:r>
          </a:p>
          <a:p>
            <a:pPr marL="0" indent="0" algn="just">
              <a:buNone/>
            </a:pPr>
            <a:r>
              <a:rPr lang="en-US" sz="5600" dirty="0">
                <a:solidFill>
                  <a:srgbClr val="0000CD"/>
                </a:solidFill>
                <a:highlight>
                  <a:srgbClr val="FFFFFF"/>
                </a:highlight>
                <a:latin typeface="Consolas" panose="020B0609020204030204" pitchFamily="49" charset="0"/>
              </a:rPr>
              <a:t>SELECT </a:t>
            </a:r>
            <a:r>
              <a:rPr lang="en-US" sz="5400" b="0" i="0" dirty="0">
                <a:solidFill>
                  <a:srgbClr val="FF1493"/>
                </a:solidFill>
                <a:effectLst/>
                <a:latin typeface="inter-regular"/>
              </a:rPr>
              <a:t>COUNT</a:t>
            </a:r>
            <a:r>
              <a:rPr lang="en-US" sz="5400" b="0" i="0" dirty="0">
                <a:solidFill>
                  <a:srgbClr val="000000"/>
                </a:solidFill>
                <a:effectLst/>
                <a:latin typeface="inter-regular"/>
              </a:rPr>
              <a:t>(</a:t>
            </a:r>
            <a:r>
              <a:rPr lang="en-US" sz="5400" b="0" i="0" dirty="0" err="1">
                <a:solidFill>
                  <a:srgbClr val="000000"/>
                </a:solidFill>
                <a:effectLst/>
                <a:latin typeface="inter-regular"/>
              </a:rPr>
              <a:t>column_name</a:t>
            </a:r>
            <a:r>
              <a:rPr lang="en-US" sz="5400" b="0" i="0" dirty="0">
                <a:solidFill>
                  <a:srgbClr val="000000"/>
                </a:solidFill>
                <a:effectLst/>
                <a:latin typeface="inter-regular"/>
              </a:rPr>
              <a:t>) </a:t>
            </a:r>
            <a:r>
              <a:rPr lang="en-IN" sz="5400" b="0" i="0" dirty="0">
                <a:solidFill>
                  <a:srgbClr val="0000CD"/>
                </a:solidFill>
                <a:effectLst/>
                <a:highlight>
                  <a:srgbClr val="FFFFFF"/>
                </a:highlight>
                <a:latin typeface="Consolas" panose="020B0609020204030204" pitchFamily="49" charset="0"/>
              </a:rPr>
              <a:t>FROM</a:t>
            </a:r>
            <a:r>
              <a:rPr lang="en-US" sz="5400" b="0" i="0" dirty="0">
                <a:solidFill>
                  <a:srgbClr val="000000"/>
                </a:solidFill>
                <a:effectLst/>
                <a:latin typeface="inter-regular"/>
              </a:rPr>
              <a:t> </a:t>
            </a:r>
            <a:r>
              <a:rPr lang="en-US" sz="5400" b="0" i="0" dirty="0" err="1">
                <a:solidFill>
                  <a:srgbClr val="000000"/>
                </a:solidFill>
                <a:effectLst/>
                <a:latin typeface="inter-regular"/>
              </a:rPr>
              <a:t>table_name</a:t>
            </a:r>
            <a:r>
              <a:rPr lang="en-US" sz="5400" b="0" i="0" dirty="0">
                <a:solidFill>
                  <a:srgbClr val="000000"/>
                </a:solidFill>
                <a:effectLst/>
                <a:latin typeface="inter-regular"/>
              </a:rPr>
              <a:t>;  </a:t>
            </a:r>
          </a:p>
          <a:p>
            <a:pPr marL="0" indent="0" algn="just">
              <a:buNone/>
            </a:pPr>
            <a:endParaRPr lang="en-US" sz="5400" b="0" i="0" dirty="0">
              <a:solidFill>
                <a:srgbClr val="610B38"/>
              </a:solidFill>
              <a:effectLst/>
              <a:latin typeface="erdana"/>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r>
              <a:rPr lang="en-US" sz="5400" dirty="0">
                <a:solidFill>
                  <a:srgbClr val="000000"/>
                </a:solidFill>
                <a:highlight>
                  <a:srgbClr val="FFFFFF"/>
                </a:highlight>
                <a:latin typeface="inter-regular"/>
              </a:rPr>
              <a:t> </a:t>
            </a:r>
            <a:endParaRPr lang="en-IN" sz="7200" b="0" i="0" dirty="0">
              <a:solidFill>
                <a:srgbClr val="000000"/>
              </a:solidFill>
              <a:effectLst/>
              <a:highlight>
                <a:srgbClr val="FFFFFF"/>
              </a:highlight>
              <a:latin typeface="Verdana" panose="020B0604030504040204" pitchFamily="34" charset="0"/>
            </a:endParaRPr>
          </a:p>
          <a:p>
            <a:pPr marL="0" indent="0">
              <a:buFont typeface="Arial" panose="020B0604020202020204" pitchFamily="34" charset="0"/>
              <a:buNone/>
            </a:pPr>
            <a:endParaRPr lang="en-IN" sz="5600" b="1" dirty="0">
              <a:latin typeface="Helvetica" pitchFamily="2" charset="0"/>
            </a:endParaRPr>
          </a:p>
        </p:txBody>
      </p:sp>
      <p:sp>
        <p:nvSpPr>
          <p:cNvPr id="4" name="Title 1">
            <a:extLst>
              <a:ext uri="{FF2B5EF4-FFF2-40B4-BE49-F238E27FC236}">
                <a16:creationId xmlns:a16="http://schemas.microsoft.com/office/drawing/2014/main" id="{A9DF4B16-CB4B-7EB2-3DC7-D24B3DBEFE33}"/>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SQL Commands:</a:t>
            </a:r>
          </a:p>
        </p:txBody>
      </p:sp>
    </p:spTree>
    <p:extLst>
      <p:ext uri="{BB962C8B-B14F-4D97-AF65-F5344CB8AC3E}">
        <p14:creationId xmlns:p14="http://schemas.microsoft.com/office/powerpoint/2010/main" val="267164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337128"/>
            <a:ext cx="11371953" cy="3354647"/>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8000" b="1" dirty="0">
              <a:latin typeface="Helvetica" pitchFamily="2" charset="0"/>
            </a:endParaRPr>
          </a:p>
          <a:p>
            <a:pPr marL="0" indent="0" algn="just">
              <a:buNone/>
            </a:pPr>
            <a:r>
              <a:rPr lang="en-US" sz="5400" b="0" i="0" dirty="0">
                <a:solidFill>
                  <a:srgbClr val="610B38"/>
                </a:solidFill>
                <a:effectLst/>
                <a:latin typeface="erdana"/>
              </a:rPr>
              <a:t>SQL SELECT DATE</a:t>
            </a:r>
          </a:p>
          <a:p>
            <a:pPr algn="just"/>
            <a:r>
              <a:rPr lang="en-US" sz="5400" b="0" i="0" dirty="0">
                <a:solidFill>
                  <a:srgbClr val="333333"/>
                </a:solidFill>
                <a:effectLst/>
                <a:latin typeface="inter-regular"/>
              </a:rPr>
              <a:t>SQL SELECT DATE is used to retrieve a date from a database. If you want to find a particular date from a database, you can use this statement.</a:t>
            </a:r>
          </a:p>
          <a:p>
            <a:pPr algn="just"/>
            <a:r>
              <a:rPr lang="en-US" sz="5400" b="1" i="0" dirty="0">
                <a:solidFill>
                  <a:srgbClr val="333333"/>
                </a:solidFill>
                <a:effectLst/>
                <a:latin typeface="inter-bold"/>
              </a:rPr>
              <a:t>For example:</a:t>
            </a:r>
            <a:r>
              <a:rPr lang="en-US" sz="5400" b="0" i="0" dirty="0">
                <a:solidFill>
                  <a:srgbClr val="333333"/>
                </a:solidFill>
                <a:effectLst/>
                <a:latin typeface="inter-regular"/>
              </a:rPr>
              <a:t> let's see the query to get all the records after '2013-12-12'.</a:t>
            </a:r>
          </a:p>
          <a:p>
            <a:pPr marL="0" indent="0" algn="just">
              <a:buNone/>
            </a:pPr>
            <a:r>
              <a:rPr lang="en-US" sz="56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a:t>
            </a:r>
            <a:r>
              <a:rPr lang="en-US" sz="5600" dirty="0">
                <a:solidFill>
                  <a:srgbClr val="0000CD"/>
                </a:solidFill>
                <a:highlight>
                  <a:srgbClr val="FFFFFF"/>
                </a:highlight>
                <a:latin typeface="Consolas" panose="020B0609020204030204" pitchFamily="49" charset="0"/>
              </a:rPr>
              <a:t>FROM  </a:t>
            </a:r>
            <a:r>
              <a:rPr lang="en-US" sz="5600" dirty="0">
                <a:solidFill>
                  <a:srgbClr val="000000"/>
                </a:solidFill>
                <a:latin typeface="inter-regular"/>
              </a:rPr>
              <a:t> table-name </a:t>
            </a:r>
            <a:r>
              <a:rPr lang="en-US" sz="5600" dirty="0">
                <a:solidFill>
                  <a:srgbClr val="0000CD"/>
                </a:solidFill>
                <a:highlight>
                  <a:srgbClr val="FFFFFF"/>
                </a:highlight>
                <a:latin typeface="Consolas" panose="020B0609020204030204" pitchFamily="49" charset="0"/>
              </a:rPr>
              <a:t>WHERE </a:t>
            </a:r>
            <a:r>
              <a:rPr lang="en-US" sz="5600" dirty="0">
                <a:solidFill>
                  <a:srgbClr val="000000"/>
                </a:solidFill>
                <a:latin typeface="inter-regular"/>
              </a:rPr>
              <a:t>your date-column &gt;= '2013-12-12’  </a:t>
            </a:r>
          </a:p>
          <a:p>
            <a:pPr marL="0" indent="0" algn="just">
              <a:buNone/>
            </a:pPr>
            <a:endParaRPr lang="en-US" sz="5400" b="0" i="0" dirty="0">
              <a:solidFill>
                <a:srgbClr val="333333"/>
              </a:solidFill>
              <a:effectLst/>
              <a:latin typeface="inter-regular"/>
            </a:endParaRPr>
          </a:p>
          <a:p>
            <a:pPr marL="0" indent="0" algn="just">
              <a:buNone/>
            </a:pPr>
            <a:r>
              <a:rPr lang="en-US" sz="5400" b="0" i="0" dirty="0">
                <a:solidFill>
                  <a:srgbClr val="610B38"/>
                </a:solidFill>
                <a:effectLst/>
                <a:latin typeface="erdana"/>
              </a:rPr>
              <a:t>SQL WHERE</a:t>
            </a:r>
          </a:p>
          <a:p>
            <a:pPr algn="just"/>
            <a:r>
              <a:rPr lang="en-US" sz="5400" b="0" i="0" dirty="0">
                <a:solidFill>
                  <a:srgbClr val="333333"/>
                </a:solidFill>
                <a:effectLst/>
                <a:latin typeface="inter-regular"/>
              </a:rPr>
              <a:t>A </a:t>
            </a:r>
            <a:r>
              <a:rPr lang="en-US" sz="5400" b="1" i="0" dirty="0">
                <a:solidFill>
                  <a:srgbClr val="333333"/>
                </a:solidFill>
                <a:effectLst/>
                <a:latin typeface="inter-bold"/>
              </a:rPr>
              <a:t>WHERE clause</a:t>
            </a:r>
            <a:r>
              <a:rPr lang="en-US" sz="5400" b="0" i="0" dirty="0">
                <a:solidFill>
                  <a:srgbClr val="333333"/>
                </a:solidFill>
                <a:effectLst/>
                <a:latin typeface="inter-regular"/>
              </a:rPr>
              <a:t> in SQL is a data manipulation language statement.</a:t>
            </a:r>
          </a:p>
          <a:p>
            <a:pPr algn="just"/>
            <a:r>
              <a:rPr lang="en-US" sz="5400" b="0" i="0" dirty="0">
                <a:solidFill>
                  <a:srgbClr val="333333"/>
                </a:solidFill>
                <a:effectLst/>
                <a:latin typeface="inter-regular"/>
              </a:rPr>
              <a:t>WHERE clauses are not mandatory clauses of SQL DML statements. But it can be used to limit the number of rows affected by a SQL DML statement or returned by a query.</a:t>
            </a:r>
          </a:p>
          <a:p>
            <a:pPr algn="just"/>
            <a:r>
              <a:rPr lang="en-US" sz="5400" b="0" i="0" dirty="0">
                <a:solidFill>
                  <a:srgbClr val="333333"/>
                </a:solidFill>
                <a:effectLst/>
                <a:latin typeface="inter-regular"/>
              </a:rPr>
              <a:t>Actually. it filters the records. It returns only those queries which fulfill the specific conditions.</a:t>
            </a:r>
          </a:p>
          <a:p>
            <a:pPr marL="0" indent="0" algn="just">
              <a:buNone/>
            </a:pPr>
            <a:r>
              <a:rPr lang="en-US" sz="5600" dirty="0">
                <a:solidFill>
                  <a:srgbClr val="0000CD"/>
                </a:solidFill>
                <a:highlight>
                  <a:srgbClr val="FFFFFF"/>
                </a:highlight>
                <a:latin typeface="Consolas" panose="020B0609020204030204" pitchFamily="49" charset="0"/>
              </a:rPr>
              <a:t>SELECT</a:t>
            </a:r>
            <a:r>
              <a:rPr lang="en-US" sz="5400" b="0" i="0" dirty="0">
                <a:solidFill>
                  <a:srgbClr val="000000"/>
                </a:solidFill>
                <a:effectLst/>
                <a:latin typeface="inter-regular"/>
              </a:rPr>
              <a:t> column1</a:t>
            </a:r>
            <a:r>
              <a:rPr lang="en-US" sz="5600" dirty="0">
                <a:solidFill>
                  <a:srgbClr val="000000"/>
                </a:solidFill>
                <a:latin typeface="inter-regular"/>
              </a:rPr>
              <a:t>, column 2, ... column n  </a:t>
            </a:r>
          </a:p>
          <a:p>
            <a:pPr marL="0" indent="0" algn="just">
              <a:buNone/>
            </a:pPr>
            <a:r>
              <a:rPr lang="en-US" sz="5400" dirty="0">
                <a:solidFill>
                  <a:srgbClr val="0000CD"/>
                </a:solidFill>
                <a:highlight>
                  <a:srgbClr val="FFFFFF"/>
                </a:highlight>
                <a:latin typeface="Consolas" panose="020B0609020204030204" pitchFamily="49" charset="0"/>
              </a:rPr>
              <a:t>FROM </a:t>
            </a:r>
            <a:r>
              <a:rPr lang="en-US" sz="5400" b="0" i="0" dirty="0">
                <a:solidFill>
                  <a:srgbClr val="000000"/>
                </a:solidFill>
                <a:effectLst/>
                <a:latin typeface="inter-regular"/>
              </a:rPr>
              <a:t>    </a:t>
            </a:r>
            <a:r>
              <a:rPr lang="en-US" sz="5400" b="0" i="0" dirty="0" err="1">
                <a:solidFill>
                  <a:srgbClr val="000000"/>
                </a:solidFill>
                <a:effectLst/>
                <a:latin typeface="inter-regular"/>
              </a:rPr>
              <a:t>table_name</a:t>
            </a:r>
            <a:r>
              <a:rPr lang="en-US" sz="5400" b="0" i="0" dirty="0">
                <a:solidFill>
                  <a:srgbClr val="000000"/>
                </a:solidFill>
                <a:effectLst/>
                <a:latin typeface="inter-regular"/>
              </a:rPr>
              <a:t>  </a:t>
            </a:r>
          </a:p>
          <a:p>
            <a:pPr marL="0" indent="0" algn="just">
              <a:buNone/>
            </a:pPr>
            <a:r>
              <a:rPr lang="en-US" sz="5400" dirty="0">
                <a:solidFill>
                  <a:srgbClr val="0000CD"/>
                </a:solidFill>
                <a:highlight>
                  <a:srgbClr val="FFFFFF"/>
                </a:highlight>
                <a:latin typeface="Consolas" panose="020B0609020204030204" pitchFamily="49" charset="0"/>
              </a:rPr>
              <a:t>WHERE </a:t>
            </a:r>
            <a:r>
              <a:rPr lang="en-US" sz="5400" b="0" i="0" dirty="0">
                <a:solidFill>
                  <a:srgbClr val="000000"/>
                </a:solidFill>
                <a:effectLst/>
                <a:latin typeface="inter-regular"/>
              </a:rPr>
              <a:t>[conditions]  ;</a:t>
            </a:r>
          </a:p>
          <a:p>
            <a:pPr marL="0" indent="0" algn="just">
              <a:buNone/>
            </a:pPr>
            <a:endParaRPr lang="en-US" sz="5400" b="0" i="0" dirty="0">
              <a:solidFill>
                <a:srgbClr val="333333"/>
              </a:solidFill>
              <a:effectLst/>
              <a:latin typeface="inter-regular"/>
            </a:endParaRPr>
          </a:p>
          <a:p>
            <a:pPr marL="0" indent="0" algn="just">
              <a:buNone/>
            </a:pPr>
            <a:r>
              <a:rPr lang="en-US" sz="5400" b="0" i="0" dirty="0">
                <a:solidFill>
                  <a:srgbClr val="610B38"/>
                </a:solidFill>
                <a:effectLst/>
                <a:latin typeface="erdana"/>
              </a:rPr>
              <a:t>SQL AND</a:t>
            </a:r>
          </a:p>
          <a:p>
            <a:pPr algn="just">
              <a:buFont typeface="Arial" panose="020B0604020202020204" pitchFamily="34" charset="0"/>
              <a:buChar char="•"/>
            </a:pPr>
            <a:r>
              <a:rPr lang="en-US" sz="5400" b="0" i="0" dirty="0">
                <a:solidFill>
                  <a:srgbClr val="000000"/>
                </a:solidFill>
                <a:effectLst/>
                <a:latin typeface="inter-regular"/>
              </a:rPr>
              <a:t>The SQL </a:t>
            </a:r>
            <a:r>
              <a:rPr lang="en-US" sz="5400" b="1" i="0" dirty="0">
                <a:solidFill>
                  <a:srgbClr val="000000"/>
                </a:solidFill>
                <a:effectLst/>
                <a:latin typeface="inter-bold"/>
              </a:rPr>
              <a:t>AND</a:t>
            </a:r>
            <a:r>
              <a:rPr lang="en-US" sz="5400" b="0" i="0" dirty="0">
                <a:solidFill>
                  <a:srgbClr val="000000"/>
                </a:solidFill>
                <a:effectLst/>
                <a:latin typeface="inter-regular"/>
              </a:rPr>
              <a:t> condition is used in SQL query to create two or more conditions to be met.</a:t>
            </a:r>
          </a:p>
          <a:p>
            <a:pPr algn="just">
              <a:buFont typeface="Arial" panose="020B0604020202020204" pitchFamily="34" charset="0"/>
              <a:buChar char="•"/>
            </a:pPr>
            <a:r>
              <a:rPr lang="en-US" sz="5400" b="0" i="0" dirty="0">
                <a:solidFill>
                  <a:srgbClr val="000000"/>
                </a:solidFill>
                <a:effectLst/>
                <a:latin typeface="inter-regular"/>
              </a:rPr>
              <a:t>It is used in SQL </a:t>
            </a:r>
            <a:r>
              <a:rPr lang="en-US" sz="5400" b="1" i="0" dirty="0">
                <a:solidFill>
                  <a:srgbClr val="000000"/>
                </a:solidFill>
                <a:effectLst/>
                <a:latin typeface="inter-bold"/>
              </a:rPr>
              <a:t>SELECT, INSERT, UPDATE</a:t>
            </a:r>
            <a:r>
              <a:rPr lang="en-US" sz="5400" b="0" i="0" dirty="0">
                <a:solidFill>
                  <a:srgbClr val="000000"/>
                </a:solidFill>
                <a:effectLst/>
                <a:latin typeface="inter-regular"/>
              </a:rPr>
              <a:t> and </a:t>
            </a:r>
            <a:r>
              <a:rPr lang="en-US" sz="5400" b="1" i="0" dirty="0">
                <a:solidFill>
                  <a:srgbClr val="000000"/>
                </a:solidFill>
                <a:effectLst/>
                <a:latin typeface="inter-bold"/>
              </a:rPr>
              <a:t>DELETE</a:t>
            </a:r>
            <a:endParaRPr lang="en-US" sz="5400" b="0" i="0" dirty="0">
              <a:solidFill>
                <a:srgbClr val="000000"/>
              </a:solidFill>
              <a:effectLst/>
              <a:latin typeface="inter-regular"/>
            </a:endParaRPr>
          </a:p>
          <a:p>
            <a:pPr algn="just">
              <a:buFont typeface="Arial" panose="020B0604020202020204" pitchFamily="34" charset="0"/>
              <a:buChar char="•"/>
            </a:pPr>
            <a:r>
              <a:rPr lang="en-US" sz="5400" b="0" i="0" dirty="0">
                <a:solidFill>
                  <a:srgbClr val="000000"/>
                </a:solidFill>
                <a:effectLst/>
                <a:latin typeface="inter-regular"/>
              </a:rPr>
              <a:t>Let's see the syntax for SQL AND:</a:t>
            </a:r>
          </a:p>
          <a:p>
            <a:pPr algn="just">
              <a:buFont typeface="Arial" panose="020B0604020202020204" pitchFamily="34" charset="0"/>
              <a:buChar char="•"/>
            </a:pPr>
            <a:r>
              <a:rPr lang="en-US" sz="5400" b="0" i="0" dirty="0">
                <a:solidFill>
                  <a:srgbClr val="000000"/>
                </a:solidFill>
                <a:effectLst/>
                <a:latin typeface="inter-regular"/>
              </a:rPr>
              <a:t>SELECT columns FROM tables WHERE condition 1 AND condition 2;</a:t>
            </a:r>
          </a:p>
          <a:p>
            <a:pPr algn="just">
              <a:buFont typeface="Arial" panose="020B0604020202020204" pitchFamily="34" charset="0"/>
              <a:buChar char="•"/>
            </a:pPr>
            <a:r>
              <a:rPr lang="en-US" sz="5400" b="0" i="0" dirty="0">
                <a:solidFill>
                  <a:srgbClr val="000000"/>
                </a:solidFill>
                <a:effectLst/>
                <a:latin typeface="inter-regular"/>
              </a:rPr>
              <a:t>The SQL AND condition require that both conditions should be met.</a:t>
            </a:r>
          </a:p>
          <a:p>
            <a:pPr algn="just">
              <a:buFont typeface="Arial" panose="020B0604020202020204" pitchFamily="34" charset="0"/>
              <a:buChar char="•"/>
            </a:pPr>
            <a:r>
              <a:rPr lang="en-US" sz="5400" b="0" i="0" dirty="0">
                <a:solidFill>
                  <a:srgbClr val="000000"/>
                </a:solidFill>
                <a:effectLst/>
                <a:latin typeface="inter-regular"/>
              </a:rPr>
              <a:t>The SQL AND condition also can be used to join multiple tables in a SQL statement.</a:t>
            </a:r>
          </a:p>
          <a:p>
            <a:pPr algn="just"/>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a:t>
            </a:r>
            <a:r>
              <a:rPr lang="en-US" sz="5400" b="0" i="0" dirty="0">
                <a:solidFill>
                  <a:srgbClr val="0000CD"/>
                </a:solidFill>
                <a:effectLst/>
                <a:highlight>
                  <a:srgbClr val="FFFFFF"/>
                </a:highlight>
                <a:latin typeface="Consolas" panose="020B0609020204030204" pitchFamily="49" charset="0"/>
              </a:rPr>
              <a:t> </a:t>
            </a:r>
            <a:r>
              <a:rPr lang="en-US" sz="5400" dirty="0">
                <a:solidFill>
                  <a:srgbClr val="0000CD"/>
                </a:solidFill>
                <a:highlight>
                  <a:srgbClr val="FFFFFF"/>
                </a:highlight>
                <a:latin typeface="Consolas" panose="020B0609020204030204" pitchFamily="49" charset="0"/>
              </a:rPr>
              <a:t>FROM </a:t>
            </a:r>
            <a:r>
              <a:rPr lang="en-US" sz="5400" b="0" i="0" dirty="0">
                <a:solidFill>
                  <a:srgbClr val="000000"/>
                </a:solidFill>
                <a:effectLst/>
                <a:latin typeface="inter-regular"/>
              </a:rPr>
              <a:t> emp </a:t>
            </a:r>
            <a:r>
              <a:rPr lang="en-US" sz="5400" dirty="0">
                <a:solidFill>
                  <a:srgbClr val="0000CD"/>
                </a:solidFill>
                <a:highlight>
                  <a:srgbClr val="FFFFFF"/>
                </a:highlight>
                <a:latin typeface="Consolas" panose="020B0609020204030204" pitchFamily="49" charset="0"/>
              </a:rPr>
              <a:t> WHERE </a:t>
            </a:r>
            <a:r>
              <a:rPr lang="en-US" sz="5400" b="0" i="0" dirty="0">
                <a:solidFill>
                  <a:srgbClr val="000000"/>
                </a:solidFill>
                <a:effectLst/>
                <a:latin typeface="inter-regular"/>
              </a:rPr>
              <a:t> Department = </a:t>
            </a:r>
            <a:r>
              <a:rPr lang="en-US" sz="5400" b="0" i="0" dirty="0">
                <a:solidFill>
                  <a:srgbClr val="7030A0"/>
                </a:solidFill>
                <a:effectLst/>
                <a:latin typeface="inter-regular"/>
              </a:rPr>
              <a:t>"IT" </a:t>
            </a:r>
            <a:r>
              <a:rPr lang="en-US" sz="5600" dirty="0">
                <a:solidFill>
                  <a:srgbClr val="0000CD"/>
                </a:solidFill>
                <a:highlight>
                  <a:srgbClr val="FFFFFF"/>
                </a:highlight>
                <a:latin typeface="Consolas" panose="020B0609020204030204" pitchFamily="49" charset="0"/>
              </a:rPr>
              <a:t>AND</a:t>
            </a:r>
            <a:r>
              <a:rPr lang="en-US" sz="5400" b="0" i="0" dirty="0">
                <a:solidFill>
                  <a:srgbClr val="000000"/>
                </a:solidFill>
                <a:effectLst/>
                <a:latin typeface="inter-regular"/>
              </a:rPr>
              <a:t> Location = </a:t>
            </a:r>
            <a:r>
              <a:rPr lang="en-US" sz="5400" b="0" i="0" dirty="0">
                <a:solidFill>
                  <a:srgbClr val="7030A0"/>
                </a:solidFill>
                <a:effectLst/>
                <a:latin typeface="inter-regular"/>
              </a:rPr>
              <a:t>"Chennai";  </a:t>
            </a:r>
            <a:endParaRPr lang="en-US" sz="5400" dirty="0">
              <a:solidFill>
                <a:srgbClr val="7030A0"/>
              </a:solidFill>
              <a:latin typeface="inter-regular"/>
            </a:endParaRPr>
          </a:p>
          <a:p>
            <a:pPr marL="0" indent="0" algn="just">
              <a:buNone/>
            </a:pPr>
            <a:endParaRPr lang="en-US" sz="5400" b="0" i="0" dirty="0">
              <a:solidFill>
                <a:srgbClr val="333333"/>
              </a:solidFill>
              <a:effectLst/>
              <a:latin typeface="inter-regular"/>
            </a:endParaRPr>
          </a:p>
          <a:p>
            <a:pPr algn="just"/>
            <a:endParaRPr lang="en-US" sz="5400" b="0" i="0" dirty="0">
              <a:solidFill>
                <a:srgbClr val="333333"/>
              </a:solidFill>
              <a:effectLst/>
              <a:latin typeface="inter-regular"/>
            </a:endParaRPr>
          </a:p>
          <a:p>
            <a:pPr marL="0" indent="0">
              <a:buNone/>
            </a:pPr>
            <a:endParaRPr lang="en-US" sz="5400" dirty="0">
              <a:solidFill>
                <a:srgbClr val="000000"/>
              </a:solidFill>
              <a:latin typeface="inter-regular"/>
            </a:endParaRPr>
          </a:p>
          <a:p>
            <a:pPr marL="0" indent="0">
              <a:buNone/>
            </a:pPr>
            <a:endParaRPr lang="en-US" sz="5400" b="0" i="0" dirty="0">
              <a:solidFill>
                <a:srgbClr val="000000"/>
              </a:solidFill>
              <a:effectLs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r>
              <a:rPr lang="en-US" sz="5400" dirty="0">
                <a:solidFill>
                  <a:srgbClr val="000000"/>
                </a:solidFill>
                <a:highlight>
                  <a:srgbClr val="FFFFFF"/>
                </a:highlight>
                <a:latin typeface="inter-regular"/>
              </a:rPr>
              <a:t> </a:t>
            </a:r>
            <a:endParaRPr lang="en-IN" sz="7200" b="0" i="0" dirty="0">
              <a:solidFill>
                <a:srgbClr val="000000"/>
              </a:solidFill>
              <a:effectLst/>
              <a:highlight>
                <a:srgbClr val="FFFFFF"/>
              </a:highlight>
              <a:latin typeface="Verdana" panose="020B0604030504040204" pitchFamily="34" charset="0"/>
            </a:endParaRPr>
          </a:p>
          <a:p>
            <a:pPr marL="0" indent="0">
              <a:buFont typeface="Arial" panose="020B0604020202020204" pitchFamily="34" charset="0"/>
              <a:buNone/>
            </a:pPr>
            <a:endParaRPr lang="en-IN" sz="5600" b="1" dirty="0">
              <a:latin typeface="Helvetica" pitchFamily="2" charset="0"/>
            </a:endParaRPr>
          </a:p>
        </p:txBody>
      </p:sp>
      <p:sp>
        <p:nvSpPr>
          <p:cNvPr id="4" name="Title 1">
            <a:extLst>
              <a:ext uri="{FF2B5EF4-FFF2-40B4-BE49-F238E27FC236}">
                <a16:creationId xmlns:a16="http://schemas.microsoft.com/office/drawing/2014/main" id="{A9DF4B16-CB4B-7EB2-3DC7-D24B3DBEFE33}"/>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SQL Commands:</a:t>
            </a:r>
          </a:p>
        </p:txBody>
      </p:sp>
    </p:spTree>
    <p:extLst>
      <p:ext uri="{BB962C8B-B14F-4D97-AF65-F5344CB8AC3E}">
        <p14:creationId xmlns:p14="http://schemas.microsoft.com/office/powerpoint/2010/main" val="379967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228973"/>
            <a:ext cx="11371953" cy="3354647"/>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5400" b="0" i="0" dirty="0">
                <a:solidFill>
                  <a:srgbClr val="610B38"/>
                </a:solidFill>
                <a:effectLst/>
                <a:latin typeface="erdana"/>
              </a:rPr>
              <a:t>SQL OR</a:t>
            </a:r>
          </a:p>
          <a:p>
            <a:pPr algn="just"/>
            <a:r>
              <a:rPr lang="en-US" sz="5400" b="0" i="0" dirty="0">
                <a:solidFill>
                  <a:srgbClr val="333333"/>
                </a:solidFill>
                <a:effectLst/>
                <a:latin typeface="inter-regular"/>
              </a:rPr>
              <a:t>The SQL </a:t>
            </a:r>
            <a:r>
              <a:rPr lang="en-US" sz="5400" b="1" i="0" dirty="0">
                <a:solidFill>
                  <a:srgbClr val="333333"/>
                </a:solidFill>
                <a:effectLst/>
                <a:latin typeface="inter-bold"/>
              </a:rPr>
              <a:t>OR</a:t>
            </a:r>
            <a:r>
              <a:rPr lang="en-US" sz="5400" b="0" i="0" dirty="0">
                <a:solidFill>
                  <a:srgbClr val="333333"/>
                </a:solidFill>
                <a:effectLst/>
                <a:latin typeface="inter-regular"/>
              </a:rPr>
              <a:t> condition is used in SQL query to create a SQL statement where records are returned when any one condition met. It can be used in a </a:t>
            </a:r>
            <a:r>
              <a:rPr lang="en-US" sz="5400" b="1" i="0" dirty="0">
                <a:solidFill>
                  <a:srgbClr val="333333"/>
                </a:solidFill>
                <a:effectLst/>
                <a:latin typeface="inter-bold"/>
              </a:rPr>
              <a:t>SELECT</a:t>
            </a:r>
            <a:r>
              <a:rPr lang="en-US" sz="5400" b="0" i="0" dirty="0">
                <a:solidFill>
                  <a:srgbClr val="333333"/>
                </a:solidFill>
                <a:effectLst/>
                <a:latin typeface="inter-regular"/>
              </a:rPr>
              <a:t> statement, </a:t>
            </a:r>
            <a:r>
              <a:rPr lang="en-US" sz="5400" b="1" i="0" dirty="0">
                <a:solidFill>
                  <a:srgbClr val="333333"/>
                </a:solidFill>
                <a:effectLst/>
                <a:latin typeface="inter-bold"/>
              </a:rPr>
              <a:t>INSERT</a:t>
            </a:r>
            <a:r>
              <a:rPr lang="en-US" sz="5400" b="0" i="0" dirty="0">
                <a:solidFill>
                  <a:srgbClr val="333333"/>
                </a:solidFill>
                <a:effectLst/>
                <a:latin typeface="inter-regular"/>
              </a:rPr>
              <a:t> statement, </a:t>
            </a:r>
            <a:r>
              <a:rPr lang="en-US" sz="5400" b="1" i="0" dirty="0">
                <a:solidFill>
                  <a:srgbClr val="333333"/>
                </a:solidFill>
                <a:effectLst/>
                <a:latin typeface="inter-bold"/>
              </a:rPr>
              <a:t>UPDATE</a:t>
            </a:r>
            <a:r>
              <a:rPr lang="en-US" sz="5400" b="0" i="0" dirty="0">
                <a:solidFill>
                  <a:srgbClr val="333333"/>
                </a:solidFill>
                <a:effectLst/>
                <a:latin typeface="inter-regular"/>
              </a:rPr>
              <a:t> statement or </a:t>
            </a:r>
            <a:r>
              <a:rPr lang="en-US" sz="5400" b="1" i="0" dirty="0">
                <a:solidFill>
                  <a:srgbClr val="333333"/>
                </a:solidFill>
                <a:effectLst/>
                <a:latin typeface="inter-bold"/>
              </a:rPr>
              <a:t>DELETE</a:t>
            </a:r>
            <a:r>
              <a:rPr lang="en-US" sz="5400" b="0" i="0" dirty="0">
                <a:solidFill>
                  <a:srgbClr val="333333"/>
                </a:solidFill>
                <a:effectLst/>
                <a:latin typeface="inter-regular"/>
              </a:rPr>
              <a:t> statement.</a:t>
            </a:r>
          </a:p>
          <a:p>
            <a:pPr algn="just"/>
            <a:r>
              <a:rPr lang="en-US" sz="5400" b="1" i="0" dirty="0">
                <a:solidFill>
                  <a:srgbClr val="333333"/>
                </a:solidFill>
                <a:effectLst/>
                <a:latin typeface="inter-bold"/>
              </a:rPr>
              <a:t>Let's see the syntax for the OR condition:</a:t>
            </a:r>
            <a:endParaRPr lang="en-US" sz="5400" b="0" i="0" dirty="0">
              <a:solidFill>
                <a:srgbClr val="333333"/>
              </a:solidFill>
              <a:effectLst/>
              <a:latin typeface="inter-regular"/>
            </a:endParaRPr>
          </a:p>
          <a:p>
            <a:pPr marL="0" indent="0" algn="just">
              <a:buNone/>
            </a:pPr>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columns </a:t>
            </a:r>
            <a:r>
              <a:rPr lang="en-US" sz="5400" dirty="0">
                <a:solidFill>
                  <a:srgbClr val="0000CD"/>
                </a:solidFill>
                <a:highlight>
                  <a:srgbClr val="FFFFFF"/>
                </a:highlight>
                <a:latin typeface="Consolas" panose="020B0609020204030204" pitchFamily="49" charset="0"/>
              </a:rPr>
              <a:t> FROM </a:t>
            </a:r>
            <a:r>
              <a:rPr lang="en-US" sz="5400" b="0" i="0" dirty="0">
                <a:solidFill>
                  <a:srgbClr val="000000"/>
                </a:solidFill>
                <a:effectLst/>
                <a:latin typeface="inter-regular"/>
              </a:rPr>
              <a:t>tables </a:t>
            </a:r>
            <a:r>
              <a:rPr lang="en-US" sz="5400" dirty="0">
                <a:solidFill>
                  <a:srgbClr val="0000CD"/>
                </a:solidFill>
                <a:highlight>
                  <a:srgbClr val="FFFFFF"/>
                </a:highlight>
                <a:latin typeface="Consolas" panose="020B0609020204030204" pitchFamily="49" charset="0"/>
              </a:rPr>
              <a:t> WHERE </a:t>
            </a:r>
            <a:r>
              <a:rPr lang="en-US" sz="5400" b="0" i="0" dirty="0">
                <a:solidFill>
                  <a:srgbClr val="000000"/>
                </a:solidFill>
                <a:effectLst/>
                <a:latin typeface="inter-regular"/>
              </a:rPr>
              <a:t> condition 1 </a:t>
            </a:r>
            <a:r>
              <a:rPr lang="en-US" sz="5600" dirty="0">
                <a:solidFill>
                  <a:srgbClr val="0000CD"/>
                </a:solidFill>
                <a:highlight>
                  <a:srgbClr val="FFFFFF"/>
                </a:highlight>
                <a:latin typeface="Consolas" panose="020B0609020204030204" pitchFamily="49" charset="0"/>
              </a:rPr>
              <a:t>OR </a:t>
            </a:r>
            <a:r>
              <a:rPr lang="en-US" sz="5400" b="0" i="0" dirty="0">
                <a:solidFill>
                  <a:srgbClr val="000000"/>
                </a:solidFill>
                <a:effectLst/>
                <a:latin typeface="inter-regular"/>
              </a:rPr>
              <a:t>condition 2;    </a:t>
            </a:r>
          </a:p>
          <a:p>
            <a:pPr algn="just"/>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a:t>
            </a:r>
            <a:r>
              <a:rPr lang="en-US" sz="5400" b="0" i="0" dirty="0">
                <a:solidFill>
                  <a:srgbClr val="0000CD"/>
                </a:solidFill>
                <a:effectLst/>
                <a:highlight>
                  <a:srgbClr val="FFFFFF"/>
                </a:highlight>
                <a:latin typeface="Consolas" panose="020B0609020204030204" pitchFamily="49" charset="0"/>
              </a:rPr>
              <a:t> </a:t>
            </a:r>
            <a:r>
              <a:rPr lang="en-US" sz="5400" dirty="0">
                <a:solidFill>
                  <a:srgbClr val="0000CD"/>
                </a:solidFill>
                <a:highlight>
                  <a:srgbClr val="FFFFFF"/>
                </a:highlight>
                <a:latin typeface="Consolas" panose="020B0609020204030204" pitchFamily="49" charset="0"/>
              </a:rPr>
              <a:t>FROM </a:t>
            </a:r>
            <a:r>
              <a:rPr lang="en-US" sz="5400" b="0" i="0" dirty="0">
                <a:solidFill>
                  <a:srgbClr val="000000"/>
                </a:solidFill>
                <a:effectLst/>
                <a:latin typeface="inter-regular"/>
              </a:rPr>
              <a:t> emp </a:t>
            </a:r>
            <a:r>
              <a:rPr lang="en-US" sz="5400" dirty="0">
                <a:solidFill>
                  <a:srgbClr val="0000CD"/>
                </a:solidFill>
                <a:highlight>
                  <a:srgbClr val="FFFFFF"/>
                </a:highlight>
                <a:latin typeface="Consolas" panose="020B0609020204030204" pitchFamily="49" charset="0"/>
              </a:rPr>
              <a:t> WHERE </a:t>
            </a:r>
            <a:r>
              <a:rPr lang="en-US" sz="5400" b="0" i="0" dirty="0">
                <a:solidFill>
                  <a:srgbClr val="000000"/>
                </a:solidFill>
                <a:effectLst/>
                <a:latin typeface="inter-regular"/>
              </a:rPr>
              <a:t> Department = </a:t>
            </a:r>
            <a:r>
              <a:rPr lang="en-US" sz="5400" b="0" i="0" dirty="0">
                <a:solidFill>
                  <a:srgbClr val="7030A0"/>
                </a:solidFill>
                <a:effectLst/>
                <a:latin typeface="inter-regular"/>
              </a:rPr>
              <a:t>"IT" </a:t>
            </a:r>
            <a:r>
              <a:rPr lang="en-US" sz="5600" dirty="0">
                <a:solidFill>
                  <a:srgbClr val="0000CD"/>
                </a:solidFill>
                <a:highlight>
                  <a:srgbClr val="FFFFFF"/>
                </a:highlight>
                <a:latin typeface="Consolas" panose="020B0609020204030204" pitchFamily="49" charset="0"/>
              </a:rPr>
              <a:t>OR </a:t>
            </a:r>
            <a:r>
              <a:rPr lang="en-US" sz="5400" b="0" i="0" dirty="0">
                <a:solidFill>
                  <a:srgbClr val="000000"/>
                </a:solidFill>
                <a:effectLst/>
                <a:latin typeface="inter-regular"/>
              </a:rPr>
              <a:t>Location = </a:t>
            </a:r>
            <a:r>
              <a:rPr lang="en-US" sz="5400" b="0" i="0" dirty="0">
                <a:solidFill>
                  <a:srgbClr val="7030A0"/>
                </a:solidFill>
                <a:effectLst/>
                <a:latin typeface="inter-regular"/>
              </a:rPr>
              <a:t>"Chennai";  </a:t>
            </a:r>
            <a:endParaRPr lang="en-US" sz="5400" b="0" i="0" dirty="0">
              <a:solidFill>
                <a:srgbClr val="610B38"/>
              </a:solidFill>
              <a:effectLst/>
              <a:latin typeface="erdana"/>
            </a:endParaRPr>
          </a:p>
          <a:p>
            <a:pPr marL="0" indent="0" algn="just">
              <a:buNone/>
            </a:pPr>
            <a:r>
              <a:rPr lang="en-US" sz="5400" b="0" i="0" dirty="0">
                <a:solidFill>
                  <a:srgbClr val="610B38"/>
                </a:solidFill>
                <a:effectLst/>
                <a:latin typeface="erdana"/>
              </a:rPr>
              <a:t>SQL WITH CLAUSE</a:t>
            </a:r>
          </a:p>
          <a:p>
            <a:pPr algn="just"/>
            <a:r>
              <a:rPr lang="en-US" sz="5400" b="0" i="0" dirty="0">
                <a:solidFill>
                  <a:srgbClr val="333333"/>
                </a:solidFill>
                <a:effectLst/>
                <a:latin typeface="inter-regular"/>
              </a:rPr>
              <a:t>The SQL WITH clause is used to provide a sub-query block which can be referenced in several places within the main SQL query. It was introduced by oracle in oracle 9i release2 database.</a:t>
            </a:r>
          </a:p>
          <a:p>
            <a:pPr algn="just"/>
            <a:r>
              <a:rPr lang="en-US" sz="5400" b="0" i="0" dirty="0">
                <a:solidFill>
                  <a:srgbClr val="333333"/>
                </a:solidFill>
                <a:effectLst/>
                <a:latin typeface="inter-regular"/>
              </a:rPr>
              <a:t>There is an example of employee table:</a:t>
            </a:r>
          </a:p>
          <a:p>
            <a:pPr algn="just"/>
            <a:r>
              <a:rPr lang="en-US" sz="5400" b="1" i="0" dirty="0">
                <a:solidFill>
                  <a:srgbClr val="333333"/>
                </a:solidFill>
                <a:effectLst/>
                <a:latin typeface="inter-bold"/>
              </a:rPr>
              <a:t>Syntax for the SQL WITH clause –</a:t>
            </a:r>
          </a:p>
          <a:p>
            <a:pPr marL="0" indent="0" algn="just">
              <a:buNone/>
            </a:pPr>
            <a:r>
              <a:rPr lang="en-US" sz="5600" dirty="0">
                <a:solidFill>
                  <a:srgbClr val="0000CD"/>
                </a:solidFill>
                <a:highlight>
                  <a:srgbClr val="FFFFFF"/>
                </a:highlight>
                <a:latin typeface="Consolas" panose="020B0609020204030204" pitchFamily="49" charset="0"/>
              </a:rPr>
              <a:t>WITH </a:t>
            </a:r>
            <a:r>
              <a:rPr lang="en-US" sz="5400" b="0" i="0" dirty="0">
                <a:solidFill>
                  <a:srgbClr val="000000"/>
                </a:solidFill>
                <a:effectLst/>
                <a:latin typeface="inter-regular"/>
              </a:rPr>
              <a:t>&lt;</a:t>
            </a:r>
            <a:r>
              <a:rPr lang="en-US" sz="5400" b="0" i="0" dirty="0" err="1">
                <a:solidFill>
                  <a:srgbClr val="000000"/>
                </a:solidFill>
                <a:effectLst/>
                <a:latin typeface="inter-regular"/>
              </a:rPr>
              <a:t>alias_name_A</a:t>
            </a:r>
            <a:r>
              <a:rPr lang="en-US" sz="5400" b="0" i="0" dirty="0">
                <a:solidFill>
                  <a:srgbClr val="000000"/>
                </a:solidFill>
                <a:effectLst/>
                <a:latin typeface="inter-regular"/>
              </a:rPr>
              <a:t>&gt;  </a:t>
            </a:r>
            <a:r>
              <a:rPr lang="en-US" sz="5400" b="1" i="0" dirty="0">
                <a:solidFill>
                  <a:srgbClr val="006699"/>
                </a:solidFill>
                <a:effectLst/>
                <a:latin typeface="inter-regular"/>
              </a:rPr>
              <a:t>AS</a:t>
            </a:r>
            <a:r>
              <a:rPr lang="en-US" sz="5400" b="0" i="0" dirty="0">
                <a:solidFill>
                  <a:srgbClr val="000000"/>
                </a:solidFill>
                <a:effectLst/>
                <a:latin typeface="inter-regular"/>
              </a:rPr>
              <a:t> (</a:t>
            </a:r>
            <a:r>
              <a:rPr lang="en-US" sz="5400" b="0" i="0" dirty="0" err="1">
                <a:solidFill>
                  <a:srgbClr val="000000"/>
                </a:solidFill>
                <a:effectLst/>
                <a:latin typeface="inter-regular"/>
              </a:rPr>
              <a:t>sql_sub-query_statement</a:t>
            </a:r>
            <a:r>
              <a:rPr lang="en-US" sz="5400" b="0" i="0" dirty="0">
                <a:solidFill>
                  <a:srgbClr val="000000"/>
                </a:solidFill>
                <a:effectLst/>
                <a:latin typeface="inter-regular"/>
              </a:rPr>
              <a:t>)  </a:t>
            </a:r>
          </a:p>
          <a:p>
            <a:pPr marL="0" indent="0" algn="just">
              <a:buNone/>
            </a:pPr>
            <a:r>
              <a:rPr lang="en-US" sz="5400" b="0" i="0" dirty="0">
                <a:solidFill>
                  <a:srgbClr val="000000"/>
                </a:solidFill>
                <a:effectLst/>
                <a:latin typeface="inter-regular"/>
              </a:rPr>
              <a:t>&lt;</a:t>
            </a:r>
            <a:r>
              <a:rPr lang="en-US" sz="5400" b="0" i="0" dirty="0" err="1">
                <a:solidFill>
                  <a:srgbClr val="000000"/>
                </a:solidFill>
                <a:effectLst/>
                <a:latin typeface="inter-regular"/>
              </a:rPr>
              <a:t>alias_name_B</a:t>
            </a:r>
            <a:r>
              <a:rPr lang="en-US" sz="5400" b="0" i="0" dirty="0">
                <a:solidFill>
                  <a:srgbClr val="000000"/>
                </a:solidFill>
                <a:effectLst/>
                <a:latin typeface="inter-regular"/>
              </a:rPr>
              <a:t>&gt; </a:t>
            </a:r>
            <a:r>
              <a:rPr lang="en-US" sz="5600" dirty="0">
                <a:solidFill>
                  <a:srgbClr val="0000CD"/>
                </a:solidFill>
                <a:highlight>
                  <a:srgbClr val="FFFFFF"/>
                </a:highlight>
                <a:latin typeface="Consolas" panose="020B0609020204030204" pitchFamily="49" charset="0"/>
              </a:rPr>
              <a:t>AS </a:t>
            </a:r>
            <a:r>
              <a:rPr lang="en-US" sz="5400" b="0" i="0" dirty="0">
                <a:solidFill>
                  <a:srgbClr val="000000"/>
                </a:solidFill>
                <a:effectLst/>
                <a:latin typeface="inter-regular"/>
              </a:rPr>
              <a:t>(</a:t>
            </a:r>
            <a:r>
              <a:rPr lang="en-US" sz="5400" b="0" i="0" dirty="0" err="1">
                <a:solidFill>
                  <a:srgbClr val="000000"/>
                </a:solidFill>
                <a:effectLst/>
                <a:latin typeface="inter-regular"/>
              </a:rPr>
              <a:t>sql_sub-query_statement_from_alias_name_A</a:t>
            </a:r>
            <a:r>
              <a:rPr lang="en-US" sz="5400" b="0" i="0" dirty="0">
                <a:solidFill>
                  <a:srgbClr val="000000"/>
                </a:solidFill>
                <a:effectLst/>
                <a:latin typeface="inter-regular"/>
              </a:rPr>
              <a:t>  </a:t>
            </a:r>
          </a:p>
          <a:p>
            <a:pPr marL="0" indent="0" algn="just">
              <a:buNone/>
            </a:pPr>
            <a:r>
              <a:rPr lang="en-US" sz="5400" b="0" i="0" dirty="0">
                <a:solidFill>
                  <a:srgbClr val="808080"/>
                </a:solidFill>
                <a:effectLst/>
                <a:latin typeface="inter-regular"/>
              </a:rPr>
              <a:t>Or</a:t>
            </a:r>
            <a:r>
              <a:rPr lang="en-US" sz="5400" b="0" i="0" dirty="0">
                <a:solidFill>
                  <a:srgbClr val="000000"/>
                </a:solidFill>
                <a:effectLst/>
                <a:latin typeface="inter-regular"/>
              </a:rPr>
              <a:t> </a:t>
            </a:r>
            <a:r>
              <a:rPr lang="en-US" sz="5400" b="0" i="0" dirty="0" err="1">
                <a:solidFill>
                  <a:srgbClr val="000000"/>
                </a:solidFill>
                <a:effectLst/>
                <a:latin typeface="inter-regular"/>
              </a:rPr>
              <a:t>sql_sub-query_statement</a:t>
            </a:r>
            <a:r>
              <a:rPr lang="en-US" sz="5400" b="0" i="0" dirty="0">
                <a:solidFill>
                  <a:srgbClr val="000000"/>
                </a:solidFill>
                <a:effectLst/>
                <a:latin typeface="inter-regular"/>
              </a:rPr>
              <a:t>)  </a:t>
            </a:r>
          </a:p>
          <a:p>
            <a:pPr marL="0" indent="0" algn="just">
              <a:buNone/>
            </a:pPr>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&lt;</a:t>
            </a:r>
            <a:r>
              <a:rPr lang="en-US" sz="5400" b="0" i="0" dirty="0" err="1">
                <a:solidFill>
                  <a:srgbClr val="000000"/>
                </a:solidFill>
                <a:effectLst/>
                <a:latin typeface="inter-regular"/>
              </a:rPr>
              <a:t>column_list</a:t>
            </a:r>
            <a:r>
              <a:rPr lang="en-US" sz="5400" b="0" i="0" dirty="0">
                <a:solidFill>
                  <a:srgbClr val="000000"/>
                </a:solidFill>
                <a:effectLst/>
                <a:latin typeface="inter-regular"/>
              </a:rPr>
              <a:t>&gt;  </a:t>
            </a:r>
          </a:p>
          <a:p>
            <a:pPr marL="0" indent="0" algn="just">
              <a:buNone/>
            </a:pPr>
            <a:r>
              <a:rPr lang="en-US" sz="5400" dirty="0">
                <a:solidFill>
                  <a:srgbClr val="0000CD"/>
                </a:solidFill>
                <a:highlight>
                  <a:srgbClr val="FFFFFF"/>
                </a:highlight>
                <a:latin typeface="Consolas" panose="020B0609020204030204" pitchFamily="49" charset="0"/>
              </a:rPr>
              <a:t>FROM </a:t>
            </a:r>
            <a:r>
              <a:rPr lang="en-US" sz="5400" b="0" i="0" dirty="0">
                <a:solidFill>
                  <a:srgbClr val="000000"/>
                </a:solidFill>
                <a:effectLst/>
                <a:latin typeface="inter-regular"/>
              </a:rPr>
              <a:t> &lt;</a:t>
            </a:r>
            <a:r>
              <a:rPr lang="en-US" sz="5400" b="0" i="0" dirty="0" err="1">
                <a:solidFill>
                  <a:srgbClr val="000000"/>
                </a:solidFill>
                <a:effectLst/>
                <a:latin typeface="inter-regular"/>
              </a:rPr>
              <a:t>alias_name_A</a:t>
            </a:r>
            <a:r>
              <a:rPr lang="en-US" sz="5400" b="0" i="0" dirty="0">
                <a:solidFill>
                  <a:srgbClr val="000000"/>
                </a:solidFill>
                <a:effectLst/>
                <a:latin typeface="inter-regular"/>
              </a:rPr>
              <a:t> &gt;,&lt; </a:t>
            </a:r>
            <a:r>
              <a:rPr lang="en-US" sz="5400" b="0" i="0" dirty="0" err="1">
                <a:solidFill>
                  <a:srgbClr val="000000"/>
                </a:solidFill>
                <a:effectLst/>
                <a:latin typeface="inter-regular"/>
              </a:rPr>
              <a:t>alias_name_B</a:t>
            </a:r>
            <a:r>
              <a:rPr lang="en-US" sz="5400" b="0" i="0" dirty="0">
                <a:solidFill>
                  <a:srgbClr val="000000"/>
                </a:solidFill>
                <a:effectLst/>
                <a:latin typeface="inter-regular"/>
              </a:rPr>
              <a:t> &gt;, [</a:t>
            </a:r>
            <a:r>
              <a:rPr lang="en-US" sz="5400" b="0" i="0" dirty="0" err="1">
                <a:solidFill>
                  <a:srgbClr val="000000"/>
                </a:solidFill>
                <a:effectLst/>
                <a:latin typeface="inter-regular"/>
              </a:rPr>
              <a:t>tablenames</a:t>
            </a:r>
            <a:r>
              <a:rPr lang="en-US" sz="5400" b="0" i="0" dirty="0">
                <a:solidFill>
                  <a:srgbClr val="000000"/>
                </a:solidFill>
                <a:effectLst/>
                <a:latin typeface="inter-regular"/>
              </a:rPr>
              <a:t>]  </a:t>
            </a:r>
          </a:p>
          <a:p>
            <a:pPr marL="0" indent="0" algn="just">
              <a:buNone/>
            </a:pPr>
            <a:r>
              <a:rPr lang="en-US" sz="5400" b="0" i="0" dirty="0">
                <a:solidFill>
                  <a:srgbClr val="000000"/>
                </a:solidFill>
                <a:effectLst/>
                <a:latin typeface="inter-regular"/>
              </a:rPr>
              <a:t>[</a:t>
            </a:r>
            <a:r>
              <a:rPr lang="en-US" sz="5400" dirty="0">
                <a:solidFill>
                  <a:srgbClr val="0000CD"/>
                </a:solidFill>
                <a:highlight>
                  <a:srgbClr val="FFFFFF"/>
                </a:highlight>
                <a:latin typeface="Consolas" panose="020B0609020204030204" pitchFamily="49" charset="0"/>
              </a:rPr>
              <a:t>WHERE </a:t>
            </a:r>
            <a:r>
              <a:rPr lang="en-US" sz="5400" b="0" i="0" dirty="0">
                <a:solidFill>
                  <a:srgbClr val="000000"/>
                </a:solidFill>
                <a:effectLst/>
                <a:latin typeface="inter-regular"/>
              </a:rPr>
              <a:t> &lt; </a:t>
            </a:r>
            <a:r>
              <a:rPr lang="en-US" sz="5400" b="0" i="0" dirty="0" err="1">
                <a:solidFill>
                  <a:srgbClr val="000000"/>
                </a:solidFill>
                <a:effectLst/>
                <a:latin typeface="inter-regular"/>
              </a:rPr>
              <a:t>join_condition</a:t>
            </a:r>
            <a:r>
              <a:rPr lang="en-US" sz="5400" b="0" i="0" dirty="0">
                <a:solidFill>
                  <a:srgbClr val="000000"/>
                </a:solidFill>
                <a:effectLst/>
                <a:latin typeface="inter-regular"/>
              </a:rPr>
              <a:t>&gt;] </a:t>
            </a:r>
            <a:endParaRPr lang="en-US" sz="5400" b="0" i="0" dirty="0">
              <a:solidFill>
                <a:srgbClr val="333333"/>
              </a:solidFill>
              <a:effectLst/>
              <a:latin typeface="inter-regular"/>
            </a:endParaRPr>
          </a:p>
          <a:p>
            <a:pPr marL="0" indent="0" algn="just">
              <a:buNone/>
            </a:pPr>
            <a:r>
              <a:rPr lang="en-US" sz="5400" b="0" i="0" dirty="0">
                <a:solidFill>
                  <a:srgbClr val="610B38"/>
                </a:solidFill>
                <a:effectLst/>
                <a:latin typeface="erdana"/>
              </a:rPr>
              <a:t>SQL SELECT AS</a:t>
            </a:r>
          </a:p>
          <a:p>
            <a:pPr algn="just">
              <a:buFont typeface="Arial" panose="020B0604020202020204" pitchFamily="34" charset="0"/>
              <a:buChar char="•"/>
            </a:pPr>
            <a:r>
              <a:rPr lang="en-US" sz="5400" b="0" i="0" dirty="0">
                <a:solidFill>
                  <a:srgbClr val="000000"/>
                </a:solidFill>
                <a:effectLst/>
                <a:latin typeface="inter-regular"/>
              </a:rPr>
              <a:t>SQL '</a:t>
            </a:r>
            <a:r>
              <a:rPr lang="en-US" sz="5400" b="1" i="0" dirty="0">
                <a:solidFill>
                  <a:srgbClr val="000000"/>
                </a:solidFill>
                <a:effectLst/>
                <a:latin typeface="inter-bold"/>
              </a:rPr>
              <a:t>AS'</a:t>
            </a:r>
            <a:r>
              <a:rPr lang="en-US" sz="5400" b="0" i="0" dirty="0">
                <a:solidFill>
                  <a:srgbClr val="000000"/>
                </a:solidFill>
                <a:effectLst/>
                <a:latin typeface="inter-regular"/>
              </a:rPr>
              <a:t> is used to assign a new name temporarily to a table column or even a table.</a:t>
            </a:r>
          </a:p>
          <a:p>
            <a:pPr algn="just">
              <a:buFont typeface="Arial" panose="020B0604020202020204" pitchFamily="34" charset="0"/>
              <a:buChar char="•"/>
            </a:pPr>
            <a:r>
              <a:rPr lang="en-US" sz="5400" b="0" i="0" dirty="0">
                <a:solidFill>
                  <a:srgbClr val="000000"/>
                </a:solidFill>
                <a:effectLst/>
                <a:latin typeface="inter-regular"/>
              </a:rPr>
              <a:t>It makes an easy presentation of query results and allows the developer to label results more accurately without permanently renaming table columns or even the table itself.</a:t>
            </a:r>
          </a:p>
          <a:p>
            <a:pPr algn="just">
              <a:buFont typeface="Arial" panose="020B0604020202020204" pitchFamily="34" charset="0"/>
              <a:buChar char="•"/>
            </a:pPr>
            <a:r>
              <a:rPr lang="en-US" sz="5400" b="0" i="0" dirty="0">
                <a:solidFill>
                  <a:srgbClr val="000000"/>
                </a:solidFill>
                <a:effectLst/>
                <a:latin typeface="inter-regular"/>
              </a:rPr>
              <a:t>Let's see the syntax of select as:</a:t>
            </a:r>
          </a:p>
          <a:p>
            <a:pPr marL="0" indent="0" algn="just">
              <a:buNone/>
            </a:pPr>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Column_Name1 </a:t>
            </a:r>
            <a:r>
              <a:rPr lang="en-US" sz="5400" dirty="0">
                <a:solidFill>
                  <a:srgbClr val="0000CD"/>
                </a:solidFill>
                <a:highlight>
                  <a:srgbClr val="FFFFFF"/>
                </a:highlight>
                <a:latin typeface="Consolas" panose="020B0609020204030204" pitchFamily="49" charset="0"/>
              </a:rPr>
              <a:t> AS</a:t>
            </a:r>
            <a:r>
              <a:rPr lang="en-US" sz="5400" b="0" i="0" dirty="0">
                <a:solidFill>
                  <a:srgbClr val="000000"/>
                </a:solidFill>
                <a:effectLst/>
                <a:latin typeface="inter-regular"/>
              </a:rPr>
              <a:t> </a:t>
            </a:r>
            <a:r>
              <a:rPr lang="en-US" sz="5400" b="0" i="0" dirty="0" err="1">
                <a:solidFill>
                  <a:srgbClr val="000000"/>
                </a:solidFill>
                <a:effectLst/>
                <a:latin typeface="inter-regular"/>
              </a:rPr>
              <a:t>New_Column_Name</a:t>
            </a:r>
            <a:r>
              <a:rPr lang="en-US" sz="5400" b="0" i="0" dirty="0">
                <a:solidFill>
                  <a:srgbClr val="000000"/>
                </a:solidFill>
                <a:effectLst/>
                <a:latin typeface="inter-regular"/>
              </a:rPr>
              <a:t>, Column_Name2  </a:t>
            </a:r>
            <a:r>
              <a:rPr lang="en-US" sz="5400" dirty="0">
                <a:solidFill>
                  <a:srgbClr val="0000CD"/>
                </a:solidFill>
                <a:highlight>
                  <a:srgbClr val="FFFFFF"/>
                </a:highlight>
                <a:latin typeface="Consolas" panose="020B0609020204030204" pitchFamily="49" charset="0"/>
              </a:rPr>
              <a:t>AS</a:t>
            </a:r>
            <a:r>
              <a:rPr lang="en-US" sz="5400" b="0" i="0" dirty="0">
                <a:solidFill>
                  <a:srgbClr val="000000"/>
                </a:solidFill>
                <a:effectLst/>
                <a:latin typeface="inter-regular"/>
              </a:rPr>
              <a:t> </a:t>
            </a:r>
            <a:r>
              <a:rPr lang="en-US" sz="5400" b="0" i="0" dirty="0" err="1">
                <a:solidFill>
                  <a:srgbClr val="000000"/>
                </a:solidFill>
                <a:effectLst/>
                <a:latin typeface="inter-regular"/>
              </a:rPr>
              <a:t>New_Column_Name</a:t>
            </a:r>
            <a:r>
              <a:rPr lang="en-US" sz="5400" b="0" i="0" dirty="0">
                <a:solidFill>
                  <a:srgbClr val="000000"/>
                </a:solidFill>
                <a:effectLst/>
                <a:latin typeface="inter-regular"/>
              </a:rPr>
              <a:t> </a:t>
            </a:r>
            <a:r>
              <a:rPr lang="en-US" sz="5400" dirty="0">
                <a:solidFill>
                  <a:srgbClr val="0000CD"/>
                </a:solidFill>
                <a:highlight>
                  <a:srgbClr val="FFFFFF"/>
                </a:highlight>
                <a:latin typeface="Consolas" panose="020B0609020204030204" pitchFamily="49" charset="0"/>
              </a:rPr>
              <a:t> FROM </a:t>
            </a:r>
            <a:r>
              <a:rPr lang="en-US" sz="5400" b="0" i="0" dirty="0">
                <a:solidFill>
                  <a:srgbClr val="000000"/>
                </a:solidFill>
                <a:effectLst/>
                <a:latin typeface="inter-regular"/>
              </a:rPr>
              <a:t> </a:t>
            </a:r>
            <a:r>
              <a:rPr lang="en-US" sz="5400" b="0" i="0" dirty="0" err="1">
                <a:solidFill>
                  <a:srgbClr val="000000"/>
                </a:solidFill>
                <a:effectLst/>
                <a:latin typeface="inter-regular"/>
              </a:rPr>
              <a:t>Tabl</a:t>
            </a:r>
            <a:endParaRPr lang="en-US" sz="5400" b="0" i="0" dirty="0">
              <a:solidFill>
                <a:srgbClr val="000000"/>
              </a:solidFill>
              <a:effectLst/>
              <a:latin typeface="inter-regular"/>
            </a:endParaRPr>
          </a:p>
          <a:p>
            <a:pPr algn="just"/>
            <a:endParaRPr lang="en-US" sz="5400" b="0" i="0" dirty="0">
              <a:solidFill>
                <a:srgbClr val="333333"/>
              </a:solidFill>
              <a:effectLst/>
              <a:latin typeface="inter-regular"/>
            </a:endParaRPr>
          </a:p>
          <a:p>
            <a:pPr marL="0" indent="0">
              <a:buNone/>
            </a:pPr>
            <a:endParaRPr lang="en-US" sz="5400" dirty="0">
              <a:solidFill>
                <a:srgbClr val="000000"/>
              </a:solidFill>
              <a:latin typeface="inter-regular"/>
            </a:endParaRPr>
          </a:p>
          <a:p>
            <a:pPr marL="0" indent="0">
              <a:buNone/>
            </a:pPr>
            <a:endParaRPr lang="en-US" sz="5400" b="0" i="0" dirty="0">
              <a:solidFill>
                <a:srgbClr val="000000"/>
              </a:solidFill>
              <a:effectLs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endParaRPr lang="en-US" sz="5400" dirty="0">
              <a:solidFill>
                <a:srgbClr val="000000"/>
              </a:solidFill>
              <a:highlight>
                <a:srgbClr val="FFFFFF"/>
              </a:highlight>
              <a:latin typeface="inter-regular"/>
            </a:endParaRPr>
          </a:p>
          <a:p>
            <a:pPr marL="0" indent="0" algn="l">
              <a:buNone/>
            </a:pPr>
            <a:r>
              <a:rPr lang="en-US" sz="5400" dirty="0">
                <a:solidFill>
                  <a:srgbClr val="000000"/>
                </a:solidFill>
                <a:highlight>
                  <a:srgbClr val="FFFFFF"/>
                </a:highlight>
                <a:latin typeface="inter-regular"/>
              </a:rPr>
              <a:t> </a:t>
            </a:r>
            <a:endParaRPr lang="en-IN" sz="7200" b="0" i="0" dirty="0">
              <a:solidFill>
                <a:srgbClr val="000000"/>
              </a:solidFill>
              <a:effectLst/>
              <a:highlight>
                <a:srgbClr val="FFFFFF"/>
              </a:highlight>
              <a:latin typeface="Verdana" panose="020B0604030504040204" pitchFamily="34" charset="0"/>
            </a:endParaRPr>
          </a:p>
          <a:p>
            <a:pPr marL="0" indent="0">
              <a:buFont typeface="Arial" panose="020B0604020202020204" pitchFamily="34" charset="0"/>
              <a:buNone/>
            </a:pPr>
            <a:endParaRPr lang="en-IN" sz="5600" b="1" dirty="0">
              <a:latin typeface="Helvetica" pitchFamily="2" charset="0"/>
            </a:endParaRPr>
          </a:p>
        </p:txBody>
      </p:sp>
    </p:spTree>
    <p:extLst>
      <p:ext uri="{BB962C8B-B14F-4D97-AF65-F5344CB8AC3E}">
        <p14:creationId xmlns:p14="http://schemas.microsoft.com/office/powerpoint/2010/main" val="125119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465513"/>
            <a:ext cx="11371953" cy="3354647"/>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5400" b="0" i="0" dirty="0">
                <a:solidFill>
                  <a:srgbClr val="610B38"/>
                </a:solidFill>
                <a:effectLst/>
                <a:latin typeface="erdana"/>
              </a:rPr>
              <a:t>HAVING Clause in SQL</a:t>
            </a:r>
          </a:p>
          <a:p>
            <a:pPr algn="just"/>
            <a:r>
              <a:rPr lang="en-US" sz="5400" b="0" i="0" dirty="0">
                <a:solidFill>
                  <a:srgbClr val="333333"/>
                </a:solidFill>
                <a:effectLst/>
                <a:latin typeface="inter-regular"/>
              </a:rPr>
              <a:t>The HAVING clause places the condition in the groups defined by the GROUP BY clause in the SELECT statement.</a:t>
            </a:r>
          </a:p>
          <a:p>
            <a:pPr algn="just"/>
            <a:r>
              <a:rPr lang="en-US" sz="5400" b="0" i="0" dirty="0">
                <a:solidFill>
                  <a:srgbClr val="333333"/>
                </a:solidFill>
                <a:effectLst/>
                <a:latin typeface="inter-regular"/>
              </a:rPr>
              <a:t>This SQL clause is implemented after the 'GROUP BY' clause in the 'SELECT' statement.</a:t>
            </a:r>
          </a:p>
          <a:p>
            <a:pPr algn="just"/>
            <a:r>
              <a:rPr lang="en-US" sz="5400" b="0" i="0" dirty="0">
                <a:solidFill>
                  <a:srgbClr val="333333"/>
                </a:solidFill>
                <a:effectLst/>
                <a:latin typeface="inter-regular"/>
              </a:rPr>
              <a:t>This clause is used in SQL because we cannot use the WHERE clause with the SQL aggregate functions. Both WHERE and HAVING clauses are used for filtering the records in SQL queries.</a:t>
            </a:r>
          </a:p>
          <a:p>
            <a:pPr algn="just"/>
            <a:r>
              <a:rPr lang="en-US" sz="5400" dirty="0">
                <a:solidFill>
                  <a:srgbClr val="0000CD"/>
                </a:solidFill>
                <a:highlight>
                  <a:srgbClr val="FFFFFF"/>
                </a:highlight>
                <a:latin typeface="Consolas" panose="020B0609020204030204" pitchFamily="49" charset="0"/>
              </a:rPr>
              <a:t>SELECT </a:t>
            </a:r>
            <a:r>
              <a:rPr lang="en-US" sz="5400" b="0" i="0" dirty="0">
                <a:solidFill>
                  <a:srgbClr val="000000"/>
                </a:solidFill>
                <a:effectLst/>
                <a:latin typeface="inter-regular"/>
              </a:rPr>
              <a:t> </a:t>
            </a:r>
            <a:r>
              <a:rPr lang="en-US" sz="5400" b="0" i="0" dirty="0">
                <a:solidFill>
                  <a:srgbClr val="FF1493"/>
                </a:solidFill>
                <a:effectLst/>
                <a:latin typeface="inter-regular"/>
              </a:rPr>
              <a:t>SUM</a:t>
            </a:r>
            <a:r>
              <a:rPr lang="en-US" sz="5400" b="0" i="0" dirty="0">
                <a:solidFill>
                  <a:srgbClr val="000000"/>
                </a:solidFill>
                <a:effectLst/>
                <a:latin typeface="inter-regular"/>
              </a:rPr>
              <a:t>(</a:t>
            </a:r>
            <a:r>
              <a:rPr lang="en-US" sz="5400" b="0" i="0" dirty="0" err="1">
                <a:solidFill>
                  <a:srgbClr val="000000"/>
                </a:solidFill>
                <a:effectLst/>
                <a:latin typeface="inter-regular"/>
              </a:rPr>
              <a:t>Emp_Salary</a:t>
            </a:r>
            <a:r>
              <a:rPr lang="en-US" sz="5400" b="0" i="0" dirty="0">
                <a:solidFill>
                  <a:srgbClr val="000000"/>
                </a:solidFill>
                <a:effectLst/>
                <a:latin typeface="inter-regular"/>
              </a:rPr>
              <a:t>), </a:t>
            </a:r>
            <a:r>
              <a:rPr lang="en-US" sz="5400" b="0" i="0" dirty="0" err="1">
                <a:solidFill>
                  <a:srgbClr val="000000"/>
                </a:solidFill>
                <a:effectLst/>
                <a:latin typeface="inter-regular"/>
              </a:rPr>
              <a:t>Emp_City</a:t>
            </a:r>
            <a:r>
              <a:rPr lang="en-US" sz="5400" b="0" i="0" dirty="0">
                <a:solidFill>
                  <a:srgbClr val="000000"/>
                </a:solidFill>
                <a:effectLst/>
                <a:latin typeface="inter-regular"/>
              </a:rPr>
              <a:t> </a:t>
            </a:r>
            <a:r>
              <a:rPr lang="en-US" sz="5400" b="1" i="0" dirty="0">
                <a:solidFill>
                  <a:srgbClr val="006699"/>
                </a:solidFill>
                <a:effectLst/>
                <a:latin typeface="inter-regular"/>
              </a:rPr>
              <a:t>F</a:t>
            </a:r>
            <a:r>
              <a:rPr lang="en-US" sz="5600" dirty="0">
                <a:solidFill>
                  <a:srgbClr val="0000CD"/>
                </a:solidFill>
                <a:highlight>
                  <a:srgbClr val="FFFFFF"/>
                </a:highlight>
                <a:latin typeface="Consolas" panose="020B0609020204030204" pitchFamily="49" charset="0"/>
              </a:rPr>
              <a:t>R</a:t>
            </a:r>
            <a:r>
              <a:rPr lang="en-US" sz="5400" b="1" i="0" dirty="0">
                <a:solidFill>
                  <a:srgbClr val="006699"/>
                </a:solidFill>
                <a:effectLst/>
                <a:latin typeface="inter-regular"/>
              </a:rPr>
              <a:t>OM</a:t>
            </a:r>
            <a:r>
              <a:rPr lang="en-US" sz="5400" b="0" i="0" dirty="0">
                <a:solidFill>
                  <a:srgbClr val="000000"/>
                </a:solidFill>
                <a:effectLst/>
                <a:latin typeface="inter-regular"/>
              </a:rPr>
              <a:t> Employee </a:t>
            </a:r>
            <a:r>
              <a:rPr lang="en-US" sz="5400" b="1" i="0" dirty="0">
                <a:solidFill>
                  <a:srgbClr val="006699"/>
                </a:solidFill>
                <a:effectLst/>
                <a:latin typeface="inter-regular"/>
              </a:rPr>
              <a:t>GROUP</a:t>
            </a:r>
            <a:r>
              <a:rPr lang="en-US" sz="5400" b="0" i="0" dirty="0">
                <a:solidFill>
                  <a:srgbClr val="000000"/>
                </a:solidFill>
                <a:effectLst/>
                <a:latin typeface="inter-regular"/>
              </a:rPr>
              <a:t> </a:t>
            </a:r>
            <a:r>
              <a:rPr lang="en-US" sz="5400" b="1" i="0" dirty="0">
                <a:solidFill>
                  <a:srgbClr val="006699"/>
                </a:solidFill>
                <a:effectLst/>
                <a:latin typeface="inter-regular"/>
              </a:rPr>
              <a:t>BY</a:t>
            </a:r>
            <a:r>
              <a:rPr lang="en-US" sz="5400" b="0" i="0" dirty="0">
                <a:solidFill>
                  <a:srgbClr val="000000"/>
                </a:solidFill>
                <a:effectLst/>
                <a:latin typeface="inter-regular"/>
              </a:rPr>
              <a:t> </a:t>
            </a:r>
            <a:r>
              <a:rPr lang="en-US" sz="5400" b="0" i="0" dirty="0" err="1">
                <a:solidFill>
                  <a:srgbClr val="000000"/>
                </a:solidFill>
                <a:effectLst/>
                <a:latin typeface="inter-regular"/>
              </a:rPr>
              <a:t>Emp_City</a:t>
            </a:r>
            <a:r>
              <a:rPr lang="en-US" sz="5400" b="0" i="0" dirty="0">
                <a:solidFill>
                  <a:srgbClr val="000000"/>
                </a:solidFill>
                <a:effectLst/>
                <a:latin typeface="inter-regular"/>
              </a:rPr>
              <a:t> </a:t>
            </a:r>
            <a:r>
              <a:rPr lang="en-US" sz="5400" b="1" i="0" dirty="0">
                <a:solidFill>
                  <a:srgbClr val="006699"/>
                </a:solidFill>
                <a:effectLst/>
                <a:latin typeface="inter-regular"/>
              </a:rPr>
              <a:t>HAVING</a:t>
            </a:r>
            <a:r>
              <a:rPr lang="en-US" sz="5400" b="0" i="0" dirty="0">
                <a:solidFill>
                  <a:srgbClr val="000000"/>
                </a:solidFill>
                <a:effectLst/>
                <a:latin typeface="inter-regular"/>
              </a:rPr>
              <a:t> </a:t>
            </a:r>
            <a:r>
              <a:rPr lang="en-US" sz="5400" b="0" i="0" dirty="0">
                <a:solidFill>
                  <a:srgbClr val="FF1493"/>
                </a:solidFill>
                <a:effectLst/>
                <a:latin typeface="inter-regular"/>
              </a:rPr>
              <a:t>SUM</a:t>
            </a:r>
            <a:r>
              <a:rPr lang="en-US" sz="5400" b="0" i="0" dirty="0">
                <a:solidFill>
                  <a:srgbClr val="000000"/>
                </a:solidFill>
                <a:effectLst/>
                <a:latin typeface="inter-regular"/>
              </a:rPr>
              <a:t>(</a:t>
            </a:r>
            <a:r>
              <a:rPr lang="en-US" sz="5400" b="0" i="0" dirty="0" err="1">
                <a:solidFill>
                  <a:srgbClr val="000000"/>
                </a:solidFill>
                <a:effectLst/>
                <a:latin typeface="inter-regular"/>
              </a:rPr>
              <a:t>Emp_Salary</a:t>
            </a:r>
            <a:r>
              <a:rPr lang="en-US" sz="5400" b="0" i="0" dirty="0">
                <a:solidFill>
                  <a:srgbClr val="000000"/>
                </a:solidFill>
                <a:effectLst/>
                <a:latin typeface="inter-regular"/>
              </a:rPr>
              <a:t>)&gt;5000;</a:t>
            </a:r>
          </a:p>
          <a:p>
            <a:pPr algn="just"/>
            <a:endParaRPr lang="en-US" sz="2400" dirty="0">
              <a:solidFill>
                <a:srgbClr val="000000"/>
              </a:solidFill>
              <a:latin typeface="inter-regular"/>
            </a:endParaRPr>
          </a:p>
          <a:p>
            <a:pPr algn="just"/>
            <a:r>
              <a:rPr lang="en-US" sz="6000" b="0" i="0" dirty="0">
                <a:solidFill>
                  <a:srgbClr val="610B38"/>
                </a:solidFill>
                <a:effectLst/>
                <a:latin typeface="erdana"/>
              </a:rPr>
              <a:t>SQL ORDER BY Clause</a:t>
            </a:r>
          </a:p>
          <a:p>
            <a:pPr algn="just">
              <a:buFont typeface="Arial" panose="020B0604020202020204" pitchFamily="34" charset="0"/>
              <a:buChar char="•"/>
            </a:pPr>
            <a:r>
              <a:rPr lang="en-US" sz="6000" b="0" i="0" dirty="0">
                <a:solidFill>
                  <a:srgbClr val="000000"/>
                </a:solidFill>
                <a:effectLst/>
                <a:latin typeface="inter-regular"/>
              </a:rPr>
              <a:t>Whenever we want to sort the records based on the columns stored in the tables of the SQL database, then we consider using the ORDER BY clause in SQL.</a:t>
            </a:r>
          </a:p>
          <a:p>
            <a:pPr algn="just">
              <a:buFont typeface="Arial" panose="020B0604020202020204" pitchFamily="34" charset="0"/>
              <a:buChar char="•"/>
            </a:pPr>
            <a:r>
              <a:rPr lang="en-US" sz="6000" b="0" i="0" dirty="0">
                <a:solidFill>
                  <a:srgbClr val="000000"/>
                </a:solidFill>
                <a:effectLst/>
                <a:latin typeface="inter-regular"/>
              </a:rPr>
              <a:t>The ORDER BY clause in SQL will help us to sort the records based on the specific column of a table. This means that all the values stored in the column on which we are applying ORDER BY clause will be sorted, and the corresponding column values will be displayed in the sequence in which we have obtained the values in the earlier step.</a:t>
            </a:r>
          </a:p>
          <a:p>
            <a:pPr algn="just">
              <a:buFont typeface="Arial" panose="020B0604020202020204" pitchFamily="34" charset="0"/>
              <a:buChar char="•"/>
            </a:pPr>
            <a:r>
              <a:rPr lang="en-US" sz="6000" b="0" i="0" dirty="0">
                <a:solidFill>
                  <a:srgbClr val="000000"/>
                </a:solidFill>
                <a:effectLst/>
                <a:latin typeface="inter-regular"/>
              </a:rPr>
              <a:t>Using the ORDER BY clause, we can sort the records in ascending or descending order as per our requirement. The records will be sorted in ascending order whenever the </a:t>
            </a:r>
            <a:r>
              <a:rPr lang="en-US" sz="6000" b="1" i="0" dirty="0">
                <a:solidFill>
                  <a:srgbClr val="000000"/>
                </a:solidFill>
                <a:effectLst/>
                <a:latin typeface="inter-bold"/>
              </a:rPr>
              <a:t>ASC keyword</a:t>
            </a:r>
            <a:r>
              <a:rPr lang="en-US" sz="6000" b="0" i="0" dirty="0">
                <a:solidFill>
                  <a:srgbClr val="000000"/>
                </a:solidFill>
                <a:effectLst/>
                <a:latin typeface="inter-regular"/>
              </a:rPr>
              <a:t> is used with ORDER by clause. </a:t>
            </a:r>
            <a:r>
              <a:rPr lang="en-US" sz="6000" b="1" i="0" dirty="0">
                <a:solidFill>
                  <a:srgbClr val="000000"/>
                </a:solidFill>
                <a:effectLst/>
                <a:latin typeface="inter-bold"/>
              </a:rPr>
              <a:t>DESC keyword</a:t>
            </a:r>
            <a:r>
              <a:rPr lang="en-US" sz="6000" b="0" i="0" dirty="0">
                <a:solidFill>
                  <a:srgbClr val="000000"/>
                </a:solidFill>
                <a:effectLst/>
                <a:latin typeface="inter-regular"/>
              </a:rPr>
              <a:t> will sort the records in descending order.</a:t>
            </a:r>
          </a:p>
          <a:p>
            <a:pPr algn="just">
              <a:buFont typeface="Arial" panose="020B0604020202020204" pitchFamily="34" charset="0"/>
              <a:buChar char="•"/>
            </a:pPr>
            <a:r>
              <a:rPr lang="en-US" sz="6000" b="1" i="1" dirty="0">
                <a:solidFill>
                  <a:srgbClr val="000000"/>
                </a:solidFill>
                <a:effectLst/>
                <a:latin typeface="inter-bold"/>
              </a:rPr>
              <a:t>If no keyword is specified after the column based on which we have to sort the records, in that case, the sorting will be done by default in the ascending order.</a:t>
            </a:r>
          </a:p>
          <a:p>
            <a:pPr algn="just"/>
            <a:r>
              <a:rPr lang="en-US" sz="6000" dirty="0">
                <a:solidFill>
                  <a:srgbClr val="0000CD"/>
                </a:solidFill>
                <a:highlight>
                  <a:srgbClr val="FFFFFF"/>
                </a:highlight>
                <a:latin typeface="Consolas" panose="020B0609020204030204" pitchFamily="49" charset="0"/>
              </a:rPr>
              <a:t>SELECT </a:t>
            </a:r>
            <a:r>
              <a:rPr lang="en-US" sz="6000" b="0" i="0" dirty="0">
                <a:solidFill>
                  <a:srgbClr val="000000"/>
                </a:solidFill>
                <a:effectLst/>
                <a:latin typeface="inter-regular"/>
              </a:rPr>
              <a:t>ColumnName1,...,</a:t>
            </a:r>
            <a:r>
              <a:rPr lang="en-US" sz="6000" b="0" i="0" dirty="0" err="1">
                <a:solidFill>
                  <a:srgbClr val="000000"/>
                </a:solidFill>
                <a:effectLst/>
                <a:latin typeface="inter-regular"/>
              </a:rPr>
              <a:t>ColumnNameN</a:t>
            </a:r>
            <a:r>
              <a:rPr lang="en-US" sz="6000" b="0" i="0" dirty="0">
                <a:solidFill>
                  <a:srgbClr val="000000"/>
                </a:solidFill>
                <a:effectLst/>
                <a:latin typeface="inter-regular"/>
              </a:rPr>
              <a:t> </a:t>
            </a:r>
            <a:r>
              <a:rPr lang="en-US" sz="6000" dirty="0">
                <a:solidFill>
                  <a:srgbClr val="0000CD"/>
                </a:solidFill>
                <a:highlight>
                  <a:srgbClr val="FFFFFF"/>
                </a:highlight>
                <a:latin typeface="Consolas" panose="020B0609020204030204" pitchFamily="49" charset="0"/>
              </a:rPr>
              <a:t>FROM </a:t>
            </a:r>
            <a:r>
              <a:rPr lang="en-US" sz="6000" b="0" i="0" dirty="0" err="1">
                <a:solidFill>
                  <a:srgbClr val="000000"/>
                </a:solidFill>
                <a:effectLst/>
                <a:latin typeface="inter-regular"/>
              </a:rPr>
              <a:t>TableName</a:t>
            </a:r>
            <a:r>
              <a:rPr lang="en-US" sz="6000" b="0" i="0" dirty="0">
                <a:solidFill>
                  <a:srgbClr val="000000"/>
                </a:solidFill>
                <a:effectLst/>
                <a:latin typeface="inter-regular"/>
              </a:rPr>
              <a:t>  </a:t>
            </a:r>
            <a:r>
              <a:rPr lang="en-US" sz="6000" dirty="0">
                <a:solidFill>
                  <a:srgbClr val="0000CD"/>
                </a:solidFill>
                <a:highlight>
                  <a:srgbClr val="FFFFFF"/>
                </a:highlight>
                <a:latin typeface="Consolas" panose="020B0609020204030204" pitchFamily="49" charset="0"/>
              </a:rPr>
              <a:t>ORDER BY </a:t>
            </a:r>
            <a:r>
              <a:rPr lang="en-US" sz="6000" b="0" i="0" dirty="0" err="1">
                <a:solidFill>
                  <a:srgbClr val="000000"/>
                </a:solidFill>
                <a:effectLst/>
                <a:latin typeface="inter-regular"/>
              </a:rPr>
              <a:t>ColumnName</a:t>
            </a:r>
            <a:r>
              <a:rPr lang="en-US" sz="6000" b="0" i="0" dirty="0">
                <a:solidFill>
                  <a:srgbClr val="000000"/>
                </a:solidFill>
                <a:effectLst/>
                <a:latin typeface="inter-regular"/>
              </a:rPr>
              <a:t> </a:t>
            </a:r>
            <a:r>
              <a:rPr lang="en-US" sz="6000" dirty="0">
                <a:solidFill>
                  <a:srgbClr val="0000CD"/>
                </a:solidFill>
                <a:highlight>
                  <a:srgbClr val="FFFFFF"/>
                </a:highlight>
                <a:latin typeface="Consolas" panose="020B0609020204030204" pitchFamily="49" charset="0"/>
              </a:rPr>
              <a:t>ASC; </a:t>
            </a:r>
          </a:p>
          <a:p>
            <a:pPr marL="0" indent="0">
              <a:buFont typeface="Arial" panose="020B0604020202020204" pitchFamily="34" charset="0"/>
              <a:buNone/>
            </a:pPr>
            <a:endParaRPr lang="en-IN" sz="5600" b="1" dirty="0">
              <a:latin typeface="Helvetica" pitchFamily="2" charset="0"/>
            </a:endParaRPr>
          </a:p>
        </p:txBody>
      </p:sp>
    </p:spTree>
    <p:extLst>
      <p:ext uri="{BB962C8B-B14F-4D97-AF65-F5344CB8AC3E}">
        <p14:creationId xmlns:p14="http://schemas.microsoft.com/office/powerpoint/2010/main" val="226175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292036" y="255638"/>
            <a:ext cx="11371953" cy="3354647"/>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a:solidFill>
                  <a:srgbClr val="610B38"/>
                </a:solidFill>
                <a:latin typeface="erdana"/>
              </a:rPr>
              <a:t>SQL INSERT STATEMENT</a:t>
            </a:r>
          </a:p>
          <a:p>
            <a:pPr algn="just"/>
            <a:r>
              <a:rPr lang="en-US" sz="1400" b="0" i="0" dirty="0">
                <a:solidFill>
                  <a:srgbClr val="333333"/>
                </a:solidFill>
                <a:effectLst/>
                <a:latin typeface="inter-regular"/>
              </a:rPr>
              <a:t>SQL INSERT statement is a SQL query. It is used to insert a single or a multiple records in a table.</a:t>
            </a:r>
          </a:p>
          <a:p>
            <a:pPr algn="just"/>
            <a:r>
              <a:rPr lang="en-US" sz="1400" b="0" i="0" dirty="0">
                <a:solidFill>
                  <a:srgbClr val="333333"/>
                </a:solidFill>
                <a:effectLst/>
                <a:latin typeface="inter-regular"/>
              </a:rPr>
              <a:t>There are two ways to insert data in a table:</a:t>
            </a:r>
          </a:p>
          <a:p>
            <a:pPr algn="just"/>
            <a:r>
              <a:rPr lang="en-US" sz="1400" b="0" i="0" dirty="0">
                <a:solidFill>
                  <a:srgbClr val="610B4B"/>
                </a:solidFill>
                <a:effectLst/>
                <a:latin typeface="inter-regular"/>
              </a:rPr>
              <a:t>1) Inserting data directly into a table</a:t>
            </a:r>
          </a:p>
          <a:p>
            <a:pPr algn="just"/>
            <a:r>
              <a:rPr lang="en-US" sz="1400" b="0" i="0" dirty="0">
                <a:solidFill>
                  <a:srgbClr val="333333"/>
                </a:solidFill>
                <a:effectLst/>
                <a:latin typeface="inter-regular"/>
              </a:rPr>
              <a:t>You can insert a row in the table by using SQL INSERT INTO command.</a:t>
            </a:r>
          </a:p>
          <a:p>
            <a:pPr algn="just"/>
            <a:r>
              <a:rPr lang="en-US" sz="1400" b="0" i="0" dirty="0">
                <a:solidFill>
                  <a:srgbClr val="333333"/>
                </a:solidFill>
                <a:effectLst/>
                <a:latin typeface="inter-regular"/>
              </a:rPr>
              <a:t>There are two ways to insert values in a table.</a:t>
            </a:r>
          </a:p>
          <a:p>
            <a:pPr algn="just"/>
            <a:r>
              <a:rPr lang="en-US" sz="1400" b="1" i="0" dirty="0">
                <a:solidFill>
                  <a:srgbClr val="333333"/>
                </a:solidFill>
                <a:effectLst/>
                <a:latin typeface="inter-regular"/>
              </a:rPr>
              <a:t>In the first method there is no need to specify the column name where the data will be inserted, you need only their values.</a:t>
            </a:r>
            <a:endParaRPr lang="en-US" sz="1400" b="0" i="0" dirty="0">
              <a:solidFill>
                <a:srgbClr val="333333"/>
              </a:solidFill>
              <a:effectLst/>
              <a:latin typeface="inter-regular"/>
            </a:endParaRPr>
          </a:p>
          <a:p>
            <a:pPr marL="0" indent="0" algn="just">
              <a:buNone/>
            </a:pPr>
            <a:r>
              <a:rPr lang="en-US" sz="1600" dirty="0">
                <a:solidFill>
                  <a:srgbClr val="0000CD"/>
                </a:solidFill>
                <a:highlight>
                  <a:srgbClr val="FFFFFF"/>
                </a:highlight>
                <a:latin typeface="inter-regular"/>
              </a:rPr>
              <a:t>INSERT INTO </a:t>
            </a:r>
            <a:r>
              <a:rPr lang="en-US" sz="1600" b="0" i="0" dirty="0" err="1">
                <a:solidFill>
                  <a:srgbClr val="000000"/>
                </a:solidFill>
                <a:effectLst/>
                <a:latin typeface="inter-regular"/>
              </a:rPr>
              <a:t>table_name</a:t>
            </a:r>
            <a:r>
              <a:rPr lang="en-US" sz="1600" b="0" i="0" dirty="0">
                <a:solidFill>
                  <a:srgbClr val="000000"/>
                </a:solidFill>
                <a:effectLst/>
                <a:latin typeface="inter-regular"/>
              </a:rPr>
              <a:t>  </a:t>
            </a:r>
            <a:r>
              <a:rPr lang="en-US" sz="1600" dirty="0">
                <a:solidFill>
                  <a:srgbClr val="0000CD"/>
                </a:solidFill>
                <a:highlight>
                  <a:srgbClr val="FFFFFF"/>
                </a:highlight>
                <a:latin typeface="inter-regular"/>
              </a:rPr>
              <a:t>VALUES </a:t>
            </a:r>
            <a:r>
              <a:rPr lang="en-US" sz="1600" b="0" i="0" dirty="0">
                <a:solidFill>
                  <a:srgbClr val="000000"/>
                </a:solidFill>
                <a:effectLst/>
                <a:latin typeface="inter-regular"/>
              </a:rPr>
              <a:t>(value1, value2, value3....); </a:t>
            </a:r>
          </a:p>
          <a:p>
            <a:pPr marL="0" indent="0" algn="just">
              <a:buNone/>
            </a:pPr>
            <a:r>
              <a:rPr lang="en-US" sz="1600" dirty="0">
                <a:solidFill>
                  <a:srgbClr val="0000CD"/>
                </a:solidFill>
                <a:highlight>
                  <a:srgbClr val="FFFFFF"/>
                </a:highlight>
                <a:latin typeface="inter-regular"/>
              </a:rPr>
              <a:t>INSERT INTO </a:t>
            </a:r>
            <a:r>
              <a:rPr lang="en-US" sz="1600" b="0" i="0" dirty="0" err="1">
                <a:solidFill>
                  <a:srgbClr val="000000"/>
                </a:solidFill>
                <a:effectLst/>
                <a:latin typeface="inter-regular"/>
              </a:rPr>
              <a:t>table_name</a:t>
            </a:r>
            <a:r>
              <a:rPr lang="en-US" sz="1600" b="0" i="0" dirty="0">
                <a:solidFill>
                  <a:srgbClr val="000000"/>
                </a:solidFill>
                <a:effectLst/>
                <a:latin typeface="inter-regular"/>
              </a:rPr>
              <a:t> (column1, column2, column3....)  </a:t>
            </a:r>
            <a:r>
              <a:rPr lang="en-US" sz="1600" dirty="0">
                <a:solidFill>
                  <a:srgbClr val="0000CD"/>
                </a:solidFill>
                <a:highlight>
                  <a:srgbClr val="FFFFFF"/>
                </a:highlight>
                <a:latin typeface="inter-regular"/>
              </a:rPr>
              <a:t>VALUES </a:t>
            </a:r>
            <a:r>
              <a:rPr lang="en-US" sz="1600" b="0" i="0" dirty="0">
                <a:solidFill>
                  <a:srgbClr val="000000"/>
                </a:solidFill>
                <a:effectLst/>
                <a:latin typeface="inter-regular"/>
              </a:rPr>
              <a:t>(value1, value2, value3.....);  </a:t>
            </a:r>
          </a:p>
          <a:p>
            <a:pPr algn="just"/>
            <a:endParaRPr lang="en-US" sz="2400" b="0" i="0" dirty="0">
              <a:solidFill>
                <a:srgbClr val="000000"/>
              </a:solidFill>
              <a:effectLst/>
              <a:latin typeface="inter-regular"/>
            </a:endParaRPr>
          </a:p>
          <a:p>
            <a:pPr marL="0" indent="0">
              <a:buFont typeface="Arial" panose="020B0604020202020204" pitchFamily="34" charset="0"/>
              <a:buNone/>
            </a:pPr>
            <a:endParaRPr lang="en-IN" sz="2400" b="1" dirty="0">
              <a:latin typeface="Helvetica" pitchFamily="2" charset="0"/>
            </a:endParaRPr>
          </a:p>
        </p:txBody>
      </p:sp>
    </p:spTree>
    <p:extLst>
      <p:ext uri="{BB962C8B-B14F-4D97-AF65-F5344CB8AC3E}">
        <p14:creationId xmlns:p14="http://schemas.microsoft.com/office/powerpoint/2010/main" val="4374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4" name="Title 1">
            <a:extLst>
              <a:ext uri="{FF2B5EF4-FFF2-40B4-BE49-F238E27FC236}">
                <a16:creationId xmlns:a16="http://schemas.microsoft.com/office/drawing/2014/main" id="{A9DF4B16-CB4B-7EB2-3DC7-D24B3DBEFE33}"/>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Order of Execution:</a:t>
            </a:r>
          </a:p>
        </p:txBody>
      </p:sp>
      <p:pic>
        <p:nvPicPr>
          <p:cNvPr id="7" name="Picture 6">
            <a:extLst>
              <a:ext uri="{FF2B5EF4-FFF2-40B4-BE49-F238E27FC236}">
                <a16:creationId xmlns:a16="http://schemas.microsoft.com/office/drawing/2014/main" id="{79DE39B0-A321-56A5-5710-EEAF0CD095DE}"/>
              </a:ext>
            </a:extLst>
          </p:cNvPr>
          <p:cNvPicPr>
            <a:picLocks noChangeAspect="1"/>
          </p:cNvPicPr>
          <p:nvPr/>
        </p:nvPicPr>
        <p:blipFill>
          <a:blip r:embed="rId2"/>
          <a:stretch>
            <a:fillRect/>
          </a:stretch>
        </p:blipFill>
        <p:spPr>
          <a:xfrm>
            <a:off x="1200150" y="1543050"/>
            <a:ext cx="9791700" cy="3771900"/>
          </a:xfrm>
          <a:prstGeom prst="rect">
            <a:avLst/>
          </a:prstGeom>
        </p:spPr>
      </p:pic>
    </p:spTree>
    <p:extLst>
      <p:ext uri="{BB962C8B-B14F-4D97-AF65-F5344CB8AC3E}">
        <p14:creationId xmlns:p14="http://schemas.microsoft.com/office/powerpoint/2010/main" val="236316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4" name="Title 1">
            <a:extLst>
              <a:ext uri="{FF2B5EF4-FFF2-40B4-BE49-F238E27FC236}">
                <a16:creationId xmlns:a16="http://schemas.microsoft.com/office/drawing/2014/main" id="{A9DF4B16-CB4B-7EB2-3DC7-D24B3DBEFE33}"/>
              </a:ext>
            </a:extLst>
          </p:cNvPr>
          <p:cNvSpPr txBox="1">
            <a:spLocks/>
          </p:cNvSpPr>
          <p:nvPr/>
        </p:nvSpPr>
        <p:spPr>
          <a:xfrm>
            <a:off x="457200" y="87090"/>
            <a:ext cx="10074963" cy="690771"/>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Connection of Local </a:t>
            </a:r>
            <a:r>
              <a:rPr lang="en-US" sz="3600" b="1" u="sng" dirty="0" err="1">
                <a:solidFill>
                  <a:schemeClr val="accent6"/>
                </a:solidFill>
              </a:rPr>
              <a:t>Sql</a:t>
            </a:r>
            <a:r>
              <a:rPr lang="en-US" sz="3600" b="1" u="sng" dirty="0">
                <a:solidFill>
                  <a:schemeClr val="accent6"/>
                </a:solidFill>
              </a:rPr>
              <a:t> database through Python:</a:t>
            </a:r>
          </a:p>
        </p:txBody>
      </p:sp>
      <p:sp>
        <p:nvSpPr>
          <p:cNvPr id="2" name="Content Placeholder 2">
            <a:extLst>
              <a:ext uri="{FF2B5EF4-FFF2-40B4-BE49-F238E27FC236}">
                <a16:creationId xmlns:a16="http://schemas.microsoft.com/office/drawing/2014/main" id="{F03CABD5-AF28-3289-4C1D-02554279BCD2}"/>
              </a:ext>
            </a:extLst>
          </p:cNvPr>
          <p:cNvSpPr txBox="1">
            <a:spLocks/>
          </p:cNvSpPr>
          <p:nvPr/>
        </p:nvSpPr>
        <p:spPr>
          <a:xfrm>
            <a:off x="457200" y="777861"/>
            <a:ext cx="11371953" cy="4472565"/>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IN" sz="1400" dirty="0"/>
              <a:t>import </a:t>
            </a:r>
            <a:r>
              <a:rPr lang="en-IN" sz="1400" dirty="0" err="1"/>
              <a:t>pyodbc</a:t>
            </a:r>
            <a:br>
              <a:rPr lang="en-IN" sz="1400" dirty="0"/>
            </a:br>
            <a:r>
              <a:rPr lang="en-IN" sz="1400" dirty="0"/>
              <a:t>import pandas</a:t>
            </a:r>
            <a:br>
              <a:rPr lang="en-IN" sz="1400" dirty="0"/>
            </a:br>
            <a:r>
              <a:rPr lang="en-IN" sz="1400" dirty="0" err="1"/>
              <a:t>connection_string</a:t>
            </a:r>
            <a:r>
              <a:rPr lang="en-IN" sz="1400" dirty="0"/>
              <a:t> = ("Driver={ODBC Driver 17 for SQL Server};"</a:t>
            </a:r>
          </a:p>
          <a:p>
            <a:pPr marL="0" indent="0" rtl="0">
              <a:buNone/>
            </a:pPr>
            <a:r>
              <a:rPr lang="en-IN" sz="1400" dirty="0"/>
              <a:t> </a:t>
            </a:r>
          </a:p>
          <a:p>
            <a:pPr marL="0" indent="0" rtl="0">
              <a:buNone/>
            </a:pPr>
            <a:r>
              <a:rPr lang="en-IN" sz="1400" dirty="0"/>
              <a:t>            "Server=C-PF3PR332\SQLEXPRESS;"</a:t>
            </a:r>
          </a:p>
          <a:p>
            <a:pPr marL="0" indent="0" rtl="0">
              <a:buNone/>
            </a:pPr>
            <a:r>
              <a:rPr lang="en-IN" sz="1400" dirty="0"/>
              <a:t> </a:t>
            </a:r>
          </a:p>
          <a:p>
            <a:pPr marL="0" indent="0" rtl="0">
              <a:buNone/>
            </a:pPr>
            <a:r>
              <a:rPr lang="en-IN" sz="1400" dirty="0"/>
              <a:t>            "Database=</a:t>
            </a:r>
            <a:r>
              <a:rPr lang="en-IN" sz="1400" dirty="0" err="1"/>
              <a:t>adventureworks</a:t>
            </a:r>
            <a:r>
              <a:rPr lang="en-IN" sz="1400" dirty="0"/>
              <a:t>;"</a:t>
            </a:r>
          </a:p>
          <a:p>
            <a:pPr marL="0" indent="0" rtl="0">
              <a:buNone/>
            </a:pPr>
            <a:r>
              <a:rPr lang="en-IN" sz="1400" dirty="0"/>
              <a:t> </a:t>
            </a:r>
          </a:p>
          <a:p>
            <a:pPr marL="0" indent="0" rtl="0">
              <a:buNone/>
            </a:pPr>
            <a:r>
              <a:rPr lang="en-IN" sz="1400" dirty="0"/>
              <a:t>            "</a:t>
            </a:r>
            <a:r>
              <a:rPr lang="en-IN" sz="1400" dirty="0" err="1"/>
              <a:t>Trusted_Connection</a:t>
            </a:r>
            <a:r>
              <a:rPr lang="en-IN" sz="1400" dirty="0"/>
              <a:t>=yes;")</a:t>
            </a:r>
          </a:p>
          <a:p>
            <a:pPr marL="0" indent="0" rtl="0">
              <a:buNone/>
            </a:pPr>
            <a:r>
              <a:rPr lang="en-IN" sz="1400" dirty="0"/>
              <a:t> </a:t>
            </a:r>
          </a:p>
          <a:p>
            <a:pPr marL="0" indent="0" rtl="0">
              <a:buNone/>
            </a:pPr>
            <a:r>
              <a:rPr lang="en-IN" sz="1400" dirty="0"/>
              <a:t> </a:t>
            </a:r>
          </a:p>
          <a:p>
            <a:pPr marL="0" indent="0" rtl="0">
              <a:buNone/>
            </a:pPr>
            <a:r>
              <a:rPr lang="en-IN" sz="1400" dirty="0"/>
              <a:t>Connection=</a:t>
            </a:r>
            <a:r>
              <a:rPr lang="en-IN" sz="1400" dirty="0" err="1"/>
              <a:t>pyodbc.connect</a:t>
            </a:r>
            <a:r>
              <a:rPr lang="en-IN" sz="1400" dirty="0"/>
              <a:t>(</a:t>
            </a:r>
            <a:r>
              <a:rPr lang="en-IN" sz="1400" dirty="0" err="1"/>
              <a:t>connection_string</a:t>
            </a:r>
            <a:r>
              <a:rPr lang="en-IN" sz="1400" dirty="0"/>
              <a:t>)</a:t>
            </a:r>
            <a:br>
              <a:rPr lang="en-IN" sz="1400" dirty="0"/>
            </a:br>
            <a:r>
              <a:rPr lang="en-IN" sz="1400" dirty="0"/>
              <a:t>Cursor = </a:t>
            </a:r>
            <a:r>
              <a:rPr lang="en-IN" sz="1400" dirty="0" err="1"/>
              <a:t>Connection.cursor</a:t>
            </a:r>
            <a:r>
              <a:rPr lang="en-IN" sz="1400" dirty="0"/>
              <a:t>()</a:t>
            </a:r>
            <a:br>
              <a:rPr lang="en-IN" sz="1400" dirty="0"/>
            </a:br>
            <a:r>
              <a:rPr lang="en-IN" sz="1400" dirty="0" err="1"/>
              <a:t>df</a:t>
            </a:r>
            <a:r>
              <a:rPr lang="en-IN" sz="1400" dirty="0"/>
              <a:t> = </a:t>
            </a:r>
            <a:r>
              <a:rPr lang="en-IN" sz="1400" dirty="0" err="1"/>
              <a:t>pd.read_sql</a:t>
            </a:r>
            <a:r>
              <a:rPr lang="en-IN" sz="1400" dirty="0"/>
              <a:t>('select  * from </a:t>
            </a:r>
            <a:r>
              <a:rPr lang="en-IN" sz="1400" dirty="0" err="1"/>
              <a:t>SalesLT.Customer',Connection</a:t>
            </a:r>
            <a:r>
              <a:rPr lang="en-IN" sz="1400" dirty="0"/>
              <a:t>)</a:t>
            </a:r>
          </a:p>
          <a:p>
            <a:pPr marL="0" indent="0" rtl="0">
              <a:buNone/>
            </a:pPr>
            <a:r>
              <a:rPr lang="en-IN" sz="1400" dirty="0"/>
              <a:t>print(</a:t>
            </a:r>
            <a:r>
              <a:rPr lang="en-IN" sz="1400" dirty="0" err="1"/>
              <a:t>df</a:t>
            </a:r>
            <a:r>
              <a:rPr lang="en-IN" sz="1400" dirty="0"/>
              <a:t>)</a:t>
            </a:r>
          </a:p>
          <a:p>
            <a:pPr algn="just"/>
            <a:endParaRPr lang="en-US" sz="2400" b="0" i="0" dirty="0">
              <a:solidFill>
                <a:srgbClr val="000000"/>
              </a:solidFill>
              <a:effectLst/>
              <a:latin typeface="inter-regular"/>
            </a:endParaRPr>
          </a:p>
          <a:p>
            <a:pPr marL="0" indent="0">
              <a:buFont typeface="Arial" panose="020B0604020202020204" pitchFamily="34" charset="0"/>
              <a:buNone/>
            </a:pPr>
            <a:endParaRPr lang="en-IN" sz="2400" b="1" dirty="0">
              <a:latin typeface="Helvetica" pitchFamily="2" charset="0"/>
            </a:endParaRPr>
          </a:p>
        </p:txBody>
      </p:sp>
    </p:spTree>
    <p:extLst>
      <p:ext uri="{BB962C8B-B14F-4D97-AF65-F5344CB8AC3E}">
        <p14:creationId xmlns:p14="http://schemas.microsoft.com/office/powerpoint/2010/main" val="208402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Introduction To SQL:</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362847" y="581216"/>
            <a:ext cx="11371953" cy="1918432"/>
          </a:xfrm>
        </p:spPr>
        <p:txBody>
          <a:bodyPr lIns="91440" tIns="91440" rIns="91440" bIns="91440">
            <a:normAutofit fontScale="25000" lnSpcReduction="20000"/>
          </a:bodyPr>
          <a:lstStyle/>
          <a:p>
            <a:pPr marL="0" indent="0" algn="just">
              <a:buNone/>
            </a:pPr>
            <a:r>
              <a:rPr lang="en-US" sz="9600" b="0" i="0" dirty="0">
                <a:solidFill>
                  <a:srgbClr val="610B38"/>
                </a:solidFill>
                <a:effectLst/>
                <a:latin typeface="erdana"/>
              </a:rPr>
              <a:t>What is SQL?</a:t>
            </a:r>
          </a:p>
          <a:p>
            <a:pPr algn="just"/>
            <a:r>
              <a:rPr lang="en-US" sz="8000" b="0" i="0" dirty="0">
                <a:solidFill>
                  <a:srgbClr val="333333"/>
                </a:solidFill>
                <a:effectLst/>
                <a:latin typeface="inter-regular"/>
              </a:rPr>
              <a:t>SQL is a short-form of the structured query language, and it is pronounced as S-Q-L or sometimes as See-Quell.</a:t>
            </a:r>
          </a:p>
          <a:p>
            <a:pPr algn="just"/>
            <a:r>
              <a:rPr lang="en-US" sz="8000" b="0" i="0" dirty="0">
                <a:solidFill>
                  <a:srgbClr val="333333"/>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pPr marL="0" indent="0" algn="just">
              <a:buNone/>
            </a:pPr>
            <a:endParaRPr lang="en-US" sz="8000" b="0" i="0" dirty="0">
              <a:solidFill>
                <a:srgbClr val="333333"/>
              </a:solidFill>
              <a:effectLst/>
              <a:latin typeface="inter-regular"/>
            </a:endParaRPr>
          </a:p>
          <a:p>
            <a:pPr marL="0" indent="0" algn="l" fontAlgn="base">
              <a:buNone/>
            </a:pPr>
            <a:r>
              <a:rPr lang="en-IN" sz="9600" dirty="0">
                <a:solidFill>
                  <a:srgbClr val="610B38"/>
                </a:solidFill>
                <a:latin typeface="erdana"/>
              </a:rPr>
              <a:t>What is Database?</a:t>
            </a:r>
          </a:p>
          <a:p>
            <a:pPr algn="just"/>
            <a:r>
              <a:rPr lang="en-IN" sz="8000" dirty="0">
                <a:solidFill>
                  <a:srgbClr val="333333"/>
                </a:solidFill>
                <a:latin typeface="inter-regular"/>
              </a:rPr>
              <a:t>A database is an organized collection of data stored in a computer system and usually controlled by a database management system (DBMS). The data in common databases is </a:t>
            </a:r>
            <a:r>
              <a:rPr lang="en-IN" sz="8000" dirty="0" err="1">
                <a:solidFill>
                  <a:srgbClr val="333333"/>
                </a:solidFill>
                <a:latin typeface="inter-regular"/>
              </a:rPr>
              <a:t>modeled</a:t>
            </a:r>
            <a:r>
              <a:rPr lang="en-IN" sz="8000" dirty="0">
                <a:solidFill>
                  <a:srgbClr val="333333"/>
                </a:solidFill>
                <a:latin typeface="inter-regular"/>
              </a:rPr>
              <a:t> in tables, making querying and processing efficient. Structured query language (SQL) is commonly used for data querying and writing.</a:t>
            </a:r>
            <a:endParaRPr lang="en-US" sz="8000" dirty="0">
              <a:solidFill>
                <a:srgbClr val="333333"/>
              </a:solidFill>
              <a:latin typeface="inter-regular"/>
            </a:endParaRPr>
          </a:p>
          <a:p>
            <a:pPr algn="just"/>
            <a:r>
              <a:rPr lang="en-IN" sz="8000" dirty="0">
                <a:solidFill>
                  <a:srgbClr val="333333"/>
                </a:solidFill>
                <a:latin typeface="inter-regular"/>
              </a:rPr>
              <a:t>Relational Database: A relational database is made up of a set of tables with data that fits into a predefined category.</a:t>
            </a:r>
          </a:p>
          <a:p>
            <a:pPr algn="just"/>
            <a:endParaRPr lang="en-IN" sz="8000" dirty="0">
              <a:solidFill>
                <a:srgbClr val="333333"/>
              </a:solidFill>
              <a:latin typeface="inter-regular"/>
            </a:endParaRPr>
          </a:p>
          <a:p>
            <a:pPr marL="0" indent="0" algn="just">
              <a:buNone/>
            </a:pPr>
            <a:r>
              <a:rPr lang="en-IN" sz="9600" dirty="0">
                <a:solidFill>
                  <a:srgbClr val="610B38"/>
                </a:solidFill>
                <a:latin typeface="erdana"/>
              </a:rPr>
              <a:t>Normalization of DBMS</a:t>
            </a:r>
          </a:p>
          <a:p>
            <a:pPr algn="just"/>
            <a:r>
              <a:rPr lang="en-IN" sz="8000" dirty="0">
                <a:solidFill>
                  <a:srgbClr val="333333"/>
                </a:solidFill>
                <a:latin typeface="inter-regular"/>
              </a:rPr>
              <a:t>Normalization is the process of minimizing redundancy from a relation or set of relations. Redundancy in relation may cause insertion, deletion, and update anomalies.</a:t>
            </a:r>
          </a:p>
          <a:p>
            <a:pPr algn="just"/>
            <a:r>
              <a:rPr lang="en-IN" sz="8000" dirty="0">
                <a:solidFill>
                  <a:srgbClr val="333333"/>
                </a:solidFill>
                <a:latin typeface="inter-regular"/>
              </a:rPr>
              <a:t>In database management systems (DBMS), normal forms are a series of guidelines that help to ensure that the design of a database is efficient, organized, and free from data anomalies.</a:t>
            </a:r>
          </a:p>
          <a:p>
            <a:pPr algn="just"/>
            <a:endParaRPr lang="en-IN" sz="8000" dirty="0">
              <a:solidFill>
                <a:srgbClr val="333333"/>
              </a:solidFill>
              <a:latin typeface="inter-regular"/>
            </a:endParaRPr>
          </a:p>
          <a:p>
            <a:pPr algn="just"/>
            <a:endParaRPr lang="en-US" sz="8000" dirty="0">
              <a:solidFill>
                <a:srgbClr val="333333"/>
              </a:solidFill>
              <a:latin typeface="inter-regular"/>
            </a:endParaRPr>
          </a:p>
          <a:p>
            <a:pPr marL="0" indent="0">
              <a:buNone/>
            </a:pPr>
            <a:endParaRPr lang="en-IN" sz="5600" b="1" dirty="0">
              <a:latin typeface="Helvetica" pitchFamily="2" charset="0"/>
            </a:endParaRP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1630595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4" name="Title 1">
            <a:extLst>
              <a:ext uri="{FF2B5EF4-FFF2-40B4-BE49-F238E27FC236}">
                <a16:creationId xmlns:a16="http://schemas.microsoft.com/office/drawing/2014/main" id="{A9DF4B16-CB4B-7EB2-3DC7-D24B3DBEFE33}"/>
              </a:ext>
            </a:extLst>
          </p:cNvPr>
          <p:cNvSpPr txBox="1">
            <a:spLocks/>
          </p:cNvSpPr>
          <p:nvPr/>
        </p:nvSpPr>
        <p:spPr>
          <a:xfrm>
            <a:off x="457200" y="87090"/>
            <a:ext cx="10074963" cy="690771"/>
          </a:xfrm>
          <a:prstGeom prst="rect">
            <a:avLst/>
          </a:prstGeom>
        </p:spPr>
        <p:txBody>
          <a:bodyPr vert="horz" lIns="91440" tIns="45720" rIns="91440" bIns="4572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u="sng" dirty="0">
                <a:solidFill>
                  <a:schemeClr val="accent6"/>
                </a:solidFill>
              </a:rPr>
              <a:t>Connection of Remote </a:t>
            </a:r>
            <a:r>
              <a:rPr lang="en-US" sz="3600" b="1" u="sng" dirty="0" err="1">
                <a:solidFill>
                  <a:schemeClr val="accent6"/>
                </a:solidFill>
              </a:rPr>
              <a:t>Sql</a:t>
            </a:r>
            <a:r>
              <a:rPr lang="en-US" sz="3600" b="1" u="sng" dirty="0">
                <a:solidFill>
                  <a:schemeClr val="accent6"/>
                </a:solidFill>
              </a:rPr>
              <a:t> database through Python:</a:t>
            </a:r>
          </a:p>
        </p:txBody>
      </p:sp>
      <p:sp>
        <p:nvSpPr>
          <p:cNvPr id="2" name="Content Placeholder 2">
            <a:extLst>
              <a:ext uri="{FF2B5EF4-FFF2-40B4-BE49-F238E27FC236}">
                <a16:creationId xmlns:a16="http://schemas.microsoft.com/office/drawing/2014/main" id="{F03CABD5-AF28-3289-4C1D-02554279BCD2}"/>
              </a:ext>
            </a:extLst>
          </p:cNvPr>
          <p:cNvSpPr txBox="1">
            <a:spLocks/>
          </p:cNvSpPr>
          <p:nvPr/>
        </p:nvSpPr>
        <p:spPr>
          <a:xfrm>
            <a:off x="457200" y="777861"/>
            <a:ext cx="11371953" cy="4472565"/>
          </a:xfrm>
          <a:prstGeom prst="rect">
            <a:avLst/>
          </a:prstGeom>
        </p:spPr>
        <p:txBody>
          <a:bodyPr vert="horz" lIns="91440" tIns="91440" rIns="91440" bIns="9144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IN" sz="1200" dirty="0"/>
              <a:t>import </a:t>
            </a:r>
            <a:r>
              <a:rPr lang="en-IN" sz="1200" dirty="0" err="1"/>
              <a:t>mysql.connector</a:t>
            </a:r>
            <a:endParaRPr lang="en-IN" sz="1200" dirty="0"/>
          </a:p>
          <a:p>
            <a:pPr marL="0" indent="0" rtl="0">
              <a:buNone/>
            </a:pPr>
            <a:r>
              <a:rPr lang="en-IN" sz="1200" dirty="0"/>
              <a:t>import pandas as </a:t>
            </a:r>
            <a:r>
              <a:rPr lang="en-IN" sz="1200" dirty="0" err="1"/>
              <a:t>pd,os,glob,warnings</a:t>
            </a:r>
            <a:endParaRPr lang="en-IN" sz="1200" dirty="0"/>
          </a:p>
          <a:p>
            <a:pPr marL="0" indent="0" rtl="0">
              <a:buNone/>
            </a:pPr>
            <a:r>
              <a:rPr lang="en-IN" sz="1200" dirty="0" err="1"/>
              <a:t>warnings.filterwarnings</a:t>
            </a:r>
            <a:r>
              <a:rPr lang="en-IN" sz="1200" dirty="0"/>
              <a:t>("ignore")</a:t>
            </a:r>
          </a:p>
          <a:p>
            <a:pPr marL="0" indent="0" rtl="0">
              <a:buNone/>
            </a:pPr>
            <a:r>
              <a:rPr lang="en-IN" sz="1200" dirty="0"/>
              <a:t>#Connect to the database</a:t>
            </a:r>
          </a:p>
          <a:p>
            <a:pPr marL="0" indent="0" rtl="0">
              <a:buNone/>
            </a:pPr>
            <a:r>
              <a:rPr lang="en-IN" sz="1200" dirty="0" err="1"/>
              <a:t>cnx</a:t>
            </a:r>
            <a:r>
              <a:rPr lang="en-IN" sz="1200" dirty="0"/>
              <a:t> = </a:t>
            </a:r>
            <a:r>
              <a:rPr lang="en-IN" sz="1200" dirty="0" err="1"/>
              <a:t>mysql.connector.connect</a:t>
            </a:r>
            <a:r>
              <a:rPr lang="en-IN" sz="1200" dirty="0"/>
              <a:t>(</a:t>
            </a:r>
          </a:p>
          <a:p>
            <a:pPr marL="0" indent="0" rtl="0">
              <a:buNone/>
            </a:pPr>
            <a:r>
              <a:rPr lang="en-IN" sz="1200" dirty="0"/>
              <a:t>    host="10.58.88.90",#"192.168.2.90",</a:t>
            </a:r>
          </a:p>
          <a:p>
            <a:pPr marL="0" indent="0" rtl="0">
              <a:buNone/>
            </a:pPr>
            <a:r>
              <a:rPr lang="en-IN" sz="1200" dirty="0"/>
              <a:t>    port=3306,</a:t>
            </a:r>
          </a:p>
          <a:p>
            <a:pPr marL="0" indent="0" rtl="0">
              <a:buNone/>
            </a:pPr>
            <a:r>
              <a:rPr lang="en-IN" sz="1200" dirty="0"/>
              <a:t>    user="npgdc",#"isatdb3",</a:t>
            </a:r>
          </a:p>
          <a:p>
            <a:pPr marL="0" indent="0" rtl="0">
              <a:buNone/>
            </a:pPr>
            <a:r>
              <a:rPr lang="en-IN" sz="1200" dirty="0"/>
              <a:t>    password="nhRtgT",#"6E4B483B7D3E6",#</a:t>
            </a:r>
          </a:p>
          <a:p>
            <a:pPr marL="0" indent="0" rtl="0">
              <a:buNone/>
            </a:pPr>
            <a:r>
              <a:rPr lang="en-IN" sz="1200" dirty="0"/>
              <a:t>    database="</a:t>
            </a:r>
            <a:r>
              <a:rPr lang="en-IN" sz="1200" dirty="0" err="1"/>
              <a:t>ioh_tableau</a:t>
            </a:r>
            <a:r>
              <a:rPr lang="en-IN" sz="1200" dirty="0"/>
              <a:t>"</a:t>
            </a:r>
          </a:p>
          <a:p>
            <a:pPr marL="0" indent="0" rtl="0">
              <a:buNone/>
            </a:pPr>
            <a:r>
              <a:rPr lang="en-IN" sz="1200" dirty="0"/>
              <a:t>)</a:t>
            </a:r>
          </a:p>
          <a:p>
            <a:pPr marL="0" indent="0" rtl="0">
              <a:buNone/>
            </a:pPr>
            <a:r>
              <a:rPr lang="en-IN" sz="1200" dirty="0"/>
              <a:t># Check if the connection is successful</a:t>
            </a:r>
          </a:p>
          <a:p>
            <a:pPr marL="0" indent="0" rtl="0">
              <a:buNone/>
            </a:pPr>
            <a:r>
              <a:rPr lang="en-IN" sz="1200" dirty="0"/>
              <a:t>if </a:t>
            </a:r>
            <a:r>
              <a:rPr lang="en-IN" sz="1200" dirty="0" err="1"/>
              <a:t>cnx.is_connected</a:t>
            </a:r>
            <a:r>
              <a:rPr lang="en-IN" sz="1200" dirty="0"/>
              <a:t>():</a:t>
            </a:r>
          </a:p>
          <a:p>
            <a:pPr marL="0" indent="0" rtl="0">
              <a:buNone/>
            </a:pPr>
            <a:r>
              <a:rPr lang="en-IN" sz="1200" dirty="0"/>
              <a:t>    print("Connected to the database!")</a:t>
            </a:r>
          </a:p>
          <a:p>
            <a:pPr marL="0" indent="0" rtl="0">
              <a:buNone/>
            </a:pPr>
            <a:r>
              <a:rPr lang="en-IN" sz="1200" dirty="0"/>
              <a:t>else:</a:t>
            </a:r>
          </a:p>
          <a:p>
            <a:pPr marL="0" indent="0" rtl="0">
              <a:buNone/>
            </a:pPr>
            <a:r>
              <a:rPr lang="en-IN" sz="1200" dirty="0"/>
              <a:t>    print("Failed to connect to the database.")</a:t>
            </a:r>
          </a:p>
          <a:p>
            <a:pPr marL="0" indent="0" rtl="0">
              <a:buNone/>
            </a:pPr>
            <a:r>
              <a:rPr lang="en-IN" sz="1200" dirty="0" err="1"/>
              <a:t>df</a:t>
            </a:r>
            <a:r>
              <a:rPr lang="en-IN" sz="1200" dirty="0"/>
              <a:t> = </a:t>
            </a:r>
            <a:r>
              <a:rPr lang="en-IN" sz="1200" dirty="0" err="1"/>
              <a:t>pd.read_sql</a:t>
            </a:r>
            <a:r>
              <a:rPr lang="en-IN" sz="1200" dirty="0"/>
              <a:t>(</a:t>
            </a:r>
            <a:r>
              <a:rPr lang="en-IN" sz="1200" dirty="0" err="1"/>
              <a:t>sql</a:t>
            </a:r>
            <a:r>
              <a:rPr lang="en-IN" sz="1200" dirty="0"/>
              <a:t>="SELECT * FROM ioh_tableau.cx_systemkey_4g_bw_day;", con=</a:t>
            </a:r>
            <a:r>
              <a:rPr lang="en-IN" sz="1200" dirty="0" err="1"/>
              <a:t>cnx</a:t>
            </a:r>
            <a:r>
              <a:rPr lang="en-IN" sz="1200" dirty="0"/>
              <a:t>) </a:t>
            </a:r>
          </a:p>
          <a:p>
            <a:pPr marL="0" indent="0" rtl="0">
              <a:buNone/>
            </a:pPr>
            <a:r>
              <a:rPr lang="en-IN" sz="1200" dirty="0" err="1"/>
              <a:t>cnx.close</a:t>
            </a:r>
            <a:r>
              <a:rPr lang="en-IN" sz="1200" dirty="0"/>
              <a:t>()</a:t>
            </a:r>
          </a:p>
          <a:p>
            <a:pPr marL="0" indent="0" rtl="0">
              <a:buNone/>
            </a:pPr>
            <a:r>
              <a:rPr lang="en-IN" sz="1200" dirty="0"/>
              <a:t>print(</a:t>
            </a:r>
            <a:r>
              <a:rPr lang="en-IN" sz="1200" dirty="0" err="1"/>
              <a:t>df</a:t>
            </a:r>
            <a:r>
              <a:rPr lang="en-IN" sz="1200" dirty="0"/>
              <a:t>)</a:t>
            </a:r>
            <a:endParaRPr lang="en-US" sz="1200" dirty="0"/>
          </a:p>
          <a:p>
            <a:pPr marL="0" indent="0">
              <a:buFont typeface="Arial" panose="020B0604020202020204" pitchFamily="34" charset="0"/>
              <a:buNone/>
            </a:pPr>
            <a:endParaRPr lang="en-IN" sz="500" b="1" dirty="0">
              <a:latin typeface="Helvetica" pitchFamily="2" charset="0"/>
            </a:endParaRPr>
          </a:p>
        </p:txBody>
      </p:sp>
    </p:spTree>
    <p:extLst>
      <p:ext uri="{BB962C8B-B14F-4D97-AF65-F5344CB8AC3E}">
        <p14:creationId xmlns:p14="http://schemas.microsoft.com/office/powerpoint/2010/main" val="1680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87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Types of Big Data:</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362847" y="581216"/>
            <a:ext cx="11371953" cy="1918432"/>
          </a:xfrm>
        </p:spPr>
        <p:txBody>
          <a:bodyPr lIns="91440" tIns="91440" rIns="91440" bIns="91440">
            <a:normAutofit fontScale="25000" lnSpcReduction="20000"/>
          </a:bodyPr>
          <a:lstStyle/>
          <a:p>
            <a:pPr marL="0" indent="0" algn="l" fontAlgn="base">
              <a:buNone/>
            </a:pPr>
            <a:r>
              <a:rPr lang="en-IN" sz="8000" dirty="0">
                <a:solidFill>
                  <a:srgbClr val="333333"/>
                </a:solidFill>
                <a:latin typeface="inter-regular"/>
              </a:rPr>
              <a:t>Big Data includes huge volume, high velocity, and extensible variety of data. There are 3 types: Structured data, Semi-structured data, and Unstructured data. </a:t>
            </a:r>
            <a:br>
              <a:rPr lang="en-IN" sz="8000" dirty="0">
                <a:solidFill>
                  <a:srgbClr val="333333"/>
                </a:solidFill>
                <a:latin typeface="inter-regular"/>
              </a:rPr>
            </a:br>
            <a:r>
              <a:rPr lang="en-IN" sz="8000" dirty="0">
                <a:solidFill>
                  <a:srgbClr val="333333"/>
                </a:solidFill>
                <a:latin typeface="inter-regular"/>
              </a:rPr>
              <a:t> </a:t>
            </a:r>
          </a:p>
          <a:p>
            <a:pPr algn="l" fontAlgn="base">
              <a:buFont typeface="+mj-lt"/>
              <a:buAutoNum type="arabicPeriod"/>
            </a:pPr>
            <a:r>
              <a:rPr lang="en-IN" sz="9600" dirty="0">
                <a:solidFill>
                  <a:srgbClr val="610B38"/>
                </a:solidFill>
                <a:latin typeface="erdana"/>
              </a:rPr>
              <a:t>Structured data – </a:t>
            </a:r>
            <a:br>
              <a:rPr lang="en-IN" sz="6000" b="0" i="0" dirty="0">
                <a:solidFill>
                  <a:srgbClr val="273239"/>
                </a:solidFill>
                <a:effectLst/>
                <a:highlight>
                  <a:srgbClr val="FFFFFF"/>
                </a:highlight>
                <a:latin typeface="Nunito" pitchFamily="2" charset="0"/>
              </a:rPr>
            </a:br>
            <a:r>
              <a:rPr lang="en-IN" sz="8000" dirty="0">
                <a:solidFill>
                  <a:srgbClr val="333333"/>
                </a:solidFill>
                <a:latin typeface="inter-regular"/>
              </a:rPr>
              <a:t>Structured data is data whose elements are addressable for effective analysis. It has been organized into a formatted repository that is typically a database. It concerns all data which can be stored in database SQL in a table with rows and columns. They have relational keys and can easily be mapped into pre-designed fields. Today, those data are most processed in the development and simplest way to manage information. Example: Relational data. </a:t>
            </a:r>
            <a:br>
              <a:rPr lang="en-IN" sz="8000" dirty="0">
                <a:solidFill>
                  <a:srgbClr val="333333"/>
                </a:solidFill>
                <a:latin typeface="inter-regular"/>
              </a:rPr>
            </a:br>
            <a:r>
              <a:rPr lang="en-IN" sz="8000" dirty="0">
                <a:solidFill>
                  <a:srgbClr val="333333"/>
                </a:solidFill>
                <a:latin typeface="inter-regular"/>
              </a:rPr>
              <a:t> </a:t>
            </a:r>
          </a:p>
          <a:p>
            <a:pPr algn="l" fontAlgn="base">
              <a:buFont typeface="+mj-lt"/>
              <a:buAutoNum type="arabicPeriod"/>
            </a:pPr>
            <a:r>
              <a:rPr lang="en-IN" sz="9600" dirty="0">
                <a:solidFill>
                  <a:srgbClr val="610B38"/>
                </a:solidFill>
                <a:latin typeface="erdana"/>
              </a:rPr>
              <a:t>Semi-Structured data – </a:t>
            </a:r>
            <a:br>
              <a:rPr lang="en-IN" sz="9600" dirty="0">
                <a:solidFill>
                  <a:srgbClr val="610B38"/>
                </a:solidFill>
                <a:latin typeface="erdana"/>
              </a:rPr>
            </a:br>
            <a:r>
              <a:rPr lang="en-IN" sz="8000" dirty="0">
                <a:solidFill>
                  <a:srgbClr val="333333"/>
                </a:solidFill>
                <a:latin typeface="inter-regular"/>
              </a:rPr>
              <a:t>Semi-structured data is information that does not reside in a relational database but that has some organizational properties that make it easier to </a:t>
            </a:r>
            <a:r>
              <a:rPr lang="en-IN" sz="8000" dirty="0" err="1">
                <a:solidFill>
                  <a:srgbClr val="333333"/>
                </a:solidFill>
                <a:latin typeface="inter-regular"/>
              </a:rPr>
              <a:t>analyze</a:t>
            </a:r>
            <a:r>
              <a:rPr lang="en-IN" sz="8000" dirty="0">
                <a:solidFill>
                  <a:srgbClr val="333333"/>
                </a:solidFill>
                <a:latin typeface="inter-regular"/>
              </a:rPr>
              <a:t>. With some processes, you can store them in the relation database (it could be very hard for some kind of semi-structured data), but Semi-structured exist to ease space. Example: XML data. </a:t>
            </a:r>
            <a:br>
              <a:rPr lang="en-IN" sz="8000" dirty="0">
                <a:solidFill>
                  <a:srgbClr val="333333"/>
                </a:solidFill>
                <a:latin typeface="inter-regular"/>
              </a:rPr>
            </a:br>
            <a:r>
              <a:rPr lang="en-IN" sz="6000" b="0" i="0" dirty="0">
                <a:solidFill>
                  <a:srgbClr val="273239"/>
                </a:solidFill>
                <a:effectLst/>
                <a:highlight>
                  <a:srgbClr val="FFFFFF"/>
                </a:highlight>
                <a:latin typeface="Nunito" pitchFamily="2" charset="0"/>
              </a:rPr>
              <a:t> </a:t>
            </a:r>
          </a:p>
          <a:p>
            <a:pPr algn="l" fontAlgn="base">
              <a:buFont typeface="+mj-lt"/>
              <a:buAutoNum type="arabicPeriod"/>
            </a:pPr>
            <a:r>
              <a:rPr lang="en-IN" sz="9600" dirty="0">
                <a:solidFill>
                  <a:srgbClr val="610B38"/>
                </a:solidFill>
                <a:latin typeface="erdana"/>
              </a:rPr>
              <a:t>Unstructured data – </a:t>
            </a:r>
            <a:br>
              <a:rPr lang="en-IN" sz="9600" dirty="0">
                <a:solidFill>
                  <a:srgbClr val="610B38"/>
                </a:solidFill>
                <a:latin typeface="erdana"/>
              </a:rPr>
            </a:br>
            <a:r>
              <a:rPr lang="en-IN" sz="8000" dirty="0">
                <a:solidFill>
                  <a:srgbClr val="333333"/>
                </a:solidFill>
                <a:latin typeface="inter-regular"/>
              </a:rPr>
              <a:t>Unstructured data is a data which is not organized in a predefined manner or does not have a predefined data model, thus it is not a good fit for a mainstream relational database. So for Unstructured data, there are alternative platforms for storing and managing, it is increasingly prevalent in IT systems and is used by organizations in a variety of business intelligence and analytics applications. Example: Word, PDF, Text, Media logs. </a:t>
            </a:r>
          </a:p>
          <a:p>
            <a:pPr marL="0" indent="0">
              <a:buNone/>
            </a:pPr>
            <a:endParaRPr lang="en-IN" sz="5600" b="1" dirty="0">
              <a:latin typeface="Helvetica" pitchFamily="2" charset="0"/>
            </a:endParaRP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28370610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pPr algn="l" fontAlgn="base"/>
            <a:r>
              <a:rPr lang="en-IN" sz="3600" b="1" u="sng" dirty="0">
                <a:solidFill>
                  <a:schemeClr val="accent6"/>
                </a:solidFill>
              </a:rPr>
              <a:t>Difference between SQL and NoSQL:</a:t>
            </a: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pic>
        <p:nvPicPr>
          <p:cNvPr id="6" name="Picture 5">
            <a:extLst>
              <a:ext uri="{FF2B5EF4-FFF2-40B4-BE49-F238E27FC236}">
                <a16:creationId xmlns:a16="http://schemas.microsoft.com/office/drawing/2014/main" id="{3019CFCC-653A-8E71-6425-0192CB2443E2}"/>
              </a:ext>
            </a:extLst>
          </p:cNvPr>
          <p:cNvPicPr>
            <a:picLocks noChangeAspect="1"/>
          </p:cNvPicPr>
          <p:nvPr/>
        </p:nvPicPr>
        <p:blipFill>
          <a:blip r:embed="rId3"/>
          <a:stretch>
            <a:fillRect/>
          </a:stretch>
        </p:blipFill>
        <p:spPr>
          <a:xfrm>
            <a:off x="1209765" y="777861"/>
            <a:ext cx="6479061" cy="5566003"/>
          </a:xfrm>
          <a:prstGeom prst="rect">
            <a:avLst/>
          </a:prstGeom>
          <a:ln>
            <a:solidFill>
              <a:schemeClr val="tx1"/>
            </a:solidFill>
          </a:ln>
        </p:spPr>
      </p:pic>
    </p:spTree>
    <p:extLst>
      <p:ext uri="{BB962C8B-B14F-4D97-AF65-F5344CB8AC3E}">
        <p14:creationId xmlns:p14="http://schemas.microsoft.com/office/powerpoint/2010/main" val="3959370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2CF700-D529-6F5E-73BF-B0E74415A111}"/>
              </a:ext>
            </a:extLst>
          </p:cNvPr>
          <p:cNvSpPr>
            <a:spLocks noGrp="1"/>
          </p:cNvSpPr>
          <p:nvPr>
            <p:ph type="subTitle" idx="1"/>
          </p:nvPr>
        </p:nvSpPr>
        <p:spPr>
          <a:xfrm>
            <a:off x="199505" y="465513"/>
            <a:ext cx="10468495" cy="6043352"/>
          </a:xfrm>
        </p:spPr>
        <p:txBody>
          <a:bodyPr/>
          <a:lstStyle/>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a:p>
            <a:endParaRPr lang="en-IN" dirty="0"/>
          </a:p>
        </p:txBody>
      </p:sp>
      <p:sp>
        <p:nvSpPr>
          <p:cNvPr id="2" name="Content Placeholder 2">
            <a:extLst>
              <a:ext uri="{FF2B5EF4-FFF2-40B4-BE49-F238E27FC236}">
                <a16:creationId xmlns:a16="http://schemas.microsoft.com/office/drawing/2014/main" id="{6DE22AEE-4329-1257-2E1C-6F624F88937D}"/>
              </a:ext>
            </a:extLst>
          </p:cNvPr>
          <p:cNvSpPr txBox="1">
            <a:spLocks/>
          </p:cNvSpPr>
          <p:nvPr/>
        </p:nvSpPr>
        <p:spPr>
          <a:xfrm>
            <a:off x="410023" y="465513"/>
            <a:ext cx="11371953" cy="1918432"/>
          </a:xfrm>
          <a:prstGeom prst="rect">
            <a:avLst/>
          </a:prstGeom>
        </p:spPr>
        <p:txBody>
          <a:bodyPr vert="horz" lIns="91440" tIns="91440" rIns="91440" bIns="914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8000" b="1" dirty="0">
              <a:latin typeface="Helvetica" pitchFamily="2" charset="0"/>
            </a:endParaRPr>
          </a:p>
          <a:p>
            <a:pPr marL="0" indent="0" algn="l">
              <a:buNone/>
            </a:pPr>
            <a:r>
              <a:rPr lang="en-IN" sz="9600" dirty="0">
                <a:solidFill>
                  <a:srgbClr val="610B38"/>
                </a:solidFill>
                <a:latin typeface="erdana"/>
              </a:rPr>
              <a:t>What Can SQL do?</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execute queries against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retrieve data from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insert records in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update records in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delete records from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create new databases</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create new tables in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create stored procedures in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create views in a database</a:t>
            </a:r>
          </a:p>
          <a:p>
            <a:pPr algn="l">
              <a:buFont typeface="Arial" panose="020B0604020202020204" pitchFamily="34" charset="0"/>
              <a:buChar char="•"/>
            </a:pPr>
            <a:r>
              <a:rPr lang="en-IN" sz="7200" b="0" i="0" dirty="0">
                <a:solidFill>
                  <a:srgbClr val="000000"/>
                </a:solidFill>
                <a:effectLst/>
                <a:highlight>
                  <a:srgbClr val="FFFFFF"/>
                </a:highlight>
                <a:latin typeface="Verdana" panose="020B0604030504040204" pitchFamily="34" charset="0"/>
              </a:rPr>
              <a:t>SQL can set permissions on tables, procedures, and views</a:t>
            </a:r>
          </a:p>
          <a:p>
            <a:pPr marL="0" indent="0">
              <a:buFont typeface="Arial" panose="020B0604020202020204" pitchFamily="34" charset="0"/>
              <a:buNone/>
            </a:pPr>
            <a:endParaRPr lang="en-IN" sz="5600" b="1" dirty="0">
              <a:latin typeface="Helvetica" pitchFamily="2" charset="0"/>
            </a:endParaRPr>
          </a:p>
        </p:txBody>
      </p:sp>
    </p:spTree>
    <p:extLst>
      <p:ext uri="{BB962C8B-B14F-4D97-AF65-F5344CB8AC3E}">
        <p14:creationId xmlns:p14="http://schemas.microsoft.com/office/powerpoint/2010/main" val="364924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10023" y="298682"/>
            <a:ext cx="11371953" cy="5358780"/>
          </a:xfrm>
        </p:spPr>
        <p:txBody>
          <a:bodyPr lIns="91440" tIns="91440" rIns="91440" bIns="91440">
            <a:normAutofit/>
          </a:bodyPr>
          <a:lstStyle/>
          <a:p>
            <a:pPr marL="0" indent="0" algn="l" fontAlgn="base">
              <a:buNone/>
            </a:pPr>
            <a:r>
              <a:rPr lang="en-IN" sz="2600" b="0" i="0" dirty="0">
                <a:solidFill>
                  <a:srgbClr val="610B38"/>
                </a:solidFill>
                <a:effectLst/>
                <a:latin typeface="erdana"/>
              </a:rPr>
              <a:t>SQL Syntax:</a:t>
            </a:r>
          </a:p>
          <a:p>
            <a:pPr marL="0" indent="0" algn="l" fontAlgn="base">
              <a:buNone/>
            </a:pPr>
            <a:r>
              <a:rPr lang="en-US" sz="1800" b="0" i="0" dirty="0">
                <a:solidFill>
                  <a:srgbClr val="333333"/>
                </a:solidFill>
                <a:effectLst/>
                <a:latin typeface="inter-regular"/>
              </a:rPr>
              <a:t>When you want to do some operations on the data in the database, then you must have to write the query in the predefined syntax of SQL.</a:t>
            </a:r>
          </a:p>
          <a:p>
            <a:pPr algn="just"/>
            <a:r>
              <a:rPr lang="en-US" sz="1800" b="0" i="0" dirty="0">
                <a:solidFill>
                  <a:srgbClr val="333333"/>
                </a:solidFill>
                <a:effectLst/>
                <a:latin typeface="inter-regular"/>
              </a:rPr>
              <a:t>The syntax of the structured query language is a unique set of rules and guidelines, which is not case-sensitive. Its Syntax is defined and maintained by the ISO and ANSI standards.</a:t>
            </a:r>
          </a:p>
          <a:p>
            <a:pPr algn="just">
              <a:buFont typeface="Arial" panose="020B0604020202020204" pitchFamily="34" charset="0"/>
              <a:buChar char="•"/>
            </a:pPr>
            <a:r>
              <a:rPr lang="en-US" sz="1800" b="0" i="0" dirty="0">
                <a:solidFill>
                  <a:srgbClr val="000000"/>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800" b="0" i="0" dirty="0">
                <a:solidFill>
                  <a:srgbClr val="000000"/>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800" b="0" i="0" dirty="0">
                <a:solidFill>
                  <a:srgbClr val="000000"/>
                </a:solidFill>
                <a:effectLst/>
                <a:latin typeface="inter-regular"/>
              </a:rPr>
              <a:t>You can perform most of the action in a database with SQL statements.</a:t>
            </a:r>
          </a:p>
          <a:p>
            <a:pPr marL="0" indent="0" algn="just">
              <a:buNone/>
            </a:pPr>
            <a:r>
              <a:rPr lang="en-US" sz="2400" b="0" i="0" dirty="0">
                <a:solidFill>
                  <a:srgbClr val="610B38"/>
                </a:solidFill>
                <a:effectLst/>
                <a:latin typeface="erdana"/>
              </a:rPr>
              <a:t>SQL Statement- </a:t>
            </a:r>
          </a:p>
          <a:p>
            <a:pPr algn="just"/>
            <a:r>
              <a:rPr lang="en-US" sz="1800" dirty="0">
                <a:solidFill>
                  <a:srgbClr val="000000"/>
                </a:solidFill>
                <a:latin typeface="inter-regular"/>
              </a:rPr>
              <a:t>SQL statements tell the database what operation you want to perform on the structured data and what information you would </a:t>
            </a:r>
            <a:r>
              <a:rPr lang="en-US" sz="1800" b="0" i="0" dirty="0">
                <a:solidFill>
                  <a:srgbClr val="333333"/>
                </a:solidFill>
                <a:effectLst/>
                <a:latin typeface="inter-regular"/>
              </a:rPr>
              <a:t>like to access from the database.</a:t>
            </a:r>
          </a:p>
          <a:p>
            <a:pPr algn="just"/>
            <a:r>
              <a:rPr lang="en-US" sz="1800" b="0" i="0" dirty="0">
                <a:solidFill>
                  <a:srgbClr val="333333"/>
                </a:solidFill>
                <a:effectLst/>
                <a:latin typeface="inter-regular"/>
              </a:rPr>
              <a:t>The statements of SQL are very simple and easy to use and understand. They are like plain English but with a particular syntax.</a:t>
            </a:r>
          </a:p>
          <a:p>
            <a:pPr algn="just"/>
            <a:endParaRPr lang="en-US" sz="1800" b="0" i="0" dirty="0">
              <a:solidFill>
                <a:srgbClr val="333333"/>
              </a:solidFill>
              <a:effectLst/>
              <a:latin typeface="inter-regular"/>
            </a:endParaRPr>
          </a:p>
          <a:p>
            <a:pPr algn="just"/>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US" sz="1800" b="0" i="0" dirty="0">
              <a:solidFill>
                <a:srgbClr val="333333"/>
              </a:solidFill>
              <a:effectLst/>
              <a:latin typeface="Verdana" panose="020B0604030504040204" pitchFamily="34" charset="0"/>
              <a:ea typeface="Verdana" panose="020B0604030504040204" pitchFamily="34" charset="0"/>
            </a:endParaRPr>
          </a:p>
          <a:p>
            <a:pPr marL="0" indent="0">
              <a:buNone/>
            </a:pPr>
            <a:endParaRPr lang="en-IN" sz="5600" b="1" dirty="0">
              <a:latin typeface="Helvetica" pitchFamily="2" charset="0"/>
            </a:endParaRP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spTree>
    <p:extLst>
      <p:ext uri="{BB962C8B-B14F-4D97-AF65-F5344CB8AC3E}">
        <p14:creationId xmlns:p14="http://schemas.microsoft.com/office/powerpoint/2010/main" val="3167431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SQL Commands:</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10022" y="767700"/>
            <a:ext cx="11371953" cy="5358780"/>
          </a:xfrm>
        </p:spPr>
        <p:txBody>
          <a:bodyPr lIns="91440" tIns="91440" rIns="91440" bIns="91440">
            <a:normAutofit/>
          </a:bodyPr>
          <a:lstStyle/>
          <a:p>
            <a:pPr marL="0" indent="0" algn="l" fontAlgn="base">
              <a:buNone/>
            </a:pPr>
            <a:r>
              <a:rPr lang="en-IN" sz="1800" dirty="0">
                <a:solidFill>
                  <a:srgbClr val="273239"/>
                </a:solidFill>
                <a:highlight>
                  <a:srgbClr val="FFFFFF"/>
                </a:highlight>
                <a:latin typeface="Verdana" panose="020B0604030504040204" pitchFamily="34" charset="0"/>
                <a:ea typeface="Verdana" panose="020B0604030504040204" pitchFamily="34" charset="0"/>
              </a:rPr>
              <a:t>SQL commands are the instructions used to communicate with a database to perform tasks, functions, and queries with data.</a:t>
            </a:r>
          </a:p>
          <a:p>
            <a:pPr marL="0" indent="0" algn="l" fontAlgn="base">
              <a:buNone/>
            </a:pPr>
            <a:r>
              <a:rPr lang="en-IN" sz="2600" dirty="0">
                <a:solidFill>
                  <a:srgbClr val="610B38"/>
                </a:solidFill>
                <a:latin typeface="erdana"/>
              </a:rPr>
              <a:t>Data Definition Language</a:t>
            </a:r>
          </a:p>
          <a:p>
            <a:pPr algn="just"/>
            <a:r>
              <a:rPr lang="en-IN" sz="1800" b="0" i="0" dirty="0">
                <a:solidFill>
                  <a:srgbClr val="273239"/>
                </a:solidFill>
                <a:effectLst/>
                <a:highlight>
                  <a:srgbClr val="FFFFFF"/>
                </a:highlight>
                <a:latin typeface="Verdana" panose="020B0604030504040204" pitchFamily="34" charset="0"/>
                <a:ea typeface="Verdana" panose="020B0604030504040204" pitchFamily="34" charset="0"/>
              </a:rPr>
              <a:t>SQL commands used to create the database structure are known as data definition language (DDL).</a:t>
            </a:r>
          </a:p>
          <a:p>
            <a:pPr algn="just"/>
            <a:endParaRPr lang="en-IN" sz="1800" dirty="0">
              <a:solidFill>
                <a:srgbClr val="273239"/>
              </a:solidFill>
              <a:highlight>
                <a:srgbClr val="FFFFFF"/>
              </a:highlight>
              <a:latin typeface="Verdana" panose="020B0604030504040204" pitchFamily="34" charset="0"/>
              <a:ea typeface="Verdana" panose="020B0604030504040204" pitchFamily="34" charset="0"/>
            </a:endParaRPr>
          </a:p>
          <a:p>
            <a:pPr algn="just"/>
            <a:endParaRPr lang="en-IN" sz="1800" b="0" i="0" dirty="0">
              <a:solidFill>
                <a:srgbClr val="273239"/>
              </a:solidFill>
              <a:effectLst/>
              <a:highlight>
                <a:srgbClr val="FFFFFF"/>
              </a:highlight>
              <a:latin typeface="Verdana" panose="020B0604030504040204" pitchFamily="34" charset="0"/>
              <a:ea typeface="Verdana" panose="020B0604030504040204" pitchFamily="34" charset="0"/>
            </a:endParaRPr>
          </a:p>
          <a:p>
            <a:pPr algn="just"/>
            <a:endParaRPr lang="en-IN" sz="18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r>
              <a:rPr lang="en-IN" sz="2600" dirty="0">
                <a:solidFill>
                  <a:srgbClr val="610B38"/>
                </a:solidFill>
                <a:latin typeface="erdana"/>
              </a:rPr>
              <a:t>Data Manipulation Language </a:t>
            </a:r>
          </a:p>
          <a:p>
            <a:pPr marL="0" indent="0" algn="just">
              <a:buNone/>
            </a:pPr>
            <a:r>
              <a:rPr lang="en-IN" sz="1900" dirty="0">
                <a:solidFill>
                  <a:srgbClr val="273239"/>
                </a:solidFill>
                <a:highlight>
                  <a:srgbClr val="FFFFFF"/>
                </a:highlight>
                <a:latin typeface="Verdana" panose="020B0604030504040204" pitchFamily="34" charset="0"/>
                <a:ea typeface="Verdana" panose="020B0604030504040204" pitchFamily="34" charset="0"/>
              </a:rPr>
              <a:t>A relational database can be updated with new data using data manipulation language (DML) statements. </a:t>
            </a: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IN" sz="2600" dirty="0">
              <a:solidFill>
                <a:srgbClr val="610B38"/>
              </a:solidFill>
              <a:latin typeface="erdana"/>
            </a:endParaRPr>
          </a:p>
          <a:p>
            <a:pPr marL="0" indent="0" algn="just">
              <a:buNone/>
            </a:pPr>
            <a:endParaRPr lang="en-US" sz="1800" b="0" i="0" dirty="0">
              <a:solidFill>
                <a:srgbClr val="333333"/>
              </a:solidFill>
              <a:effectLst/>
              <a:latin typeface="Verdana" panose="020B0604030504040204" pitchFamily="34" charset="0"/>
              <a:ea typeface="Verdana" panose="020B0604030504040204" pitchFamily="34" charset="0"/>
            </a:endParaRPr>
          </a:p>
          <a:p>
            <a:pPr marL="0" indent="0">
              <a:buNone/>
            </a:pPr>
            <a:endParaRPr lang="en-IN" sz="5600" b="1" dirty="0">
              <a:latin typeface="Helvetica" pitchFamily="2" charset="0"/>
            </a:endParaRPr>
          </a:p>
        </p:txBody>
      </p:sp>
      <p:graphicFrame>
        <p:nvGraphicFramePr>
          <p:cNvPr id="8" name="Table 7">
            <a:extLst>
              <a:ext uri="{FF2B5EF4-FFF2-40B4-BE49-F238E27FC236}">
                <a16:creationId xmlns:a16="http://schemas.microsoft.com/office/drawing/2014/main" id="{08C0F1B4-89ED-1EFF-43F2-E4825A9938E9}"/>
              </a:ext>
            </a:extLst>
          </p:cNvPr>
          <p:cNvGraphicFramePr>
            <a:graphicFrameLocks noGrp="1"/>
          </p:cNvGraphicFramePr>
          <p:nvPr>
            <p:extLst>
              <p:ext uri="{D42A27DB-BD31-4B8C-83A1-F6EECF244321}">
                <p14:modId xmlns:p14="http://schemas.microsoft.com/office/powerpoint/2010/main" val="696710336"/>
              </p:ext>
            </p:extLst>
          </p:nvPr>
        </p:nvGraphicFramePr>
        <p:xfrm>
          <a:off x="713740" y="2679599"/>
          <a:ext cx="6477000" cy="815340"/>
        </p:xfrm>
        <a:graphic>
          <a:graphicData uri="http://schemas.openxmlformats.org/drawingml/2006/table">
            <a:tbl>
              <a:tblPr/>
              <a:tblGrid>
                <a:gridCol w="1054100">
                  <a:extLst>
                    <a:ext uri="{9D8B030D-6E8A-4147-A177-3AD203B41FA5}">
                      <a16:colId xmlns:a16="http://schemas.microsoft.com/office/drawing/2014/main" val="999536445"/>
                    </a:ext>
                  </a:extLst>
                </a:gridCol>
                <a:gridCol w="5422900">
                  <a:extLst>
                    <a:ext uri="{9D8B030D-6E8A-4147-A177-3AD203B41FA5}">
                      <a16:colId xmlns:a16="http://schemas.microsoft.com/office/drawing/2014/main" val="2220815257"/>
                    </a:ext>
                  </a:extLst>
                </a:gridCol>
              </a:tblGrid>
              <a:tr h="19050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Command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1" i="0" u="none" strike="noStrike" dirty="0">
                          <a:solidFill>
                            <a:srgbClr val="273239"/>
                          </a:solidFill>
                          <a:effectLst/>
                          <a:highlight>
                            <a:srgbClr val="FFFFFF"/>
                          </a:highlight>
                          <a:latin typeface="Arial" panose="020B0604020202020204" pitchFamily="34" charset="0"/>
                        </a:rPr>
                        <a:t>Description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9259156"/>
                  </a:ext>
                </a:extLst>
              </a:tr>
              <a:tr h="20574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CREATE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dirty="0">
                          <a:solidFill>
                            <a:srgbClr val="273239"/>
                          </a:solidFill>
                          <a:effectLst/>
                          <a:highlight>
                            <a:srgbClr val="FFFFFF"/>
                          </a:highlight>
                          <a:latin typeface="Arial" panose="020B0604020202020204" pitchFamily="34" charset="0"/>
                        </a:rPr>
                        <a:t>Creates a new table, a view of a table, or other object in the database.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6392565"/>
                  </a:ext>
                </a:extLst>
              </a:tr>
              <a:tr h="20574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ALTER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dirty="0">
                          <a:solidFill>
                            <a:srgbClr val="273239"/>
                          </a:solidFill>
                          <a:effectLst/>
                          <a:highlight>
                            <a:srgbClr val="FFFFFF"/>
                          </a:highlight>
                          <a:latin typeface="Arial" panose="020B0604020202020204" pitchFamily="34" charset="0"/>
                        </a:rPr>
                        <a:t>Modifies an existing database object, such as a table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2860658"/>
                  </a:ext>
                </a:extLst>
              </a:tr>
              <a:tr h="21336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DROP</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dirty="0">
                          <a:solidFill>
                            <a:srgbClr val="273239"/>
                          </a:solidFill>
                          <a:effectLst/>
                          <a:highlight>
                            <a:srgbClr val="FFFFFF"/>
                          </a:highlight>
                          <a:latin typeface="Arial" panose="020B0604020202020204" pitchFamily="34" charset="0"/>
                        </a:rPr>
                        <a:t>Deletes an entire table, a view of a table, or other objects in the database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54283848"/>
                  </a:ext>
                </a:extLst>
              </a:tr>
            </a:tbl>
          </a:graphicData>
        </a:graphic>
      </p:graphicFrame>
      <p:graphicFrame>
        <p:nvGraphicFramePr>
          <p:cNvPr id="9" name="Table 8">
            <a:extLst>
              <a:ext uri="{FF2B5EF4-FFF2-40B4-BE49-F238E27FC236}">
                <a16:creationId xmlns:a16="http://schemas.microsoft.com/office/drawing/2014/main" id="{A0EE760F-B2AF-CBCC-CC3A-5CEBAFA0E34F}"/>
              </a:ext>
            </a:extLst>
          </p:cNvPr>
          <p:cNvGraphicFramePr>
            <a:graphicFrameLocks noGrp="1"/>
          </p:cNvGraphicFramePr>
          <p:nvPr>
            <p:extLst>
              <p:ext uri="{D42A27DB-BD31-4B8C-83A1-F6EECF244321}">
                <p14:modId xmlns:p14="http://schemas.microsoft.com/office/powerpoint/2010/main" val="3620575552"/>
              </p:ext>
            </p:extLst>
          </p:nvPr>
        </p:nvGraphicFramePr>
        <p:xfrm>
          <a:off x="713740" y="5019535"/>
          <a:ext cx="5534660" cy="1070765"/>
        </p:xfrm>
        <a:graphic>
          <a:graphicData uri="http://schemas.openxmlformats.org/drawingml/2006/table">
            <a:tbl>
              <a:tblPr/>
              <a:tblGrid>
                <a:gridCol w="900739">
                  <a:extLst>
                    <a:ext uri="{9D8B030D-6E8A-4147-A177-3AD203B41FA5}">
                      <a16:colId xmlns:a16="http://schemas.microsoft.com/office/drawing/2014/main" val="935540080"/>
                    </a:ext>
                  </a:extLst>
                </a:gridCol>
                <a:gridCol w="4633921">
                  <a:extLst>
                    <a:ext uri="{9D8B030D-6E8A-4147-A177-3AD203B41FA5}">
                      <a16:colId xmlns:a16="http://schemas.microsoft.com/office/drawing/2014/main" val="2574007253"/>
                    </a:ext>
                  </a:extLst>
                </a:gridCol>
              </a:tblGrid>
              <a:tr h="19977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Command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Description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44474879"/>
                  </a:ext>
                </a:extLst>
              </a:tr>
              <a:tr h="215751">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SELECT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a:solidFill>
                            <a:srgbClr val="273239"/>
                          </a:solidFill>
                          <a:effectLst/>
                          <a:highlight>
                            <a:srgbClr val="FFFFFF"/>
                          </a:highlight>
                          <a:latin typeface="Arial" panose="020B0604020202020204" pitchFamily="34" charset="0"/>
                        </a:rPr>
                        <a:t>Retrieves certain records from one or more tables.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0915396"/>
                  </a:ext>
                </a:extLst>
              </a:tr>
              <a:tr h="215751">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INSERT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a:solidFill>
                            <a:srgbClr val="273239"/>
                          </a:solidFill>
                          <a:effectLst/>
                          <a:highlight>
                            <a:srgbClr val="FFFFFF"/>
                          </a:highlight>
                          <a:latin typeface="Arial" panose="020B0604020202020204" pitchFamily="34" charset="0"/>
                        </a:rPr>
                        <a:t>Creates a record.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5405603"/>
                  </a:ext>
                </a:extLst>
              </a:tr>
              <a:tr h="215751">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UPDATE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a:solidFill>
                            <a:srgbClr val="273239"/>
                          </a:solidFill>
                          <a:effectLst/>
                          <a:highlight>
                            <a:srgbClr val="FFFFFF"/>
                          </a:highlight>
                          <a:latin typeface="Arial" panose="020B0604020202020204" pitchFamily="34" charset="0"/>
                        </a:rPr>
                        <a:t>Modifies records.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5679"/>
                  </a:ext>
                </a:extLst>
              </a:tr>
              <a:tr h="223742">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DELETE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dirty="0">
                          <a:solidFill>
                            <a:srgbClr val="273239"/>
                          </a:solidFill>
                          <a:effectLst/>
                          <a:highlight>
                            <a:srgbClr val="FFFFFF"/>
                          </a:highlight>
                          <a:latin typeface="Arial" panose="020B0604020202020204" pitchFamily="34" charset="0"/>
                        </a:rPr>
                        <a:t>Deletes records.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0631040"/>
                  </a:ext>
                </a:extLst>
              </a:tr>
            </a:tbl>
          </a:graphicData>
        </a:graphic>
      </p:graphicFrame>
    </p:spTree>
    <p:extLst>
      <p:ext uri="{BB962C8B-B14F-4D97-AF65-F5344CB8AC3E}">
        <p14:creationId xmlns:p14="http://schemas.microsoft.com/office/powerpoint/2010/main" val="3725405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SQL Commands:</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10022" y="767700"/>
            <a:ext cx="11371953" cy="5358780"/>
          </a:xfrm>
        </p:spPr>
        <p:txBody>
          <a:bodyPr lIns="91440" tIns="91440" rIns="91440" bIns="91440">
            <a:normAutofit/>
          </a:bodyPr>
          <a:lstStyle/>
          <a:p>
            <a:pPr marL="0" indent="0" algn="l" fontAlgn="base">
              <a:buNone/>
            </a:pPr>
            <a:r>
              <a:rPr lang="en-IN" sz="2600" dirty="0">
                <a:solidFill>
                  <a:srgbClr val="610B38"/>
                </a:solidFill>
                <a:latin typeface="erdana"/>
              </a:rPr>
              <a:t>Data Query Language</a:t>
            </a:r>
          </a:p>
          <a:p>
            <a:pPr algn="just"/>
            <a:r>
              <a:rPr lang="en-IN" sz="1800" dirty="0">
                <a:solidFill>
                  <a:srgbClr val="273239"/>
                </a:solidFill>
                <a:highlight>
                  <a:srgbClr val="FFFFFF"/>
                </a:highlight>
                <a:latin typeface="Verdana" panose="020B0604030504040204" pitchFamily="34" charset="0"/>
                <a:ea typeface="Verdana" panose="020B0604030504040204" pitchFamily="34" charset="0"/>
              </a:rPr>
              <a:t>Data retrieval instructions are written in the data query language (DQL), which is used to access relational databases. The SELECT command is used by software programs to filter and return particular results from a SQL table. </a:t>
            </a:r>
          </a:p>
          <a:p>
            <a:pPr marL="0" indent="0" algn="just">
              <a:buNone/>
            </a:pPr>
            <a:r>
              <a:rPr lang="en-IN" sz="2600" dirty="0">
                <a:solidFill>
                  <a:srgbClr val="610B38"/>
                </a:solidFill>
                <a:latin typeface="erdana"/>
              </a:rPr>
              <a:t>Data Control Language </a:t>
            </a:r>
          </a:p>
          <a:p>
            <a:pPr algn="just"/>
            <a:r>
              <a:rPr lang="en-IN" sz="1900" dirty="0">
                <a:solidFill>
                  <a:srgbClr val="273239"/>
                </a:solidFill>
                <a:highlight>
                  <a:srgbClr val="FFFFFF"/>
                </a:highlight>
                <a:latin typeface="Verdana" panose="020B0604030504040204" pitchFamily="34" charset="0"/>
                <a:ea typeface="Verdana" panose="020B0604030504040204" pitchFamily="34" charset="0"/>
              </a:rPr>
              <a:t> </a:t>
            </a:r>
            <a:r>
              <a:rPr lang="en-IN" sz="1800" dirty="0">
                <a:solidFill>
                  <a:srgbClr val="273239"/>
                </a:solidFill>
                <a:highlight>
                  <a:srgbClr val="FFFFFF"/>
                </a:highlight>
                <a:latin typeface="Verdana" panose="020B0604030504040204" pitchFamily="34" charset="0"/>
                <a:ea typeface="Verdana" panose="020B0604030504040204" pitchFamily="34" charset="0"/>
              </a:rPr>
              <a:t>Data control language (DCL) is a programming language used by database administrators to control or grant other users access to databases.</a:t>
            </a:r>
          </a:p>
          <a:p>
            <a:pPr algn="just"/>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IN" sz="2600" dirty="0">
              <a:solidFill>
                <a:srgbClr val="610B38"/>
              </a:solidFill>
              <a:latin typeface="erdana"/>
            </a:endParaRPr>
          </a:p>
          <a:p>
            <a:pPr marL="0" indent="0" fontAlgn="base">
              <a:buNone/>
            </a:pPr>
            <a:r>
              <a:rPr lang="en-IN" sz="2600" dirty="0">
                <a:solidFill>
                  <a:srgbClr val="610B38"/>
                </a:solidFill>
                <a:latin typeface="erdana"/>
              </a:rPr>
              <a:t>Transaction Control Language</a:t>
            </a:r>
          </a:p>
          <a:p>
            <a:pPr algn="just"/>
            <a:r>
              <a:rPr lang="en-IN" sz="1800" dirty="0">
                <a:solidFill>
                  <a:srgbClr val="273239"/>
                </a:solidFill>
                <a:highlight>
                  <a:srgbClr val="FFFFFF"/>
                </a:highlight>
                <a:latin typeface="Verdana" panose="020B0604030504040204" pitchFamily="34" charset="0"/>
                <a:ea typeface="Verdana" panose="020B0604030504040204" pitchFamily="34" charset="0"/>
              </a:rPr>
              <a:t>To automatically update databases, the relational engine uses transaction control language (TCL). For instance, the database can reverse a mistaken transaction using the ROLLBACK command.</a:t>
            </a:r>
          </a:p>
          <a:p>
            <a:pPr marL="0" indent="0" algn="just">
              <a:buNone/>
            </a:pPr>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US" sz="1800" b="0" i="0" dirty="0">
              <a:solidFill>
                <a:srgbClr val="333333"/>
              </a:solidFill>
              <a:effectLst/>
              <a:latin typeface="Verdana" panose="020B0604030504040204" pitchFamily="34" charset="0"/>
              <a:ea typeface="Verdana" panose="020B0604030504040204" pitchFamily="34" charset="0"/>
            </a:endParaRPr>
          </a:p>
          <a:p>
            <a:pPr marL="0" indent="0">
              <a:buNone/>
            </a:pPr>
            <a:endParaRPr lang="en-IN" sz="5600" b="1" dirty="0">
              <a:latin typeface="Helvetica" pitchFamily="2" charset="0"/>
            </a:endParaRP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graphicFrame>
        <p:nvGraphicFramePr>
          <p:cNvPr id="5" name="Table 4">
            <a:extLst>
              <a:ext uri="{FF2B5EF4-FFF2-40B4-BE49-F238E27FC236}">
                <a16:creationId xmlns:a16="http://schemas.microsoft.com/office/drawing/2014/main" id="{6A9AA22F-7A29-ED5A-22D1-4F9D26337B9A}"/>
              </a:ext>
            </a:extLst>
          </p:cNvPr>
          <p:cNvGraphicFramePr>
            <a:graphicFrameLocks noGrp="1"/>
          </p:cNvGraphicFramePr>
          <p:nvPr>
            <p:extLst>
              <p:ext uri="{D42A27DB-BD31-4B8C-83A1-F6EECF244321}">
                <p14:modId xmlns:p14="http://schemas.microsoft.com/office/powerpoint/2010/main" val="595898122"/>
              </p:ext>
            </p:extLst>
          </p:nvPr>
        </p:nvGraphicFramePr>
        <p:xfrm>
          <a:off x="650240" y="3447090"/>
          <a:ext cx="5181600" cy="609600"/>
        </p:xfrm>
        <a:graphic>
          <a:graphicData uri="http://schemas.openxmlformats.org/drawingml/2006/table">
            <a:tbl>
              <a:tblPr/>
              <a:tblGrid>
                <a:gridCol w="843280">
                  <a:extLst>
                    <a:ext uri="{9D8B030D-6E8A-4147-A177-3AD203B41FA5}">
                      <a16:colId xmlns:a16="http://schemas.microsoft.com/office/drawing/2014/main" val="1951750382"/>
                    </a:ext>
                  </a:extLst>
                </a:gridCol>
                <a:gridCol w="4338320">
                  <a:extLst>
                    <a:ext uri="{9D8B030D-6E8A-4147-A177-3AD203B41FA5}">
                      <a16:colId xmlns:a16="http://schemas.microsoft.com/office/drawing/2014/main" val="1195621653"/>
                    </a:ext>
                  </a:extLst>
                </a:gridCol>
              </a:tblGrid>
              <a:tr h="19050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Command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Description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2928900"/>
                  </a:ext>
                </a:extLst>
              </a:tr>
              <a:tr h="20574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GRANT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a:solidFill>
                            <a:srgbClr val="273239"/>
                          </a:solidFill>
                          <a:effectLst/>
                          <a:highlight>
                            <a:srgbClr val="FFFFFF"/>
                          </a:highlight>
                          <a:latin typeface="Arial" panose="020B0604020202020204" pitchFamily="34" charset="0"/>
                        </a:rPr>
                        <a:t>Gives a privilege to the user.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3316955"/>
                  </a:ext>
                </a:extLst>
              </a:tr>
              <a:tr h="213360">
                <a:tc>
                  <a:txBody>
                    <a:bodyPr/>
                    <a:lstStyle/>
                    <a:p>
                      <a:pPr algn="ctr" fontAlgn="ctr"/>
                      <a:r>
                        <a:rPr lang="en-IN" sz="1100" b="1" i="0" u="none" strike="noStrike">
                          <a:solidFill>
                            <a:srgbClr val="273239"/>
                          </a:solidFill>
                          <a:effectLst/>
                          <a:highlight>
                            <a:srgbClr val="FFFFFF"/>
                          </a:highlight>
                          <a:latin typeface="Arial" panose="020B0604020202020204" pitchFamily="34" charset="0"/>
                        </a:rPr>
                        <a:t>REVOKE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250" b="0" i="0" u="none" strike="noStrike" dirty="0">
                          <a:solidFill>
                            <a:srgbClr val="273239"/>
                          </a:solidFill>
                          <a:effectLst/>
                          <a:highlight>
                            <a:srgbClr val="FFFFFF"/>
                          </a:highlight>
                          <a:latin typeface="Arial" panose="020B0604020202020204" pitchFamily="34" charset="0"/>
                        </a:rPr>
                        <a:t>Takes back privileges granted by the user.</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65798379"/>
                  </a:ext>
                </a:extLst>
              </a:tr>
            </a:tbl>
          </a:graphicData>
        </a:graphic>
      </p:graphicFrame>
    </p:spTree>
    <p:extLst>
      <p:ext uri="{BB962C8B-B14F-4D97-AF65-F5344CB8AC3E}">
        <p14:creationId xmlns:p14="http://schemas.microsoft.com/office/powerpoint/2010/main" val="3589875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6E23-3539-355D-F85F-FD581D654C05}"/>
              </a:ext>
            </a:extLst>
          </p:cNvPr>
          <p:cNvSpPr>
            <a:spLocks noGrp="1"/>
          </p:cNvSpPr>
          <p:nvPr>
            <p:ph type="title"/>
          </p:nvPr>
        </p:nvSpPr>
        <p:spPr>
          <a:xfrm>
            <a:off x="457200" y="87090"/>
            <a:ext cx="10074963" cy="690771"/>
          </a:xfrm>
        </p:spPr>
        <p:txBody>
          <a:bodyPr anchor="t" anchorCtr="0">
            <a:normAutofit/>
          </a:bodyPr>
          <a:lstStyle/>
          <a:p>
            <a:r>
              <a:rPr lang="en-US" sz="3600" b="1" u="sng" dirty="0">
                <a:solidFill>
                  <a:schemeClr val="accent6"/>
                </a:solidFill>
              </a:rPr>
              <a:t>SQL Commands-Order of Execution:</a:t>
            </a:r>
          </a:p>
        </p:txBody>
      </p:sp>
      <p:sp>
        <p:nvSpPr>
          <p:cNvPr id="3" name="Content Placeholder 2">
            <a:extLst>
              <a:ext uri="{FF2B5EF4-FFF2-40B4-BE49-F238E27FC236}">
                <a16:creationId xmlns:a16="http://schemas.microsoft.com/office/drawing/2014/main" id="{EDFB789A-17AC-0E78-A168-DB861EC8DA64}"/>
              </a:ext>
            </a:extLst>
          </p:cNvPr>
          <p:cNvSpPr>
            <a:spLocks noGrp="1"/>
          </p:cNvSpPr>
          <p:nvPr>
            <p:ph idx="1"/>
          </p:nvPr>
        </p:nvSpPr>
        <p:spPr>
          <a:xfrm>
            <a:off x="410022" y="767700"/>
            <a:ext cx="11371953" cy="5358780"/>
          </a:xfrm>
        </p:spPr>
        <p:txBody>
          <a:bodyPr lIns="91440" tIns="91440" rIns="91440" bIns="91440">
            <a:normAutofit/>
          </a:bodyPr>
          <a:lstStyle/>
          <a:p>
            <a:pPr marL="0" indent="0" algn="just">
              <a:buNone/>
            </a:pPr>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IN" sz="1900" dirty="0">
              <a:solidFill>
                <a:srgbClr val="273239"/>
              </a:solidFill>
              <a:highlight>
                <a:srgbClr val="FFFFFF"/>
              </a:highlight>
              <a:latin typeface="Verdana" panose="020B0604030504040204" pitchFamily="34" charset="0"/>
              <a:ea typeface="Verdana" panose="020B0604030504040204" pitchFamily="34" charset="0"/>
            </a:endParaRPr>
          </a:p>
          <a:p>
            <a:pPr marL="0" indent="0" algn="just">
              <a:buNone/>
            </a:pPr>
            <a:endParaRPr lang="en-US" sz="1800" b="0" i="0" dirty="0">
              <a:solidFill>
                <a:srgbClr val="333333"/>
              </a:solidFill>
              <a:effectLst/>
              <a:latin typeface="Verdana" panose="020B0604030504040204" pitchFamily="34" charset="0"/>
              <a:ea typeface="Verdana" panose="020B0604030504040204" pitchFamily="34" charset="0"/>
            </a:endParaRPr>
          </a:p>
          <a:p>
            <a:pPr marL="0" indent="0">
              <a:buNone/>
            </a:pPr>
            <a:endParaRPr lang="en-IN" sz="5600" b="1" dirty="0">
              <a:latin typeface="Helvetica" pitchFamily="2" charset="0"/>
            </a:endParaRPr>
          </a:p>
        </p:txBody>
      </p:sp>
      <p:pic>
        <p:nvPicPr>
          <p:cNvPr id="4" name="Picture 3">
            <a:extLst>
              <a:ext uri="{FF2B5EF4-FFF2-40B4-BE49-F238E27FC236}">
                <a16:creationId xmlns:a16="http://schemas.microsoft.com/office/drawing/2014/main" id="{9764DDC5-6D72-F7C1-E0E0-778359682750}"/>
              </a:ext>
            </a:extLst>
          </p:cNvPr>
          <p:cNvPicPr>
            <a:picLocks noChangeAspect="1"/>
          </p:cNvPicPr>
          <p:nvPr/>
        </p:nvPicPr>
        <p:blipFill>
          <a:blip r:embed="rId2" cstate="print"/>
          <a:stretch>
            <a:fillRect/>
          </a:stretch>
        </p:blipFill>
        <p:spPr>
          <a:xfrm>
            <a:off x="10832053" y="165317"/>
            <a:ext cx="1181100" cy="266731"/>
          </a:xfrm>
          <a:prstGeom prst="rect">
            <a:avLst/>
          </a:prstGeom>
          <a:ln>
            <a:prstDash val="solid"/>
          </a:ln>
        </p:spPr>
      </p:pic>
      <p:pic>
        <p:nvPicPr>
          <p:cNvPr id="7" name="Picture 6">
            <a:extLst>
              <a:ext uri="{FF2B5EF4-FFF2-40B4-BE49-F238E27FC236}">
                <a16:creationId xmlns:a16="http://schemas.microsoft.com/office/drawing/2014/main" id="{0B7C6D38-6EB0-6D3C-912E-C5499CB7409E}"/>
              </a:ext>
            </a:extLst>
          </p:cNvPr>
          <p:cNvPicPr>
            <a:picLocks noChangeAspect="1"/>
          </p:cNvPicPr>
          <p:nvPr/>
        </p:nvPicPr>
        <p:blipFill>
          <a:blip r:embed="rId3"/>
          <a:stretch>
            <a:fillRect/>
          </a:stretch>
        </p:blipFill>
        <p:spPr>
          <a:xfrm>
            <a:off x="1266825" y="1600200"/>
            <a:ext cx="9658350" cy="3657600"/>
          </a:xfrm>
          <a:prstGeom prst="rect">
            <a:avLst/>
          </a:prstGeom>
        </p:spPr>
      </p:pic>
    </p:spTree>
    <p:extLst>
      <p:ext uri="{BB962C8B-B14F-4D97-AF65-F5344CB8AC3E}">
        <p14:creationId xmlns:p14="http://schemas.microsoft.com/office/powerpoint/2010/main" val="3514632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3095</Words>
  <Application>Microsoft Office PowerPoint</Application>
  <PresentationFormat>Widescreen</PresentationFormat>
  <Paragraphs>308</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Aptos</vt:lpstr>
      <vt:lpstr>Aptos Display</vt:lpstr>
      <vt:lpstr>Arial</vt:lpstr>
      <vt:lpstr>Consolas</vt:lpstr>
      <vt:lpstr>erdana</vt:lpstr>
      <vt:lpstr>Helvetica</vt:lpstr>
      <vt:lpstr>inter-bold</vt:lpstr>
      <vt:lpstr>inter-regular</vt:lpstr>
      <vt:lpstr>Nunito</vt:lpstr>
      <vt:lpstr>Verdana</vt:lpstr>
      <vt:lpstr>Office Theme</vt:lpstr>
      <vt:lpstr>PowerPoint Presentation</vt:lpstr>
      <vt:lpstr>Introduction To SQL:</vt:lpstr>
      <vt:lpstr>Types of Big Data:</vt:lpstr>
      <vt:lpstr>Difference between SQL and NoSQL:</vt:lpstr>
      <vt:lpstr>PowerPoint Presentation</vt:lpstr>
      <vt:lpstr>PowerPoint Presentation</vt:lpstr>
      <vt:lpstr>SQL Commands:</vt:lpstr>
      <vt:lpstr>SQL Commands:</vt:lpstr>
      <vt:lpstr>SQL Commands-Order of 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Kalpit Shrivastava (Nokia)</dc:creator>
  <cp:lastModifiedBy>M Vijayalakshmi (Nokia)</cp:lastModifiedBy>
  <cp:revision>39</cp:revision>
  <dcterms:created xsi:type="dcterms:W3CDTF">2024-09-16T16:41:18Z</dcterms:created>
  <dcterms:modified xsi:type="dcterms:W3CDTF">2024-09-29T09:52:56Z</dcterms:modified>
</cp:coreProperties>
</file>