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modernComment_101_6130E8C1.xml" ContentType="application/vnd.ms-powerpoint.comments+xml"/>
  <Override PartName="/ppt/comments/modernComment_102_870EBD2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34805485" r:id="rId2"/>
    <p:sldId id="257" r:id="rId3"/>
    <p:sldId id="2134805491" r:id="rId4"/>
    <p:sldId id="2134805486" r:id="rId5"/>
    <p:sldId id="258" r:id="rId6"/>
    <p:sldId id="259" r:id="rId7"/>
    <p:sldId id="260" r:id="rId8"/>
    <p:sldId id="262" r:id="rId9"/>
    <p:sldId id="263" r:id="rId10"/>
    <p:sldId id="267" r:id="rId11"/>
    <p:sldId id="268" r:id="rId12"/>
    <p:sldId id="2134805488" r:id="rId13"/>
    <p:sldId id="2134805489" r:id="rId14"/>
    <p:sldId id="21348054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0BEABB-9EF7-DACE-24D1-131FFA755E02}" name="Kalpit Shrivastava (Nokia)" initials="KS" userId="S::kalpit.shrivastava@nokia.com::741d59fc-ccad-45c4-9657-669e7d2c45a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1_6130E8C1.xml><?xml version="1.0" encoding="utf-8"?>
<p188:cmLst xmlns:a="http://schemas.openxmlformats.org/drawingml/2006/main" xmlns:r="http://schemas.openxmlformats.org/officeDocument/2006/relationships" xmlns:p188="http://schemas.microsoft.com/office/powerpoint/2018/8/main">
  <p188:cm id="{0C57126A-6F79-402E-8607-ACA7CD1E668C}" authorId="{3B0BEABB-9EF7-DACE-24D1-131FFA755E02}" created="2024-09-11T11:17:41.559">
    <ac:txMkLst xmlns:ac="http://schemas.microsoft.com/office/drawing/2013/main/command">
      <pc:docMk xmlns:pc="http://schemas.microsoft.com/office/powerpoint/2013/main/command"/>
      <pc:sldMk xmlns:pc="http://schemas.microsoft.com/office/powerpoint/2013/main/command" cId="1630595265" sldId="257"/>
      <ac:spMk id="3" creationId="{EDFB789A-17AC-0E78-A168-DB861EC8DA64}"/>
      <ac:txMk cp="26" len="27">
        <ac:context len="374" hash="1790090722"/>
      </ac:txMk>
    </ac:txMkLst>
    <p188:pos x="3635995" y="865533"/>
    <p188:replyLst>
      <p188:reply id="{69DB2D1D-BFC4-4387-9021-8E40C5B014B7}" authorId="{3B0BEABB-9EF7-DACE-24D1-131FFA755E02}" created="2024-09-11T11:19:04.031">
        <p188:txBody>
          <a:bodyPr/>
          <a:lstStyle/>
          <a:p>
            <a:r>
              <a:rPr lang="en-US"/>
              <a:t>Python,Java,JavaScript,C#,Ruby, PHP, Swift, etc</a:t>
            </a:r>
          </a:p>
        </p188:txBody>
      </p188:reply>
      <p188:reply id="{1B77525F-F90C-4CDA-9906-A3C5F0433C83}" authorId="{3B0BEABB-9EF7-DACE-24D1-131FFA755E02}" created="2024-09-11T11:19:35.771">
        <p188:txBody>
          <a:bodyPr/>
          <a:lstStyle/>
          <a:p>
            <a:r>
              <a:rPr lang="en-US"/>
              <a:t>2. Low-Level Programming Languages
Definition:
Low-level programming languages are closer to machine language and provide little or no abstraction from the computer's hardware. They give developers more control over the system resources and memory management.</a:t>
            </a:r>
          </a:p>
        </p188:txBody>
      </p188:reply>
      <p188:reply id="{36E03E85-4EB9-4F09-BE34-15AC8E7DD4A8}" authorId="{3B0BEABB-9EF7-DACE-24D1-131FFA755E02}" created="2024-09-11T11:21:31.143">
        <p188:txBody>
          <a:bodyPr/>
          <a:lstStyle/>
          <a:p>
            <a:r>
              <a:rPr lang="en-US"/>
              <a:t>Assembly Language,Machine Code</a:t>
            </a:r>
          </a:p>
        </p188:txBody>
      </p188:reply>
    </p188:replyLst>
    <p188:txBody>
      <a:bodyPr/>
      <a:lstStyle/>
      <a:p>
        <a:r>
          <a:rPr lang="en-US"/>
          <a:t>Definition:
High-level programming languages provide a greater level of abstraction from the hardware. They are designed to be easy to read, write, and maintain, focusing more on the logic of the problem rather than the details of the machine's architecture.</a:t>
        </a:r>
      </a:p>
    </p188:txBody>
  </p188:cm>
</p188:cmLst>
</file>

<file path=ppt/comments/modernComment_102_870EBD21.xml><?xml version="1.0" encoding="utf-8"?>
<p188:cmLst xmlns:a="http://schemas.openxmlformats.org/drawingml/2006/main" xmlns:r="http://schemas.openxmlformats.org/officeDocument/2006/relationships" xmlns:p188="http://schemas.microsoft.com/office/powerpoint/2018/8/main">
  <p188:cm id="{200A8BAC-889A-47D3-864D-207F1578E1B2}" authorId="{3B0BEABB-9EF7-DACE-24D1-131FFA755E02}" created="2024-09-11T11:26:28.994">
    <ac:deMkLst xmlns:ac="http://schemas.microsoft.com/office/drawing/2013/main/command">
      <pc:docMk xmlns:pc="http://schemas.microsoft.com/office/powerpoint/2013/main/command"/>
      <pc:sldMk xmlns:pc="http://schemas.microsoft.com/office/powerpoint/2013/main/command" cId="2265890081" sldId="258"/>
      <ac:spMk id="7" creationId="{1532B366-1C9B-0C8F-DE76-D702B897061D}"/>
    </ac:deMkLst>
    <p188:replyLst/>
    <p188:txBody>
      <a:bodyPr/>
      <a:lstStyle/>
      <a:p>
        <a:r>
          <a:rPr lang="en-US"/>
          <a:t>Let's evaluate each identifier:
123total
Invalid. It starts with a digit.
total123
Valid. It starts with a letter and contains letters and digits.
java2share
Valid. It starts with a letter and contains letters and digits.
ca$h
Invalid. It contains a special character $, which is not allowed in most programming languages.
_abc_abc_
Valid. It starts with an underscore and contains only letters and underscores.
Def
Valid. It starts with a letter and contains only letters.
if
Invalid (in most languages). It is a reserved keyword in many programming languages (like Java, C, Python, etc.).</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BFFE-93EA-7F45-74B6-84E941F85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7EBB4C-8DB5-0B65-EDE9-309F2F6A6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387B0-225C-3C06-6356-11A05E532E53}"/>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79CE2EE8-B002-23F2-5C7C-7D1E12D8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991E1-DFAD-0E3D-6000-8F6E41D4213F}"/>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193750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05D4-C06A-AF1E-6F67-0940DF5B0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AC400-7C65-8C69-DF1F-369618E57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0E25C-EBC2-125A-34CA-AF0BF6E9F1C4}"/>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726C9909-27EE-E1FE-7733-CD390F48D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4115B-CCBD-784F-5BF9-D8838267F19E}"/>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65690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DBC25-43B1-D820-373F-53317A356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597EB-F784-4CBA-5ED3-EC03DEF81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926BF-0902-2E77-5615-B8948D09C198}"/>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AFF434CA-E748-544F-65A1-BDCB4D6D5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40D90-EA18-8A00-3044-887998EABB0F}"/>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49139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Blue Title Slide">
    <p:bg>
      <p:bgPr>
        <a:solidFill>
          <a:schemeClr val="tx1">
            <a:alpha val="0"/>
          </a:schemeClr>
        </a:solidFill>
        <a:effectLst/>
      </p:bgPr>
    </p:bg>
    <p:spTree>
      <p:nvGrpSpPr>
        <p:cNvPr id="1" name=""/>
        <p:cNvGrpSpPr/>
        <p:nvPr/>
      </p:nvGrpSpPr>
      <p:grpSpPr>
        <a:xfrm>
          <a:off x="0" y="0"/>
          <a:ext cx="0" cy="0"/>
          <a:chOff x="0" y="0"/>
          <a:chExt cx="0" cy="0"/>
        </a:xfrm>
      </p:grpSpPr>
      <p:sp>
        <p:nvSpPr>
          <p:cNvPr id="10" name="Footer Placeholder 14">
            <a:extLst>
              <a:ext uri="{FF2B5EF4-FFF2-40B4-BE49-F238E27FC236}">
                <a16:creationId xmlns:a16="http://schemas.microsoft.com/office/drawing/2014/main" id="{995CA636-7E5C-445C-8E21-B7E7B6B1A92B}"/>
              </a:ext>
            </a:extLst>
          </p:cNvPr>
          <p:cNvSpPr>
            <a:spLocks noGrp="1"/>
          </p:cNvSpPr>
          <p:nvPr>
            <p:ph type="ftr" sz="quarter" idx="3"/>
          </p:nvPr>
        </p:nvSpPr>
        <p:spPr>
          <a:xfrm>
            <a:off x="3072000" y="6422400"/>
            <a:ext cx="6048000" cy="163200"/>
          </a:xfrm>
          <a:prstGeom prst="rect">
            <a:avLst/>
          </a:prstGeom>
        </p:spPr>
        <p:txBody>
          <a:bodyPr vert="horz" lIns="0" tIns="0" rIns="0" bIns="0" rtlCol="0" anchor="ctr"/>
          <a:lstStyle>
            <a:lvl1pPr algn="ctr">
              <a:defRPr sz="1067">
                <a:solidFill>
                  <a:schemeClr val="bg1"/>
                </a:solidFill>
              </a:defRPr>
            </a:lvl1pPr>
          </a:lstStyle>
          <a:p>
            <a:endParaRPr lang="en-US"/>
          </a:p>
        </p:txBody>
      </p:sp>
      <p:grpSp>
        <p:nvGrpSpPr>
          <p:cNvPr id="3" name="Graphic 3">
            <a:extLst>
              <a:ext uri="{FF2B5EF4-FFF2-40B4-BE49-F238E27FC236}">
                <a16:creationId xmlns:a16="http://schemas.microsoft.com/office/drawing/2014/main" id="{A85FC4A5-ADE2-C06F-4B6F-6CD5B98FE20C}"/>
              </a:ext>
            </a:extLst>
          </p:cNvPr>
          <p:cNvGrpSpPr/>
          <p:nvPr userDrawn="1"/>
        </p:nvGrpSpPr>
        <p:grpSpPr>
          <a:xfrm>
            <a:off x="1016925" y="5794288"/>
            <a:ext cx="1817989" cy="409417"/>
            <a:chOff x="469958" y="1647414"/>
            <a:chExt cx="8205029" cy="1847802"/>
          </a:xfrm>
          <a:solidFill>
            <a:schemeClr val="bg1"/>
          </a:solidFill>
        </p:grpSpPr>
        <p:sp>
          <p:nvSpPr>
            <p:cNvPr id="4" name="Freeform 33">
              <a:extLst>
                <a:ext uri="{FF2B5EF4-FFF2-40B4-BE49-F238E27FC236}">
                  <a16:creationId xmlns:a16="http://schemas.microsoft.com/office/drawing/2014/main" id="{93FB96CA-3B38-731E-2E2A-CBF4B62F38B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3200">
                <a:solidFill>
                  <a:schemeClr val="tx2"/>
                </a:solidFill>
              </a:endParaRPr>
            </a:p>
          </p:txBody>
        </p:sp>
        <p:sp>
          <p:nvSpPr>
            <p:cNvPr id="5" name="Freeform 34">
              <a:extLst>
                <a:ext uri="{FF2B5EF4-FFF2-40B4-BE49-F238E27FC236}">
                  <a16:creationId xmlns:a16="http://schemas.microsoft.com/office/drawing/2014/main" id="{743A6714-B045-25CA-9454-11FB39BF1CF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3200">
                <a:solidFill>
                  <a:schemeClr val="tx2"/>
                </a:solidFill>
              </a:endParaRPr>
            </a:p>
          </p:txBody>
        </p:sp>
        <p:sp>
          <p:nvSpPr>
            <p:cNvPr id="6" name="Freeform 35">
              <a:extLst>
                <a:ext uri="{FF2B5EF4-FFF2-40B4-BE49-F238E27FC236}">
                  <a16:creationId xmlns:a16="http://schemas.microsoft.com/office/drawing/2014/main" id="{74593FC5-D942-DE61-9810-27C9DAF1A50C}"/>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3200" dirty="0">
                <a:solidFill>
                  <a:schemeClr val="tx2"/>
                </a:solidFill>
              </a:endParaRPr>
            </a:p>
          </p:txBody>
        </p:sp>
        <p:sp>
          <p:nvSpPr>
            <p:cNvPr id="11" name="Freeform 36">
              <a:extLst>
                <a:ext uri="{FF2B5EF4-FFF2-40B4-BE49-F238E27FC236}">
                  <a16:creationId xmlns:a16="http://schemas.microsoft.com/office/drawing/2014/main" id="{6521563D-A284-A7AD-3FF8-EB5865BD1F0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3200">
                <a:solidFill>
                  <a:schemeClr val="tx2"/>
                </a:solidFill>
              </a:endParaRPr>
            </a:p>
          </p:txBody>
        </p:sp>
        <p:sp>
          <p:nvSpPr>
            <p:cNvPr id="13" name="Freeform 37">
              <a:extLst>
                <a:ext uri="{FF2B5EF4-FFF2-40B4-BE49-F238E27FC236}">
                  <a16:creationId xmlns:a16="http://schemas.microsoft.com/office/drawing/2014/main" id="{19C7DD4A-8DAE-B960-E82A-EAEE3F4427A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3200">
                <a:solidFill>
                  <a:schemeClr val="tx2"/>
                </a:solidFill>
              </a:endParaRPr>
            </a:p>
          </p:txBody>
        </p:sp>
      </p:grpSp>
      <p:pic>
        <p:nvPicPr>
          <p:cNvPr id="7" name="Picture 6" descr="Background pattern&#10;&#10;Description automatically generated">
            <a:extLst>
              <a:ext uri="{FF2B5EF4-FFF2-40B4-BE49-F238E27FC236}">
                <a16:creationId xmlns:a16="http://schemas.microsoft.com/office/drawing/2014/main" id="{4F605AAD-3696-98CA-2199-5515E7C9B1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8" name="Graphic 7">
            <a:extLst>
              <a:ext uri="{FF2B5EF4-FFF2-40B4-BE49-F238E27FC236}">
                <a16:creationId xmlns:a16="http://schemas.microsoft.com/office/drawing/2014/main" id="{341FC814-49C7-1314-F06D-942FEBF6026A}"/>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23541" y="0"/>
            <a:ext cx="5568459" cy="6859200"/>
          </a:xfrm>
          <a:prstGeom prst="rect">
            <a:avLst/>
          </a:prstGeom>
        </p:spPr>
      </p:pic>
      <p:grpSp>
        <p:nvGrpSpPr>
          <p:cNvPr id="9" name="Graphic 3">
            <a:extLst>
              <a:ext uri="{FF2B5EF4-FFF2-40B4-BE49-F238E27FC236}">
                <a16:creationId xmlns:a16="http://schemas.microsoft.com/office/drawing/2014/main" id="{9CEC0610-896E-8898-5783-92F2B502B6BC}"/>
              </a:ext>
            </a:extLst>
          </p:cNvPr>
          <p:cNvGrpSpPr/>
          <p:nvPr userDrawn="1"/>
        </p:nvGrpSpPr>
        <p:grpSpPr>
          <a:xfrm>
            <a:off x="9308198" y="3224292"/>
            <a:ext cx="1817989" cy="409417"/>
            <a:chOff x="469958" y="1647414"/>
            <a:chExt cx="8205029" cy="1847802"/>
          </a:xfrm>
          <a:solidFill>
            <a:schemeClr val="bg1"/>
          </a:solidFill>
        </p:grpSpPr>
        <p:sp>
          <p:nvSpPr>
            <p:cNvPr id="12" name="Freeform 24">
              <a:extLst>
                <a:ext uri="{FF2B5EF4-FFF2-40B4-BE49-F238E27FC236}">
                  <a16:creationId xmlns:a16="http://schemas.microsoft.com/office/drawing/2014/main" id="{66722147-5E03-122A-B1BF-C8D48F647E9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2400"/>
            </a:p>
          </p:txBody>
        </p:sp>
        <p:sp>
          <p:nvSpPr>
            <p:cNvPr id="14" name="Freeform 25">
              <a:extLst>
                <a:ext uri="{FF2B5EF4-FFF2-40B4-BE49-F238E27FC236}">
                  <a16:creationId xmlns:a16="http://schemas.microsoft.com/office/drawing/2014/main" id="{1A7E676B-1EEF-D8D1-C003-F85B6867E68B}"/>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2400"/>
            </a:p>
          </p:txBody>
        </p:sp>
        <p:sp>
          <p:nvSpPr>
            <p:cNvPr id="15" name="Freeform 26">
              <a:extLst>
                <a:ext uri="{FF2B5EF4-FFF2-40B4-BE49-F238E27FC236}">
                  <a16:creationId xmlns:a16="http://schemas.microsoft.com/office/drawing/2014/main" id="{CC93E04D-6876-E203-F764-82DBB300A29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2400"/>
            </a:p>
          </p:txBody>
        </p:sp>
        <p:sp>
          <p:nvSpPr>
            <p:cNvPr id="16" name="Freeform 27">
              <a:extLst>
                <a:ext uri="{FF2B5EF4-FFF2-40B4-BE49-F238E27FC236}">
                  <a16:creationId xmlns:a16="http://schemas.microsoft.com/office/drawing/2014/main" id="{AB5DD8FE-C438-CE1F-2C05-4957EA59E69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2400"/>
            </a:p>
          </p:txBody>
        </p:sp>
        <p:sp>
          <p:nvSpPr>
            <p:cNvPr id="17" name="Freeform 28">
              <a:extLst>
                <a:ext uri="{FF2B5EF4-FFF2-40B4-BE49-F238E27FC236}">
                  <a16:creationId xmlns:a16="http://schemas.microsoft.com/office/drawing/2014/main" id="{49482C04-6B43-828E-3D34-1703DF45BE6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2400"/>
            </a:p>
          </p:txBody>
        </p:sp>
      </p:grpSp>
    </p:spTree>
    <p:extLst>
      <p:ext uri="{BB962C8B-B14F-4D97-AF65-F5344CB8AC3E}">
        <p14:creationId xmlns:p14="http://schemas.microsoft.com/office/powerpoint/2010/main" val="414371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11AE-DFFF-8F61-A320-F212198C1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965C0-B4F9-B7E8-0D4B-6F5D01B67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DDE1-6B93-21EB-C52E-7DE399857CEC}"/>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EE605BA8-F89D-184D-AC03-B5C76FEB2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F1A76-9FBE-E80B-D1F4-CB5B48D8DADB}"/>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3153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7B3B-C98A-9DFA-62D4-77747F666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FCC1C-6B2F-25FB-59B7-9785DECB7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29438-2B9F-B244-80B0-05FDA7596DE6}"/>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3F821DD4-EEE1-DFF1-7CA0-C3D2C9470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0692-1218-FBF7-E585-7A02175ACF61}"/>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413056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9D16-1200-2135-7A87-9A0CB59A1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572CA-4ABD-185A-4B74-D0C3143B6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D4B62-9DAC-F9D1-DE70-60CF458FD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5AEEE-3A75-EB99-7CC3-08851C97E387}"/>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6" name="Footer Placeholder 5">
            <a:extLst>
              <a:ext uri="{FF2B5EF4-FFF2-40B4-BE49-F238E27FC236}">
                <a16:creationId xmlns:a16="http://schemas.microsoft.com/office/drawing/2014/main" id="{70153BB7-4446-76FA-9698-0DF3E3DD4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B3001-761C-F8E7-30A8-DC915BB9FC72}"/>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35561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E9DE-C75F-ED51-B34F-614DE7A509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0440EC-70AE-0127-881F-17DD01AB7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D0EC5-3CF5-617D-D69C-071858413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001F2-0776-D6C8-2532-98F4B17D2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F386E-316B-7103-FA62-BDACB4FCA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AC0B9-CE2B-25EA-ABA3-AE3D342F41E3}"/>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8" name="Footer Placeholder 7">
            <a:extLst>
              <a:ext uri="{FF2B5EF4-FFF2-40B4-BE49-F238E27FC236}">
                <a16:creationId xmlns:a16="http://schemas.microsoft.com/office/drawing/2014/main" id="{079D5BA6-9724-BF88-98A9-4A6D7703D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A893D-30B6-2D74-1634-47E0575B6457}"/>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40683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E66F-973F-0DB3-49C1-F663DD9B45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DC8EB-9997-EF5E-08EC-9F2F2094E95F}"/>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4" name="Footer Placeholder 3">
            <a:extLst>
              <a:ext uri="{FF2B5EF4-FFF2-40B4-BE49-F238E27FC236}">
                <a16:creationId xmlns:a16="http://schemas.microsoft.com/office/drawing/2014/main" id="{1A7476E4-BBA9-1177-7068-315A1AAA5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E8174C-42F6-CA7F-7618-364EC78D4226}"/>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421409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3BF24-2DA3-0F3C-05F5-89573A0FAEAF}"/>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3" name="Footer Placeholder 2">
            <a:extLst>
              <a:ext uri="{FF2B5EF4-FFF2-40B4-BE49-F238E27FC236}">
                <a16:creationId xmlns:a16="http://schemas.microsoft.com/office/drawing/2014/main" id="{44780CD9-25C0-B9DD-3488-80DD0893DB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F4795-402F-4D47-2E44-B91AD7A002DC}"/>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64815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30CB-637A-B69E-02B7-9345F9C2E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F9EE3-381F-9152-EA53-EDA34C8FF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4425A-8443-D3CA-E2CB-4FBBABA27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598B7-8298-0593-7B2E-6BAFC9771852}"/>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6" name="Footer Placeholder 5">
            <a:extLst>
              <a:ext uri="{FF2B5EF4-FFF2-40B4-BE49-F238E27FC236}">
                <a16:creationId xmlns:a16="http://schemas.microsoft.com/office/drawing/2014/main" id="{D2E6B417-0A70-E96B-254E-527EFBC75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1E6E5-DD23-8A55-F616-A5D216CE92E8}"/>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16945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F0E6-B772-1BBA-3A2A-23D00C6E0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7A48EA-F7E9-7EF7-E34B-D55EC93B7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D8F21-20CC-8493-4DA8-93364799C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37C3E-8BED-CDBC-CE6B-0F592890895C}"/>
              </a:ext>
            </a:extLst>
          </p:cNvPr>
          <p:cNvSpPr>
            <a:spLocks noGrp="1"/>
          </p:cNvSpPr>
          <p:nvPr>
            <p:ph type="dt" sz="half" idx="10"/>
          </p:nvPr>
        </p:nvSpPr>
        <p:spPr/>
        <p:txBody>
          <a:bodyPr/>
          <a:lstStyle/>
          <a:p>
            <a:fld id="{2702BE22-CED9-4013-9D40-0854A4137BB9}" type="datetimeFigureOut">
              <a:rPr lang="en-US" smtClean="0"/>
              <a:t>9/16/2024</a:t>
            </a:fld>
            <a:endParaRPr lang="en-US"/>
          </a:p>
        </p:txBody>
      </p:sp>
      <p:sp>
        <p:nvSpPr>
          <p:cNvPr id="6" name="Footer Placeholder 5">
            <a:extLst>
              <a:ext uri="{FF2B5EF4-FFF2-40B4-BE49-F238E27FC236}">
                <a16:creationId xmlns:a16="http://schemas.microsoft.com/office/drawing/2014/main" id="{3AF2E582-E1A1-AC47-1606-EBF982DCF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155F9-B1D8-15A2-572A-2CE4023CD6FB}"/>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1763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40F63-23C7-CA63-7F89-364B6BC39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94FF02-72B6-9F5E-0F85-D58A5DBE7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0ACCE-CAD9-9B52-E0C5-60B39AD92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2BE22-CED9-4013-9D40-0854A4137BB9}" type="datetimeFigureOut">
              <a:rPr lang="en-US" smtClean="0"/>
              <a:t>9/16/2024</a:t>
            </a:fld>
            <a:endParaRPr lang="en-US"/>
          </a:p>
        </p:txBody>
      </p:sp>
      <p:sp>
        <p:nvSpPr>
          <p:cNvPr id="5" name="Footer Placeholder 4">
            <a:extLst>
              <a:ext uri="{FF2B5EF4-FFF2-40B4-BE49-F238E27FC236}">
                <a16:creationId xmlns:a16="http://schemas.microsoft.com/office/drawing/2014/main" id="{63A4CC89-F1C8-FB2B-05D8-50CBB15FF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0CDD90-BCEF-1785-D449-CFB8733165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BA458E-DAA4-4978-B59D-9691717E0428}" type="slidenum">
              <a:rPr lang="en-US" smtClean="0"/>
              <a:t>‹#›</a:t>
            </a:fld>
            <a:endParaRPr lang="en-US"/>
          </a:p>
        </p:txBody>
      </p:sp>
    </p:spTree>
    <p:extLst>
      <p:ext uri="{BB962C8B-B14F-4D97-AF65-F5344CB8AC3E}">
        <p14:creationId xmlns:p14="http://schemas.microsoft.com/office/powerpoint/2010/main" val="311797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1_6130E8C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2_870EBD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4294967295"/>
          </p:nvPr>
        </p:nvSpPr>
        <p:spPr>
          <a:xfrm>
            <a:off x="478243" y="2269902"/>
            <a:ext cx="11156957" cy="1015909"/>
          </a:xfrm>
          <a:prstGeom prst="rect">
            <a:avLst/>
          </a:prstGeom>
        </p:spPr>
        <p:txBody>
          <a:bodyPr vert="horz" lIns="0" tIns="0" rIns="0" bIns="0" rtlCol="0" anchor="t" anchorCtr="0">
            <a:noAutofit/>
          </a:bodyPr>
          <a:lstStyle/>
          <a:p>
            <a:pPr marL="0" indent="0">
              <a:spcBef>
                <a:spcPts val="0"/>
              </a:spcBef>
              <a:buNone/>
            </a:pPr>
            <a:r>
              <a:rPr lang="en-US" sz="3600" b="1" dirty="0">
                <a:solidFill>
                  <a:schemeClr val="bg1"/>
                </a:solidFill>
                <a:latin typeface="+mj-lt"/>
              </a:rPr>
              <a:t>GURUKUL Boot Camp Python (Day-1)</a:t>
            </a:r>
          </a:p>
        </p:txBody>
      </p:sp>
      <p:sp>
        <p:nvSpPr>
          <p:cNvPr id="3" name="Text Placeholder 1">
            <a:extLst>
              <a:ext uri="{FF2B5EF4-FFF2-40B4-BE49-F238E27FC236}">
                <a16:creationId xmlns:a16="http://schemas.microsoft.com/office/drawing/2014/main" id="{44698D02-AFC7-4C93-80E2-F36EAA89BA34}"/>
              </a:ext>
            </a:extLst>
          </p:cNvPr>
          <p:cNvSpPr txBox="1">
            <a:spLocks/>
          </p:cNvSpPr>
          <p:nvPr/>
        </p:nvSpPr>
        <p:spPr>
          <a:xfrm>
            <a:off x="478243" y="3999244"/>
            <a:ext cx="11156957"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IN" sz="5333" dirty="0"/>
          </a:p>
          <a:p>
            <a:endParaRPr lang="en-IN" sz="5333" dirty="0"/>
          </a:p>
          <a:p>
            <a:endParaRPr lang="en-US" sz="5333" dirty="0"/>
          </a:p>
        </p:txBody>
      </p:sp>
      <p:sp>
        <p:nvSpPr>
          <p:cNvPr id="5" name="Text Placeholder 1">
            <a:extLst>
              <a:ext uri="{FF2B5EF4-FFF2-40B4-BE49-F238E27FC236}">
                <a16:creationId xmlns:a16="http://schemas.microsoft.com/office/drawing/2014/main" id="{20483C89-ECAD-0621-088E-B3A0C32229DE}"/>
              </a:ext>
            </a:extLst>
          </p:cNvPr>
          <p:cNvSpPr txBox="1">
            <a:spLocks/>
          </p:cNvSpPr>
          <p:nvPr/>
        </p:nvSpPr>
        <p:spPr>
          <a:xfrm>
            <a:off x="635357" y="4491278"/>
            <a:ext cx="11280158"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IN" sz="2400" dirty="0">
                <a:latin typeface="+mj-lt"/>
              </a:rPr>
              <a:t>Date – 2024-09-16</a:t>
            </a:r>
          </a:p>
        </p:txBody>
      </p:sp>
      <p:sp>
        <p:nvSpPr>
          <p:cNvPr id="4" name="Footer Placeholder 3">
            <a:extLst>
              <a:ext uri="{FF2B5EF4-FFF2-40B4-BE49-F238E27FC236}">
                <a16:creationId xmlns:a16="http://schemas.microsoft.com/office/drawing/2014/main" id="{ABAE83AF-E957-0D65-EE62-F47A79AEBAF9}"/>
              </a:ext>
            </a:extLst>
          </p:cNvPr>
          <p:cNvSpPr>
            <a:spLocks noGrp="1"/>
          </p:cNvSpPr>
          <p:nvPr>
            <p:ph type="ftr" sz="quarter" idx="3"/>
          </p:nvPr>
        </p:nvSpPr>
        <p:spPr>
          <a:xfrm>
            <a:off x="478243" y="6422572"/>
            <a:ext cx="6048000" cy="163200"/>
          </a:xfrm>
        </p:spPr>
        <p:txBody>
          <a:bodyPr/>
          <a:lstStyle/>
          <a:p>
            <a:r>
              <a:rPr lang="en-US" dirty="0"/>
              <a:t>1      © 2024   Nokia Confidential		</a:t>
            </a:r>
          </a:p>
        </p:txBody>
      </p:sp>
    </p:spTree>
    <p:extLst>
      <p:ext uri="{BB962C8B-B14F-4D97-AF65-F5344CB8AC3E}">
        <p14:creationId xmlns:p14="http://schemas.microsoft.com/office/powerpoint/2010/main" val="1655822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Datatypes – list, Tuple, range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327553" y="763776"/>
            <a:ext cx="11282771" cy="2432124"/>
          </a:xfrm>
        </p:spPr>
        <p:txBody>
          <a:bodyPr lIns="91440" tIns="91440" rIns="91440" bIns="91440">
            <a:normAutofit fontScale="92500" lnSpcReduction="20000"/>
          </a:bodyPr>
          <a:lstStyle/>
          <a:p>
            <a:pPr marL="0" indent="0">
              <a:buNone/>
            </a:pPr>
            <a:r>
              <a:rPr lang="en-IN" sz="2000" b="1" dirty="0">
                <a:latin typeface="Helvetica" pitchFamily="2" charset="0"/>
              </a:rPr>
              <a:t>List</a:t>
            </a:r>
            <a:r>
              <a:rPr lang="en-IN" sz="2000" b="1" dirty="0">
                <a:solidFill>
                  <a:schemeClr val="accent4">
                    <a:lumMod val="75000"/>
                  </a:schemeClr>
                </a:solidFill>
                <a:latin typeface="Helvetica" pitchFamily="2" charset="0"/>
              </a:rPr>
              <a:t>: </a:t>
            </a:r>
            <a:r>
              <a:rPr lang="en-IN" sz="1600" b="1" dirty="0">
                <a:solidFill>
                  <a:schemeClr val="accent4">
                    <a:lumMod val="75000"/>
                  </a:schemeClr>
                </a:solidFill>
                <a:latin typeface="Helvetica" pitchFamily="2" charset="0"/>
              </a:rPr>
              <a:t>square bracket[]</a:t>
            </a:r>
          </a:p>
          <a:p>
            <a:pPr marL="0" indent="0">
              <a:buNone/>
            </a:pPr>
            <a:r>
              <a:rPr lang="en-IN" sz="1400" dirty="0">
                <a:latin typeface="Helvetica" pitchFamily="2" charset="0"/>
              </a:rPr>
              <a:t>If we want to represent a group of values as a single entity where insertion order required to preserve and duplicates are allowed then we should go for list data type. </a:t>
            </a:r>
            <a:r>
              <a:rPr lang="en-IN" sz="1400" dirty="0" err="1">
                <a:latin typeface="Helvetica" pitchFamily="2" charset="0"/>
              </a:rPr>
              <a:t>eg</a:t>
            </a:r>
            <a:r>
              <a:rPr lang="en-IN" sz="1400" dirty="0">
                <a:latin typeface="Helvetica" pitchFamily="2" charset="0"/>
              </a:rPr>
              <a:t>: Students in class </a:t>
            </a:r>
          </a:p>
          <a:p>
            <a:pPr marL="914377" lvl="2" indent="0">
              <a:buNone/>
            </a:pPr>
            <a:r>
              <a:rPr lang="en-IN" sz="1400" dirty="0">
                <a:latin typeface="Helvetica" panose="020B0604020202020204" pitchFamily="34" charset="0"/>
                <a:cs typeface="Helvetica" panose="020B0604020202020204" pitchFamily="34" charset="0"/>
              </a:rPr>
              <a:t>	Example:  a = ['a', 10, 'a', 10.5, True]</a:t>
            </a:r>
          </a:p>
          <a:p>
            <a:pPr marL="0" indent="0">
              <a:buNone/>
            </a:pPr>
            <a:r>
              <a:rPr lang="en-IN" sz="1400" dirty="0">
                <a:latin typeface="Helvetica" pitchFamily="2" charset="0"/>
              </a:rPr>
              <a:t>Properties</a:t>
            </a:r>
          </a:p>
          <a:p>
            <a:r>
              <a:rPr lang="en-US" sz="1400" dirty="0">
                <a:latin typeface="Helvetica" pitchFamily="2" charset="0"/>
              </a:rPr>
              <a:t>Lists in Python preserve the order of elements as they are added.</a:t>
            </a:r>
          </a:p>
          <a:p>
            <a:r>
              <a:rPr lang="en-IN" sz="1400" dirty="0">
                <a:latin typeface="Helvetica" pitchFamily="2" charset="0"/>
              </a:rPr>
              <a:t>Duplicates are allowed </a:t>
            </a:r>
          </a:p>
          <a:p>
            <a:r>
              <a:rPr lang="en-IN" sz="1400" dirty="0">
                <a:latin typeface="Helvetica" pitchFamily="2" charset="0"/>
              </a:rPr>
              <a:t>Heterogeneous objects are allowed </a:t>
            </a:r>
          </a:p>
          <a:p>
            <a:r>
              <a:rPr lang="en-IN" sz="1400" dirty="0">
                <a:latin typeface="Helvetica" pitchFamily="2" charset="0"/>
              </a:rPr>
              <a:t>Growable in nature. </a:t>
            </a:r>
            <a:endParaRPr lang="en-IN" sz="1400" dirty="0">
              <a:solidFill>
                <a:schemeClr val="tx1"/>
              </a:solidFill>
              <a:latin typeface="Helvetica" pitchFamily="2" charset="0"/>
            </a:endParaRPr>
          </a:p>
          <a:p>
            <a:endParaRPr lang="en-IN" sz="1400" dirty="0">
              <a:solidFill>
                <a:schemeClr val="tx1"/>
              </a:solidFill>
              <a:latin typeface="Helvetica" pitchFamily="2" charset="0"/>
            </a:endParaRPr>
          </a:p>
          <a:p>
            <a:endParaRPr lang="en-IN" sz="1400" dirty="0">
              <a:latin typeface="Helvetica" pitchFamily="2" charset="0"/>
            </a:endParaRPr>
          </a:p>
          <a:p>
            <a:pPr marL="1371566" lvl="3" indent="0">
              <a:buNone/>
            </a:pPr>
            <a:endParaRPr lang="en-IN" sz="1400" dirty="0"/>
          </a:p>
        </p:txBody>
      </p:sp>
      <p:sp>
        <p:nvSpPr>
          <p:cNvPr id="6" name="Content Placeholder 2">
            <a:extLst>
              <a:ext uri="{FF2B5EF4-FFF2-40B4-BE49-F238E27FC236}">
                <a16:creationId xmlns:a16="http://schemas.microsoft.com/office/drawing/2014/main" id="{B74EC499-0495-A22D-71E6-6E2E852CA1AA}"/>
              </a:ext>
            </a:extLst>
          </p:cNvPr>
          <p:cNvSpPr txBox="1">
            <a:spLocks/>
          </p:cNvSpPr>
          <p:nvPr/>
        </p:nvSpPr>
        <p:spPr>
          <a:xfrm>
            <a:off x="454614" y="5027996"/>
            <a:ext cx="11282771" cy="1473541"/>
          </a:xfrm>
          <a:prstGeom prst="rect">
            <a:avLst/>
          </a:prstGeom>
        </p:spPr>
        <p:txBody>
          <a:bodyPr vert="horz" lIns="91440" tIns="91440" rIns="91440" bIns="9144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IN" sz="56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E5441DC9-5A35-FA48-9211-8BCD7B24C47E}"/>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11" name="TextBox 10">
            <a:extLst>
              <a:ext uri="{FF2B5EF4-FFF2-40B4-BE49-F238E27FC236}">
                <a16:creationId xmlns:a16="http://schemas.microsoft.com/office/drawing/2014/main" id="{DC19C288-AE98-8C33-36AA-048FA67FF681}"/>
              </a:ext>
            </a:extLst>
          </p:cNvPr>
          <p:cNvSpPr txBox="1"/>
          <p:nvPr/>
        </p:nvSpPr>
        <p:spPr>
          <a:xfrm>
            <a:off x="327553" y="3126588"/>
            <a:ext cx="10753317" cy="1046440"/>
          </a:xfrm>
          <a:prstGeom prst="rect">
            <a:avLst/>
          </a:prstGeom>
          <a:noFill/>
        </p:spPr>
        <p:txBody>
          <a:bodyPr wrap="square">
            <a:spAutoFit/>
          </a:bodyPr>
          <a:lstStyle/>
          <a:p>
            <a:r>
              <a:rPr lang="en-IN" sz="2000" b="1" dirty="0">
                <a:latin typeface="Helvetica" pitchFamily="2" charset="0"/>
              </a:rPr>
              <a:t>Tuple: </a:t>
            </a:r>
            <a:r>
              <a:rPr lang="en-IN" sz="1600" b="1" dirty="0">
                <a:solidFill>
                  <a:schemeClr val="accent4">
                    <a:lumMod val="75000"/>
                  </a:schemeClr>
                </a:solidFill>
                <a:latin typeface="Helvetica" pitchFamily="2" charset="0"/>
              </a:rPr>
              <a:t>Parentheses ():</a:t>
            </a:r>
            <a:endParaRPr lang="en-IN" sz="1600" dirty="0">
              <a:solidFill>
                <a:schemeClr val="accent4">
                  <a:lumMod val="75000"/>
                </a:schemeClr>
              </a:solidFill>
              <a:latin typeface="Helvetica" pitchFamily="2" charset="0"/>
            </a:endParaRPr>
          </a:p>
          <a:p>
            <a:pPr marL="285750" indent="-285750">
              <a:buFont typeface="Arial" panose="020B0604020202020204" pitchFamily="34" charset="0"/>
              <a:buChar char="•"/>
            </a:pPr>
            <a:r>
              <a:rPr lang="en-IN" sz="1400" dirty="0">
                <a:solidFill>
                  <a:schemeClr val="tx1"/>
                </a:solidFill>
                <a:latin typeface="Helvetica" pitchFamily="2" charset="0"/>
              </a:rPr>
              <a:t>tuple data type is exactly same as list data type except that it is immutable , i.e., we cannot change values. </a:t>
            </a:r>
            <a:endParaRPr lang="en-US" sz="1400" dirty="0">
              <a:latin typeface="Helvetica" pitchFamily="2" charset="0"/>
            </a:endParaRPr>
          </a:p>
          <a:p>
            <a:pPr marL="285750" indent="-285750">
              <a:buFont typeface="Arial" panose="020B0604020202020204" pitchFamily="34" charset="0"/>
              <a:buChar char="•"/>
            </a:pPr>
            <a:r>
              <a:rPr lang="en-US" sz="1400" dirty="0">
                <a:latin typeface="Helvetica" pitchFamily="2" charset="0"/>
              </a:rPr>
              <a:t>Tuple elements can be represented within parenthesis. </a:t>
            </a:r>
          </a:p>
          <a:p>
            <a:r>
              <a:rPr lang="en-US" sz="1400" dirty="0">
                <a:latin typeface="Helvetica" pitchFamily="2" charset="0"/>
              </a:rPr>
              <a:t> 	Example:   t=(10,20,30,40)</a:t>
            </a:r>
          </a:p>
        </p:txBody>
      </p:sp>
      <p:sp>
        <p:nvSpPr>
          <p:cNvPr id="13" name="TextBox 12">
            <a:extLst>
              <a:ext uri="{FF2B5EF4-FFF2-40B4-BE49-F238E27FC236}">
                <a16:creationId xmlns:a16="http://schemas.microsoft.com/office/drawing/2014/main" id="{53E196E4-BF13-400E-3312-622BA2F8A7C3}"/>
              </a:ext>
            </a:extLst>
          </p:cNvPr>
          <p:cNvSpPr txBox="1"/>
          <p:nvPr/>
        </p:nvSpPr>
        <p:spPr>
          <a:xfrm>
            <a:off x="454614" y="4397054"/>
            <a:ext cx="10753317" cy="1261884"/>
          </a:xfrm>
          <a:prstGeom prst="rect">
            <a:avLst/>
          </a:prstGeom>
          <a:noFill/>
        </p:spPr>
        <p:txBody>
          <a:bodyPr wrap="square">
            <a:spAutoFit/>
          </a:bodyPr>
          <a:lstStyle/>
          <a:p>
            <a:r>
              <a:rPr lang="en-US" sz="2000" b="1" dirty="0">
                <a:latin typeface="Helvetica" pitchFamily="2" charset="0"/>
              </a:rPr>
              <a:t>Range: </a:t>
            </a:r>
            <a:r>
              <a:rPr lang="en-US" sz="1600" b="1" dirty="0">
                <a:solidFill>
                  <a:schemeClr val="accent4">
                    <a:lumMod val="75000"/>
                  </a:schemeClr>
                </a:solidFill>
                <a:latin typeface="Helvetica" pitchFamily="2" charset="0"/>
              </a:rPr>
              <a:t>range</a:t>
            </a:r>
          </a:p>
          <a:p>
            <a:pPr marL="285750" indent="-285750">
              <a:buFont typeface="Arial" panose="020B0604020202020204" pitchFamily="34" charset="0"/>
              <a:buChar char="•"/>
            </a:pPr>
            <a:r>
              <a:rPr lang="en-US" sz="1400" dirty="0">
                <a:latin typeface="Helvetica" pitchFamily="2" charset="0"/>
              </a:rPr>
              <a:t>Range Data Type represents a sequence of numbers. </a:t>
            </a:r>
          </a:p>
          <a:p>
            <a:pPr marL="285750" indent="-285750">
              <a:buFont typeface="Arial" panose="020B0604020202020204" pitchFamily="34" charset="0"/>
              <a:buChar char="•"/>
            </a:pPr>
            <a:r>
              <a:rPr lang="en-US" sz="1400" dirty="0">
                <a:latin typeface="Helvetica" pitchFamily="2" charset="0"/>
              </a:rPr>
              <a:t>The elements present in range Data type are not modifiable. </a:t>
            </a:r>
            <a:r>
              <a:rPr lang="en-US" sz="1400" dirty="0" err="1">
                <a:latin typeface="Helvetica" pitchFamily="2" charset="0"/>
              </a:rPr>
              <a:t>i.e</a:t>
            </a:r>
            <a:r>
              <a:rPr lang="en-US" sz="1400" dirty="0">
                <a:latin typeface="Helvetica" pitchFamily="2" charset="0"/>
              </a:rPr>
              <a:t> range Data type is immutable. </a:t>
            </a:r>
          </a:p>
          <a:p>
            <a:r>
              <a:rPr lang="en-US" sz="1400" dirty="0">
                <a:latin typeface="Helvetica" pitchFamily="2" charset="0"/>
              </a:rPr>
              <a:t> 		 Example:  r = range(10,20)</a:t>
            </a:r>
          </a:p>
          <a:p>
            <a:r>
              <a:rPr lang="en-US" sz="1400" dirty="0">
                <a:latin typeface="Helvetica" pitchFamily="2" charset="0"/>
              </a:rPr>
              <a:t>        R = range(10, 20, 2)</a:t>
            </a:r>
          </a:p>
        </p:txBody>
      </p:sp>
    </p:spTree>
    <p:extLst>
      <p:ext uri="{BB962C8B-B14F-4D97-AF65-F5344CB8AC3E}">
        <p14:creationId xmlns:p14="http://schemas.microsoft.com/office/powerpoint/2010/main" val="3483557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Datatypes – set, </a:t>
            </a:r>
            <a:r>
              <a:rPr lang="en-US" sz="3600" b="1" u="sng" dirty="0" err="1">
                <a:solidFill>
                  <a:schemeClr val="accent6"/>
                </a:solidFill>
              </a:rPr>
              <a:t>dict</a:t>
            </a:r>
            <a:r>
              <a:rPr lang="en-US" sz="3600" b="1" u="sng" dirty="0">
                <a:solidFill>
                  <a:schemeClr val="accent6"/>
                </a:solidFill>
              </a:rPr>
              <a:t>, None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67360" y="918524"/>
            <a:ext cx="11282771" cy="2817337"/>
          </a:xfrm>
        </p:spPr>
        <p:txBody>
          <a:bodyPr lIns="91440" tIns="91440" rIns="91440" bIns="91440">
            <a:normAutofit fontScale="25000" lnSpcReduction="20000"/>
          </a:bodyPr>
          <a:lstStyle/>
          <a:p>
            <a:pPr marL="0" indent="0">
              <a:buNone/>
            </a:pPr>
            <a:r>
              <a:rPr lang="en-IN" sz="8000" b="1" dirty="0">
                <a:latin typeface="Helvetica" pitchFamily="2" charset="0"/>
              </a:rPr>
              <a:t>Set: </a:t>
            </a:r>
            <a:r>
              <a:rPr lang="en-IN" sz="6400" b="1" dirty="0">
                <a:solidFill>
                  <a:schemeClr val="accent4">
                    <a:lumMod val="75000"/>
                  </a:schemeClr>
                </a:solidFill>
                <a:latin typeface="Helvetica" pitchFamily="2" charset="0"/>
              </a:rPr>
              <a:t>curly braces{} or set()</a:t>
            </a:r>
            <a:endParaRPr lang="en-IN" sz="6400" dirty="0">
              <a:solidFill>
                <a:schemeClr val="accent4">
                  <a:lumMod val="75000"/>
                </a:schemeClr>
              </a:solidFill>
              <a:latin typeface="Helvetica" pitchFamily="2" charset="0"/>
            </a:endParaRPr>
          </a:p>
          <a:p>
            <a:r>
              <a:rPr lang="en-IN" sz="5600" dirty="0">
                <a:latin typeface="Helvetica" panose="020B0604020202020204" pitchFamily="34" charset="0"/>
                <a:cs typeface="Helvetica" panose="020B0604020202020204" pitchFamily="34" charset="0"/>
              </a:rPr>
              <a:t>If we want to represent a group of values without duplicates where order is not important then we should go for set Data Type. </a:t>
            </a:r>
          </a:p>
          <a:p>
            <a:pPr marL="914377" lvl="2" indent="0">
              <a:buNone/>
            </a:pPr>
            <a:r>
              <a:rPr lang="en-IN" sz="5600" dirty="0">
                <a:latin typeface="Helvetica" panose="020B0604020202020204" pitchFamily="34" charset="0"/>
                <a:cs typeface="Helvetica" panose="020B0604020202020204" pitchFamily="34" charset="0"/>
              </a:rPr>
              <a:t>	Example:  s={</a:t>
            </a:r>
            <a:r>
              <a:rPr lang="en-IN" sz="5600" dirty="0">
                <a:solidFill>
                  <a:srgbClr val="6897BB"/>
                </a:solidFill>
                <a:latin typeface="Helvetica" panose="020B0604020202020204" pitchFamily="34" charset="0"/>
                <a:cs typeface="Helvetica" panose="020B0604020202020204" pitchFamily="34" charset="0"/>
              </a:rPr>
              <a:t>100</a:t>
            </a:r>
            <a:r>
              <a:rPr lang="en-IN" sz="5600" dirty="0">
                <a:solidFill>
                  <a:srgbClr val="CC7832"/>
                </a:solidFill>
                <a:latin typeface="Helvetica" panose="020B0604020202020204" pitchFamily="34" charset="0"/>
                <a:cs typeface="Helvetica" panose="020B0604020202020204" pitchFamily="34" charset="0"/>
              </a:rPr>
              <a:t>,</a:t>
            </a:r>
            <a:r>
              <a:rPr lang="en-IN" sz="5600" dirty="0">
                <a:solidFill>
                  <a:srgbClr val="6897BB"/>
                </a:solidFill>
                <a:latin typeface="Helvetica" panose="020B0604020202020204" pitchFamily="34" charset="0"/>
                <a:cs typeface="Helvetica" panose="020B0604020202020204" pitchFamily="34" charset="0"/>
              </a:rPr>
              <a:t>0</a:t>
            </a:r>
            <a:r>
              <a:rPr lang="en-IN" sz="5600" dirty="0">
                <a:solidFill>
                  <a:srgbClr val="CC7832"/>
                </a:solidFill>
                <a:latin typeface="Helvetica" panose="020B0604020202020204" pitchFamily="34" charset="0"/>
                <a:cs typeface="Helvetica" panose="020B0604020202020204" pitchFamily="34" charset="0"/>
              </a:rPr>
              <a:t>,</a:t>
            </a:r>
            <a:r>
              <a:rPr lang="en-IN" sz="5600" dirty="0">
                <a:solidFill>
                  <a:srgbClr val="6897BB"/>
                </a:solidFill>
                <a:latin typeface="Helvetica" panose="020B0604020202020204" pitchFamily="34" charset="0"/>
                <a:cs typeface="Helvetica" panose="020B0604020202020204" pitchFamily="34" charset="0"/>
              </a:rPr>
              <a:t>10</a:t>
            </a:r>
            <a:r>
              <a:rPr lang="en-IN" sz="5600" dirty="0">
                <a:solidFill>
                  <a:srgbClr val="CC7832"/>
                </a:solidFill>
                <a:latin typeface="Helvetica" panose="020B0604020202020204" pitchFamily="34" charset="0"/>
                <a:cs typeface="Helvetica" panose="020B0604020202020204" pitchFamily="34" charset="0"/>
              </a:rPr>
              <a:t>,</a:t>
            </a:r>
            <a:r>
              <a:rPr lang="en-IN" sz="5600" dirty="0">
                <a:solidFill>
                  <a:srgbClr val="6897BB"/>
                </a:solidFill>
                <a:latin typeface="Helvetica" panose="020B0604020202020204" pitchFamily="34" charset="0"/>
                <a:cs typeface="Helvetica" panose="020B0604020202020204" pitchFamily="34" charset="0"/>
              </a:rPr>
              <a:t>200</a:t>
            </a:r>
            <a:r>
              <a:rPr lang="en-IN" sz="5600" dirty="0">
                <a:solidFill>
                  <a:srgbClr val="CC7832"/>
                </a:solidFill>
                <a:latin typeface="Helvetica" panose="020B0604020202020204" pitchFamily="34" charset="0"/>
                <a:cs typeface="Helvetica" panose="020B0604020202020204" pitchFamily="34" charset="0"/>
              </a:rPr>
              <a:t>,</a:t>
            </a:r>
            <a:r>
              <a:rPr lang="en-IN" sz="5600" dirty="0">
                <a:solidFill>
                  <a:srgbClr val="6897BB"/>
                </a:solidFill>
                <a:latin typeface="Helvetica" panose="020B0604020202020204" pitchFamily="34" charset="0"/>
                <a:cs typeface="Helvetica" panose="020B0604020202020204" pitchFamily="34" charset="0"/>
              </a:rPr>
              <a:t>10</a:t>
            </a:r>
            <a:r>
              <a:rPr lang="en-IN" sz="5600" dirty="0">
                <a:solidFill>
                  <a:srgbClr val="CC7832"/>
                </a:solidFill>
                <a:latin typeface="Helvetica" panose="020B0604020202020204" pitchFamily="34" charset="0"/>
                <a:cs typeface="Helvetica" panose="020B0604020202020204" pitchFamily="34" charset="0"/>
              </a:rPr>
              <a:t>,</a:t>
            </a:r>
            <a:r>
              <a:rPr lang="en-IN" sz="5600" dirty="0">
                <a:solidFill>
                  <a:srgbClr val="6A8759"/>
                </a:solidFill>
                <a:latin typeface="Helvetica" panose="020B0604020202020204" pitchFamily="34" charset="0"/>
                <a:cs typeface="Helvetica" panose="020B0604020202020204" pitchFamily="34" charset="0"/>
              </a:rPr>
              <a:t>'apple’</a:t>
            </a:r>
            <a:r>
              <a:rPr lang="en-IN" sz="5600" dirty="0">
                <a:latin typeface="Helvetica" panose="020B0604020202020204" pitchFamily="34" charset="0"/>
                <a:cs typeface="Helvetica" panose="020B0604020202020204" pitchFamily="34" charset="0"/>
              </a:rPr>
              <a:t>}</a:t>
            </a:r>
          </a:p>
          <a:p>
            <a:pPr marL="914377" lvl="2" indent="0">
              <a:buNone/>
            </a:pPr>
            <a:endParaRPr lang="en-IN" sz="5400" dirty="0">
              <a:latin typeface="Helvetica" pitchFamily="2" charset="0"/>
            </a:endParaRPr>
          </a:p>
          <a:p>
            <a:r>
              <a:rPr lang="en-IN" sz="5600" dirty="0">
                <a:latin typeface="Helvetica" pitchFamily="2" charset="0"/>
              </a:rPr>
              <a:t>Insertion order is not preserved and Duplicates are not allowed </a:t>
            </a:r>
          </a:p>
          <a:p>
            <a:r>
              <a:rPr lang="en-IN" sz="5600" dirty="0">
                <a:latin typeface="Helvetica" pitchFamily="2" charset="0"/>
              </a:rPr>
              <a:t>Heterogeneous objects are allowed </a:t>
            </a:r>
          </a:p>
          <a:p>
            <a:r>
              <a:rPr lang="en-IN" sz="5600" dirty="0">
                <a:latin typeface="Helvetica" pitchFamily="2" charset="0"/>
              </a:rPr>
              <a:t>Index concept is not applicable </a:t>
            </a:r>
          </a:p>
          <a:p>
            <a:r>
              <a:rPr lang="en-IN" sz="5600" dirty="0">
                <a:latin typeface="Helvetica" pitchFamily="2" charset="0"/>
              </a:rPr>
              <a:t>It is mutable collection </a:t>
            </a:r>
          </a:p>
          <a:p>
            <a:r>
              <a:rPr lang="en-IN" sz="5600" dirty="0">
                <a:latin typeface="Helvetica" pitchFamily="2" charset="0"/>
              </a:rPr>
              <a:t>Growable in nature </a:t>
            </a:r>
          </a:p>
          <a:p>
            <a:pPr marL="1371566" lvl="3" indent="0">
              <a:buNone/>
            </a:pPr>
            <a:endParaRPr lang="en-IN" sz="6600" dirty="0"/>
          </a:p>
        </p:txBody>
      </p:sp>
      <p:pic>
        <p:nvPicPr>
          <p:cNvPr id="6" name="Picture 5">
            <a:extLst>
              <a:ext uri="{FF2B5EF4-FFF2-40B4-BE49-F238E27FC236}">
                <a16:creationId xmlns:a16="http://schemas.microsoft.com/office/drawing/2014/main" id="{671FC201-0875-DA66-E0F6-F9BD3D93266B}"/>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8" name="TextBox 7">
            <a:extLst>
              <a:ext uri="{FF2B5EF4-FFF2-40B4-BE49-F238E27FC236}">
                <a16:creationId xmlns:a16="http://schemas.microsoft.com/office/drawing/2014/main" id="{4E281DFE-FBE6-5308-7AE9-524353628329}"/>
              </a:ext>
            </a:extLst>
          </p:cNvPr>
          <p:cNvSpPr txBox="1"/>
          <p:nvPr/>
        </p:nvSpPr>
        <p:spPr>
          <a:xfrm>
            <a:off x="567360" y="3132111"/>
            <a:ext cx="8869321" cy="1477328"/>
          </a:xfrm>
          <a:prstGeom prst="rect">
            <a:avLst/>
          </a:prstGeom>
          <a:noFill/>
        </p:spPr>
        <p:txBody>
          <a:bodyPr wrap="square">
            <a:spAutoFit/>
          </a:bodyPr>
          <a:lstStyle/>
          <a:p>
            <a:r>
              <a:rPr lang="en-US" sz="2000" b="1" dirty="0" err="1">
                <a:latin typeface="Helvetica" pitchFamily="2" charset="0"/>
              </a:rPr>
              <a:t>dict</a:t>
            </a:r>
            <a:r>
              <a:rPr lang="en-US" sz="1400" dirty="0">
                <a:latin typeface="Helvetica" pitchFamily="2" charset="0"/>
              </a:rPr>
              <a:t>: </a:t>
            </a:r>
            <a:r>
              <a:rPr lang="en-US" sz="1600" b="1" dirty="0">
                <a:solidFill>
                  <a:schemeClr val="accent4">
                    <a:lumMod val="75000"/>
                  </a:schemeClr>
                </a:solidFill>
                <a:latin typeface="Helvetica" pitchFamily="2" charset="0"/>
              </a:rPr>
              <a:t>curly braces{} </a:t>
            </a:r>
          </a:p>
          <a:p>
            <a:pPr marL="285750" indent="-285750">
              <a:buFont typeface="Arial" panose="020B0604020202020204" pitchFamily="34" charset="0"/>
              <a:buChar char="•"/>
            </a:pPr>
            <a:r>
              <a:rPr lang="en-US" sz="1400" dirty="0">
                <a:latin typeface="Helvetica" pitchFamily="2" charset="0"/>
              </a:rPr>
              <a:t>If we want to represent a group of values as key-value pairs then we should go for </a:t>
            </a:r>
            <a:r>
              <a:rPr lang="en-US" sz="1400" dirty="0" err="1">
                <a:latin typeface="Helvetica" pitchFamily="2" charset="0"/>
              </a:rPr>
              <a:t>dict</a:t>
            </a:r>
            <a:r>
              <a:rPr lang="en-US" sz="1400" dirty="0">
                <a:latin typeface="Helvetica" pitchFamily="2" charset="0"/>
              </a:rPr>
              <a:t> data type. </a:t>
            </a:r>
          </a:p>
          <a:p>
            <a:pPr marL="285750" indent="-285750">
              <a:buFont typeface="Arial" panose="020B0604020202020204" pitchFamily="34" charset="0"/>
              <a:buChar char="•"/>
            </a:pPr>
            <a:r>
              <a:rPr lang="en-US" sz="1400" dirty="0">
                <a:latin typeface="Helvetica" pitchFamily="2" charset="0"/>
              </a:rPr>
              <a:t>Duplicate keys are not allowed but values can be duplicated. If we are trying to insert an entry with duplicate key then old value will be replaced with new value.  </a:t>
            </a:r>
          </a:p>
          <a:p>
            <a:r>
              <a:rPr lang="en-US" sz="1400" dirty="0">
                <a:latin typeface="Helvetica" pitchFamily="2" charset="0"/>
              </a:rPr>
              <a:t>Example:   d = {101:'Java',102:'C++',103:'Python'}</a:t>
            </a:r>
          </a:p>
          <a:p>
            <a:endParaRPr lang="en-IN" sz="1400" dirty="0">
              <a:latin typeface="Helvetica" pitchFamily="2" charset="0"/>
            </a:endParaRPr>
          </a:p>
        </p:txBody>
      </p:sp>
      <p:sp>
        <p:nvSpPr>
          <p:cNvPr id="9" name="TextBox 8">
            <a:extLst>
              <a:ext uri="{FF2B5EF4-FFF2-40B4-BE49-F238E27FC236}">
                <a16:creationId xmlns:a16="http://schemas.microsoft.com/office/drawing/2014/main" id="{C7ADF9B8-4614-FC9C-F7A5-E8DFBF4C01A3}"/>
              </a:ext>
            </a:extLst>
          </p:cNvPr>
          <p:cNvSpPr txBox="1"/>
          <p:nvPr/>
        </p:nvSpPr>
        <p:spPr>
          <a:xfrm>
            <a:off x="567359" y="4696097"/>
            <a:ext cx="8869321" cy="1046440"/>
          </a:xfrm>
          <a:prstGeom prst="rect">
            <a:avLst/>
          </a:prstGeom>
          <a:noFill/>
        </p:spPr>
        <p:txBody>
          <a:bodyPr wrap="square">
            <a:spAutoFit/>
          </a:bodyPr>
          <a:lstStyle/>
          <a:p>
            <a:r>
              <a:rPr lang="en-US" sz="2000" b="1" dirty="0">
                <a:latin typeface="Helvetica" pitchFamily="2" charset="0"/>
              </a:rPr>
              <a:t>none</a:t>
            </a:r>
            <a:r>
              <a:rPr lang="en-US" sz="1400" dirty="0">
                <a:latin typeface="Helvetica" pitchFamily="2" charset="0"/>
              </a:rPr>
              <a:t>: </a:t>
            </a:r>
            <a:r>
              <a:rPr lang="en-US" sz="1600" b="1" dirty="0">
                <a:solidFill>
                  <a:schemeClr val="accent4">
                    <a:lumMod val="75000"/>
                  </a:schemeClr>
                </a:solidFill>
                <a:latin typeface="Helvetica" pitchFamily="2" charset="0"/>
              </a:rPr>
              <a:t>curly braces{} </a:t>
            </a:r>
          </a:p>
          <a:p>
            <a:pPr marL="285750" indent="-285750">
              <a:buFont typeface="Arial" panose="020B0604020202020204" pitchFamily="34" charset="0"/>
              <a:buChar char="•"/>
            </a:pPr>
            <a:r>
              <a:rPr lang="en-US" sz="1400" dirty="0">
                <a:latin typeface="Helvetica" pitchFamily="2" charset="0"/>
              </a:rPr>
              <a:t>special constant that represents the absence of a value or a null value.</a:t>
            </a:r>
          </a:p>
          <a:p>
            <a:pPr marL="285750" indent="-285750">
              <a:buFont typeface="Arial" panose="020B0604020202020204" pitchFamily="34" charset="0"/>
              <a:buChar char="•"/>
            </a:pPr>
            <a:r>
              <a:rPr lang="en-US" sz="1400" dirty="0">
                <a:latin typeface="Helvetica" pitchFamily="2" charset="0"/>
              </a:rPr>
              <a:t>signify that a variable does not have a value assigned to it </a:t>
            </a:r>
          </a:p>
          <a:p>
            <a:endParaRPr lang="en-IN" sz="1400" dirty="0">
              <a:latin typeface="Helvetica" pitchFamily="2" charset="0"/>
            </a:endParaRPr>
          </a:p>
        </p:txBody>
      </p:sp>
    </p:spTree>
    <p:extLst>
      <p:ext uri="{BB962C8B-B14F-4D97-AF65-F5344CB8AC3E}">
        <p14:creationId xmlns:p14="http://schemas.microsoft.com/office/powerpoint/2010/main" val="1034784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B439F3-ADAE-F117-56BB-7E1EA1CA3D1E}"/>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Assignment(Variable and list):</a:t>
            </a:r>
          </a:p>
        </p:txBody>
      </p:sp>
      <p:sp>
        <p:nvSpPr>
          <p:cNvPr id="10" name="Rectangle 5">
            <a:extLst>
              <a:ext uri="{FF2B5EF4-FFF2-40B4-BE49-F238E27FC236}">
                <a16:creationId xmlns:a16="http://schemas.microsoft.com/office/drawing/2014/main" id="{8307F636-B4D7-A1D4-7914-F36A2D51B327}"/>
              </a:ext>
            </a:extLst>
          </p:cNvPr>
          <p:cNvSpPr>
            <a:spLocks noChangeArrowheads="1"/>
          </p:cNvSpPr>
          <p:nvPr/>
        </p:nvSpPr>
        <p:spPr bwMode="auto">
          <a:xfrm>
            <a:off x="457200" y="690771"/>
            <a:ext cx="10240304" cy="567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7000"/>
              </a:lnSpc>
              <a:spcBef>
                <a:spcPct val="0"/>
              </a:spcBef>
              <a:spcAft>
                <a:spcPts val="800"/>
              </a:spcAft>
              <a:buClrTx/>
              <a:buSzTx/>
              <a:buFontTx/>
              <a:buNone/>
              <a:tabLst/>
            </a:pPr>
            <a:r>
              <a:rPr lang="en-US" altLang="en-US" sz="1400" b="1" kern="100" dirty="0">
                <a:latin typeface="Helvetica" panose="020B0604020202020204" pitchFamily="34" charset="0"/>
                <a:cs typeface="Helvetica" panose="020B0604020202020204" pitchFamily="34" charset="0"/>
              </a:rPr>
              <a:t>1</a:t>
            </a:r>
            <a:r>
              <a:rPr lang="en-US" altLang="en-US" sz="1400" kern="100" dirty="0">
                <a:latin typeface="Helvetica" panose="020B0604020202020204" pitchFamily="34" charset="0"/>
                <a:cs typeface="Helvetica" panose="020B0604020202020204" pitchFamily="34" charset="0"/>
              </a:rPr>
              <a:t>.Define a variable as Integer(1) ,Float(1.0) and String(‘1’) and print and return the value and type of variable.</a:t>
            </a:r>
          </a:p>
          <a:p>
            <a:pPr marR="0" lvl="0" indent="0" fontAlgn="base">
              <a:lnSpc>
                <a:spcPct val="107000"/>
              </a:lnSpc>
              <a:spcBef>
                <a:spcPct val="0"/>
              </a:spcBef>
              <a:spcAft>
                <a:spcPts val="80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R="0" lvl="0" indent="0" fontAlgn="base">
              <a:lnSpc>
                <a:spcPct val="107000"/>
              </a:lnSpc>
              <a:spcBef>
                <a:spcPct val="0"/>
              </a:spcBef>
              <a:spcAft>
                <a:spcPts val="800"/>
              </a:spcAft>
              <a:buClrTx/>
              <a:buSzTx/>
              <a:buFontTx/>
              <a:buNone/>
              <a:tabLst/>
            </a:pPr>
            <a:r>
              <a:rPr lang="en-US" altLang="en-US" sz="1400" b="1" kern="100" dirty="0">
                <a:latin typeface="Helvetica" panose="020B0604020202020204" pitchFamily="34" charset="0"/>
                <a:cs typeface="Helvetica" panose="020B0604020202020204" pitchFamily="34" charset="0"/>
              </a:rPr>
              <a:t>2.</a:t>
            </a:r>
            <a:r>
              <a:rPr lang="en-US" altLang="en-US" sz="1400" kern="100" dirty="0">
                <a:latin typeface="Helvetica" panose="020B0604020202020204" pitchFamily="34" charset="0"/>
                <a:cs typeface="Helvetica" panose="020B0604020202020204" pitchFamily="34" charset="0"/>
              </a:rPr>
              <a:t>Redeclare the same variable as another number.(2,2.0 and ‘2’) and share your observation on result.</a:t>
            </a:r>
          </a:p>
          <a:p>
            <a:pPr marR="0" lvl="0" indent="0" fontAlgn="base">
              <a:lnSpc>
                <a:spcPct val="107000"/>
              </a:lnSpc>
              <a:spcBef>
                <a:spcPct val="0"/>
              </a:spcBef>
              <a:spcAft>
                <a:spcPts val="80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R="0" lvl="0" indent="0" fontAlgn="base">
              <a:lnSpc>
                <a:spcPct val="107000"/>
              </a:lnSpc>
              <a:spcBef>
                <a:spcPct val="0"/>
              </a:spcBef>
              <a:spcAft>
                <a:spcPts val="800"/>
              </a:spcAft>
              <a:buClrTx/>
              <a:buSzTx/>
              <a:buFontTx/>
              <a:buNone/>
              <a:tabLst/>
            </a:pPr>
            <a:r>
              <a:rPr lang="en-US" altLang="en-US" sz="1400" b="1" kern="100" dirty="0">
                <a:latin typeface="Helvetica" panose="020B0604020202020204" pitchFamily="34" charset="0"/>
                <a:cs typeface="Helvetica" panose="020B0604020202020204" pitchFamily="34" charset="0"/>
              </a:rPr>
              <a:t>3. </a:t>
            </a:r>
            <a:r>
              <a:rPr lang="en-US" altLang="en-US" sz="1400" kern="100" dirty="0">
                <a:latin typeface="Helvetica" panose="020B0604020202020204" pitchFamily="34" charset="0"/>
                <a:cs typeface="Helvetica" panose="020B0604020202020204" pitchFamily="34" charset="0"/>
              </a:rPr>
              <a:t>Assigning a single value to several variables simultaneously with “=” operators.(a=b=c=10) and print the values of </a:t>
            </a:r>
            <a:r>
              <a:rPr lang="en-US" altLang="en-US" sz="1400" kern="100" dirty="0" err="1">
                <a:latin typeface="Helvetica" panose="020B0604020202020204" pitchFamily="34" charset="0"/>
                <a:cs typeface="Helvetica" panose="020B0604020202020204" pitchFamily="34" charset="0"/>
              </a:rPr>
              <a:t>a,b</a:t>
            </a:r>
            <a:r>
              <a:rPr lang="en-US" altLang="en-US" sz="1400" kern="100" dirty="0">
                <a:latin typeface="Helvetica" panose="020B0604020202020204" pitchFamily="34" charset="0"/>
                <a:cs typeface="Helvetica" panose="020B0604020202020204" pitchFamily="34" charset="0"/>
              </a:rPr>
              <a:t> and c..</a:t>
            </a:r>
          </a:p>
          <a:p>
            <a:pPr marR="0" lvl="0" indent="0" fontAlgn="base">
              <a:lnSpc>
                <a:spcPct val="107000"/>
              </a:lnSpc>
              <a:spcBef>
                <a:spcPct val="0"/>
              </a:spcBef>
              <a:spcAft>
                <a:spcPts val="80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R="0" lvl="0" indent="0" fontAlgn="base">
              <a:lnSpc>
                <a:spcPct val="107000"/>
              </a:lnSpc>
              <a:spcBef>
                <a:spcPct val="0"/>
              </a:spcBef>
              <a:spcAft>
                <a:spcPts val="800"/>
              </a:spcAft>
              <a:buClrTx/>
              <a:buSzTx/>
              <a:buFontTx/>
              <a:buNone/>
              <a:tabLst/>
            </a:pPr>
            <a:r>
              <a:rPr lang="en-US" altLang="en-US" sz="1400" b="1" kern="100" dirty="0">
                <a:latin typeface="Helvetica" panose="020B0604020202020204" pitchFamily="34" charset="0"/>
                <a:cs typeface="Helvetica" panose="020B0604020202020204" pitchFamily="34" charset="0"/>
              </a:rPr>
              <a:t>4.</a:t>
            </a:r>
            <a:r>
              <a:rPr lang="en-US" altLang="en-US" sz="1400" kern="100" dirty="0">
                <a:latin typeface="Helvetica" panose="020B0604020202020204" pitchFamily="34" charset="0"/>
                <a:cs typeface="Helvetica" panose="020B0604020202020204" pitchFamily="34" charset="0"/>
              </a:rPr>
              <a:t>Assign two variables a and b as integer and print the sum of </a:t>
            </a:r>
            <a:r>
              <a:rPr lang="en-US" altLang="en-US" sz="1400" kern="100" dirty="0" err="1">
                <a:latin typeface="Helvetica" panose="020B0604020202020204" pitchFamily="34" charset="0"/>
                <a:cs typeface="Helvetica" panose="020B0604020202020204" pitchFamily="34" charset="0"/>
              </a:rPr>
              <a:t>a+b</a:t>
            </a:r>
            <a:r>
              <a:rPr lang="en-US" altLang="en-US" sz="1400" kern="100" dirty="0">
                <a:latin typeface="Helvetica" panose="020B0604020202020204" pitchFamily="34" charset="0"/>
                <a:cs typeface="Helvetica" panose="020B0604020202020204" pitchFamily="34" charset="0"/>
              </a:rPr>
              <a:t>.</a:t>
            </a:r>
          </a:p>
          <a:p>
            <a:pPr marR="0" lvl="0" indent="0" fontAlgn="base">
              <a:lnSpc>
                <a:spcPct val="107000"/>
              </a:lnSpc>
              <a:spcBef>
                <a:spcPct val="0"/>
              </a:spcBef>
              <a:spcAft>
                <a:spcPts val="80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eaLnBrk="0" fontAlgn="base" hangingPunct="0">
              <a:spcBef>
                <a:spcPct val="0"/>
              </a:spcBef>
              <a:spcAft>
                <a:spcPct val="0"/>
              </a:spcAft>
            </a:pPr>
            <a:r>
              <a:rPr lang="en-US" altLang="en-US" sz="1400" b="1" kern="100" dirty="0">
                <a:latin typeface="Helvetica" panose="020B0604020202020204" pitchFamily="34" charset="0"/>
                <a:cs typeface="Helvetica" panose="020B0604020202020204" pitchFamily="34" charset="0"/>
              </a:rPr>
              <a:t>5.</a:t>
            </a:r>
            <a:r>
              <a:rPr lang="en-US" altLang="en-US" sz="1400" kern="100" dirty="0">
                <a:latin typeface="Helvetica" panose="020B0604020202020204" pitchFamily="34" charset="0"/>
                <a:cs typeface="Helvetica" panose="020B0604020202020204" pitchFamily="34" charset="0"/>
              </a:rPr>
              <a:t>Write a Python program to create a list with five different fruits. </a:t>
            </a:r>
            <a:r>
              <a:rPr lang="en-US" altLang="en-US" sz="1400" kern="100" dirty="0" err="1">
                <a:latin typeface="Helvetica" panose="020B0604020202020204" pitchFamily="34" charset="0"/>
                <a:cs typeface="Helvetica" panose="020B0604020202020204" pitchFamily="34" charset="0"/>
              </a:rPr>
              <a:t>eg:fruits</a:t>
            </a:r>
            <a:r>
              <a:rPr lang="en-US" altLang="en-US" sz="1400" kern="100" dirty="0">
                <a:latin typeface="Helvetica" panose="020B0604020202020204" pitchFamily="34" charset="0"/>
                <a:cs typeface="Helvetica" panose="020B0604020202020204" pitchFamily="34" charset="0"/>
              </a:rPr>
              <a:t> = ["apple", "banana", "cherry", "date", "elderberry"]?</a:t>
            </a:r>
          </a:p>
          <a:p>
            <a:pPr eaLnBrk="0" fontAlgn="base" hangingPunct="0">
              <a:spcBef>
                <a:spcPct val="0"/>
              </a:spcBef>
              <a:spcAft>
                <a:spcPct val="0"/>
              </a:spcAft>
            </a:pPr>
            <a:endParaRPr lang="en-US" altLang="en-US" sz="1400" kern="100" dirty="0">
              <a:latin typeface="Helvetica" panose="020B0604020202020204" pitchFamily="34" charset="0"/>
              <a:cs typeface="Helvetica" panose="020B0604020202020204" pitchFamily="34" charset="0"/>
            </a:endParaRPr>
          </a:p>
          <a:p>
            <a:pPr eaLnBrk="0" fontAlgn="base" hangingPunct="0">
              <a:spcBef>
                <a:spcPct val="0"/>
              </a:spcBef>
              <a:spcAft>
                <a:spcPct val="0"/>
              </a:spcAft>
            </a:pPr>
            <a:endParaRPr lang="en-US" altLang="en-US" sz="1400" kern="100" dirty="0">
              <a:latin typeface="Helvetica" panose="020B0604020202020204" pitchFamily="34" charset="0"/>
              <a:cs typeface="Helvetica" panose="020B0604020202020204" pitchFamily="34" charset="0"/>
            </a:endParaRPr>
          </a:p>
          <a:p>
            <a:pPr eaLnBrk="0" fontAlgn="base" hangingPunct="0">
              <a:spcBef>
                <a:spcPct val="0"/>
              </a:spcBef>
              <a:spcAft>
                <a:spcPct val="0"/>
              </a:spcAft>
            </a:pPr>
            <a:r>
              <a:rPr lang="en-US" altLang="en-US" sz="1400" b="1" kern="100" dirty="0">
                <a:latin typeface="Helvetica" panose="020B0604020202020204" pitchFamily="34" charset="0"/>
                <a:cs typeface="Helvetica" panose="020B0604020202020204" pitchFamily="34" charset="0"/>
              </a:rPr>
              <a:t>6. </a:t>
            </a:r>
            <a:r>
              <a:rPr lang="en-US" altLang="en-US" sz="1400" kern="100" dirty="0">
                <a:latin typeface="Helvetica" panose="020B0604020202020204" pitchFamily="34" charset="0"/>
                <a:cs typeface="Helvetica" panose="020B0604020202020204" pitchFamily="34" charset="0"/>
              </a:rPr>
              <a:t>How do you access the second and fourth elements from the list.</a:t>
            </a:r>
          </a:p>
          <a:p>
            <a:pPr eaLnBrk="0" fontAlgn="base" hangingPunct="0">
              <a:spcBef>
                <a:spcPct val="0"/>
              </a:spcBef>
              <a:spcAft>
                <a:spcPct val="0"/>
              </a:spcAft>
            </a:pPr>
            <a:endParaRPr lang="en-US" altLang="en-US" sz="1400" kern="100" dirty="0">
              <a:latin typeface="Helvetica" panose="020B0604020202020204" pitchFamily="34" charset="0"/>
              <a:cs typeface="Helvetica" panose="020B0604020202020204" pitchFamily="34" charset="0"/>
            </a:endParaRPr>
          </a:p>
          <a:p>
            <a:pPr eaLnBrk="0" fontAlgn="base" hangingPunct="0">
              <a:spcBef>
                <a:spcPct val="0"/>
              </a:spcBef>
              <a:spcAft>
                <a:spcPct val="0"/>
              </a:spcAft>
            </a:pPr>
            <a:endParaRPr lang="en-US" altLang="en-US" sz="1400" kern="100" dirty="0">
              <a:latin typeface="Helvetica" panose="020B0604020202020204" pitchFamily="34" charset="0"/>
              <a:cs typeface="Helvetica" panose="020B0604020202020204" pitchFamily="34" charset="0"/>
            </a:endParaRPr>
          </a:p>
          <a:p>
            <a:pPr eaLnBrk="0" fontAlgn="base" hangingPunct="0">
              <a:spcBef>
                <a:spcPct val="0"/>
              </a:spcBef>
              <a:spcAft>
                <a:spcPct val="0"/>
              </a:spcAft>
            </a:pPr>
            <a:r>
              <a:rPr lang="en-US" altLang="en-US" sz="1400" b="1" kern="100" dirty="0">
                <a:latin typeface="Helvetica" panose="020B0604020202020204" pitchFamily="34" charset="0"/>
                <a:cs typeface="Helvetica" panose="020B0604020202020204" pitchFamily="34" charset="0"/>
              </a:rPr>
              <a:t>7.</a:t>
            </a:r>
            <a:r>
              <a:rPr lang="en-US" altLang="en-US" sz="1400" kern="100" dirty="0">
                <a:latin typeface="Helvetica" panose="020B0604020202020204" pitchFamily="34" charset="0"/>
                <a:cs typeface="Helvetica" panose="020B0604020202020204" pitchFamily="34" charset="0"/>
              </a:rPr>
              <a:t>Modify the third element in the list numbers = [10, 20, 30, 40, 50] to 35.</a:t>
            </a:r>
          </a:p>
          <a:p>
            <a:pPr eaLnBrk="0" fontAlgn="base" hangingPunct="0">
              <a:spcBef>
                <a:spcPct val="0"/>
              </a:spcBef>
              <a:spcAft>
                <a:spcPct val="0"/>
              </a:spcAft>
            </a:pPr>
            <a:endParaRPr lang="en-US" altLang="en-US" sz="1400" kern="100" dirty="0">
              <a:latin typeface="Helvetica" panose="020B0604020202020204" pitchFamily="34" charset="0"/>
              <a:cs typeface="Helvetica" panose="020B0604020202020204" pitchFamily="34" charset="0"/>
            </a:endParaRPr>
          </a:p>
          <a:p>
            <a:pPr marR="0" lvl="0" indent="0" fontAlgn="base">
              <a:lnSpc>
                <a:spcPct val="107000"/>
              </a:lnSpc>
              <a:spcBef>
                <a:spcPct val="0"/>
              </a:spcBef>
              <a:spcAft>
                <a:spcPts val="80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kern="100" dirty="0">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11" name="Rectangle 6">
            <a:extLst>
              <a:ext uri="{FF2B5EF4-FFF2-40B4-BE49-F238E27FC236}">
                <a16:creationId xmlns:a16="http://schemas.microsoft.com/office/drawing/2014/main" id="{57849111-D5BC-9594-847B-DF8715C3E11E}"/>
              </a:ext>
            </a:extLst>
          </p:cNvPr>
          <p:cNvSpPr>
            <a:spLocks noChangeArrowheads="1"/>
          </p:cNvSpPr>
          <p:nvPr/>
        </p:nvSpPr>
        <p:spPr bwMode="auto">
          <a:xfrm>
            <a:off x="226423" y="16415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73239"/>
                </a:solidFill>
                <a:effectLst/>
                <a:latin typeface="Arial Unicode MS"/>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748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E84D86F-C653-1BE5-B226-45D9C6C738ED}"/>
              </a:ext>
            </a:extLst>
          </p:cNvPr>
          <p:cNvSpPr>
            <a:spLocks noChangeArrowheads="1"/>
          </p:cNvSpPr>
          <p:nvPr/>
        </p:nvSpPr>
        <p:spPr bwMode="auto">
          <a:xfrm>
            <a:off x="1136073" y="1253691"/>
            <a:ext cx="971734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Create a Tuple:</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How do you create a tuple with the following elements: "red", "green", "blue"?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Access Elements in a Tuple:</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How do you access the first and last elements in the tuple colors = ("red", "green", "blue", "yellow")?</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Immutable Nature of Tuples:</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What happens if you try to change the second element of the tuple colors = ("red", "green", "blue")?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Tuple Unpacking:</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Given the tuple coordinates = (10, 20, 30), write a Python program to unpack it into three variables x, y, and z.</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Check Element in Tuple:</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Write a Python program to check if the element "blue" is present in the tuple colors = ("red", "green", "blue").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Tuple Length:</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Write a Python program to find the length of the tuple days = ("Monday", "Tuesday", "Wednesday", "Thursday", "Friday").</a:t>
            </a:r>
          </a:p>
        </p:txBody>
      </p:sp>
      <p:sp>
        <p:nvSpPr>
          <p:cNvPr id="2" name="Title 1">
            <a:extLst>
              <a:ext uri="{FF2B5EF4-FFF2-40B4-BE49-F238E27FC236}">
                <a16:creationId xmlns:a16="http://schemas.microsoft.com/office/drawing/2014/main" id="{0116AA9C-F1C6-E34D-652C-EF4B55A9C13A}"/>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err="1">
                <a:solidFill>
                  <a:schemeClr val="accent6"/>
                </a:solidFill>
              </a:rPr>
              <a:t>Tupple</a:t>
            </a:r>
            <a:endParaRPr lang="en-US" sz="3600" b="1" u="sng" dirty="0">
              <a:solidFill>
                <a:schemeClr val="accent6"/>
              </a:solidFill>
            </a:endParaRPr>
          </a:p>
        </p:txBody>
      </p:sp>
    </p:spTree>
    <p:extLst>
      <p:ext uri="{BB962C8B-B14F-4D97-AF65-F5344CB8AC3E}">
        <p14:creationId xmlns:p14="http://schemas.microsoft.com/office/powerpoint/2010/main" val="249573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CB1F1C-817D-B49E-6B00-310FB55273DC}"/>
              </a:ext>
            </a:extLst>
          </p:cNvPr>
          <p:cNvSpPr>
            <a:spLocks noChangeArrowheads="1"/>
          </p:cNvSpPr>
          <p:nvPr/>
        </p:nvSpPr>
        <p:spPr bwMode="auto">
          <a:xfrm>
            <a:off x="757382" y="751919"/>
            <a:ext cx="11014041"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Create a Dictionary:</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Create a dictionary where the keys are student names and the values are their grades. 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kern="100" dirty="0">
                <a:latin typeface="Helvetica" panose="020B0604020202020204" pitchFamily="34" charset="0"/>
                <a:cs typeface="Helvetica"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r>
              <a:rPr lang="en-US" altLang="en-US" sz="1400" kern="100" dirty="0">
                <a:latin typeface="Helvetica" panose="020B0604020202020204" pitchFamily="34" charset="0"/>
                <a:cs typeface="Helvetica" panose="020B0604020202020204" pitchFamily="34" charset="0"/>
              </a:rPr>
              <a:t>Alice": 85, "Bob": 90, "Charlie": 78}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Access Dictionary Values:</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How do you access Bob's grade from the dictionary students = {"Alice": 85, "Bob": 90, "Charlie": 78}?</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Add and Remove Key-Value Pairs:</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Add a new student "David": 92 to the dictionary students = {"Alice": 85, "Bob": 90, "Charlie": 78} and remove "Charlie" from the dictionary.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Update Dictionary Values:</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Write a Python program to update Bob's grade to 95 in the dictionary students = {"Alice": 85, "Bob": 90, "Charlie": 78}.</a:t>
            </a:r>
          </a:p>
          <a:p>
            <a:pPr marL="0" marR="0" lvl="0" indent="0" algn="l" defTabSz="914400" rtl="0" eaLnBrk="0" fontAlgn="base" latinLnBrk="0" hangingPunct="0">
              <a:lnSpc>
                <a:spcPct val="100000"/>
              </a:lnSpc>
              <a:spcBef>
                <a:spcPct val="0"/>
              </a:spcBef>
              <a:spcAft>
                <a:spcPct val="0"/>
              </a:spcAft>
              <a:buClrTx/>
              <a:buSzTx/>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Check if Key Exists in a Dictionary:</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Write a Python program to check if "Alice" is a key in the dictionary students = {"Alice": 85, "Bob": 90, "Charlie": 78}.</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kern="100" dirty="0">
                <a:latin typeface="Helvetica" panose="020B0604020202020204" pitchFamily="34" charset="0"/>
                <a:cs typeface="Helvetica" panose="020B0604020202020204" pitchFamily="34" charset="0"/>
              </a:rPr>
              <a:t>Dictionary Length:</a:t>
            </a:r>
            <a:br>
              <a:rPr lang="en-US" altLang="en-US" sz="1400" kern="100" dirty="0">
                <a:latin typeface="Helvetica" panose="020B0604020202020204" pitchFamily="34" charset="0"/>
                <a:cs typeface="Helvetica" panose="020B0604020202020204" pitchFamily="34" charset="0"/>
              </a:rPr>
            </a:br>
            <a:r>
              <a:rPr lang="en-US" altLang="en-US" sz="1400" kern="100" dirty="0">
                <a:latin typeface="Helvetica" panose="020B0604020202020204" pitchFamily="34" charset="0"/>
                <a:cs typeface="Helvetica" panose="020B0604020202020204" pitchFamily="34" charset="0"/>
              </a:rPr>
              <a:t>Write a Python program to find the number of key-value pairs in the dictionary students = {"Alice": 85, "Bob": 90, "Charlie": 78}.</a:t>
            </a:r>
          </a:p>
        </p:txBody>
      </p:sp>
      <p:sp>
        <p:nvSpPr>
          <p:cNvPr id="2" name="Title 1">
            <a:extLst>
              <a:ext uri="{FF2B5EF4-FFF2-40B4-BE49-F238E27FC236}">
                <a16:creationId xmlns:a16="http://schemas.microsoft.com/office/drawing/2014/main" id="{EC8F0B42-F92E-E5A4-AA0D-627B11FDD52B}"/>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Dictionary</a:t>
            </a:r>
          </a:p>
        </p:txBody>
      </p:sp>
    </p:spTree>
    <p:extLst>
      <p:ext uri="{BB962C8B-B14F-4D97-AF65-F5344CB8AC3E}">
        <p14:creationId xmlns:p14="http://schemas.microsoft.com/office/powerpoint/2010/main" val="129047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Introduction To Python:</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5" y="1096617"/>
            <a:ext cx="11371953" cy="1918432"/>
          </a:xfrm>
        </p:spPr>
        <p:txBody>
          <a:bodyPr lIns="91440" tIns="91440" rIns="91440" bIns="91440">
            <a:normAutofit fontScale="25000" lnSpcReduction="20000"/>
          </a:bodyPr>
          <a:lstStyle/>
          <a:p>
            <a:endParaRPr lang="en-IN" sz="8000" b="1" dirty="0">
              <a:latin typeface="Helvetica" pitchFamily="2" charset="0"/>
            </a:endParaRPr>
          </a:p>
          <a:p>
            <a:pPr marL="0" indent="0">
              <a:buNone/>
            </a:pPr>
            <a:r>
              <a:rPr lang="en-IN" sz="8000" b="1" dirty="0">
                <a:latin typeface="Helvetica" pitchFamily="2" charset="0"/>
              </a:rPr>
              <a:t>Introduction</a:t>
            </a:r>
          </a:p>
          <a:p>
            <a:r>
              <a:rPr lang="en-IN" sz="5600" dirty="0">
                <a:latin typeface="Helvetica" pitchFamily="2" charset="0"/>
              </a:rPr>
              <a:t>Python is a general-purpose high-level programming language.</a:t>
            </a:r>
          </a:p>
          <a:p>
            <a:r>
              <a:rPr lang="en-IN" sz="5600" dirty="0">
                <a:latin typeface="Helvetica" pitchFamily="2" charset="0"/>
              </a:rPr>
              <a:t>Python was developed by Guido Van </a:t>
            </a:r>
            <a:r>
              <a:rPr lang="en-IN" sz="5600" dirty="0" err="1">
                <a:latin typeface="Helvetica" pitchFamily="2" charset="0"/>
              </a:rPr>
              <a:t>Rossam</a:t>
            </a:r>
            <a:r>
              <a:rPr lang="en-IN" sz="5600" dirty="0">
                <a:latin typeface="Helvetica" pitchFamily="2" charset="0"/>
              </a:rPr>
              <a:t> in 1989 while working at National Research Institute at Netherlands. </a:t>
            </a:r>
          </a:p>
          <a:p>
            <a:r>
              <a:rPr lang="en-IN" sz="5600" dirty="0">
                <a:latin typeface="Helvetica" pitchFamily="2" charset="0"/>
              </a:rPr>
              <a:t>But officially Python was made available to public in 1991. The official Date of Birth for Python is : Feb 20th 1991. </a:t>
            </a:r>
          </a:p>
          <a:p>
            <a:r>
              <a:rPr lang="en-IN" sz="5600" dirty="0">
                <a:latin typeface="Helvetica" pitchFamily="2" charset="0"/>
              </a:rPr>
              <a:t>Python is recommended as first programming language for beginners. </a:t>
            </a:r>
          </a:p>
          <a:p>
            <a:pPr marL="0" indent="0">
              <a:buNone/>
            </a:pPr>
            <a:endParaRPr lang="en-IN" sz="5600" b="1" dirty="0">
              <a:latin typeface="Helvetica" pitchFamily="2" charset="0"/>
            </a:endParaRPr>
          </a:p>
        </p:txBody>
      </p:sp>
      <p:sp>
        <p:nvSpPr>
          <p:cNvPr id="6" name="TextBox 5">
            <a:extLst>
              <a:ext uri="{FF2B5EF4-FFF2-40B4-BE49-F238E27FC236}">
                <a16:creationId xmlns:a16="http://schemas.microsoft.com/office/drawing/2014/main" id="{A32A5C67-C73E-CD4B-8922-0A6F26F3F31A}"/>
              </a:ext>
            </a:extLst>
          </p:cNvPr>
          <p:cNvSpPr txBox="1"/>
          <p:nvPr/>
        </p:nvSpPr>
        <p:spPr>
          <a:xfrm>
            <a:off x="642552" y="3144795"/>
            <a:ext cx="5325763" cy="3693319"/>
          </a:xfrm>
          <a:prstGeom prst="rect">
            <a:avLst/>
          </a:prstGeom>
          <a:noFill/>
        </p:spPr>
        <p:txBody>
          <a:bodyPr wrap="square" lIns="91440" tIns="91440" rIns="91440" bIns="91440" rtlCol="0">
            <a:spAutoFit/>
          </a:bodyPr>
          <a:lstStyle/>
          <a:p>
            <a:pPr>
              <a:lnSpc>
                <a:spcPct val="80000"/>
              </a:lnSpc>
              <a:spcBef>
                <a:spcPct val="20000"/>
              </a:spcBef>
              <a:spcAft>
                <a:spcPts val="600"/>
              </a:spcAft>
              <a:buClr>
                <a:schemeClr val="tx1"/>
              </a:buClr>
              <a:buSzPct val="100000"/>
            </a:pPr>
            <a:r>
              <a:rPr lang="en-IN" sz="2000" b="1" cap="small" dirty="0">
                <a:gradFill flip="none" rotWithShape="1">
                  <a:gsLst>
                    <a:gs pos="0">
                      <a:schemeClr val="tx1"/>
                    </a:gs>
                    <a:gs pos="100000">
                      <a:schemeClr val="tx1">
                        <a:lumMod val="75000"/>
                      </a:schemeClr>
                    </a:gs>
                  </a:gsLst>
                  <a:lin ang="5580000" scaled="0"/>
                  <a:tileRect/>
                </a:gradFill>
                <a:latin typeface="Helvetica" pitchFamily="2" charset="0"/>
              </a:rPr>
              <a:t>Where python can be used</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developing desktop applications.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developing web applications.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developing database applications.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network programming.</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developing games.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data analysis applications.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machine learning.</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developing ai based applications.</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For IoT. Etc….</a:t>
            </a:r>
          </a:p>
          <a:p>
            <a:endParaRPr lang="en-US" dirty="0"/>
          </a:p>
          <a:p>
            <a:endParaRPr lang="en-US" dirty="0"/>
          </a:p>
        </p:txBody>
      </p:sp>
      <p:sp>
        <p:nvSpPr>
          <p:cNvPr id="7" name="TextBox 6">
            <a:extLst>
              <a:ext uri="{FF2B5EF4-FFF2-40B4-BE49-F238E27FC236}">
                <a16:creationId xmlns:a16="http://schemas.microsoft.com/office/drawing/2014/main" id="{1532B366-1C9B-0C8F-DE76-D702B897061D}"/>
              </a:ext>
            </a:extLst>
          </p:cNvPr>
          <p:cNvSpPr txBox="1"/>
          <p:nvPr/>
        </p:nvSpPr>
        <p:spPr>
          <a:xfrm>
            <a:off x="6874476" y="3113905"/>
            <a:ext cx="5325763" cy="2816156"/>
          </a:xfrm>
          <a:prstGeom prst="rect">
            <a:avLst/>
          </a:prstGeom>
          <a:noFill/>
        </p:spPr>
        <p:txBody>
          <a:bodyPr wrap="square" lIns="91440" tIns="91440" rIns="91440" bIns="91440" rtlCol="0">
            <a:spAutoFit/>
          </a:bodyPr>
          <a:lstStyle/>
          <a:p>
            <a:pPr>
              <a:lnSpc>
                <a:spcPct val="80000"/>
              </a:lnSpc>
              <a:spcBef>
                <a:spcPct val="20000"/>
              </a:spcBef>
              <a:spcAft>
                <a:spcPts val="600"/>
              </a:spcAft>
              <a:buClr>
                <a:schemeClr val="tx1"/>
              </a:buClr>
              <a:buSzPct val="100000"/>
            </a:pPr>
            <a:r>
              <a:rPr lang="en-IN" sz="2000" b="1" cap="small" dirty="0">
                <a:gradFill flip="none" rotWithShape="1">
                  <a:gsLst>
                    <a:gs pos="0">
                      <a:schemeClr val="tx1"/>
                    </a:gs>
                    <a:gs pos="100000">
                      <a:schemeClr val="tx1">
                        <a:lumMod val="75000"/>
                      </a:schemeClr>
                    </a:gs>
                  </a:gsLst>
                  <a:lin ang="5580000" scaled="0"/>
                  <a:tileRect/>
                </a:gradFill>
                <a:latin typeface="Helvetica" pitchFamily="2" charset="0"/>
              </a:rPr>
              <a:t>Features of python</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Simple and easy to learn.</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Freeware and open source.</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High level programming language.</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Platform independent.</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Dynamically typed. </a:t>
            </a:r>
          </a:p>
          <a:p>
            <a:pPr marL="285744" indent="-285744">
              <a:lnSpc>
                <a:spcPct val="80000"/>
              </a:lnSpc>
              <a:spcBef>
                <a:spcPct val="20000"/>
              </a:spcBef>
              <a:spcAft>
                <a:spcPts val="600"/>
              </a:spcAft>
              <a:buClr>
                <a:schemeClr val="tx1"/>
              </a:buClr>
              <a:buSzPct val="100000"/>
              <a:buFont typeface="Arial"/>
              <a:buChar char="•"/>
            </a:pPr>
            <a:r>
              <a:rPr lang="en-IN" sz="1400" dirty="0">
                <a:latin typeface="Helvetica" pitchFamily="2" charset="0"/>
              </a:rPr>
              <a:t>Extensive Library</a:t>
            </a:r>
            <a:r>
              <a:rPr lang="en-IN" sz="1400" cap="small" dirty="0">
                <a:gradFill flip="none" rotWithShape="1">
                  <a:gsLst>
                    <a:gs pos="0">
                      <a:schemeClr val="tx1"/>
                    </a:gs>
                    <a:gs pos="100000">
                      <a:schemeClr val="tx1">
                        <a:lumMod val="75000"/>
                      </a:schemeClr>
                    </a:gs>
                  </a:gsLst>
                  <a:lin ang="5580000" scaled="0"/>
                  <a:tileRect/>
                </a:gradFill>
                <a:latin typeface="Helvetica" pitchFamily="2" charset="0"/>
              </a:rPr>
              <a:t>.</a:t>
            </a:r>
          </a:p>
          <a:p>
            <a:endParaRPr lang="en-US" dirty="0"/>
          </a:p>
          <a:p>
            <a:endParaRPr lang="en-US" dirty="0"/>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3" cstate="print"/>
          <a:stretch>
            <a:fillRect/>
          </a:stretch>
        </p:blipFill>
        <p:spPr>
          <a:xfrm>
            <a:off x="10832053" y="165317"/>
            <a:ext cx="1181100" cy="266731"/>
          </a:xfrm>
          <a:prstGeom prst="rect">
            <a:avLst/>
          </a:prstGeom>
          <a:ln>
            <a:prstDash val="solid"/>
          </a:ln>
        </p:spPr>
      </p:pic>
      <p:sp>
        <p:nvSpPr>
          <p:cNvPr id="8" name="TextBox 7">
            <a:extLst>
              <a:ext uri="{FF2B5EF4-FFF2-40B4-BE49-F238E27FC236}">
                <a16:creationId xmlns:a16="http://schemas.microsoft.com/office/drawing/2014/main" id="{BB27B80F-0506-7CE7-EAA4-3A76475DD56C}"/>
              </a:ext>
            </a:extLst>
          </p:cNvPr>
          <p:cNvSpPr txBox="1"/>
          <p:nvPr/>
        </p:nvSpPr>
        <p:spPr>
          <a:xfrm>
            <a:off x="5494681" y="6326492"/>
            <a:ext cx="5482516" cy="246221"/>
          </a:xfrm>
          <a:prstGeom prst="rect">
            <a:avLst/>
          </a:prstGeom>
          <a:noFill/>
        </p:spPr>
        <p:txBody>
          <a:bodyPr wrap="square">
            <a:spAutoFit/>
          </a:bodyPr>
          <a:lstStyle/>
          <a:p>
            <a:r>
              <a:rPr lang="en-US" sz="1000" dirty="0"/>
              <a:t>different operating systems or hardware platforms without requiring modifications</a:t>
            </a:r>
          </a:p>
        </p:txBody>
      </p:sp>
    </p:spTree>
    <p:extLst>
      <p:ext uri="{BB962C8B-B14F-4D97-AF65-F5344CB8AC3E}">
        <p14:creationId xmlns:p14="http://schemas.microsoft.com/office/powerpoint/2010/main" val="1630595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Topics for today</a:t>
            </a: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8289142" y="-2055373"/>
            <a:ext cx="1181100" cy="266731"/>
          </a:xfrm>
          <a:prstGeom prst="rect">
            <a:avLst/>
          </a:prstGeom>
          <a:ln>
            <a:prstDash val="solid"/>
          </a:ln>
        </p:spPr>
      </p:pic>
      <p:sp>
        <p:nvSpPr>
          <p:cNvPr id="10" name="TextBox 9">
            <a:extLst>
              <a:ext uri="{FF2B5EF4-FFF2-40B4-BE49-F238E27FC236}">
                <a16:creationId xmlns:a16="http://schemas.microsoft.com/office/drawing/2014/main" id="{9C407435-A876-99F0-33F5-83FE5BB06562}"/>
              </a:ext>
            </a:extLst>
          </p:cNvPr>
          <p:cNvSpPr txBox="1"/>
          <p:nvPr/>
        </p:nvSpPr>
        <p:spPr>
          <a:xfrm>
            <a:off x="505089" y="999695"/>
            <a:ext cx="6096000" cy="369332"/>
          </a:xfrm>
          <a:prstGeom prst="rect">
            <a:avLst/>
          </a:prstGeom>
        </p:spPr>
        <p:txBody>
          <a:bodyPr vert="horz" lIns="0" tIns="0" rIns="0" bIns="0" rtlCol="0" anchor="t" anchorCtr="0">
            <a:normAutofit fontScale="77500" lnSpcReduction="20000"/>
          </a:bodyPr>
          <a:lstStyle>
            <a:lvl1pPr defTabSz="1219170">
              <a:spcBef>
                <a:spcPct val="0"/>
              </a:spcBef>
              <a:buNone/>
              <a:defRPr sz="3600" b="1" u="sng" baseline="0">
                <a:solidFill>
                  <a:schemeClr val="accent6"/>
                </a:solidFill>
                <a:latin typeface="+mj-lt"/>
                <a:ea typeface="+mj-ea"/>
                <a:cs typeface="+mj-cs"/>
              </a:defRPr>
            </a:lvl1pPr>
          </a:lstStyle>
          <a:p>
            <a:r>
              <a:rPr lang="en-IN" dirty="0">
                <a:solidFill>
                  <a:schemeClr val="tx2">
                    <a:lumMod val="75000"/>
                    <a:lumOff val="25000"/>
                  </a:schemeClr>
                </a:solidFill>
              </a:rPr>
              <a:t>Variables</a:t>
            </a:r>
            <a:endParaRPr lang="en-US" dirty="0">
              <a:solidFill>
                <a:schemeClr val="tx2">
                  <a:lumMod val="75000"/>
                  <a:lumOff val="25000"/>
                </a:schemeClr>
              </a:solidFill>
            </a:endParaRPr>
          </a:p>
        </p:txBody>
      </p:sp>
      <p:sp>
        <p:nvSpPr>
          <p:cNvPr id="12" name="TextBox 11">
            <a:extLst>
              <a:ext uri="{FF2B5EF4-FFF2-40B4-BE49-F238E27FC236}">
                <a16:creationId xmlns:a16="http://schemas.microsoft.com/office/drawing/2014/main" id="{0E5B14E9-AE02-A70A-7911-4D44EC026F28}"/>
              </a:ext>
            </a:extLst>
          </p:cNvPr>
          <p:cNvSpPr txBox="1"/>
          <p:nvPr/>
        </p:nvSpPr>
        <p:spPr>
          <a:xfrm>
            <a:off x="226415" y="1930252"/>
            <a:ext cx="6096000" cy="646331"/>
          </a:xfrm>
          <a:prstGeom prst="rect">
            <a:avLst/>
          </a:prstGeom>
          <a:noFill/>
        </p:spPr>
        <p:txBody>
          <a:bodyPr wrap="square">
            <a:spAutoFit/>
          </a:bodyPr>
          <a:lstStyle/>
          <a:p>
            <a:pPr algn="ctr"/>
            <a:r>
              <a:rPr lang="en-IN" sz="3600" b="1" u="sng" dirty="0">
                <a:solidFill>
                  <a:schemeClr val="tx2">
                    <a:lumMod val="75000"/>
                    <a:lumOff val="25000"/>
                  </a:schemeClr>
                </a:solidFill>
                <a:latin typeface="+mj-lt"/>
                <a:ea typeface="+mj-ea"/>
                <a:cs typeface="+mj-cs"/>
              </a:rPr>
              <a:t>Identifiers</a:t>
            </a:r>
            <a:endParaRPr lang="en-US" sz="3600" b="1" u="sng" dirty="0">
              <a:solidFill>
                <a:schemeClr val="tx2">
                  <a:lumMod val="75000"/>
                  <a:lumOff val="25000"/>
                </a:schemeClr>
              </a:solidFill>
              <a:latin typeface="+mj-lt"/>
              <a:ea typeface="+mj-ea"/>
              <a:cs typeface="+mj-cs"/>
            </a:endParaRPr>
          </a:p>
        </p:txBody>
      </p:sp>
      <p:sp>
        <p:nvSpPr>
          <p:cNvPr id="16" name="TextBox 15">
            <a:extLst>
              <a:ext uri="{FF2B5EF4-FFF2-40B4-BE49-F238E27FC236}">
                <a16:creationId xmlns:a16="http://schemas.microsoft.com/office/drawing/2014/main" id="{AF53F44F-AACA-8A8D-7FFC-810D1D570267}"/>
              </a:ext>
            </a:extLst>
          </p:cNvPr>
          <p:cNvSpPr txBox="1"/>
          <p:nvPr/>
        </p:nvSpPr>
        <p:spPr>
          <a:xfrm>
            <a:off x="4245428" y="2926979"/>
            <a:ext cx="6096000" cy="646331"/>
          </a:xfrm>
          <a:prstGeom prst="rect">
            <a:avLst/>
          </a:prstGeom>
        </p:spPr>
        <p:txBody>
          <a:bodyPr vert="horz" lIns="0" tIns="0" rIns="0" bIns="0" rtlCol="0" anchor="t" anchorCtr="0">
            <a:normAutofit/>
          </a:bodyPr>
          <a:lstStyle>
            <a:defPPr>
              <a:defRPr lang="en-US"/>
            </a:defPPr>
            <a:lvl1pPr defTabSz="1219170">
              <a:spcBef>
                <a:spcPct val="0"/>
              </a:spcBef>
              <a:buNone/>
              <a:defRPr sz="3600" b="1" u="sng" baseline="0">
                <a:solidFill>
                  <a:schemeClr val="tx2">
                    <a:lumMod val="75000"/>
                    <a:lumOff val="25000"/>
                  </a:schemeClr>
                </a:solidFill>
                <a:latin typeface="+mj-lt"/>
                <a:ea typeface="+mj-ea"/>
                <a:cs typeface="+mj-cs"/>
              </a:defRPr>
            </a:lvl1pPr>
          </a:lstStyle>
          <a:p>
            <a:r>
              <a:rPr lang="en-US" dirty="0"/>
              <a:t>Datatypes</a:t>
            </a:r>
          </a:p>
        </p:txBody>
      </p:sp>
      <p:sp>
        <p:nvSpPr>
          <p:cNvPr id="17" name="TextBox 16">
            <a:extLst>
              <a:ext uri="{FF2B5EF4-FFF2-40B4-BE49-F238E27FC236}">
                <a16:creationId xmlns:a16="http://schemas.microsoft.com/office/drawing/2014/main" id="{61F09EC2-DD18-93B4-892B-2162F4A9489D}"/>
              </a:ext>
            </a:extLst>
          </p:cNvPr>
          <p:cNvSpPr txBox="1"/>
          <p:nvPr/>
        </p:nvSpPr>
        <p:spPr>
          <a:xfrm>
            <a:off x="4764028" y="3827025"/>
            <a:ext cx="5146765" cy="646331"/>
          </a:xfrm>
          <a:prstGeom prst="rect">
            <a:avLst/>
          </a:prstGeom>
          <a:noFill/>
        </p:spPr>
        <p:txBody>
          <a:bodyPr wrap="square">
            <a:spAutoFit/>
          </a:bodyPr>
          <a:lstStyle/>
          <a:p>
            <a:pPr algn="ctr"/>
            <a:r>
              <a:rPr lang="en-US" sz="3600" b="1" u="sng" dirty="0">
                <a:solidFill>
                  <a:schemeClr val="tx2">
                    <a:lumMod val="75000"/>
                    <a:lumOff val="25000"/>
                  </a:schemeClr>
                </a:solidFill>
                <a:latin typeface="+mj-lt"/>
                <a:ea typeface="+mj-ea"/>
                <a:cs typeface="+mj-cs"/>
              </a:rPr>
              <a:t>Operators</a:t>
            </a:r>
          </a:p>
        </p:txBody>
      </p:sp>
      <p:sp>
        <p:nvSpPr>
          <p:cNvPr id="18" name="TextBox 17">
            <a:extLst>
              <a:ext uri="{FF2B5EF4-FFF2-40B4-BE49-F238E27FC236}">
                <a16:creationId xmlns:a16="http://schemas.microsoft.com/office/drawing/2014/main" id="{E22EEEA8-C31C-4D70-EC2B-F5E5916A98AA}"/>
              </a:ext>
            </a:extLst>
          </p:cNvPr>
          <p:cNvSpPr txBox="1"/>
          <p:nvPr/>
        </p:nvSpPr>
        <p:spPr>
          <a:xfrm>
            <a:off x="8573578" y="5008425"/>
            <a:ext cx="2674430" cy="646331"/>
          </a:xfrm>
          <a:prstGeom prst="rect">
            <a:avLst/>
          </a:prstGeom>
        </p:spPr>
        <p:txBody>
          <a:bodyPr vert="horz" lIns="0" tIns="0" rIns="0" bIns="0" rtlCol="0" anchor="t" anchorCtr="0">
            <a:normAutofit/>
          </a:bodyPr>
          <a:lstStyle>
            <a:defPPr>
              <a:defRPr lang="en-US"/>
            </a:defPPr>
            <a:lvl1pPr defTabSz="1219170">
              <a:spcBef>
                <a:spcPct val="0"/>
              </a:spcBef>
              <a:buNone/>
              <a:defRPr sz="3600" b="1" u="sng" baseline="0">
                <a:solidFill>
                  <a:schemeClr val="tx2">
                    <a:lumMod val="75000"/>
                    <a:lumOff val="25000"/>
                  </a:schemeClr>
                </a:solidFill>
                <a:latin typeface="+mj-lt"/>
                <a:ea typeface="+mj-ea"/>
                <a:cs typeface="+mj-cs"/>
              </a:defRPr>
            </a:lvl1pPr>
          </a:lstStyle>
          <a:p>
            <a:r>
              <a:rPr lang="en-US" dirty="0"/>
              <a:t>Flow Control</a:t>
            </a:r>
          </a:p>
        </p:txBody>
      </p:sp>
      <p:sp>
        <p:nvSpPr>
          <p:cNvPr id="20" name="TextBox 19">
            <a:extLst>
              <a:ext uri="{FF2B5EF4-FFF2-40B4-BE49-F238E27FC236}">
                <a16:creationId xmlns:a16="http://schemas.microsoft.com/office/drawing/2014/main" id="{12120DF7-0AAA-73BD-682C-C1E6756F0D02}"/>
              </a:ext>
            </a:extLst>
          </p:cNvPr>
          <p:cNvSpPr txBox="1"/>
          <p:nvPr/>
        </p:nvSpPr>
        <p:spPr>
          <a:xfrm>
            <a:off x="2193142" y="5858305"/>
            <a:ext cx="8875452" cy="313932"/>
          </a:xfrm>
          <a:prstGeom prst="rect">
            <a:avLst/>
          </a:prstGeom>
          <a:noFill/>
        </p:spPr>
        <p:txBody>
          <a:bodyPr wrap="square">
            <a:spAutoFit/>
          </a:bodyPr>
          <a:lstStyle/>
          <a:p>
            <a:pPr marL="285744" indent="-285744">
              <a:lnSpc>
                <a:spcPct val="80000"/>
              </a:lnSpc>
              <a:spcBef>
                <a:spcPct val="20000"/>
              </a:spcBef>
              <a:spcAft>
                <a:spcPts val="600"/>
              </a:spcAft>
              <a:buClr>
                <a:schemeClr val="tx1"/>
              </a:buClr>
              <a:buSzPct val="100000"/>
              <a:buFont typeface="Arial"/>
              <a:buChar char="•"/>
            </a:pPr>
            <a:r>
              <a:rPr lang="en-IN" sz="1800" dirty="0">
                <a:latin typeface="Helvetica" pitchFamily="2" charset="0"/>
              </a:rPr>
              <a:t>Please start the </a:t>
            </a:r>
            <a:r>
              <a:rPr lang="en-IN" sz="1800" dirty="0" err="1">
                <a:latin typeface="Helvetica" pitchFamily="2" charset="0"/>
              </a:rPr>
              <a:t>Pycharm</a:t>
            </a:r>
            <a:r>
              <a:rPr lang="en-IN" sz="1800" dirty="0">
                <a:latin typeface="Helvetica" pitchFamily="2" charset="0"/>
              </a:rPr>
              <a:t> and open the project Gurukul2 that we have cloned</a:t>
            </a:r>
          </a:p>
        </p:txBody>
      </p:sp>
    </p:spTree>
    <p:extLst>
      <p:ext uri="{BB962C8B-B14F-4D97-AF65-F5344CB8AC3E}">
        <p14:creationId xmlns:p14="http://schemas.microsoft.com/office/powerpoint/2010/main" val="120004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vert="horz" lIns="0" tIns="0" rIns="0" bIns="0" rtlCol="0" anchor="t" anchorCtr="0">
            <a:normAutofit/>
          </a:bodyPr>
          <a:lstStyle/>
          <a:p>
            <a:r>
              <a:rPr lang="en-US" sz="3600" b="1" u="sng" dirty="0">
                <a:solidFill>
                  <a:schemeClr val="accent6"/>
                </a:solidFill>
              </a:rPr>
              <a:t>Introduction to python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5" y="874220"/>
            <a:ext cx="11371953" cy="1016388"/>
          </a:xfrm>
        </p:spPr>
        <p:txBody>
          <a:bodyPr lIns="91440" tIns="91440" rIns="91440" bIns="91440">
            <a:normAutofit fontScale="25000" lnSpcReduction="20000"/>
          </a:bodyPr>
          <a:lstStyle/>
          <a:p>
            <a:endParaRPr lang="en-IN" sz="8000" b="1" dirty="0">
              <a:latin typeface="Helvetica" pitchFamily="2" charset="0"/>
            </a:endParaRPr>
          </a:p>
          <a:p>
            <a:pPr marL="0" indent="0">
              <a:buNone/>
            </a:pPr>
            <a:r>
              <a:rPr lang="en-IN" sz="8000" b="1" dirty="0">
                <a:latin typeface="Helvetica" panose="020B0604020202020204" pitchFamily="34" charset="0"/>
                <a:cs typeface="Helvetica" panose="020B0604020202020204" pitchFamily="34" charset="0"/>
              </a:rPr>
              <a:t>Variable</a:t>
            </a:r>
            <a:endParaRPr lang="en-IN" sz="5400" dirty="0">
              <a:latin typeface="Helvetica" panose="020B0604020202020204" pitchFamily="34" charset="0"/>
              <a:cs typeface="Helvetica" panose="020B0604020202020204" pitchFamily="34" charset="0"/>
            </a:endParaRPr>
          </a:p>
          <a:p>
            <a:r>
              <a:rPr lang="en-US" sz="5600" dirty="0">
                <a:latin typeface="Helvetica" pitchFamily="2" charset="0"/>
              </a:rPr>
              <a:t>A variable in Python (and other programming languages) is a name that refers to a memory location where data is stored</a:t>
            </a:r>
          </a:p>
          <a:p>
            <a:r>
              <a:rPr lang="en-US" sz="5600" dirty="0">
                <a:latin typeface="Helvetica" pitchFamily="2" charset="0"/>
              </a:rPr>
              <a:t>It represents data that can change or be manipulated during the program's execution.</a:t>
            </a:r>
          </a:p>
          <a:p>
            <a:endParaRPr lang="en-US" sz="5600" b="1" dirty="0">
              <a:latin typeface="Helvetica" pitchFamily="2" charset="0"/>
            </a:endParaRPr>
          </a:p>
          <a:p>
            <a:r>
              <a:rPr lang="en-US" sz="5600" b="1" dirty="0">
                <a:latin typeface="Helvetica" pitchFamily="2" charset="0"/>
              </a:rPr>
              <a:t>Purpose: </a:t>
            </a:r>
            <a:r>
              <a:rPr lang="en-US" sz="5600" dirty="0">
                <a:latin typeface="Helvetica" pitchFamily="2" charset="0"/>
              </a:rPr>
              <a:t>To store data values that can be used and modified throughout a program.</a:t>
            </a:r>
            <a:endParaRPr lang="en-IN" sz="5600" dirty="0">
              <a:latin typeface="Helvetica" pitchFamily="2" charset="0"/>
            </a:endParaRPr>
          </a:p>
        </p:txBody>
      </p:sp>
      <p:pic>
        <p:nvPicPr>
          <p:cNvPr id="6" name="Picture 5">
            <a:extLst>
              <a:ext uri="{FF2B5EF4-FFF2-40B4-BE49-F238E27FC236}">
                <a16:creationId xmlns:a16="http://schemas.microsoft.com/office/drawing/2014/main" id="{A7332FBB-A452-B3AC-A745-C90534B58371}"/>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27" name="TextBox 26">
            <a:extLst>
              <a:ext uri="{FF2B5EF4-FFF2-40B4-BE49-F238E27FC236}">
                <a16:creationId xmlns:a16="http://schemas.microsoft.com/office/drawing/2014/main" id="{9C989F3B-C367-C466-E5B1-B2015EBC68E5}"/>
              </a:ext>
            </a:extLst>
          </p:cNvPr>
          <p:cNvSpPr txBox="1"/>
          <p:nvPr/>
        </p:nvSpPr>
        <p:spPr>
          <a:xfrm>
            <a:off x="764010" y="2560845"/>
            <a:ext cx="6586025" cy="800219"/>
          </a:xfrm>
          <a:prstGeom prst="rect">
            <a:avLst/>
          </a:prstGeom>
          <a:noFill/>
        </p:spPr>
        <p:txBody>
          <a:bodyPr wrap="square">
            <a:spAutoFit/>
          </a:bodyPr>
          <a:lstStyle/>
          <a:p>
            <a:r>
              <a:rPr lang="en-US" b="1" dirty="0">
                <a:solidFill>
                  <a:schemeClr val="tx2">
                    <a:lumMod val="50000"/>
                    <a:lumOff val="50000"/>
                  </a:schemeClr>
                </a:solidFill>
                <a:latin typeface="Helvetica" panose="020B0604020202020204" pitchFamily="34" charset="0"/>
                <a:cs typeface="Helvetica" panose="020B0604020202020204" pitchFamily="34" charset="0"/>
              </a:rPr>
              <a:t>Examples:</a:t>
            </a:r>
          </a:p>
          <a:p>
            <a:r>
              <a:rPr lang="en-US" sz="1400" dirty="0">
                <a:solidFill>
                  <a:schemeClr val="tx2">
                    <a:lumMod val="50000"/>
                    <a:lumOff val="50000"/>
                  </a:schemeClr>
                </a:solidFill>
                <a:latin typeface="Helvetica" panose="020B0604020202020204" pitchFamily="34" charset="0"/>
                <a:cs typeface="Helvetica" panose="020B0604020202020204" pitchFamily="34" charset="0"/>
              </a:rPr>
              <a:t>age = 30         	# 'age' is a variable holding the integer value 30.</a:t>
            </a:r>
          </a:p>
          <a:p>
            <a:r>
              <a:rPr lang="en-US" sz="1400" dirty="0">
                <a:solidFill>
                  <a:schemeClr val="tx2">
                    <a:lumMod val="50000"/>
                    <a:lumOff val="50000"/>
                  </a:schemeClr>
                </a:solidFill>
                <a:latin typeface="Helvetica" panose="020B0604020202020204" pitchFamily="34" charset="0"/>
                <a:cs typeface="Helvetica" panose="020B0604020202020204" pitchFamily="34" charset="0"/>
              </a:rPr>
              <a:t>name = “test"  	 # 'name' is a variable holding the string value “test".</a:t>
            </a:r>
          </a:p>
        </p:txBody>
      </p:sp>
      <p:sp>
        <p:nvSpPr>
          <p:cNvPr id="31" name="TextBox 30">
            <a:extLst>
              <a:ext uri="{FF2B5EF4-FFF2-40B4-BE49-F238E27FC236}">
                <a16:creationId xmlns:a16="http://schemas.microsoft.com/office/drawing/2014/main" id="{6D3FBEC4-443C-F305-34AA-0932CFB8E275}"/>
              </a:ext>
            </a:extLst>
          </p:cNvPr>
          <p:cNvSpPr txBox="1"/>
          <p:nvPr/>
        </p:nvSpPr>
        <p:spPr>
          <a:xfrm>
            <a:off x="555005" y="3492692"/>
            <a:ext cx="10131013" cy="1077218"/>
          </a:xfrm>
          <a:prstGeom prst="rect">
            <a:avLst/>
          </a:prstGeom>
          <a:noFill/>
        </p:spPr>
        <p:txBody>
          <a:bodyPr wrap="square">
            <a:spAutoFit/>
          </a:bodyPr>
          <a:lstStyle/>
          <a:p>
            <a:r>
              <a:rPr lang="en-US" b="1" dirty="0">
                <a:latin typeface="Helvetica" panose="020B0604020202020204" pitchFamily="34" charset="0"/>
                <a:cs typeface="Helvetica" panose="020B0604020202020204" pitchFamily="34" charset="0"/>
              </a:rPr>
              <a:t>Local Variable: </a:t>
            </a:r>
            <a:r>
              <a:rPr lang="en-US" sz="1400" dirty="0">
                <a:latin typeface="Helvetica" panose="020B0604020202020204" pitchFamily="34" charset="0"/>
                <a:cs typeface="Helvetica" panose="020B0604020202020204" pitchFamily="34" charset="0"/>
              </a:rPr>
              <a:t>Local variables are defined within a function or a block and can only be accessed from within that function or block. They are not visible to the rest of the program outside of their scope.</a:t>
            </a:r>
          </a:p>
          <a:p>
            <a:r>
              <a:rPr lang="en-US" b="1" dirty="0">
                <a:latin typeface="Helvetica" panose="020B0604020202020204" pitchFamily="34" charset="0"/>
                <a:cs typeface="Helvetica" panose="020B0604020202020204" pitchFamily="34" charset="0"/>
              </a:rPr>
              <a:t>Global Variable: </a:t>
            </a:r>
            <a:r>
              <a:rPr lang="en-US" sz="1400" dirty="0">
                <a:latin typeface="Helvetica" panose="020B0604020202020204" pitchFamily="34" charset="0"/>
                <a:cs typeface="Helvetica" panose="020B0604020202020204" pitchFamily="34" charset="0"/>
              </a:rPr>
              <a:t>Global variables are defined outside of any function or block and can be accessed from any part of the program, including inside functions. They are accessible throughout the entire module or script.</a:t>
            </a:r>
          </a:p>
        </p:txBody>
      </p:sp>
      <p:sp>
        <p:nvSpPr>
          <p:cNvPr id="8" name="TextBox 7">
            <a:extLst>
              <a:ext uri="{FF2B5EF4-FFF2-40B4-BE49-F238E27FC236}">
                <a16:creationId xmlns:a16="http://schemas.microsoft.com/office/drawing/2014/main" id="{3D46FF0C-0CE1-D7C5-BA27-30CE971714CC}"/>
              </a:ext>
            </a:extLst>
          </p:cNvPr>
          <p:cNvSpPr txBox="1"/>
          <p:nvPr/>
        </p:nvSpPr>
        <p:spPr>
          <a:xfrm>
            <a:off x="1322831" y="4482824"/>
            <a:ext cx="8194766" cy="1754326"/>
          </a:xfrm>
          <a:prstGeom prst="rect">
            <a:avLst/>
          </a:prstGeom>
          <a:noFill/>
        </p:spPr>
        <p:txBody>
          <a:bodyPr wrap="square">
            <a:spAutoFit/>
          </a:bodyPr>
          <a:lstStyle/>
          <a:p>
            <a:endParaRPr lang="en-US" sz="1200" dirty="0"/>
          </a:p>
          <a:p>
            <a:r>
              <a:rPr lang="en-US" sz="1200" dirty="0"/>
              <a:t>x = 10 # Global variable</a:t>
            </a:r>
          </a:p>
          <a:p>
            <a:r>
              <a:rPr lang="en-US" sz="1200" dirty="0"/>
              <a:t>def </a:t>
            </a:r>
            <a:r>
              <a:rPr lang="en-US" sz="1200" dirty="0" err="1"/>
              <a:t>my_function</a:t>
            </a:r>
            <a:r>
              <a:rPr lang="en-US" sz="1200" dirty="0"/>
              <a:t>():</a:t>
            </a:r>
          </a:p>
          <a:p>
            <a:r>
              <a:rPr lang="en-US" sz="1200" dirty="0"/>
              <a:t>    y = 5    # Local variable</a:t>
            </a:r>
          </a:p>
          <a:p>
            <a:r>
              <a:rPr lang="en-US" sz="1200" dirty="0"/>
              <a:t>   print("Local variable y:", y)</a:t>
            </a:r>
          </a:p>
          <a:p>
            <a:r>
              <a:rPr lang="en-US" sz="1200" dirty="0"/>
              <a:t>    </a:t>
            </a:r>
          </a:p>
          <a:p>
            <a:r>
              <a:rPr lang="en-US" sz="1200" dirty="0"/>
              <a:t>   print("Global variable x inside function:", x) # Accessing global variable</a:t>
            </a:r>
          </a:p>
          <a:p>
            <a:r>
              <a:rPr lang="en-US" sz="1200" dirty="0"/>
              <a:t> </a:t>
            </a:r>
            <a:r>
              <a:rPr lang="en-US" sz="1200" dirty="0" err="1"/>
              <a:t>my_function</a:t>
            </a:r>
            <a:r>
              <a:rPr lang="en-US" sz="1200" dirty="0"/>
              <a:t>()</a:t>
            </a:r>
          </a:p>
          <a:p>
            <a:r>
              <a:rPr lang="en-US" sz="1200" dirty="0"/>
              <a:t>print("Global variable x outside function:", x)</a:t>
            </a:r>
          </a:p>
        </p:txBody>
      </p:sp>
    </p:spTree>
    <p:extLst>
      <p:ext uri="{BB962C8B-B14F-4D97-AF65-F5344CB8AC3E}">
        <p14:creationId xmlns:p14="http://schemas.microsoft.com/office/powerpoint/2010/main" val="276739334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vert="horz" lIns="0" tIns="0" rIns="0" bIns="0" rtlCol="0" anchor="t" anchorCtr="0">
            <a:normAutofit/>
          </a:bodyPr>
          <a:lstStyle/>
          <a:p>
            <a:r>
              <a:rPr lang="en-US" sz="3600" b="1" u="sng" dirty="0">
                <a:solidFill>
                  <a:schemeClr val="accent6"/>
                </a:solidFill>
              </a:rPr>
              <a:t>Introduction to python :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5" y="931150"/>
            <a:ext cx="11371953" cy="1016388"/>
          </a:xfrm>
        </p:spPr>
        <p:txBody>
          <a:bodyPr lIns="91440" tIns="91440" rIns="91440" bIns="91440">
            <a:normAutofit fontScale="25000" lnSpcReduction="20000"/>
          </a:bodyPr>
          <a:lstStyle/>
          <a:p>
            <a:endParaRPr lang="en-IN" sz="8000" b="1" dirty="0">
              <a:latin typeface="Helvetica" pitchFamily="2" charset="0"/>
            </a:endParaRPr>
          </a:p>
          <a:p>
            <a:pPr marL="0" indent="0">
              <a:buNone/>
            </a:pPr>
            <a:r>
              <a:rPr lang="en-IN" sz="8000" b="1" dirty="0">
                <a:latin typeface="Helvetica" pitchFamily="2" charset="0"/>
              </a:rPr>
              <a:t>Identifiers</a:t>
            </a:r>
            <a:endParaRPr lang="en-IN" sz="5400" dirty="0">
              <a:latin typeface="Helvetica" pitchFamily="2" charset="0"/>
            </a:endParaRPr>
          </a:p>
          <a:p>
            <a:r>
              <a:rPr lang="en-IN" sz="5600" dirty="0">
                <a:latin typeface="Helvetica" pitchFamily="2" charset="0"/>
              </a:rPr>
              <a:t>A Name in Python Program is called Identifier. </a:t>
            </a:r>
          </a:p>
          <a:p>
            <a:r>
              <a:rPr lang="en-IN" sz="5600" dirty="0">
                <a:latin typeface="Helvetica" pitchFamily="2" charset="0"/>
              </a:rPr>
              <a:t>It can be Class Name OR Function Name OR Module Name OR Variable Name. </a:t>
            </a:r>
          </a:p>
          <a:p>
            <a:pPr marL="0" indent="0">
              <a:buNone/>
            </a:pPr>
            <a:endParaRPr lang="en-IN" sz="5600" b="1" dirty="0">
              <a:latin typeface="Helvetica" pitchFamily="2" charset="0"/>
            </a:endParaRPr>
          </a:p>
        </p:txBody>
      </p:sp>
      <p:sp>
        <p:nvSpPr>
          <p:cNvPr id="7" name="TextBox 6">
            <a:extLst>
              <a:ext uri="{FF2B5EF4-FFF2-40B4-BE49-F238E27FC236}">
                <a16:creationId xmlns:a16="http://schemas.microsoft.com/office/drawing/2014/main" id="{1532B366-1C9B-0C8F-DE76-D702B897061D}"/>
              </a:ext>
            </a:extLst>
          </p:cNvPr>
          <p:cNvSpPr txBox="1"/>
          <p:nvPr/>
        </p:nvSpPr>
        <p:spPr>
          <a:xfrm>
            <a:off x="6866237" y="3010267"/>
            <a:ext cx="5325763" cy="2816156"/>
          </a:xfrm>
          <a:prstGeom prst="rect">
            <a:avLst/>
          </a:prstGeom>
          <a:noFill/>
        </p:spPr>
        <p:txBody>
          <a:bodyPr wrap="square" lIns="91440" tIns="91440" rIns="91440" bIns="91440" rtlCol="0">
            <a:spAutoFit/>
          </a:bodyPr>
          <a:lstStyle/>
          <a:p>
            <a:pPr>
              <a:lnSpc>
                <a:spcPct val="80000"/>
              </a:lnSpc>
              <a:spcBef>
                <a:spcPct val="20000"/>
              </a:spcBef>
              <a:spcAft>
                <a:spcPts val="600"/>
              </a:spcAft>
              <a:buClr>
                <a:schemeClr val="tx1"/>
              </a:buClr>
              <a:buSzPct val="100000"/>
            </a:pPr>
            <a:r>
              <a:rPr lang="en-IN" sz="2000" b="1" u="sng" cap="small" dirty="0">
                <a:gradFill flip="none" rotWithShape="1">
                  <a:gsLst>
                    <a:gs pos="0">
                      <a:schemeClr val="tx1"/>
                    </a:gs>
                    <a:gs pos="100000">
                      <a:schemeClr val="tx1">
                        <a:lumMod val="75000"/>
                      </a:schemeClr>
                    </a:gs>
                  </a:gsLst>
                  <a:lin ang="5580000" scaled="0"/>
                  <a:tileRect/>
                </a:gradFill>
                <a:latin typeface="Helvetica" pitchFamily="2" charset="0"/>
              </a:rPr>
              <a:t>Exercise:</a:t>
            </a:r>
          </a:p>
          <a:p>
            <a:pPr>
              <a:lnSpc>
                <a:spcPct val="80000"/>
              </a:lnSpc>
              <a:spcBef>
                <a:spcPct val="20000"/>
              </a:spcBef>
              <a:spcAft>
                <a:spcPts val="600"/>
              </a:spcAft>
              <a:buClr>
                <a:schemeClr val="tx1"/>
              </a:buClr>
              <a:buSzPct val="100000"/>
            </a:pPr>
            <a:r>
              <a:rPr lang="en-IN" sz="1500" b="1" cap="small" dirty="0">
                <a:gradFill flip="none" rotWithShape="1">
                  <a:gsLst>
                    <a:gs pos="0">
                      <a:schemeClr val="tx1"/>
                    </a:gs>
                    <a:gs pos="100000">
                      <a:schemeClr val="tx1">
                        <a:lumMod val="75000"/>
                      </a:schemeClr>
                    </a:gs>
                  </a:gsLst>
                  <a:lin ang="5580000" scaled="0"/>
                  <a:tileRect/>
                </a:gradFill>
                <a:latin typeface="Helvetica" pitchFamily="2" charset="0"/>
              </a:rPr>
              <a:t>Which of the following identifiers are valid:</a:t>
            </a:r>
          </a:p>
          <a:p>
            <a:endParaRPr lang="en-IN" sz="1400" b="1" dirty="0">
              <a:latin typeface="Helvetica" pitchFamily="2" charset="0"/>
            </a:endParaRPr>
          </a:p>
          <a:p>
            <a:r>
              <a:rPr lang="en-IN" sz="1400" b="1" dirty="0">
                <a:latin typeface="Helvetica" pitchFamily="2" charset="0"/>
              </a:rPr>
              <a:t>1) 123total</a:t>
            </a:r>
            <a:endParaRPr lang="en-IN" sz="1400" dirty="0">
              <a:latin typeface="Helvetica" pitchFamily="2" charset="0"/>
            </a:endParaRPr>
          </a:p>
          <a:p>
            <a:r>
              <a:rPr lang="en-IN" sz="1400" b="1" dirty="0">
                <a:latin typeface="Helvetica" pitchFamily="2" charset="0"/>
              </a:rPr>
              <a:t>2) total123</a:t>
            </a:r>
            <a:r>
              <a:rPr lang="en-IN" sz="1400" dirty="0">
                <a:latin typeface="Helvetica" pitchFamily="2" charset="0"/>
              </a:rPr>
              <a:t> </a:t>
            </a:r>
          </a:p>
          <a:p>
            <a:r>
              <a:rPr lang="en-IN" sz="1400" b="1" dirty="0">
                <a:latin typeface="Helvetica" pitchFamily="2" charset="0"/>
              </a:rPr>
              <a:t>3) java2share</a:t>
            </a:r>
          </a:p>
          <a:p>
            <a:r>
              <a:rPr lang="en-IN" sz="1400" b="1" dirty="0">
                <a:latin typeface="Helvetica" pitchFamily="2" charset="0"/>
              </a:rPr>
              <a:t>4) </a:t>
            </a:r>
            <a:r>
              <a:rPr lang="en-IN" sz="1400" b="1" dirty="0" err="1">
                <a:latin typeface="Helvetica" pitchFamily="2" charset="0"/>
              </a:rPr>
              <a:t>ca$h</a:t>
            </a:r>
            <a:endParaRPr lang="en-IN" sz="1400" b="1" dirty="0">
              <a:latin typeface="Helvetica" pitchFamily="2" charset="0"/>
            </a:endParaRPr>
          </a:p>
          <a:p>
            <a:r>
              <a:rPr lang="en-IN" sz="1400" b="1" dirty="0">
                <a:latin typeface="Helvetica" pitchFamily="2" charset="0"/>
              </a:rPr>
              <a:t>5) _</a:t>
            </a:r>
            <a:r>
              <a:rPr lang="en-IN" sz="1400" b="1" dirty="0" err="1">
                <a:latin typeface="Helvetica" pitchFamily="2" charset="0"/>
              </a:rPr>
              <a:t>abc_abc</a:t>
            </a:r>
            <a:r>
              <a:rPr lang="en-IN" sz="1400" b="1" dirty="0">
                <a:latin typeface="Helvetica" pitchFamily="2" charset="0"/>
              </a:rPr>
              <a:t>_</a:t>
            </a:r>
          </a:p>
          <a:p>
            <a:r>
              <a:rPr lang="en-IN" sz="1400" b="1" dirty="0">
                <a:latin typeface="Helvetica" pitchFamily="2" charset="0"/>
              </a:rPr>
              <a:t>6) Def</a:t>
            </a:r>
          </a:p>
          <a:p>
            <a:r>
              <a:rPr lang="en-IN" sz="1400" b="1" dirty="0">
                <a:latin typeface="Helvetica" pitchFamily="2" charset="0"/>
              </a:rPr>
              <a:t>7) if</a:t>
            </a:r>
            <a:endParaRPr lang="en-US" dirty="0"/>
          </a:p>
          <a:p>
            <a:endParaRPr lang="en-US" dirty="0"/>
          </a:p>
        </p:txBody>
      </p:sp>
      <p:sp>
        <p:nvSpPr>
          <p:cNvPr id="4" name="Content Placeholder 2">
            <a:extLst>
              <a:ext uri="{FF2B5EF4-FFF2-40B4-BE49-F238E27FC236}">
                <a16:creationId xmlns:a16="http://schemas.microsoft.com/office/drawing/2014/main" id="{BDF740A1-DE1A-F803-9929-FF82465F9975}"/>
              </a:ext>
            </a:extLst>
          </p:cNvPr>
          <p:cNvSpPr txBox="1">
            <a:spLocks/>
          </p:cNvSpPr>
          <p:nvPr/>
        </p:nvSpPr>
        <p:spPr>
          <a:xfrm>
            <a:off x="457200" y="3010267"/>
            <a:ext cx="5520211" cy="2837041"/>
          </a:xfrm>
          <a:prstGeom prst="rect">
            <a:avLst/>
          </a:prstGeom>
        </p:spPr>
        <p:txBody>
          <a:bodyPr vert="horz" lIns="91440" tIns="91440" rIns="91440" bIns="9144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sz="8000" b="1" dirty="0">
                <a:effectLst/>
                <a:latin typeface="Helvetica" pitchFamily="2" charset="0"/>
              </a:rPr>
              <a:t>Rules to define Identifier:</a:t>
            </a:r>
          </a:p>
          <a:p>
            <a:pPr marL="0" indent="0">
              <a:buNone/>
            </a:pPr>
            <a:r>
              <a:rPr lang="en-IN" sz="5400" dirty="0">
                <a:effectLst/>
                <a:latin typeface="Helvetica" pitchFamily="2" charset="0"/>
              </a:rPr>
              <a:t>1. The only all</a:t>
            </a:r>
            <a:r>
              <a:rPr lang="en-IN" sz="5600" dirty="0">
                <a:solidFill>
                  <a:schemeClr val="tx1"/>
                </a:solidFill>
                <a:latin typeface="Helvetica" pitchFamily="2" charset="0"/>
              </a:rPr>
              <a:t>owe</a:t>
            </a:r>
            <a:r>
              <a:rPr lang="en-IN" sz="5400" dirty="0">
                <a:effectLst/>
                <a:latin typeface="Helvetica" pitchFamily="2" charset="0"/>
              </a:rPr>
              <a:t>d characters in Identifiers are: </a:t>
            </a:r>
          </a:p>
          <a:p>
            <a:pPr marL="0" indent="0">
              <a:buNone/>
            </a:pPr>
            <a:r>
              <a:rPr lang="en-IN" sz="5400" dirty="0">
                <a:effectLst/>
                <a:latin typeface="Helvetica" pitchFamily="2" charset="0"/>
              </a:rPr>
              <a:t>		Alphabet symbols either upper or lower case.</a:t>
            </a:r>
          </a:p>
          <a:p>
            <a:pPr marL="0" indent="0">
              <a:buNone/>
            </a:pPr>
            <a:r>
              <a:rPr lang="en-IN" sz="5400" dirty="0">
                <a:effectLst/>
                <a:latin typeface="Helvetica" pitchFamily="2" charset="0"/>
              </a:rPr>
              <a:t>		Digits 0 to 9.</a:t>
            </a:r>
          </a:p>
          <a:p>
            <a:pPr marL="0" indent="0">
              <a:buNone/>
            </a:pPr>
            <a:r>
              <a:rPr lang="en-IN" sz="5400" dirty="0">
                <a:effectLst/>
                <a:latin typeface="Helvetica" pitchFamily="2" charset="0"/>
              </a:rPr>
              <a:t>		Underscore symbol (_)</a:t>
            </a:r>
          </a:p>
          <a:p>
            <a:pPr marL="0" indent="0">
              <a:buNone/>
            </a:pPr>
            <a:r>
              <a:rPr lang="en-IN" sz="5400" dirty="0">
                <a:effectLst/>
                <a:latin typeface="Helvetica" pitchFamily="2" charset="0"/>
              </a:rPr>
              <a:t>2. Identifier should not start with digit.</a:t>
            </a:r>
          </a:p>
          <a:p>
            <a:pPr marL="0" indent="0">
              <a:buNone/>
            </a:pPr>
            <a:r>
              <a:rPr lang="en-IN" sz="5400" dirty="0">
                <a:effectLst/>
                <a:latin typeface="Helvetica" pitchFamily="2" charset="0"/>
              </a:rPr>
              <a:t>3. Identifiers are case sensitive.</a:t>
            </a:r>
          </a:p>
          <a:p>
            <a:pPr marL="0" indent="0">
              <a:buNone/>
            </a:pPr>
            <a:r>
              <a:rPr lang="en-IN" sz="5400" dirty="0">
                <a:effectLst/>
                <a:latin typeface="Helvetica" pitchFamily="2" charset="0"/>
              </a:rPr>
              <a:t>4. There is no limit to length of identifiers in python. But not recommended to use lengthy identifiers.</a:t>
            </a:r>
          </a:p>
          <a:p>
            <a:pPr marL="0" indent="0">
              <a:buNone/>
            </a:pPr>
            <a:endParaRPr lang="en-IN" sz="5600" b="1" dirty="0">
              <a:effectLst/>
              <a:latin typeface="Helvetica" pitchFamily="2" charset="0"/>
            </a:endParaRPr>
          </a:p>
        </p:txBody>
      </p:sp>
      <p:pic>
        <p:nvPicPr>
          <p:cNvPr id="6" name="Picture 5">
            <a:extLst>
              <a:ext uri="{FF2B5EF4-FFF2-40B4-BE49-F238E27FC236}">
                <a16:creationId xmlns:a16="http://schemas.microsoft.com/office/drawing/2014/main" id="{A7332FBB-A452-B3AC-A745-C90534B58371}"/>
              </a:ext>
            </a:extLst>
          </p:cNvPr>
          <p:cNvPicPr>
            <a:picLocks noChangeAspect="1"/>
          </p:cNvPicPr>
          <p:nvPr/>
        </p:nvPicPr>
        <p:blipFill>
          <a:blip r:embed="rId3"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2265890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Introduction to python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10023" y="469676"/>
            <a:ext cx="11371953" cy="3619634"/>
          </a:xfrm>
        </p:spPr>
        <p:txBody>
          <a:bodyPr tIns="91440" bIns="91440">
            <a:normAutofit fontScale="40000" lnSpcReduction="20000"/>
          </a:bodyPr>
          <a:lstStyle/>
          <a:p>
            <a:endParaRPr lang="en-IN" sz="8000" b="1" dirty="0">
              <a:latin typeface="Helvetica" pitchFamily="2" charset="0"/>
            </a:endParaRPr>
          </a:p>
          <a:p>
            <a:pPr marL="0" indent="0">
              <a:buNone/>
            </a:pPr>
            <a:r>
              <a:rPr lang="en-IN" sz="5000" b="1" dirty="0">
                <a:latin typeface="Helvetica" pitchFamily="2" charset="0"/>
              </a:rPr>
              <a:t>Reserved</a:t>
            </a:r>
            <a:r>
              <a:rPr lang="en-IN" sz="8000" b="1" dirty="0">
                <a:latin typeface="Helvetica" pitchFamily="2" charset="0"/>
              </a:rPr>
              <a:t> </a:t>
            </a:r>
            <a:r>
              <a:rPr lang="en-IN" sz="5000" b="1" dirty="0">
                <a:latin typeface="Helvetica" pitchFamily="2" charset="0"/>
              </a:rPr>
              <a:t>words:</a:t>
            </a:r>
          </a:p>
          <a:p>
            <a:pPr marL="0" indent="0">
              <a:buNone/>
            </a:pPr>
            <a:r>
              <a:rPr lang="en-US" sz="3500" dirty="0">
                <a:latin typeface="Helvetica" pitchFamily="2" charset="0"/>
              </a:rPr>
              <a:t>Reserved words are predefined words that have special meaning and are used to define the syntax and structure of Python code. These keywords cannot be used as identifiers (like variable names, function names, or any other identifiers) because they are part of the Python language itself.</a:t>
            </a:r>
            <a:r>
              <a:rPr lang="en-IN" sz="3500" dirty="0">
                <a:latin typeface="Helvetica" pitchFamily="2" charset="0"/>
              </a:rPr>
              <a:t>There are 33 such reserved words:</a:t>
            </a:r>
          </a:p>
          <a:p>
            <a:pPr marL="0" indent="0">
              <a:buNone/>
            </a:pPr>
            <a:endParaRPr lang="en-IN" sz="3500" dirty="0">
              <a:latin typeface="Helvetica" pitchFamily="2" charset="0"/>
            </a:endParaRPr>
          </a:p>
          <a:p>
            <a:r>
              <a:rPr lang="en-IN" sz="3500" dirty="0">
                <a:latin typeface="Helvetica" pitchFamily="2" charset="0"/>
              </a:rPr>
              <a:t>True, False, None </a:t>
            </a:r>
          </a:p>
          <a:p>
            <a:r>
              <a:rPr lang="en-IN" sz="3500" dirty="0">
                <a:latin typeface="Helvetica" pitchFamily="2" charset="0"/>
              </a:rPr>
              <a:t>and, or , not, is </a:t>
            </a:r>
          </a:p>
          <a:p>
            <a:r>
              <a:rPr lang="en-IN" sz="3500" dirty="0">
                <a:latin typeface="Helvetica" pitchFamily="2" charset="0"/>
              </a:rPr>
              <a:t>if, </a:t>
            </a:r>
            <a:r>
              <a:rPr lang="en-IN" sz="3500" dirty="0" err="1">
                <a:latin typeface="Helvetica" pitchFamily="2" charset="0"/>
              </a:rPr>
              <a:t>elif</a:t>
            </a:r>
            <a:r>
              <a:rPr lang="en-IN" sz="3500" dirty="0">
                <a:latin typeface="Helvetica" pitchFamily="2" charset="0"/>
              </a:rPr>
              <a:t>, else </a:t>
            </a:r>
          </a:p>
          <a:p>
            <a:r>
              <a:rPr lang="en-IN" sz="3500" dirty="0">
                <a:latin typeface="Helvetica" pitchFamily="2" charset="0"/>
              </a:rPr>
              <a:t>while, for, break, continue, return, in, yield </a:t>
            </a:r>
          </a:p>
          <a:p>
            <a:r>
              <a:rPr lang="en-IN" sz="3500" dirty="0">
                <a:latin typeface="Helvetica" pitchFamily="2" charset="0"/>
              </a:rPr>
              <a:t>try, except, finally, raise, assert </a:t>
            </a:r>
          </a:p>
          <a:p>
            <a:r>
              <a:rPr lang="en-IN" sz="3500" dirty="0">
                <a:latin typeface="Helvetica" pitchFamily="2" charset="0"/>
              </a:rPr>
              <a:t>Import, from, as, class, def, pass, global, nonlocal, lambda, del, with </a:t>
            </a:r>
          </a:p>
          <a:p>
            <a:pPr marL="0" indent="0">
              <a:buNone/>
            </a:pPr>
            <a:endParaRPr lang="en-IN" sz="5600" b="1" dirty="0">
              <a:latin typeface="Helvetica" pitchFamily="2" charset="0"/>
            </a:endParaRPr>
          </a:p>
          <a:p>
            <a:pPr marL="0" indent="0">
              <a:buNone/>
            </a:pPr>
            <a:endParaRPr lang="en-IN" sz="5600" b="1" dirty="0">
              <a:latin typeface="Helvetica" pitchFamily="2" charset="0"/>
            </a:endParaRPr>
          </a:p>
        </p:txBody>
      </p:sp>
      <p:sp>
        <p:nvSpPr>
          <p:cNvPr id="6" name="Content Placeholder 2">
            <a:extLst>
              <a:ext uri="{FF2B5EF4-FFF2-40B4-BE49-F238E27FC236}">
                <a16:creationId xmlns:a16="http://schemas.microsoft.com/office/drawing/2014/main" id="{392D9C66-9461-0D21-C63D-D132A3174A08}"/>
              </a:ext>
            </a:extLst>
          </p:cNvPr>
          <p:cNvSpPr txBox="1">
            <a:spLocks/>
          </p:cNvSpPr>
          <p:nvPr/>
        </p:nvSpPr>
        <p:spPr>
          <a:xfrm>
            <a:off x="7786601" y="2279493"/>
            <a:ext cx="3137183" cy="916108"/>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sz="2600" b="1" dirty="0">
                <a:effectLst/>
                <a:latin typeface="Helvetica" pitchFamily="2" charset="0"/>
              </a:rPr>
              <a:t>Note:</a:t>
            </a:r>
          </a:p>
          <a:p>
            <a:pPr marL="0" indent="0">
              <a:buNone/>
            </a:pPr>
            <a:r>
              <a:rPr lang="en-IN" sz="2200" dirty="0">
                <a:solidFill>
                  <a:srgbClr val="CC7832"/>
                </a:solidFill>
                <a:effectLst/>
              </a:rPr>
              <a:t>import </a:t>
            </a:r>
            <a:r>
              <a:rPr lang="en-IN" sz="2200" dirty="0"/>
              <a:t>keyword</a:t>
            </a:r>
            <a:br>
              <a:rPr lang="en-IN" sz="2200" dirty="0"/>
            </a:br>
            <a:r>
              <a:rPr lang="en-IN" sz="2200" dirty="0">
                <a:solidFill>
                  <a:srgbClr val="8888C6"/>
                </a:solidFill>
                <a:effectLst/>
              </a:rPr>
              <a:t>print</a:t>
            </a:r>
            <a:r>
              <a:rPr lang="en-IN" sz="2200" dirty="0"/>
              <a:t>(</a:t>
            </a:r>
            <a:r>
              <a:rPr lang="en-IN" sz="2200" dirty="0" err="1"/>
              <a:t>keyword.kwlist</a:t>
            </a:r>
            <a:r>
              <a:rPr lang="en-IN" sz="2200" dirty="0"/>
              <a:t>)</a:t>
            </a:r>
            <a:endParaRPr lang="en-IN" sz="2200" b="1" dirty="0">
              <a:effectLst/>
              <a:latin typeface="Helvetica" pitchFamily="2" charset="0"/>
            </a:endParaRPr>
          </a:p>
        </p:txBody>
      </p:sp>
      <p:pic>
        <p:nvPicPr>
          <p:cNvPr id="4" name="Picture 3">
            <a:extLst>
              <a:ext uri="{FF2B5EF4-FFF2-40B4-BE49-F238E27FC236}">
                <a16:creationId xmlns:a16="http://schemas.microsoft.com/office/drawing/2014/main" id="{52FC2528-1A43-AD78-DEE5-466E88E410D5}"/>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5" name="Rectangle 1">
            <a:extLst>
              <a:ext uri="{FF2B5EF4-FFF2-40B4-BE49-F238E27FC236}">
                <a16:creationId xmlns:a16="http://schemas.microsoft.com/office/drawing/2014/main" id="{CEC11257-8CB7-B3D1-4D47-E0460773FA51}"/>
              </a:ext>
            </a:extLst>
          </p:cNvPr>
          <p:cNvSpPr>
            <a:spLocks noChangeArrowheads="1"/>
          </p:cNvSpPr>
          <p:nvPr/>
        </p:nvSpPr>
        <p:spPr bwMode="auto">
          <a:xfrm>
            <a:off x="7210698" y="3534733"/>
            <a:ext cx="505968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t>The</a:t>
            </a:r>
            <a:r>
              <a:rPr kumimoji="0" lang="en-US" altLang="en-US" sz="800" b="0" i="0" u="none" strike="noStrike" cap="none" normalizeH="0" baseline="0" dirty="0">
                <a:ln>
                  <a:noFill/>
                </a:ln>
                <a:solidFill>
                  <a:schemeClr val="tx1"/>
                </a:solidFill>
                <a:effectLst/>
              </a:rPr>
              <a:t> module in Python provides a list of all the reserved keywords in the Python language.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839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Datatypes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5" y="900115"/>
            <a:ext cx="11371953" cy="2077864"/>
          </a:xfrm>
        </p:spPr>
        <p:txBody>
          <a:bodyPr lIns="91440" tIns="91440" rIns="91440" bIns="91440">
            <a:normAutofit fontScale="92500" lnSpcReduction="20000"/>
          </a:bodyPr>
          <a:lstStyle/>
          <a:p>
            <a:r>
              <a:rPr lang="en-US" sz="1400" dirty="0">
                <a:latin typeface="Helvetica" pitchFamily="2" charset="0"/>
              </a:rPr>
              <a:t>Data types in Python specify the type of data that can be stored in a variable and what operations can be performed on that data</a:t>
            </a:r>
          </a:p>
          <a:p>
            <a:r>
              <a:rPr lang="en-IN" sz="1400" dirty="0">
                <a:latin typeface="Helvetica" pitchFamily="2" charset="0"/>
              </a:rPr>
              <a:t>In python we are not required to specify the datatype explicitly. Based on value provided the type, datatype will be assigned automatically. Hence python is dynamically typed language.   </a:t>
            </a:r>
          </a:p>
          <a:p>
            <a:endParaRPr lang="en-IN" sz="1400" b="1" dirty="0">
              <a:latin typeface="Helvetica" pitchFamily="2" charset="0"/>
            </a:endParaRPr>
          </a:p>
          <a:p>
            <a:r>
              <a:rPr lang="en-IN" sz="1400" b="1" dirty="0">
                <a:latin typeface="Helvetica" pitchFamily="2" charset="0"/>
              </a:rPr>
              <a:t>Python contains following datatypes:</a:t>
            </a:r>
          </a:p>
          <a:p>
            <a:pPr marL="0" indent="0">
              <a:buNone/>
            </a:pPr>
            <a:r>
              <a:rPr lang="en-IN" sz="1400" b="1" dirty="0">
                <a:latin typeface="Helvetica" pitchFamily="2" charset="0"/>
              </a:rPr>
              <a:t>  </a:t>
            </a:r>
          </a:p>
          <a:p>
            <a:pPr marL="914377" lvl="2" indent="0">
              <a:buNone/>
            </a:pPr>
            <a:r>
              <a:rPr lang="en-IN" sz="1400" dirty="0">
                <a:latin typeface="Helvetica" pitchFamily="2" charset="0"/>
              </a:rPr>
              <a:t>1) Int   2) Float   3) Complex  4) Bool  5) Str  6) Bytes  7) </a:t>
            </a:r>
            <a:r>
              <a:rPr lang="en-IN" sz="1400" dirty="0" err="1">
                <a:latin typeface="Helvetica" pitchFamily="2" charset="0"/>
              </a:rPr>
              <a:t>Bytearray</a:t>
            </a:r>
            <a:r>
              <a:rPr lang="en-IN" sz="1400" dirty="0">
                <a:latin typeface="Helvetica" pitchFamily="2" charset="0"/>
              </a:rPr>
              <a:t>   8) Range </a:t>
            </a:r>
          </a:p>
          <a:p>
            <a:pPr marL="914377" lvl="2" indent="0">
              <a:buNone/>
            </a:pPr>
            <a:r>
              <a:rPr lang="en-IN" sz="1400" dirty="0">
                <a:latin typeface="Helvetica" pitchFamily="2" charset="0"/>
              </a:rPr>
              <a:t>9) List  10) Tuple  11) Set  12) </a:t>
            </a:r>
            <a:r>
              <a:rPr lang="en-IN" sz="1400" dirty="0" err="1">
                <a:latin typeface="Helvetica" pitchFamily="2" charset="0"/>
              </a:rPr>
              <a:t>Frozenset</a:t>
            </a:r>
            <a:r>
              <a:rPr lang="en-IN" sz="1400" dirty="0">
                <a:latin typeface="Helvetica" pitchFamily="2" charset="0"/>
              </a:rPr>
              <a:t>  13) </a:t>
            </a:r>
            <a:r>
              <a:rPr lang="en-IN" sz="1400" dirty="0" err="1">
                <a:latin typeface="Helvetica" pitchFamily="2" charset="0"/>
              </a:rPr>
              <a:t>Dict</a:t>
            </a:r>
            <a:r>
              <a:rPr lang="en-IN" sz="1400" dirty="0">
                <a:latin typeface="Helvetica" pitchFamily="2" charset="0"/>
              </a:rPr>
              <a:t> 14) None</a:t>
            </a:r>
          </a:p>
        </p:txBody>
      </p:sp>
      <p:sp>
        <p:nvSpPr>
          <p:cNvPr id="4" name="Content Placeholder 2">
            <a:extLst>
              <a:ext uri="{FF2B5EF4-FFF2-40B4-BE49-F238E27FC236}">
                <a16:creationId xmlns:a16="http://schemas.microsoft.com/office/drawing/2014/main" id="{9890D5BA-F72D-E9D6-3F32-08B2683343C3}"/>
              </a:ext>
            </a:extLst>
          </p:cNvPr>
          <p:cNvSpPr txBox="1">
            <a:spLocks/>
          </p:cNvSpPr>
          <p:nvPr/>
        </p:nvSpPr>
        <p:spPr>
          <a:xfrm>
            <a:off x="617149" y="3008015"/>
            <a:ext cx="4452001" cy="2672871"/>
          </a:xfrm>
          <a:prstGeom prst="rect">
            <a:avLst/>
          </a:prstGeom>
        </p:spPr>
        <p:txBody>
          <a:bodyPr vert="horz" lIns="91440" tIns="91440" rIns="91440" bIns="9144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IN" sz="5600" b="1" dirty="0">
              <a:effectLst/>
              <a:latin typeface="Helvetica" panose="020B0604020202020204" pitchFamily="34" charset="0"/>
              <a:cs typeface="Helvetica" panose="020B0604020202020204" pitchFamily="34" charset="0"/>
            </a:endParaRPr>
          </a:p>
          <a:p>
            <a:pPr marL="0" indent="0">
              <a:buNone/>
            </a:pPr>
            <a:r>
              <a:rPr lang="en-IN" sz="5600" b="1" dirty="0">
                <a:effectLst/>
                <a:latin typeface="Helvetica" panose="020B0604020202020204" pitchFamily="34" charset="0"/>
                <a:cs typeface="Helvetica" panose="020B0604020202020204" pitchFamily="34" charset="0"/>
              </a:rPr>
              <a:t>INT:</a:t>
            </a:r>
          </a:p>
          <a:p>
            <a:pPr marL="0" indent="0">
              <a:buNone/>
            </a:pPr>
            <a:r>
              <a:rPr lang="en-IN" sz="5600" b="1" dirty="0">
                <a:effectLst/>
                <a:latin typeface="Helvetica" panose="020B0604020202020204" pitchFamily="34" charset="0"/>
                <a:cs typeface="Helvetica" panose="020B0604020202020204" pitchFamily="34" charset="0"/>
              </a:rPr>
              <a:t>Print() – To Print the value.</a:t>
            </a:r>
          </a:p>
          <a:p>
            <a:pPr marL="0" indent="0">
              <a:buNone/>
            </a:pPr>
            <a:r>
              <a:rPr lang="en-IN" sz="5600" b="1" dirty="0">
                <a:effectLst/>
                <a:latin typeface="Helvetica" panose="020B0604020202020204" pitchFamily="34" charset="0"/>
                <a:cs typeface="Helvetica" panose="020B0604020202020204" pitchFamily="34" charset="0"/>
              </a:rPr>
              <a:t>		</a:t>
            </a:r>
            <a:r>
              <a:rPr lang="en-IN" sz="5600" dirty="0">
                <a:effectLst/>
                <a:latin typeface="Helvetica" panose="020B0604020202020204" pitchFamily="34" charset="0"/>
                <a:cs typeface="Helvetica" panose="020B0604020202020204" pitchFamily="34" charset="0"/>
              </a:rPr>
              <a:t>A = 10</a:t>
            </a:r>
          </a:p>
          <a:p>
            <a:pPr marL="0" indent="0">
              <a:buNone/>
            </a:pPr>
            <a:r>
              <a:rPr lang="en-IN" sz="5600" dirty="0">
                <a:effectLst/>
                <a:latin typeface="Helvetica" panose="020B0604020202020204" pitchFamily="34" charset="0"/>
                <a:cs typeface="Helvetica" panose="020B0604020202020204" pitchFamily="34" charset="0"/>
              </a:rPr>
              <a:t>		print(a)</a:t>
            </a:r>
          </a:p>
          <a:p>
            <a:pPr marL="0" indent="0">
              <a:buNone/>
            </a:pPr>
            <a:r>
              <a:rPr lang="en-IN" sz="5600" b="1" dirty="0">
                <a:effectLst/>
                <a:latin typeface="Helvetica" panose="020B0604020202020204" pitchFamily="34" charset="0"/>
                <a:cs typeface="Helvetica" panose="020B0604020202020204" pitchFamily="34" charset="0"/>
              </a:rPr>
              <a:t>Type() – To check type of variable.</a:t>
            </a:r>
          </a:p>
          <a:p>
            <a:pPr marL="0" indent="0">
              <a:buNone/>
            </a:pPr>
            <a:r>
              <a:rPr lang="en-IN" sz="5600" b="1" dirty="0">
                <a:effectLst/>
                <a:latin typeface="Helvetica" panose="020B0604020202020204" pitchFamily="34" charset="0"/>
                <a:cs typeface="Helvetica" panose="020B0604020202020204" pitchFamily="34" charset="0"/>
              </a:rPr>
              <a:t>		 </a:t>
            </a:r>
            <a:r>
              <a:rPr lang="en-IN" sz="5600" dirty="0">
                <a:effectLst/>
                <a:latin typeface="Helvetica" panose="020B0604020202020204" pitchFamily="34" charset="0"/>
                <a:cs typeface="Helvetica" panose="020B0604020202020204" pitchFamily="34" charset="0"/>
              </a:rPr>
              <a:t>A = 10</a:t>
            </a:r>
          </a:p>
          <a:p>
            <a:pPr marL="0" indent="0">
              <a:buNone/>
            </a:pPr>
            <a:r>
              <a:rPr lang="en-IN" sz="5600" dirty="0">
                <a:effectLst/>
                <a:latin typeface="Helvetica" panose="020B0604020202020204" pitchFamily="34" charset="0"/>
                <a:cs typeface="Helvetica" panose="020B0604020202020204" pitchFamily="34" charset="0"/>
              </a:rPr>
              <a:t>		PRINT(TYPE (A))</a:t>
            </a:r>
          </a:p>
          <a:p>
            <a:pPr marL="0" indent="0">
              <a:buNone/>
            </a:pPr>
            <a:r>
              <a:rPr lang="en-IN" sz="5600" b="1" dirty="0">
                <a:effectLst/>
                <a:latin typeface="Helvetica" panose="020B0604020202020204" pitchFamily="34" charset="0"/>
                <a:cs typeface="Helvetica" panose="020B0604020202020204" pitchFamily="34" charset="0"/>
              </a:rPr>
              <a:t>Id() – to get address of object.</a:t>
            </a:r>
          </a:p>
          <a:p>
            <a:pPr marL="0" indent="0">
              <a:buNone/>
            </a:pPr>
            <a:r>
              <a:rPr lang="en-IN" sz="5600" b="1" dirty="0">
                <a:effectLst/>
                <a:latin typeface="Helvetica" panose="020B0604020202020204" pitchFamily="34" charset="0"/>
                <a:cs typeface="Helvetica" panose="020B0604020202020204" pitchFamily="34" charset="0"/>
              </a:rPr>
              <a:t>		</a:t>
            </a:r>
            <a:r>
              <a:rPr lang="en-IN" sz="5600" dirty="0">
                <a:effectLst/>
                <a:latin typeface="Helvetica" panose="020B0604020202020204" pitchFamily="34" charset="0"/>
                <a:cs typeface="Helvetica" panose="020B0604020202020204" pitchFamily="34" charset="0"/>
              </a:rPr>
              <a:t>A = 10</a:t>
            </a:r>
          </a:p>
          <a:p>
            <a:pPr marL="0" indent="0">
              <a:buNone/>
            </a:pPr>
            <a:r>
              <a:rPr lang="en-IN" sz="5600" dirty="0">
                <a:effectLst/>
                <a:latin typeface="Helvetica" panose="020B0604020202020204" pitchFamily="34" charset="0"/>
                <a:cs typeface="Helvetica" panose="020B0604020202020204" pitchFamily="34" charset="0"/>
              </a:rPr>
              <a:t>		PRINT(ID(A))</a:t>
            </a:r>
          </a:p>
        </p:txBody>
      </p:sp>
      <p:pic>
        <p:nvPicPr>
          <p:cNvPr id="5" name="Picture 4">
            <a:extLst>
              <a:ext uri="{FF2B5EF4-FFF2-40B4-BE49-F238E27FC236}">
                <a16:creationId xmlns:a16="http://schemas.microsoft.com/office/drawing/2014/main" id="{F7D7499D-D614-DCDB-FCF4-715058610C48}"/>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8" name="Rectangle 3">
            <a:extLst>
              <a:ext uri="{FF2B5EF4-FFF2-40B4-BE49-F238E27FC236}">
                <a16:creationId xmlns:a16="http://schemas.microsoft.com/office/drawing/2014/main" id="{23C8A69D-5864-7D75-F179-506D566F9652}"/>
              </a:ext>
            </a:extLst>
          </p:cNvPr>
          <p:cNvSpPr>
            <a:spLocks noChangeArrowheads="1"/>
          </p:cNvSpPr>
          <p:nvPr/>
        </p:nvSpPr>
        <p:spPr bwMode="auto">
          <a:xfrm>
            <a:off x="4760551" y="5680886"/>
            <a:ext cx="9988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t>The id() </a:t>
            </a:r>
            <a:r>
              <a:rPr kumimoji="0" lang="en-US" altLang="en-US" sz="1200" b="1" i="0" u="sng" strike="noStrike" cap="none" normalizeH="0" baseline="0" dirty="0">
                <a:ln>
                  <a:noFill/>
                </a:ln>
                <a:solidFill>
                  <a:schemeClr val="tx1"/>
                </a:solidFill>
                <a:effectLst/>
              </a:rPr>
              <a:t>function in Python returns the unique identifier (memory address) of an object. </a:t>
            </a:r>
            <a:endParaRPr kumimoji="0" lang="en-US" altLang="en-US" sz="1200" b="1" i="0" u="sng"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82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Datatypes – float, Complex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4" y="900114"/>
            <a:ext cx="11282771" cy="2238503"/>
          </a:xfrm>
        </p:spPr>
        <p:txBody>
          <a:bodyPr lIns="91440" tIns="91440" rIns="91440" bIns="91440">
            <a:normAutofit fontScale="25000" lnSpcReduction="20000"/>
          </a:bodyPr>
          <a:lstStyle/>
          <a:p>
            <a:pPr marL="0" indent="0">
              <a:buNone/>
            </a:pPr>
            <a:r>
              <a:rPr lang="en-IN" sz="8000" b="1" dirty="0">
                <a:latin typeface="Helvetica" pitchFamily="2" charset="0"/>
              </a:rPr>
              <a:t>Float:</a:t>
            </a:r>
          </a:p>
          <a:p>
            <a:r>
              <a:rPr lang="en-IN" sz="6000" dirty="0">
                <a:latin typeface="Helvetica" pitchFamily="2" charset="0"/>
              </a:rPr>
              <a:t>We can use float data type to represent floating point values or decimal values.</a:t>
            </a:r>
          </a:p>
          <a:p>
            <a:pPr marL="914377" lvl="2" indent="0">
              <a:buNone/>
            </a:pPr>
            <a:r>
              <a:rPr lang="en-IN" sz="5600" dirty="0">
                <a:latin typeface="Helvetica" pitchFamily="2" charset="0"/>
              </a:rPr>
              <a:t>	Example:  a = 1.234</a:t>
            </a:r>
          </a:p>
          <a:p>
            <a:r>
              <a:rPr lang="en-IN" sz="6000" dirty="0">
                <a:latin typeface="Helvetica" pitchFamily="2" charset="0"/>
              </a:rPr>
              <a:t>We can also represent floating point values by using exponential form (Scientific Notation)</a:t>
            </a:r>
          </a:p>
          <a:p>
            <a:pPr marL="0" indent="0">
              <a:buNone/>
            </a:pPr>
            <a:r>
              <a:rPr lang="en-IN" sz="6000" dirty="0">
                <a:latin typeface="Helvetica" pitchFamily="2" charset="0"/>
              </a:rPr>
              <a:t>			Example: </a:t>
            </a:r>
            <a:r>
              <a:rPr lang="en-IN" sz="6000" dirty="0" err="1">
                <a:latin typeface="Helvetica" pitchFamily="2" charset="0"/>
              </a:rPr>
              <a:t>sci_not</a:t>
            </a:r>
            <a:r>
              <a:rPr lang="en-IN" sz="6000" dirty="0">
                <a:latin typeface="Helvetica" pitchFamily="2" charset="0"/>
              </a:rPr>
              <a:t> = 1.2e4   print(</a:t>
            </a:r>
            <a:r>
              <a:rPr lang="en-IN" sz="6000" dirty="0" err="1">
                <a:latin typeface="Helvetica" pitchFamily="2" charset="0"/>
              </a:rPr>
              <a:t>sci_not</a:t>
            </a:r>
            <a:r>
              <a:rPr lang="en-IN" sz="6000" dirty="0">
                <a:latin typeface="Helvetica" pitchFamily="2" charset="0"/>
              </a:rPr>
              <a:t>) --&gt; 1200x</a:t>
            </a:r>
          </a:p>
          <a:p>
            <a:r>
              <a:rPr lang="en-IN" sz="6000" dirty="0">
                <a:latin typeface="Helvetica" pitchFamily="2" charset="0"/>
              </a:rPr>
              <a:t>The main advantage of exponential form is we can represent large values in less memory.</a:t>
            </a:r>
          </a:p>
          <a:p>
            <a:r>
              <a:rPr lang="en-IN" sz="6000" dirty="0">
                <a:latin typeface="Helvetica" pitchFamily="2" charset="0"/>
              </a:rPr>
              <a:t>We can represent float values only using decimal form. Otherwise it will produce syntax error.</a:t>
            </a:r>
          </a:p>
        </p:txBody>
      </p:sp>
      <p:sp>
        <p:nvSpPr>
          <p:cNvPr id="4" name="Content Placeholder 2">
            <a:extLst>
              <a:ext uri="{FF2B5EF4-FFF2-40B4-BE49-F238E27FC236}">
                <a16:creationId xmlns:a16="http://schemas.microsoft.com/office/drawing/2014/main" id="{0BFA8595-A915-AA72-199E-5143585F667D}"/>
              </a:ext>
            </a:extLst>
          </p:cNvPr>
          <p:cNvSpPr txBox="1">
            <a:spLocks/>
          </p:cNvSpPr>
          <p:nvPr/>
        </p:nvSpPr>
        <p:spPr>
          <a:xfrm>
            <a:off x="555004" y="2681842"/>
            <a:ext cx="11282771" cy="3644936"/>
          </a:xfrm>
          <a:prstGeom prst="rect">
            <a:avLst/>
          </a:prstGeom>
        </p:spPr>
        <p:txBody>
          <a:bodyPr vert="horz" lIns="91440" tIns="91440" rIns="91440" bIns="9144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sz="8000" b="1" dirty="0">
                <a:effectLst/>
                <a:latin typeface="Helvetica" pitchFamily="2" charset="0"/>
              </a:rPr>
              <a:t>Complex:</a:t>
            </a:r>
          </a:p>
          <a:p>
            <a:r>
              <a:rPr lang="en-IN" sz="6000" dirty="0">
                <a:effectLst/>
                <a:latin typeface="Helvetica" pitchFamily="2" charset="0"/>
              </a:rPr>
              <a:t>A complex number is of form:</a:t>
            </a:r>
          </a:p>
          <a:p>
            <a:endParaRPr lang="en-IN" sz="8000" dirty="0">
              <a:effectLst/>
              <a:latin typeface="Helvetica" pitchFamily="2" charset="0"/>
            </a:endParaRPr>
          </a:p>
          <a:p>
            <a:endParaRPr lang="en-IN" sz="8000" dirty="0">
              <a:effectLst/>
              <a:latin typeface="Helvetica" pitchFamily="2" charset="0"/>
            </a:endParaRPr>
          </a:p>
          <a:p>
            <a:endParaRPr lang="en-IN" sz="8000" dirty="0">
              <a:effectLst/>
              <a:latin typeface="Helvetica" pitchFamily="2" charset="0"/>
            </a:endParaRPr>
          </a:p>
          <a:p>
            <a:r>
              <a:rPr lang="en-IN" sz="6000" dirty="0">
                <a:effectLst/>
                <a:latin typeface="Helvetica" pitchFamily="2" charset="0"/>
              </a:rPr>
              <a:t>A and b can be integer or floating point value.</a:t>
            </a:r>
          </a:p>
          <a:p>
            <a:r>
              <a:rPr lang="en-IN" sz="6000" dirty="0">
                <a:effectLst/>
                <a:latin typeface="Helvetica" pitchFamily="2" charset="0"/>
              </a:rPr>
              <a:t>In real part we can use any form of int data type or float values.</a:t>
            </a:r>
          </a:p>
          <a:p>
            <a:r>
              <a:rPr lang="en-IN" sz="6000" dirty="0">
                <a:effectLst/>
                <a:latin typeface="Helvetica" pitchFamily="2" charset="0"/>
              </a:rPr>
              <a:t>Imaginary part should always be in decimal form.</a:t>
            </a:r>
          </a:p>
          <a:p>
            <a:r>
              <a:rPr lang="en-IN" sz="6000" dirty="0">
                <a:effectLst/>
                <a:latin typeface="Helvetica" pitchFamily="2" charset="0"/>
              </a:rPr>
              <a:t>To get real or imaginary part you can use inbuilt functions:</a:t>
            </a:r>
          </a:p>
          <a:p>
            <a:pPr marL="0" indent="0">
              <a:buNone/>
            </a:pPr>
            <a:r>
              <a:rPr lang="en-IN" sz="6000" dirty="0">
                <a:effectLst/>
                <a:latin typeface="Helvetica" pitchFamily="2" charset="0"/>
              </a:rPr>
              <a:t>				</a:t>
            </a:r>
            <a:r>
              <a:rPr lang="en-IN" sz="5400" dirty="0"/>
              <a:t>c = </a:t>
            </a:r>
            <a:r>
              <a:rPr lang="en-IN" sz="5400" dirty="0">
                <a:solidFill>
                  <a:srgbClr val="6897BB"/>
                </a:solidFill>
                <a:effectLst/>
              </a:rPr>
              <a:t>10 </a:t>
            </a:r>
            <a:r>
              <a:rPr lang="en-IN" sz="5400" dirty="0"/>
              <a:t>+ </a:t>
            </a:r>
            <a:r>
              <a:rPr lang="en-IN" sz="5400" dirty="0">
                <a:solidFill>
                  <a:srgbClr val="6897BB"/>
                </a:solidFill>
                <a:effectLst/>
              </a:rPr>
              <a:t>3j</a:t>
            </a:r>
            <a:br>
              <a:rPr lang="en-IN" sz="5400" dirty="0">
                <a:solidFill>
                  <a:srgbClr val="6897BB"/>
                </a:solidFill>
                <a:effectLst/>
              </a:rPr>
            </a:br>
            <a:r>
              <a:rPr lang="en-IN" sz="5400" dirty="0">
                <a:solidFill>
                  <a:srgbClr val="6897BB"/>
                </a:solidFill>
                <a:effectLst/>
              </a:rPr>
              <a:t>				</a:t>
            </a:r>
            <a:r>
              <a:rPr lang="en-IN" sz="5400" dirty="0">
                <a:solidFill>
                  <a:srgbClr val="8888C6"/>
                </a:solidFill>
                <a:effectLst/>
              </a:rPr>
              <a:t>print</a:t>
            </a:r>
            <a:r>
              <a:rPr lang="en-IN" sz="5400" dirty="0"/>
              <a:t>(</a:t>
            </a:r>
            <a:r>
              <a:rPr lang="en-IN" sz="5400" dirty="0">
                <a:solidFill>
                  <a:srgbClr val="6A8759"/>
                </a:solidFill>
                <a:effectLst/>
              </a:rPr>
              <a:t>'Real Part: '</a:t>
            </a:r>
            <a:r>
              <a:rPr lang="en-IN" sz="5400" dirty="0">
                <a:solidFill>
                  <a:srgbClr val="CC7832"/>
                </a:solidFill>
                <a:effectLst/>
              </a:rPr>
              <a:t>,</a:t>
            </a:r>
            <a:r>
              <a:rPr lang="en-IN" sz="5400" dirty="0" err="1"/>
              <a:t>c.real</a:t>
            </a:r>
            <a:r>
              <a:rPr lang="en-IN" sz="5400" dirty="0">
                <a:solidFill>
                  <a:srgbClr val="CC7832"/>
                </a:solidFill>
                <a:effectLst/>
              </a:rPr>
              <a:t>, </a:t>
            </a:r>
            <a:r>
              <a:rPr lang="en-IN" sz="5400" dirty="0">
                <a:solidFill>
                  <a:srgbClr val="6A8759"/>
                </a:solidFill>
                <a:effectLst/>
              </a:rPr>
              <a:t>'Imaginary Part: '</a:t>
            </a:r>
            <a:r>
              <a:rPr lang="en-IN" sz="5400" dirty="0">
                <a:solidFill>
                  <a:srgbClr val="CC7832"/>
                </a:solidFill>
                <a:effectLst/>
              </a:rPr>
              <a:t>, </a:t>
            </a:r>
            <a:r>
              <a:rPr lang="en-IN" sz="5400" dirty="0" err="1"/>
              <a:t>c.imag</a:t>
            </a:r>
            <a:r>
              <a:rPr lang="en-IN" sz="5400" dirty="0"/>
              <a:t>) -&gt; Real Part:  10.0 Imaginary Part:  3.0</a:t>
            </a:r>
            <a:endParaRPr lang="en-IN" sz="6000" dirty="0">
              <a:effectLst/>
              <a:latin typeface="Helvetica" pitchFamily="2" charset="0"/>
            </a:endParaRPr>
          </a:p>
        </p:txBody>
      </p:sp>
      <p:pic>
        <p:nvPicPr>
          <p:cNvPr id="6" name="Picture 5">
            <a:extLst>
              <a:ext uri="{FF2B5EF4-FFF2-40B4-BE49-F238E27FC236}">
                <a16:creationId xmlns:a16="http://schemas.microsoft.com/office/drawing/2014/main" id="{A665BB9C-FB5C-FB89-D254-4AFF1965C76E}"/>
              </a:ext>
            </a:extLst>
          </p:cNvPr>
          <p:cNvPicPr>
            <a:picLocks noChangeAspect="1"/>
          </p:cNvPicPr>
          <p:nvPr/>
        </p:nvPicPr>
        <p:blipFill>
          <a:blip r:embed="rId2"/>
          <a:stretch>
            <a:fillRect/>
          </a:stretch>
        </p:blipFill>
        <p:spPr>
          <a:xfrm>
            <a:off x="3077944" y="3412543"/>
            <a:ext cx="2833131" cy="1117892"/>
          </a:xfrm>
          <a:prstGeom prst="rect">
            <a:avLst/>
          </a:prstGeom>
        </p:spPr>
      </p:pic>
      <p:pic>
        <p:nvPicPr>
          <p:cNvPr id="5" name="Picture 4">
            <a:extLst>
              <a:ext uri="{FF2B5EF4-FFF2-40B4-BE49-F238E27FC236}">
                <a16:creationId xmlns:a16="http://schemas.microsoft.com/office/drawing/2014/main" id="{41C2F089-4F61-EE2B-DCDF-05FCEB5BCB1A}"/>
              </a:ext>
            </a:extLst>
          </p:cNvPr>
          <p:cNvPicPr>
            <a:picLocks noChangeAspect="1"/>
          </p:cNvPicPr>
          <p:nvPr/>
        </p:nvPicPr>
        <p:blipFill>
          <a:blip r:embed="rId3"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194581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Datatypes – Bool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55004" y="900114"/>
            <a:ext cx="11282771" cy="2238503"/>
          </a:xfrm>
        </p:spPr>
        <p:txBody>
          <a:bodyPr lIns="91440" tIns="91440" rIns="91440" bIns="91440">
            <a:normAutofit fontScale="25000" lnSpcReduction="20000"/>
          </a:bodyPr>
          <a:lstStyle/>
          <a:p>
            <a:pPr marL="0" indent="0">
              <a:buNone/>
            </a:pPr>
            <a:r>
              <a:rPr lang="en-IN" sz="8000" b="1" dirty="0">
                <a:latin typeface="Helvetica" pitchFamily="2" charset="0"/>
              </a:rPr>
              <a:t>Bool:</a:t>
            </a:r>
          </a:p>
          <a:p>
            <a:r>
              <a:rPr lang="en-IN" sz="5600" dirty="0">
                <a:latin typeface="Helvetica" pitchFamily="2" charset="0"/>
              </a:rPr>
              <a:t>We can use use this datatype to represent Boolean values.</a:t>
            </a:r>
          </a:p>
          <a:p>
            <a:pPr marL="914377" lvl="2" indent="0">
              <a:buNone/>
            </a:pPr>
            <a:r>
              <a:rPr lang="en-IN" sz="5600" dirty="0">
                <a:latin typeface="Helvetica" pitchFamily="2" charset="0"/>
              </a:rPr>
              <a:t>	Example:  a = True, b = False</a:t>
            </a:r>
          </a:p>
          <a:p>
            <a:r>
              <a:rPr lang="en-IN" sz="5600" dirty="0">
                <a:latin typeface="Helvetica" pitchFamily="2" charset="0"/>
              </a:rPr>
              <a:t>The only allowed values for this datatype are True and False.</a:t>
            </a:r>
          </a:p>
          <a:p>
            <a:r>
              <a:rPr lang="en-IN" sz="5600" dirty="0">
                <a:latin typeface="Helvetica" pitchFamily="2" charset="0"/>
              </a:rPr>
              <a:t>Internally python represents True as 1 and False as 0.</a:t>
            </a:r>
          </a:p>
          <a:p>
            <a:pPr marL="1371566" lvl="3" indent="0">
              <a:buNone/>
            </a:pPr>
            <a:r>
              <a:rPr lang="en-IN" sz="5600" dirty="0">
                <a:latin typeface="Helvetica" pitchFamily="2" charset="0"/>
              </a:rPr>
              <a:t>a = 10</a:t>
            </a:r>
            <a:br>
              <a:rPr lang="en-IN" sz="5600" dirty="0">
                <a:latin typeface="Helvetica" pitchFamily="2" charset="0"/>
              </a:rPr>
            </a:br>
            <a:r>
              <a:rPr lang="en-IN" sz="5600" dirty="0">
                <a:latin typeface="Helvetica" pitchFamily="2" charset="0"/>
              </a:rPr>
              <a:t>b = 20</a:t>
            </a:r>
            <a:br>
              <a:rPr lang="en-IN" sz="5600" dirty="0">
                <a:latin typeface="Helvetica" pitchFamily="2" charset="0"/>
              </a:rPr>
            </a:br>
            <a:r>
              <a:rPr lang="en-IN" sz="5600" dirty="0">
                <a:latin typeface="Helvetica" pitchFamily="2" charset="0"/>
              </a:rPr>
              <a:t>c = a &lt; b</a:t>
            </a:r>
            <a:br>
              <a:rPr lang="en-IN" sz="5600" dirty="0">
                <a:latin typeface="Helvetica" pitchFamily="2" charset="0"/>
              </a:rPr>
            </a:br>
            <a:r>
              <a:rPr lang="en-IN" sz="5600" dirty="0">
                <a:latin typeface="Helvetica" pitchFamily="2" charset="0"/>
              </a:rPr>
              <a:t>print(c)</a:t>
            </a:r>
          </a:p>
          <a:p>
            <a:pPr marL="1371566" lvl="3" indent="0">
              <a:buNone/>
            </a:pPr>
            <a:endParaRPr lang="en-IN" sz="6600" dirty="0"/>
          </a:p>
        </p:txBody>
      </p:sp>
      <p:sp>
        <p:nvSpPr>
          <p:cNvPr id="5" name="TextBox 4">
            <a:extLst>
              <a:ext uri="{FF2B5EF4-FFF2-40B4-BE49-F238E27FC236}">
                <a16:creationId xmlns:a16="http://schemas.microsoft.com/office/drawing/2014/main" id="{E000BD70-6522-E809-AC1B-F10169124CEC}"/>
              </a:ext>
            </a:extLst>
          </p:cNvPr>
          <p:cNvSpPr txBox="1"/>
          <p:nvPr/>
        </p:nvSpPr>
        <p:spPr>
          <a:xfrm>
            <a:off x="6977110" y="1876733"/>
            <a:ext cx="3138616" cy="1261884"/>
          </a:xfrm>
          <a:prstGeom prst="rect">
            <a:avLst/>
          </a:prstGeom>
          <a:noFill/>
        </p:spPr>
        <p:txBody>
          <a:bodyPr wrap="square" lIns="91440" tIns="91440" rIns="91440" bIns="91440" rtlCol="0">
            <a:spAutoFit/>
          </a:bodyPr>
          <a:lstStyle/>
          <a:p>
            <a:r>
              <a:rPr lang="en-IN" sz="1400" dirty="0">
                <a:latin typeface="Helvetica" panose="020B0604020202020204" pitchFamily="34" charset="0"/>
                <a:cs typeface="Helvetica" panose="020B0604020202020204" pitchFamily="34" charset="0"/>
              </a:rPr>
              <a:t>a = </a:t>
            </a:r>
            <a:r>
              <a:rPr lang="en-IN" sz="1400" dirty="0">
                <a:solidFill>
                  <a:srgbClr val="CC7832"/>
                </a:solidFill>
                <a:latin typeface="Helvetica" panose="020B0604020202020204" pitchFamily="34" charset="0"/>
                <a:cs typeface="Helvetica" panose="020B0604020202020204" pitchFamily="34" charset="0"/>
              </a:rPr>
              <a:t>True </a:t>
            </a:r>
            <a:r>
              <a:rPr lang="en-IN" sz="1400" dirty="0">
                <a:latin typeface="Helvetica" panose="020B0604020202020204" pitchFamily="34" charset="0"/>
                <a:cs typeface="Helvetica" panose="020B0604020202020204" pitchFamily="34" charset="0"/>
              </a:rPr>
              <a:t>+ </a:t>
            </a:r>
            <a:r>
              <a:rPr lang="en-IN" sz="1400" dirty="0">
                <a:solidFill>
                  <a:srgbClr val="CC7832"/>
                </a:solidFill>
                <a:latin typeface="Helvetica" panose="020B0604020202020204" pitchFamily="34" charset="0"/>
                <a:cs typeface="Helvetica" panose="020B0604020202020204" pitchFamily="34" charset="0"/>
              </a:rPr>
              <a:t>True</a:t>
            </a:r>
            <a:br>
              <a:rPr lang="en-IN" sz="1400" dirty="0">
                <a:solidFill>
                  <a:srgbClr val="CC7832"/>
                </a:solidFill>
                <a:latin typeface="Helvetica" panose="020B0604020202020204" pitchFamily="34" charset="0"/>
                <a:cs typeface="Helvetica" panose="020B0604020202020204" pitchFamily="34" charset="0"/>
              </a:rPr>
            </a:br>
            <a:r>
              <a:rPr lang="en-IN" sz="1400" dirty="0">
                <a:latin typeface="Helvetica" panose="020B0604020202020204" pitchFamily="34" charset="0"/>
                <a:cs typeface="Helvetica" panose="020B0604020202020204" pitchFamily="34" charset="0"/>
              </a:rPr>
              <a:t>b = </a:t>
            </a:r>
            <a:r>
              <a:rPr lang="en-IN" sz="1400" dirty="0">
                <a:solidFill>
                  <a:srgbClr val="CC7832"/>
                </a:solidFill>
                <a:latin typeface="Helvetica" panose="020B0604020202020204" pitchFamily="34" charset="0"/>
                <a:cs typeface="Helvetica" panose="020B0604020202020204" pitchFamily="34" charset="0"/>
              </a:rPr>
              <a:t>True </a:t>
            </a:r>
            <a:r>
              <a:rPr lang="en-IN" sz="1400" dirty="0">
                <a:latin typeface="Helvetica" panose="020B0604020202020204" pitchFamily="34" charset="0"/>
                <a:cs typeface="Helvetica" panose="020B0604020202020204" pitchFamily="34" charset="0"/>
              </a:rPr>
              <a:t>+ </a:t>
            </a:r>
            <a:r>
              <a:rPr lang="en-IN" sz="1400" dirty="0">
                <a:solidFill>
                  <a:srgbClr val="CC7832"/>
                </a:solidFill>
                <a:latin typeface="Helvetica" panose="020B0604020202020204" pitchFamily="34" charset="0"/>
                <a:cs typeface="Helvetica" panose="020B0604020202020204" pitchFamily="34" charset="0"/>
              </a:rPr>
              <a:t>False</a:t>
            </a:r>
            <a:br>
              <a:rPr lang="en-IN" sz="1400" dirty="0">
                <a:solidFill>
                  <a:srgbClr val="CC7832"/>
                </a:solidFill>
                <a:latin typeface="Helvetica" panose="020B0604020202020204" pitchFamily="34" charset="0"/>
                <a:cs typeface="Helvetica" panose="020B0604020202020204" pitchFamily="34" charset="0"/>
              </a:rPr>
            </a:br>
            <a:r>
              <a:rPr lang="en-IN" sz="1400" dirty="0">
                <a:latin typeface="Helvetica" panose="020B0604020202020204" pitchFamily="34" charset="0"/>
                <a:cs typeface="Helvetica" panose="020B0604020202020204" pitchFamily="34" charset="0"/>
              </a:rPr>
              <a:t>c = </a:t>
            </a:r>
            <a:r>
              <a:rPr lang="en-IN" sz="1400" dirty="0">
                <a:solidFill>
                  <a:srgbClr val="CC7832"/>
                </a:solidFill>
                <a:latin typeface="Helvetica" panose="020B0604020202020204" pitchFamily="34" charset="0"/>
                <a:cs typeface="Helvetica" panose="020B0604020202020204" pitchFamily="34" charset="0"/>
              </a:rPr>
              <a:t>False </a:t>
            </a:r>
            <a:r>
              <a:rPr lang="en-IN" sz="1400" dirty="0">
                <a:latin typeface="Helvetica" panose="020B0604020202020204" pitchFamily="34" charset="0"/>
                <a:cs typeface="Helvetica" panose="020B0604020202020204" pitchFamily="34" charset="0"/>
              </a:rPr>
              <a:t>+ </a:t>
            </a:r>
            <a:r>
              <a:rPr lang="en-IN" sz="1400" dirty="0">
                <a:solidFill>
                  <a:srgbClr val="CC7832"/>
                </a:solidFill>
                <a:latin typeface="Helvetica" panose="020B0604020202020204" pitchFamily="34" charset="0"/>
                <a:cs typeface="Helvetica" panose="020B0604020202020204" pitchFamily="34" charset="0"/>
              </a:rPr>
              <a:t>False</a:t>
            </a:r>
            <a:br>
              <a:rPr lang="en-IN" sz="1400" dirty="0">
                <a:solidFill>
                  <a:srgbClr val="CC7832"/>
                </a:solidFill>
                <a:latin typeface="Helvetica" panose="020B0604020202020204" pitchFamily="34" charset="0"/>
                <a:cs typeface="Helvetica" panose="020B0604020202020204" pitchFamily="34" charset="0"/>
              </a:rPr>
            </a:br>
            <a:r>
              <a:rPr lang="en-IN" sz="1400" dirty="0">
                <a:solidFill>
                  <a:srgbClr val="8888C6"/>
                </a:solidFill>
                <a:latin typeface="Helvetica" panose="020B0604020202020204" pitchFamily="34" charset="0"/>
                <a:cs typeface="Helvetica" panose="020B0604020202020204" pitchFamily="34" charset="0"/>
              </a:rPr>
              <a:t>print</a:t>
            </a:r>
            <a:r>
              <a:rPr lang="en-IN" sz="1400" dirty="0">
                <a:latin typeface="Helvetica" panose="020B0604020202020204" pitchFamily="34" charset="0"/>
                <a:cs typeface="Helvetica" panose="020B0604020202020204" pitchFamily="34" charset="0"/>
              </a:rPr>
              <a:t>(</a:t>
            </a:r>
            <a:r>
              <a:rPr lang="en-IN" sz="1400" dirty="0">
                <a:solidFill>
                  <a:srgbClr val="6A8759"/>
                </a:solidFill>
                <a:latin typeface="Helvetica" panose="020B0604020202020204" pitchFamily="34" charset="0"/>
                <a:cs typeface="Helvetica" panose="020B0604020202020204" pitchFamily="34" charset="0"/>
              </a:rPr>
              <a:t>"a: "</a:t>
            </a:r>
            <a:r>
              <a:rPr lang="en-IN" sz="1400" dirty="0">
                <a:solidFill>
                  <a:srgbClr val="CC7832"/>
                </a:solidFill>
                <a:latin typeface="Helvetica" panose="020B0604020202020204" pitchFamily="34" charset="0"/>
                <a:cs typeface="Helvetica" panose="020B0604020202020204" pitchFamily="34" charset="0"/>
              </a:rPr>
              <a:t>, </a:t>
            </a:r>
            <a:r>
              <a:rPr lang="en-IN" sz="1400" dirty="0">
                <a:latin typeface="Helvetica" panose="020B0604020202020204" pitchFamily="34" charset="0"/>
                <a:cs typeface="Helvetica" panose="020B0604020202020204" pitchFamily="34" charset="0"/>
              </a:rPr>
              <a:t>a</a:t>
            </a:r>
            <a:r>
              <a:rPr lang="en-IN" sz="1400" dirty="0">
                <a:solidFill>
                  <a:srgbClr val="CC7832"/>
                </a:solidFill>
                <a:latin typeface="Helvetica" panose="020B0604020202020204" pitchFamily="34" charset="0"/>
                <a:cs typeface="Helvetica" panose="020B0604020202020204" pitchFamily="34" charset="0"/>
              </a:rPr>
              <a:t>, </a:t>
            </a:r>
            <a:r>
              <a:rPr lang="en-IN" sz="1400" dirty="0">
                <a:solidFill>
                  <a:srgbClr val="6A8759"/>
                </a:solidFill>
                <a:latin typeface="Helvetica" panose="020B0604020202020204" pitchFamily="34" charset="0"/>
                <a:cs typeface="Helvetica" panose="020B0604020202020204" pitchFamily="34" charset="0"/>
              </a:rPr>
              <a:t>"b: "</a:t>
            </a:r>
            <a:r>
              <a:rPr lang="en-IN" sz="1400" dirty="0">
                <a:solidFill>
                  <a:srgbClr val="CC7832"/>
                </a:solidFill>
                <a:latin typeface="Helvetica" panose="020B0604020202020204" pitchFamily="34" charset="0"/>
                <a:cs typeface="Helvetica" panose="020B0604020202020204" pitchFamily="34" charset="0"/>
              </a:rPr>
              <a:t>, </a:t>
            </a:r>
            <a:r>
              <a:rPr lang="en-IN" sz="1400" dirty="0">
                <a:latin typeface="Helvetica" panose="020B0604020202020204" pitchFamily="34" charset="0"/>
                <a:cs typeface="Helvetica" panose="020B0604020202020204" pitchFamily="34" charset="0"/>
              </a:rPr>
              <a:t>b</a:t>
            </a:r>
            <a:r>
              <a:rPr lang="en-IN" sz="1400" dirty="0">
                <a:solidFill>
                  <a:srgbClr val="CC7832"/>
                </a:solidFill>
                <a:latin typeface="Helvetica" panose="020B0604020202020204" pitchFamily="34" charset="0"/>
                <a:cs typeface="Helvetica" panose="020B0604020202020204" pitchFamily="34" charset="0"/>
              </a:rPr>
              <a:t>, </a:t>
            </a:r>
            <a:r>
              <a:rPr lang="en-IN" sz="1400" dirty="0">
                <a:solidFill>
                  <a:srgbClr val="6A8759"/>
                </a:solidFill>
                <a:latin typeface="Helvetica" panose="020B0604020202020204" pitchFamily="34" charset="0"/>
                <a:cs typeface="Helvetica" panose="020B0604020202020204" pitchFamily="34" charset="0"/>
              </a:rPr>
              <a:t>"c: "</a:t>
            </a:r>
            <a:r>
              <a:rPr lang="en-IN" sz="1400" dirty="0">
                <a:solidFill>
                  <a:srgbClr val="CC7832"/>
                </a:solidFill>
                <a:latin typeface="Helvetica" panose="020B0604020202020204" pitchFamily="34" charset="0"/>
                <a:cs typeface="Helvetica" panose="020B0604020202020204" pitchFamily="34" charset="0"/>
              </a:rPr>
              <a:t>, </a:t>
            </a:r>
            <a:r>
              <a:rPr lang="en-IN" sz="1400" dirty="0">
                <a:latin typeface="Helvetica" panose="020B0604020202020204" pitchFamily="34" charset="0"/>
                <a:cs typeface="Helvetica" panose="020B0604020202020204" pitchFamily="34" charset="0"/>
              </a:rPr>
              <a:t>c)</a:t>
            </a:r>
          </a:p>
          <a:p>
            <a:r>
              <a:rPr lang="en-US" sz="1400" dirty="0">
                <a:latin typeface="Helvetica" panose="020B0604020202020204" pitchFamily="34" charset="0"/>
                <a:cs typeface="Helvetica" panose="020B0604020202020204" pitchFamily="34" charset="0"/>
              </a:rPr>
              <a:t>Ans: - a:  2 b:  1 c:  0</a:t>
            </a:r>
          </a:p>
        </p:txBody>
      </p:sp>
      <p:sp>
        <p:nvSpPr>
          <p:cNvPr id="7" name="Content Placeholder 2">
            <a:extLst>
              <a:ext uri="{FF2B5EF4-FFF2-40B4-BE49-F238E27FC236}">
                <a16:creationId xmlns:a16="http://schemas.microsoft.com/office/drawing/2014/main" id="{D57F3DA0-7893-E295-8C7A-4AAD6653A460}"/>
              </a:ext>
            </a:extLst>
          </p:cNvPr>
          <p:cNvSpPr txBox="1">
            <a:spLocks/>
          </p:cNvSpPr>
          <p:nvPr/>
        </p:nvSpPr>
        <p:spPr>
          <a:xfrm>
            <a:off x="555003" y="3606683"/>
            <a:ext cx="11282771" cy="1426017"/>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b="1" dirty="0">
                <a:effectLst/>
                <a:latin typeface="Helvetica" pitchFamily="2" charset="0"/>
              </a:rPr>
              <a:t>String:</a:t>
            </a:r>
          </a:p>
          <a:p>
            <a:r>
              <a:rPr lang="en-IN" sz="1400" dirty="0">
                <a:effectLst/>
                <a:latin typeface="Helvetica" panose="020B0604020202020204" pitchFamily="34" charset="0"/>
                <a:cs typeface="Helvetica" panose="020B0604020202020204" pitchFamily="34" charset="0"/>
              </a:rPr>
              <a:t>String represents string datatype.</a:t>
            </a:r>
          </a:p>
          <a:p>
            <a:pPr marL="914377" lvl="2" indent="0">
              <a:buNone/>
            </a:pPr>
            <a:r>
              <a:rPr lang="en-IN" sz="1400" dirty="0">
                <a:effectLst/>
                <a:latin typeface="Helvetica" panose="020B0604020202020204" pitchFamily="34" charset="0"/>
                <a:cs typeface="Helvetica" panose="020B0604020202020204" pitchFamily="34" charset="0"/>
              </a:rPr>
              <a:t>	Example:  a = ‘Apple’, b = ‘Orange’</a:t>
            </a:r>
          </a:p>
          <a:p>
            <a:r>
              <a:rPr lang="en-IN" sz="1400" dirty="0">
                <a:effectLst/>
                <a:latin typeface="Helvetica" panose="020B0604020202020204" pitchFamily="34" charset="0"/>
                <a:cs typeface="Helvetica" panose="020B0604020202020204" pitchFamily="34" charset="0"/>
              </a:rPr>
              <a:t>A string is a sequence of characters enclosed within single or double quotes.</a:t>
            </a:r>
          </a:p>
          <a:p>
            <a:r>
              <a:rPr lang="en-IN" sz="1400" dirty="0">
                <a:effectLst/>
                <a:latin typeface="Helvetica" panose="020B0604020202020204" pitchFamily="34" charset="0"/>
                <a:cs typeface="Helvetica" panose="020B0604020202020204" pitchFamily="34" charset="0"/>
              </a:rPr>
              <a:t>To represent multi line string literals, Triple single or double quote is required.</a:t>
            </a:r>
          </a:p>
          <a:p>
            <a:pPr marL="1828754" lvl="4" indent="0">
              <a:buNone/>
            </a:pPr>
            <a:r>
              <a:rPr lang="en-IN" dirty="0">
                <a:latin typeface="Helvetica" panose="020B0604020202020204" pitchFamily="34" charset="0"/>
                <a:cs typeface="Helvetica" panose="020B0604020202020204" pitchFamily="34" charset="0"/>
              </a:rPr>
              <a:t>s = </a:t>
            </a:r>
            <a:r>
              <a:rPr lang="en-IN" dirty="0">
                <a:solidFill>
                  <a:srgbClr val="6A8759"/>
                </a:solidFill>
                <a:effectLst/>
                <a:latin typeface="Helvetica" panose="020B0604020202020204" pitchFamily="34" charset="0"/>
                <a:cs typeface="Helvetica" panose="020B0604020202020204" pitchFamily="34" charset="0"/>
              </a:rPr>
              <a:t>'''Learning Python </a:t>
            </a:r>
            <a:br>
              <a:rPr lang="en-IN" dirty="0">
                <a:solidFill>
                  <a:srgbClr val="6A8759"/>
                </a:solidFill>
                <a:effectLst/>
                <a:latin typeface="Helvetica" panose="020B0604020202020204" pitchFamily="34" charset="0"/>
                <a:cs typeface="Helvetica" panose="020B0604020202020204" pitchFamily="34" charset="0"/>
              </a:rPr>
            </a:br>
            <a:r>
              <a:rPr lang="en-IN" dirty="0">
                <a:solidFill>
                  <a:srgbClr val="6A8759"/>
                </a:solidFill>
                <a:effectLst/>
                <a:latin typeface="Helvetica" panose="020B0604020202020204" pitchFamily="34" charset="0"/>
                <a:cs typeface="Helvetica" panose="020B0604020202020204" pitchFamily="34" charset="0"/>
              </a:rPr>
              <a:t>        is Fun '''</a:t>
            </a:r>
            <a:endParaRPr lang="en-IN"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1241BD8A-0EA5-ED9D-22ED-F3F0AA47B86F}"/>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443838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2251</Words>
  <Application>Microsoft Office PowerPoint</Application>
  <PresentationFormat>Widescreen</PresentationFormat>
  <Paragraphs>230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Arial Unicode MS</vt:lpstr>
      <vt:lpstr>Helvetica</vt:lpstr>
      <vt:lpstr>Office Theme</vt:lpstr>
      <vt:lpstr>PowerPoint Presentation</vt:lpstr>
      <vt:lpstr>Introduction To Python:</vt:lpstr>
      <vt:lpstr>Topics for today</vt:lpstr>
      <vt:lpstr>Introduction to python :</vt:lpstr>
      <vt:lpstr>Introduction to python :                  </vt:lpstr>
      <vt:lpstr>Introduction to python :</vt:lpstr>
      <vt:lpstr>Datatypes :</vt:lpstr>
      <vt:lpstr>Datatypes – float, Complex :</vt:lpstr>
      <vt:lpstr>Datatypes – Bool :</vt:lpstr>
      <vt:lpstr>Datatypes – list, Tuple, range :</vt:lpstr>
      <vt:lpstr>Datatypes – set, dict, None :</vt:lpstr>
      <vt:lpstr>Assignment(Variable and list):</vt:lpstr>
      <vt:lpstr>Tupple</vt:lpstr>
      <vt:lpstr>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Kalpit Shrivastava (Nokia)</dc:creator>
  <cp:lastModifiedBy>Kalpit Shrivastava (Nokia)</cp:lastModifiedBy>
  <cp:revision>12</cp:revision>
  <dcterms:created xsi:type="dcterms:W3CDTF">2024-09-16T16:41:18Z</dcterms:created>
  <dcterms:modified xsi:type="dcterms:W3CDTF">2024-09-16T16:58:32Z</dcterms:modified>
</cp:coreProperties>
</file>