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436cd5c650e05ff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436cd5c650e05ff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436cd5c650e05ff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marL="914400" lvl="1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2" name="Google Shape;122;p24"/>
          <p:cNvCxnSpPr/>
          <p:nvPr/>
        </p:nvCxnSpPr>
        <p:spPr>
          <a:xfrm>
            <a:off x="363195" y="1885028"/>
            <a:ext cx="8782622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3" name="Google Shape;123;p24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24" name="Google Shape;124;p24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" name="Google Shape;125;p24"/>
            <p:cNvCxnSpPr/>
            <p:nvPr/>
          </p:nvCxnSpPr>
          <p:spPr>
            <a:xfrm rot="5400000" flipH="1">
              <a:off x="6685888" y="1391257"/>
              <a:ext cx="125755" cy="427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" name="Google Shape;126;p24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914400" y="441251"/>
            <a:ext cx="6858000" cy="701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2100"/>
              <a:buFont typeface="Consolas"/>
              <a:buNone/>
              <a:defRPr sz="21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368032" y="1893781"/>
            <a:ext cx="8778240" cy="4960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304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914400" y="1150144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0"/>
              <a:buNone/>
              <a:defRPr sz="1400">
                <a:solidFill>
                  <a:srgbClr val="FFFFFF"/>
                </a:solidFill>
              </a:defRPr>
            </a:lvl1pPr>
            <a:lvl2pPr marL="914400" lvl="1" indent="-29718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80"/>
              <a:buChar char="?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?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grpSp>
        <p:nvGrpSpPr>
          <p:cNvPr id="130" name="Google Shape;130;p24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31" name="Google Shape;131;p24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24"/>
            <p:cNvCxnSpPr/>
            <p:nvPr/>
          </p:nvCxnSpPr>
          <p:spPr>
            <a:xfrm rot="5400000" flipH="1">
              <a:off x="6685888" y="1391257"/>
              <a:ext cx="125755" cy="427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24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4" name="Google Shape;134;p24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35" name="Google Shape;135;p24"/>
            <p:cNvCxnSpPr/>
            <p:nvPr/>
          </p:nvCxnSpPr>
          <p:spPr>
            <a:xfrm rot="-5400000">
              <a:off x="6664064" y="1301769"/>
              <a:ext cx="88509" cy="80463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24"/>
            <p:cNvCxnSpPr/>
            <p:nvPr/>
          </p:nvCxnSpPr>
          <p:spPr>
            <a:xfrm rot="5400000" flipH="1">
              <a:off x="6685888" y="1391257"/>
              <a:ext cx="125755" cy="427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24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straightConnector1">
              <a:avLst/>
            </a:prstGeom>
            <a:noFill/>
            <a:ln w="254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8" name="Google Shape;138;p24"/>
          <p:cNvSpPr txBox="1">
            <a:spLocks noGrp="1"/>
          </p:cNvSpPr>
          <p:nvPr>
            <p:ph type="dt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ft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 rot="5400000">
            <a:off x="4694238" y="2209802"/>
            <a:ext cx="5851525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 rot="5400000">
            <a:off x="617537" y="266701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marL="914400" lvl="1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 rot="5400000">
            <a:off x="2514600" y="18336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marL="914400" lvl="1" indent="-33146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7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" name="Google Shape;42;p17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17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17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17"/>
          <p:cNvSpPr txBox="1"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9144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57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17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17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/>
          <p:nvPr/>
        </p:nvSpPr>
        <p:spPr>
          <a:xfrm>
            <a:off x="4828952" y="1073888"/>
            <a:ext cx="4322136" cy="5791200"/>
          </a:xfrm>
          <a:custGeom>
            <a:avLst/>
            <a:gdLst/>
            <a:ahLst/>
            <a:cxnLst/>
            <a:rect l="l" t="t" r="r" b="b"/>
            <a:pathLst>
              <a:path w="2736" h="3648" extrusionOk="0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9525" cap="flat" cmpd="sng">
            <a:solidFill>
              <a:schemeClr val="accent2">
                <a:alpha val="52549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18"/>
          <p:cNvSpPr/>
          <p:nvPr/>
        </p:nvSpPr>
        <p:spPr>
          <a:xfrm>
            <a:off x="373966" y="0"/>
            <a:ext cx="5514536" cy="6615332"/>
          </a:xfrm>
          <a:custGeom>
            <a:avLst/>
            <a:gdLst/>
            <a:ahLst/>
            <a:cxnLst/>
            <a:rect l="l" t="t" r="r" b="b"/>
            <a:pathLst>
              <a:path w="3504" h="4128" extrusionOk="0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9525" cap="flat" cmpd="sng">
            <a:solidFill>
              <a:schemeClr val="accent2">
                <a:alpha val="52549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Google Shape;54;p18"/>
          <p:cNvSpPr/>
          <p:nvPr/>
        </p:nvSpPr>
        <p:spPr>
          <a:xfrm rot="5236414">
            <a:off x="4462128" y="1483600"/>
            <a:ext cx="4114800" cy="1188720"/>
          </a:xfrm>
          <a:custGeom>
            <a:avLst/>
            <a:gdLst/>
            <a:ahLst/>
            <a:cxnLst/>
            <a:rect l="l" t="t" r="r" b="b"/>
            <a:pathLst>
              <a:path w="3552" h="1344" extrusionOk="0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66885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55;p18"/>
          <p:cNvSpPr/>
          <p:nvPr/>
        </p:nvSpPr>
        <p:spPr>
          <a:xfrm>
            <a:off x="5943600" y="0"/>
            <a:ext cx="2743200" cy="4267200"/>
          </a:xfrm>
          <a:custGeom>
            <a:avLst/>
            <a:gdLst/>
            <a:ahLst/>
            <a:cxnLst/>
            <a:rect l="l" t="t" r="r" b="b"/>
            <a:pathLst>
              <a:path w="1728" h="2688" extrusionOk="0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" name="Google Shape;56;p18"/>
          <p:cNvSpPr/>
          <p:nvPr/>
        </p:nvSpPr>
        <p:spPr>
          <a:xfrm>
            <a:off x="5943600" y="4267200"/>
            <a:ext cx="3200400" cy="1143000"/>
          </a:xfrm>
          <a:custGeom>
            <a:avLst/>
            <a:gdLst/>
            <a:ahLst/>
            <a:cxnLst/>
            <a:rect l="l" t="t" r="r" b="b"/>
            <a:pathLst>
              <a:path w="2016" h="720" extrusionOk="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18"/>
          <p:cNvSpPr/>
          <p:nvPr/>
        </p:nvSpPr>
        <p:spPr>
          <a:xfrm>
            <a:off x="5943600" y="0"/>
            <a:ext cx="1371600" cy="4267200"/>
          </a:xfrm>
          <a:custGeom>
            <a:avLst/>
            <a:gdLst/>
            <a:ahLst/>
            <a:cxnLst/>
            <a:rect l="l" t="t" r="r" b="b"/>
            <a:pathLst>
              <a:path w="864" h="2688" extrusionOk="0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5948363" y="4246563"/>
            <a:ext cx="2090737" cy="2611437"/>
          </a:xfrm>
          <a:custGeom>
            <a:avLst/>
            <a:gdLst/>
            <a:ahLst/>
            <a:cxnLst/>
            <a:rect l="l" t="t" r="r" b="b"/>
            <a:pathLst>
              <a:path w="1317" h="1645" extrusionOk="0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" name="Google Shape;59;p18"/>
          <p:cNvSpPr/>
          <p:nvPr/>
        </p:nvSpPr>
        <p:spPr>
          <a:xfrm>
            <a:off x="5943600" y="4267200"/>
            <a:ext cx="1600200" cy="2590800"/>
          </a:xfrm>
          <a:custGeom>
            <a:avLst/>
            <a:gdLst/>
            <a:ahLst/>
            <a:cxnLst/>
            <a:rect l="l" t="t" r="r" b="b"/>
            <a:pathLst>
              <a:path w="1008" h="1632" extrusionOk="0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" name="Google Shape;60;p18"/>
          <p:cNvSpPr/>
          <p:nvPr/>
        </p:nvSpPr>
        <p:spPr>
          <a:xfrm>
            <a:off x="5943600" y="1371600"/>
            <a:ext cx="3200400" cy="2895600"/>
          </a:xfrm>
          <a:custGeom>
            <a:avLst/>
            <a:gdLst/>
            <a:ahLst/>
            <a:cxnLst/>
            <a:rect l="l" t="t" r="r" b="b"/>
            <a:pathLst>
              <a:path w="2016" h="1824" extrusionOk="0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18"/>
          <p:cNvSpPr/>
          <p:nvPr/>
        </p:nvSpPr>
        <p:spPr>
          <a:xfrm>
            <a:off x="5943600" y="1752600"/>
            <a:ext cx="3200400" cy="2514600"/>
          </a:xfrm>
          <a:custGeom>
            <a:avLst/>
            <a:gdLst/>
            <a:ahLst/>
            <a:cxnLst/>
            <a:rect l="l" t="t" r="r" b="b"/>
            <a:pathLst>
              <a:path w="2016" h="1584" extrusionOk="0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18"/>
          <p:cNvSpPr/>
          <p:nvPr/>
        </p:nvSpPr>
        <p:spPr>
          <a:xfrm>
            <a:off x="990600" y="4267200"/>
            <a:ext cx="4953000" cy="2590800"/>
          </a:xfrm>
          <a:custGeom>
            <a:avLst/>
            <a:gdLst/>
            <a:ahLst/>
            <a:cxnLst/>
            <a:rect l="l" t="t" r="r" b="b"/>
            <a:pathLst>
              <a:path w="3120" h="1632" extrusionOk="0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18"/>
          <p:cNvSpPr/>
          <p:nvPr/>
        </p:nvSpPr>
        <p:spPr>
          <a:xfrm>
            <a:off x="533400" y="4267200"/>
            <a:ext cx="5334000" cy="2590800"/>
          </a:xfrm>
          <a:custGeom>
            <a:avLst/>
            <a:gdLst/>
            <a:ahLst/>
            <a:cxnLst/>
            <a:rect l="l" t="t" r="r" b="b"/>
            <a:pathLst>
              <a:path w="3360" h="1632" extrusionOk="0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" name="Google Shape;64;p18"/>
          <p:cNvSpPr/>
          <p:nvPr/>
        </p:nvSpPr>
        <p:spPr>
          <a:xfrm>
            <a:off x="366824" y="2438400"/>
            <a:ext cx="5638800" cy="1828800"/>
          </a:xfrm>
          <a:custGeom>
            <a:avLst/>
            <a:gdLst/>
            <a:ahLst/>
            <a:cxnLst/>
            <a:rect l="l" t="t" r="r" b="b"/>
            <a:pathLst>
              <a:path w="3552" h="1152" extrusionOk="0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5" name="Google Shape;65;p18"/>
          <p:cNvSpPr/>
          <p:nvPr/>
        </p:nvSpPr>
        <p:spPr>
          <a:xfrm>
            <a:off x="366824" y="2133600"/>
            <a:ext cx="5638800" cy="2133600"/>
          </a:xfrm>
          <a:custGeom>
            <a:avLst/>
            <a:gdLst/>
            <a:ahLst/>
            <a:cxnLst/>
            <a:rect l="l" t="t" r="r" b="b"/>
            <a:pathLst>
              <a:path w="3552" h="1344" extrusionOk="0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rgbClr val="536888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18"/>
          <p:cNvSpPr/>
          <p:nvPr/>
        </p:nvSpPr>
        <p:spPr>
          <a:xfrm>
            <a:off x="4572000" y="4267200"/>
            <a:ext cx="1371600" cy="2590800"/>
          </a:xfrm>
          <a:custGeom>
            <a:avLst/>
            <a:gdLst/>
            <a:ahLst/>
            <a:cxnLst/>
            <a:rect l="l" t="t" r="r" b="b"/>
            <a:pathLst>
              <a:path w="864" h="1632" extrusionOk="0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rgbClr val="566885">
              <a:alpha val="29411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275" tIns="4570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8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640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800"/>
              <a:buFont typeface="Consolas"/>
              <a:buNone/>
              <a:defRPr sz="3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" name="Google Shape;74;p1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" name="Google Shape;75;p18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18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18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464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marL="914400" lvl="1" indent="-3657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?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2"/>
          </p:nvPr>
        </p:nvSpPr>
        <p:spPr>
          <a:xfrm>
            <a:off x="4655344" y="17705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51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Char char="▪"/>
              <a:defRPr sz="2800"/>
            </a:lvl1pPr>
            <a:lvl2pPr marL="914400" lvl="1" indent="-36576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?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rgbClr val="566885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8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2"/>
          </p:nvPr>
        </p:nvSpPr>
        <p:spPr>
          <a:xfrm>
            <a:off x="4645025" y="180975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80"/>
              <a:buNone/>
              <a:defRPr sz="2400" b="1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3"/>
          </p:nvPr>
        </p:nvSpPr>
        <p:spPr>
          <a:xfrm>
            <a:off x="457200" y="2459037"/>
            <a:ext cx="4040188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33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4"/>
          </p:nvPr>
        </p:nvSpPr>
        <p:spPr>
          <a:xfrm>
            <a:off x="4645025" y="2459037"/>
            <a:ext cx="4041775" cy="39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338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280"/>
              <a:buChar char="▪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?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0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9" name="Google Shape;99;p20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0" name="Google Shape;100;p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20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20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3600"/>
              <a:buFont typeface="Consolas"/>
              <a:buNone/>
              <a:defRPr sz="36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2"/>
          </p:nvPr>
        </p:nvSpPr>
        <p:spPr>
          <a:xfrm>
            <a:off x="3429000" y="1435100"/>
            <a:ext cx="5486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2164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040"/>
              <a:buChar char="▪"/>
              <a:defRPr sz="3200"/>
            </a:lvl1pPr>
            <a:lvl2pPr marL="914400" lvl="1" indent="-388619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520"/>
              <a:buChar char="?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?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65000">
              <a:schemeClr val="dk1"/>
            </a:gs>
            <a:gs pos="100000">
              <a:srgbClr val="5676AA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Consolas"/>
              <a:buNone/>
              <a:defRPr sz="4000" b="0" i="0" u="none" strike="noStrike" cap="none">
                <a:solidFill>
                  <a:srgbClr val="C1ED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9575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850"/>
              <a:buFont typeface="Noto Sans Symbols"/>
              <a:buChar char="▪"/>
              <a:defRPr sz="3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71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Char char="🢭"/>
              <a:defRPr sz="2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Noto Sans Symbols"/>
              <a:buChar char="🢝"/>
              <a:defRPr sz="2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/>
        </p:nvSpPr>
        <p:spPr>
          <a:xfrm>
            <a:off x="145976" y="5805264"/>
            <a:ext cx="8711417" cy="66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56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FFC000"/>
                </a:solidFill>
                <a:latin typeface="Corbel"/>
                <a:ea typeface="Corbel"/>
                <a:cs typeface="Corbel"/>
                <a:sym typeface="Corbel"/>
              </a:rPr>
              <a:t>ASBM – Experience The Corporate Life</a:t>
            </a:r>
            <a:endParaRPr sz="2400" b="0" i="0" u="none" strike="noStrike" cap="none">
              <a:solidFill>
                <a:srgbClr val="FFC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ts val="1820"/>
              <a:buFont typeface="Noto Sans Symbols"/>
              <a:buNone/>
            </a:pPr>
            <a:endParaRPr sz="2800" b="0" i="0" u="none" strike="noStrike" cap="none">
              <a:solidFill>
                <a:srgbClr val="3F6C19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467550" y="1602075"/>
            <a:ext cx="8389800" cy="3967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64999"/>
              <a:buFont typeface="Noto Sans Symbols"/>
              <a:buNone/>
            </a:pPr>
            <a:r>
              <a:rPr lang="en-US" sz="9600" b="1" i="0" u="none" strike="noStrike" cap="none" dirty="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Analysis on </a:t>
            </a:r>
            <a:endParaRPr sz="9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9F9F9"/>
              </a:buClr>
              <a:buSzPct val="64998"/>
              <a:buFont typeface="Noto Sans Symbols"/>
              <a:buNone/>
            </a:pPr>
            <a:r>
              <a:rPr lang="en-US" sz="11200" b="1" i="0" u="none" strike="noStrike" cap="none" dirty="0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Union Budget 2021-2022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9F9F9"/>
              </a:buClr>
              <a:buSzPct val="64998"/>
              <a:buFont typeface="Noto Sans Symbols"/>
              <a:buNone/>
            </a:pPr>
            <a:r>
              <a:rPr lang="en-US" sz="8000" b="1" i="0" u="none" strike="noStrike" cap="none" dirty="0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ON EDUCATIONAL SECTOR</a:t>
            </a:r>
            <a:r>
              <a:rPr lang="en-US" sz="4000" b="1" i="0" u="none" strike="noStrike" cap="none" dirty="0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. </a:t>
            </a:r>
            <a:endParaRPr sz="4000" b="1" i="0" u="none" strike="noStrike" cap="none" dirty="0">
              <a:solidFill>
                <a:srgbClr val="FFFF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9F9F9"/>
              </a:buClr>
              <a:buSzPct val="64999"/>
              <a:buFont typeface="Noto Sans Symbols"/>
              <a:buNone/>
            </a:pPr>
            <a:r>
              <a:rPr lang="en-US" sz="2500" b="0" i="0" u="none" strike="noStrike" cap="none" dirty="0">
                <a:solidFill>
                  <a:srgbClr val="0C0C0C"/>
                </a:solidFill>
                <a:latin typeface="Corbel"/>
                <a:ea typeface="Corbel"/>
                <a:cs typeface="Corbel"/>
                <a:sym typeface="Corbel"/>
              </a:rPr>
              <a:t>           </a:t>
            </a:r>
            <a:endParaRPr sz="15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9F9F9"/>
              </a:buClr>
              <a:buSzPct val="37142"/>
              <a:buFont typeface="Noto Sans Symbols"/>
              <a:buNone/>
            </a:pPr>
            <a:endParaRPr lang="en-US" sz="25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9F9F9"/>
              </a:buClr>
              <a:buSzPct val="37142"/>
              <a:buFont typeface="Noto Sans Symbols"/>
              <a:buNone/>
            </a:pPr>
            <a:r>
              <a:rPr lang="en-US" sz="25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86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Corbel"/>
                <a:cs typeface="Times New Roman" panose="02020603050405020304" pitchFamily="18" charset="0"/>
                <a:sym typeface="Corbel"/>
              </a:rPr>
              <a:t>Presenters: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9F9F9"/>
              </a:buClr>
              <a:buSzPct val="37142"/>
              <a:buFont typeface="Noto Sans Symbols"/>
              <a:buNone/>
            </a:pPr>
            <a:r>
              <a:rPr lang="pt-BR" sz="40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pt-BR" sz="49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     </a:t>
            </a:r>
            <a:r>
              <a:rPr lang="pt-BR" sz="7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orbel"/>
                <a:cs typeface="Times New Roman" panose="02020603050405020304" pitchFamily="18" charset="0"/>
                <a:sym typeface="Corbel"/>
              </a:rPr>
              <a:t>Lagusudhakar. 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None/>
            </a:pPr>
            <a:r>
              <a:rPr lang="pt-BR" sz="7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orbel"/>
                <a:cs typeface="Times New Roman" panose="02020603050405020304" pitchFamily="18" charset="0"/>
                <a:sym typeface="Corbel"/>
              </a:rPr>
              <a:t> 	    Sanjuna. 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9F9F9"/>
              </a:buClr>
              <a:buSzPct val="65000"/>
              <a:buFont typeface="Noto Sans Symbols"/>
              <a:buNone/>
            </a:pPr>
            <a:r>
              <a:rPr lang="pt-BR" sz="74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Corbel"/>
                <a:cs typeface="Times New Roman" panose="02020603050405020304" pitchFamily="18" charset="0"/>
                <a:sym typeface="Corbel"/>
              </a:rPr>
              <a:t>  	    Pooja. 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9F9F9"/>
              </a:buClr>
              <a:buSzPct val="64999"/>
              <a:buFont typeface="Noto Sans Symbols"/>
              <a:buNone/>
            </a:pPr>
            <a:endParaRPr sz="51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ea typeface="Corbel"/>
              <a:cs typeface="Times New Roman" panose="02020603050405020304" pitchFamily="18" charset="0"/>
              <a:sym typeface="Corbe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9F9F9"/>
              </a:buClr>
              <a:buSzPct val="37142"/>
              <a:buFont typeface="Noto Sans Symbols"/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 </a:t>
            </a:r>
            <a:endParaRPr sz="2800" b="0" i="0" u="none" strike="noStrike" cap="none" dirty="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544" y="5570065"/>
            <a:ext cx="943106" cy="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" descr="Image result for union budge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0784" y="80955"/>
            <a:ext cx="1046627" cy="72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8344" y="5373216"/>
            <a:ext cx="1471509" cy="151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10778" y="1"/>
            <a:ext cx="2569734" cy="1602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-7829"/>
            <a:ext cx="6012160" cy="161773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"/>
          <p:cNvSpPr txBox="1"/>
          <p:nvPr/>
        </p:nvSpPr>
        <p:spPr>
          <a:xfrm>
            <a:off x="0" y="0"/>
            <a:ext cx="30000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Presenters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24960" y="3037840"/>
            <a:ext cx="3129279" cy="276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884798" y="801034"/>
            <a:ext cx="7772400" cy="125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New Insights and Futuristic Plans 2021-22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1"/>
          </p:nvPr>
        </p:nvSpPr>
        <p:spPr>
          <a:xfrm>
            <a:off x="1043608" y="2132856"/>
            <a:ext cx="761359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92455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850"/>
              <a:buFont typeface="Wingdings" panose="05000000000000000000" pitchFamily="2" charset="2"/>
              <a:buChar char="q"/>
            </a:pPr>
            <a:r>
              <a:rPr lang="en-US" sz="2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new </a:t>
            </a:r>
            <a:r>
              <a:rPr lang="en-US" sz="2500" b="1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Sainik</a:t>
            </a:r>
            <a:r>
              <a:rPr lang="en-US" sz="2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schools 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will be set up with partnership with NGOs, private schools and states.</a:t>
            </a:r>
          </a:p>
          <a:p>
            <a:pPr marL="706755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+mj-lt"/>
              <a:buAutoNum type="arabicPeriod"/>
            </a:pPr>
            <a:endParaRPr lang="en-US"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2455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850"/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Under Education Budget 2021, government will establish </a:t>
            </a:r>
            <a:r>
              <a:rPr lang="en-US" sz="2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750 </a:t>
            </a:r>
            <a:r>
              <a:rPr lang="en-US" sz="2500" b="1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Ekalavya</a:t>
            </a:r>
            <a:r>
              <a:rPr lang="en-US" sz="2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residential schools 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in the Tribal Areas.</a:t>
            </a:r>
          </a:p>
          <a:p>
            <a:pPr marL="706755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0"/>
              <a:buFont typeface="+mj-lt"/>
              <a:buAutoNum type="arabicPeriod"/>
            </a:pPr>
            <a:endParaRPr lang="en-US"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92455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850"/>
              <a:buFont typeface="Wingdings" panose="05000000000000000000" pitchFamily="2" charset="2"/>
              <a:buChar char="q"/>
            </a:pPr>
            <a:r>
              <a:rPr lang="en-US" sz="2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50,000 crore </a:t>
            </a:r>
            <a:r>
              <a:rPr lang="en-US" sz="2500" dirty="0">
                <a:latin typeface="Times New Roman"/>
                <a:ea typeface="Times New Roman"/>
                <a:cs typeface="Times New Roman"/>
                <a:sym typeface="Times New Roman"/>
              </a:rPr>
              <a:t>will be allocated over the next five years for the</a:t>
            </a:r>
            <a:r>
              <a:rPr lang="en-US" sz="25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National Research Foundation.</a:t>
            </a: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828"/>
            <a:ext cx="2699792" cy="7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884900" y="618740"/>
            <a:ext cx="77724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Sector Specific Expert’s Views on 2021-22 Budget 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1"/>
          <p:cNvSpPr txBox="1">
            <a:spLocks noGrp="1"/>
          </p:cNvSpPr>
          <p:nvPr>
            <p:ph type="body" idx="1"/>
          </p:nvPr>
        </p:nvSpPr>
        <p:spPr>
          <a:xfrm>
            <a:off x="1043600" y="2060725"/>
            <a:ext cx="7613700" cy="4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0" indent="-161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P.C. Chhabra, Executive Director, </a:t>
            </a:r>
            <a:r>
              <a:rPr lang="en-IN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Sanskriti</a:t>
            </a:r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51" name="Google Shape;2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828"/>
            <a:ext cx="2699791" cy="7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18AA0F-7D7D-47CD-8007-E9F952A54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00" y="3429000"/>
            <a:ext cx="8454100" cy="3063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>
            <a:spLocks noGrp="1"/>
          </p:cNvSpPr>
          <p:nvPr>
            <p:ph type="title"/>
          </p:nvPr>
        </p:nvSpPr>
        <p:spPr>
          <a:xfrm>
            <a:off x="884808" y="274340"/>
            <a:ext cx="7772400" cy="12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Sector Specific Expert’s Views on 2021-22 Budget 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2"/>
          <p:cNvSpPr txBox="1">
            <a:spLocks noGrp="1"/>
          </p:cNvSpPr>
          <p:nvPr>
            <p:ph type="body" idx="1"/>
          </p:nvPr>
        </p:nvSpPr>
        <p:spPr>
          <a:xfrm>
            <a:off x="964158" y="1671380"/>
            <a:ext cx="7613700" cy="504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0" indent="-161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endParaRPr lang="en-US"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161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Prof. DAVIENDRA NARANG ,DIRECTOR, JAIPURIA INSTITUTE OF MANAGEMENT GHAZIABAD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158" y="3848945"/>
            <a:ext cx="7693050" cy="26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>
            <a:spLocks noGrp="1"/>
          </p:cNvSpPr>
          <p:nvPr>
            <p:ph type="title"/>
          </p:nvPr>
        </p:nvSpPr>
        <p:spPr>
          <a:xfrm>
            <a:off x="899592" y="801035"/>
            <a:ext cx="7416824" cy="125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Summary and 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3"/>
          <p:cNvSpPr txBox="1">
            <a:spLocks noGrp="1"/>
          </p:cNvSpPr>
          <p:nvPr>
            <p:ph type="body" idx="1"/>
          </p:nvPr>
        </p:nvSpPr>
        <p:spPr>
          <a:xfrm>
            <a:off x="899608" y="2060731"/>
            <a:ext cx="76137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0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6755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The budget on Education mainly focuses       on implementation of </a:t>
            </a:r>
            <a:r>
              <a:rPr lang="en-US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     Education Policy, International Research Collaborations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and setting up of a Commission for Higher Education.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1619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161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0" name="Google Shape;27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828"/>
            <a:ext cx="2699792" cy="7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436cd5c650e05ff_3"/>
          <p:cNvSpPr txBox="1"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Summary and Conclusion</a:t>
            </a:r>
            <a:endParaRPr dirty="0"/>
          </a:p>
        </p:txBody>
      </p:sp>
      <p:sp>
        <p:nvSpPr>
          <p:cNvPr id="278" name="Google Shape;278;g5436cd5c650e05ff_3"/>
          <p:cNvSpPr txBox="1">
            <a:spLocks noGrp="1"/>
          </p:cNvSpPr>
          <p:nvPr>
            <p:ph type="body" idx="1"/>
          </p:nvPr>
        </p:nvSpPr>
        <p:spPr>
          <a:xfrm>
            <a:off x="914400" y="1275560"/>
            <a:ext cx="7772400" cy="531828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9555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9555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6755" indent="-457200" algn="just">
              <a:spcBef>
                <a:spcPts val="0"/>
              </a:spcBef>
              <a:buClr>
                <a:schemeClr val="bg1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 key portion of India’s population consists of kids and young people. There is abundance of human resources available which can prove very beneficial for the development of the country.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161925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6755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9500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Thus, investing more on such wealth on such useful resources can only yield great results in the long run. And the best way to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mould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the young population in the right way is to provide good quality education which is focused on practical knowledge and skills.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899592" y="765089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Sector Name:EDUCATION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 rot="10800000" flipV="1">
            <a:off x="899599" y="1514928"/>
            <a:ext cx="4733757" cy="502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Federal Minister 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b="1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RAMESH POKHRIYAL</a:t>
            </a:r>
          </a:p>
          <a:p>
            <a:pPr marL="411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endParaRPr lang="en-US" sz="20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pPr marL="411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 Indian politician </a:t>
            </a:r>
          </a:p>
          <a:p>
            <a:pPr marL="411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+mj-lt"/>
              </a:rPr>
              <a:t>began his political career in 1980’s</a:t>
            </a:r>
          </a:p>
          <a:p>
            <a:pPr marL="411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who was appointed </a:t>
            </a:r>
          </a:p>
          <a:p>
            <a:pPr marL="411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lang="en-US" sz="2000" b="1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31 May 2019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serve as</a:t>
            </a:r>
          </a:p>
          <a:p>
            <a:pPr marL="4114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Minister of Human Resource Development </a:t>
            </a:r>
            <a:endParaRPr sz="20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7828"/>
            <a:ext cx="2699792" cy="7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33143" y="2340398"/>
            <a:ext cx="3083152" cy="4076839"/>
          </a:xfrm>
          <a:prstGeom prst="rect">
            <a:avLst/>
          </a:prstGeom>
          <a:noFill/>
          <a:ln w="19050" cap="flat" cmpd="sng">
            <a:solidFill>
              <a:srgbClr val="53649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"/>
          <p:cNvSpPr txBox="1">
            <a:spLocks noGrp="1"/>
          </p:cNvSpPr>
          <p:nvPr>
            <p:ph type="title"/>
          </p:nvPr>
        </p:nvSpPr>
        <p:spPr>
          <a:xfrm>
            <a:off x="931557" y="548680"/>
            <a:ext cx="7772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Sector Name : EDUCATION</a:t>
            </a:r>
            <a:endParaRPr dirty="0"/>
          </a:p>
        </p:txBody>
      </p:sp>
      <p:sp>
        <p:nvSpPr>
          <p:cNvPr id="177" name="Google Shape;177;p3"/>
          <p:cNvSpPr txBox="1">
            <a:spLocks noGrp="1"/>
          </p:cNvSpPr>
          <p:nvPr>
            <p:ph type="body" idx="1"/>
          </p:nvPr>
        </p:nvSpPr>
        <p:spPr>
          <a:xfrm>
            <a:off x="931557" y="124508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RAMESH POKHRIYAL</a:t>
            </a:r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None/>
            </a:pP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Born   :  15 July 1959 (age 61 years),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Pauri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Garhwal</a:t>
            </a:r>
          </a:p>
          <a:p>
            <a:pPr marL="0" indent="0">
              <a:buNone/>
            </a:pP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Education  :   HEMVATI NANDAN BAHUGUNA GARHWAL UNIVERSITY</a:t>
            </a:r>
          </a:p>
          <a:p>
            <a:pPr lvl="0" indent="-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q"/>
            </a:pPr>
            <a:endParaRPr lang="en-US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Party  :  </a:t>
            </a:r>
            <a:r>
              <a:rPr lang="en-US" b="1" dirty="0" err="1">
                <a:latin typeface="Times New Roman"/>
                <a:ea typeface="Times New Roman"/>
                <a:cs typeface="Times New Roman"/>
                <a:sym typeface="Times New Roman"/>
              </a:rPr>
              <a:t>Bharathiya</a:t>
            </a: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Janata Party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825"/>
            <a:ext cx="2631775" cy="70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>
            <a:spLocks noGrp="1"/>
          </p:cNvSpPr>
          <p:nvPr>
            <p:ph type="title"/>
          </p:nvPr>
        </p:nvSpPr>
        <p:spPr>
          <a:xfrm>
            <a:off x="899592" y="765089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Sector Name : EDUCATION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4"/>
          <p:cNvSpPr txBox="1">
            <a:spLocks noGrp="1"/>
          </p:cNvSpPr>
          <p:nvPr>
            <p:ph type="body" idx="1"/>
          </p:nvPr>
        </p:nvSpPr>
        <p:spPr>
          <a:xfrm>
            <a:off x="899600" y="1895925"/>
            <a:ext cx="8080500" cy="4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5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Federal Minister :  </a:t>
            </a:r>
            <a:r>
              <a:rPr lang="en-US" b="1" dirty="0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RAMESH POKHRIYAL</a:t>
            </a:r>
            <a:endParaRPr lang="en-US" dirty="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Char char="▪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	Ministry of Education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Member of     :  Union Cabinet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Reports to      :   Prime Minister of  India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Appointer      :   President of India on the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advice of the PM    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Formation      :  15 August 1947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-7828"/>
            <a:ext cx="2699792" cy="72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899600" y="762812"/>
            <a:ext cx="7772400" cy="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Current Budget 2021-22 Highlights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5"/>
          <p:cNvSpPr txBox="1">
            <a:spLocks noGrp="1"/>
          </p:cNvSpPr>
          <p:nvPr>
            <p:ph type="body" idx="1"/>
          </p:nvPr>
        </p:nvSpPr>
        <p:spPr>
          <a:xfrm>
            <a:off x="899598" y="2023769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93,223 crore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for education sector in 2021</a:t>
            </a:r>
          </a:p>
          <a:p>
            <a:pPr lv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q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Department of </a:t>
            </a:r>
            <a:r>
              <a:rPr lang="en-US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Education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has been allocated </a:t>
            </a:r>
            <a:r>
              <a:rPr lang="en-US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Rs. 54, 873 crore</a:t>
            </a:r>
          </a:p>
          <a:p>
            <a:pPr marL="120015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allocation for the Department of </a:t>
            </a:r>
            <a:r>
              <a:rPr lang="en-US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Education is Rs. 38, 350 crore</a:t>
            </a:r>
            <a:endParaRPr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828"/>
            <a:ext cx="2699792" cy="7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899592" y="765089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Current Budget 2021-22 Highlights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6"/>
          <p:cNvSpPr txBox="1">
            <a:spLocks noGrp="1"/>
          </p:cNvSpPr>
          <p:nvPr>
            <p:ph type="body" idx="1"/>
          </p:nvPr>
        </p:nvSpPr>
        <p:spPr>
          <a:xfrm>
            <a:off x="899601" y="2069700"/>
            <a:ext cx="7772400" cy="4473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706755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 development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is an important highlight of Union Education Budget 2021-22.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1619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endParaRPr lang="en-IN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6755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15,000 schools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to be strengthened by implementing all </a:t>
            </a:r>
            <a:r>
              <a:rPr lang="en-US" sz="32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NEP components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1619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6755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cost 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of each school to be increased to </a:t>
            </a:r>
            <a:r>
              <a:rPr lang="en-US" sz="32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38 crore</a:t>
            </a:r>
            <a:endParaRPr sz="3200" b="1" i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828"/>
            <a:ext cx="2699792" cy="7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>
            <a:spLocks noGrp="1"/>
          </p:cNvSpPr>
          <p:nvPr>
            <p:ph type="title"/>
          </p:nvPr>
        </p:nvSpPr>
        <p:spPr>
          <a:xfrm>
            <a:off x="914400" y="903121"/>
            <a:ext cx="77724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Current Budget 2021-22 Highlights </a:t>
            </a:r>
            <a:endParaRPr/>
          </a:p>
        </p:txBody>
      </p:sp>
      <p:sp>
        <p:nvSpPr>
          <p:cNvPr id="213" name="Google Shape;213;p7"/>
          <p:cNvSpPr txBox="1">
            <a:spLocks noGrp="1"/>
          </p:cNvSpPr>
          <p:nvPr>
            <p:ph type="body" idx="1"/>
          </p:nvPr>
        </p:nvSpPr>
        <p:spPr>
          <a:xfrm>
            <a:off x="584255" y="1959425"/>
            <a:ext cx="8432700" cy="4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q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Schools will see greater </a:t>
            </a:r>
            <a:r>
              <a:rPr lang="en-US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consolidation and quality upgrade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under the </a:t>
            </a:r>
            <a:r>
              <a:rPr lang="en-US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4,684 crore Adarsh Vidyalaya scheme.</a:t>
            </a:r>
            <a:endParaRPr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-45720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3000 crore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for realignment of existing </a:t>
            </a:r>
            <a:r>
              <a:rPr lang="en-US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Apprenticeship Training Scheme (NATS)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towards post-education apprenticeship, training of graduates and diploma holders in Engineering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-32875"/>
            <a:ext cx="2971250" cy="8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"/>
          <p:cNvSpPr txBox="1">
            <a:spLocks noGrp="1"/>
          </p:cNvSpPr>
          <p:nvPr>
            <p:ph type="title"/>
          </p:nvPr>
        </p:nvSpPr>
        <p:spPr>
          <a:xfrm>
            <a:off x="884798" y="80103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Budget Comparison  2020 / 2021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"/>
          <p:cNvSpPr txBox="1">
            <a:spLocks noGrp="1"/>
          </p:cNvSpPr>
          <p:nvPr>
            <p:ph type="body" idx="1"/>
          </p:nvPr>
        </p:nvSpPr>
        <p:spPr>
          <a:xfrm>
            <a:off x="382975" y="1916825"/>
            <a:ext cx="87609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11480" lvl="0" indent="-16192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6755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Wingdings" panose="05000000000000000000" pitchFamily="2" charset="2"/>
              <a:buChar char="q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The allocation for the education ministry has been cut to </a:t>
            </a:r>
            <a:r>
              <a:rPr lang="en-US" sz="27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93,223 crore from Rs 99,311 crore</a:t>
            </a: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, as per the budgetary proposals.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1619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6755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Wingdings" panose="05000000000000000000" pitchFamily="2" charset="2"/>
              <a:buChar char="q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Department of School Education has been allocated </a:t>
            </a:r>
            <a:r>
              <a:rPr lang="en-US" sz="27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54,873 crore, down from Rs 59,845 crore </a:t>
            </a: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in the previous budget. </a:t>
            </a: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11480" lvl="0" indent="-1619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None/>
            </a:pPr>
            <a:endParaRPr sz="2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6755"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Wingdings" panose="05000000000000000000" pitchFamily="2" charset="2"/>
              <a:buChar char="q"/>
            </a:pPr>
            <a:r>
              <a:rPr lang="en-US" sz="2700" dirty="0">
                <a:latin typeface="Times New Roman"/>
                <a:ea typeface="Times New Roman"/>
                <a:cs typeface="Times New Roman"/>
                <a:sym typeface="Times New Roman"/>
              </a:rPr>
              <a:t>Department of Higher Education has gone down to </a:t>
            </a:r>
            <a:r>
              <a:rPr lang="en-US" sz="2700" b="1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38,350 crore from Rs 39,466 crore</a:t>
            </a:r>
            <a:endParaRPr sz="2700" b="1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3" name="Google Shape;28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828"/>
            <a:ext cx="2699791" cy="7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>
            <a:spLocks noGrp="1"/>
          </p:cNvSpPr>
          <p:nvPr>
            <p:ph type="title"/>
          </p:nvPr>
        </p:nvSpPr>
        <p:spPr>
          <a:xfrm>
            <a:off x="884798" y="801035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EDFF"/>
              </a:buClr>
              <a:buSzPts val="4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Budget Comparison  2020 / 2021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7828"/>
            <a:ext cx="2699791" cy="7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914" y="1"/>
            <a:ext cx="880086" cy="548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9280" y="1693455"/>
            <a:ext cx="837184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etro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571</Words>
  <Application>Microsoft Office PowerPoint</Application>
  <PresentationFormat>On-screen Show (4:3)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</vt:lpstr>
      <vt:lpstr>Arial Rounded</vt:lpstr>
      <vt:lpstr>Calibri</vt:lpstr>
      <vt:lpstr>Consolas</vt:lpstr>
      <vt:lpstr>Corbel</vt:lpstr>
      <vt:lpstr>Noto Sans Symbols</vt:lpstr>
      <vt:lpstr>Times New Roman</vt:lpstr>
      <vt:lpstr>Wingdings</vt:lpstr>
      <vt:lpstr>Metro</vt:lpstr>
      <vt:lpstr>PowerPoint Presentation</vt:lpstr>
      <vt:lpstr>Sector Name:EDUCATION</vt:lpstr>
      <vt:lpstr> Sector Name : EDUCATION</vt:lpstr>
      <vt:lpstr>Sector Name : EDUCATION</vt:lpstr>
      <vt:lpstr>Current Budget 2021-22 Highlights </vt:lpstr>
      <vt:lpstr>Current Budget 2021-22 Highlights </vt:lpstr>
      <vt:lpstr>Current Budget 2021-22 Highlights </vt:lpstr>
      <vt:lpstr>Budget Comparison  2020 / 2021</vt:lpstr>
      <vt:lpstr>Budget Comparison  2020 / 2021</vt:lpstr>
      <vt:lpstr>New Insights and Futuristic Plans 2021-22</vt:lpstr>
      <vt:lpstr>Sector Specific Expert’s Views on 2021-22 Budget  </vt:lpstr>
      <vt:lpstr>Sector Specific Expert’s Views on 2021-22 Budget  </vt:lpstr>
      <vt:lpstr>Summary and Conclusion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lalithakalyaniv@outlook.com</cp:lastModifiedBy>
  <cp:revision>21</cp:revision>
  <dcterms:modified xsi:type="dcterms:W3CDTF">2021-02-19T06:52:37Z</dcterms:modified>
</cp:coreProperties>
</file>