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A7F928-3DA9-49B9-8A93-DECFC6882DA0}">
  <a:tblStyle styleId="{27A7F928-3DA9-49B9-8A93-DECFC6882DA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0467cb4ae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20467cb4ae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0467cb4ae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0467cb4ae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0467cb4ae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0467cb4ae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20467cb4ae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20467cb4ae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0467cb401_0_2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0467cb401_0_2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0467cb401_0_2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0467cb401_0_2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0467cb401_0_2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0467cb401_0_2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0467cb401_0_2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0467cb401_0_2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467cb4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0467cb4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0467cb401_0_1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0467cb401_0_1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0467cb401_0_2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0467cb401_0_2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0467cb4ae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0467cb4ae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 rotWithShape="1">
          <a:blip r:embed="rId3">
            <a:alphaModFix/>
          </a:blip>
          <a:srcRect b="0" l="-658" r="-638" t="-2469"/>
          <a:stretch/>
        </p:blipFill>
        <p:spPr>
          <a:xfrm>
            <a:off x="49875" y="0"/>
            <a:ext cx="9094123" cy="503595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>
            <p:ph type="title"/>
          </p:nvPr>
        </p:nvSpPr>
        <p:spPr>
          <a:xfrm>
            <a:off x="454700" y="3614400"/>
            <a:ext cx="8104800" cy="66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</a:rPr>
              <a:t>West Nile Virus Prediction Case study</a:t>
            </a:r>
            <a:endParaRPr sz="3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61">
                <a:solidFill>
                  <a:srgbClr val="3C4245"/>
                </a:solidFill>
                <a:highlight>
                  <a:srgbClr val="FFFFFF"/>
                </a:highlight>
              </a:rPr>
              <a:t>Effect of temperature:</a:t>
            </a:r>
            <a:endParaRPr sz="3461">
              <a:solidFill>
                <a:srgbClr val="3C4245"/>
              </a:solidFill>
              <a:highlight>
                <a:srgbClr val="FFFFFF"/>
              </a:highlight>
            </a:endParaRPr>
          </a:p>
          <a:p>
            <a:pPr indent="-32289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165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Warmer temperature</a:t>
            </a: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associated statistically with higher WNV  infection.</a:t>
            </a:r>
            <a:endParaRPr sz="165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1" name="Google Shape;381;p22"/>
          <p:cNvGraphicFramePr/>
          <p:nvPr/>
        </p:nvGraphicFramePr>
        <p:xfrm>
          <a:off x="7120900" y="1597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{27A7F928-3DA9-49B9-8A93-DECFC6882DA0}</a:tableStyleId>
              </a:tblPr>
              <a:tblGrid>
                <a:gridCol w="768700"/>
                <a:gridCol w="1059625"/>
              </a:tblGrid>
              <a:tr h="893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Year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Mean Temperature (F)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2007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75-80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2009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65-70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2011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50-55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2013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75-80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82" name="Google Shape;3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600" y="1750275"/>
            <a:ext cx="5524124" cy="31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Effectiveness of aerial spray</a:t>
            </a:r>
            <a:endParaRPr sz="3100"/>
          </a:p>
        </p:txBody>
      </p:sp>
      <p:pic>
        <p:nvPicPr>
          <p:cNvPr id="388" name="Google Shape;3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700" y="2274075"/>
            <a:ext cx="3913775" cy="246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975" y="2332625"/>
            <a:ext cx="3591675" cy="24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3"/>
          <p:cNvSpPr txBox="1"/>
          <p:nvPr/>
        </p:nvSpPr>
        <p:spPr>
          <a:xfrm>
            <a:off x="1522550" y="1200475"/>
            <a:ext cx="540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500"/>
              <a:t>Aerial spraying on infected area is effective as seen in the map below</a:t>
            </a:r>
            <a:endParaRPr b="1" sz="1500"/>
          </a:p>
        </p:txBody>
      </p:sp>
      <p:sp>
        <p:nvSpPr>
          <p:cNvPr id="391" name="Google Shape;391;p23"/>
          <p:cNvSpPr txBox="1"/>
          <p:nvPr/>
        </p:nvSpPr>
        <p:spPr>
          <a:xfrm>
            <a:off x="1464000" y="1846975"/>
            <a:ext cx="70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  Before spray                                                                     After spray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Machine learning model and it’s</a:t>
            </a:r>
            <a:endParaRPr sz="3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effectiveness</a:t>
            </a:r>
            <a:endParaRPr sz="3120"/>
          </a:p>
        </p:txBody>
      </p:sp>
      <p:pic>
        <p:nvPicPr>
          <p:cNvPr id="397" name="Google Shape;3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650" y="1903200"/>
            <a:ext cx="3539474" cy="24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4"/>
          <p:cNvSpPr txBox="1"/>
          <p:nvPr/>
        </p:nvSpPr>
        <p:spPr>
          <a:xfrm>
            <a:off x="1268800" y="1678725"/>
            <a:ext cx="36600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Used method: binary classification model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Information value &lt;0.1 and &gt;0.8 were opted out  to minimize bias.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 confusion matrix predicted the presence of virus with a probability of 0.88 and the absence of virus with 0.54. Thus, the model is efficient/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5"/>
          <p:cNvSpPr txBox="1"/>
          <p:nvPr>
            <p:ph type="title"/>
          </p:nvPr>
        </p:nvSpPr>
        <p:spPr>
          <a:xfrm>
            <a:off x="1274525" y="598575"/>
            <a:ext cx="70305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Arial"/>
                <a:ea typeface="Arial"/>
                <a:cs typeface="Arial"/>
                <a:sym typeface="Arial"/>
              </a:rPr>
              <a:t>Conclusion and recommendation</a:t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❖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Surveillance on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mosquitoes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species must be increased to collect more sample and to get the better predictions.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❖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Spraying is an effective way to minimize the mitigation.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❖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information can be used as a guideline to develop threshold for public health safety measures by the Chicago city.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644150"/>
            <a:ext cx="7030500" cy="41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Purpose of the case study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❖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Determine the dynamic effects of weather on virus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❖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potential causes of virus spread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❖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 the effectiveness of aerial spraying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❖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 an effective model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control the outbreak of WNV virus in Chicago region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516200" cy="4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Key Facts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42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4245"/>
              </a:buClr>
              <a:buSzPts val="1500"/>
              <a:buFont typeface="Arial"/>
              <a:buChar char="❖"/>
            </a:pPr>
            <a:r>
              <a:rPr lang="en" sz="1500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West Nile virus (WNV) can cause a fatal neurological disease in humans.</a:t>
            </a:r>
            <a:endParaRPr sz="1500">
              <a:solidFill>
                <a:srgbClr val="3C42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245"/>
              </a:buClr>
              <a:buSzPts val="1500"/>
              <a:buFont typeface="Arial"/>
              <a:buChar char="❖"/>
            </a:pPr>
            <a:r>
              <a:rPr lang="en" sz="1500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Approximately 80% of people who are infected don’t show any symptoms.</a:t>
            </a:r>
            <a:endParaRPr sz="1500">
              <a:solidFill>
                <a:srgbClr val="3C42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245"/>
              </a:buClr>
              <a:buSzPts val="1500"/>
              <a:buFont typeface="Arial"/>
              <a:buChar char="❖"/>
            </a:pPr>
            <a:r>
              <a:rPr lang="en" sz="1500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There is no vaccine for it’s treatment yet.</a:t>
            </a:r>
            <a:endParaRPr sz="1500">
              <a:solidFill>
                <a:srgbClr val="3C42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245"/>
              </a:buClr>
              <a:buSzPts val="1500"/>
              <a:buFont typeface="Arial"/>
              <a:buChar char="❖"/>
            </a:pPr>
            <a:r>
              <a:rPr lang="en" sz="1500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Birds are the natural hosts of West Nile virus.</a:t>
            </a:r>
            <a:endParaRPr sz="1500">
              <a:solidFill>
                <a:srgbClr val="3C42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42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42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title"/>
          </p:nvPr>
        </p:nvSpPr>
        <p:spPr>
          <a:xfrm>
            <a:off x="1276425" y="657125"/>
            <a:ext cx="7019700" cy="3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Timeline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16"/>
          <p:cNvGrpSpPr/>
          <p:nvPr/>
        </p:nvGrpSpPr>
        <p:grpSpPr>
          <a:xfrm>
            <a:off x="4391975" y="1590900"/>
            <a:ext cx="2451577" cy="2002904"/>
            <a:chOff x="4356125" y="1583749"/>
            <a:chExt cx="2451577" cy="2002904"/>
          </a:xfrm>
        </p:grpSpPr>
        <p:sp>
          <p:nvSpPr>
            <p:cNvPr id="295" name="Google Shape;295;p16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" name="Google Shape;296;p16"/>
            <p:cNvGrpSpPr/>
            <p:nvPr/>
          </p:nvGrpSpPr>
          <p:grpSpPr>
            <a:xfrm>
              <a:off x="4356125" y="1583749"/>
              <a:ext cx="2196000" cy="2002904"/>
              <a:chOff x="4356125" y="1583749"/>
              <a:chExt cx="2196000" cy="2002904"/>
            </a:xfrm>
          </p:grpSpPr>
          <p:grpSp>
            <p:nvGrpSpPr>
              <p:cNvPr id="297" name="Google Shape;297;p16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98" name="Google Shape;298;p16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99" name="Google Shape;299;p16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0" name="Google Shape;300;p16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1999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1" name="Google Shape;301;p16"/>
              <p:cNvSpPr txBox="1"/>
              <p:nvPr/>
            </p:nvSpPr>
            <p:spPr>
              <a:xfrm>
                <a:off x="4356125" y="1583749"/>
                <a:ext cx="2196000" cy="107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The first case in US</a:t>
                </a:r>
                <a:endParaRPr b="1" sz="8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>
                    <a:solidFill>
                      <a:srgbClr val="3C4245"/>
                    </a:solidFill>
                  </a:rPr>
                  <a:t>First seen in New York producing a large and dramatic outbreak that spread throughout the US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02" name="Google Shape;302;p16"/>
          <p:cNvGrpSpPr/>
          <p:nvPr/>
        </p:nvGrpSpPr>
        <p:grpSpPr>
          <a:xfrm>
            <a:off x="6422604" y="2709731"/>
            <a:ext cx="2400045" cy="1735654"/>
            <a:chOff x="6435810" y="2702596"/>
            <a:chExt cx="2721140" cy="1735654"/>
          </a:xfrm>
        </p:grpSpPr>
        <p:sp>
          <p:nvSpPr>
            <p:cNvPr id="303" name="Google Shape;303;p16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4" name="Google Shape;304;p16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305" name="Google Shape;305;p16"/>
              <p:cNvGrpSpPr/>
              <p:nvPr/>
            </p:nvGrpSpPr>
            <p:grpSpPr>
              <a:xfrm rot="10800000">
                <a:off x="6760035" y="3073991"/>
                <a:ext cx="92400" cy="417302"/>
                <a:chOff x="2070100" y="2563700"/>
                <a:chExt cx="92400" cy="417302"/>
              </a:xfrm>
            </p:grpSpPr>
            <p:cxnSp>
              <p:nvCxnSpPr>
                <p:cNvPr id="306" name="Google Shape;306;p16"/>
                <p:cNvCxnSpPr/>
                <p:nvPr/>
              </p:nvCxnSpPr>
              <p:spPr>
                <a:xfrm flipH="1">
                  <a:off x="2110976" y="2612602"/>
                  <a:ext cx="5700" cy="368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07" name="Google Shape;307;p16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8" name="Google Shape;308;p16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2002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9" name="Google Shape;309;p16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case in Chicago region</a:t>
                </a:r>
                <a:endParaRPr b="1" sz="8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/>
                  <a:t>First reported case in chicago region</a:t>
                </a:r>
                <a:endParaRPr sz="1100"/>
              </a:p>
            </p:txBody>
          </p:sp>
        </p:grpSp>
      </p:grpSp>
      <p:grpSp>
        <p:nvGrpSpPr>
          <p:cNvPr id="310" name="Google Shape;310;p16"/>
          <p:cNvGrpSpPr/>
          <p:nvPr/>
        </p:nvGrpSpPr>
        <p:grpSpPr>
          <a:xfrm>
            <a:off x="483041" y="1864926"/>
            <a:ext cx="2580731" cy="1728863"/>
            <a:chOff x="495991" y="1857800"/>
            <a:chExt cx="2580731" cy="1728863"/>
          </a:xfrm>
        </p:grpSpPr>
        <p:sp>
          <p:nvSpPr>
            <p:cNvPr id="311" name="Google Shape;311;p16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2" name="Google Shape;312;p16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313" name="Google Shape;313;p16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1937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314" name="Google Shape;314;p16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315" name="Google Shape;315;p16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16" name="Google Shape;316;p16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7" name="Google Shape;317;p16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The first case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>
                    <a:solidFill>
                      <a:srgbClr val="3C4245"/>
                    </a:solidFill>
                  </a:rPr>
                  <a:t>West Nile Virus (WNV) was first isolated in a woman in the West Nile district of Uganda in 1937</a:t>
                </a:r>
                <a:endParaRPr sz="7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18" name="Google Shape;318;p16"/>
          <p:cNvGrpSpPr/>
          <p:nvPr/>
        </p:nvGrpSpPr>
        <p:grpSpPr>
          <a:xfrm>
            <a:off x="2568070" y="2709722"/>
            <a:ext cx="2501355" cy="1735654"/>
            <a:chOff x="2525595" y="2702596"/>
            <a:chExt cx="2501355" cy="1735654"/>
          </a:xfrm>
        </p:grpSpPr>
        <p:sp>
          <p:nvSpPr>
            <p:cNvPr id="319" name="Google Shape;319;p16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0" name="Google Shape;320;p16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1953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322" name="Google Shape;322;p16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323" name="Google Shape;323;p16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24" name="Google Shape;324;p16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25" name="Google Shape;325;p16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Virus spotted on birds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C4245"/>
                    </a:solidFill>
                  </a:rPr>
                  <a:t>c</a:t>
                </a:r>
                <a:r>
                  <a:rPr lang="en" sz="1100">
                    <a:solidFill>
                      <a:srgbClr val="3C4245"/>
                    </a:solidFill>
                  </a:rPr>
                  <a:t>aused the death of different bird species presenting signs of encephalitis and paralysis</a:t>
                </a:r>
                <a:endParaRPr b="1" sz="7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3C4245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17"/>
          <p:cNvPicPr preferRelativeResize="0"/>
          <p:nvPr/>
        </p:nvPicPr>
        <p:blipFill rotWithShape="1">
          <a:blip r:embed="rId3">
            <a:alphaModFix/>
          </a:blip>
          <a:srcRect b="0" l="0" r="0" t="13352"/>
          <a:stretch/>
        </p:blipFill>
        <p:spPr>
          <a:xfrm>
            <a:off x="1151675" y="1346875"/>
            <a:ext cx="7085725" cy="37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</a:rPr>
              <a:t>West Nile Virus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66">
                <a:solidFill>
                  <a:srgbClr val="000000"/>
                </a:solidFill>
              </a:rPr>
              <a:t>Transmission Cycle</a:t>
            </a:r>
            <a:endParaRPr sz="1366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/>
          <p:nvPr/>
        </p:nvSpPr>
        <p:spPr>
          <a:xfrm>
            <a:off x="5839075" y="1805600"/>
            <a:ext cx="1323900" cy="1328700"/>
          </a:xfrm>
          <a:prstGeom prst="ellipse">
            <a:avLst/>
          </a:prstGeom>
          <a:solidFill>
            <a:srgbClr val="AAAA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aven Pro"/>
                <a:ea typeface="Maven Pro"/>
                <a:cs typeface="Maven Pro"/>
                <a:sym typeface="Maven Pro"/>
              </a:rPr>
              <a:t>DATA</a:t>
            </a:r>
            <a:endParaRPr b="1" sz="2300"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337" name="Google Shape;337;p18"/>
          <p:cNvGrpSpPr/>
          <p:nvPr/>
        </p:nvGrpSpPr>
        <p:grpSpPr>
          <a:xfrm rot="149239">
            <a:off x="3791369" y="1270241"/>
            <a:ext cx="2742292" cy="2667810"/>
            <a:chOff x="1917433" y="1453653"/>
            <a:chExt cx="2742176" cy="2667697"/>
          </a:xfrm>
        </p:grpSpPr>
        <p:sp>
          <p:nvSpPr>
            <p:cNvPr id="338" name="Google Shape;338;p18"/>
            <p:cNvSpPr/>
            <p:nvPr/>
          </p:nvSpPr>
          <p:spPr>
            <a:xfrm rot="-2700000">
              <a:off x="2440767" y="1711670"/>
              <a:ext cx="1621029" cy="2151664"/>
            </a:xfrm>
            <a:custGeom>
              <a:rect b="b" l="l" r="r" t="t"/>
              <a:pathLst>
                <a:path extrusionOk="0" h="332" w="250">
                  <a:moveTo>
                    <a:pt x="32" y="286"/>
                  </a:moveTo>
                  <a:cubicBezTo>
                    <a:pt x="32" y="157"/>
                    <a:pt x="127" y="49"/>
                    <a:pt x="250" y="29"/>
                  </a:cubicBezTo>
                  <a:cubicBezTo>
                    <a:pt x="245" y="19"/>
                    <a:pt x="239" y="9"/>
                    <a:pt x="232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02"/>
                    <a:pt x="1" y="317"/>
                    <a:pt x="3" y="332"/>
                  </a:cubicBezTo>
                  <a:cubicBezTo>
                    <a:pt x="13" y="325"/>
                    <a:pt x="23" y="319"/>
                    <a:pt x="33" y="314"/>
                  </a:cubicBezTo>
                  <a:cubicBezTo>
                    <a:pt x="33" y="305"/>
                    <a:pt x="32" y="296"/>
                    <a:pt x="32" y="286"/>
                  </a:cubicBezTo>
                  <a:close/>
                </a:path>
              </a:pathLst>
            </a:custGeom>
            <a:solidFill>
              <a:srgbClr val="AAAAA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 rot="-2700000">
              <a:off x="2689034" y="1771298"/>
              <a:ext cx="1575643" cy="1769691"/>
            </a:xfrm>
            <a:custGeom>
              <a:rect b="b" l="l" r="r" t="t"/>
              <a:pathLst>
                <a:path extrusionOk="0" h="285" w="254">
                  <a:moveTo>
                    <a:pt x="200" y="153"/>
                  </a:move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0" y="41"/>
                    <a:pt x="218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267"/>
                    <a:pt x="1" y="276"/>
                    <a:pt x="1" y="285"/>
                  </a:cubicBezTo>
                  <a:cubicBezTo>
                    <a:pt x="43" y="263"/>
                    <a:pt x="90" y="251"/>
                    <a:pt x="140" y="250"/>
                  </a:cubicBezTo>
                  <a:cubicBezTo>
                    <a:pt x="142" y="211"/>
                    <a:pt x="164" y="174"/>
                    <a:pt x="200" y="153"/>
                  </a:cubicBezTo>
                  <a:close/>
                </a:path>
              </a:pathLst>
            </a:custGeom>
            <a:solidFill>
              <a:srgbClr val="3D3D3D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8"/>
            <p:cNvSpPr txBox="1"/>
            <p:nvPr/>
          </p:nvSpPr>
          <p:spPr>
            <a:xfrm rot="-5400000">
              <a:off x="2686908" y="2290153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spray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1" name="Google Shape;341;p18"/>
          <p:cNvGrpSpPr/>
          <p:nvPr/>
        </p:nvGrpSpPr>
        <p:grpSpPr>
          <a:xfrm rot="186600">
            <a:off x="5365983" y="2549085"/>
            <a:ext cx="2587789" cy="2430690"/>
            <a:chOff x="3451411" y="2479847"/>
            <a:chExt cx="2669123" cy="2745704"/>
          </a:xfrm>
        </p:grpSpPr>
        <p:sp>
          <p:nvSpPr>
            <p:cNvPr id="342" name="Google Shape;342;p18"/>
            <p:cNvSpPr/>
            <p:nvPr/>
          </p:nvSpPr>
          <p:spPr>
            <a:xfrm rot="-2700000">
              <a:off x="3709147" y="3080460"/>
              <a:ext cx="2153650" cy="1621060"/>
            </a:xfrm>
            <a:custGeom>
              <a:rect b="b" l="l" r="r" t="t"/>
              <a:pathLst>
                <a:path extrusionOk="0" h="250" w="333">
                  <a:moveTo>
                    <a:pt x="287" y="218"/>
                  </a:moveTo>
                  <a:cubicBezTo>
                    <a:pt x="157" y="218"/>
                    <a:pt x="50" y="124"/>
                    <a:pt x="30" y="0"/>
                  </a:cubicBezTo>
                  <a:cubicBezTo>
                    <a:pt x="19" y="5"/>
                    <a:pt x="10" y="11"/>
                    <a:pt x="0" y="18"/>
                  </a:cubicBezTo>
                  <a:cubicBezTo>
                    <a:pt x="28" y="151"/>
                    <a:pt x="146" y="250"/>
                    <a:pt x="287" y="250"/>
                  </a:cubicBezTo>
                  <a:cubicBezTo>
                    <a:pt x="302" y="250"/>
                    <a:pt x="318" y="249"/>
                    <a:pt x="333" y="247"/>
                  </a:cubicBezTo>
                  <a:cubicBezTo>
                    <a:pt x="326" y="237"/>
                    <a:pt x="320" y="227"/>
                    <a:pt x="315" y="217"/>
                  </a:cubicBezTo>
                  <a:cubicBezTo>
                    <a:pt x="306" y="218"/>
                    <a:pt x="296" y="218"/>
                    <a:pt x="287" y="218"/>
                  </a:cubicBezTo>
                  <a:close/>
                </a:path>
              </a:pathLst>
            </a:custGeom>
            <a:solidFill>
              <a:srgbClr val="AAAAA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 rot="-2700000">
              <a:off x="3773733" y="2873178"/>
              <a:ext cx="1764275" cy="1573502"/>
            </a:xfrm>
            <a:custGeom>
              <a:rect b="b" l="l" r="r" t="t"/>
              <a:pathLst>
                <a:path extrusionOk="0" h="254" w="285">
                  <a:moveTo>
                    <a:pt x="152" y="54"/>
                  </a:moveTo>
                  <a:cubicBezTo>
                    <a:pt x="142" y="37"/>
                    <a:pt x="137" y="19"/>
                    <a:pt x="136" y="0"/>
                  </a:cubicBezTo>
                  <a:cubicBezTo>
                    <a:pt x="86" y="1"/>
                    <a:pt x="40" y="14"/>
                    <a:pt x="0" y="36"/>
                  </a:cubicBezTo>
                  <a:cubicBezTo>
                    <a:pt x="20" y="160"/>
                    <a:pt x="127" y="254"/>
                    <a:pt x="257" y="254"/>
                  </a:cubicBezTo>
                  <a:cubicBezTo>
                    <a:pt x="266" y="254"/>
                    <a:pt x="276" y="254"/>
                    <a:pt x="285" y="253"/>
                  </a:cubicBezTo>
                  <a:cubicBezTo>
                    <a:pt x="263" y="211"/>
                    <a:pt x="251" y="164"/>
                    <a:pt x="250" y="115"/>
                  </a:cubicBezTo>
                  <a:cubicBezTo>
                    <a:pt x="210" y="112"/>
                    <a:pt x="173" y="91"/>
                    <a:pt x="152" y="54"/>
                  </a:cubicBezTo>
                  <a:close/>
                </a:path>
              </a:pathLst>
            </a:custGeom>
            <a:solidFill>
              <a:srgbClr val="41414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 txBox="1"/>
            <p:nvPr/>
          </p:nvSpPr>
          <p:spPr>
            <a:xfrm>
              <a:off x="3823936" y="3427182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weather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5" name="Google Shape;345;p18"/>
          <p:cNvGrpSpPr/>
          <p:nvPr/>
        </p:nvGrpSpPr>
        <p:grpSpPr>
          <a:xfrm rot="307349">
            <a:off x="6545397" y="1077835"/>
            <a:ext cx="2533145" cy="2575268"/>
            <a:chOff x="4481729" y="1022053"/>
            <a:chExt cx="2744808" cy="2664963"/>
          </a:xfrm>
        </p:grpSpPr>
        <p:sp>
          <p:nvSpPr>
            <p:cNvPr id="346" name="Google Shape;346;p18"/>
            <p:cNvSpPr/>
            <p:nvPr/>
          </p:nvSpPr>
          <p:spPr>
            <a:xfrm rot="-2700000">
              <a:off x="5085474" y="1278703"/>
              <a:ext cx="1617163" cy="2151664"/>
            </a:xfrm>
            <a:custGeom>
              <a:rect b="b" l="l" r="r" t="t"/>
              <a:pathLst>
                <a:path extrusionOk="0" h="332" w="250">
                  <a:moveTo>
                    <a:pt x="218" y="45"/>
                  </a:moveTo>
                  <a:cubicBezTo>
                    <a:pt x="218" y="175"/>
                    <a:pt x="123" y="282"/>
                    <a:pt x="0" y="303"/>
                  </a:cubicBezTo>
                  <a:cubicBezTo>
                    <a:pt x="5" y="313"/>
                    <a:pt x="11" y="323"/>
                    <a:pt x="18" y="332"/>
                  </a:cubicBezTo>
                  <a:cubicBezTo>
                    <a:pt x="150" y="304"/>
                    <a:pt x="250" y="186"/>
                    <a:pt x="250" y="45"/>
                  </a:cubicBezTo>
                  <a:cubicBezTo>
                    <a:pt x="250" y="30"/>
                    <a:pt x="248" y="15"/>
                    <a:pt x="246" y="0"/>
                  </a:cubicBezTo>
                  <a:cubicBezTo>
                    <a:pt x="237" y="6"/>
                    <a:pt x="226" y="12"/>
                    <a:pt x="216" y="18"/>
                  </a:cubicBezTo>
                  <a:cubicBezTo>
                    <a:pt x="217" y="27"/>
                    <a:pt x="218" y="36"/>
                    <a:pt x="218" y="45"/>
                  </a:cubicBezTo>
                  <a:close/>
                </a:path>
              </a:pathLst>
            </a:custGeom>
            <a:solidFill>
              <a:srgbClr val="AAAAA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 rot="-2700000">
              <a:off x="4874704" y="1604373"/>
              <a:ext cx="1579339" cy="1765685"/>
            </a:xfrm>
            <a:custGeom>
              <a:rect b="b" l="l" r="r" t="t"/>
              <a:pathLst>
                <a:path extrusionOk="0" h="285" w="254">
                  <a:moveTo>
                    <a:pt x="53" y="133"/>
                  </a:moveTo>
                  <a:cubicBezTo>
                    <a:pt x="37" y="142"/>
                    <a:pt x="18" y="148"/>
                    <a:pt x="0" y="149"/>
                  </a:cubicBezTo>
                  <a:cubicBezTo>
                    <a:pt x="1" y="198"/>
                    <a:pt x="14" y="244"/>
                    <a:pt x="36" y="285"/>
                  </a:cubicBezTo>
                  <a:cubicBezTo>
                    <a:pt x="159" y="264"/>
                    <a:pt x="254" y="157"/>
                    <a:pt x="254" y="27"/>
                  </a:cubicBezTo>
                  <a:cubicBezTo>
                    <a:pt x="254" y="18"/>
                    <a:pt x="253" y="9"/>
                    <a:pt x="252" y="0"/>
                  </a:cubicBezTo>
                  <a:cubicBezTo>
                    <a:pt x="211" y="21"/>
                    <a:pt x="164" y="34"/>
                    <a:pt x="114" y="34"/>
                  </a:cubicBezTo>
                  <a:cubicBezTo>
                    <a:pt x="112" y="74"/>
                    <a:pt x="90" y="111"/>
                    <a:pt x="53" y="133"/>
                  </a:cubicBezTo>
                  <a:close/>
                </a:path>
              </a:pathLst>
            </a:custGeom>
            <a:solidFill>
              <a:srgbClr val="464646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 txBox="1"/>
            <p:nvPr/>
          </p:nvSpPr>
          <p:spPr>
            <a:xfrm rot="5400000">
              <a:off x="4960966" y="2290154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test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9" name="Google Shape;349;p18"/>
          <p:cNvGrpSpPr/>
          <p:nvPr/>
        </p:nvGrpSpPr>
        <p:grpSpPr>
          <a:xfrm rot="256616">
            <a:off x="5087927" y="-141691"/>
            <a:ext cx="2577508" cy="2560392"/>
            <a:chOff x="3026172" y="-76686"/>
            <a:chExt cx="2655026" cy="2740082"/>
          </a:xfrm>
        </p:grpSpPr>
        <p:sp>
          <p:nvSpPr>
            <p:cNvPr id="350" name="Google Shape;350;p18"/>
            <p:cNvSpPr/>
            <p:nvPr/>
          </p:nvSpPr>
          <p:spPr>
            <a:xfrm rot="-2700000">
              <a:off x="3282650" y="444474"/>
              <a:ext cx="2142068" cy="1612705"/>
            </a:xfrm>
            <a:custGeom>
              <a:rect b="b" l="l" r="r" t="t"/>
              <a:pathLst>
                <a:path extrusionOk="0" h="249" w="331">
                  <a:moveTo>
                    <a:pt x="45" y="32"/>
                  </a:moveTo>
                  <a:cubicBezTo>
                    <a:pt x="174" y="32"/>
                    <a:pt x="281" y="126"/>
                    <a:pt x="302" y="249"/>
                  </a:cubicBezTo>
                  <a:cubicBezTo>
                    <a:pt x="312" y="244"/>
                    <a:pt x="322" y="238"/>
                    <a:pt x="331" y="231"/>
                  </a:cubicBezTo>
                  <a:cubicBezTo>
                    <a:pt x="303" y="99"/>
                    <a:pt x="186" y="0"/>
                    <a:pt x="45" y="0"/>
                  </a:cubicBezTo>
                  <a:cubicBezTo>
                    <a:pt x="29" y="0"/>
                    <a:pt x="14" y="1"/>
                    <a:pt x="0" y="3"/>
                  </a:cubicBezTo>
                  <a:cubicBezTo>
                    <a:pt x="6" y="13"/>
                    <a:pt x="12" y="23"/>
                    <a:pt x="17" y="33"/>
                  </a:cubicBezTo>
                  <a:cubicBezTo>
                    <a:pt x="26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AAAAA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 rot="-2700000">
              <a:off x="3599956" y="695260"/>
              <a:ext cx="1767975" cy="1573496"/>
            </a:xfrm>
            <a:custGeom>
              <a:rect b="b" l="l" r="r" t="t"/>
              <a:pathLst>
                <a:path extrusionOk="0" h="253" w="285">
                  <a:moveTo>
                    <a:pt x="28" y="0"/>
                  </a:moveTo>
                  <a:cubicBezTo>
                    <a:pt x="19" y="0"/>
                    <a:pt x="9" y="0"/>
                    <a:pt x="0" y="1"/>
                  </a:cubicBezTo>
                  <a:cubicBezTo>
                    <a:pt x="22" y="43"/>
                    <a:pt x="34" y="90"/>
                    <a:pt x="35" y="140"/>
                  </a:cubicBezTo>
                  <a:cubicBezTo>
                    <a:pt x="74" y="142"/>
                    <a:pt x="112" y="163"/>
                    <a:pt x="133" y="200"/>
                  </a:cubicBezTo>
                  <a:cubicBezTo>
                    <a:pt x="143" y="217"/>
                    <a:pt x="148" y="235"/>
                    <a:pt x="149" y="253"/>
                  </a:cubicBezTo>
                  <a:cubicBezTo>
                    <a:pt x="198" y="252"/>
                    <a:pt x="244" y="239"/>
                    <a:pt x="285" y="217"/>
                  </a:cubicBezTo>
                  <a:cubicBezTo>
                    <a:pt x="264" y="94"/>
                    <a:pt x="157" y="0"/>
                    <a:pt x="28" y="0"/>
                  </a:cubicBezTo>
                  <a:close/>
                </a:path>
              </a:pathLst>
            </a:custGeom>
            <a:solidFill>
              <a:srgbClr val="2F2F2F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8"/>
            <p:cNvSpPr txBox="1"/>
            <p:nvPr/>
          </p:nvSpPr>
          <p:spPr>
            <a:xfrm>
              <a:off x="3823913" y="1153125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train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3" name="Google Shape;353;p18"/>
          <p:cNvSpPr txBox="1"/>
          <p:nvPr/>
        </p:nvSpPr>
        <p:spPr>
          <a:xfrm>
            <a:off x="1327350" y="732000"/>
            <a:ext cx="30843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Maven Pro"/>
                <a:ea typeface="Maven Pro"/>
                <a:cs typeface="Maven Pro"/>
                <a:sym typeface="Maven Pro"/>
              </a:rPr>
              <a:t>DATA</a:t>
            </a:r>
            <a:endParaRPr b="1" sz="31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500"/>
              <a:t>Source: Kaggle (provided by Chicago health department)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500"/>
              <a:t>Contains 4 dataset (train, test, weather, and spray)</a:t>
            </a:r>
            <a:endParaRPr b="1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Some interesting facts</a:t>
            </a:r>
            <a:endParaRPr sz="3100"/>
          </a:p>
        </p:txBody>
      </p:sp>
      <p:pic>
        <p:nvPicPr>
          <p:cNvPr id="359" name="Google Shape;3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750" y="1161425"/>
            <a:ext cx="4440776" cy="36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9"/>
          <p:cNvSpPr txBox="1"/>
          <p:nvPr/>
        </p:nvSpPr>
        <p:spPr>
          <a:xfrm>
            <a:off x="1073600" y="1434725"/>
            <a:ext cx="32598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❖"/>
            </a:pPr>
            <a:r>
              <a:rPr b="1" lang="en" sz="1500"/>
              <a:t>Highest sample collection area :</a:t>
            </a:r>
            <a:r>
              <a:rPr lang="en" sz="1500"/>
              <a:t> O’Hare International Airport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500"/>
              <a:t>The most infected area: 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6500 North oak park Ave (19.35 % sample contains WNV)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500"/>
              <a:t>2nd most infected area: </a:t>
            </a:r>
            <a:r>
              <a:rPr lang="en" sz="1500"/>
              <a:t>6000 N Avondale Ave (</a:t>
            </a:r>
            <a:r>
              <a:rPr lang="en" sz="1500"/>
              <a:t>16.67% infection rate)</a:t>
            </a:r>
            <a:r>
              <a:rPr lang="en" sz="1100"/>
              <a:t>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650" y="1825125"/>
            <a:ext cx="3592150" cy="29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0"/>
          <p:cNvSpPr txBox="1"/>
          <p:nvPr/>
        </p:nvSpPr>
        <p:spPr>
          <a:xfrm>
            <a:off x="1434725" y="439200"/>
            <a:ext cx="69102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500"/>
              <a:t>7 different species of </a:t>
            </a:r>
            <a:r>
              <a:rPr b="1" lang="en" sz="1500"/>
              <a:t>mosquitoes</a:t>
            </a:r>
            <a:r>
              <a:rPr b="1" lang="en" sz="1500"/>
              <a:t> were </a:t>
            </a:r>
            <a:r>
              <a:rPr b="1" lang="en" sz="1500"/>
              <a:t>observed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500"/>
              <a:t>Only 3 species contain the virus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500"/>
              <a:t>A</a:t>
            </a:r>
            <a:r>
              <a:rPr b="1" lang="en" sz="1500"/>
              <a:t>bout 5% of the total sample is infected</a:t>
            </a:r>
            <a:endParaRPr b="1" sz="1500"/>
          </a:p>
        </p:txBody>
      </p:sp>
      <p:pic>
        <p:nvPicPr>
          <p:cNvPr id="367" name="Google Shape;3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600" y="1873913"/>
            <a:ext cx="349887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Findings</a:t>
            </a:r>
            <a:endParaRPr sz="3400"/>
          </a:p>
        </p:txBody>
      </p:sp>
      <p:pic>
        <p:nvPicPr>
          <p:cNvPr id="373" name="Google Shape;3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05625"/>
            <a:ext cx="4093175" cy="26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625" y="2315000"/>
            <a:ext cx="4014850" cy="26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1"/>
          <p:cNvSpPr txBox="1"/>
          <p:nvPr/>
        </p:nvSpPr>
        <p:spPr>
          <a:xfrm>
            <a:off x="1366400" y="1180950"/>
            <a:ext cx="6792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500"/>
              <a:t>maximum sample was collected in 2007, however maximum virus was observed in 2013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500"/>
              <a:t>virus appears to be active mostly from July to September </a:t>
            </a:r>
            <a:endParaRPr b="1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