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9"/>
  </p:notesMasterIdLst>
  <p:sldIdLst>
    <p:sldId id="475" r:id="rId2"/>
    <p:sldId id="470" r:id="rId3"/>
    <p:sldId id="478" r:id="rId4"/>
    <p:sldId id="462" r:id="rId5"/>
    <p:sldId id="479" r:id="rId6"/>
    <p:sldId id="473" r:id="rId7"/>
    <p:sldId id="468" r:id="rId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5/27/2024</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5/27/2024</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5/27/2024</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5/27/2024</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5/27/2024</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5/27/2024</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5/27/2024</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5/27/2024</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5/27/2024</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5/27/2024</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5/27/2024</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5/27/2024</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5/27/2024</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wm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9411"/>
            <a:ext cx="10515600" cy="1449625"/>
          </a:xfrm>
        </p:spPr>
        <p:txBody>
          <a:bodyPr/>
          <a:lstStyle/>
          <a:p>
            <a:pPr algn="ctr"/>
            <a:r>
              <a:rPr lang="en-IN" altLang="en-US" sz="2800" b="1" dirty="0">
                <a:solidFill>
                  <a:srgbClr val="FF0000"/>
                </a:solidFill>
                <a:latin typeface="Times New Roman"/>
                <a:cs typeface="Times New Roman"/>
              </a:rPr>
              <a:t>Innovative Projects- Raspberry-pi Using Python (CSE1003) </a:t>
            </a:r>
            <a:br>
              <a:rPr lang="en-IN" sz="2800" b="1" dirty="0">
                <a:latin typeface="Times New Roman" panose="02020603050405020304" pitchFamily="18" charset="0"/>
                <a:cs typeface="Times New Roman" panose="02020603050405020304" pitchFamily="18" charset="0"/>
              </a:rPr>
            </a:br>
            <a:r>
              <a:rPr lang="en-US" sz="2400" b="1" dirty="0">
                <a:solidFill>
                  <a:srgbClr val="0070C0"/>
                </a:solidFill>
                <a:latin typeface="Times New Roman"/>
                <a:ea typeface="Tahoma"/>
                <a:cs typeface="Times New Roman"/>
              </a:rPr>
              <a:t>Phase –II</a:t>
            </a:r>
            <a:r>
              <a:rPr lang="en-IN" sz="2400" b="1" dirty="0">
                <a:solidFill>
                  <a:srgbClr val="0070C0"/>
                </a:solidFill>
                <a:latin typeface="Times New Roman"/>
                <a:ea typeface="Tahoma"/>
                <a:cs typeface="Times New Roman"/>
              </a:rPr>
              <a:t>I </a:t>
            </a:r>
            <a:r>
              <a:rPr lang="en-US" sz="2400" b="1" dirty="0">
                <a:solidFill>
                  <a:srgbClr val="0070C0"/>
                </a:solidFill>
                <a:latin typeface="Times New Roman"/>
                <a:ea typeface="Tahoma"/>
                <a:cs typeface="Times New Roman"/>
              </a:rPr>
              <a:t> Review Presentation </a:t>
            </a:r>
            <a:br>
              <a:rPr lang="en-US" sz="2400" b="1" dirty="0">
                <a:solidFill>
                  <a:srgbClr val="0070C0"/>
                </a:solidFill>
                <a:latin typeface="Times New Roman"/>
                <a:ea typeface="Tahoma"/>
                <a:cs typeface="Times New Roman"/>
              </a:rPr>
            </a:br>
            <a:r>
              <a:rPr lang="en-US" sz="2400" b="1" dirty="0">
                <a:solidFill>
                  <a:srgbClr val="0070C0"/>
                </a:solidFill>
                <a:latin typeface="Times New Roman"/>
                <a:ea typeface="Tahoma"/>
                <a:cs typeface="Times New Roman"/>
              </a:rPr>
              <a:t> </a:t>
            </a:r>
            <a:br>
              <a:rPr lang="en-US" sz="2400" b="1" dirty="0">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a:ea typeface="Tahoma"/>
                <a:cs typeface="Times New Roman"/>
              </a:rPr>
              <a:t>Ear Electronic Device For Tinnitus Frequency Finding and Adjusting to Provide Relief To Tinnitus Suffering Patient</a:t>
            </a:r>
            <a:br>
              <a:rPr lang="en-US" sz="2400" b="1" dirty="0">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7935" y="1667328"/>
            <a:ext cx="8734168" cy="4197848"/>
          </a:xfrm>
        </p:spPr>
        <p:txBody>
          <a:bodyPr/>
          <a:lstStyle/>
          <a:p>
            <a:pPr marL="0" indent="0" algn="ctr">
              <a:buNone/>
            </a:pPr>
            <a:r>
              <a:rPr lang="en-US" sz="1400" b="1" dirty="0">
                <a:solidFill>
                  <a:srgbClr val="A71180"/>
                </a:solidFill>
                <a:latin typeface="Times New Roman"/>
                <a:cs typeface="Times New Roman"/>
              </a:rPr>
              <a:t>Submitted to the Presidency University, Bengaluru in partial fulfillment of the requirements for the Innovative Project- Raspberry-pi using Python</a:t>
            </a:r>
          </a:p>
          <a:p>
            <a:pPr marL="0" indent="0" algn="ctr">
              <a:buNone/>
            </a:pPr>
            <a:r>
              <a:rPr lang="en-US" sz="1800" b="1" dirty="0">
                <a:solidFill>
                  <a:srgbClr val="FF0000"/>
                </a:solidFill>
                <a:latin typeface="Times New Roman"/>
                <a:cs typeface="Times New Roman"/>
              </a:rPr>
              <a:t>IPR-217</a:t>
            </a:r>
          </a:p>
          <a:p>
            <a:pPr marL="0" indent="0" algn="ctr">
              <a:buNone/>
            </a:pPr>
            <a:endParaRPr lang="en-US" sz="1400" b="1">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a:solidFill>
                <a:schemeClr val="accent6">
                  <a:lumMod val="75000"/>
                </a:schemeClr>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a:cs typeface="Times New Roman"/>
              </a:rPr>
              <a:t>Under the supervision of </a:t>
            </a:r>
            <a:br>
              <a:rPr lang="en-IN" sz="1800" b="1" dirty="0">
                <a:latin typeface="Times New Roman"/>
                <a:cs typeface="Times New Roman"/>
              </a:rPr>
            </a:br>
            <a:r>
              <a:rPr lang="en-IN" sz="1400" b="1" dirty="0">
                <a:solidFill>
                  <a:srgbClr val="000000"/>
                </a:solidFill>
                <a:latin typeface="Times New Roman"/>
                <a:cs typeface="Times New Roman"/>
              </a:rPr>
              <a:t>Under the supervision of </a:t>
            </a:r>
          </a:p>
          <a:p>
            <a:pPr marL="0" indent="0" algn="ctr">
              <a:buNone/>
              <a:defRPr/>
            </a:pPr>
            <a:r>
              <a:rPr lang="en-US" sz="1400" b="1" dirty="0" err="1">
                <a:solidFill>
                  <a:srgbClr val="C00000"/>
                </a:solidFill>
                <a:latin typeface="Times New Roman"/>
                <a:cs typeface="Times New Roman"/>
              </a:rPr>
              <a:t>Dr.Mohammad</a:t>
            </a:r>
            <a:r>
              <a:rPr lang="en-US" sz="1400" b="1" dirty="0">
                <a:solidFill>
                  <a:srgbClr val="C00000"/>
                </a:solidFill>
                <a:latin typeface="Times New Roman"/>
                <a:cs typeface="Times New Roman"/>
              </a:rPr>
              <a:t> Shahnawaz Hussain</a:t>
            </a:r>
            <a:endParaRPr lang="en-IN" sz="2400" b="1" dirty="0">
              <a:solidFill>
                <a:srgbClr val="92D050"/>
              </a:solidFill>
              <a:latin typeface="Times New Roman"/>
              <a:cs typeface="Times New Roman"/>
            </a:endParaRPr>
          </a:p>
          <a:p>
            <a:pPr marL="0" indent="0" algn="ctr">
              <a:buNone/>
              <a:defRPr/>
            </a:pPr>
            <a:r>
              <a:rPr lang="en-IN" sz="1200" b="1" dirty="0">
                <a:solidFill>
                  <a:srgbClr val="FF0000"/>
                </a:solidFill>
                <a:latin typeface="Times New Roman"/>
                <a:cs typeface="Times New Roman"/>
              </a:rPr>
              <a:t>Assistant Professor</a:t>
            </a:r>
            <a:br>
              <a:rPr lang="en-IN" sz="1200" b="1" dirty="0">
                <a:latin typeface="Times New Roman" panose="02020603050405020304" pitchFamily="18" charset="0"/>
                <a:cs typeface="Times New Roman" panose="02020603050405020304" pitchFamily="18" charset="0"/>
              </a:rPr>
            </a:br>
            <a:r>
              <a:rPr lang="en-US" sz="1200" b="1" dirty="0">
                <a:solidFill>
                  <a:srgbClr val="FF0000"/>
                </a:solidFill>
                <a:latin typeface="Times New Roman"/>
                <a:cs typeface="Times New Roman"/>
              </a:rPr>
              <a:t>Department of </a:t>
            </a:r>
            <a:r>
              <a:rPr lang="en-US" sz="1200" b="1" err="1">
                <a:solidFill>
                  <a:srgbClr val="FF0000"/>
                </a:solidFill>
                <a:latin typeface="Times New Roman"/>
                <a:cs typeface="Times New Roman"/>
              </a:rPr>
              <a:t>Electronis</a:t>
            </a:r>
            <a:r>
              <a:rPr lang="en-US" sz="1200" b="1" dirty="0">
                <a:solidFill>
                  <a:srgbClr val="FF0000"/>
                </a:solidFill>
                <a:latin typeface="Times New Roman"/>
                <a:cs typeface="Times New Roman"/>
              </a:rPr>
              <a:t> &amp; </a:t>
            </a:r>
            <a:r>
              <a:rPr lang="en-US" sz="1200" b="1" err="1">
                <a:solidFill>
                  <a:srgbClr val="FF0000"/>
                </a:solidFill>
                <a:latin typeface="Times New Roman"/>
                <a:cs typeface="Times New Roman"/>
              </a:rPr>
              <a:t>CommunicationEngineering</a:t>
            </a:r>
            <a:br>
              <a:rPr lang="en-US" sz="1200" b="1" dirty="0">
                <a:latin typeface="Times New Roman" panose="02020603050405020304" pitchFamily="18" charset="0"/>
                <a:cs typeface="Times New Roman" panose="02020603050405020304" pitchFamily="18" charset="0"/>
              </a:rPr>
            </a:br>
            <a:br>
              <a:rPr lang="en-US" sz="1200" b="1" dirty="0">
                <a:latin typeface="Times New Roman" panose="02020603050405020304" pitchFamily="18" charset="0"/>
                <a:cs typeface="Times New Roman" panose="02020603050405020304" pitchFamily="18" charset="0"/>
              </a:rPr>
            </a:br>
            <a:endParaRPr lang="en-US" sz="1400" b="1">
              <a:solidFill>
                <a:srgbClr val="92D050"/>
              </a:solidFill>
              <a:latin typeface="Times New Roman"/>
              <a:cs typeface="Times New Roman"/>
            </a:endParaRP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921194822"/>
              </p:ext>
            </p:extLst>
          </p:nvPr>
        </p:nvGraphicFramePr>
        <p:xfrm>
          <a:off x="3865217" y="2484782"/>
          <a:ext cx="4812856" cy="2567277"/>
        </p:xfrm>
        <a:graphic>
          <a:graphicData uri="http://schemas.openxmlformats.org/drawingml/2006/table">
            <a:tbl>
              <a:tblPr firstRow="1" bandRow="1">
                <a:tableStyleId>{5C22544A-7EE6-4342-B048-85BDC9FD1C3A}</a:tableStyleId>
              </a:tblPr>
              <a:tblGrid>
                <a:gridCol w="2406428">
                  <a:extLst>
                    <a:ext uri="{9D8B030D-6E8A-4147-A177-3AD203B41FA5}">
                      <a16:colId xmlns:a16="http://schemas.microsoft.com/office/drawing/2014/main" val="2689928737"/>
                    </a:ext>
                  </a:extLst>
                </a:gridCol>
                <a:gridCol w="2406428">
                  <a:extLst>
                    <a:ext uri="{9D8B030D-6E8A-4147-A177-3AD203B41FA5}">
                      <a16:colId xmlns:a16="http://schemas.microsoft.com/office/drawing/2014/main" val="3965538731"/>
                    </a:ext>
                  </a:extLst>
                </a:gridCol>
              </a:tblGrid>
              <a:tr h="199903">
                <a:tc>
                  <a:txBody>
                    <a:bodyPr/>
                    <a:lstStyle/>
                    <a:p>
                      <a:pPr algn="ctr"/>
                      <a:r>
                        <a:rPr lang="en-US">
                          <a:latin typeface="Times New Roman"/>
                          <a:cs typeface="Times New Roman"/>
                        </a:rPr>
                        <a:t>Name </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a:cs typeface="Times New Roman"/>
                        </a:rPr>
                        <a:t>Roll Number</a:t>
                      </a:r>
                    </a:p>
                  </a:txBody>
                  <a:tcPr/>
                </a:tc>
                <a:extLst>
                  <a:ext uri="{0D108BD9-81ED-4DB2-BD59-A6C34878D82A}">
                    <a16:rowId xmlns:a16="http://schemas.microsoft.com/office/drawing/2014/main" val="2965105319"/>
                  </a:ext>
                </a:extLst>
              </a:tr>
              <a:tr h="347980">
                <a:tc>
                  <a:txBody>
                    <a:bodyPr/>
                    <a:lstStyle/>
                    <a:p>
                      <a:pPr algn="ctr"/>
                      <a:r>
                        <a:rPr lang="en-US">
                          <a:latin typeface="Times New Roman"/>
                          <a:cs typeface="Times New Roman"/>
                        </a:rPr>
                        <a:t>Shubham Kumar </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a:cs typeface="Times New Roman"/>
                        </a:rPr>
                        <a:t>20221CSE0721</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372717">
                <a:tc>
                  <a:txBody>
                    <a:bodyPr/>
                    <a:lstStyle/>
                    <a:p>
                      <a:pPr algn="ctr"/>
                      <a:r>
                        <a:rPr lang="en-US">
                          <a:latin typeface="Times New Roman"/>
                          <a:cs typeface="Times New Roman"/>
                        </a:rPr>
                        <a:t>Kiran T B</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a:cs typeface="Times New Roman"/>
                        </a:rPr>
                        <a:t>20221CSE0686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5509489"/>
                  </a:ext>
                </a:extLst>
              </a:tr>
              <a:tr h="199903">
                <a:tc>
                  <a:txBody>
                    <a:bodyPr/>
                    <a:lstStyle/>
                    <a:p>
                      <a:pPr algn="ctr"/>
                      <a:r>
                        <a:rPr lang="en-US">
                          <a:latin typeface="Times New Roman"/>
                          <a:cs typeface="Times New Roman"/>
                        </a:rPr>
                        <a:t>Hari Krishna M</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a:cs typeface="Times New Roman"/>
                        </a:rPr>
                        <a:t>20221CSE0674</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47980">
                <a:tc>
                  <a:txBody>
                    <a:bodyPr/>
                    <a:lstStyle/>
                    <a:p>
                      <a:pPr algn="ctr"/>
                      <a:r>
                        <a:rPr lang="en-US">
                          <a:latin typeface="Times New Roman"/>
                          <a:cs typeface="Times New Roman"/>
                        </a:rPr>
                        <a:t>Manjunath Royal B S</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a:cs typeface="Times New Roman"/>
                        </a:rPr>
                        <a:t>20221CSE0690</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r h="199903">
                <a:tc>
                  <a:txBody>
                    <a:bodyPr/>
                    <a:lstStyle/>
                    <a:p>
                      <a:pPr lvl="0" algn="ctr">
                        <a:buNone/>
                      </a:pPr>
                      <a:r>
                        <a:rPr lang="en-US" err="1">
                          <a:latin typeface="Times New Roman"/>
                          <a:cs typeface="Times New Roman"/>
                        </a:rPr>
                        <a:t>Gurupadeshwar</a:t>
                      </a:r>
                    </a:p>
                  </a:txBody>
                  <a:tcPr/>
                </a:tc>
                <a:tc>
                  <a:txBody>
                    <a:bodyPr/>
                    <a:lstStyle/>
                    <a:p>
                      <a:pPr lvl="0" algn="ctr">
                        <a:buNone/>
                      </a:pPr>
                      <a:r>
                        <a:rPr lang="en-US">
                          <a:latin typeface="Times New Roman"/>
                          <a:cs typeface="Times New Roman"/>
                        </a:rPr>
                        <a:t>20221CSE0672</a:t>
                      </a:r>
                    </a:p>
                  </a:txBody>
                  <a:tcPr/>
                </a:tc>
                <a:extLst>
                  <a:ext uri="{0D108BD9-81ED-4DB2-BD59-A6C34878D82A}">
                    <a16:rowId xmlns:a16="http://schemas.microsoft.com/office/drawing/2014/main" val="332657191"/>
                  </a:ext>
                </a:extLst>
              </a:tr>
              <a:tr h="347980">
                <a:tc>
                  <a:txBody>
                    <a:bodyPr/>
                    <a:lstStyle/>
                    <a:p>
                      <a:pPr lvl="0" algn="ctr">
                        <a:buNone/>
                      </a:pPr>
                      <a:r>
                        <a:rPr lang="en-US">
                          <a:latin typeface="Times New Roman"/>
                          <a:cs typeface="Times New Roman"/>
                        </a:rPr>
                        <a:t>Muralikrishna U</a:t>
                      </a:r>
                    </a:p>
                  </a:txBody>
                  <a:tcPr/>
                </a:tc>
                <a:tc>
                  <a:txBody>
                    <a:bodyPr/>
                    <a:lstStyle/>
                    <a:p>
                      <a:pPr lvl="0" algn="ctr">
                        <a:buNone/>
                      </a:pPr>
                      <a:r>
                        <a:rPr lang="en-US">
                          <a:latin typeface="Times New Roman"/>
                          <a:cs typeface="Times New Roman"/>
                        </a:rPr>
                        <a:t>20221ECE0186</a:t>
                      </a:r>
                    </a:p>
                  </a:txBody>
                  <a:tcPr/>
                </a:tc>
                <a:extLst>
                  <a:ext uri="{0D108BD9-81ED-4DB2-BD59-A6C34878D82A}">
                    <a16:rowId xmlns:a16="http://schemas.microsoft.com/office/drawing/2014/main" val="381774762"/>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a:cs typeface="Times New Roman"/>
              </a:rPr>
              <a:t>Project Brief Summary</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r>
              <a:rPr lang="en-US" dirty="0">
                <a:ea typeface="+mn-lt"/>
                <a:cs typeface="+mn-lt"/>
              </a:rPr>
              <a:t>These are small electronic gadgets that generate specific sounds to mask or override the ringing of tinnitus. They offer various features to customize the sound output according to the user's preferences.</a:t>
            </a:r>
          </a:p>
          <a:p>
            <a:r>
              <a:rPr lang="en-US" dirty="0">
                <a:ea typeface="+mn-lt"/>
                <a:cs typeface="+mn-lt"/>
              </a:rPr>
              <a:t>These specialized electronic devices emit soothing sounds, effectively masking or covering up the perceived tinnitus noises. They offer a variety of sound options, ranging from white noise, nature sounds, or customized tones to match an individual's preference.</a:t>
            </a:r>
          </a:p>
          <a:p>
            <a:r>
              <a:rPr lang="en-US" dirty="0">
                <a:ea typeface="+mn-lt"/>
                <a:cs typeface="+mn-lt"/>
              </a:rPr>
              <a:t>The ultimate goal is to achieve habituation, not only in regard to the perception of tinnitus but, more importantly, to the emotional response associated with tinnitus.</a:t>
            </a:r>
            <a:endParaRPr lang="en-US" dirty="0">
              <a:latin typeface="Calibri"/>
              <a:ea typeface="Calibri"/>
              <a:cs typeface="Calibri"/>
            </a:endParaRPr>
          </a:p>
          <a:p>
            <a:endParaRPr lang="en-US"/>
          </a:p>
          <a:p>
            <a:endParaRPr lang="en-US" dirty="0">
              <a:latin typeface="Calibri"/>
              <a:ea typeface="Calibri"/>
              <a:cs typeface="Calibri"/>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a:solidFill>
                  <a:schemeClr val="accent1">
                    <a:lumMod val="75000"/>
                  </a:schemeClr>
                </a:solidFill>
                <a:latin typeface="Times New Roman" panose="02020603050405020304" pitchFamily="18" charset="0"/>
                <a:cs typeface="Times New Roman" panose="02020603050405020304" pitchFamily="18" charset="0"/>
              </a:rPr>
              <a:t>Challenges Faced in Project</a:t>
            </a:r>
          </a:p>
        </p:txBody>
      </p:sp>
      <p:sp>
        <p:nvSpPr>
          <p:cNvPr id="3" name="Content Placeholder 2"/>
          <p:cNvSpPr>
            <a:spLocks noGrp="1"/>
          </p:cNvSpPr>
          <p:nvPr>
            <p:ph idx="1"/>
          </p:nvPr>
        </p:nvSpPr>
        <p:spPr>
          <a:xfrm>
            <a:off x="220884" y="1184367"/>
            <a:ext cx="10515600" cy="4058194"/>
          </a:xfrm>
        </p:spPr>
        <p:txBody>
          <a:bodyPr/>
          <a:lstStyle/>
          <a:p>
            <a:r>
              <a:rPr lang="en-IN" sz="1100" dirty="0">
                <a:solidFill>
                  <a:srgbClr val="FFFFFF"/>
                </a:solidFill>
                <a:ea typeface="+mn-lt"/>
                <a:cs typeface="+mn-lt"/>
              </a:rPr>
              <a:t>Providing long-term relief from tinnitus symptoms is a major challenge</a:t>
            </a:r>
            <a:endParaRPr lang="en-IN" sz="1100" u="sng" dirty="0">
              <a:latin typeface="Calibri"/>
              <a:ea typeface="Calibri"/>
              <a:cs typeface="Calibri"/>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
        <p:nvSpPr>
          <p:cNvPr id="5" name="TextBox 4">
            <a:extLst>
              <a:ext uri="{FF2B5EF4-FFF2-40B4-BE49-F238E27FC236}">
                <a16:creationId xmlns:a16="http://schemas.microsoft.com/office/drawing/2014/main" id="{06639F39-C68F-E8A2-532A-607321A7F6E8}"/>
              </a:ext>
            </a:extLst>
          </p:cNvPr>
          <p:cNvSpPr txBox="1"/>
          <p:nvPr/>
        </p:nvSpPr>
        <p:spPr>
          <a:xfrm>
            <a:off x="586451" y="1068730"/>
            <a:ext cx="971694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ea typeface="Calibri"/>
                <a:cs typeface="Arial"/>
              </a:rPr>
              <a:t>•Due to limited information about this project it was a challenging thing for our team to find the info about this model.</a:t>
            </a:r>
          </a:p>
          <a:p>
            <a:r>
              <a:rPr lang="en-US" sz="2800" dirty="0">
                <a:latin typeface="Calibri"/>
                <a:ea typeface="Calibri"/>
                <a:cs typeface="Arial"/>
              </a:rPr>
              <a:t>•As we do not have any idea about the audio signal processing it is a major challenge in this project on which we are trying to figure it out.</a:t>
            </a:r>
          </a:p>
          <a:p>
            <a:r>
              <a:rPr lang="en-US" sz="2800" dirty="0">
                <a:latin typeface="Calibri"/>
                <a:ea typeface="Calibri"/>
                <a:cs typeface="Arial"/>
              </a:rPr>
              <a:t>•Providing long-term relief from tinnitus symptoms is a major challenge. While some devices have shown promising results, more research is needed to confirm their effectiveness which is a lengthy process.</a:t>
            </a:r>
            <a:endParaRPr lang="en-US" sz="2800" dirty="0">
              <a:ea typeface="Calibri"/>
            </a:endParaRPr>
          </a:p>
          <a:p>
            <a:endParaRPr lang="en-US" sz="2800" dirty="0">
              <a:latin typeface="Calibri"/>
              <a:ea typeface="Calibri"/>
              <a:cs typeface="Arial"/>
            </a:endParaRPr>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lstStyle/>
          <a:p>
            <a:r>
              <a:rPr lang="en-IN" altLang="en-US" sz="3200" b="1">
                <a:solidFill>
                  <a:srgbClr val="0070C0"/>
                </a:solidFill>
                <a:latin typeface="Times New Roman" panose="02020603050405020304" pitchFamily="18" charset="0"/>
                <a:cs typeface="Times New Roman" panose="02020603050405020304" pitchFamily="18" charset="0"/>
              </a:rPr>
              <a:t>Circuit/Block Diagram</a:t>
            </a:r>
            <a:endParaRPr lang="en-US" sz="3200">
              <a:latin typeface="Times New Roman" panose="02020603050405020304" pitchFamily="18" charset="0"/>
              <a:cs typeface="Times New Roman" panose="02020603050405020304" pitchFamily="18" charset="0"/>
            </a:endParaRPr>
          </a:p>
        </p:txBody>
      </p:sp>
      <p:pic>
        <p:nvPicPr>
          <p:cNvPr id="5" name="Content Placeholder 4" descr="A diagram of a device&#10;&#10;Description automatically generated">
            <a:extLst>
              <a:ext uri="{FF2B5EF4-FFF2-40B4-BE49-F238E27FC236}">
                <a16:creationId xmlns:a16="http://schemas.microsoft.com/office/drawing/2014/main" id="{3144BBB7-F8CD-6A9D-7026-987CC8E3986D}"/>
              </a:ext>
            </a:extLst>
          </p:cNvPr>
          <p:cNvPicPr>
            <a:picLocks noGrp="1" noChangeAspect="1"/>
          </p:cNvPicPr>
          <p:nvPr>
            <p:ph idx="1"/>
          </p:nvPr>
        </p:nvPicPr>
        <p:blipFill>
          <a:blip r:embed="rId2"/>
          <a:stretch>
            <a:fillRect/>
          </a:stretch>
        </p:blipFill>
        <p:spPr>
          <a:xfrm>
            <a:off x="1479827" y="1058688"/>
            <a:ext cx="9243390" cy="4668194"/>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973887109"/>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F195F4C-44D2-4F45-A0AC-21646A9D27BF}" type="slidenum">
              <a:rPr lang="en-US" altLang="en-US" smtClean="0"/>
              <a:pPr>
                <a:defRPr/>
              </a:pPr>
              <a:t>5</a:t>
            </a:fld>
            <a:endParaRPr lang="en-US" altLang="en-US"/>
          </a:p>
        </p:txBody>
      </p:sp>
      <p:sp>
        <p:nvSpPr>
          <p:cNvPr id="3" name="Title 1"/>
          <p:cNvSpPr txBox="1">
            <a:spLocks/>
          </p:cNvSpPr>
          <p:nvPr/>
        </p:nvSpPr>
        <p:spPr>
          <a:xfrm>
            <a:off x="277985" y="424212"/>
            <a:ext cx="10515600" cy="627652"/>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ctr" defTabSz="914400"/>
            <a:r>
              <a:rPr lang="en-IN" altLang="en-US" sz="3200" b="1">
                <a:solidFill>
                  <a:srgbClr val="0070C0"/>
                </a:solidFill>
                <a:latin typeface="Times New Roman" panose="02020603050405020304" pitchFamily="18" charset="0"/>
                <a:cs typeface="Times New Roman" panose="02020603050405020304" pitchFamily="18" charset="0"/>
              </a:rPr>
              <a:t>Results and Discussions</a:t>
            </a:r>
            <a:endParaRPr lang="en-US" sz="3200">
              <a:latin typeface="Times New Roman" panose="02020603050405020304" pitchFamily="18" charset="0"/>
              <a:cs typeface="Times New Roman" panose="02020603050405020304" pitchFamily="18" charset="0"/>
            </a:endParaRPr>
          </a:p>
        </p:txBody>
      </p:sp>
      <p:pic>
        <p:nvPicPr>
          <p:cNvPr id="5" name="Picture 4" descr="A white box with a circuit board and a cord&#10;&#10;Description automatically generated">
            <a:extLst>
              <a:ext uri="{FF2B5EF4-FFF2-40B4-BE49-F238E27FC236}">
                <a16:creationId xmlns:a16="http://schemas.microsoft.com/office/drawing/2014/main" id="{CE474FF0-375A-A635-92C4-A746C5E16DD0}"/>
              </a:ext>
            </a:extLst>
          </p:cNvPr>
          <p:cNvPicPr>
            <a:picLocks noChangeAspect="1"/>
          </p:cNvPicPr>
          <p:nvPr/>
        </p:nvPicPr>
        <p:blipFill>
          <a:blip r:embed="rId2"/>
          <a:stretch>
            <a:fillRect/>
          </a:stretch>
        </p:blipFill>
        <p:spPr>
          <a:xfrm>
            <a:off x="1124517" y="1314844"/>
            <a:ext cx="3059948" cy="3214686"/>
          </a:xfrm>
          <a:prstGeom prst="rect">
            <a:avLst/>
          </a:prstGeom>
        </p:spPr>
      </p:pic>
      <p:sp>
        <p:nvSpPr>
          <p:cNvPr id="6" name="TextBox 5">
            <a:extLst>
              <a:ext uri="{FF2B5EF4-FFF2-40B4-BE49-F238E27FC236}">
                <a16:creationId xmlns:a16="http://schemas.microsoft.com/office/drawing/2014/main" id="{D729DDC2-258D-F2DD-112A-D5353E43A543}"/>
              </a:ext>
            </a:extLst>
          </p:cNvPr>
          <p:cNvSpPr txBox="1"/>
          <p:nvPr/>
        </p:nvSpPr>
        <p:spPr>
          <a:xfrm>
            <a:off x="5291672" y="1388152"/>
            <a:ext cx="610698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libri"/>
              <a:ea typeface="Calibri"/>
              <a:cs typeface="Arial"/>
            </a:endParaRPr>
          </a:p>
          <a:p>
            <a:r>
              <a:rPr lang="en-US" dirty="0">
                <a:latin typeface="Calibri"/>
                <a:ea typeface="Calibri"/>
                <a:cs typeface="Arial"/>
              </a:rPr>
              <a:t>•</a:t>
            </a:r>
            <a:r>
              <a:rPr lang="en-US" sz="2400" dirty="0">
                <a:latin typeface="Calibri"/>
                <a:ea typeface="Calibri"/>
                <a:cs typeface="Arial"/>
              </a:rPr>
              <a:t>We have established a configuration of the </a:t>
            </a:r>
            <a:r>
              <a:rPr lang="en-US" sz="2400" dirty="0" err="1">
                <a:latin typeface="Calibri"/>
                <a:ea typeface="Calibri"/>
                <a:cs typeface="Arial"/>
              </a:rPr>
              <a:t>Rasberry</a:t>
            </a:r>
            <a:r>
              <a:rPr lang="en-US" sz="2400" dirty="0">
                <a:latin typeface="Calibri"/>
                <a:ea typeface="Calibri"/>
                <a:cs typeface="Arial"/>
              </a:rPr>
              <a:t> pi along with its coding environment.</a:t>
            </a:r>
            <a:endParaRPr lang="en-US" sz="2400">
              <a:ea typeface="Calibri"/>
            </a:endParaRPr>
          </a:p>
          <a:p>
            <a:r>
              <a:rPr lang="en-US" sz="2400" dirty="0">
                <a:latin typeface="Calibri"/>
                <a:ea typeface="Calibri"/>
                <a:cs typeface="Arial"/>
              </a:rPr>
              <a:t>•We are working on connecting the </a:t>
            </a:r>
            <a:r>
              <a:rPr lang="en-US" sz="2400" err="1">
                <a:latin typeface="Calibri"/>
                <a:ea typeface="Calibri"/>
                <a:cs typeface="Arial"/>
              </a:rPr>
              <a:t>rasberry</a:t>
            </a:r>
            <a:r>
              <a:rPr lang="en-US" sz="2400" dirty="0">
                <a:latin typeface="Calibri"/>
                <a:ea typeface="Calibri"/>
                <a:cs typeface="Arial"/>
              </a:rPr>
              <a:t> pi to ear electronic device to take audio input and signal processing part to generate output.</a:t>
            </a:r>
            <a:endParaRPr lang="en-US" sz="2400">
              <a:ea typeface="Calibri"/>
            </a:endParaRPr>
          </a:p>
          <a:p>
            <a:r>
              <a:rPr lang="en-US" sz="2400" dirty="0">
                <a:latin typeface="Calibri"/>
                <a:ea typeface="Calibri"/>
                <a:cs typeface="Arial"/>
              </a:rPr>
              <a:t>•This is just a model , We are still researching about this project as it is a new concept for us our team are trying to solve it.</a:t>
            </a:r>
            <a:endParaRPr lang="en-US" sz="2400">
              <a:ea typeface="Calibri"/>
            </a:endParaRPr>
          </a:p>
        </p:txBody>
      </p:sp>
    </p:spTree>
    <p:extLst>
      <p:ext uri="{BB962C8B-B14F-4D97-AF65-F5344CB8AC3E}">
        <p14:creationId xmlns:p14="http://schemas.microsoft.com/office/powerpoint/2010/main" val="3740294058"/>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a:solidFill>
                  <a:srgbClr val="FFFF00"/>
                </a:solidFill>
                <a:latin typeface="Times New Roman" panose="02020603050405020304" pitchFamily="18" charset="0"/>
                <a:cs typeface="Times New Roman" panose="02020603050405020304" pitchFamily="18" charset="0"/>
              </a:rPr>
              <a:t>  </a:t>
            </a:r>
            <a:r>
              <a:rPr lang="en-US" sz="4800">
                <a:solidFill>
                  <a:srgbClr val="FFFF00"/>
                </a:solidFill>
                <a:latin typeface="Times New Roman" panose="02020603050405020304" pitchFamily="18" charset="0"/>
                <a:cs typeface="Times New Roman" panose="02020603050405020304" pitchFamily="18" charset="0"/>
              </a:rPr>
              <a:t>Q&amp;A</a:t>
            </a:r>
          </a:p>
          <a:p>
            <a:pPr marL="0" indent="0" algn="ctr">
              <a:buNone/>
            </a:pPr>
            <a:endParaRPr lang="en-US" sz="660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Innovative Projects- Raspberry-pi Using Python (CSE1003)  Phase –III  Review Presentation    Ear Electronic Device For Tinnitus Frequency Finding and Adjusting to Provide Relief To Tinnitus Suffering Patient </vt:lpstr>
      <vt:lpstr>Project Brief Summary</vt:lpstr>
      <vt:lpstr>Challenges Faced in Project</vt:lpstr>
      <vt:lpstr>Circuit/Block Diagram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GURUPADESHWAR</cp:lastModifiedBy>
  <cp:revision>193</cp:revision>
  <cp:lastPrinted>2018-07-24T06:37:20Z</cp:lastPrinted>
  <dcterms:created xsi:type="dcterms:W3CDTF">2018-06-07T04:06:17Z</dcterms:created>
  <dcterms:modified xsi:type="dcterms:W3CDTF">2024-05-27T02:46:57Z</dcterms:modified>
</cp:coreProperties>
</file>