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0"/>
  </p:notesMasterIdLst>
  <p:sldIdLst>
    <p:sldId id="475" r:id="rId2"/>
    <p:sldId id="470" r:id="rId3"/>
    <p:sldId id="462" r:id="rId4"/>
    <p:sldId id="479" r:id="rId5"/>
    <p:sldId id="481" r:id="rId6"/>
    <p:sldId id="476" r:id="rId7"/>
    <p:sldId id="473" r:id="rId8"/>
    <p:sldId id="468" r:id="rId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A7118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3" d="100"/>
          <a:sy n="73" d="100"/>
        </p:scale>
        <p:origin x="81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Phase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phldr="0"/>
      <dgm:spPr/>
      <dgm:t>
        <a:bodyPr/>
        <a:lstStyle/>
        <a:p>
          <a:r>
            <a:rPr lang="en-IN" dirty="0">
              <a:latin typeface="Times New Roman" panose="02020603050405020304" pitchFamily="18" charset="0"/>
              <a:cs typeface="Times New Roman" panose="02020603050405020304" pitchFamily="18" charset="0"/>
            </a:rPr>
            <a:t>25/03/2023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•Define the project scope and requirements.</a:t>
          </a:r>
        </a:p>
        <a:p>
          <a:r>
            <a:rPr lang="en-IN" dirty="0">
              <a:latin typeface="Times New Roman" panose="02020603050405020304" pitchFamily="18" charset="0"/>
              <a:cs typeface="Times New Roman" panose="02020603050405020304" pitchFamily="18" charset="0"/>
            </a:rPr>
            <a:t>
•Design the circuit diagram and system architecture.</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Phase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phldr="0"/>
      <dgm:spPr/>
      <dgm:t>
        <a:bodyPr/>
        <a:lstStyle/>
        <a:p>
          <a:r>
            <a:rPr lang="en-IN" dirty="0">
              <a:latin typeface="Times New Roman" panose="02020603050405020304" pitchFamily="18" charset="0"/>
              <a:cs typeface="Times New Roman" panose="02020603050405020304" pitchFamily="18" charset="0"/>
            </a:rPr>
            <a:t>29/04/2023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•Select the hardware components, such as sensors and microcontrollers.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•Assemble the hardware components and build the circuit.</a:t>
          </a:r>
        </a:p>
        <a:p>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Phase</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0"/>
      <dgm:spPr/>
      <dgm:t>
        <a:bodyPr/>
        <a:lstStyle/>
        <a:p>
          <a:r>
            <a:rPr lang="en-IN" dirty="0">
              <a:latin typeface="Times New Roman" panose="02020603050405020304" pitchFamily="18" charset="0"/>
              <a:cs typeface="Times New Roman" panose="02020603050405020304" pitchFamily="18" charset="0"/>
            </a:rPr>
            <a:t>25/05/2023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•Install the system in the target location(s).</a:t>
          </a:r>
        </a:p>
        <a:p>
          <a:r>
            <a:rPr lang="en-IN" dirty="0">
              <a:latin typeface="Times New Roman" panose="02020603050405020304" pitchFamily="18" charset="0"/>
              <a:cs typeface="Times New Roman" panose="02020603050405020304" pitchFamily="18" charset="0"/>
            </a:rPr>
            <a:t>
•Monitor the </a:t>
          </a:r>
        </a:p>
        <a:p>
          <a:r>
            <a:rPr lang="en-IN" dirty="0">
              <a:latin typeface="Times New Roman" panose="02020603050405020304" pitchFamily="18" charset="0"/>
              <a:cs typeface="Times New Roman" panose="02020603050405020304" pitchFamily="18" charset="0"/>
            </a:rPr>
            <a:t>System for data accuracy and performance.</a:t>
          </a:r>
        </a:p>
        <a:p>
          <a:r>
            <a:rPr lang="en-IN" dirty="0">
              <a:latin typeface="Times New Roman" panose="02020603050405020304" pitchFamily="18" charset="0"/>
              <a:cs typeface="Times New Roman" panose="02020603050405020304" pitchFamily="18" charset="0"/>
            </a:rPr>
            <a:t>
•Fully working </a:t>
          </a:r>
        </a:p>
        <a:p>
          <a:r>
            <a:rPr lang="en-IN" dirty="0">
              <a:latin typeface="Times New Roman" panose="02020603050405020304" pitchFamily="18" charset="0"/>
              <a:cs typeface="Times New Roman" panose="02020603050405020304" pitchFamily="18" charset="0"/>
            </a:rPr>
            <a:t>Prototype of this project.</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0" presStyleCnt="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dgm:presLayoutVars>
          <dgm:chMax val="2"/>
          <dgm:chPref val="1"/>
          <dgm:bulletEnabled val="1"/>
        </dgm:presLayoutVars>
      </dgm:prSet>
      <dgm:spPr/>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8763BB5B-6F4C-4D47-85B1-62610FE5B298}" type="presParOf" srcId="{A6BCDA7B-D633-438F-B44D-CB4D60E5C492}" destId="{96AFCF47-32CA-4C44-9E3C-782007B7112E}" srcOrd="0"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1" destOrd="0" presId="urn:microsoft.com/office/officeart/2011/layout/InterconnectedBlockProcess"/>
    <dgm:cxn modelId="{F96AEFC3-668C-485E-AC28-DE7FA02228A9}" type="presParOf" srcId="{A6BCDA7B-D633-438F-B44D-CB4D60E5C492}" destId="{4C66D42D-7E6D-4563-AFDC-369C30B73F70}" srcOrd="2" destOrd="0" presId="urn:microsoft.com/office/officeart/2011/layout/InterconnectedBlockProcess"/>
    <dgm:cxn modelId="{7911F644-0138-4A4E-B810-F025BD63CD8F}" type="presParOf" srcId="{A6BCDA7B-D633-438F-B44D-CB4D60E5C492}" destId="{C1269CE6-C767-48CC-AAFD-A238D1FFDABA}" srcOrd="3"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4" destOrd="0" presId="urn:microsoft.com/office/officeart/2011/layout/InterconnectedBlockProcess"/>
    <dgm:cxn modelId="{214D504B-4CBF-4B7C-A0E7-B63D10D9DDB1}" type="presParOf" srcId="{A6BCDA7B-D633-438F-B44D-CB4D60E5C492}" destId="{00BB3360-A9BB-4051-A4B1-1216F82F642C}" srcOrd="5" destOrd="0" presId="urn:microsoft.com/office/officeart/2011/layout/InterconnectedBlockProcess"/>
    <dgm:cxn modelId="{07B34F88-773E-4FE4-8638-A7CCDA760808}" type="presParOf" srcId="{A6BCDA7B-D633-438F-B44D-CB4D60E5C492}" destId="{7305DF14-0FF5-45E4-8B19-015814092DBD}" srcOrd="6"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7" destOrd="0" presId="urn:microsoft.com/office/officeart/2011/layout/InterconnectedBlockProcess"/>
    <dgm:cxn modelId="{C9F769F8-3C09-4DEC-B20E-9972D58EEAF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6010678" y="713024"/>
          <a:ext cx="1505304" cy="3345170"/>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25/05/2023</a:t>
          </a:r>
        </a:p>
        <a:p>
          <a:pPr marL="0" lvl="0" indent="0" algn="r" defTabSz="622300">
            <a:lnSpc>
              <a:spcPct val="90000"/>
            </a:lnSpc>
            <a:spcBef>
              <a:spcPct val="0"/>
            </a:spcBef>
            <a:spcAft>
              <a:spcPct val="35000"/>
            </a:spcAft>
            <a:buNone/>
          </a:pPr>
          <a:endParaRPr lang="en-IN" sz="1400" kern="1200" dirty="0">
            <a:latin typeface="Times New Roman" panose="02020603050405020304" pitchFamily="18" charset="0"/>
            <a:cs typeface="Times New Roman" panose="02020603050405020304" pitchFamily="18" charset="0"/>
          </a:endParaRP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•Install the system in the target location(s).</a:t>
          </a: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
•Monitor the </a:t>
          </a: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System for data accuracy and performance.</a:t>
          </a: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
•Fully working </a:t>
          </a: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Prototype of this project.</a:t>
          </a:r>
          <a:endParaRPr lang="en-US" sz="1400" kern="1200" dirty="0">
            <a:latin typeface="Times New Roman" panose="02020603050405020304" pitchFamily="18" charset="0"/>
            <a:cs typeface="Times New Roman" panose="02020603050405020304" pitchFamily="18" charset="0"/>
          </a:endParaRPr>
        </a:p>
      </dsp:txBody>
      <dsp:txXfrm>
        <a:off x="6201720" y="713024"/>
        <a:ext cx="1314262" cy="3345170"/>
      </dsp:txXfrm>
    </dsp:sp>
    <dsp:sp modelId="{4C66D42D-7E6D-4563-AFDC-369C30B73F70}">
      <dsp:nvSpPr>
        <dsp:cNvPr id="0" name=""/>
        <dsp:cNvSpPr/>
      </dsp:nvSpPr>
      <dsp:spPr>
        <a:xfrm>
          <a:off x="6010678" y="0"/>
          <a:ext cx="1505304" cy="7142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Phase</a:t>
          </a:r>
          <a:r>
            <a:rPr lang="en-US" sz="2500" kern="1200" baseline="0" dirty="0">
              <a:latin typeface="Times New Roman" panose="02020603050405020304" pitchFamily="18" charset="0"/>
              <a:cs typeface="Times New Roman" panose="02020603050405020304" pitchFamily="18" charset="0"/>
            </a:rPr>
            <a:t> 3</a:t>
          </a:r>
          <a:endParaRPr lang="en-US" sz="2500" kern="1200" dirty="0">
            <a:latin typeface="Times New Roman" panose="02020603050405020304" pitchFamily="18" charset="0"/>
            <a:cs typeface="Times New Roman" panose="02020603050405020304" pitchFamily="18" charset="0"/>
          </a:endParaRPr>
        </a:p>
      </dsp:txBody>
      <dsp:txXfrm>
        <a:off x="6010678" y="0"/>
        <a:ext cx="1505304" cy="714242"/>
      </dsp:txXfrm>
    </dsp:sp>
    <dsp:sp modelId="{06F8D57B-EDF4-4CF4-8700-DC2CA3E3028E}">
      <dsp:nvSpPr>
        <dsp:cNvPr id="0" name=""/>
        <dsp:cNvSpPr/>
      </dsp:nvSpPr>
      <dsp:spPr>
        <a:xfrm>
          <a:off x="4504921" y="713024"/>
          <a:ext cx="1505304" cy="3106548"/>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29/04/2023</a:t>
          </a:r>
        </a:p>
        <a:p>
          <a:pPr marL="0" lvl="0" indent="0" algn="r" defTabSz="622300">
            <a:lnSpc>
              <a:spcPct val="90000"/>
            </a:lnSpc>
            <a:spcBef>
              <a:spcPct val="0"/>
            </a:spcBef>
            <a:spcAft>
              <a:spcPct val="35000"/>
            </a:spcAft>
            <a:buNone/>
          </a:pPr>
          <a:endParaRPr lang="en-IN" sz="1400" kern="1200" dirty="0">
            <a:latin typeface="Times New Roman" panose="02020603050405020304" pitchFamily="18" charset="0"/>
            <a:cs typeface="Times New Roman" panose="02020603050405020304" pitchFamily="18" charset="0"/>
          </a:endParaRP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•Select the hardware components, such as sensors and microcontrollers.</a:t>
          </a:r>
        </a:p>
        <a:p>
          <a:pPr marL="0" lvl="0" indent="0" algn="r" defTabSz="622300">
            <a:lnSpc>
              <a:spcPct val="90000"/>
            </a:lnSpc>
            <a:spcBef>
              <a:spcPct val="0"/>
            </a:spcBef>
            <a:spcAft>
              <a:spcPct val="35000"/>
            </a:spcAft>
            <a:buNone/>
          </a:pPr>
          <a:endParaRPr lang="en-IN" sz="1400" kern="1200" dirty="0">
            <a:latin typeface="Times New Roman" panose="02020603050405020304" pitchFamily="18" charset="0"/>
            <a:cs typeface="Times New Roman" panose="02020603050405020304" pitchFamily="18" charset="0"/>
          </a:endParaRP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•Assemble the hardware components and build the circuit.</a:t>
          </a:r>
        </a:p>
        <a:p>
          <a:pPr marL="0" lvl="0" indent="0" algn="r" defTabSz="622300">
            <a:lnSpc>
              <a:spcPct val="9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dsp:txBody>
      <dsp:txXfrm>
        <a:off x="4695964" y="713024"/>
        <a:ext cx="1314262" cy="3106548"/>
      </dsp:txXfrm>
    </dsp:sp>
    <dsp:sp modelId="{00BB3360-A9BB-4051-A4B1-1216F82F642C}">
      <dsp:nvSpPr>
        <dsp:cNvPr id="0" name=""/>
        <dsp:cNvSpPr/>
      </dsp:nvSpPr>
      <dsp:spPr>
        <a:xfrm>
          <a:off x="4504921" y="115658"/>
          <a:ext cx="1505304" cy="5973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Phase 2</a:t>
          </a:r>
        </a:p>
      </dsp:txBody>
      <dsp:txXfrm>
        <a:off x="4504921" y="115658"/>
        <a:ext cx="1505304" cy="597366"/>
      </dsp:txXfrm>
    </dsp:sp>
    <dsp:sp modelId="{A134CDD1-D85F-44EF-8BEE-9F99A855C1E6}">
      <dsp:nvSpPr>
        <dsp:cNvPr id="0" name=""/>
        <dsp:cNvSpPr/>
      </dsp:nvSpPr>
      <dsp:spPr>
        <a:xfrm>
          <a:off x="2999617" y="713024"/>
          <a:ext cx="1505304" cy="286752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25/03/2023</a:t>
          </a:r>
        </a:p>
        <a:p>
          <a:pPr marL="0" lvl="0" indent="0" algn="r" defTabSz="622300">
            <a:lnSpc>
              <a:spcPct val="90000"/>
            </a:lnSpc>
            <a:spcBef>
              <a:spcPct val="0"/>
            </a:spcBef>
            <a:spcAft>
              <a:spcPct val="35000"/>
            </a:spcAft>
            <a:buNone/>
          </a:pPr>
          <a:endParaRPr lang="en-IN" sz="1400" kern="1200" dirty="0">
            <a:latin typeface="Times New Roman" panose="02020603050405020304" pitchFamily="18" charset="0"/>
            <a:cs typeface="Times New Roman" panose="02020603050405020304" pitchFamily="18" charset="0"/>
          </a:endParaRP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•Define the project scope and requirements.</a:t>
          </a:r>
        </a:p>
        <a:p>
          <a:pPr marL="0" lvl="0" indent="0" algn="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
•Design the circuit diagram and system architecture.</a:t>
          </a:r>
          <a:endParaRPr lang="en-US" sz="1400" kern="1200" dirty="0">
            <a:latin typeface="Times New Roman" panose="02020603050405020304" pitchFamily="18" charset="0"/>
            <a:cs typeface="Times New Roman" panose="02020603050405020304" pitchFamily="18" charset="0"/>
          </a:endParaRPr>
        </a:p>
      </dsp:txBody>
      <dsp:txXfrm>
        <a:off x="3190659" y="713024"/>
        <a:ext cx="1314262" cy="2867520"/>
      </dsp:txXfrm>
    </dsp:sp>
    <dsp:sp modelId="{65257024-FAC0-4522-B139-1CC85B547BE8}">
      <dsp:nvSpPr>
        <dsp:cNvPr id="0" name=""/>
        <dsp:cNvSpPr/>
      </dsp:nvSpPr>
      <dsp:spPr>
        <a:xfrm>
          <a:off x="2999617" y="234969"/>
          <a:ext cx="1505304" cy="478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Phase 1</a:t>
          </a:r>
        </a:p>
      </dsp:txBody>
      <dsp:txXfrm>
        <a:off x="2999617" y="234969"/>
        <a:ext cx="1505304" cy="478055"/>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4/29/2023</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4/29/2023</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4/29/2023</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4/29/2023</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4/29/2023</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4/29/2023</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4/29/2023</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4/29/2023</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4/29/2023</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4/29/2023</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4/29/2023</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4/29/2023</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4/29/2023</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image" Target="../media/image8.jpeg" /><Relationship Id="rId3" Type="http://schemas.openxmlformats.org/officeDocument/2006/relationships/image" Target="../media/image3.jpeg" /><Relationship Id="rId7" Type="http://schemas.openxmlformats.org/officeDocument/2006/relationships/image" Target="../media/image7.jpeg" /><Relationship Id="rId2" Type="http://schemas.openxmlformats.org/officeDocument/2006/relationships/image" Target="../media/image2.jpeg" /><Relationship Id="rId1" Type="http://schemas.openxmlformats.org/officeDocument/2006/relationships/slideLayout" Target="../slideLayouts/slideLayout2.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 Id="rId9" Type="http://schemas.openxmlformats.org/officeDocument/2006/relationships/image" Target="../media/image9.jpeg" /></Relationships>
</file>

<file path=ppt/slides/_rels/slide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2" Type="http://schemas.openxmlformats.org/officeDocument/2006/relationships/image" Target="../media/image11.w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Innovative Projects- Arduino Using Embedded ‘C’ (CSE1002) </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Phase –II Review Presentation </a:t>
            </a:r>
            <a:br>
              <a:rPr lang="en-IN"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IN" sz="2400" b="1" dirty="0">
                <a:solidFill>
                  <a:srgbClr val="0070C0"/>
                </a:solidFill>
                <a:latin typeface="Times New Roman" panose="02020603050405020304" pitchFamily="18" charset="0"/>
                <a:ea typeface="Tahoma" pitchFamily="34" charset="0"/>
                <a:cs typeface="Times New Roman" panose="02020603050405020304" pitchFamily="18" charset="0"/>
              </a:rPr>
              <a:t>Waste Water Management Using Arduino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7230"/>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Innovative Project- Arduino Using Embedded ‘C</a:t>
            </a:r>
            <a:r>
              <a:rPr lang="en-US" sz="1400" b="1" dirty="0">
                <a:solidFill>
                  <a:schemeClr val="accent6">
                    <a:lumMod val="75000"/>
                  </a:schemeClr>
                </a:solidFill>
                <a:latin typeface="Times New Roman" panose="02020603050405020304" pitchFamily="18" charset="0"/>
                <a:cs typeface="Times New Roman" panose="02020603050405020304" pitchFamily="18" charset="0"/>
              </a:rPr>
              <a:t>’ </a:t>
            </a:r>
          </a:p>
          <a:p>
            <a:pPr marL="0" indent="0" algn="ctr">
              <a:buNone/>
            </a:pPr>
            <a:r>
              <a:rPr lang="en-US" sz="1400" b="1" dirty="0">
                <a:solidFill>
                  <a:schemeClr val="accent6">
                    <a:lumMod val="75000"/>
                  </a:schemeClr>
                </a:solidFill>
                <a:latin typeface="Times New Roman" panose="02020603050405020304" pitchFamily="18" charset="0"/>
                <a:cs typeface="Times New Roman" panose="02020603050405020304" pitchFamily="18" charset="0"/>
              </a:rPr>
              <a:t>By</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IPA-</a:t>
            </a:r>
            <a:r>
              <a:rPr lang="en-IN" sz="1800" b="1" dirty="0">
                <a:solidFill>
                  <a:srgbClr val="FF0000"/>
                </a:solidFill>
                <a:latin typeface="Times New Roman" panose="02020603050405020304" pitchFamily="18" charset="0"/>
                <a:cs typeface="Times New Roman" panose="02020603050405020304" pitchFamily="18" charset="0"/>
              </a:rPr>
              <a:t>435</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1800" b="1" dirty="0" err="1">
                <a:solidFill>
                  <a:srgbClr val="C00000"/>
                </a:solidFill>
                <a:latin typeface="Times New Roman" panose="02020603050405020304" pitchFamily="18" charset="0"/>
                <a:cs typeface="Times New Roman" panose="02020603050405020304" pitchFamily="18" charset="0"/>
              </a:rPr>
              <a:t>Dr.Vikas</a:t>
            </a:r>
            <a:r>
              <a:rPr lang="en-IN" sz="1800" b="1" dirty="0">
                <a:solidFill>
                  <a:srgbClr val="C00000"/>
                </a:solidFill>
                <a:latin typeface="Times New Roman" panose="02020603050405020304" pitchFamily="18" charset="0"/>
                <a:cs typeface="Times New Roman" panose="02020603050405020304" pitchFamily="18" charset="0"/>
              </a:rPr>
              <a:t> Kumar</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Assistant Professor</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Department of </a:t>
            </a:r>
            <a:r>
              <a:rPr lang="en-IN" sz="1400" b="1" dirty="0">
                <a:solidFill>
                  <a:srgbClr val="C00000"/>
                </a:solidFill>
                <a:latin typeface="Times New Roman" panose="02020603050405020304" pitchFamily="18" charset="0"/>
                <a:cs typeface="Times New Roman" panose="02020603050405020304" pitchFamily="18" charset="0"/>
              </a:rPr>
              <a:t>School of</a:t>
            </a:r>
            <a:r>
              <a:rPr lang="en-US" sz="1400" b="1" dirty="0">
                <a:solidFill>
                  <a:srgbClr val="C00000"/>
                </a:solidFill>
                <a:latin typeface="Times New Roman" panose="02020603050405020304" pitchFamily="18" charset="0"/>
                <a:cs typeface="Times New Roman" panose="02020603050405020304" pitchFamily="18" charset="0"/>
              </a:rPr>
              <a:t>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r>
              <a:rPr lang="en-US" sz="1400" b="1" dirty="0">
                <a:solidFill>
                  <a:srgbClr val="92D050"/>
                </a:solidFill>
                <a:latin typeface="Times New Roman" panose="02020603050405020304" pitchFamily="18" charset="0"/>
                <a:cs typeface="Times New Roman" panose="02020603050405020304" pitchFamily="18" charset="0"/>
              </a:rPr>
              <a:t>April  , 2023</a:t>
            </a: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837780539"/>
              </p:ext>
            </p:extLst>
          </p:nvPr>
        </p:nvGraphicFramePr>
        <p:xfrm>
          <a:off x="3435224" y="2457723"/>
          <a:ext cx="5238130" cy="1828800"/>
        </p:xfrm>
        <a:graphic>
          <a:graphicData uri="http://schemas.openxmlformats.org/drawingml/2006/table">
            <a:tbl>
              <a:tblPr firstRow="1" bandRow="1">
                <a:tableStyleId>{5C22544A-7EE6-4342-B048-85BDC9FD1C3A}</a:tableStyleId>
              </a:tblPr>
              <a:tblGrid>
                <a:gridCol w="2619065">
                  <a:extLst>
                    <a:ext uri="{9D8B030D-6E8A-4147-A177-3AD203B41FA5}">
                      <a16:colId xmlns:a16="http://schemas.microsoft.com/office/drawing/2014/main" val="2689928737"/>
                    </a:ext>
                  </a:extLst>
                </a:gridCol>
                <a:gridCol w="2619065">
                  <a:extLst>
                    <a:ext uri="{9D8B030D-6E8A-4147-A177-3AD203B41FA5}">
                      <a16:colId xmlns:a16="http://schemas.microsoft.com/office/drawing/2014/main" val="3965538731"/>
                    </a:ext>
                  </a:extLst>
                </a:gridCol>
              </a:tblGrid>
              <a:tr h="0">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0">
                <a:tc>
                  <a:txBody>
                    <a:bodyPr/>
                    <a:lstStyle/>
                    <a:p>
                      <a:pPr algn="ctr"/>
                      <a:r>
                        <a:rPr lang="en-IN" dirty="0" err="1">
                          <a:latin typeface="Times New Roman" panose="02020603050405020304" pitchFamily="18" charset="0"/>
                          <a:cs typeface="Times New Roman" panose="02020603050405020304" pitchFamily="18" charset="0"/>
                        </a:rPr>
                        <a:t>Shubham</a:t>
                      </a:r>
                      <a:r>
                        <a:rPr lang="en-IN" dirty="0">
                          <a:latin typeface="Times New Roman" panose="02020603050405020304" pitchFamily="18" charset="0"/>
                          <a:cs typeface="Times New Roman" panose="02020603050405020304" pitchFamily="18" charset="0"/>
                        </a:rPr>
                        <a:t> Kumar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20221CSE0721</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0">
                <a:tc>
                  <a:txBody>
                    <a:bodyPr/>
                    <a:lstStyle/>
                    <a:p>
                      <a:pPr algn="ctr"/>
                      <a:r>
                        <a:rPr lang="en-IN" dirty="0">
                          <a:latin typeface="Times New Roman" panose="02020603050405020304" pitchFamily="18" charset="0"/>
                          <a:cs typeface="Times New Roman" panose="02020603050405020304" pitchFamily="18" charset="0"/>
                        </a:rPr>
                        <a:t>Kiran T B</a:t>
                      </a:r>
                    </a:p>
                  </a:txBody>
                  <a:tcPr/>
                </a:tc>
                <a:tc>
                  <a:txBody>
                    <a:bodyPr/>
                    <a:lstStyle/>
                    <a:p>
                      <a:pPr algn="ctr"/>
                      <a:r>
                        <a:rPr lang="en-IN" dirty="0">
                          <a:latin typeface="Times New Roman" panose="02020603050405020304" pitchFamily="18" charset="0"/>
                          <a:cs typeface="Times New Roman" panose="02020603050405020304" pitchFamily="18" charset="0"/>
                        </a:rPr>
                        <a:t>20221CSE00686</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0">
                <a:tc>
                  <a:txBody>
                    <a:bodyPr/>
                    <a:lstStyle/>
                    <a:p>
                      <a:pPr algn="ctr"/>
                      <a:r>
                        <a:rPr lang="en-IN" dirty="0" err="1">
                          <a:latin typeface="Times New Roman" panose="02020603050405020304" pitchFamily="18" charset="0"/>
                          <a:cs typeface="Times New Roman" panose="02020603050405020304" pitchFamily="18" charset="0"/>
                        </a:rPr>
                        <a:t>Gurupadeshwar</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20221CSE0672</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0">
                <a:tc>
                  <a:txBody>
                    <a:bodyPr/>
                    <a:lstStyle/>
                    <a:p>
                      <a:pPr algn="ctr"/>
                      <a:r>
                        <a:rPr lang="en-IN" dirty="0">
                          <a:latin typeface="Times New Roman" panose="02020603050405020304" pitchFamily="18" charset="0"/>
                          <a:cs typeface="Times New Roman" panose="02020603050405020304" pitchFamily="18" charset="0"/>
                        </a:rPr>
                        <a:t>Rohan S </a:t>
                      </a:r>
                      <a:r>
                        <a:rPr lang="en-IN" dirty="0" err="1">
                          <a:latin typeface="Times New Roman" panose="02020603050405020304" pitchFamily="18" charset="0"/>
                          <a:cs typeface="Times New Roman" panose="02020603050405020304" pitchFamily="18" charset="0"/>
                        </a:rPr>
                        <a:t>Naik</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20221CCS0108</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
        <p:nvSpPr>
          <p:cNvPr id="6" name="TextBox 5">
            <a:extLst>
              <a:ext uri="{FF2B5EF4-FFF2-40B4-BE49-F238E27FC236}">
                <a16:creationId xmlns:a16="http://schemas.microsoft.com/office/drawing/2014/main" id="{4844144B-4D9F-434E-3B60-F16567DEA226}"/>
              </a:ext>
            </a:extLst>
          </p:cNvPr>
          <p:cNvSpPr txBox="1"/>
          <p:nvPr/>
        </p:nvSpPr>
        <p:spPr>
          <a:xfrm>
            <a:off x="3435224" y="4290978"/>
            <a:ext cx="1680882" cy="482582"/>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E1A1A492-9A90-825E-8BCF-F9F24EC892D8}"/>
              </a:ext>
            </a:extLst>
          </p:cNvPr>
          <p:cNvSpPr txBox="1"/>
          <p:nvPr/>
        </p:nvSpPr>
        <p:spPr>
          <a:xfrm>
            <a:off x="3435224" y="4295194"/>
            <a:ext cx="2660776" cy="369332"/>
          </a:xfrm>
          <a:prstGeom prst="rect">
            <a:avLst/>
          </a:prstGeom>
          <a:solidFill>
            <a:schemeClr val="tx2">
              <a:lumMod val="20000"/>
              <a:lumOff val="80000"/>
            </a:schemeClr>
          </a:solidFill>
          <a:ln>
            <a:solidFill>
              <a:srgbClr val="FAFAFA"/>
            </a:solidFill>
          </a:ln>
        </p:spPr>
        <p:txBody>
          <a:bodyPr wrap="square" rtlCol="0">
            <a:spAutoFit/>
          </a:bodyPr>
          <a:lstStyle/>
          <a:p>
            <a:pPr algn="ctr"/>
            <a:r>
              <a:rPr lang="en-IN" dirty="0" err="1"/>
              <a:t>Umesh</a:t>
            </a:r>
            <a:r>
              <a:rPr lang="en-IN" dirty="0"/>
              <a:t> </a:t>
            </a:r>
            <a:r>
              <a:rPr lang="en-IN" dirty="0" err="1"/>
              <a:t>Methri</a:t>
            </a:r>
            <a:endParaRPr lang="en-US" dirty="0"/>
          </a:p>
        </p:txBody>
      </p:sp>
      <p:sp>
        <p:nvSpPr>
          <p:cNvPr id="8" name="TextBox 7">
            <a:extLst>
              <a:ext uri="{FF2B5EF4-FFF2-40B4-BE49-F238E27FC236}">
                <a16:creationId xmlns:a16="http://schemas.microsoft.com/office/drawing/2014/main" id="{A3E4F68B-0A8A-02F2-659A-7636EB4A7FAF}"/>
              </a:ext>
            </a:extLst>
          </p:cNvPr>
          <p:cNvSpPr txBox="1"/>
          <p:nvPr/>
        </p:nvSpPr>
        <p:spPr>
          <a:xfrm rot="10800000" flipV="1">
            <a:off x="6095997" y="4305941"/>
            <a:ext cx="2660777" cy="367256"/>
          </a:xfrm>
          <a:prstGeom prst="rect">
            <a:avLst/>
          </a:prstGeom>
          <a:solidFill>
            <a:schemeClr val="tx2">
              <a:lumMod val="20000"/>
              <a:lumOff val="80000"/>
            </a:schemeClr>
          </a:solid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20221CIT0147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Brief Summery</a:t>
            </a:r>
          </a:p>
        </p:txBody>
      </p:sp>
      <p:sp>
        <p:nvSpPr>
          <p:cNvPr id="3" name="Content Placeholder 2"/>
          <p:cNvSpPr>
            <a:spLocks noGrp="1"/>
          </p:cNvSpPr>
          <p:nvPr>
            <p:ph idx="1"/>
          </p:nvPr>
        </p:nvSpPr>
        <p:spPr>
          <a:xfrm>
            <a:off x="838200" y="1045031"/>
            <a:ext cx="10515600" cy="4193176"/>
          </a:xfrm>
        </p:spPr>
        <p:txBody>
          <a:bodyPr/>
          <a:lstStyle/>
          <a:p>
            <a:pPr marL="0" indent="0">
              <a:buNone/>
            </a:pPr>
            <a:r>
              <a:rPr lang="en-IN" sz="2400" dirty="0">
                <a:latin typeface="Times New Roman" panose="02020603050405020304" pitchFamily="18" charset="0"/>
                <a:cs typeface="Times New Roman" panose="02020603050405020304" pitchFamily="18" charset="0"/>
              </a:rPr>
              <a:t>Water is a critical resource for agriculture and has not been well managed in India. The waste water management project aims to design and develop a system that can monitor and manage the quality of waste water using an Arduino microcontroller. 
The foremost aim of this project includes the estimation of water quality parameters like PH, Turbidity, Temperature that helps to identify the deviations in parameters and provides an alert message when there's an abnormal level.
The outcomes of the project is a system that can measure the quality of waste water in real-time and provide information to users when water quality falls below acceptable levels.</a:t>
            </a:r>
            <a:r>
              <a:rPr lang="en-IN"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lstStyle/>
          <a:p>
            <a:r>
              <a:rPr lang="en-IN" altLang="en-US" sz="3200" b="1" dirty="0">
                <a:solidFill>
                  <a:srgbClr val="0070C0"/>
                </a:solidFill>
                <a:latin typeface="Times New Roman" panose="02020603050405020304" pitchFamily="18" charset="0"/>
                <a:cs typeface="Times New Roman" panose="02020603050405020304" pitchFamily="18" charset="0"/>
              </a:rPr>
              <a:t>Circuit/Block Diagram</a:t>
            </a:r>
            <a:endParaRPr lang="en-US" sz="3200"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3428E8F0-79E2-6F5B-5C72-97D3D8BC7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54132" y="227583"/>
            <a:ext cx="1733855" cy="1733855"/>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pic>
        <p:nvPicPr>
          <p:cNvPr id="6" name="Picture 6">
            <a:extLst>
              <a:ext uri="{FF2B5EF4-FFF2-40B4-BE49-F238E27FC236}">
                <a16:creationId xmlns:a16="http://schemas.microsoft.com/office/drawing/2014/main" id="{1461AB49-0233-D18F-D585-0E517911E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9867" y="136525"/>
            <a:ext cx="1733855" cy="1733855"/>
          </a:xfrm>
          <a:prstGeom prst="rect">
            <a:avLst/>
          </a:prstGeom>
        </p:spPr>
      </p:pic>
      <p:pic>
        <p:nvPicPr>
          <p:cNvPr id="7" name="Picture 7">
            <a:extLst>
              <a:ext uri="{FF2B5EF4-FFF2-40B4-BE49-F238E27FC236}">
                <a16:creationId xmlns:a16="http://schemas.microsoft.com/office/drawing/2014/main" id="{4D8A4B6D-F75E-7BC9-1939-AF605AF73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1213" y="1961438"/>
            <a:ext cx="1733855" cy="1733855"/>
          </a:xfrm>
          <a:prstGeom prst="rect">
            <a:avLst/>
          </a:prstGeom>
        </p:spPr>
      </p:pic>
      <p:pic>
        <p:nvPicPr>
          <p:cNvPr id="8" name="Picture 8">
            <a:extLst>
              <a:ext uri="{FF2B5EF4-FFF2-40B4-BE49-F238E27FC236}">
                <a16:creationId xmlns:a16="http://schemas.microsoft.com/office/drawing/2014/main" id="{F1F97FDC-C256-7576-4AEB-9E5D85D57B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49867" y="1834239"/>
            <a:ext cx="1633771" cy="1633771"/>
          </a:xfrm>
          <a:prstGeom prst="rect">
            <a:avLst/>
          </a:prstGeom>
        </p:spPr>
      </p:pic>
      <p:pic>
        <p:nvPicPr>
          <p:cNvPr id="9" name="Picture 9">
            <a:extLst>
              <a:ext uri="{FF2B5EF4-FFF2-40B4-BE49-F238E27FC236}">
                <a16:creationId xmlns:a16="http://schemas.microsoft.com/office/drawing/2014/main" id="{6CC51809-BB9C-96BE-7E36-39BDE2C98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4132" y="3893591"/>
            <a:ext cx="1705389" cy="1311838"/>
          </a:xfrm>
          <a:prstGeom prst="rect">
            <a:avLst/>
          </a:prstGeom>
        </p:spPr>
      </p:pic>
      <p:pic>
        <p:nvPicPr>
          <p:cNvPr id="10" name="Picture 10">
            <a:extLst>
              <a:ext uri="{FF2B5EF4-FFF2-40B4-BE49-F238E27FC236}">
                <a16:creationId xmlns:a16="http://schemas.microsoft.com/office/drawing/2014/main" id="{5923A2BC-7079-7038-EA19-82EFE3FC8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4902" y="3718878"/>
            <a:ext cx="1328954" cy="1328954"/>
          </a:xfrm>
          <a:prstGeom prst="rect">
            <a:avLst/>
          </a:prstGeom>
        </p:spPr>
      </p:pic>
      <p:pic>
        <p:nvPicPr>
          <p:cNvPr id="11" name="Picture 11">
            <a:extLst>
              <a:ext uri="{FF2B5EF4-FFF2-40B4-BE49-F238E27FC236}">
                <a16:creationId xmlns:a16="http://schemas.microsoft.com/office/drawing/2014/main" id="{26A9F49F-2AB9-2F05-3DED-0F9A6651F1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04707" y="4861811"/>
            <a:ext cx="1328954" cy="1328954"/>
          </a:xfrm>
          <a:prstGeom prst="rect">
            <a:avLst/>
          </a:prstGeom>
        </p:spPr>
      </p:pic>
      <p:sp>
        <p:nvSpPr>
          <p:cNvPr id="12" name="TextBox 11">
            <a:extLst>
              <a:ext uri="{FF2B5EF4-FFF2-40B4-BE49-F238E27FC236}">
                <a16:creationId xmlns:a16="http://schemas.microsoft.com/office/drawing/2014/main" id="{12E0CD87-93F6-9697-683E-5A8AE69C2E2C}"/>
              </a:ext>
            </a:extLst>
          </p:cNvPr>
          <p:cNvSpPr txBox="1"/>
          <p:nvPr/>
        </p:nvSpPr>
        <p:spPr>
          <a:xfrm rot="10800000" flipV="1">
            <a:off x="7537116" y="1675616"/>
            <a:ext cx="1569411" cy="369332"/>
          </a:xfrm>
          <a:prstGeom prst="rect">
            <a:avLst/>
          </a:prstGeom>
          <a:noFill/>
        </p:spPr>
        <p:txBody>
          <a:bodyPr wrap="square" rtlCol="0">
            <a:spAutoFit/>
          </a:bodyPr>
          <a:lstStyle/>
          <a:p>
            <a:pPr algn="l"/>
            <a:r>
              <a:rPr lang="en-IN" dirty="0"/>
              <a:t>Arduino Uno </a:t>
            </a:r>
            <a:endParaRPr lang="en-US" dirty="0"/>
          </a:p>
        </p:txBody>
      </p:sp>
      <p:sp>
        <p:nvSpPr>
          <p:cNvPr id="13" name="TextBox 12">
            <a:extLst>
              <a:ext uri="{FF2B5EF4-FFF2-40B4-BE49-F238E27FC236}">
                <a16:creationId xmlns:a16="http://schemas.microsoft.com/office/drawing/2014/main" id="{0D57354F-AF9B-320A-B7E2-6CE7EBF822D1}"/>
              </a:ext>
            </a:extLst>
          </p:cNvPr>
          <p:cNvSpPr txBox="1"/>
          <p:nvPr/>
        </p:nvSpPr>
        <p:spPr>
          <a:xfrm>
            <a:off x="9840802" y="1635943"/>
            <a:ext cx="1828800" cy="369332"/>
          </a:xfrm>
          <a:prstGeom prst="rect">
            <a:avLst/>
          </a:prstGeom>
          <a:noFill/>
        </p:spPr>
        <p:txBody>
          <a:bodyPr wrap="square" rtlCol="0">
            <a:spAutoFit/>
          </a:bodyPr>
          <a:lstStyle/>
          <a:p>
            <a:pPr algn="l"/>
            <a:r>
              <a:rPr lang="en-IN" dirty="0" err="1"/>
              <a:t>Nodemcu</a:t>
            </a:r>
            <a:endParaRPr lang="en-US" dirty="0"/>
          </a:p>
        </p:txBody>
      </p:sp>
      <p:sp>
        <p:nvSpPr>
          <p:cNvPr id="14" name="TextBox 13">
            <a:extLst>
              <a:ext uri="{FF2B5EF4-FFF2-40B4-BE49-F238E27FC236}">
                <a16:creationId xmlns:a16="http://schemas.microsoft.com/office/drawing/2014/main" id="{B9A85ADA-8867-0DA8-6FC5-11A5D43DF552}"/>
              </a:ext>
            </a:extLst>
          </p:cNvPr>
          <p:cNvSpPr txBox="1"/>
          <p:nvPr/>
        </p:nvSpPr>
        <p:spPr>
          <a:xfrm>
            <a:off x="7757587" y="3349546"/>
            <a:ext cx="1828800" cy="369332"/>
          </a:xfrm>
          <a:prstGeom prst="rect">
            <a:avLst/>
          </a:prstGeom>
          <a:noFill/>
        </p:spPr>
        <p:txBody>
          <a:bodyPr wrap="square" rtlCol="0">
            <a:spAutoFit/>
          </a:bodyPr>
          <a:lstStyle/>
          <a:p>
            <a:pPr algn="l"/>
            <a:r>
              <a:rPr lang="en-IN" dirty="0"/>
              <a:t>pH sensor </a:t>
            </a:r>
            <a:endParaRPr lang="en-US" dirty="0"/>
          </a:p>
        </p:txBody>
      </p:sp>
      <p:sp>
        <p:nvSpPr>
          <p:cNvPr id="15" name="TextBox 14">
            <a:extLst>
              <a:ext uri="{FF2B5EF4-FFF2-40B4-BE49-F238E27FC236}">
                <a16:creationId xmlns:a16="http://schemas.microsoft.com/office/drawing/2014/main" id="{60DE4784-BC11-5D07-B6D2-C6F7581E9AAA}"/>
              </a:ext>
            </a:extLst>
          </p:cNvPr>
          <p:cNvSpPr txBox="1"/>
          <p:nvPr/>
        </p:nvSpPr>
        <p:spPr>
          <a:xfrm>
            <a:off x="9525000" y="3335916"/>
            <a:ext cx="1828800" cy="369332"/>
          </a:xfrm>
          <a:prstGeom prst="rect">
            <a:avLst/>
          </a:prstGeom>
          <a:noFill/>
        </p:spPr>
        <p:txBody>
          <a:bodyPr wrap="square" rtlCol="0">
            <a:spAutoFit/>
          </a:bodyPr>
          <a:lstStyle/>
          <a:p>
            <a:pPr algn="l"/>
            <a:r>
              <a:rPr lang="en-IN" dirty="0"/>
              <a:t>Turbidity sensor </a:t>
            </a:r>
            <a:endParaRPr lang="en-US" dirty="0"/>
          </a:p>
        </p:txBody>
      </p:sp>
      <p:sp>
        <p:nvSpPr>
          <p:cNvPr id="16" name="TextBox 15">
            <a:extLst>
              <a:ext uri="{FF2B5EF4-FFF2-40B4-BE49-F238E27FC236}">
                <a16:creationId xmlns:a16="http://schemas.microsoft.com/office/drawing/2014/main" id="{881BD409-A533-8026-49E6-42AA424B0EB6}"/>
              </a:ext>
            </a:extLst>
          </p:cNvPr>
          <p:cNvSpPr txBox="1"/>
          <p:nvPr/>
        </p:nvSpPr>
        <p:spPr>
          <a:xfrm>
            <a:off x="6884329" y="5020763"/>
            <a:ext cx="2427195" cy="369332"/>
          </a:xfrm>
          <a:prstGeom prst="rect">
            <a:avLst/>
          </a:prstGeom>
          <a:noFill/>
        </p:spPr>
        <p:txBody>
          <a:bodyPr wrap="square" rtlCol="0">
            <a:spAutoFit/>
          </a:bodyPr>
          <a:lstStyle/>
          <a:p>
            <a:pPr algn="l"/>
            <a:r>
              <a:rPr lang="en-IN" dirty="0"/>
              <a:t>Temperature sensor </a:t>
            </a:r>
            <a:endParaRPr lang="en-US" dirty="0"/>
          </a:p>
        </p:txBody>
      </p:sp>
      <p:sp>
        <p:nvSpPr>
          <p:cNvPr id="17" name="TextBox 16">
            <a:extLst>
              <a:ext uri="{FF2B5EF4-FFF2-40B4-BE49-F238E27FC236}">
                <a16:creationId xmlns:a16="http://schemas.microsoft.com/office/drawing/2014/main" id="{46FE04D9-10C6-0750-CB38-D53A0B7559D6}"/>
              </a:ext>
            </a:extLst>
          </p:cNvPr>
          <p:cNvSpPr txBox="1"/>
          <p:nvPr/>
        </p:nvSpPr>
        <p:spPr>
          <a:xfrm>
            <a:off x="10127469" y="4832677"/>
            <a:ext cx="1828800" cy="369332"/>
          </a:xfrm>
          <a:prstGeom prst="rect">
            <a:avLst/>
          </a:prstGeom>
          <a:noFill/>
        </p:spPr>
        <p:txBody>
          <a:bodyPr wrap="square" rtlCol="0">
            <a:spAutoFit/>
          </a:bodyPr>
          <a:lstStyle/>
          <a:p>
            <a:pPr algn="l"/>
            <a:r>
              <a:rPr lang="en-IN" dirty="0"/>
              <a:t>Relay </a:t>
            </a:r>
            <a:endParaRPr lang="en-US" dirty="0"/>
          </a:p>
        </p:txBody>
      </p:sp>
      <p:sp>
        <p:nvSpPr>
          <p:cNvPr id="18" name="TextBox 17">
            <a:extLst>
              <a:ext uri="{FF2B5EF4-FFF2-40B4-BE49-F238E27FC236}">
                <a16:creationId xmlns:a16="http://schemas.microsoft.com/office/drawing/2014/main" id="{52995D82-A62D-9D70-4BC7-2A7E251B98D9}"/>
              </a:ext>
            </a:extLst>
          </p:cNvPr>
          <p:cNvSpPr txBox="1"/>
          <p:nvPr/>
        </p:nvSpPr>
        <p:spPr>
          <a:xfrm>
            <a:off x="10081646" y="5721112"/>
            <a:ext cx="1828800" cy="369332"/>
          </a:xfrm>
          <a:prstGeom prst="rect">
            <a:avLst/>
          </a:prstGeom>
          <a:noFill/>
        </p:spPr>
        <p:txBody>
          <a:bodyPr wrap="square" rtlCol="0">
            <a:spAutoFit/>
          </a:bodyPr>
          <a:lstStyle/>
          <a:p>
            <a:pPr algn="l"/>
            <a:r>
              <a:rPr lang="en-IN" dirty="0"/>
              <a:t>Motor pump</a:t>
            </a:r>
            <a:endParaRPr lang="en-US" dirty="0"/>
          </a:p>
        </p:txBody>
      </p:sp>
      <p:pic>
        <p:nvPicPr>
          <p:cNvPr id="3" name="Picture 18">
            <a:extLst>
              <a:ext uri="{FF2B5EF4-FFF2-40B4-BE49-F238E27FC236}">
                <a16:creationId xmlns:a16="http://schemas.microsoft.com/office/drawing/2014/main" id="{733BB5DC-C345-6FF1-A000-41FB5AF3B9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144" y="1255340"/>
            <a:ext cx="6422991" cy="3882741"/>
          </a:xfrm>
          <a:prstGeom prst="rect">
            <a:avLst/>
          </a:prstGeom>
        </p:spPr>
      </p:pic>
    </p:spTree>
    <p:extLst>
      <p:ext uri="{BB962C8B-B14F-4D97-AF65-F5344CB8AC3E}">
        <p14:creationId xmlns:p14="http://schemas.microsoft.com/office/powerpoint/2010/main" val="973887109"/>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4</a:t>
            </a:fld>
            <a:endParaRPr lang="en-US" altLang="en-US"/>
          </a:p>
        </p:txBody>
      </p:sp>
      <p:sp>
        <p:nvSpPr>
          <p:cNvPr id="3" name="Title 1"/>
          <p:cNvSpPr txBox="1">
            <a:spLocks/>
          </p:cNvSpPr>
          <p:nvPr/>
        </p:nvSpPr>
        <p:spPr>
          <a:xfrm>
            <a:off x="1203960" y="443503"/>
            <a:ext cx="10515600" cy="627652"/>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a:r>
              <a:rPr lang="en-IN" altLang="en-US" sz="3200" b="1" dirty="0">
                <a:solidFill>
                  <a:srgbClr val="0070C0"/>
                </a:solidFill>
                <a:latin typeface="Times New Roman" panose="02020603050405020304" pitchFamily="18" charset="0"/>
                <a:cs typeface="Times New Roman" panose="02020603050405020304" pitchFamily="18" charset="0"/>
              </a:rPr>
              <a:t>Obtained Results.</a:t>
            </a:r>
            <a:endParaRPr lang="en-US" sz="32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DE9A61EC-3B33-BC1C-B458-A774C75BA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022" y="1210234"/>
            <a:ext cx="5305476" cy="3653801"/>
          </a:xfrm>
          <a:prstGeom prst="rect">
            <a:avLst/>
          </a:prstGeom>
        </p:spPr>
      </p:pic>
    </p:spTree>
    <p:extLst>
      <p:ext uri="{BB962C8B-B14F-4D97-AF65-F5344CB8AC3E}">
        <p14:creationId xmlns:p14="http://schemas.microsoft.com/office/powerpoint/2010/main" val="374029405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Project</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dirty="0">
                <a:latin typeface="Times New Roman" panose="02020603050405020304" pitchFamily="18" charset="0"/>
                <a:cs typeface="Times New Roman" panose="02020603050405020304" pitchFamily="18" charset="0"/>
              </a:rPr>
              <a:t>Challenges faced:
•The  </a:t>
            </a:r>
            <a:r>
              <a:rPr lang="en-IN" dirty="0" err="1">
                <a:latin typeface="Times New Roman" panose="02020603050405020304" pitchFamily="18" charset="0"/>
                <a:cs typeface="Times New Roman" panose="02020603050405020304" pitchFamily="18" charset="0"/>
              </a:rPr>
              <a:t>arduino</a:t>
            </a:r>
            <a:r>
              <a:rPr lang="en-IN" dirty="0">
                <a:latin typeface="Times New Roman" panose="02020603050405020304" pitchFamily="18" charset="0"/>
                <a:cs typeface="Times New Roman" panose="02020603050405020304" pitchFamily="18" charset="0"/>
              </a:rPr>
              <a:t> circuit pins and wiring connections was a completely new and unfamiliar concept to us.</a:t>
            </a:r>
          </a:p>
          <a:p>
            <a:pPr marL="0" indent="0">
              <a:buNone/>
            </a:pPr>
            <a:r>
              <a:rPr lang="en-IN" dirty="0">
                <a:latin typeface="Times New Roman" panose="02020603050405020304" pitchFamily="18" charset="0"/>
                <a:cs typeface="Times New Roman" panose="02020603050405020304" pitchFamily="18" charset="0"/>
              </a:rPr>
              <a:t>•Due to continuous classes our team was unable to arrange offline meeting.
•Writing the program code according to the respective connections made on the </a:t>
            </a:r>
            <a:r>
              <a:rPr lang="en-IN" dirty="0" err="1">
                <a:latin typeface="Times New Roman" panose="02020603050405020304" pitchFamily="18" charset="0"/>
                <a:cs typeface="Times New Roman" panose="02020603050405020304" pitchFamily="18" charset="0"/>
              </a:rPr>
              <a:t>arduino</a:t>
            </a:r>
            <a:r>
              <a:rPr lang="en-IN" dirty="0">
                <a:latin typeface="Times New Roman" panose="02020603050405020304" pitchFamily="18" charset="0"/>
                <a:cs typeface="Times New Roman" panose="02020603050405020304" pitchFamily="18" charset="0"/>
              </a:rPr>
              <a:t> board with other components, which is different from normally  followed coding procedure(or style).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618976833"/>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7"/>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Timeline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377984653"/>
              </p:ext>
            </p:extLst>
          </p:nvPr>
        </p:nvGraphicFramePr>
        <p:xfrm>
          <a:off x="1351634" y="1788610"/>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00446" y="1110699"/>
            <a:ext cx="10883429" cy="369332"/>
          </a:xfrm>
          <a:prstGeom prst="rect">
            <a:avLst/>
          </a:prstGeom>
          <a:noFill/>
        </p:spPr>
        <p:txBody>
          <a:bodyPr wrap="none" rtlCol="0">
            <a:spAutoFit/>
          </a:bodyPr>
          <a:lstStyle/>
          <a:p>
            <a:r>
              <a:rPr lang="en-GB" dirty="0">
                <a:solidFill>
                  <a:srgbClr val="0070C0"/>
                </a:solidFill>
              </a:rPr>
              <a:t>Note: Write in the below table what u have achieved in each phase and what you will be achieving before phase 3</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4800" dirty="0">
                <a:solidFill>
                  <a:srgbClr val="FFFF00"/>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7612</TotalTime>
  <Words>168</Words>
  <Application>Microsoft Office PowerPoint</Application>
  <PresentationFormat>Widescreen</PresentationFormat>
  <Paragraphs>41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Innovative Projects- Arduino Using Embedded ‘C’ (CSE1002)  Phase –II Review Presentation  Waste Water Management Using Arduino  </vt:lpstr>
      <vt:lpstr>Project Brief Summery</vt:lpstr>
      <vt:lpstr>Circuit/Block Diagram</vt:lpstr>
      <vt:lpstr>PowerPoint Presentation</vt:lpstr>
      <vt:lpstr>Challenges Faced in Project</vt:lpstr>
      <vt:lpstr>Project Timeline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GURUPADESHWAR</cp:lastModifiedBy>
  <cp:revision>899</cp:revision>
  <cp:lastPrinted>2018-07-24T06:37:20Z</cp:lastPrinted>
  <dcterms:created xsi:type="dcterms:W3CDTF">2018-06-07T04:06:17Z</dcterms:created>
  <dcterms:modified xsi:type="dcterms:W3CDTF">2023-04-29T08:30:11Z</dcterms:modified>
</cp:coreProperties>
</file>