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888888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888888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888888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888888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1">
                <a:solidFill>
                  <a:srgbClr val="888888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22679" y="82295"/>
            <a:ext cx="5898641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09724"/>
            <a:ext cx="4210050" cy="1781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37042" y="6407599"/>
            <a:ext cx="295909" cy="238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1">
                <a:solidFill>
                  <a:srgbClr val="888888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6816" y="2192019"/>
            <a:ext cx="269176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Uncer</a:t>
            </a:r>
            <a:r>
              <a:rPr spc="-60" dirty="0"/>
              <a:t>t</a:t>
            </a:r>
            <a:r>
              <a:rPr spc="-5" dirty="0"/>
              <a:t>ai</a:t>
            </a:r>
            <a:r>
              <a:rPr spc="-50" dirty="0"/>
              <a:t>n</a:t>
            </a:r>
            <a:r>
              <a:rPr spc="-5" dirty="0"/>
              <a:t>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5451" y="462533"/>
            <a:ext cx="52076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Conditional</a:t>
            </a:r>
            <a:r>
              <a:rPr spc="-20" dirty="0"/>
              <a:t> </a:t>
            </a:r>
            <a:r>
              <a:rPr spc="-15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215329"/>
            <a:ext cx="6728459" cy="178244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P(</a:t>
            </a:r>
            <a:r>
              <a:rPr sz="3200" i="1" spc="-5" dirty="0">
                <a:latin typeface="Calibri"/>
                <a:cs typeface="Calibri"/>
              </a:rPr>
              <a:t>A </a:t>
            </a:r>
            <a:r>
              <a:rPr sz="3200" dirty="0">
                <a:latin typeface="Calibri"/>
                <a:cs typeface="Calibri"/>
              </a:rPr>
              <a:t>| </a:t>
            </a:r>
            <a:r>
              <a:rPr sz="3200" i="1" spc="-5" dirty="0">
                <a:latin typeface="Calibri"/>
                <a:cs typeface="Calibri"/>
              </a:rPr>
              <a:t>B</a:t>
            </a:r>
            <a:r>
              <a:rPr sz="3200" spc="-5" dirty="0">
                <a:latin typeface="Calibri"/>
                <a:cs typeface="Calibri"/>
              </a:rPr>
              <a:t>) </a:t>
            </a:r>
            <a:r>
              <a:rPr sz="3200" dirty="0">
                <a:latin typeface="Calibri"/>
                <a:cs typeface="Calibri"/>
              </a:rPr>
              <a:t>is the </a:t>
            </a:r>
            <a:r>
              <a:rPr sz="3200" spc="-10" dirty="0">
                <a:latin typeface="Calibri"/>
                <a:cs typeface="Calibri"/>
              </a:rPr>
              <a:t>probability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i="1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given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B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Assumes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i="1" spc="-5" dirty="0">
                <a:latin typeface="Calibri"/>
                <a:cs typeface="Calibri"/>
              </a:rPr>
              <a:t>B </a:t>
            </a:r>
            <a:r>
              <a:rPr sz="3200" spc="-5" dirty="0">
                <a:latin typeface="Calibri"/>
                <a:cs typeface="Calibri"/>
              </a:rPr>
              <a:t>is the only </a:t>
            </a:r>
            <a:r>
              <a:rPr sz="3200" spc="-25" dirty="0">
                <a:latin typeface="Calibri"/>
                <a:cs typeface="Calibri"/>
              </a:rPr>
              <a:t>info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known.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Defined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02811" y="6420299"/>
            <a:ext cx="1738630" cy="2127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© 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UW CSE 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AI</a:t>
            </a:r>
            <a:r>
              <a:rPr sz="1200" b="1" i="1" spc="-90" dirty="0">
                <a:solidFill>
                  <a:srgbClr val="888888"/>
                </a:solidFill>
                <a:latin typeface="Comic Sans MS"/>
                <a:cs typeface="Comic Sans MS"/>
              </a:rPr>
              <a:t> 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Faculty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7042" y="6423152"/>
            <a:ext cx="270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 indent="-59690">
              <a:lnSpc>
                <a:spcPct val="100000"/>
              </a:lnSpc>
              <a:spcBef>
                <a:spcPts val="100"/>
              </a:spcBef>
              <a:buSzPct val="91666"/>
              <a:buFont typeface="Comic Sans MS"/>
              <a:buChar char="•"/>
              <a:tabLst>
                <a:tab pos="72390" algn="l"/>
              </a:tabLst>
            </a:pP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10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93317" y="3181739"/>
            <a:ext cx="1259205" cy="0"/>
          </a:xfrm>
          <a:custGeom>
            <a:avLst/>
            <a:gdLst/>
            <a:ahLst/>
            <a:cxnLst/>
            <a:rect l="l" t="t" r="r" b="b"/>
            <a:pathLst>
              <a:path w="1259204">
                <a:moveTo>
                  <a:pt x="0" y="0"/>
                </a:moveTo>
                <a:lnTo>
                  <a:pt x="1258812" y="0"/>
                </a:lnTo>
              </a:path>
            </a:pathLst>
          </a:custGeom>
          <a:ln w="135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83014" y="3179172"/>
            <a:ext cx="69723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i="1" spc="95" dirty="0">
                <a:latin typeface="Times New Roman"/>
                <a:cs typeface="Times New Roman"/>
              </a:rPr>
              <a:t>P</a:t>
            </a:r>
            <a:r>
              <a:rPr sz="2600" spc="160" dirty="0">
                <a:latin typeface="Times New Roman"/>
                <a:cs typeface="Times New Roman"/>
              </a:rPr>
              <a:t>(</a:t>
            </a:r>
            <a:r>
              <a:rPr sz="2600" i="1" spc="95" dirty="0">
                <a:latin typeface="Times New Roman"/>
                <a:cs typeface="Times New Roman"/>
              </a:rPr>
              <a:t>B</a:t>
            </a:r>
            <a:r>
              <a:rPr sz="2600" spc="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4056" y="2708058"/>
            <a:ext cx="123571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i="1" spc="55" dirty="0">
                <a:latin typeface="Times New Roman"/>
                <a:cs typeface="Times New Roman"/>
              </a:rPr>
              <a:t>P</a:t>
            </a:r>
            <a:r>
              <a:rPr sz="2600" spc="55" dirty="0">
                <a:latin typeface="Times New Roman"/>
                <a:cs typeface="Times New Roman"/>
              </a:rPr>
              <a:t>(</a:t>
            </a:r>
            <a:r>
              <a:rPr sz="2600" spc="-405" dirty="0">
                <a:latin typeface="Times New Roman"/>
                <a:cs typeface="Times New Roman"/>
              </a:rPr>
              <a:t> </a:t>
            </a:r>
            <a:r>
              <a:rPr sz="2600" i="1" spc="25" dirty="0">
                <a:latin typeface="Times New Roman"/>
                <a:cs typeface="Times New Roman"/>
              </a:rPr>
              <a:t>A</a:t>
            </a:r>
            <a:r>
              <a:rPr sz="2600" i="1" spc="-31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Symbol"/>
                <a:cs typeface="Symbol"/>
              </a:rPr>
              <a:t>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i="1" spc="55" dirty="0">
                <a:latin typeface="Times New Roman"/>
                <a:cs typeface="Times New Roman"/>
              </a:rPr>
              <a:t>B</a:t>
            </a:r>
            <a:r>
              <a:rPr sz="2600" spc="5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7954" y="2918184"/>
            <a:ext cx="136588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i="1" spc="55" dirty="0">
                <a:latin typeface="Times New Roman"/>
                <a:cs typeface="Times New Roman"/>
              </a:rPr>
              <a:t>P</a:t>
            </a:r>
            <a:r>
              <a:rPr sz="2600" spc="55" dirty="0">
                <a:latin typeface="Times New Roman"/>
                <a:cs typeface="Times New Roman"/>
              </a:rPr>
              <a:t>(</a:t>
            </a:r>
            <a:r>
              <a:rPr sz="2600" spc="-400" dirty="0">
                <a:latin typeface="Times New Roman"/>
                <a:cs typeface="Times New Roman"/>
              </a:rPr>
              <a:t> </a:t>
            </a:r>
            <a:r>
              <a:rPr sz="2600" i="1" spc="25" dirty="0">
                <a:latin typeface="Times New Roman"/>
                <a:cs typeface="Times New Roman"/>
              </a:rPr>
              <a:t>A</a:t>
            </a:r>
            <a:r>
              <a:rPr sz="2600" i="1" spc="-30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|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i="1" spc="55" dirty="0">
                <a:latin typeface="Times New Roman"/>
                <a:cs typeface="Times New Roman"/>
              </a:rPr>
              <a:t>B</a:t>
            </a:r>
            <a:r>
              <a:rPr sz="2600" spc="55" dirty="0">
                <a:latin typeface="Times New Roman"/>
                <a:cs typeface="Times New Roman"/>
              </a:rPr>
              <a:t>)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53030" y="4118228"/>
            <a:ext cx="4070985" cy="2533650"/>
          </a:xfrm>
          <a:custGeom>
            <a:avLst/>
            <a:gdLst/>
            <a:ahLst/>
            <a:cxnLst/>
            <a:rect l="l" t="t" r="r" b="b"/>
            <a:pathLst>
              <a:path w="4070985" h="2533650">
                <a:moveTo>
                  <a:pt x="4070604" y="0"/>
                </a:moveTo>
                <a:lnTo>
                  <a:pt x="0" y="0"/>
                </a:lnTo>
                <a:lnTo>
                  <a:pt x="0" y="2533650"/>
                </a:lnTo>
                <a:lnTo>
                  <a:pt x="4070604" y="2533650"/>
                </a:lnTo>
                <a:lnTo>
                  <a:pt x="40706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53030" y="4118228"/>
            <a:ext cx="4070985" cy="2533650"/>
          </a:xfrm>
          <a:custGeom>
            <a:avLst/>
            <a:gdLst/>
            <a:ahLst/>
            <a:cxnLst/>
            <a:rect l="l" t="t" r="r" b="b"/>
            <a:pathLst>
              <a:path w="4070985" h="2533650">
                <a:moveTo>
                  <a:pt x="0" y="2533650"/>
                </a:moveTo>
                <a:lnTo>
                  <a:pt x="4070604" y="2533650"/>
                </a:lnTo>
                <a:lnTo>
                  <a:pt x="4070604" y="0"/>
                </a:lnTo>
                <a:lnTo>
                  <a:pt x="0" y="0"/>
                </a:lnTo>
                <a:lnTo>
                  <a:pt x="0" y="253365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45054" y="4310253"/>
            <a:ext cx="2822575" cy="1729105"/>
          </a:xfrm>
          <a:custGeom>
            <a:avLst/>
            <a:gdLst/>
            <a:ahLst/>
            <a:cxnLst/>
            <a:rect l="l" t="t" r="r" b="b"/>
            <a:pathLst>
              <a:path w="2822575" h="1729104">
                <a:moveTo>
                  <a:pt x="1411223" y="0"/>
                </a:moveTo>
                <a:lnTo>
                  <a:pt x="1351569" y="758"/>
                </a:lnTo>
                <a:lnTo>
                  <a:pt x="1292546" y="3013"/>
                </a:lnTo>
                <a:lnTo>
                  <a:pt x="1234202" y="6736"/>
                </a:lnTo>
                <a:lnTo>
                  <a:pt x="1176588" y="11895"/>
                </a:lnTo>
                <a:lnTo>
                  <a:pt x="1119752" y="18462"/>
                </a:lnTo>
                <a:lnTo>
                  <a:pt x="1063743" y="26405"/>
                </a:lnTo>
                <a:lnTo>
                  <a:pt x="1008610" y="35695"/>
                </a:lnTo>
                <a:lnTo>
                  <a:pt x="954402" y="46302"/>
                </a:lnTo>
                <a:lnTo>
                  <a:pt x="901168" y="58196"/>
                </a:lnTo>
                <a:lnTo>
                  <a:pt x="848957" y="71346"/>
                </a:lnTo>
                <a:lnTo>
                  <a:pt x="797817" y="85724"/>
                </a:lnTo>
                <a:lnTo>
                  <a:pt x="747799" y="101298"/>
                </a:lnTo>
                <a:lnTo>
                  <a:pt x="698951" y="118039"/>
                </a:lnTo>
                <a:lnTo>
                  <a:pt x="651322" y="135917"/>
                </a:lnTo>
                <a:lnTo>
                  <a:pt x="604960" y="154901"/>
                </a:lnTo>
                <a:lnTo>
                  <a:pt x="559916" y="174962"/>
                </a:lnTo>
                <a:lnTo>
                  <a:pt x="516237" y="196070"/>
                </a:lnTo>
                <a:lnTo>
                  <a:pt x="473973" y="218194"/>
                </a:lnTo>
                <a:lnTo>
                  <a:pt x="433173" y="241305"/>
                </a:lnTo>
                <a:lnTo>
                  <a:pt x="393885" y="265373"/>
                </a:lnTo>
                <a:lnTo>
                  <a:pt x="356160" y="290367"/>
                </a:lnTo>
                <a:lnTo>
                  <a:pt x="320045" y="316258"/>
                </a:lnTo>
                <a:lnTo>
                  <a:pt x="285590" y="343016"/>
                </a:lnTo>
                <a:lnTo>
                  <a:pt x="252843" y="370610"/>
                </a:lnTo>
                <a:lnTo>
                  <a:pt x="221855" y="399010"/>
                </a:lnTo>
                <a:lnTo>
                  <a:pt x="192673" y="428187"/>
                </a:lnTo>
                <a:lnTo>
                  <a:pt x="165346" y="458110"/>
                </a:lnTo>
                <a:lnTo>
                  <a:pt x="139924" y="488750"/>
                </a:lnTo>
                <a:lnTo>
                  <a:pt x="116456" y="520077"/>
                </a:lnTo>
                <a:lnTo>
                  <a:pt x="94991" y="552059"/>
                </a:lnTo>
                <a:lnTo>
                  <a:pt x="58263" y="617874"/>
                </a:lnTo>
                <a:lnTo>
                  <a:pt x="30134" y="685954"/>
                </a:lnTo>
                <a:lnTo>
                  <a:pt x="10995" y="756059"/>
                </a:lnTo>
                <a:lnTo>
                  <a:pt x="1238" y="827949"/>
                </a:lnTo>
                <a:lnTo>
                  <a:pt x="0" y="864489"/>
                </a:lnTo>
                <a:lnTo>
                  <a:pt x="1238" y="901032"/>
                </a:lnTo>
                <a:lnTo>
                  <a:pt x="10995" y="972928"/>
                </a:lnTo>
                <a:lnTo>
                  <a:pt x="30134" y="1043038"/>
                </a:lnTo>
                <a:lnTo>
                  <a:pt x="58263" y="1111122"/>
                </a:lnTo>
                <a:lnTo>
                  <a:pt x="94991" y="1176939"/>
                </a:lnTo>
                <a:lnTo>
                  <a:pt x="116456" y="1208922"/>
                </a:lnTo>
                <a:lnTo>
                  <a:pt x="139924" y="1240249"/>
                </a:lnTo>
                <a:lnTo>
                  <a:pt x="165346" y="1270889"/>
                </a:lnTo>
                <a:lnTo>
                  <a:pt x="192673" y="1300813"/>
                </a:lnTo>
                <a:lnTo>
                  <a:pt x="221855" y="1329989"/>
                </a:lnTo>
                <a:lnTo>
                  <a:pt x="252843" y="1358390"/>
                </a:lnTo>
                <a:lnTo>
                  <a:pt x="285590" y="1385983"/>
                </a:lnTo>
                <a:lnTo>
                  <a:pt x="320045" y="1412740"/>
                </a:lnTo>
                <a:lnTo>
                  <a:pt x="356160" y="1438630"/>
                </a:lnTo>
                <a:lnTo>
                  <a:pt x="393885" y="1463623"/>
                </a:lnTo>
                <a:lnTo>
                  <a:pt x="433173" y="1487690"/>
                </a:lnTo>
                <a:lnTo>
                  <a:pt x="473973" y="1510800"/>
                </a:lnTo>
                <a:lnTo>
                  <a:pt x="516237" y="1532923"/>
                </a:lnTo>
                <a:lnTo>
                  <a:pt x="559916" y="1554030"/>
                </a:lnTo>
                <a:lnTo>
                  <a:pt x="604960" y="1574090"/>
                </a:lnTo>
                <a:lnTo>
                  <a:pt x="651322" y="1593073"/>
                </a:lnTo>
                <a:lnTo>
                  <a:pt x="698951" y="1610949"/>
                </a:lnTo>
                <a:lnTo>
                  <a:pt x="747799" y="1627689"/>
                </a:lnTo>
                <a:lnTo>
                  <a:pt x="797817" y="1643262"/>
                </a:lnTo>
                <a:lnTo>
                  <a:pt x="848957" y="1657638"/>
                </a:lnTo>
                <a:lnTo>
                  <a:pt x="901168" y="1670788"/>
                </a:lnTo>
                <a:lnTo>
                  <a:pt x="954402" y="1682680"/>
                </a:lnTo>
                <a:lnTo>
                  <a:pt x="1008610" y="1693286"/>
                </a:lnTo>
                <a:lnTo>
                  <a:pt x="1063743" y="1702575"/>
                </a:lnTo>
                <a:lnTo>
                  <a:pt x="1119752" y="1710518"/>
                </a:lnTo>
                <a:lnTo>
                  <a:pt x="1176588" y="1717083"/>
                </a:lnTo>
                <a:lnTo>
                  <a:pt x="1234202" y="1722242"/>
                </a:lnTo>
                <a:lnTo>
                  <a:pt x="1292546" y="1725964"/>
                </a:lnTo>
                <a:lnTo>
                  <a:pt x="1351569" y="1728219"/>
                </a:lnTo>
                <a:lnTo>
                  <a:pt x="1411223" y="1728978"/>
                </a:lnTo>
                <a:lnTo>
                  <a:pt x="1470878" y="1728219"/>
                </a:lnTo>
                <a:lnTo>
                  <a:pt x="1529901" y="1725964"/>
                </a:lnTo>
                <a:lnTo>
                  <a:pt x="1588245" y="1722242"/>
                </a:lnTo>
                <a:lnTo>
                  <a:pt x="1645859" y="1717083"/>
                </a:lnTo>
                <a:lnTo>
                  <a:pt x="1702695" y="1710518"/>
                </a:lnTo>
                <a:lnTo>
                  <a:pt x="1758704" y="1702575"/>
                </a:lnTo>
                <a:lnTo>
                  <a:pt x="1813837" y="1693286"/>
                </a:lnTo>
                <a:lnTo>
                  <a:pt x="1868045" y="1682680"/>
                </a:lnTo>
                <a:lnTo>
                  <a:pt x="1921279" y="1670788"/>
                </a:lnTo>
                <a:lnTo>
                  <a:pt x="1973490" y="1657638"/>
                </a:lnTo>
                <a:lnTo>
                  <a:pt x="2024630" y="1643262"/>
                </a:lnTo>
                <a:lnTo>
                  <a:pt x="2074648" y="1627689"/>
                </a:lnTo>
                <a:lnTo>
                  <a:pt x="2123496" y="1610949"/>
                </a:lnTo>
                <a:lnTo>
                  <a:pt x="2171125" y="1593073"/>
                </a:lnTo>
                <a:lnTo>
                  <a:pt x="2217487" y="1574090"/>
                </a:lnTo>
                <a:lnTo>
                  <a:pt x="2262531" y="1554030"/>
                </a:lnTo>
                <a:lnTo>
                  <a:pt x="2306210" y="1532923"/>
                </a:lnTo>
                <a:lnTo>
                  <a:pt x="2348474" y="1510800"/>
                </a:lnTo>
                <a:lnTo>
                  <a:pt x="2389274" y="1487690"/>
                </a:lnTo>
                <a:lnTo>
                  <a:pt x="2428562" y="1463623"/>
                </a:lnTo>
                <a:lnTo>
                  <a:pt x="2466287" y="1438630"/>
                </a:lnTo>
                <a:lnTo>
                  <a:pt x="2502402" y="1412740"/>
                </a:lnTo>
                <a:lnTo>
                  <a:pt x="2536857" y="1385983"/>
                </a:lnTo>
                <a:lnTo>
                  <a:pt x="2569604" y="1358390"/>
                </a:lnTo>
                <a:lnTo>
                  <a:pt x="2600592" y="1329989"/>
                </a:lnTo>
                <a:lnTo>
                  <a:pt x="2629774" y="1300813"/>
                </a:lnTo>
                <a:lnTo>
                  <a:pt x="2657101" y="1270889"/>
                </a:lnTo>
                <a:lnTo>
                  <a:pt x="2682523" y="1240249"/>
                </a:lnTo>
                <a:lnTo>
                  <a:pt x="2705991" y="1208922"/>
                </a:lnTo>
                <a:lnTo>
                  <a:pt x="2727456" y="1176939"/>
                </a:lnTo>
                <a:lnTo>
                  <a:pt x="2764184" y="1111122"/>
                </a:lnTo>
                <a:lnTo>
                  <a:pt x="2792313" y="1043038"/>
                </a:lnTo>
                <a:lnTo>
                  <a:pt x="2811452" y="972928"/>
                </a:lnTo>
                <a:lnTo>
                  <a:pt x="2821209" y="901032"/>
                </a:lnTo>
                <a:lnTo>
                  <a:pt x="2822447" y="864489"/>
                </a:lnTo>
                <a:lnTo>
                  <a:pt x="2821209" y="827949"/>
                </a:lnTo>
                <a:lnTo>
                  <a:pt x="2811452" y="756059"/>
                </a:lnTo>
                <a:lnTo>
                  <a:pt x="2792313" y="685954"/>
                </a:lnTo>
                <a:lnTo>
                  <a:pt x="2764184" y="617874"/>
                </a:lnTo>
                <a:lnTo>
                  <a:pt x="2727456" y="552059"/>
                </a:lnTo>
                <a:lnTo>
                  <a:pt x="2705991" y="520077"/>
                </a:lnTo>
                <a:lnTo>
                  <a:pt x="2682523" y="488750"/>
                </a:lnTo>
                <a:lnTo>
                  <a:pt x="2657101" y="458110"/>
                </a:lnTo>
                <a:lnTo>
                  <a:pt x="2629774" y="428187"/>
                </a:lnTo>
                <a:lnTo>
                  <a:pt x="2600592" y="399010"/>
                </a:lnTo>
                <a:lnTo>
                  <a:pt x="2569604" y="370610"/>
                </a:lnTo>
                <a:lnTo>
                  <a:pt x="2536857" y="343016"/>
                </a:lnTo>
                <a:lnTo>
                  <a:pt x="2502402" y="316258"/>
                </a:lnTo>
                <a:lnTo>
                  <a:pt x="2466287" y="290367"/>
                </a:lnTo>
                <a:lnTo>
                  <a:pt x="2428562" y="265373"/>
                </a:lnTo>
                <a:lnTo>
                  <a:pt x="2389274" y="241305"/>
                </a:lnTo>
                <a:lnTo>
                  <a:pt x="2348474" y="218194"/>
                </a:lnTo>
                <a:lnTo>
                  <a:pt x="2306210" y="196070"/>
                </a:lnTo>
                <a:lnTo>
                  <a:pt x="2262531" y="174962"/>
                </a:lnTo>
                <a:lnTo>
                  <a:pt x="2217487" y="154901"/>
                </a:lnTo>
                <a:lnTo>
                  <a:pt x="2171125" y="135917"/>
                </a:lnTo>
                <a:lnTo>
                  <a:pt x="2123496" y="118039"/>
                </a:lnTo>
                <a:lnTo>
                  <a:pt x="2074648" y="101298"/>
                </a:lnTo>
                <a:lnTo>
                  <a:pt x="2024630" y="85724"/>
                </a:lnTo>
                <a:lnTo>
                  <a:pt x="1973490" y="71346"/>
                </a:lnTo>
                <a:lnTo>
                  <a:pt x="1921279" y="58196"/>
                </a:lnTo>
                <a:lnTo>
                  <a:pt x="1868045" y="46302"/>
                </a:lnTo>
                <a:lnTo>
                  <a:pt x="1813837" y="35695"/>
                </a:lnTo>
                <a:lnTo>
                  <a:pt x="1758704" y="26405"/>
                </a:lnTo>
                <a:lnTo>
                  <a:pt x="1702695" y="18462"/>
                </a:lnTo>
                <a:lnTo>
                  <a:pt x="1645859" y="11895"/>
                </a:lnTo>
                <a:lnTo>
                  <a:pt x="1588245" y="6736"/>
                </a:lnTo>
                <a:lnTo>
                  <a:pt x="1529901" y="3013"/>
                </a:lnTo>
                <a:lnTo>
                  <a:pt x="1470878" y="758"/>
                </a:lnTo>
                <a:lnTo>
                  <a:pt x="1411223" y="0"/>
                </a:lnTo>
                <a:close/>
              </a:path>
            </a:pathLst>
          </a:custGeom>
          <a:solidFill>
            <a:srgbClr val="FF0000">
              <a:alpha val="9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45054" y="4310253"/>
            <a:ext cx="2822575" cy="1729105"/>
          </a:xfrm>
          <a:custGeom>
            <a:avLst/>
            <a:gdLst/>
            <a:ahLst/>
            <a:cxnLst/>
            <a:rect l="l" t="t" r="r" b="b"/>
            <a:pathLst>
              <a:path w="2822575" h="1729104">
                <a:moveTo>
                  <a:pt x="0" y="864489"/>
                </a:moveTo>
                <a:lnTo>
                  <a:pt x="4919" y="791796"/>
                </a:lnTo>
                <a:lnTo>
                  <a:pt x="19416" y="720768"/>
                </a:lnTo>
                <a:lnTo>
                  <a:pt x="43099" y="651646"/>
                </a:lnTo>
                <a:lnTo>
                  <a:pt x="75577" y="584668"/>
                </a:lnTo>
                <a:lnTo>
                  <a:pt x="116456" y="520077"/>
                </a:lnTo>
                <a:lnTo>
                  <a:pt x="139924" y="488750"/>
                </a:lnTo>
                <a:lnTo>
                  <a:pt x="165346" y="458110"/>
                </a:lnTo>
                <a:lnTo>
                  <a:pt x="192673" y="428187"/>
                </a:lnTo>
                <a:lnTo>
                  <a:pt x="221855" y="399010"/>
                </a:lnTo>
                <a:lnTo>
                  <a:pt x="252843" y="370610"/>
                </a:lnTo>
                <a:lnTo>
                  <a:pt x="285590" y="343016"/>
                </a:lnTo>
                <a:lnTo>
                  <a:pt x="320045" y="316258"/>
                </a:lnTo>
                <a:lnTo>
                  <a:pt x="356160" y="290367"/>
                </a:lnTo>
                <a:lnTo>
                  <a:pt x="393885" y="265373"/>
                </a:lnTo>
                <a:lnTo>
                  <a:pt x="433173" y="241305"/>
                </a:lnTo>
                <a:lnTo>
                  <a:pt x="473973" y="218194"/>
                </a:lnTo>
                <a:lnTo>
                  <a:pt x="516237" y="196070"/>
                </a:lnTo>
                <a:lnTo>
                  <a:pt x="559916" y="174962"/>
                </a:lnTo>
                <a:lnTo>
                  <a:pt x="604960" y="154901"/>
                </a:lnTo>
                <a:lnTo>
                  <a:pt x="651322" y="135917"/>
                </a:lnTo>
                <a:lnTo>
                  <a:pt x="698951" y="118039"/>
                </a:lnTo>
                <a:lnTo>
                  <a:pt x="747799" y="101298"/>
                </a:lnTo>
                <a:lnTo>
                  <a:pt x="797817" y="85724"/>
                </a:lnTo>
                <a:lnTo>
                  <a:pt x="848957" y="71346"/>
                </a:lnTo>
                <a:lnTo>
                  <a:pt x="901168" y="58196"/>
                </a:lnTo>
                <a:lnTo>
                  <a:pt x="954402" y="46302"/>
                </a:lnTo>
                <a:lnTo>
                  <a:pt x="1008610" y="35695"/>
                </a:lnTo>
                <a:lnTo>
                  <a:pt x="1063743" y="26405"/>
                </a:lnTo>
                <a:lnTo>
                  <a:pt x="1119752" y="18462"/>
                </a:lnTo>
                <a:lnTo>
                  <a:pt x="1176588" y="11895"/>
                </a:lnTo>
                <a:lnTo>
                  <a:pt x="1234202" y="6736"/>
                </a:lnTo>
                <a:lnTo>
                  <a:pt x="1292546" y="3013"/>
                </a:lnTo>
                <a:lnTo>
                  <a:pt x="1351569" y="758"/>
                </a:lnTo>
                <a:lnTo>
                  <a:pt x="1411223" y="0"/>
                </a:lnTo>
                <a:lnTo>
                  <a:pt x="1470878" y="758"/>
                </a:lnTo>
                <a:lnTo>
                  <a:pt x="1529901" y="3013"/>
                </a:lnTo>
                <a:lnTo>
                  <a:pt x="1588245" y="6736"/>
                </a:lnTo>
                <a:lnTo>
                  <a:pt x="1645859" y="11895"/>
                </a:lnTo>
                <a:lnTo>
                  <a:pt x="1702695" y="18462"/>
                </a:lnTo>
                <a:lnTo>
                  <a:pt x="1758704" y="26405"/>
                </a:lnTo>
                <a:lnTo>
                  <a:pt x="1813837" y="35695"/>
                </a:lnTo>
                <a:lnTo>
                  <a:pt x="1868045" y="46302"/>
                </a:lnTo>
                <a:lnTo>
                  <a:pt x="1921279" y="58196"/>
                </a:lnTo>
                <a:lnTo>
                  <a:pt x="1973490" y="71346"/>
                </a:lnTo>
                <a:lnTo>
                  <a:pt x="2024630" y="85724"/>
                </a:lnTo>
                <a:lnTo>
                  <a:pt x="2074648" y="101298"/>
                </a:lnTo>
                <a:lnTo>
                  <a:pt x="2123496" y="118039"/>
                </a:lnTo>
                <a:lnTo>
                  <a:pt x="2171125" y="135917"/>
                </a:lnTo>
                <a:lnTo>
                  <a:pt x="2217487" y="154901"/>
                </a:lnTo>
                <a:lnTo>
                  <a:pt x="2262531" y="174962"/>
                </a:lnTo>
                <a:lnTo>
                  <a:pt x="2306210" y="196070"/>
                </a:lnTo>
                <a:lnTo>
                  <a:pt x="2348474" y="218194"/>
                </a:lnTo>
                <a:lnTo>
                  <a:pt x="2389274" y="241305"/>
                </a:lnTo>
                <a:lnTo>
                  <a:pt x="2428562" y="265373"/>
                </a:lnTo>
                <a:lnTo>
                  <a:pt x="2466287" y="290367"/>
                </a:lnTo>
                <a:lnTo>
                  <a:pt x="2502402" y="316258"/>
                </a:lnTo>
                <a:lnTo>
                  <a:pt x="2536857" y="343016"/>
                </a:lnTo>
                <a:lnTo>
                  <a:pt x="2569604" y="370610"/>
                </a:lnTo>
                <a:lnTo>
                  <a:pt x="2600592" y="399010"/>
                </a:lnTo>
                <a:lnTo>
                  <a:pt x="2629774" y="428187"/>
                </a:lnTo>
                <a:lnTo>
                  <a:pt x="2657101" y="458110"/>
                </a:lnTo>
                <a:lnTo>
                  <a:pt x="2682523" y="488750"/>
                </a:lnTo>
                <a:lnTo>
                  <a:pt x="2705991" y="520077"/>
                </a:lnTo>
                <a:lnTo>
                  <a:pt x="2727456" y="552059"/>
                </a:lnTo>
                <a:lnTo>
                  <a:pt x="2764184" y="617874"/>
                </a:lnTo>
                <a:lnTo>
                  <a:pt x="2792313" y="685954"/>
                </a:lnTo>
                <a:lnTo>
                  <a:pt x="2811452" y="756059"/>
                </a:lnTo>
                <a:lnTo>
                  <a:pt x="2821209" y="827949"/>
                </a:lnTo>
                <a:lnTo>
                  <a:pt x="2822447" y="864489"/>
                </a:lnTo>
                <a:lnTo>
                  <a:pt x="2821209" y="901032"/>
                </a:lnTo>
                <a:lnTo>
                  <a:pt x="2811452" y="972928"/>
                </a:lnTo>
                <a:lnTo>
                  <a:pt x="2792313" y="1043038"/>
                </a:lnTo>
                <a:lnTo>
                  <a:pt x="2764184" y="1111122"/>
                </a:lnTo>
                <a:lnTo>
                  <a:pt x="2727456" y="1176939"/>
                </a:lnTo>
                <a:lnTo>
                  <a:pt x="2705991" y="1208922"/>
                </a:lnTo>
                <a:lnTo>
                  <a:pt x="2682523" y="1240249"/>
                </a:lnTo>
                <a:lnTo>
                  <a:pt x="2657101" y="1270889"/>
                </a:lnTo>
                <a:lnTo>
                  <a:pt x="2629774" y="1300813"/>
                </a:lnTo>
                <a:lnTo>
                  <a:pt x="2600592" y="1329989"/>
                </a:lnTo>
                <a:lnTo>
                  <a:pt x="2569604" y="1358390"/>
                </a:lnTo>
                <a:lnTo>
                  <a:pt x="2536857" y="1385983"/>
                </a:lnTo>
                <a:lnTo>
                  <a:pt x="2502402" y="1412740"/>
                </a:lnTo>
                <a:lnTo>
                  <a:pt x="2466287" y="1438630"/>
                </a:lnTo>
                <a:lnTo>
                  <a:pt x="2428562" y="1463623"/>
                </a:lnTo>
                <a:lnTo>
                  <a:pt x="2389274" y="1487690"/>
                </a:lnTo>
                <a:lnTo>
                  <a:pt x="2348474" y="1510800"/>
                </a:lnTo>
                <a:lnTo>
                  <a:pt x="2306210" y="1532923"/>
                </a:lnTo>
                <a:lnTo>
                  <a:pt x="2262531" y="1554030"/>
                </a:lnTo>
                <a:lnTo>
                  <a:pt x="2217487" y="1574090"/>
                </a:lnTo>
                <a:lnTo>
                  <a:pt x="2171125" y="1593073"/>
                </a:lnTo>
                <a:lnTo>
                  <a:pt x="2123496" y="1610949"/>
                </a:lnTo>
                <a:lnTo>
                  <a:pt x="2074648" y="1627689"/>
                </a:lnTo>
                <a:lnTo>
                  <a:pt x="2024630" y="1643262"/>
                </a:lnTo>
                <a:lnTo>
                  <a:pt x="1973490" y="1657638"/>
                </a:lnTo>
                <a:lnTo>
                  <a:pt x="1921279" y="1670788"/>
                </a:lnTo>
                <a:lnTo>
                  <a:pt x="1868045" y="1682680"/>
                </a:lnTo>
                <a:lnTo>
                  <a:pt x="1813837" y="1693286"/>
                </a:lnTo>
                <a:lnTo>
                  <a:pt x="1758704" y="1702575"/>
                </a:lnTo>
                <a:lnTo>
                  <a:pt x="1702695" y="1710518"/>
                </a:lnTo>
                <a:lnTo>
                  <a:pt x="1645859" y="1717083"/>
                </a:lnTo>
                <a:lnTo>
                  <a:pt x="1588245" y="1722242"/>
                </a:lnTo>
                <a:lnTo>
                  <a:pt x="1529901" y="1725964"/>
                </a:lnTo>
                <a:lnTo>
                  <a:pt x="1470878" y="1728219"/>
                </a:lnTo>
                <a:lnTo>
                  <a:pt x="1411223" y="1728978"/>
                </a:lnTo>
                <a:lnTo>
                  <a:pt x="1351569" y="1728219"/>
                </a:lnTo>
                <a:lnTo>
                  <a:pt x="1292546" y="1725964"/>
                </a:lnTo>
                <a:lnTo>
                  <a:pt x="1234202" y="1722242"/>
                </a:lnTo>
                <a:lnTo>
                  <a:pt x="1176588" y="1717083"/>
                </a:lnTo>
                <a:lnTo>
                  <a:pt x="1119752" y="1710518"/>
                </a:lnTo>
                <a:lnTo>
                  <a:pt x="1063743" y="1702575"/>
                </a:lnTo>
                <a:lnTo>
                  <a:pt x="1008610" y="1693286"/>
                </a:lnTo>
                <a:lnTo>
                  <a:pt x="954402" y="1682680"/>
                </a:lnTo>
                <a:lnTo>
                  <a:pt x="901168" y="1670788"/>
                </a:lnTo>
                <a:lnTo>
                  <a:pt x="848957" y="1657638"/>
                </a:lnTo>
                <a:lnTo>
                  <a:pt x="797817" y="1643262"/>
                </a:lnTo>
                <a:lnTo>
                  <a:pt x="747799" y="1627689"/>
                </a:lnTo>
                <a:lnTo>
                  <a:pt x="698951" y="1610949"/>
                </a:lnTo>
                <a:lnTo>
                  <a:pt x="651322" y="1593073"/>
                </a:lnTo>
                <a:lnTo>
                  <a:pt x="604960" y="1574090"/>
                </a:lnTo>
                <a:lnTo>
                  <a:pt x="559916" y="1554030"/>
                </a:lnTo>
                <a:lnTo>
                  <a:pt x="516237" y="1532923"/>
                </a:lnTo>
                <a:lnTo>
                  <a:pt x="473973" y="1510800"/>
                </a:lnTo>
                <a:lnTo>
                  <a:pt x="433173" y="1487690"/>
                </a:lnTo>
                <a:lnTo>
                  <a:pt x="393885" y="1463623"/>
                </a:lnTo>
                <a:lnTo>
                  <a:pt x="356160" y="1438630"/>
                </a:lnTo>
                <a:lnTo>
                  <a:pt x="320045" y="1412740"/>
                </a:lnTo>
                <a:lnTo>
                  <a:pt x="285590" y="1385983"/>
                </a:lnTo>
                <a:lnTo>
                  <a:pt x="252843" y="1358390"/>
                </a:lnTo>
                <a:lnTo>
                  <a:pt x="221855" y="1329989"/>
                </a:lnTo>
                <a:lnTo>
                  <a:pt x="192673" y="1300813"/>
                </a:lnTo>
                <a:lnTo>
                  <a:pt x="165346" y="1270889"/>
                </a:lnTo>
                <a:lnTo>
                  <a:pt x="139924" y="1240249"/>
                </a:lnTo>
                <a:lnTo>
                  <a:pt x="116456" y="1208922"/>
                </a:lnTo>
                <a:lnTo>
                  <a:pt x="94991" y="1176939"/>
                </a:lnTo>
                <a:lnTo>
                  <a:pt x="58263" y="1111122"/>
                </a:lnTo>
                <a:lnTo>
                  <a:pt x="30134" y="1043038"/>
                </a:lnTo>
                <a:lnTo>
                  <a:pt x="10995" y="972928"/>
                </a:lnTo>
                <a:lnTo>
                  <a:pt x="1238" y="901032"/>
                </a:lnTo>
                <a:lnTo>
                  <a:pt x="0" y="864489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02457" y="4885690"/>
            <a:ext cx="3098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72230" y="4578477"/>
            <a:ext cx="2381250" cy="1670685"/>
          </a:xfrm>
          <a:custGeom>
            <a:avLst/>
            <a:gdLst/>
            <a:ahLst/>
            <a:cxnLst/>
            <a:rect l="l" t="t" r="r" b="b"/>
            <a:pathLst>
              <a:path w="2381250" h="1670685">
                <a:moveTo>
                  <a:pt x="1190625" y="0"/>
                </a:moveTo>
                <a:lnTo>
                  <a:pt x="1134573" y="908"/>
                </a:lnTo>
                <a:lnTo>
                  <a:pt x="1079189" y="3609"/>
                </a:lnTo>
                <a:lnTo>
                  <a:pt x="1024529" y="8060"/>
                </a:lnTo>
                <a:lnTo>
                  <a:pt x="970651" y="14222"/>
                </a:lnTo>
                <a:lnTo>
                  <a:pt x="917612" y="22055"/>
                </a:lnTo>
                <a:lnTo>
                  <a:pt x="865469" y="31519"/>
                </a:lnTo>
                <a:lnTo>
                  <a:pt x="814279" y="42574"/>
                </a:lnTo>
                <a:lnTo>
                  <a:pt x="764099" y="55179"/>
                </a:lnTo>
                <a:lnTo>
                  <a:pt x="714987" y="69295"/>
                </a:lnTo>
                <a:lnTo>
                  <a:pt x="666999" y="84881"/>
                </a:lnTo>
                <a:lnTo>
                  <a:pt x="620194" y="101898"/>
                </a:lnTo>
                <a:lnTo>
                  <a:pt x="574627" y="120305"/>
                </a:lnTo>
                <a:lnTo>
                  <a:pt x="530356" y="140062"/>
                </a:lnTo>
                <a:lnTo>
                  <a:pt x="487439" y="161129"/>
                </a:lnTo>
                <a:lnTo>
                  <a:pt x="445932" y="183466"/>
                </a:lnTo>
                <a:lnTo>
                  <a:pt x="405892" y="207033"/>
                </a:lnTo>
                <a:lnTo>
                  <a:pt x="367377" y="231790"/>
                </a:lnTo>
                <a:lnTo>
                  <a:pt x="330445" y="257696"/>
                </a:lnTo>
                <a:lnTo>
                  <a:pt x="295151" y="284712"/>
                </a:lnTo>
                <a:lnTo>
                  <a:pt x="261553" y="312797"/>
                </a:lnTo>
                <a:lnTo>
                  <a:pt x="229709" y="341912"/>
                </a:lnTo>
                <a:lnTo>
                  <a:pt x="199675" y="372016"/>
                </a:lnTo>
                <a:lnTo>
                  <a:pt x="171509" y="403069"/>
                </a:lnTo>
                <a:lnTo>
                  <a:pt x="145268" y="435032"/>
                </a:lnTo>
                <a:lnTo>
                  <a:pt x="121009" y="467863"/>
                </a:lnTo>
                <a:lnTo>
                  <a:pt x="98789" y="501523"/>
                </a:lnTo>
                <a:lnTo>
                  <a:pt x="78665" y="535972"/>
                </a:lnTo>
                <a:lnTo>
                  <a:pt x="60694" y="571170"/>
                </a:lnTo>
                <a:lnTo>
                  <a:pt x="44935" y="607077"/>
                </a:lnTo>
                <a:lnTo>
                  <a:pt x="31443" y="643652"/>
                </a:lnTo>
                <a:lnTo>
                  <a:pt x="20275" y="680855"/>
                </a:lnTo>
                <a:lnTo>
                  <a:pt x="11490" y="718647"/>
                </a:lnTo>
                <a:lnTo>
                  <a:pt x="5145" y="756987"/>
                </a:lnTo>
                <a:lnTo>
                  <a:pt x="1295" y="795835"/>
                </a:lnTo>
                <a:lnTo>
                  <a:pt x="0" y="835152"/>
                </a:lnTo>
                <a:lnTo>
                  <a:pt x="1295" y="874466"/>
                </a:lnTo>
                <a:lnTo>
                  <a:pt x="5145" y="913312"/>
                </a:lnTo>
                <a:lnTo>
                  <a:pt x="11490" y="951651"/>
                </a:lnTo>
                <a:lnTo>
                  <a:pt x="20275" y="989441"/>
                </a:lnTo>
                <a:lnTo>
                  <a:pt x="31443" y="1026643"/>
                </a:lnTo>
                <a:lnTo>
                  <a:pt x="44935" y="1063217"/>
                </a:lnTo>
                <a:lnTo>
                  <a:pt x="60694" y="1099123"/>
                </a:lnTo>
                <a:lnTo>
                  <a:pt x="78665" y="1134320"/>
                </a:lnTo>
                <a:lnTo>
                  <a:pt x="98789" y="1168769"/>
                </a:lnTo>
                <a:lnTo>
                  <a:pt x="121009" y="1202429"/>
                </a:lnTo>
                <a:lnTo>
                  <a:pt x="145268" y="1235260"/>
                </a:lnTo>
                <a:lnTo>
                  <a:pt x="171509" y="1267222"/>
                </a:lnTo>
                <a:lnTo>
                  <a:pt x="199675" y="1298276"/>
                </a:lnTo>
                <a:lnTo>
                  <a:pt x="229709" y="1328380"/>
                </a:lnTo>
                <a:lnTo>
                  <a:pt x="261553" y="1357495"/>
                </a:lnTo>
                <a:lnTo>
                  <a:pt x="295151" y="1385581"/>
                </a:lnTo>
                <a:lnTo>
                  <a:pt x="330445" y="1412597"/>
                </a:lnTo>
                <a:lnTo>
                  <a:pt x="367377" y="1438504"/>
                </a:lnTo>
                <a:lnTo>
                  <a:pt x="405892" y="1463261"/>
                </a:lnTo>
                <a:lnTo>
                  <a:pt x="445932" y="1486829"/>
                </a:lnTo>
                <a:lnTo>
                  <a:pt x="487439" y="1509167"/>
                </a:lnTo>
                <a:lnTo>
                  <a:pt x="530356" y="1530234"/>
                </a:lnTo>
                <a:lnTo>
                  <a:pt x="574627" y="1549992"/>
                </a:lnTo>
                <a:lnTo>
                  <a:pt x="620194" y="1568400"/>
                </a:lnTo>
                <a:lnTo>
                  <a:pt x="666999" y="1585417"/>
                </a:lnTo>
                <a:lnTo>
                  <a:pt x="714987" y="1601004"/>
                </a:lnTo>
                <a:lnTo>
                  <a:pt x="764099" y="1615121"/>
                </a:lnTo>
                <a:lnTo>
                  <a:pt x="814279" y="1627727"/>
                </a:lnTo>
                <a:lnTo>
                  <a:pt x="865469" y="1638782"/>
                </a:lnTo>
                <a:lnTo>
                  <a:pt x="917612" y="1648246"/>
                </a:lnTo>
                <a:lnTo>
                  <a:pt x="970651" y="1656080"/>
                </a:lnTo>
                <a:lnTo>
                  <a:pt x="1024529" y="1662243"/>
                </a:lnTo>
                <a:lnTo>
                  <a:pt x="1079189" y="1666694"/>
                </a:lnTo>
                <a:lnTo>
                  <a:pt x="1134573" y="1669394"/>
                </a:lnTo>
                <a:lnTo>
                  <a:pt x="1190625" y="1670304"/>
                </a:lnTo>
                <a:lnTo>
                  <a:pt x="1246676" y="1669394"/>
                </a:lnTo>
                <a:lnTo>
                  <a:pt x="1302060" y="1666694"/>
                </a:lnTo>
                <a:lnTo>
                  <a:pt x="1356720" y="1662243"/>
                </a:lnTo>
                <a:lnTo>
                  <a:pt x="1410598" y="1656080"/>
                </a:lnTo>
                <a:lnTo>
                  <a:pt x="1463637" y="1648246"/>
                </a:lnTo>
                <a:lnTo>
                  <a:pt x="1515780" y="1638782"/>
                </a:lnTo>
                <a:lnTo>
                  <a:pt x="1566970" y="1627727"/>
                </a:lnTo>
                <a:lnTo>
                  <a:pt x="1617150" y="1615121"/>
                </a:lnTo>
                <a:lnTo>
                  <a:pt x="1666262" y="1601004"/>
                </a:lnTo>
                <a:lnTo>
                  <a:pt x="1714250" y="1585417"/>
                </a:lnTo>
                <a:lnTo>
                  <a:pt x="1761055" y="1568400"/>
                </a:lnTo>
                <a:lnTo>
                  <a:pt x="1806622" y="1549992"/>
                </a:lnTo>
                <a:lnTo>
                  <a:pt x="1850893" y="1530234"/>
                </a:lnTo>
                <a:lnTo>
                  <a:pt x="1893810" y="1509167"/>
                </a:lnTo>
                <a:lnTo>
                  <a:pt x="1935317" y="1486829"/>
                </a:lnTo>
                <a:lnTo>
                  <a:pt x="1975357" y="1463261"/>
                </a:lnTo>
                <a:lnTo>
                  <a:pt x="2013872" y="1438504"/>
                </a:lnTo>
                <a:lnTo>
                  <a:pt x="2050804" y="1412597"/>
                </a:lnTo>
                <a:lnTo>
                  <a:pt x="2086098" y="1385581"/>
                </a:lnTo>
                <a:lnTo>
                  <a:pt x="2119696" y="1357495"/>
                </a:lnTo>
                <a:lnTo>
                  <a:pt x="2151540" y="1328380"/>
                </a:lnTo>
                <a:lnTo>
                  <a:pt x="2181574" y="1298276"/>
                </a:lnTo>
                <a:lnTo>
                  <a:pt x="2209740" y="1267222"/>
                </a:lnTo>
                <a:lnTo>
                  <a:pt x="2235981" y="1235260"/>
                </a:lnTo>
                <a:lnTo>
                  <a:pt x="2260240" y="1202429"/>
                </a:lnTo>
                <a:lnTo>
                  <a:pt x="2282460" y="1168769"/>
                </a:lnTo>
                <a:lnTo>
                  <a:pt x="2302584" y="1134320"/>
                </a:lnTo>
                <a:lnTo>
                  <a:pt x="2320555" y="1099123"/>
                </a:lnTo>
                <a:lnTo>
                  <a:pt x="2336314" y="1063217"/>
                </a:lnTo>
                <a:lnTo>
                  <a:pt x="2349806" y="1026643"/>
                </a:lnTo>
                <a:lnTo>
                  <a:pt x="2360974" y="989441"/>
                </a:lnTo>
                <a:lnTo>
                  <a:pt x="2369759" y="951651"/>
                </a:lnTo>
                <a:lnTo>
                  <a:pt x="2376104" y="913312"/>
                </a:lnTo>
                <a:lnTo>
                  <a:pt x="2379954" y="874466"/>
                </a:lnTo>
                <a:lnTo>
                  <a:pt x="2381250" y="835152"/>
                </a:lnTo>
                <a:lnTo>
                  <a:pt x="2379954" y="795835"/>
                </a:lnTo>
                <a:lnTo>
                  <a:pt x="2376104" y="756987"/>
                </a:lnTo>
                <a:lnTo>
                  <a:pt x="2369759" y="718647"/>
                </a:lnTo>
                <a:lnTo>
                  <a:pt x="2360974" y="680855"/>
                </a:lnTo>
                <a:lnTo>
                  <a:pt x="2349806" y="643652"/>
                </a:lnTo>
                <a:lnTo>
                  <a:pt x="2336314" y="607077"/>
                </a:lnTo>
                <a:lnTo>
                  <a:pt x="2320555" y="571170"/>
                </a:lnTo>
                <a:lnTo>
                  <a:pt x="2302584" y="535972"/>
                </a:lnTo>
                <a:lnTo>
                  <a:pt x="2282460" y="501523"/>
                </a:lnTo>
                <a:lnTo>
                  <a:pt x="2260240" y="467863"/>
                </a:lnTo>
                <a:lnTo>
                  <a:pt x="2235981" y="435032"/>
                </a:lnTo>
                <a:lnTo>
                  <a:pt x="2209740" y="403069"/>
                </a:lnTo>
                <a:lnTo>
                  <a:pt x="2181574" y="372016"/>
                </a:lnTo>
                <a:lnTo>
                  <a:pt x="2151540" y="341912"/>
                </a:lnTo>
                <a:lnTo>
                  <a:pt x="2119696" y="312797"/>
                </a:lnTo>
                <a:lnTo>
                  <a:pt x="2086098" y="284712"/>
                </a:lnTo>
                <a:lnTo>
                  <a:pt x="2050804" y="257696"/>
                </a:lnTo>
                <a:lnTo>
                  <a:pt x="2013872" y="231790"/>
                </a:lnTo>
                <a:lnTo>
                  <a:pt x="1975357" y="207033"/>
                </a:lnTo>
                <a:lnTo>
                  <a:pt x="1935317" y="183466"/>
                </a:lnTo>
                <a:lnTo>
                  <a:pt x="1893810" y="161129"/>
                </a:lnTo>
                <a:lnTo>
                  <a:pt x="1850893" y="140062"/>
                </a:lnTo>
                <a:lnTo>
                  <a:pt x="1806622" y="120305"/>
                </a:lnTo>
                <a:lnTo>
                  <a:pt x="1761055" y="101898"/>
                </a:lnTo>
                <a:lnTo>
                  <a:pt x="1714250" y="84881"/>
                </a:lnTo>
                <a:lnTo>
                  <a:pt x="1666262" y="69295"/>
                </a:lnTo>
                <a:lnTo>
                  <a:pt x="1617150" y="55179"/>
                </a:lnTo>
                <a:lnTo>
                  <a:pt x="1566970" y="42574"/>
                </a:lnTo>
                <a:lnTo>
                  <a:pt x="1515780" y="31519"/>
                </a:lnTo>
                <a:lnTo>
                  <a:pt x="1463637" y="22055"/>
                </a:lnTo>
                <a:lnTo>
                  <a:pt x="1410598" y="14222"/>
                </a:lnTo>
                <a:lnTo>
                  <a:pt x="1356720" y="8060"/>
                </a:lnTo>
                <a:lnTo>
                  <a:pt x="1302060" y="3609"/>
                </a:lnTo>
                <a:lnTo>
                  <a:pt x="1246676" y="908"/>
                </a:lnTo>
                <a:lnTo>
                  <a:pt x="1190625" y="0"/>
                </a:lnTo>
                <a:close/>
              </a:path>
            </a:pathLst>
          </a:custGeom>
          <a:solidFill>
            <a:srgbClr val="3333CC">
              <a:alpha val="6313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72230" y="4578477"/>
            <a:ext cx="2381250" cy="1670685"/>
          </a:xfrm>
          <a:custGeom>
            <a:avLst/>
            <a:gdLst/>
            <a:ahLst/>
            <a:cxnLst/>
            <a:rect l="l" t="t" r="r" b="b"/>
            <a:pathLst>
              <a:path w="2381250" h="1670685">
                <a:moveTo>
                  <a:pt x="0" y="835152"/>
                </a:moveTo>
                <a:lnTo>
                  <a:pt x="1295" y="795835"/>
                </a:lnTo>
                <a:lnTo>
                  <a:pt x="5145" y="756987"/>
                </a:lnTo>
                <a:lnTo>
                  <a:pt x="11490" y="718647"/>
                </a:lnTo>
                <a:lnTo>
                  <a:pt x="20275" y="680855"/>
                </a:lnTo>
                <a:lnTo>
                  <a:pt x="31443" y="643652"/>
                </a:lnTo>
                <a:lnTo>
                  <a:pt x="44935" y="607077"/>
                </a:lnTo>
                <a:lnTo>
                  <a:pt x="60694" y="571170"/>
                </a:lnTo>
                <a:lnTo>
                  <a:pt x="78665" y="535972"/>
                </a:lnTo>
                <a:lnTo>
                  <a:pt x="98789" y="501523"/>
                </a:lnTo>
                <a:lnTo>
                  <a:pt x="121009" y="467863"/>
                </a:lnTo>
                <a:lnTo>
                  <a:pt x="145268" y="435032"/>
                </a:lnTo>
                <a:lnTo>
                  <a:pt x="171509" y="403069"/>
                </a:lnTo>
                <a:lnTo>
                  <a:pt x="199675" y="372016"/>
                </a:lnTo>
                <a:lnTo>
                  <a:pt x="229709" y="341912"/>
                </a:lnTo>
                <a:lnTo>
                  <a:pt x="261553" y="312797"/>
                </a:lnTo>
                <a:lnTo>
                  <a:pt x="295151" y="284712"/>
                </a:lnTo>
                <a:lnTo>
                  <a:pt x="330445" y="257696"/>
                </a:lnTo>
                <a:lnTo>
                  <a:pt x="367377" y="231790"/>
                </a:lnTo>
                <a:lnTo>
                  <a:pt x="405892" y="207033"/>
                </a:lnTo>
                <a:lnTo>
                  <a:pt x="445932" y="183466"/>
                </a:lnTo>
                <a:lnTo>
                  <a:pt x="487439" y="161129"/>
                </a:lnTo>
                <a:lnTo>
                  <a:pt x="530356" y="140062"/>
                </a:lnTo>
                <a:lnTo>
                  <a:pt x="574627" y="120305"/>
                </a:lnTo>
                <a:lnTo>
                  <a:pt x="620194" y="101898"/>
                </a:lnTo>
                <a:lnTo>
                  <a:pt x="666999" y="84881"/>
                </a:lnTo>
                <a:lnTo>
                  <a:pt x="714987" y="69295"/>
                </a:lnTo>
                <a:lnTo>
                  <a:pt x="764099" y="55179"/>
                </a:lnTo>
                <a:lnTo>
                  <a:pt x="814279" y="42574"/>
                </a:lnTo>
                <a:lnTo>
                  <a:pt x="865469" y="31519"/>
                </a:lnTo>
                <a:lnTo>
                  <a:pt x="917612" y="22055"/>
                </a:lnTo>
                <a:lnTo>
                  <a:pt x="970651" y="14222"/>
                </a:lnTo>
                <a:lnTo>
                  <a:pt x="1024529" y="8060"/>
                </a:lnTo>
                <a:lnTo>
                  <a:pt x="1079189" y="3609"/>
                </a:lnTo>
                <a:lnTo>
                  <a:pt x="1134573" y="908"/>
                </a:lnTo>
                <a:lnTo>
                  <a:pt x="1190625" y="0"/>
                </a:lnTo>
                <a:lnTo>
                  <a:pt x="1246676" y="908"/>
                </a:lnTo>
                <a:lnTo>
                  <a:pt x="1302060" y="3609"/>
                </a:lnTo>
                <a:lnTo>
                  <a:pt x="1356720" y="8060"/>
                </a:lnTo>
                <a:lnTo>
                  <a:pt x="1410598" y="14222"/>
                </a:lnTo>
                <a:lnTo>
                  <a:pt x="1463637" y="22055"/>
                </a:lnTo>
                <a:lnTo>
                  <a:pt x="1515780" y="31519"/>
                </a:lnTo>
                <a:lnTo>
                  <a:pt x="1566970" y="42574"/>
                </a:lnTo>
                <a:lnTo>
                  <a:pt x="1617150" y="55179"/>
                </a:lnTo>
                <a:lnTo>
                  <a:pt x="1666262" y="69295"/>
                </a:lnTo>
                <a:lnTo>
                  <a:pt x="1714250" y="84881"/>
                </a:lnTo>
                <a:lnTo>
                  <a:pt x="1761055" y="101898"/>
                </a:lnTo>
                <a:lnTo>
                  <a:pt x="1806622" y="120305"/>
                </a:lnTo>
                <a:lnTo>
                  <a:pt x="1850893" y="140062"/>
                </a:lnTo>
                <a:lnTo>
                  <a:pt x="1893810" y="161129"/>
                </a:lnTo>
                <a:lnTo>
                  <a:pt x="1935317" y="183466"/>
                </a:lnTo>
                <a:lnTo>
                  <a:pt x="1975357" y="207033"/>
                </a:lnTo>
                <a:lnTo>
                  <a:pt x="2013872" y="231790"/>
                </a:lnTo>
                <a:lnTo>
                  <a:pt x="2050804" y="257696"/>
                </a:lnTo>
                <a:lnTo>
                  <a:pt x="2086098" y="284712"/>
                </a:lnTo>
                <a:lnTo>
                  <a:pt x="2119696" y="312797"/>
                </a:lnTo>
                <a:lnTo>
                  <a:pt x="2151540" y="341912"/>
                </a:lnTo>
                <a:lnTo>
                  <a:pt x="2181574" y="372016"/>
                </a:lnTo>
                <a:lnTo>
                  <a:pt x="2209740" y="403069"/>
                </a:lnTo>
                <a:lnTo>
                  <a:pt x="2235981" y="435032"/>
                </a:lnTo>
                <a:lnTo>
                  <a:pt x="2260240" y="467863"/>
                </a:lnTo>
                <a:lnTo>
                  <a:pt x="2282460" y="501523"/>
                </a:lnTo>
                <a:lnTo>
                  <a:pt x="2302584" y="535972"/>
                </a:lnTo>
                <a:lnTo>
                  <a:pt x="2320555" y="571170"/>
                </a:lnTo>
                <a:lnTo>
                  <a:pt x="2336314" y="607077"/>
                </a:lnTo>
                <a:lnTo>
                  <a:pt x="2349806" y="643652"/>
                </a:lnTo>
                <a:lnTo>
                  <a:pt x="2360974" y="680855"/>
                </a:lnTo>
                <a:lnTo>
                  <a:pt x="2369759" y="718647"/>
                </a:lnTo>
                <a:lnTo>
                  <a:pt x="2376104" y="756987"/>
                </a:lnTo>
                <a:lnTo>
                  <a:pt x="2379954" y="795835"/>
                </a:lnTo>
                <a:lnTo>
                  <a:pt x="2381250" y="835152"/>
                </a:lnTo>
                <a:lnTo>
                  <a:pt x="2379954" y="874466"/>
                </a:lnTo>
                <a:lnTo>
                  <a:pt x="2376104" y="913312"/>
                </a:lnTo>
                <a:lnTo>
                  <a:pt x="2369759" y="951651"/>
                </a:lnTo>
                <a:lnTo>
                  <a:pt x="2360974" y="989441"/>
                </a:lnTo>
                <a:lnTo>
                  <a:pt x="2349806" y="1026643"/>
                </a:lnTo>
                <a:lnTo>
                  <a:pt x="2336314" y="1063217"/>
                </a:lnTo>
                <a:lnTo>
                  <a:pt x="2320555" y="1099123"/>
                </a:lnTo>
                <a:lnTo>
                  <a:pt x="2302584" y="1134320"/>
                </a:lnTo>
                <a:lnTo>
                  <a:pt x="2282460" y="1168769"/>
                </a:lnTo>
                <a:lnTo>
                  <a:pt x="2260240" y="1202429"/>
                </a:lnTo>
                <a:lnTo>
                  <a:pt x="2235981" y="1235260"/>
                </a:lnTo>
                <a:lnTo>
                  <a:pt x="2209740" y="1267222"/>
                </a:lnTo>
                <a:lnTo>
                  <a:pt x="2181574" y="1298276"/>
                </a:lnTo>
                <a:lnTo>
                  <a:pt x="2151540" y="1328380"/>
                </a:lnTo>
                <a:lnTo>
                  <a:pt x="2119696" y="1357495"/>
                </a:lnTo>
                <a:lnTo>
                  <a:pt x="2086098" y="1385581"/>
                </a:lnTo>
                <a:lnTo>
                  <a:pt x="2050804" y="1412597"/>
                </a:lnTo>
                <a:lnTo>
                  <a:pt x="2013872" y="1438504"/>
                </a:lnTo>
                <a:lnTo>
                  <a:pt x="1975357" y="1463261"/>
                </a:lnTo>
                <a:lnTo>
                  <a:pt x="1935317" y="1486829"/>
                </a:lnTo>
                <a:lnTo>
                  <a:pt x="1893810" y="1509167"/>
                </a:lnTo>
                <a:lnTo>
                  <a:pt x="1850893" y="1530234"/>
                </a:lnTo>
                <a:lnTo>
                  <a:pt x="1806622" y="1549992"/>
                </a:lnTo>
                <a:lnTo>
                  <a:pt x="1761055" y="1568400"/>
                </a:lnTo>
                <a:lnTo>
                  <a:pt x="1714250" y="1585417"/>
                </a:lnTo>
                <a:lnTo>
                  <a:pt x="1666262" y="1601004"/>
                </a:lnTo>
                <a:lnTo>
                  <a:pt x="1617150" y="1615121"/>
                </a:lnTo>
                <a:lnTo>
                  <a:pt x="1566970" y="1627727"/>
                </a:lnTo>
                <a:lnTo>
                  <a:pt x="1515780" y="1638782"/>
                </a:lnTo>
                <a:lnTo>
                  <a:pt x="1463637" y="1648246"/>
                </a:lnTo>
                <a:lnTo>
                  <a:pt x="1410598" y="1656080"/>
                </a:lnTo>
                <a:lnTo>
                  <a:pt x="1356720" y="1662243"/>
                </a:lnTo>
                <a:lnTo>
                  <a:pt x="1302060" y="1666694"/>
                </a:lnTo>
                <a:lnTo>
                  <a:pt x="1246676" y="1669394"/>
                </a:lnTo>
                <a:lnTo>
                  <a:pt x="1190625" y="1670304"/>
                </a:lnTo>
                <a:lnTo>
                  <a:pt x="1134573" y="1669394"/>
                </a:lnTo>
                <a:lnTo>
                  <a:pt x="1079189" y="1666694"/>
                </a:lnTo>
                <a:lnTo>
                  <a:pt x="1024529" y="1662243"/>
                </a:lnTo>
                <a:lnTo>
                  <a:pt x="970651" y="1656080"/>
                </a:lnTo>
                <a:lnTo>
                  <a:pt x="917612" y="1648246"/>
                </a:lnTo>
                <a:lnTo>
                  <a:pt x="865469" y="1638782"/>
                </a:lnTo>
                <a:lnTo>
                  <a:pt x="814279" y="1627727"/>
                </a:lnTo>
                <a:lnTo>
                  <a:pt x="764099" y="1615121"/>
                </a:lnTo>
                <a:lnTo>
                  <a:pt x="714987" y="1601004"/>
                </a:lnTo>
                <a:lnTo>
                  <a:pt x="666999" y="1585417"/>
                </a:lnTo>
                <a:lnTo>
                  <a:pt x="620194" y="1568400"/>
                </a:lnTo>
                <a:lnTo>
                  <a:pt x="574627" y="1549992"/>
                </a:lnTo>
                <a:lnTo>
                  <a:pt x="530356" y="1530234"/>
                </a:lnTo>
                <a:lnTo>
                  <a:pt x="487439" y="1509167"/>
                </a:lnTo>
                <a:lnTo>
                  <a:pt x="445932" y="1486829"/>
                </a:lnTo>
                <a:lnTo>
                  <a:pt x="405892" y="1463261"/>
                </a:lnTo>
                <a:lnTo>
                  <a:pt x="367377" y="1438504"/>
                </a:lnTo>
                <a:lnTo>
                  <a:pt x="330445" y="1412597"/>
                </a:lnTo>
                <a:lnTo>
                  <a:pt x="295151" y="1385581"/>
                </a:lnTo>
                <a:lnTo>
                  <a:pt x="261553" y="1357495"/>
                </a:lnTo>
                <a:lnTo>
                  <a:pt x="229709" y="1328380"/>
                </a:lnTo>
                <a:lnTo>
                  <a:pt x="199675" y="1298276"/>
                </a:lnTo>
                <a:lnTo>
                  <a:pt x="171509" y="1267222"/>
                </a:lnTo>
                <a:lnTo>
                  <a:pt x="145268" y="1235260"/>
                </a:lnTo>
                <a:lnTo>
                  <a:pt x="121009" y="1202429"/>
                </a:lnTo>
                <a:lnTo>
                  <a:pt x="98789" y="1168769"/>
                </a:lnTo>
                <a:lnTo>
                  <a:pt x="78665" y="1134320"/>
                </a:lnTo>
                <a:lnTo>
                  <a:pt x="60694" y="1099123"/>
                </a:lnTo>
                <a:lnTo>
                  <a:pt x="44935" y="1063217"/>
                </a:lnTo>
                <a:lnTo>
                  <a:pt x="31443" y="1026643"/>
                </a:lnTo>
                <a:lnTo>
                  <a:pt x="20275" y="989441"/>
                </a:lnTo>
                <a:lnTo>
                  <a:pt x="11490" y="951651"/>
                </a:lnTo>
                <a:lnTo>
                  <a:pt x="5145" y="913312"/>
                </a:lnTo>
                <a:lnTo>
                  <a:pt x="1295" y="874466"/>
                </a:lnTo>
                <a:lnTo>
                  <a:pt x="0" y="835152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227828" y="5124703"/>
            <a:ext cx="2692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FFFF"/>
                </a:solidFill>
                <a:latin typeface="Comic Sans MS"/>
                <a:cs typeface="Comic Sans MS"/>
              </a:rPr>
              <a:t>B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07129" y="5049773"/>
            <a:ext cx="8115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sz="3200" b="1" spc="-5" dirty="0">
                <a:solidFill>
                  <a:srgbClr val="FFFFFF"/>
                </a:solidFill>
                <a:latin typeface="Symbol"/>
                <a:cs typeface="Symbol"/>
              </a:rPr>
              <a:t></a:t>
            </a:r>
            <a:r>
              <a:rPr sz="3200" b="1" spc="-5" dirty="0">
                <a:solidFill>
                  <a:srgbClr val="FFFFFF"/>
                </a:solidFill>
                <a:latin typeface="Comic Sans MS"/>
                <a:cs typeface="Comic Sans MS"/>
              </a:rPr>
              <a:t>B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44020" y="5018376"/>
            <a:ext cx="591820" cy="942340"/>
          </a:xfrm>
          <a:prstGeom prst="rect">
            <a:avLst/>
          </a:prstGeom>
        </p:spPr>
        <p:txBody>
          <a:bodyPr vert="vert270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3200" b="1" dirty="0">
                <a:latin typeface="Comic Sans MS"/>
                <a:cs typeface="Comic Sans MS"/>
              </a:rPr>
              <a:t>True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8667" y="462533"/>
            <a:ext cx="55626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Chain </a:t>
            </a:r>
            <a:r>
              <a:rPr spc="-10" dirty="0"/>
              <a:t>Rule/Product</a:t>
            </a:r>
            <a:r>
              <a:rPr spc="-20" dirty="0"/>
              <a:t> </a:t>
            </a:r>
            <a:r>
              <a:rPr spc="-5" dirty="0"/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540" y="1509724"/>
            <a:ext cx="8291830" cy="11963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3200" dirty="0">
                <a:latin typeface="Calibri"/>
                <a:cs typeface="Calibri"/>
              </a:rPr>
              <a:t>P(X</a:t>
            </a:r>
            <a:r>
              <a:rPr sz="3150" baseline="-21164" dirty="0">
                <a:latin typeface="Calibri"/>
                <a:cs typeface="Calibri"/>
              </a:rPr>
              <a:t>1</a:t>
            </a:r>
            <a:r>
              <a:rPr sz="3200" dirty="0">
                <a:latin typeface="Calibri"/>
                <a:cs typeface="Calibri"/>
              </a:rPr>
              <a:t>, </a:t>
            </a:r>
            <a:r>
              <a:rPr sz="3200" spc="-5" dirty="0">
                <a:latin typeface="Calibri"/>
                <a:cs typeface="Calibri"/>
              </a:rPr>
              <a:t>…, </a:t>
            </a:r>
            <a:r>
              <a:rPr sz="3200" spc="5" dirty="0">
                <a:latin typeface="Calibri"/>
                <a:cs typeface="Calibri"/>
              </a:rPr>
              <a:t>X</a:t>
            </a:r>
            <a:r>
              <a:rPr sz="3150" spc="7" baseline="-21164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) </a:t>
            </a:r>
            <a:r>
              <a:rPr sz="3200" spc="-5" dirty="0">
                <a:latin typeface="Calibri"/>
                <a:cs typeface="Calibri"/>
              </a:rPr>
              <a:t>= </a:t>
            </a:r>
            <a:r>
              <a:rPr sz="3200" spc="5" dirty="0">
                <a:latin typeface="Calibri"/>
                <a:cs typeface="Calibri"/>
              </a:rPr>
              <a:t>P(X</a:t>
            </a:r>
            <a:r>
              <a:rPr sz="3150" spc="7" baseline="-21164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|X</a:t>
            </a:r>
            <a:r>
              <a:rPr sz="3150" spc="7" baseline="-21164" dirty="0">
                <a:latin typeface="Calibri"/>
                <a:cs typeface="Calibri"/>
              </a:rPr>
              <a:t>1</a:t>
            </a:r>
            <a:r>
              <a:rPr sz="3200" spc="5" dirty="0">
                <a:latin typeface="Calibri"/>
                <a:cs typeface="Calibri"/>
              </a:rPr>
              <a:t>..X</a:t>
            </a:r>
            <a:r>
              <a:rPr sz="3150" spc="7" baseline="-21164" dirty="0">
                <a:latin typeface="Calibri"/>
                <a:cs typeface="Calibri"/>
              </a:rPr>
              <a:t>n-1</a:t>
            </a:r>
            <a:r>
              <a:rPr sz="3200" spc="5" dirty="0">
                <a:latin typeface="Calibri"/>
                <a:cs typeface="Calibri"/>
              </a:rPr>
              <a:t>)P(X</a:t>
            </a:r>
            <a:r>
              <a:rPr sz="3150" spc="7" baseline="-21164" dirty="0">
                <a:latin typeface="Calibri"/>
                <a:cs typeface="Calibri"/>
              </a:rPr>
              <a:t>n-1</a:t>
            </a:r>
            <a:r>
              <a:rPr sz="3200" spc="5" dirty="0">
                <a:latin typeface="Calibri"/>
                <a:cs typeface="Calibri"/>
              </a:rPr>
              <a:t>|X</a:t>
            </a:r>
            <a:r>
              <a:rPr sz="3150" spc="7" baseline="-21164" dirty="0">
                <a:latin typeface="Calibri"/>
                <a:cs typeface="Calibri"/>
              </a:rPr>
              <a:t>1</a:t>
            </a:r>
            <a:r>
              <a:rPr sz="3200" spc="5" dirty="0">
                <a:latin typeface="Calibri"/>
                <a:cs typeface="Calibri"/>
              </a:rPr>
              <a:t>..X</a:t>
            </a:r>
            <a:r>
              <a:rPr sz="3150" spc="7" baseline="-21164" dirty="0">
                <a:latin typeface="Calibri"/>
                <a:cs typeface="Calibri"/>
              </a:rPr>
              <a:t>n-2</a:t>
            </a:r>
            <a:r>
              <a:rPr sz="3200" spc="5" dirty="0">
                <a:latin typeface="Calibri"/>
                <a:cs typeface="Calibri"/>
              </a:rPr>
              <a:t>)…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P(X</a:t>
            </a:r>
            <a:r>
              <a:rPr sz="3150" baseline="-21164" dirty="0">
                <a:latin typeface="Calibri"/>
                <a:cs typeface="Calibri"/>
              </a:rPr>
              <a:t>1</a:t>
            </a:r>
            <a:r>
              <a:rPr sz="320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2327275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alibri"/>
                <a:cs typeface="Calibri"/>
              </a:rPr>
              <a:t>=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ПP(X</a:t>
            </a:r>
            <a:r>
              <a:rPr sz="3150" baseline="-21164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|X</a:t>
            </a:r>
            <a:r>
              <a:rPr sz="3150" baseline="-21164" dirty="0">
                <a:latin typeface="Calibri"/>
                <a:cs typeface="Calibri"/>
              </a:rPr>
              <a:t>1</a:t>
            </a:r>
            <a:r>
              <a:rPr sz="3200" dirty="0">
                <a:latin typeface="Calibri"/>
                <a:cs typeface="Calibri"/>
              </a:rPr>
              <a:t>,..X</a:t>
            </a:r>
            <a:r>
              <a:rPr sz="3150" baseline="-21164" dirty="0">
                <a:latin typeface="Calibri"/>
                <a:cs typeface="Calibri"/>
              </a:rPr>
              <a:t>i-1</a:t>
            </a:r>
            <a:r>
              <a:rPr sz="320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9711" y="462533"/>
            <a:ext cx="56184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Dilemma </a:t>
            </a:r>
            <a:r>
              <a:rPr spc="-25" dirty="0"/>
              <a:t>at </a:t>
            </a:r>
            <a:r>
              <a:rPr spc="-5" dirty="0"/>
              <a:t>the</a:t>
            </a:r>
            <a:r>
              <a:rPr spc="30" dirty="0"/>
              <a:t> </a:t>
            </a:r>
            <a:r>
              <a:rPr spc="-30" dirty="0"/>
              <a:t>Dentist’s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7042" y="6423152"/>
            <a:ext cx="270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 indent="-59690">
              <a:lnSpc>
                <a:spcPct val="100000"/>
              </a:lnSpc>
              <a:spcBef>
                <a:spcPts val="100"/>
              </a:spcBef>
              <a:buSzPct val="91666"/>
              <a:buFont typeface="Comic Sans MS"/>
              <a:buChar char="•"/>
              <a:tabLst>
                <a:tab pos="72390" algn="l"/>
              </a:tabLst>
            </a:pP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12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150" y="5088417"/>
            <a:ext cx="8601710" cy="79438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400" dirty="0">
                <a:solidFill>
                  <a:srgbClr val="0033CC"/>
                </a:solidFill>
                <a:latin typeface="Comic Sans MS"/>
                <a:cs typeface="Comic Sans MS"/>
              </a:rPr>
              <a:t>What </a:t>
            </a:r>
            <a:r>
              <a:rPr sz="2400" spc="-5" dirty="0">
                <a:solidFill>
                  <a:srgbClr val="0033CC"/>
                </a:solidFill>
                <a:latin typeface="Comic Sans MS"/>
                <a:cs typeface="Comic Sans MS"/>
              </a:rPr>
              <a:t>is the probability </a:t>
            </a:r>
            <a:r>
              <a:rPr sz="2400" dirty="0">
                <a:solidFill>
                  <a:srgbClr val="0033CC"/>
                </a:solidFill>
                <a:latin typeface="Comic Sans MS"/>
                <a:cs typeface="Comic Sans MS"/>
              </a:rPr>
              <a:t>of a </a:t>
            </a:r>
            <a:r>
              <a:rPr sz="2400" spc="-5" dirty="0">
                <a:solidFill>
                  <a:srgbClr val="0033CC"/>
                </a:solidFill>
                <a:latin typeface="Comic Sans MS"/>
                <a:cs typeface="Comic Sans MS"/>
              </a:rPr>
              <a:t>cavity </a:t>
            </a:r>
            <a:r>
              <a:rPr sz="2400" dirty="0">
                <a:solidFill>
                  <a:srgbClr val="0033CC"/>
                </a:solidFill>
                <a:latin typeface="Comic Sans MS"/>
                <a:cs typeface="Comic Sans MS"/>
              </a:rPr>
              <a:t>given a</a:t>
            </a:r>
            <a:r>
              <a:rPr sz="2400" spc="-65" dirty="0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Comic Sans MS"/>
                <a:cs typeface="Comic Sans MS"/>
              </a:rPr>
              <a:t>toothache?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dirty="0">
                <a:solidFill>
                  <a:srgbClr val="0033CC"/>
                </a:solidFill>
                <a:latin typeface="Comic Sans MS"/>
                <a:cs typeface="Comic Sans MS"/>
              </a:rPr>
              <a:t>What </a:t>
            </a:r>
            <a:r>
              <a:rPr sz="2400" spc="-5" dirty="0">
                <a:solidFill>
                  <a:srgbClr val="0033CC"/>
                </a:solidFill>
                <a:latin typeface="Comic Sans MS"/>
                <a:cs typeface="Comic Sans MS"/>
              </a:rPr>
              <a:t>is the </a:t>
            </a:r>
            <a:r>
              <a:rPr sz="2400" dirty="0">
                <a:solidFill>
                  <a:srgbClr val="0033CC"/>
                </a:solidFill>
                <a:latin typeface="Comic Sans MS"/>
                <a:cs typeface="Comic Sans MS"/>
              </a:rPr>
              <a:t>probability of a </a:t>
            </a:r>
            <a:r>
              <a:rPr sz="2400" spc="-5" dirty="0">
                <a:solidFill>
                  <a:srgbClr val="0033CC"/>
                </a:solidFill>
                <a:latin typeface="Comic Sans MS"/>
                <a:cs typeface="Comic Sans MS"/>
              </a:rPr>
              <a:t>cavity </a:t>
            </a:r>
            <a:r>
              <a:rPr sz="2400" dirty="0">
                <a:solidFill>
                  <a:srgbClr val="0033CC"/>
                </a:solidFill>
                <a:latin typeface="Comic Sans MS"/>
                <a:cs typeface="Comic Sans MS"/>
              </a:rPr>
              <a:t>given </a:t>
            </a:r>
            <a:r>
              <a:rPr sz="2400" spc="-5" dirty="0">
                <a:solidFill>
                  <a:srgbClr val="0033CC"/>
                </a:solidFill>
                <a:latin typeface="Comic Sans MS"/>
                <a:cs typeface="Comic Sans MS"/>
              </a:rPr>
              <a:t>the </a:t>
            </a:r>
            <a:r>
              <a:rPr sz="2400" dirty="0">
                <a:solidFill>
                  <a:srgbClr val="0033CC"/>
                </a:solidFill>
                <a:latin typeface="Comic Sans MS"/>
                <a:cs typeface="Comic Sans MS"/>
              </a:rPr>
              <a:t>probe</a:t>
            </a:r>
            <a:r>
              <a:rPr sz="2400" spc="-70" dirty="0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33CC"/>
                </a:solidFill>
                <a:latin typeface="Comic Sans MS"/>
                <a:cs typeface="Comic Sans MS"/>
              </a:rPr>
              <a:t>catches?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17947" y="1143000"/>
            <a:ext cx="2508504" cy="3289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3419" y="1355597"/>
            <a:ext cx="3610355" cy="2694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Inference </a:t>
            </a:r>
            <a:r>
              <a:rPr spc="-15" dirty="0"/>
              <a:t>by</a:t>
            </a:r>
            <a:r>
              <a:rPr spc="-40" dirty="0"/>
              <a:t> </a:t>
            </a:r>
            <a:r>
              <a:rPr spc="-15" dirty="0"/>
              <a:t>Enumeration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93583" y="1009078"/>
            <a:ext cx="7992817" cy="3981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3250" y="5399481"/>
            <a:ext cx="6431280" cy="10502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3200" spc="-5" dirty="0">
                <a:solidFill>
                  <a:srgbClr val="0033CC"/>
                </a:solidFill>
                <a:latin typeface="Comic Sans MS"/>
                <a:cs typeface="Comic Sans MS"/>
              </a:rPr>
              <a:t>P(toothache)=.108+.012+.016+.064</a:t>
            </a:r>
            <a:endParaRPr sz="3200">
              <a:latin typeface="Comic Sans MS"/>
              <a:cs typeface="Comic Sans MS"/>
            </a:endParaRPr>
          </a:p>
          <a:p>
            <a:pPr marL="1015365" algn="ctr">
              <a:lnSpc>
                <a:spcPct val="100000"/>
              </a:lnSpc>
              <a:spcBef>
                <a:spcPts val="190"/>
              </a:spcBef>
              <a:tabLst>
                <a:tab pos="2186305" algn="l"/>
              </a:tabLst>
            </a:pPr>
            <a:r>
              <a:rPr sz="3200" spc="-5" dirty="0">
                <a:solidFill>
                  <a:srgbClr val="0033CC"/>
                </a:solidFill>
                <a:latin typeface="Comic Sans MS"/>
                <a:cs typeface="Comic Sans MS"/>
              </a:rPr>
              <a:t>=</a:t>
            </a:r>
            <a:r>
              <a:rPr sz="3200" spc="10" dirty="0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0033CC"/>
                </a:solidFill>
                <a:latin typeface="Comic Sans MS"/>
                <a:cs typeface="Comic Sans MS"/>
              </a:rPr>
              <a:t>.20	or</a:t>
            </a:r>
            <a:r>
              <a:rPr sz="3200" spc="5" dirty="0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0033CC"/>
                </a:solidFill>
                <a:latin typeface="Comic Sans MS"/>
                <a:cs typeface="Comic Sans MS"/>
              </a:rPr>
              <a:t>20%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11879" y="2546604"/>
            <a:ext cx="2497455" cy="1190625"/>
          </a:xfrm>
          <a:custGeom>
            <a:avLst/>
            <a:gdLst/>
            <a:ahLst/>
            <a:cxnLst/>
            <a:rect l="l" t="t" r="r" b="b"/>
            <a:pathLst>
              <a:path w="2497454" h="1190625">
                <a:moveTo>
                  <a:pt x="2497074" y="0"/>
                </a:moveTo>
                <a:lnTo>
                  <a:pt x="0" y="0"/>
                </a:lnTo>
                <a:lnTo>
                  <a:pt x="0" y="1190244"/>
                </a:lnTo>
                <a:lnTo>
                  <a:pt x="2497074" y="1190244"/>
                </a:lnTo>
                <a:lnTo>
                  <a:pt x="2497074" y="0"/>
                </a:lnTo>
                <a:close/>
              </a:path>
            </a:pathLst>
          </a:custGeom>
          <a:solidFill>
            <a:srgbClr val="3333CC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Inference </a:t>
            </a:r>
            <a:r>
              <a:rPr spc="-15" dirty="0"/>
              <a:t>by</a:t>
            </a:r>
            <a:r>
              <a:rPr spc="-40" dirty="0"/>
              <a:t> </a:t>
            </a:r>
            <a:r>
              <a:rPr spc="-15" dirty="0"/>
              <a:t>Enumeration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93583" y="1009078"/>
            <a:ext cx="7992817" cy="3981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73779" y="2546604"/>
            <a:ext cx="2497455" cy="1190625"/>
          </a:xfrm>
          <a:custGeom>
            <a:avLst/>
            <a:gdLst/>
            <a:ahLst/>
            <a:cxnLst/>
            <a:rect l="l" t="t" r="r" b="b"/>
            <a:pathLst>
              <a:path w="2497454" h="1190625">
                <a:moveTo>
                  <a:pt x="2497074" y="0"/>
                </a:moveTo>
                <a:lnTo>
                  <a:pt x="0" y="0"/>
                </a:lnTo>
                <a:lnTo>
                  <a:pt x="0" y="1190244"/>
                </a:lnTo>
                <a:lnTo>
                  <a:pt x="2497074" y="1190244"/>
                </a:lnTo>
                <a:lnTo>
                  <a:pt x="2497074" y="0"/>
                </a:lnTo>
                <a:close/>
              </a:path>
            </a:pathLst>
          </a:custGeom>
          <a:solidFill>
            <a:srgbClr val="3333CC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49950" y="5194254"/>
            <a:ext cx="460375" cy="56642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25"/>
              </a:spcBef>
            </a:pPr>
            <a:r>
              <a:rPr sz="3200" b="1" spc="-5" dirty="0">
                <a:solidFill>
                  <a:srgbClr val="0033CC"/>
                </a:solidFill>
                <a:latin typeface="Comic Sans MS"/>
                <a:cs typeface="Comic Sans MS"/>
              </a:rPr>
              <a:t>??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70853" y="2546604"/>
            <a:ext cx="2303780" cy="614680"/>
          </a:xfrm>
          <a:custGeom>
            <a:avLst/>
            <a:gdLst/>
            <a:ahLst/>
            <a:cxnLst/>
            <a:rect l="l" t="t" r="r" b="b"/>
            <a:pathLst>
              <a:path w="2303779" h="614680">
                <a:moveTo>
                  <a:pt x="2303526" y="0"/>
                </a:moveTo>
                <a:lnTo>
                  <a:pt x="0" y="0"/>
                </a:lnTo>
                <a:lnTo>
                  <a:pt x="0" y="614172"/>
                </a:lnTo>
                <a:lnTo>
                  <a:pt x="2303526" y="614172"/>
                </a:lnTo>
                <a:lnTo>
                  <a:pt x="2303526" y="0"/>
                </a:lnTo>
                <a:close/>
              </a:path>
            </a:pathLst>
          </a:custGeom>
          <a:solidFill>
            <a:srgbClr val="3333CC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78829" y="5234178"/>
            <a:ext cx="2726055" cy="555625"/>
          </a:xfrm>
          <a:custGeom>
            <a:avLst/>
            <a:gdLst/>
            <a:ahLst/>
            <a:cxnLst/>
            <a:rect l="l" t="t" r="r" b="b"/>
            <a:pathLst>
              <a:path w="2726054" h="555625">
                <a:moveTo>
                  <a:pt x="2725674" y="0"/>
                </a:moveTo>
                <a:lnTo>
                  <a:pt x="0" y="0"/>
                </a:lnTo>
                <a:lnTo>
                  <a:pt x="0" y="555498"/>
                </a:lnTo>
                <a:lnTo>
                  <a:pt x="2725674" y="555498"/>
                </a:lnTo>
                <a:lnTo>
                  <a:pt x="27256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21173" y="5943600"/>
            <a:ext cx="2726055" cy="555625"/>
          </a:xfrm>
          <a:custGeom>
            <a:avLst/>
            <a:gdLst/>
            <a:ahLst/>
            <a:cxnLst/>
            <a:rect l="l" t="t" r="r" b="b"/>
            <a:pathLst>
              <a:path w="2726054" h="555625">
                <a:moveTo>
                  <a:pt x="2725674" y="0"/>
                </a:moveTo>
                <a:lnTo>
                  <a:pt x="0" y="0"/>
                </a:lnTo>
                <a:lnTo>
                  <a:pt x="0" y="555497"/>
                </a:lnTo>
                <a:lnTo>
                  <a:pt x="2725674" y="555497"/>
                </a:lnTo>
                <a:lnTo>
                  <a:pt x="27256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3250" y="5006797"/>
            <a:ext cx="7508875" cy="1438910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25"/>
              </a:spcBef>
            </a:pPr>
            <a:r>
              <a:rPr sz="3200" spc="-5" dirty="0">
                <a:solidFill>
                  <a:srgbClr val="0033CC"/>
                </a:solidFill>
                <a:latin typeface="Comic Sans MS"/>
                <a:cs typeface="Comic Sans MS"/>
              </a:rPr>
              <a:t>P(toothache</a:t>
            </a:r>
            <a:r>
              <a:rPr sz="3200" spc="-5" dirty="0">
                <a:solidFill>
                  <a:srgbClr val="0033CC"/>
                </a:solidFill>
                <a:latin typeface="Symbol"/>
                <a:cs typeface="Symbol"/>
              </a:rPr>
              <a:t></a:t>
            </a:r>
            <a:r>
              <a:rPr sz="3200" spc="-5" dirty="0">
                <a:solidFill>
                  <a:srgbClr val="0033CC"/>
                </a:solidFill>
                <a:latin typeface="Comic Sans MS"/>
                <a:cs typeface="Comic Sans MS"/>
              </a:rPr>
              <a:t>cavity) = .20 + .072 +</a:t>
            </a:r>
            <a:r>
              <a:rPr sz="3200" spc="515" dirty="0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0033CC"/>
                </a:solidFill>
                <a:latin typeface="Comic Sans MS"/>
                <a:cs typeface="Comic Sans MS"/>
              </a:rPr>
              <a:t>.008</a:t>
            </a:r>
            <a:endParaRPr sz="3200">
              <a:latin typeface="Comic Sans MS"/>
              <a:cs typeface="Comic Sans MS"/>
            </a:endParaRPr>
          </a:p>
          <a:p>
            <a:pPr marL="1708785" algn="ctr">
              <a:lnSpc>
                <a:spcPct val="100000"/>
              </a:lnSpc>
              <a:spcBef>
                <a:spcPts val="1720"/>
              </a:spcBef>
            </a:pPr>
            <a:r>
              <a:rPr sz="3200" spc="-10" dirty="0">
                <a:solidFill>
                  <a:srgbClr val="0033CC"/>
                </a:solidFill>
                <a:latin typeface="Comic Sans MS"/>
                <a:cs typeface="Comic Sans MS"/>
              </a:rPr>
              <a:t>.28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4075" y="462533"/>
            <a:ext cx="58972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Inference </a:t>
            </a:r>
            <a:r>
              <a:rPr spc="-15" dirty="0"/>
              <a:t>by</a:t>
            </a:r>
            <a:r>
              <a:rPr spc="-40" dirty="0"/>
              <a:t> </a:t>
            </a:r>
            <a:r>
              <a:rPr spc="-15" dirty="0"/>
              <a:t>Enumeration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871478" y="2202175"/>
            <a:ext cx="5391517" cy="3276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508" y="3799840"/>
            <a:ext cx="3046095" cy="1276350"/>
          </a:xfrm>
          <a:custGeom>
            <a:avLst/>
            <a:gdLst/>
            <a:ahLst/>
            <a:cxnLst/>
            <a:rect l="l" t="t" r="r" b="b"/>
            <a:pathLst>
              <a:path w="3046095" h="1276350">
                <a:moveTo>
                  <a:pt x="2778506" y="1094105"/>
                </a:moveTo>
                <a:lnTo>
                  <a:pt x="2625470" y="1242314"/>
                </a:lnTo>
                <a:lnTo>
                  <a:pt x="2835783" y="1275842"/>
                </a:lnTo>
                <a:lnTo>
                  <a:pt x="2761715" y="1226185"/>
                </a:lnTo>
                <a:lnTo>
                  <a:pt x="2740024" y="1226185"/>
                </a:lnTo>
                <a:lnTo>
                  <a:pt x="2728975" y="1189736"/>
                </a:lnTo>
                <a:lnTo>
                  <a:pt x="2743154" y="1185388"/>
                </a:lnTo>
                <a:lnTo>
                  <a:pt x="2778506" y="1094105"/>
                </a:lnTo>
                <a:close/>
              </a:path>
              <a:path w="3046095" h="1276350">
                <a:moveTo>
                  <a:pt x="2734492" y="1207934"/>
                </a:moveTo>
                <a:lnTo>
                  <a:pt x="2740024" y="1226185"/>
                </a:lnTo>
                <a:lnTo>
                  <a:pt x="2754881" y="1221603"/>
                </a:lnTo>
                <a:lnTo>
                  <a:pt x="2734492" y="1207934"/>
                </a:lnTo>
                <a:close/>
              </a:path>
              <a:path w="3046095" h="1276350">
                <a:moveTo>
                  <a:pt x="2754881" y="1221603"/>
                </a:moveTo>
                <a:lnTo>
                  <a:pt x="2740024" y="1226185"/>
                </a:lnTo>
                <a:lnTo>
                  <a:pt x="2761715" y="1226185"/>
                </a:lnTo>
                <a:lnTo>
                  <a:pt x="2754881" y="1221603"/>
                </a:lnTo>
                <a:close/>
              </a:path>
              <a:path w="3046095" h="1276350">
                <a:moveTo>
                  <a:pt x="2993787" y="1077717"/>
                </a:moveTo>
                <a:lnTo>
                  <a:pt x="2963544" y="1101852"/>
                </a:lnTo>
                <a:lnTo>
                  <a:pt x="2919221" y="1123950"/>
                </a:lnTo>
                <a:lnTo>
                  <a:pt x="2878327" y="1140587"/>
                </a:lnTo>
                <a:lnTo>
                  <a:pt x="2818638" y="1161669"/>
                </a:lnTo>
                <a:lnTo>
                  <a:pt x="2743154" y="1185388"/>
                </a:lnTo>
                <a:lnTo>
                  <a:pt x="2734486" y="1207770"/>
                </a:lnTo>
                <a:lnTo>
                  <a:pt x="2734492" y="1207934"/>
                </a:lnTo>
                <a:lnTo>
                  <a:pt x="2754881" y="1221603"/>
                </a:lnTo>
                <a:lnTo>
                  <a:pt x="2799588" y="1207770"/>
                </a:lnTo>
                <a:lnTo>
                  <a:pt x="2862071" y="1187069"/>
                </a:lnTo>
                <a:lnTo>
                  <a:pt x="2921253" y="1164590"/>
                </a:lnTo>
                <a:lnTo>
                  <a:pt x="2960750" y="1146683"/>
                </a:lnTo>
                <a:lnTo>
                  <a:pt x="2994024" y="1127633"/>
                </a:lnTo>
                <a:lnTo>
                  <a:pt x="3024505" y="1100328"/>
                </a:lnTo>
                <a:lnTo>
                  <a:pt x="3025140" y="1099566"/>
                </a:lnTo>
                <a:lnTo>
                  <a:pt x="3025647" y="1098804"/>
                </a:lnTo>
                <a:lnTo>
                  <a:pt x="3026156" y="1097915"/>
                </a:lnTo>
                <a:lnTo>
                  <a:pt x="3033394" y="1085723"/>
                </a:lnTo>
                <a:lnTo>
                  <a:pt x="3033775" y="1084834"/>
                </a:lnTo>
                <a:lnTo>
                  <a:pt x="3034284" y="1084072"/>
                </a:lnTo>
                <a:lnTo>
                  <a:pt x="3034665" y="1083183"/>
                </a:lnTo>
                <a:lnTo>
                  <a:pt x="3036502" y="1078611"/>
                </a:lnTo>
                <a:lnTo>
                  <a:pt x="2993263" y="1078611"/>
                </a:lnTo>
                <a:lnTo>
                  <a:pt x="2993787" y="1077717"/>
                </a:lnTo>
                <a:close/>
              </a:path>
              <a:path w="3046095" h="1276350">
                <a:moveTo>
                  <a:pt x="2743154" y="1185388"/>
                </a:moveTo>
                <a:lnTo>
                  <a:pt x="2728975" y="1189736"/>
                </a:lnTo>
                <a:lnTo>
                  <a:pt x="2734461" y="1207832"/>
                </a:lnTo>
                <a:lnTo>
                  <a:pt x="2743154" y="1185388"/>
                </a:lnTo>
                <a:close/>
              </a:path>
              <a:path w="3046095" h="1276350">
                <a:moveTo>
                  <a:pt x="2994914" y="1076325"/>
                </a:moveTo>
                <a:lnTo>
                  <a:pt x="2993787" y="1077717"/>
                </a:lnTo>
                <a:lnTo>
                  <a:pt x="2993263" y="1078611"/>
                </a:lnTo>
                <a:lnTo>
                  <a:pt x="2994914" y="1076325"/>
                </a:lnTo>
                <a:close/>
              </a:path>
              <a:path w="3046095" h="1276350">
                <a:moveTo>
                  <a:pt x="3037421" y="1076325"/>
                </a:moveTo>
                <a:lnTo>
                  <a:pt x="2994914" y="1076325"/>
                </a:lnTo>
                <a:lnTo>
                  <a:pt x="2993263" y="1078611"/>
                </a:lnTo>
                <a:lnTo>
                  <a:pt x="3036502" y="1078611"/>
                </a:lnTo>
                <a:lnTo>
                  <a:pt x="3037421" y="1076325"/>
                </a:lnTo>
                <a:close/>
              </a:path>
              <a:path w="3046095" h="1276350">
                <a:moveTo>
                  <a:pt x="2999753" y="1067566"/>
                </a:moveTo>
                <a:lnTo>
                  <a:pt x="2993787" y="1077717"/>
                </a:lnTo>
                <a:lnTo>
                  <a:pt x="2994914" y="1076325"/>
                </a:lnTo>
                <a:lnTo>
                  <a:pt x="3037421" y="1076325"/>
                </a:lnTo>
                <a:lnTo>
                  <a:pt x="3039871" y="1070229"/>
                </a:lnTo>
                <a:lnTo>
                  <a:pt x="3040252" y="1069340"/>
                </a:lnTo>
                <a:lnTo>
                  <a:pt x="3040398" y="1068832"/>
                </a:lnTo>
                <a:lnTo>
                  <a:pt x="2999232" y="1068832"/>
                </a:lnTo>
                <a:lnTo>
                  <a:pt x="2999753" y="1067566"/>
                </a:lnTo>
                <a:close/>
              </a:path>
              <a:path w="3046095" h="1276350">
                <a:moveTo>
                  <a:pt x="3000501" y="1066292"/>
                </a:moveTo>
                <a:lnTo>
                  <a:pt x="2999753" y="1067566"/>
                </a:lnTo>
                <a:lnTo>
                  <a:pt x="2999232" y="1068832"/>
                </a:lnTo>
                <a:lnTo>
                  <a:pt x="3000501" y="1066292"/>
                </a:lnTo>
                <a:close/>
              </a:path>
              <a:path w="3046095" h="1276350">
                <a:moveTo>
                  <a:pt x="3041028" y="1066292"/>
                </a:moveTo>
                <a:lnTo>
                  <a:pt x="3000501" y="1066292"/>
                </a:lnTo>
                <a:lnTo>
                  <a:pt x="2999232" y="1068832"/>
                </a:lnTo>
                <a:lnTo>
                  <a:pt x="3040398" y="1068832"/>
                </a:lnTo>
                <a:lnTo>
                  <a:pt x="3040761" y="1067435"/>
                </a:lnTo>
                <a:lnTo>
                  <a:pt x="3041028" y="1066292"/>
                </a:lnTo>
                <a:close/>
              </a:path>
              <a:path w="3046095" h="1276350">
                <a:moveTo>
                  <a:pt x="3004019" y="1057204"/>
                </a:moveTo>
                <a:lnTo>
                  <a:pt x="2999753" y="1067566"/>
                </a:lnTo>
                <a:lnTo>
                  <a:pt x="3000501" y="1066292"/>
                </a:lnTo>
                <a:lnTo>
                  <a:pt x="3041028" y="1066292"/>
                </a:lnTo>
                <a:lnTo>
                  <a:pt x="3042808" y="1058672"/>
                </a:lnTo>
                <a:lnTo>
                  <a:pt x="3003676" y="1058672"/>
                </a:lnTo>
                <a:lnTo>
                  <a:pt x="3004019" y="1057204"/>
                </a:lnTo>
                <a:close/>
              </a:path>
              <a:path w="3046095" h="1276350">
                <a:moveTo>
                  <a:pt x="3004566" y="1055878"/>
                </a:moveTo>
                <a:lnTo>
                  <a:pt x="3004019" y="1057204"/>
                </a:lnTo>
                <a:lnTo>
                  <a:pt x="3003676" y="1058672"/>
                </a:lnTo>
                <a:lnTo>
                  <a:pt x="3004566" y="1055878"/>
                </a:lnTo>
                <a:close/>
              </a:path>
              <a:path w="3046095" h="1276350">
                <a:moveTo>
                  <a:pt x="3043461" y="1055878"/>
                </a:moveTo>
                <a:lnTo>
                  <a:pt x="3004566" y="1055878"/>
                </a:lnTo>
                <a:lnTo>
                  <a:pt x="3003676" y="1058672"/>
                </a:lnTo>
                <a:lnTo>
                  <a:pt x="3042808" y="1058672"/>
                </a:lnTo>
                <a:lnTo>
                  <a:pt x="3043461" y="1055878"/>
                </a:lnTo>
                <a:close/>
              </a:path>
              <a:path w="3046095" h="1276350">
                <a:moveTo>
                  <a:pt x="3006652" y="1045938"/>
                </a:moveTo>
                <a:lnTo>
                  <a:pt x="3004019" y="1057204"/>
                </a:lnTo>
                <a:lnTo>
                  <a:pt x="3004566" y="1055878"/>
                </a:lnTo>
                <a:lnTo>
                  <a:pt x="3043461" y="1055878"/>
                </a:lnTo>
                <a:lnTo>
                  <a:pt x="3043936" y="1053846"/>
                </a:lnTo>
                <a:lnTo>
                  <a:pt x="3044190" y="1052957"/>
                </a:lnTo>
                <a:lnTo>
                  <a:pt x="3044443" y="1051052"/>
                </a:lnTo>
                <a:lnTo>
                  <a:pt x="3044694" y="1047750"/>
                </a:lnTo>
                <a:lnTo>
                  <a:pt x="3006470" y="1047750"/>
                </a:lnTo>
                <a:lnTo>
                  <a:pt x="3006652" y="1045938"/>
                </a:lnTo>
                <a:close/>
              </a:path>
              <a:path w="3046095" h="1276350">
                <a:moveTo>
                  <a:pt x="3006851" y="1045083"/>
                </a:moveTo>
                <a:lnTo>
                  <a:pt x="3006652" y="1045938"/>
                </a:lnTo>
                <a:lnTo>
                  <a:pt x="3006470" y="1047750"/>
                </a:lnTo>
                <a:lnTo>
                  <a:pt x="3006851" y="1045083"/>
                </a:lnTo>
                <a:close/>
              </a:path>
              <a:path w="3046095" h="1276350">
                <a:moveTo>
                  <a:pt x="3044896" y="1045083"/>
                </a:moveTo>
                <a:lnTo>
                  <a:pt x="3006851" y="1045083"/>
                </a:lnTo>
                <a:lnTo>
                  <a:pt x="3006470" y="1047750"/>
                </a:lnTo>
                <a:lnTo>
                  <a:pt x="3044694" y="1047750"/>
                </a:lnTo>
                <a:lnTo>
                  <a:pt x="3044896" y="1045083"/>
                </a:lnTo>
                <a:close/>
              </a:path>
              <a:path w="3046095" h="1276350">
                <a:moveTo>
                  <a:pt x="27431" y="0"/>
                </a:moveTo>
                <a:lnTo>
                  <a:pt x="0" y="26416"/>
                </a:lnTo>
                <a:lnTo>
                  <a:pt x="21462" y="48768"/>
                </a:lnTo>
                <a:lnTo>
                  <a:pt x="43687" y="71247"/>
                </a:lnTo>
                <a:lnTo>
                  <a:pt x="90931" y="116332"/>
                </a:lnTo>
                <a:lnTo>
                  <a:pt x="131063" y="150368"/>
                </a:lnTo>
                <a:lnTo>
                  <a:pt x="175894" y="184150"/>
                </a:lnTo>
                <a:lnTo>
                  <a:pt x="209422" y="206502"/>
                </a:lnTo>
                <a:lnTo>
                  <a:pt x="245999" y="228727"/>
                </a:lnTo>
                <a:lnTo>
                  <a:pt x="286130" y="250571"/>
                </a:lnTo>
                <a:lnTo>
                  <a:pt x="330200" y="272415"/>
                </a:lnTo>
                <a:lnTo>
                  <a:pt x="378459" y="294005"/>
                </a:lnTo>
                <a:lnTo>
                  <a:pt x="431672" y="315341"/>
                </a:lnTo>
                <a:lnTo>
                  <a:pt x="489838" y="336296"/>
                </a:lnTo>
                <a:lnTo>
                  <a:pt x="553465" y="357251"/>
                </a:lnTo>
                <a:lnTo>
                  <a:pt x="622934" y="377698"/>
                </a:lnTo>
                <a:lnTo>
                  <a:pt x="660780" y="387985"/>
                </a:lnTo>
                <a:lnTo>
                  <a:pt x="701801" y="398272"/>
                </a:lnTo>
                <a:lnTo>
                  <a:pt x="745363" y="408559"/>
                </a:lnTo>
                <a:lnTo>
                  <a:pt x="791463" y="418846"/>
                </a:lnTo>
                <a:lnTo>
                  <a:pt x="890651" y="439420"/>
                </a:lnTo>
                <a:lnTo>
                  <a:pt x="997838" y="459994"/>
                </a:lnTo>
                <a:lnTo>
                  <a:pt x="1229232" y="500888"/>
                </a:lnTo>
                <a:lnTo>
                  <a:pt x="2052446" y="635000"/>
                </a:lnTo>
                <a:lnTo>
                  <a:pt x="2238374" y="668782"/>
                </a:lnTo>
                <a:lnTo>
                  <a:pt x="2278252" y="676783"/>
                </a:lnTo>
                <a:lnTo>
                  <a:pt x="2349499" y="692150"/>
                </a:lnTo>
                <a:lnTo>
                  <a:pt x="2443352" y="713613"/>
                </a:lnTo>
                <a:lnTo>
                  <a:pt x="2523616" y="733171"/>
                </a:lnTo>
                <a:lnTo>
                  <a:pt x="2592069" y="751332"/>
                </a:lnTo>
                <a:lnTo>
                  <a:pt x="2650363" y="768477"/>
                </a:lnTo>
                <a:lnTo>
                  <a:pt x="2699892" y="784733"/>
                </a:lnTo>
                <a:lnTo>
                  <a:pt x="2742438" y="800735"/>
                </a:lnTo>
                <a:lnTo>
                  <a:pt x="2779521" y="816610"/>
                </a:lnTo>
                <a:lnTo>
                  <a:pt x="2823464" y="838327"/>
                </a:lnTo>
                <a:lnTo>
                  <a:pt x="2864739" y="861822"/>
                </a:lnTo>
                <a:lnTo>
                  <a:pt x="2905506" y="887476"/>
                </a:lnTo>
                <a:lnTo>
                  <a:pt x="2939922" y="914400"/>
                </a:lnTo>
                <a:lnTo>
                  <a:pt x="2967482" y="942467"/>
                </a:lnTo>
                <a:lnTo>
                  <a:pt x="2995421" y="984631"/>
                </a:lnTo>
                <a:lnTo>
                  <a:pt x="3007233" y="1024255"/>
                </a:lnTo>
                <a:lnTo>
                  <a:pt x="3007614" y="1036320"/>
                </a:lnTo>
                <a:lnTo>
                  <a:pt x="3006652" y="1045938"/>
                </a:lnTo>
                <a:lnTo>
                  <a:pt x="3006851" y="1045083"/>
                </a:lnTo>
                <a:lnTo>
                  <a:pt x="3044896" y="1045083"/>
                </a:lnTo>
                <a:lnTo>
                  <a:pt x="3045714" y="1034288"/>
                </a:lnTo>
                <a:lnTo>
                  <a:pt x="3036062" y="983488"/>
                </a:lnTo>
                <a:lnTo>
                  <a:pt x="3008502" y="933069"/>
                </a:lnTo>
                <a:lnTo>
                  <a:pt x="2980816" y="900811"/>
                </a:lnTo>
                <a:lnTo>
                  <a:pt x="2946145" y="870077"/>
                </a:lnTo>
                <a:lnTo>
                  <a:pt x="2905251" y="841756"/>
                </a:lnTo>
                <a:lnTo>
                  <a:pt x="2862580" y="816483"/>
                </a:lnTo>
                <a:lnTo>
                  <a:pt x="2818511" y="792988"/>
                </a:lnTo>
                <a:lnTo>
                  <a:pt x="2769742" y="770763"/>
                </a:lnTo>
                <a:lnTo>
                  <a:pt x="2727578" y="754253"/>
                </a:lnTo>
                <a:lnTo>
                  <a:pt x="2679191" y="737616"/>
                </a:lnTo>
                <a:lnTo>
                  <a:pt x="2642742" y="726313"/>
                </a:lnTo>
                <a:lnTo>
                  <a:pt x="2580259" y="708660"/>
                </a:lnTo>
                <a:lnTo>
                  <a:pt x="2532888" y="696214"/>
                </a:lnTo>
                <a:lnTo>
                  <a:pt x="2451862" y="676402"/>
                </a:lnTo>
                <a:lnTo>
                  <a:pt x="2322957" y="647319"/>
                </a:lnTo>
                <a:lnTo>
                  <a:pt x="2245614" y="631317"/>
                </a:lnTo>
                <a:lnTo>
                  <a:pt x="2058796" y="597408"/>
                </a:lnTo>
                <a:lnTo>
                  <a:pt x="1117853" y="442976"/>
                </a:lnTo>
                <a:lnTo>
                  <a:pt x="950721" y="412369"/>
                </a:lnTo>
                <a:lnTo>
                  <a:pt x="847978" y="391922"/>
                </a:lnTo>
                <a:lnTo>
                  <a:pt x="754126" y="371475"/>
                </a:lnTo>
                <a:lnTo>
                  <a:pt x="670813" y="351282"/>
                </a:lnTo>
                <a:lnTo>
                  <a:pt x="633476" y="341122"/>
                </a:lnTo>
                <a:lnTo>
                  <a:pt x="565022" y="320929"/>
                </a:lnTo>
                <a:lnTo>
                  <a:pt x="502538" y="300482"/>
                </a:lnTo>
                <a:lnTo>
                  <a:pt x="445642" y="279908"/>
                </a:lnTo>
                <a:lnTo>
                  <a:pt x="393826" y="259080"/>
                </a:lnTo>
                <a:lnTo>
                  <a:pt x="346709" y="238125"/>
                </a:lnTo>
                <a:lnTo>
                  <a:pt x="304038" y="217043"/>
                </a:lnTo>
                <a:lnTo>
                  <a:pt x="265302" y="195834"/>
                </a:lnTo>
                <a:lnTo>
                  <a:pt x="230124" y="174498"/>
                </a:lnTo>
                <a:lnTo>
                  <a:pt x="198246" y="153162"/>
                </a:lnTo>
                <a:lnTo>
                  <a:pt x="155066" y="120904"/>
                </a:lnTo>
                <a:lnTo>
                  <a:pt x="116839" y="88392"/>
                </a:lnTo>
                <a:lnTo>
                  <a:pt x="70738" y="44450"/>
                </a:lnTo>
                <a:lnTo>
                  <a:pt x="49021" y="22352"/>
                </a:lnTo>
                <a:lnTo>
                  <a:pt x="27431" y="0"/>
                </a:lnTo>
                <a:close/>
              </a:path>
            </a:pathLst>
          </a:custGeom>
          <a:solidFill>
            <a:srgbClr val="66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16015" y="3872991"/>
            <a:ext cx="2797175" cy="1676400"/>
          </a:xfrm>
          <a:custGeom>
            <a:avLst/>
            <a:gdLst/>
            <a:ahLst/>
            <a:cxnLst/>
            <a:rect l="l" t="t" r="r" b="b"/>
            <a:pathLst>
              <a:path w="2797175" h="1676400">
                <a:moveTo>
                  <a:pt x="1361566" y="1485900"/>
                </a:moveTo>
                <a:lnTo>
                  <a:pt x="1161034" y="1562100"/>
                </a:lnTo>
                <a:lnTo>
                  <a:pt x="1338834" y="1676400"/>
                </a:lnTo>
                <a:lnTo>
                  <a:pt x="1283720" y="1589264"/>
                </a:lnTo>
                <a:lnTo>
                  <a:pt x="1279398" y="1587500"/>
                </a:lnTo>
                <a:lnTo>
                  <a:pt x="1271778" y="1587500"/>
                </a:lnTo>
                <a:lnTo>
                  <a:pt x="1277239" y="1549400"/>
                </a:lnTo>
                <a:lnTo>
                  <a:pt x="1299427" y="1549400"/>
                </a:lnTo>
                <a:lnTo>
                  <a:pt x="1361566" y="1485900"/>
                </a:lnTo>
                <a:close/>
              </a:path>
              <a:path w="2797175" h="1676400">
                <a:moveTo>
                  <a:pt x="2260981" y="1663700"/>
                </a:moveTo>
                <a:lnTo>
                  <a:pt x="1834388" y="1663700"/>
                </a:lnTo>
                <a:lnTo>
                  <a:pt x="1877694" y="1676400"/>
                </a:lnTo>
                <a:lnTo>
                  <a:pt x="2229358" y="1676400"/>
                </a:lnTo>
                <a:lnTo>
                  <a:pt x="2260981" y="1663700"/>
                </a:lnTo>
                <a:close/>
              </a:path>
              <a:path w="2797175" h="1676400">
                <a:moveTo>
                  <a:pt x="2344674" y="1638300"/>
                </a:moveTo>
                <a:lnTo>
                  <a:pt x="2121535" y="1638300"/>
                </a:lnTo>
                <a:lnTo>
                  <a:pt x="2084197" y="1651000"/>
                </a:lnTo>
                <a:lnTo>
                  <a:pt x="1703705" y="1651000"/>
                </a:lnTo>
                <a:lnTo>
                  <a:pt x="1790827" y="1663700"/>
                </a:lnTo>
                <a:lnTo>
                  <a:pt x="2305177" y="1663700"/>
                </a:lnTo>
                <a:lnTo>
                  <a:pt x="2318766" y="1651000"/>
                </a:lnTo>
                <a:lnTo>
                  <a:pt x="2344674" y="1638300"/>
                </a:lnTo>
                <a:close/>
              </a:path>
              <a:path w="2797175" h="1676400">
                <a:moveTo>
                  <a:pt x="2045589" y="1638300"/>
                </a:moveTo>
                <a:lnTo>
                  <a:pt x="1617472" y="1638300"/>
                </a:lnTo>
                <a:lnTo>
                  <a:pt x="1660270" y="1651000"/>
                </a:lnTo>
                <a:lnTo>
                  <a:pt x="2084197" y="1651000"/>
                </a:lnTo>
                <a:lnTo>
                  <a:pt x="2045589" y="1638300"/>
                </a:lnTo>
                <a:close/>
              </a:path>
              <a:path w="2797175" h="1676400">
                <a:moveTo>
                  <a:pt x="1837816" y="1625600"/>
                </a:moveTo>
                <a:lnTo>
                  <a:pt x="1533652" y="1625600"/>
                </a:lnTo>
                <a:lnTo>
                  <a:pt x="1575054" y="1638300"/>
                </a:lnTo>
                <a:lnTo>
                  <a:pt x="1880742" y="1638300"/>
                </a:lnTo>
                <a:lnTo>
                  <a:pt x="1837816" y="1625600"/>
                </a:lnTo>
                <a:close/>
              </a:path>
              <a:path w="2797175" h="1676400">
                <a:moveTo>
                  <a:pt x="1987041" y="355600"/>
                </a:moveTo>
                <a:lnTo>
                  <a:pt x="880490" y="355600"/>
                </a:lnTo>
                <a:lnTo>
                  <a:pt x="916813" y="368300"/>
                </a:lnTo>
                <a:lnTo>
                  <a:pt x="1753489" y="368300"/>
                </a:lnTo>
                <a:lnTo>
                  <a:pt x="1793748" y="381000"/>
                </a:lnTo>
                <a:lnTo>
                  <a:pt x="1908810" y="381000"/>
                </a:lnTo>
                <a:lnTo>
                  <a:pt x="1945005" y="393700"/>
                </a:lnTo>
                <a:lnTo>
                  <a:pt x="1979930" y="393700"/>
                </a:lnTo>
                <a:lnTo>
                  <a:pt x="2013585" y="406400"/>
                </a:lnTo>
                <a:lnTo>
                  <a:pt x="2045715" y="419100"/>
                </a:lnTo>
                <a:lnTo>
                  <a:pt x="2076323" y="419100"/>
                </a:lnTo>
                <a:lnTo>
                  <a:pt x="2196084" y="469900"/>
                </a:lnTo>
                <a:lnTo>
                  <a:pt x="2225802" y="495300"/>
                </a:lnTo>
                <a:lnTo>
                  <a:pt x="2313051" y="533400"/>
                </a:lnTo>
                <a:lnTo>
                  <a:pt x="2341499" y="558800"/>
                </a:lnTo>
                <a:lnTo>
                  <a:pt x="2369439" y="571500"/>
                </a:lnTo>
                <a:lnTo>
                  <a:pt x="2396743" y="596900"/>
                </a:lnTo>
                <a:lnTo>
                  <a:pt x="2423541" y="609600"/>
                </a:lnTo>
                <a:lnTo>
                  <a:pt x="2449830" y="635000"/>
                </a:lnTo>
                <a:lnTo>
                  <a:pt x="2475230" y="647700"/>
                </a:lnTo>
                <a:lnTo>
                  <a:pt x="2499994" y="673100"/>
                </a:lnTo>
                <a:lnTo>
                  <a:pt x="2523998" y="698500"/>
                </a:lnTo>
                <a:lnTo>
                  <a:pt x="2547112" y="711200"/>
                </a:lnTo>
                <a:lnTo>
                  <a:pt x="2569210" y="736600"/>
                </a:lnTo>
                <a:lnTo>
                  <a:pt x="2590545" y="762000"/>
                </a:lnTo>
                <a:lnTo>
                  <a:pt x="2610739" y="774700"/>
                </a:lnTo>
                <a:lnTo>
                  <a:pt x="2629916" y="800100"/>
                </a:lnTo>
                <a:lnTo>
                  <a:pt x="2648077" y="825500"/>
                </a:lnTo>
                <a:lnTo>
                  <a:pt x="2664841" y="850900"/>
                </a:lnTo>
                <a:lnTo>
                  <a:pt x="2680589" y="863600"/>
                </a:lnTo>
                <a:lnTo>
                  <a:pt x="2694940" y="889000"/>
                </a:lnTo>
                <a:lnTo>
                  <a:pt x="2708020" y="914400"/>
                </a:lnTo>
                <a:lnTo>
                  <a:pt x="2719705" y="927100"/>
                </a:lnTo>
                <a:lnTo>
                  <a:pt x="2729991" y="952500"/>
                </a:lnTo>
                <a:lnTo>
                  <a:pt x="2738628" y="965200"/>
                </a:lnTo>
                <a:lnTo>
                  <a:pt x="2745866" y="990600"/>
                </a:lnTo>
                <a:lnTo>
                  <a:pt x="2751455" y="1003300"/>
                </a:lnTo>
                <a:lnTo>
                  <a:pt x="2755645" y="1028700"/>
                </a:lnTo>
                <a:lnTo>
                  <a:pt x="2758059" y="1041400"/>
                </a:lnTo>
                <a:lnTo>
                  <a:pt x="2759202" y="1066800"/>
                </a:lnTo>
                <a:lnTo>
                  <a:pt x="2758948" y="1079500"/>
                </a:lnTo>
                <a:lnTo>
                  <a:pt x="2757297" y="1104900"/>
                </a:lnTo>
                <a:lnTo>
                  <a:pt x="2754249" y="1117600"/>
                </a:lnTo>
                <a:lnTo>
                  <a:pt x="2750058" y="1143000"/>
                </a:lnTo>
                <a:lnTo>
                  <a:pt x="2744469" y="1168400"/>
                </a:lnTo>
                <a:lnTo>
                  <a:pt x="2737612" y="1181100"/>
                </a:lnTo>
                <a:lnTo>
                  <a:pt x="2729611" y="1206500"/>
                </a:lnTo>
                <a:lnTo>
                  <a:pt x="2720466" y="1231900"/>
                </a:lnTo>
                <a:lnTo>
                  <a:pt x="2710053" y="1257300"/>
                </a:lnTo>
                <a:lnTo>
                  <a:pt x="2698623" y="1270000"/>
                </a:lnTo>
                <a:lnTo>
                  <a:pt x="2686050" y="1295400"/>
                </a:lnTo>
                <a:lnTo>
                  <a:pt x="2672588" y="1320800"/>
                </a:lnTo>
                <a:lnTo>
                  <a:pt x="2657983" y="1333500"/>
                </a:lnTo>
                <a:lnTo>
                  <a:pt x="2642616" y="1358900"/>
                </a:lnTo>
                <a:lnTo>
                  <a:pt x="2626233" y="1384300"/>
                </a:lnTo>
                <a:lnTo>
                  <a:pt x="2609215" y="1397000"/>
                </a:lnTo>
                <a:lnTo>
                  <a:pt x="2591181" y="1422400"/>
                </a:lnTo>
                <a:lnTo>
                  <a:pt x="2572512" y="1447800"/>
                </a:lnTo>
                <a:lnTo>
                  <a:pt x="2553081" y="1460500"/>
                </a:lnTo>
                <a:lnTo>
                  <a:pt x="2533015" y="1485900"/>
                </a:lnTo>
                <a:lnTo>
                  <a:pt x="2512314" y="1498600"/>
                </a:lnTo>
                <a:lnTo>
                  <a:pt x="2491105" y="1511300"/>
                </a:lnTo>
                <a:lnTo>
                  <a:pt x="2469261" y="1536700"/>
                </a:lnTo>
                <a:lnTo>
                  <a:pt x="2424303" y="1562100"/>
                </a:lnTo>
                <a:lnTo>
                  <a:pt x="2401189" y="1574800"/>
                </a:lnTo>
                <a:lnTo>
                  <a:pt x="2330068" y="1612900"/>
                </a:lnTo>
                <a:lnTo>
                  <a:pt x="2305812" y="1612900"/>
                </a:lnTo>
                <a:lnTo>
                  <a:pt x="2293747" y="1625600"/>
                </a:lnTo>
                <a:lnTo>
                  <a:pt x="2253361" y="1625600"/>
                </a:lnTo>
                <a:lnTo>
                  <a:pt x="2223262" y="1638300"/>
                </a:lnTo>
                <a:lnTo>
                  <a:pt x="2370201" y="1638300"/>
                </a:lnTo>
                <a:lnTo>
                  <a:pt x="2395474" y="1625600"/>
                </a:lnTo>
                <a:lnTo>
                  <a:pt x="2444750" y="1600200"/>
                </a:lnTo>
                <a:lnTo>
                  <a:pt x="2468626" y="1574800"/>
                </a:lnTo>
                <a:lnTo>
                  <a:pt x="2514981" y="1549400"/>
                </a:lnTo>
                <a:lnTo>
                  <a:pt x="2537333" y="1524000"/>
                </a:lnTo>
                <a:lnTo>
                  <a:pt x="2558923" y="1511300"/>
                </a:lnTo>
                <a:lnTo>
                  <a:pt x="2580005" y="1485900"/>
                </a:lnTo>
                <a:lnTo>
                  <a:pt x="2600198" y="1473200"/>
                </a:lnTo>
                <a:lnTo>
                  <a:pt x="2619756" y="1447800"/>
                </a:lnTo>
                <a:lnTo>
                  <a:pt x="2638552" y="1422400"/>
                </a:lnTo>
                <a:lnTo>
                  <a:pt x="2656586" y="1409700"/>
                </a:lnTo>
                <a:lnTo>
                  <a:pt x="2673604" y="1384300"/>
                </a:lnTo>
                <a:lnTo>
                  <a:pt x="2689733" y="1358900"/>
                </a:lnTo>
                <a:lnTo>
                  <a:pt x="2704973" y="1333500"/>
                </a:lnTo>
                <a:lnTo>
                  <a:pt x="2719197" y="1320800"/>
                </a:lnTo>
                <a:lnTo>
                  <a:pt x="2744597" y="1270000"/>
                </a:lnTo>
                <a:lnTo>
                  <a:pt x="2765425" y="1219200"/>
                </a:lnTo>
                <a:lnTo>
                  <a:pt x="2781300" y="1168400"/>
                </a:lnTo>
                <a:lnTo>
                  <a:pt x="2787268" y="1155700"/>
                </a:lnTo>
                <a:lnTo>
                  <a:pt x="2791967" y="1130300"/>
                </a:lnTo>
                <a:lnTo>
                  <a:pt x="2795269" y="1104900"/>
                </a:lnTo>
                <a:lnTo>
                  <a:pt x="2797048" y="1079500"/>
                </a:lnTo>
                <a:lnTo>
                  <a:pt x="2797175" y="1054100"/>
                </a:lnTo>
                <a:lnTo>
                  <a:pt x="2795778" y="1041400"/>
                </a:lnTo>
                <a:lnTo>
                  <a:pt x="2792730" y="1016000"/>
                </a:lnTo>
                <a:lnTo>
                  <a:pt x="2787904" y="990600"/>
                </a:lnTo>
                <a:lnTo>
                  <a:pt x="2781554" y="977900"/>
                </a:lnTo>
                <a:lnTo>
                  <a:pt x="2773553" y="952500"/>
                </a:lnTo>
                <a:lnTo>
                  <a:pt x="2763901" y="927100"/>
                </a:lnTo>
                <a:lnTo>
                  <a:pt x="2752852" y="914400"/>
                </a:lnTo>
                <a:lnTo>
                  <a:pt x="2740406" y="889000"/>
                </a:lnTo>
                <a:lnTo>
                  <a:pt x="2726563" y="863600"/>
                </a:lnTo>
                <a:lnTo>
                  <a:pt x="2711323" y="838200"/>
                </a:lnTo>
                <a:lnTo>
                  <a:pt x="2694940" y="825500"/>
                </a:lnTo>
                <a:lnTo>
                  <a:pt x="2677287" y="800100"/>
                </a:lnTo>
                <a:lnTo>
                  <a:pt x="2658364" y="774700"/>
                </a:lnTo>
                <a:lnTo>
                  <a:pt x="2638552" y="749300"/>
                </a:lnTo>
                <a:lnTo>
                  <a:pt x="2617597" y="736600"/>
                </a:lnTo>
                <a:lnTo>
                  <a:pt x="2595626" y="711200"/>
                </a:lnTo>
                <a:lnTo>
                  <a:pt x="2572766" y="685800"/>
                </a:lnTo>
                <a:lnTo>
                  <a:pt x="2548890" y="660400"/>
                </a:lnTo>
                <a:lnTo>
                  <a:pt x="2524379" y="647700"/>
                </a:lnTo>
                <a:lnTo>
                  <a:pt x="2498979" y="622300"/>
                </a:lnTo>
                <a:lnTo>
                  <a:pt x="2472816" y="596900"/>
                </a:lnTo>
                <a:lnTo>
                  <a:pt x="2445892" y="584200"/>
                </a:lnTo>
                <a:lnTo>
                  <a:pt x="2418334" y="558800"/>
                </a:lnTo>
                <a:lnTo>
                  <a:pt x="2390266" y="546100"/>
                </a:lnTo>
                <a:lnTo>
                  <a:pt x="2361691" y="520700"/>
                </a:lnTo>
                <a:lnTo>
                  <a:pt x="2332482" y="508000"/>
                </a:lnTo>
                <a:lnTo>
                  <a:pt x="2303017" y="482600"/>
                </a:lnTo>
                <a:lnTo>
                  <a:pt x="2119376" y="406400"/>
                </a:lnTo>
                <a:lnTo>
                  <a:pt x="2055622" y="381000"/>
                </a:lnTo>
                <a:lnTo>
                  <a:pt x="2021966" y="368300"/>
                </a:lnTo>
                <a:lnTo>
                  <a:pt x="1987041" y="355600"/>
                </a:lnTo>
                <a:close/>
              </a:path>
              <a:path w="2797175" h="1676400">
                <a:moveTo>
                  <a:pt x="1295305" y="1553612"/>
                </a:moveTo>
                <a:lnTo>
                  <a:pt x="1274572" y="1574800"/>
                </a:lnTo>
                <a:lnTo>
                  <a:pt x="1283720" y="1589264"/>
                </a:lnTo>
                <a:lnTo>
                  <a:pt x="1310513" y="1600200"/>
                </a:lnTo>
                <a:lnTo>
                  <a:pt x="1415541" y="1612900"/>
                </a:lnTo>
                <a:lnTo>
                  <a:pt x="1453641" y="1625600"/>
                </a:lnTo>
                <a:lnTo>
                  <a:pt x="1794637" y="1625600"/>
                </a:lnTo>
                <a:lnTo>
                  <a:pt x="1708023" y="1612900"/>
                </a:lnTo>
                <a:lnTo>
                  <a:pt x="1665097" y="1612900"/>
                </a:lnTo>
                <a:lnTo>
                  <a:pt x="1622425" y="1600200"/>
                </a:lnTo>
                <a:lnTo>
                  <a:pt x="1538986" y="1600200"/>
                </a:lnTo>
                <a:lnTo>
                  <a:pt x="1498600" y="1587500"/>
                </a:lnTo>
                <a:lnTo>
                  <a:pt x="1459357" y="1587500"/>
                </a:lnTo>
                <a:lnTo>
                  <a:pt x="1421257" y="1574800"/>
                </a:lnTo>
                <a:lnTo>
                  <a:pt x="1349502" y="1562100"/>
                </a:lnTo>
                <a:lnTo>
                  <a:pt x="1316355" y="1562100"/>
                </a:lnTo>
                <a:lnTo>
                  <a:pt x="1295305" y="1553612"/>
                </a:lnTo>
                <a:close/>
              </a:path>
              <a:path w="2797175" h="1676400">
                <a:moveTo>
                  <a:pt x="1284859" y="1549400"/>
                </a:moveTo>
                <a:lnTo>
                  <a:pt x="1277239" y="1549400"/>
                </a:lnTo>
                <a:lnTo>
                  <a:pt x="1271778" y="1587500"/>
                </a:lnTo>
                <a:lnTo>
                  <a:pt x="1279398" y="1587500"/>
                </a:lnTo>
                <a:lnTo>
                  <a:pt x="1283720" y="1589264"/>
                </a:lnTo>
                <a:lnTo>
                  <a:pt x="1274572" y="1574800"/>
                </a:lnTo>
                <a:lnTo>
                  <a:pt x="1295305" y="1553612"/>
                </a:lnTo>
                <a:lnTo>
                  <a:pt x="1284859" y="1549400"/>
                </a:lnTo>
                <a:close/>
              </a:path>
              <a:path w="2797175" h="1676400">
                <a:moveTo>
                  <a:pt x="1299427" y="1549400"/>
                </a:moveTo>
                <a:lnTo>
                  <a:pt x="1284859" y="1549400"/>
                </a:lnTo>
                <a:lnTo>
                  <a:pt x="1295305" y="1553612"/>
                </a:lnTo>
                <a:lnTo>
                  <a:pt x="1299427" y="1549400"/>
                </a:lnTo>
                <a:close/>
              </a:path>
              <a:path w="2797175" h="1676400">
                <a:moveTo>
                  <a:pt x="1913636" y="342900"/>
                </a:moveTo>
                <a:lnTo>
                  <a:pt x="779399" y="342900"/>
                </a:lnTo>
                <a:lnTo>
                  <a:pt x="811784" y="355600"/>
                </a:lnTo>
                <a:lnTo>
                  <a:pt x="1950974" y="355600"/>
                </a:lnTo>
                <a:lnTo>
                  <a:pt x="1913636" y="342900"/>
                </a:lnTo>
                <a:close/>
              </a:path>
              <a:path w="2797175" h="1676400">
                <a:moveTo>
                  <a:pt x="885443" y="317500"/>
                </a:moveTo>
                <a:lnTo>
                  <a:pt x="686181" y="317500"/>
                </a:lnTo>
                <a:lnTo>
                  <a:pt x="716534" y="330200"/>
                </a:lnTo>
                <a:lnTo>
                  <a:pt x="747776" y="342900"/>
                </a:lnTo>
                <a:lnTo>
                  <a:pt x="1796034" y="342900"/>
                </a:lnTo>
                <a:lnTo>
                  <a:pt x="1755139" y="330200"/>
                </a:lnTo>
                <a:lnTo>
                  <a:pt x="920750" y="330200"/>
                </a:lnTo>
                <a:lnTo>
                  <a:pt x="885443" y="317500"/>
                </a:lnTo>
                <a:close/>
              </a:path>
              <a:path w="2797175" h="1676400">
                <a:moveTo>
                  <a:pt x="17780" y="0"/>
                </a:moveTo>
                <a:lnTo>
                  <a:pt x="0" y="38100"/>
                </a:lnTo>
                <a:lnTo>
                  <a:pt x="130429" y="114300"/>
                </a:lnTo>
                <a:lnTo>
                  <a:pt x="174751" y="127000"/>
                </a:lnTo>
                <a:lnTo>
                  <a:pt x="219837" y="152400"/>
                </a:lnTo>
                <a:lnTo>
                  <a:pt x="265811" y="177800"/>
                </a:lnTo>
                <a:lnTo>
                  <a:pt x="312928" y="190500"/>
                </a:lnTo>
                <a:lnTo>
                  <a:pt x="361314" y="215900"/>
                </a:lnTo>
                <a:lnTo>
                  <a:pt x="410845" y="241300"/>
                </a:lnTo>
                <a:lnTo>
                  <a:pt x="462153" y="254000"/>
                </a:lnTo>
                <a:lnTo>
                  <a:pt x="515112" y="279400"/>
                </a:lnTo>
                <a:lnTo>
                  <a:pt x="626999" y="304800"/>
                </a:lnTo>
                <a:lnTo>
                  <a:pt x="656209" y="317500"/>
                </a:lnTo>
                <a:lnTo>
                  <a:pt x="818895" y="317500"/>
                </a:lnTo>
                <a:lnTo>
                  <a:pt x="787145" y="304800"/>
                </a:lnTo>
                <a:lnTo>
                  <a:pt x="755904" y="304800"/>
                </a:lnTo>
                <a:lnTo>
                  <a:pt x="725424" y="292100"/>
                </a:lnTo>
                <a:lnTo>
                  <a:pt x="695325" y="292100"/>
                </a:lnTo>
                <a:lnTo>
                  <a:pt x="637413" y="266700"/>
                </a:lnTo>
                <a:lnTo>
                  <a:pt x="527558" y="241300"/>
                </a:lnTo>
                <a:lnTo>
                  <a:pt x="475488" y="215900"/>
                </a:lnTo>
                <a:lnTo>
                  <a:pt x="425069" y="203200"/>
                </a:lnTo>
                <a:lnTo>
                  <a:pt x="376174" y="177800"/>
                </a:lnTo>
                <a:lnTo>
                  <a:pt x="328549" y="165100"/>
                </a:lnTo>
                <a:lnTo>
                  <a:pt x="282067" y="139700"/>
                </a:lnTo>
                <a:lnTo>
                  <a:pt x="236728" y="114300"/>
                </a:lnTo>
                <a:lnTo>
                  <a:pt x="192024" y="101600"/>
                </a:lnTo>
                <a:lnTo>
                  <a:pt x="177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769" y="187706"/>
            <a:ext cx="62153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Complexity </a:t>
            </a:r>
            <a:r>
              <a:rPr spc="-5" dirty="0"/>
              <a:t>of</a:t>
            </a:r>
            <a:r>
              <a:rPr spc="-45" dirty="0"/>
              <a:t> </a:t>
            </a:r>
            <a:r>
              <a:rPr spc="-15" dirty="0"/>
              <a:t>Enumeration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8741" y="1563483"/>
            <a:ext cx="6134735" cy="390652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3200" spc="-50" dirty="0">
                <a:latin typeface="Calibri"/>
                <a:cs typeface="Calibri"/>
              </a:rPr>
              <a:t>Worst </a:t>
            </a:r>
            <a:r>
              <a:rPr sz="3200" spc="-10" dirty="0">
                <a:latin typeface="Calibri"/>
                <a:cs typeface="Calibri"/>
              </a:rPr>
              <a:t>case </a:t>
            </a:r>
            <a:r>
              <a:rPr sz="3200" spc="-5" dirty="0">
                <a:latin typeface="Calibri"/>
                <a:cs typeface="Calibri"/>
              </a:rPr>
              <a:t>time: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O(d</a:t>
            </a:r>
            <a:r>
              <a:rPr sz="3150" baseline="25132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793750" lvl="1" indent="-286385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93750" algn="l"/>
              </a:tabLst>
            </a:pPr>
            <a:r>
              <a:rPr sz="2800" spc="-10" dirty="0">
                <a:latin typeface="Calibri"/>
                <a:cs typeface="Calibri"/>
              </a:rPr>
              <a:t>Where </a:t>
            </a:r>
            <a:r>
              <a:rPr sz="2800" dirty="0">
                <a:latin typeface="Calibri"/>
                <a:cs typeface="Calibri"/>
              </a:rPr>
              <a:t>d = </a:t>
            </a:r>
            <a:r>
              <a:rPr sz="2800" spc="-10" dirty="0">
                <a:latin typeface="Calibri"/>
                <a:cs typeface="Calibri"/>
              </a:rPr>
              <a:t>max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arity</a:t>
            </a:r>
            <a:endParaRPr sz="2800">
              <a:latin typeface="Calibri"/>
              <a:cs typeface="Calibri"/>
            </a:endParaRPr>
          </a:p>
          <a:p>
            <a:pPr marL="793750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93750" algn="l"/>
              </a:tabLst>
            </a:pPr>
            <a:r>
              <a:rPr sz="2800" dirty="0">
                <a:latin typeface="Calibri"/>
                <a:cs typeface="Calibri"/>
              </a:rPr>
              <a:t>And n = </a:t>
            </a:r>
            <a:r>
              <a:rPr sz="2800" spc="-5" dirty="0">
                <a:latin typeface="Calibri"/>
                <a:cs typeface="Calibri"/>
              </a:rPr>
              <a:t>number of </a:t>
            </a:r>
            <a:r>
              <a:rPr sz="2800" spc="-10" dirty="0">
                <a:latin typeface="Calibri"/>
                <a:cs typeface="Calibri"/>
              </a:rPr>
              <a:t>random variables</a:t>
            </a:r>
            <a:endParaRPr sz="28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3200" spc="-5" dirty="0">
                <a:latin typeface="Calibri"/>
                <a:cs typeface="Calibri"/>
              </a:rPr>
              <a:t>Space </a:t>
            </a:r>
            <a:r>
              <a:rPr sz="3200" spc="-15" dirty="0">
                <a:latin typeface="Calibri"/>
                <a:cs typeface="Calibri"/>
              </a:rPr>
              <a:t>complexity </a:t>
            </a:r>
            <a:r>
              <a:rPr sz="3200" spc="-5" dirty="0">
                <a:latin typeface="Calibri"/>
                <a:cs typeface="Calibri"/>
              </a:rPr>
              <a:t>also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O(d</a:t>
            </a:r>
            <a:r>
              <a:rPr sz="3150" spc="7" baseline="25132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793750" lvl="1" indent="-286385">
              <a:lnSpc>
                <a:spcPct val="100000"/>
              </a:lnSpc>
              <a:spcBef>
                <a:spcPts val="705"/>
              </a:spcBef>
              <a:buFont typeface="Arial"/>
              <a:buChar char="–"/>
              <a:tabLst>
                <a:tab pos="793750" algn="l"/>
              </a:tabLst>
            </a:pPr>
            <a:r>
              <a:rPr sz="2800" spc="-20" dirty="0">
                <a:latin typeface="Calibri"/>
                <a:cs typeface="Calibri"/>
              </a:rPr>
              <a:t>Size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joint</a:t>
            </a:r>
            <a:r>
              <a:rPr sz="2800" spc="-5" dirty="0">
                <a:latin typeface="Calibri"/>
                <a:cs typeface="Calibri"/>
              </a:rPr>
              <a:t> distribution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435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3200" spc="-15" dirty="0">
                <a:latin typeface="Calibri"/>
                <a:cs typeface="Calibri"/>
              </a:rPr>
              <a:t>Prohibitive!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954" y="462533"/>
            <a:ext cx="327532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Independence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313434"/>
            <a:ext cx="49517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i="1" dirty="0">
                <a:latin typeface="Calibri"/>
                <a:cs typeface="Calibri"/>
              </a:rPr>
              <a:t>A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i="1" dirty="0">
                <a:latin typeface="Calibri"/>
                <a:cs typeface="Calibri"/>
              </a:rPr>
              <a:t>B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i="1" spc="-5" dirty="0">
                <a:latin typeface="Calibri"/>
                <a:cs typeface="Calibri"/>
              </a:rPr>
              <a:t>independent</a:t>
            </a:r>
            <a:r>
              <a:rPr sz="3200" i="1" spc="-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iff: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9272" y="1860094"/>
            <a:ext cx="2341245" cy="1432560"/>
          </a:xfrm>
          <a:prstGeom prst="rect">
            <a:avLst/>
          </a:prstGeom>
        </p:spPr>
        <p:txBody>
          <a:bodyPr vert="horz" wrap="square" lIns="0" tIns="219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3250" i="1" spc="-35" dirty="0">
                <a:latin typeface="Times New Roman"/>
                <a:cs typeface="Times New Roman"/>
              </a:rPr>
              <a:t>P</a:t>
            </a:r>
            <a:r>
              <a:rPr sz="3250" spc="-35" dirty="0">
                <a:latin typeface="Times New Roman"/>
                <a:cs typeface="Times New Roman"/>
              </a:rPr>
              <a:t>(</a:t>
            </a:r>
            <a:r>
              <a:rPr sz="3250" i="1" spc="-35" dirty="0">
                <a:latin typeface="Times New Roman"/>
                <a:cs typeface="Times New Roman"/>
              </a:rPr>
              <a:t>A</a:t>
            </a:r>
            <a:r>
              <a:rPr sz="3250" i="1" spc="-484" dirty="0">
                <a:latin typeface="Times New Roman"/>
                <a:cs typeface="Times New Roman"/>
              </a:rPr>
              <a:t> </a:t>
            </a:r>
            <a:r>
              <a:rPr sz="3250" spc="-55" dirty="0">
                <a:latin typeface="Times New Roman"/>
                <a:cs typeface="Times New Roman"/>
              </a:rPr>
              <a:t>|</a:t>
            </a:r>
            <a:r>
              <a:rPr sz="3250" spc="-204" dirty="0">
                <a:latin typeface="Times New Roman"/>
                <a:cs typeface="Times New Roman"/>
              </a:rPr>
              <a:t> </a:t>
            </a:r>
            <a:r>
              <a:rPr sz="3250" i="1" spc="-105" dirty="0">
                <a:latin typeface="Times New Roman"/>
                <a:cs typeface="Times New Roman"/>
              </a:rPr>
              <a:t>B</a:t>
            </a:r>
            <a:r>
              <a:rPr sz="3250" spc="-105" dirty="0">
                <a:latin typeface="Times New Roman"/>
                <a:cs typeface="Times New Roman"/>
              </a:rPr>
              <a:t>)</a:t>
            </a:r>
            <a:r>
              <a:rPr sz="3250" spc="-204" dirty="0">
                <a:latin typeface="Times New Roman"/>
                <a:cs typeface="Times New Roman"/>
              </a:rPr>
              <a:t> </a:t>
            </a:r>
            <a:r>
              <a:rPr sz="3250" spc="-140" dirty="0">
                <a:latin typeface="Symbol"/>
                <a:cs typeface="Symbol"/>
              </a:rPr>
              <a:t></a:t>
            </a:r>
            <a:r>
              <a:rPr sz="3250" spc="-130" dirty="0">
                <a:latin typeface="Times New Roman"/>
                <a:cs typeface="Times New Roman"/>
              </a:rPr>
              <a:t> </a:t>
            </a:r>
            <a:r>
              <a:rPr sz="3250" i="1" spc="-75" dirty="0">
                <a:latin typeface="Times New Roman"/>
                <a:cs typeface="Times New Roman"/>
              </a:rPr>
              <a:t>P</a:t>
            </a:r>
            <a:r>
              <a:rPr sz="3250" spc="-75" dirty="0">
                <a:latin typeface="Times New Roman"/>
                <a:cs typeface="Times New Roman"/>
              </a:rPr>
              <a:t>(</a:t>
            </a:r>
            <a:r>
              <a:rPr sz="3250" i="1" spc="-75" dirty="0">
                <a:latin typeface="Times New Roman"/>
                <a:cs typeface="Times New Roman"/>
              </a:rPr>
              <a:t>A</a:t>
            </a:r>
            <a:r>
              <a:rPr sz="3250" spc="-75" dirty="0">
                <a:latin typeface="Times New Roman"/>
                <a:cs typeface="Times New Roman"/>
              </a:rPr>
              <a:t>)</a:t>
            </a: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sz="3250" i="1" spc="-80" dirty="0">
                <a:latin typeface="Times New Roman"/>
                <a:cs typeface="Times New Roman"/>
              </a:rPr>
              <a:t>P</a:t>
            </a:r>
            <a:r>
              <a:rPr sz="3250" spc="-80" dirty="0">
                <a:latin typeface="Times New Roman"/>
                <a:cs typeface="Times New Roman"/>
              </a:rPr>
              <a:t>(</a:t>
            </a:r>
            <a:r>
              <a:rPr sz="3250" i="1" spc="-80" dirty="0">
                <a:latin typeface="Times New Roman"/>
                <a:cs typeface="Times New Roman"/>
              </a:rPr>
              <a:t>B </a:t>
            </a:r>
            <a:r>
              <a:rPr sz="3250" spc="-55" dirty="0">
                <a:latin typeface="Times New Roman"/>
                <a:cs typeface="Times New Roman"/>
              </a:rPr>
              <a:t>| </a:t>
            </a:r>
            <a:r>
              <a:rPr sz="3250" i="1" spc="-175" dirty="0">
                <a:latin typeface="Times New Roman"/>
                <a:cs typeface="Times New Roman"/>
              </a:rPr>
              <a:t>A</a:t>
            </a:r>
            <a:r>
              <a:rPr sz="3250" spc="-175" dirty="0">
                <a:latin typeface="Times New Roman"/>
                <a:cs typeface="Times New Roman"/>
              </a:rPr>
              <a:t>) </a:t>
            </a:r>
            <a:r>
              <a:rPr sz="3250" spc="-140" dirty="0">
                <a:latin typeface="Symbol"/>
                <a:cs typeface="Symbol"/>
              </a:rPr>
              <a:t></a:t>
            </a:r>
            <a:r>
              <a:rPr sz="3250" spc="-434" dirty="0">
                <a:latin typeface="Times New Roman"/>
                <a:cs typeface="Times New Roman"/>
              </a:rPr>
              <a:t> </a:t>
            </a:r>
            <a:r>
              <a:rPr sz="3250" i="1" spc="-75" dirty="0">
                <a:latin typeface="Times New Roman"/>
                <a:cs typeface="Times New Roman"/>
              </a:rPr>
              <a:t>P</a:t>
            </a:r>
            <a:r>
              <a:rPr sz="3250" spc="-75" dirty="0">
                <a:latin typeface="Times New Roman"/>
                <a:cs typeface="Times New Roman"/>
              </a:rPr>
              <a:t>(</a:t>
            </a:r>
            <a:r>
              <a:rPr sz="3250" i="1" spc="-75" dirty="0">
                <a:latin typeface="Times New Roman"/>
                <a:cs typeface="Times New Roman"/>
              </a:rPr>
              <a:t>B</a:t>
            </a:r>
            <a:r>
              <a:rPr sz="3250" spc="-75" dirty="0">
                <a:latin typeface="Times New Roman"/>
                <a:cs typeface="Times New Roman"/>
              </a:rPr>
              <a:t>)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39116" y="5056075"/>
            <a:ext cx="1429385" cy="0"/>
          </a:xfrm>
          <a:custGeom>
            <a:avLst/>
            <a:gdLst/>
            <a:ahLst/>
            <a:cxnLst/>
            <a:rect l="l" t="t" r="r" b="b"/>
            <a:pathLst>
              <a:path w="1429385">
                <a:moveTo>
                  <a:pt x="0" y="0"/>
                </a:moveTo>
                <a:lnTo>
                  <a:pt x="1428963" y="0"/>
                </a:lnTo>
              </a:path>
            </a:pathLst>
          </a:custGeom>
          <a:ln w="154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69719" y="5054875"/>
            <a:ext cx="787400" cy="480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50" i="1" spc="110" dirty="0">
                <a:latin typeface="Times New Roman"/>
                <a:cs typeface="Times New Roman"/>
              </a:rPr>
              <a:t>P</a:t>
            </a:r>
            <a:r>
              <a:rPr sz="2950" spc="180" dirty="0">
                <a:latin typeface="Times New Roman"/>
                <a:cs typeface="Times New Roman"/>
              </a:rPr>
              <a:t>(</a:t>
            </a:r>
            <a:r>
              <a:rPr sz="2950" i="1" spc="110" dirty="0">
                <a:latin typeface="Times New Roman"/>
                <a:cs typeface="Times New Roman"/>
              </a:rPr>
              <a:t>B</a:t>
            </a:r>
            <a:r>
              <a:rPr sz="2950" spc="15" dirty="0">
                <a:latin typeface="Times New Roman"/>
                <a:cs typeface="Times New Roman"/>
              </a:rPr>
              <a:t>)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2368" y="5904782"/>
            <a:ext cx="3400425" cy="4933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50" i="1" spc="50" dirty="0">
                <a:latin typeface="Times New Roman"/>
                <a:cs typeface="Times New Roman"/>
              </a:rPr>
              <a:t>P</a:t>
            </a:r>
            <a:r>
              <a:rPr sz="3050" spc="50" dirty="0">
                <a:latin typeface="Times New Roman"/>
                <a:cs typeface="Times New Roman"/>
              </a:rPr>
              <a:t>(</a:t>
            </a:r>
            <a:r>
              <a:rPr sz="3050" spc="-484" dirty="0">
                <a:latin typeface="Times New Roman"/>
                <a:cs typeface="Times New Roman"/>
              </a:rPr>
              <a:t> </a:t>
            </a:r>
            <a:r>
              <a:rPr sz="3050" i="1" spc="50" dirty="0">
                <a:latin typeface="Times New Roman"/>
                <a:cs typeface="Times New Roman"/>
              </a:rPr>
              <a:t>A</a:t>
            </a:r>
            <a:r>
              <a:rPr sz="3050" i="1" spc="-405" dirty="0">
                <a:latin typeface="Times New Roman"/>
                <a:cs typeface="Times New Roman"/>
              </a:rPr>
              <a:t> </a:t>
            </a:r>
            <a:r>
              <a:rPr sz="3050" spc="50" dirty="0">
                <a:latin typeface="Symbol"/>
                <a:cs typeface="Symbol"/>
              </a:rPr>
              <a:t></a:t>
            </a:r>
            <a:r>
              <a:rPr sz="3050" spc="-195" dirty="0">
                <a:latin typeface="Times New Roman"/>
                <a:cs typeface="Times New Roman"/>
              </a:rPr>
              <a:t> </a:t>
            </a:r>
            <a:r>
              <a:rPr sz="3050" i="1" spc="55" dirty="0">
                <a:latin typeface="Times New Roman"/>
                <a:cs typeface="Times New Roman"/>
              </a:rPr>
              <a:t>B</a:t>
            </a:r>
            <a:r>
              <a:rPr sz="3050" spc="55" dirty="0">
                <a:latin typeface="Times New Roman"/>
                <a:cs typeface="Times New Roman"/>
              </a:rPr>
              <a:t>)</a:t>
            </a:r>
            <a:r>
              <a:rPr sz="3050" spc="-114" dirty="0">
                <a:latin typeface="Times New Roman"/>
                <a:cs typeface="Times New Roman"/>
              </a:rPr>
              <a:t> </a:t>
            </a:r>
            <a:r>
              <a:rPr sz="3050" spc="45" dirty="0">
                <a:latin typeface="Symbol"/>
                <a:cs typeface="Symbol"/>
              </a:rPr>
              <a:t></a:t>
            </a:r>
            <a:r>
              <a:rPr sz="3050" spc="-25" dirty="0">
                <a:latin typeface="Times New Roman"/>
                <a:cs typeface="Times New Roman"/>
              </a:rPr>
              <a:t> </a:t>
            </a:r>
            <a:r>
              <a:rPr sz="3050" i="1" spc="50" dirty="0">
                <a:latin typeface="Times New Roman"/>
                <a:cs typeface="Times New Roman"/>
              </a:rPr>
              <a:t>P</a:t>
            </a:r>
            <a:r>
              <a:rPr sz="3050" spc="50" dirty="0">
                <a:latin typeface="Times New Roman"/>
                <a:cs typeface="Times New Roman"/>
              </a:rPr>
              <a:t>(</a:t>
            </a:r>
            <a:r>
              <a:rPr sz="3050" spc="-484" dirty="0">
                <a:latin typeface="Times New Roman"/>
                <a:cs typeface="Times New Roman"/>
              </a:rPr>
              <a:t> </a:t>
            </a:r>
            <a:r>
              <a:rPr sz="3050" i="1" spc="80" dirty="0">
                <a:latin typeface="Times New Roman"/>
                <a:cs typeface="Times New Roman"/>
              </a:rPr>
              <a:t>A</a:t>
            </a:r>
            <a:r>
              <a:rPr sz="3050" spc="80" dirty="0">
                <a:latin typeface="Times New Roman"/>
                <a:cs typeface="Times New Roman"/>
              </a:rPr>
              <a:t>)</a:t>
            </a:r>
            <a:r>
              <a:rPr sz="3050" i="1" spc="80" dirty="0">
                <a:latin typeface="Times New Roman"/>
                <a:cs typeface="Times New Roman"/>
              </a:rPr>
              <a:t>P</a:t>
            </a:r>
            <a:r>
              <a:rPr sz="3050" spc="80" dirty="0">
                <a:latin typeface="Times New Roman"/>
                <a:cs typeface="Times New Roman"/>
              </a:rPr>
              <a:t>(</a:t>
            </a:r>
            <a:r>
              <a:rPr sz="3050" i="1" spc="80" dirty="0">
                <a:latin typeface="Times New Roman"/>
                <a:cs typeface="Times New Roman"/>
              </a:rPr>
              <a:t>B</a:t>
            </a:r>
            <a:r>
              <a:rPr sz="3050" spc="80" dirty="0"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19728" y="1905000"/>
            <a:ext cx="4646930" cy="1461135"/>
          </a:xfrm>
          <a:custGeom>
            <a:avLst/>
            <a:gdLst/>
            <a:ahLst/>
            <a:cxnLst/>
            <a:rect l="l" t="t" r="r" b="b"/>
            <a:pathLst>
              <a:path w="4646930" h="1461135">
                <a:moveTo>
                  <a:pt x="1161796" y="0"/>
                </a:moveTo>
                <a:lnTo>
                  <a:pt x="0" y="730376"/>
                </a:lnTo>
                <a:lnTo>
                  <a:pt x="1161796" y="1460753"/>
                </a:lnTo>
                <a:lnTo>
                  <a:pt x="1161796" y="1095502"/>
                </a:lnTo>
                <a:lnTo>
                  <a:pt x="4646676" y="1095502"/>
                </a:lnTo>
                <a:lnTo>
                  <a:pt x="4646676" y="365251"/>
                </a:lnTo>
                <a:lnTo>
                  <a:pt x="1161796" y="365251"/>
                </a:lnTo>
                <a:lnTo>
                  <a:pt x="1161796" y="0"/>
                </a:lnTo>
                <a:close/>
              </a:path>
            </a:pathLst>
          </a:custGeom>
          <a:solidFill>
            <a:srgbClr val="99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80128" y="2231135"/>
            <a:ext cx="3752850" cy="70231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2450"/>
              </a:lnSpc>
              <a:spcBef>
                <a:spcPts val="540"/>
              </a:spcBef>
            </a:pP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These </a:t>
            </a:r>
            <a:r>
              <a:rPr sz="2400" spc="-5" dirty="0">
                <a:solidFill>
                  <a:srgbClr val="FFFFFF"/>
                </a:solidFill>
                <a:latin typeface="Comic Sans MS"/>
                <a:cs typeface="Comic Sans MS"/>
              </a:rPr>
              <a:t>two constraints</a:t>
            </a:r>
            <a:r>
              <a:rPr sz="2400" spc="-7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FFFF"/>
                </a:solidFill>
                <a:latin typeface="Comic Sans MS"/>
                <a:cs typeface="Comic Sans MS"/>
              </a:rPr>
              <a:t>are  logically equivalent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53339" y="3774694"/>
            <a:ext cx="7837170" cy="1464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80365" algn="l"/>
                <a:tab pos="381000" algn="l"/>
              </a:tabLst>
            </a:pPr>
            <a:r>
              <a:rPr sz="3200" spc="-5" dirty="0">
                <a:solidFill>
                  <a:srgbClr val="0033CC"/>
                </a:solidFill>
                <a:latin typeface="Comic Sans MS"/>
                <a:cs typeface="Comic Sans MS"/>
              </a:rPr>
              <a:t>Therefore, if </a:t>
            </a:r>
            <a:r>
              <a:rPr sz="3200" i="1" spc="-5" dirty="0">
                <a:solidFill>
                  <a:srgbClr val="0033CC"/>
                </a:solidFill>
                <a:latin typeface="Comic Sans MS"/>
                <a:cs typeface="Comic Sans MS"/>
              </a:rPr>
              <a:t>A </a:t>
            </a:r>
            <a:r>
              <a:rPr sz="3200" spc="-5" dirty="0">
                <a:solidFill>
                  <a:srgbClr val="0033CC"/>
                </a:solidFill>
                <a:latin typeface="Comic Sans MS"/>
                <a:cs typeface="Comic Sans MS"/>
              </a:rPr>
              <a:t>and </a:t>
            </a:r>
            <a:r>
              <a:rPr sz="3200" i="1" spc="-5" dirty="0">
                <a:solidFill>
                  <a:srgbClr val="0033CC"/>
                </a:solidFill>
                <a:latin typeface="Comic Sans MS"/>
                <a:cs typeface="Comic Sans MS"/>
              </a:rPr>
              <a:t>B </a:t>
            </a:r>
            <a:r>
              <a:rPr sz="3200" spc="-5" dirty="0">
                <a:solidFill>
                  <a:srgbClr val="0033CC"/>
                </a:solidFill>
                <a:latin typeface="Comic Sans MS"/>
                <a:cs typeface="Comic Sans MS"/>
              </a:rPr>
              <a:t>are</a:t>
            </a:r>
            <a:r>
              <a:rPr sz="3200" spc="45" dirty="0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0033CC"/>
                </a:solidFill>
                <a:latin typeface="Comic Sans MS"/>
                <a:cs typeface="Comic Sans MS"/>
              </a:rPr>
              <a:t>independent:</a:t>
            </a:r>
            <a:endParaRPr sz="3200">
              <a:latin typeface="Comic Sans MS"/>
              <a:cs typeface="Comic Sans MS"/>
            </a:endParaRPr>
          </a:p>
          <a:p>
            <a:pPr marR="1272540" algn="ctr">
              <a:lnSpc>
                <a:spcPct val="100000"/>
              </a:lnSpc>
              <a:spcBef>
                <a:spcPts val="3950"/>
              </a:spcBef>
            </a:pPr>
            <a:r>
              <a:rPr sz="2950" i="1" spc="65" dirty="0">
                <a:latin typeface="Times New Roman"/>
                <a:cs typeface="Times New Roman"/>
              </a:rPr>
              <a:t>P</a:t>
            </a:r>
            <a:r>
              <a:rPr sz="2950" spc="65" dirty="0">
                <a:latin typeface="Times New Roman"/>
                <a:cs typeface="Times New Roman"/>
              </a:rPr>
              <a:t>(</a:t>
            </a:r>
            <a:r>
              <a:rPr sz="2950" spc="-440" dirty="0">
                <a:latin typeface="Times New Roman"/>
                <a:cs typeface="Times New Roman"/>
              </a:rPr>
              <a:t> </a:t>
            </a:r>
            <a:r>
              <a:rPr sz="2950" i="1" spc="30" dirty="0">
                <a:latin typeface="Times New Roman"/>
                <a:cs typeface="Times New Roman"/>
              </a:rPr>
              <a:t>A</a:t>
            </a:r>
            <a:r>
              <a:rPr sz="2950" i="1" spc="-330" dirty="0">
                <a:latin typeface="Times New Roman"/>
                <a:cs typeface="Times New Roman"/>
              </a:rPr>
              <a:t> </a:t>
            </a:r>
            <a:r>
              <a:rPr sz="2950" spc="5" dirty="0">
                <a:latin typeface="Times New Roman"/>
                <a:cs typeface="Times New Roman"/>
              </a:rPr>
              <a:t>|</a:t>
            </a:r>
            <a:r>
              <a:rPr sz="2950" spc="-75" dirty="0">
                <a:latin typeface="Times New Roman"/>
                <a:cs typeface="Times New Roman"/>
              </a:rPr>
              <a:t> </a:t>
            </a:r>
            <a:r>
              <a:rPr sz="2950" i="1" spc="60" dirty="0">
                <a:latin typeface="Times New Roman"/>
                <a:cs typeface="Times New Roman"/>
              </a:rPr>
              <a:t>B</a:t>
            </a:r>
            <a:r>
              <a:rPr sz="2950" spc="60" dirty="0">
                <a:latin typeface="Times New Roman"/>
                <a:cs typeface="Times New Roman"/>
              </a:rPr>
              <a:t>)</a:t>
            </a:r>
            <a:r>
              <a:rPr sz="2950" spc="-55" dirty="0">
                <a:latin typeface="Times New Roman"/>
                <a:cs typeface="Times New Roman"/>
              </a:rPr>
              <a:t> </a:t>
            </a:r>
            <a:r>
              <a:rPr sz="2950" spc="25" dirty="0">
                <a:latin typeface="Symbol"/>
                <a:cs typeface="Symbol"/>
              </a:rPr>
              <a:t></a:t>
            </a:r>
            <a:r>
              <a:rPr sz="2950" spc="285" dirty="0">
                <a:latin typeface="Times New Roman"/>
                <a:cs typeface="Times New Roman"/>
              </a:rPr>
              <a:t> </a:t>
            </a:r>
            <a:r>
              <a:rPr sz="4425" i="1" spc="89" baseline="35781" dirty="0">
                <a:latin typeface="Times New Roman"/>
                <a:cs typeface="Times New Roman"/>
              </a:rPr>
              <a:t>P</a:t>
            </a:r>
            <a:r>
              <a:rPr sz="4425" spc="89" baseline="35781" dirty="0">
                <a:latin typeface="Times New Roman"/>
                <a:cs typeface="Times New Roman"/>
              </a:rPr>
              <a:t>(</a:t>
            </a:r>
            <a:r>
              <a:rPr sz="4425" spc="-644" baseline="35781" dirty="0">
                <a:latin typeface="Times New Roman"/>
                <a:cs typeface="Times New Roman"/>
              </a:rPr>
              <a:t> </a:t>
            </a:r>
            <a:r>
              <a:rPr sz="4425" i="1" spc="44" baseline="35781" dirty="0">
                <a:latin typeface="Times New Roman"/>
                <a:cs typeface="Times New Roman"/>
              </a:rPr>
              <a:t>A</a:t>
            </a:r>
            <a:r>
              <a:rPr sz="4425" i="1" spc="-502" baseline="35781" dirty="0">
                <a:latin typeface="Times New Roman"/>
                <a:cs typeface="Times New Roman"/>
              </a:rPr>
              <a:t> </a:t>
            </a:r>
            <a:r>
              <a:rPr sz="4425" spc="44" baseline="35781" dirty="0">
                <a:latin typeface="Symbol"/>
                <a:cs typeface="Symbol"/>
              </a:rPr>
              <a:t></a:t>
            </a:r>
            <a:r>
              <a:rPr sz="4425" spc="-172" baseline="35781" dirty="0">
                <a:latin typeface="Times New Roman"/>
                <a:cs typeface="Times New Roman"/>
              </a:rPr>
              <a:t> </a:t>
            </a:r>
            <a:r>
              <a:rPr sz="4425" i="1" spc="89" baseline="35781" dirty="0">
                <a:latin typeface="Times New Roman"/>
                <a:cs typeface="Times New Roman"/>
              </a:rPr>
              <a:t>B</a:t>
            </a:r>
            <a:r>
              <a:rPr sz="4425" spc="89" baseline="35781" dirty="0">
                <a:latin typeface="Times New Roman"/>
                <a:cs typeface="Times New Roman"/>
              </a:rPr>
              <a:t>)</a:t>
            </a:r>
            <a:r>
              <a:rPr sz="4425" spc="284" baseline="35781" dirty="0">
                <a:latin typeface="Times New Roman"/>
                <a:cs typeface="Times New Roman"/>
              </a:rPr>
              <a:t> </a:t>
            </a:r>
            <a:r>
              <a:rPr sz="2950" spc="25" dirty="0">
                <a:latin typeface="Symbol"/>
                <a:cs typeface="Symbol"/>
              </a:rPr>
              <a:t></a:t>
            </a:r>
            <a:r>
              <a:rPr sz="2950" spc="40" dirty="0">
                <a:latin typeface="Times New Roman"/>
                <a:cs typeface="Times New Roman"/>
              </a:rPr>
              <a:t> </a:t>
            </a:r>
            <a:r>
              <a:rPr sz="2950" i="1" spc="60" dirty="0">
                <a:latin typeface="Times New Roman"/>
                <a:cs typeface="Times New Roman"/>
              </a:rPr>
              <a:t>P</a:t>
            </a:r>
            <a:r>
              <a:rPr sz="2950" spc="60" dirty="0">
                <a:latin typeface="Times New Roman"/>
                <a:cs typeface="Times New Roman"/>
              </a:rPr>
              <a:t>(</a:t>
            </a:r>
            <a:r>
              <a:rPr sz="2950" spc="-430" dirty="0">
                <a:latin typeface="Times New Roman"/>
                <a:cs typeface="Times New Roman"/>
              </a:rPr>
              <a:t> </a:t>
            </a:r>
            <a:r>
              <a:rPr sz="2950" i="1" spc="-10" dirty="0">
                <a:latin typeface="Times New Roman"/>
                <a:cs typeface="Times New Roman"/>
              </a:rPr>
              <a:t>A</a:t>
            </a:r>
            <a:r>
              <a:rPr sz="2950" spc="-10" dirty="0">
                <a:latin typeface="Times New Roman"/>
                <a:cs typeface="Times New Roman"/>
              </a:rPr>
              <a:t>)</a:t>
            </a:r>
            <a:endParaRPr sz="2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954" y="462533"/>
            <a:ext cx="327532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Independence</a:t>
            </a:r>
          </a:p>
        </p:txBody>
      </p:sp>
      <p:sp>
        <p:nvSpPr>
          <p:cNvPr id="3" name="object 3"/>
          <p:cNvSpPr/>
          <p:nvPr/>
        </p:nvSpPr>
        <p:spPr>
          <a:xfrm>
            <a:off x="193547" y="1130045"/>
            <a:ext cx="8718804" cy="4258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3050" y="5429961"/>
            <a:ext cx="8353425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100"/>
              </a:spcBef>
            </a:pPr>
            <a:r>
              <a:rPr sz="3200" spc="-5" dirty="0">
                <a:solidFill>
                  <a:srgbClr val="0033CC"/>
                </a:solidFill>
                <a:latin typeface="Comic Sans MS"/>
                <a:cs typeface="Comic Sans MS"/>
              </a:rPr>
              <a:t>Complete </a:t>
            </a:r>
            <a:r>
              <a:rPr sz="3200" spc="-10" dirty="0">
                <a:solidFill>
                  <a:srgbClr val="0033CC"/>
                </a:solidFill>
                <a:latin typeface="Comic Sans MS"/>
                <a:cs typeface="Comic Sans MS"/>
              </a:rPr>
              <a:t>independence </a:t>
            </a:r>
            <a:r>
              <a:rPr sz="3200" spc="-5" dirty="0">
                <a:solidFill>
                  <a:srgbClr val="0033CC"/>
                </a:solidFill>
                <a:latin typeface="Comic Sans MS"/>
                <a:cs typeface="Comic Sans MS"/>
              </a:rPr>
              <a:t>is powerful but </a:t>
            </a:r>
            <a:r>
              <a:rPr sz="3200" spc="-10" dirty="0">
                <a:solidFill>
                  <a:srgbClr val="0033CC"/>
                </a:solidFill>
                <a:latin typeface="Comic Sans MS"/>
                <a:cs typeface="Comic Sans MS"/>
              </a:rPr>
              <a:t>rare  </a:t>
            </a:r>
            <a:r>
              <a:rPr sz="3200" spc="-5" dirty="0">
                <a:solidFill>
                  <a:srgbClr val="0033CC"/>
                </a:solidFill>
                <a:latin typeface="Comic Sans MS"/>
                <a:cs typeface="Comic Sans MS"/>
              </a:rPr>
              <a:t>What to do if it </a:t>
            </a:r>
            <a:r>
              <a:rPr sz="3200" spc="-10" dirty="0">
                <a:solidFill>
                  <a:srgbClr val="0033CC"/>
                </a:solidFill>
                <a:latin typeface="Comic Sans MS"/>
                <a:cs typeface="Comic Sans MS"/>
              </a:rPr>
              <a:t>doesn’t</a:t>
            </a:r>
            <a:r>
              <a:rPr sz="3200" spc="65" dirty="0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0033CC"/>
                </a:solidFill>
                <a:latin typeface="Comic Sans MS"/>
                <a:cs typeface="Comic Sans MS"/>
              </a:rPr>
              <a:t>hold?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228600" y="4904232"/>
            <a:ext cx="457200" cy="3848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77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40"/>
              </a:spcBef>
            </a:pPr>
            <a:r>
              <a:rPr sz="2000" spc="-10" dirty="0">
                <a:latin typeface="Comic Sans MS"/>
                <a:cs typeface="Comic Sans MS"/>
              </a:rPr>
              <a:t>31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5600" y="4927091"/>
            <a:ext cx="534670" cy="3841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71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5"/>
              </a:spcBef>
            </a:pPr>
            <a:r>
              <a:rPr sz="2000" spc="-10" dirty="0">
                <a:latin typeface="Comic Sans MS"/>
                <a:cs typeface="Comic Sans MS"/>
              </a:rPr>
              <a:t>10;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4639" y="187706"/>
            <a:ext cx="60121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Conditional</a:t>
            </a:r>
            <a:r>
              <a:rPr spc="-10" dirty="0"/>
              <a:t> </a:t>
            </a:r>
            <a:r>
              <a:rPr spc="-5" dirty="0"/>
              <a:t>Independence</a:t>
            </a:r>
          </a:p>
        </p:txBody>
      </p:sp>
      <p:sp>
        <p:nvSpPr>
          <p:cNvPr id="3" name="object 3"/>
          <p:cNvSpPr/>
          <p:nvPr/>
        </p:nvSpPr>
        <p:spPr>
          <a:xfrm>
            <a:off x="291532" y="1121382"/>
            <a:ext cx="8450426" cy="15611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7666" y="3230581"/>
            <a:ext cx="8504172" cy="17664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5652" y="5808726"/>
            <a:ext cx="62801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33CC"/>
                </a:solidFill>
                <a:latin typeface="Comic Sans MS"/>
                <a:cs typeface="Comic Sans MS"/>
              </a:rPr>
              <a:t>Instead </a:t>
            </a:r>
            <a:r>
              <a:rPr sz="3200" spc="-5" dirty="0">
                <a:solidFill>
                  <a:srgbClr val="0033CC"/>
                </a:solidFill>
                <a:latin typeface="Comic Sans MS"/>
                <a:cs typeface="Comic Sans MS"/>
              </a:rPr>
              <a:t>of 7 entries, only need</a:t>
            </a:r>
            <a:r>
              <a:rPr sz="3200" spc="60" dirty="0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0033CC"/>
                </a:solidFill>
                <a:latin typeface="Comic Sans MS"/>
                <a:cs typeface="Comic Sans MS"/>
              </a:rPr>
              <a:t>5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2061" y="462533"/>
            <a:ext cx="61201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Knowledge</a:t>
            </a:r>
            <a:r>
              <a:rPr spc="15" dirty="0"/>
              <a:t> </a:t>
            </a:r>
            <a:r>
              <a:rPr spc="-25" dirty="0"/>
              <a:t>Representation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2116073"/>
          <a:ext cx="8228964" cy="2225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5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KR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Language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Ontological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Commitment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Epistemological Commitment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Propositional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Logic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facts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true,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false,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unknown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First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Logic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facts,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objects,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relations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true,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false,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unknown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Temporal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Logic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facts,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objects, relations,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times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true,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false,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unknown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Probability</a:t>
                      </a:r>
                      <a:r>
                        <a:rPr sz="1800" spc="-2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Theory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facts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degree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2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belief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Fuzzy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Logic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facts, degree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truth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known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interval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99641" y="4920758"/>
            <a:ext cx="6453505" cy="99314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200" spc="-15" dirty="0">
                <a:latin typeface="Calibri"/>
                <a:cs typeface="Calibri"/>
              </a:rPr>
              <a:t>Probabilistic Relational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Models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95"/>
              </a:spcBef>
            </a:pPr>
            <a:r>
              <a:rPr sz="2800" dirty="0">
                <a:latin typeface="Calibri"/>
                <a:cs typeface="Calibri"/>
              </a:rPr>
              <a:t>- </a:t>
            </a:r>
            <a:r>
              <a:rPr sz="2800" spc="-10" dirty="0">
                <a:latin typeface="Calibri"/>
                <a:cs typeface="Calibri"/>
              </a:rPr>
              <a:t>combine probability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20" dirty="0">
                <a:latin typeface="Calibri"/>
                <a:cs typeface="Calibri"/>
              </a:rPr>
              <a:t>first </a:t>
            </a:r>
            <a:r>
              <a:rPr sz="2800" spc="-15" dirty="0">
                <a:latin typeface="Calibri"/>
                <a:cs typeface="Calibri"/>
              </a:rPr>
              <a:t>order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logic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661" y="236982"/>
            <a:ext cx="64230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Conditional Independence</a:t>
            </a:r>
            <a:r>
              <a:rPr spc="15" dirty="0"/>
              <a:t> </a:t>
            </a:r>
            <a:r>
              <a:rPr spc="-5" dirty="0"/>
              <a:t>II</a:t>
            </a:r>
          </a:p>
        </p:txBody>
      </p:sp>
      <p:sp>
        <p:nvSpPr>
          <p:cNvPr id="3" name="object 3"/>
          <p:cNvSpPr/>
          <p:nvPr/>
        </p:nvSpPr>
        <p:spPr>
          <a:xfrm>
            <a:off x="575329" y="2314588"/>
            <a:ext cx="8480202" cy="909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2709" y="3996988"/>
            <a:ext cx="8398464" cy="2298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3173" y="1113586"/>
            <a:ext cx="8043545" cy="926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  <a:tabLst>
                <a:tab pos="3604260" algn="l"/>
                <a:tab pos="6827520" algn="l"/>
              </a:tabLst>
            </a:pPr>
            <a:r>
              <a:rPr sz="2800" dirty="0">
                <a:solidFill>
                  <a:srgbClr val="0033CC"/>
                </a:solidFill>
                <a:latin typeface="Comic Sans MS"/>
                <a:cs typeface="Comic Sans MS"/>
              </a:rPr>
              <a:t>P(catch</a:t>
            </a:r>
            <a:r>
              <a:rPr sz="2800" spc="5" dirty="0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0033CC"/>
                </a:solidFill>
                <a:latin typeface="Comic Sans MS"/>
                <a:cs typeface="Comic Sans MS"/>
              </a:rPr>
              <a:t>| </a:t>
            </a:r>
            <a:r>
              <a:rPr sz="2800" spc="-5" dirty="0">
                <a:solidFill>
                  <a:srgbClr val="0033CC"/>
                </a:solidFill>
                <a:latin typeface="Comic Sans MS"/>
                <a:cs typeface="Comic Sans MS"/>
              </a:rPr>
              <a:t>toothache,	</a:t>
            </a:r>
            <a:r>
              <a:rPr sz="2800" dirty="0">
                <a:solidFill>
                  <a:srgbClr val="0033CC"/>
                </a:solidFill>
                <a:latin typeface="Comic Sans MS"/>
                <a:cs typeface="Comic Sans MS"/>
              </a:rPr>
              <a:t>cavity) = P(catch</a:t>
            </a:r>
            <a:r>
              <a:rPr sz="2800" spc="5" dirty="0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0033CC"/>
                </a:solidFill>
                <a:latin typeface="Comic Sans MS"/>
                <a:cs typeface="Comic Sans MS"/>
              </a:rPr>
              <a:t>|	cavity)  P(catch | </a:t>
            </a:r>
            <a:r>
              <a:rPr sz="2800" spc="-5" dirty="0">
                <a:solidFill>
                  <a:srgbClr val="0033CC"/>
                </a:solidFill>
                <a:latin typeface="Comic Sans MS"/>
                <a:cs typeface="Comic Sans MS"/>
              </a:rPr>
              <a:t>toothache,</a:t>
            </a:r>
            <a:r>
              <a:rPr sz="2800" spc="-5" dirty="0">
                <a:solidFill>
                  <a:srgbClr val="0033CC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0033CC"/>
                </a:solidFill>
                <a:latin typeface="Comic Sans MS"/>
                <a:cs typeface="Comic Sans MS"/>
              </a:rPr>
              <a:t>cavity) </a:t>
            </a:r>
            <a:r>
              <a:rPr sz="2800" dirty="0">
                <a:solidFill>
                  <a:srgbClr val="0033CC"/>
                </a:solidFill>
                <a:latin typeface="Comic Sans MS"/>
                <a:cs typeface="Comic Sans MS"/>
              </a:rPr>
              <a:t>= P(catch</a:t>
            </a:r>
            <a:r>
              <a:rPr sz="2800" spc="-10" dirty="0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033CC"/>
                </a:solidFill>
                <a:latin typeface="Comic Sans MS"/>
                <a:cs typeface="Comic Sans MS"/>
              </a:rPr>
              <a:t>|</a:t>
            </a:r>
            <a:r>
              <a:rPr sz="2800" spc="-5" dirty="0">
                <a:solidFill>
                  <a:srgbClr val="0033CC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0033CC"/>
                </a:solidFill>
                <a:latin typeface="Comic Sans MS"/>
                <a:cs typeface="Comic Sans MS"/>
              </a:rPr>
              <a:t>cavity)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95577" y="3345179"/>
            <a:ext cx="47059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33CC"/>
                </a:solidFill>
                <a:latin typeface="Comic Sans MS"/>
                <a:cs typeface="Comic Sans MS"/>
              </a:rPr>
              <a:t>Why only 5 entries </a:t>
            </a:r>
            <a:r>
              <a:rPr sz="2800" spc="-5" dirty="0">
                <a:solidFill>
                  <a:srgbClr val="0033CC"/>
                </a:solidFill>
                <a:latin typeface="Comic Sans MS"/>
                <a:cs typeface="Comic Sans MS"/>
              </a:rPr>
              <a:t>in</a:t>
            </a:r>
            <a:r>
              <a:rPr sz="2800" spc="-80" dirty="0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033CC"/>
                </a:solidFill>
                <a:latin typeface="Comic Sans MS"/>
                <a:cs typeface="Comic Sans MS"/>
              </a:rPr>
              <a:t>table?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300" y="462533"/>
            <a:ext cx="68802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Power </a:t>
            </a:r>
            <a:r>
              <a:rPr spc="-5" dirty="0"/>
              <a:t>of Cond.</a:t>
            </a:r>
            <a:r>
              <a:rPr spc="15" dirty="0"/>
              <a:t> </a:t>
            </a:r>
            <a:r>
              <a:rPr spc="-5" dirty="0"/>
              <a:t>Independence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926705" cy="3634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99109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Often, </a:t>
            </a:r>
            <a:r>
              <a:rPr sz="3200" spc="-5" dirty="0">
                <a:latin typeface="Calibri"/>
                <a:cs typeface="Calibri"/>
              </a:rPr>
              <a:t>using </a:t>
            </a:r>
            <a:r>
              <a:rPr sz="3200" spc="-10" dirty="0">
                <a:latin typeface="Calibri"/>
                <a:cs typeface="Calibri"/>
              </a:rPr>
              <a:t>conditional </a:t>
            </a:r>
            <a:r>
              <a:rPr sz="3200" spc="-5" dirty="0">
                <a:latin typeface="Calibri"/>
                <a:cs typeface="Calibri"/>
              </a:rPr>
              <a:t>independence  </a:t>
            </a:r>
            <a:r>
              <a:rPr sz="3200" spc="-10" dirty="0">
                <a:latin typeface="Calibri"/>
                <a:cs typeface="Calibri"/>
              </a:rPr>
              <a:t>reduces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30" dirty="0">
                <a:latin typeface="Calibri"/>
                <a:cs typeface="Calibri"/>
              </a:rPr>
              <a:t>storage </a:t>
            </a:r>
            <a:r>
              <a:rPr sz="3200" spc="-15" dirty="0">
                <a:latin typeface="Calibri"/>
                <a:cs typeface="Calibri"/>
              </a:rPr>
              <a:t>complexity </a:t>
            </a:r>
            <a:r>
              <a:rPr sz="3200" spc="-5" dirty="0">
                <a:latin typeface="Calibri"/>
                <a:cs typeface="Calibri"/>
              </a:rPr>
              <a:t>of the </a:t>
            </a:r>
            <a:r>
              <a:rPr sz="3200" spc="-10" dirty="0">
                <a:latin typeface="Calibri"/>
                <a:cs typeface="Calibri"/>
              </a:rPr>
              <a:t>joint  </a:t>
            </a:r>
            <a:r>
              <a:rPr sz="3200" spc="-5" dirty="0">
                <a:latin typeface="Calibri"/>
                <a:cs typeface="Calibri"/>
              </a:rPr>
              <a:t>distribution </a:t>
            </a:r>
            <a:r>
              <a:rPr sz="3200" spc="-20" dirty="0">
                <a:latin typeface="Calibri"/>
                <a:cs typeface="Calibri"/>
              </a:rPr>
              <a:t>from </a:t>
            </a:r>
            <a:r>
              <a:rPr sz="3200" spc="-10" dirty="0">
                <a:latin typeface="Calibri"/>
                <a:cs typeface="Calibri"/>
              </a:rPr>
              <a:t>exponential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linear!!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Conditional independence is the </a:t>
            </a:r>
            <a:r>
              <a:rPr sz="3200" spc="-15" dirty="0">
                <a:latin typeface="Calibri"/>
                <a:cs typeface="Calibri"/>
              </a:rPr>
              <a:t>most </a:t>
            </a:r>
            <a:r>
              <a:rPr sz="3200" spc="-5" dirty="0">
                <a:latin typeface="Calibri"/>
                <a:cs typeface="Calibri"/>
              </a:rPr>
              <a:t>basic &amp;  </a:t>
            </a:r>
            <a:r>
              <a:rPr sz="3200" spc="-20" dirty="0">
                <a:latin typeface="Calibri"/>
                <a:cs typeface="Calibri"/>
              </a:rPr>
              <a:t>robust form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knowledge </a:t>
            </a:r>
            <a:r>
              <a:rPr sz="3200" spc="-5" dirty="0">
                <a:latin typeface="Calibri"/>
                <a:cs typeface="Calibri"/>
              </a:rPr>
              <a:t>about </a:t>
            </a:r>
            <a:r>
              <a:rPr sz="3200" spc="-10" dirty="0">
                <a:latin typeface="Calibri"/>
                <a:cs typeface="Calibri"/>
              </a:rPr>
              <a:t>uncertain  </a:t>
            </a:r>
            <a:r>
              <a:rPr sz="3200" spc="-15" dirty="0">
                <a:latin typeface="Calibri"/>
                <a:cs typeface="Calibri"/>
              </a:rPr>
              <a:t>environments.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6335" y="462533"/>
            <a:ext cx="24593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Bayes</a:t>
            </a:r>
            <a:r>
              <a:rPr spc="-75" dirty="0"/>
              <a:t> </a:t>
            </a:r>
            <a:r>
              <a:rPr spc="-5" dirty="0"/>
              <a:t>Rule</a:t>
            </a:r>
          </a:p>
        </p:txBody>
      </p:sp>
      <p:sp>
        <p:nvSpPr>
          <p:cNvPr id="3" name="object 3"/>
          <p:cNvSpPr/>
          <p:nvPr/>
        </p:nvSpPr>
        <p:spPr>
          <a:xfrm>
            <a:off x="546734" y="3121532"/>
            <a:ext cx="8356600" cy="1423035"/>
          </a:xfrm>
          <a:custGeom>
            <a:avLst/>
            <a:gdLst/>
            <a:ahLst/>
            <a:cxnLst/>
            <a:rect l="l" t="t" r="r" b="b"/>
            <a:pathLst>
              <a:path w="8356600" h="1423035">
                <a:moveTo>
                  <a:pt x="8356092" y="0"/>
                </a:moveTo>
                <a:lnTo>
                  <a:pt x="0" y="0"/>
                </a:lnTo>
                <a:lnTo>
                  <a:pt x="0" y="1422653"/>
                </a:lnTo>
                <a:lnTo>
                  <a:pt x="8356092" y="1422653"/>
                </a:lnTo>
                <a:lnTo>
                  <a:pt x="8356092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6734" y="3121532"/>
            <a:ext cx="8356600" cy="1423035"/>
          </a:xfrm>
          <a:custGeom>
            <a:avLst/>
            <a:gdLst/>
            <a:ahLst/>
            <a:cxnLst/>
            <a:rect l="l" t="t" r="r" b="b"/>
            <a:pathLst>
              <a:path w="8356600" h="1423035">
                <a:moveTo>
                  <a:pt x="0" y="1422653"/>
                </a:moveTo>
                <a:lnTo>
                  <a:pt x="8356092" y="1422653"/>
                </a:lnTo>
                <a:lnTo>
                  <a:pt x="8356092" y="0"/>
                </a:lnTo>
                <a:lnTo>
                  <a:pt x="0" y="0"/>
                </a:lnTo>
                <a:lnTo>
                  <a:pt x="0" y="1422653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5283" y="3503159"/>
            <a:ext cx="0" cy="548005"/>
          </a:xfrm>
          <a:custGeom>
            <a:avLst/>
            <a:gdLst/>
            <a:ahLst/>
            <a:cxnLst/>
            <a:rect l="l" t="t" r="r" b="b"/>
            <a:pathLst>
              <a:path h="548004">
                <a:moveTo>
                  <a:pt x="0" y="0"/>
                </a:moveTo>
                <a:lnTo>
                  <a:pt x="0" y="547972"/>
                </a:lnTo>
              </a:path>
            </a:pathLst>
          </a:custGeom>
          <a:ln w="18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05715" y="3777120"/>
            <a:ext cx="2437130" cy="0"/>
          </a:xfrm>
          <a:custGeom>
            <a:avLst/>
            <a:gdLst/>
            <a:ahLst/>
            <a:cxnLst/>
            <a:rect l="l" t="t" r="r" b="b"/>
            <a:pathLst>
              <a:path w="2437129">
                <a:moveTo>
                  <a:pt x="0" y="0"/>
                </a:moveTo>
                <a:lnTo>
                  <a:pt x="2436692" y="0"/>
                </a:lnTo>
              </a:path>
            </a:pathLst>
          </a:custGeom>
          <a:ln w="185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29053" y="3777121"/>
            <a:ext cx="3044825" cy="0"/>
          </a:xfrm>
          <a:custGeom>
            <a:avLst/>
            <a:gdLst/>
            <a:ahLst/>
            <a:cxnLst/>
            <a:rect l="l" t="t" r="r" b="b"/>
            <a:pathLst>
              <a:path w="3044825">
                <a:moveTo>
                  <a:pt x="0" y="0"/>
                </a:moveTo>
                <a:lnTo>
                  <a:pt x="3044389" y="0"/>
                </a:lnTo>
              </a:path>
            </a:pathLst>
          </a:custGeom>
          <a:ln w="185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265" y="4765852"/>
            <a:ext cx="7939640" cy="1268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10400" y="403097"/>
            <a:ext cx="1892046" cy="20292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6428" y="549783"/>
            <a:ext cx="2884805" cy="612775"/>
          </a:xfrm>
          <a:custGeom>
            <a:avLst/>
            <a:gdLst/>
            <a:ahLst/>
            <a:cxnLst/>
            <a:rect l="l" t="t" r="r" b="b"/>
            <a:pathLst>
              <a:path w="2884804" h="612775">
                <a:moveTo>
                  <a:pt x="1722120" y="0"/>
                </a:moveTo>
                <a:lnTo>
                  <a:pt x="102108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7"/>
                </a:lnTo>
                <a:lnTo>
                  <a:pt x="0" y="510539"/>
                </a:lnTo>
                <a:lnTo>
                  <a:pt x="8024" y="550283"/>
                </a:lnTo>
                <a:lnTo>
                  <a:pt x="29908" y="582739"/>
                </a:lnTo>
                <a:lnTo>
                  <a:pt x="62364" y="604623"/>
                </a:lnTo>
                <a:lnTo>
                  <a:pt x="102108" y="612647"/>
                </a:lnTo>
                <a:lnTo>
                  <a:pt x="1722120" y="612647"/>
                </a:lnTo>
                <a:lnTo>
                  <a:pt x="1761863" y="604623"/>
                </a:lnTo>
                <a:lnTo>
                  <a:pt x="1794319" y="582739"/>
                </a:lnTo>
                <a:lnTo>
                  <a:pt x="1816203" y="550283"/>
                </a:lnTo>
                <a:lnTo>
                  <a:pt x="1824227" y="510539"/>
                </a:lnTo>
                <a:lnTo>
                  <a:pt x="2748179" y="510539"/>
                </a:lnTo>
                <a:lnTo>
                  <a:pt x="1824227" y="357377"/>
                </a:lnTo>
                <a:lnTo>
                  <a:pt x="1824227" y="102107"/>
                </a:lnTo>
                <a:lnTo>
                  <a:pt x="1816203" y="62364"/>
                </a:lnTo>
                <a:lnTo>
                  <a:pt x="1794319" y="29908"/>
                </a:lnTo>
                <a:lnTo>
                  <a:pt x="1761863" y="8024"/>
                </a:lnTo>
                <a:lnTo>
                  <a:pt x="1722120" y="0"/>
                </a:lnTo>
                <a:close/>
              </a:path>
              <a:path w="2884804" h="612775">
                <a:moveTo>
                  <a:pt x="2748179" y="510539"/>
                </a:moveTo>
                <a:lnTo>
                  <a:pt x="1824227" y="510539"/>
                </a:lnTo>
                <a:lnTo>
                  <a:pt x="2884551" y="533145"/>
                </a:lnTo>
                <a:lnTo>
                  <a:pt x="2748179" y="51053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6428" y="549783"/>
            <a:ext cx="2884805" cy="612775"/>
          </a:xfrm>
          <a:custGeom>
            <a:avLst/>
            <a:gdLst/>
            <a:ahLst/>
            <a:cxnLst/>
            <a:rect l="l" t="t" r="r" b="b"/>
            <a:pathLst>
              <a:path w="2884804" h="612775">
                <a:moveTo>
                  <a:pt x="0" y="102107"/>
                </a:moveTo>
                <a:lnTo>
                  <a:pt x="8024" y="62364"/>
                </a:lnTo>
                <a:lnTo>
                  <a:pt x="29908" y="29908"/>
                </a:lnTo>
                <a:lnTo>
                  <a:pt x="62364" y="8024"/>
                </a:lnTo>
                <a:lnTo>
                  <a:pt x="102108" y="0"/>
                </a:lnTo>
                <a:lnTo>
                  <a:pt x="1064133" y="0"/>
                </a:lnTo>
                <a:lnTo>
                  <a:pt x="1520190" y="0"/>
                </a:lnTo>
                <a:lnTo>
                  <a:pt x="1722120" y="0"/>
                </a:lnTo>
                <a:lnTo>
                  <a:pt x="1761863" y="8024"/>
                </a:lnTo>
                <a:lnTo>
                  <a:pt x="1794319" y="29908"/>
                </a:lnTo>
                <a:lnTo>
                  <a:pt x="1816203" y="62364"/>
                </a:lnTo>
                <a:lnTo>
                  <a:pt x="1824227" y="102107"/>
                </a:lnTo>
                <a:lnTo>
                  <a:pt x="1824227" y="357377"/>
                </a:lnTo>
                <a:lnTo>
                  <a:pt x="2884551" y="533145"/>
                </a:lnTo>
                <a:lnTo>
                  <a:pt x="1824227" y="510539"/>
                </a:lnTo>
                <a:lnTo>
                  <a:pt x="1816203" y="550283"/>
                </a:lnTo>
                <a:lnTo>
                  <a:pt x="1794319" y="582739"/>
                </a:lnTo>
                <a:lnTo>
                  <a:pt x="1761863" y="604623"/>
                </a:lnTo>
                <a:lnTo>
                  <a:pt x="1722120" y="612647"/>
                </a:lnTo>
                <a:lnTo>
                  <a:pt x="1520190" y="612647"/>
                </a:lnTo>
                <a:lnTo>
                  <a:pt x="1064133" y="612647"/>
                </a:lnTo>
                <a:lnTo>
                  <a:pt x="102108" y="612647"/>
                </a:lnTo>
                <a:lnTo>
                  <a:pt x="62364" y="604623"/>
                </a:lnTo>
                <a:lnTo>
                  <a:pt x="29908" y="582739"/>
                </a:lnTo>
                <a:lnTo>
                  <a:pt x="8024" y="550283"/>
                </a:lnTo>
                <a:lnTo>
                  <a:pt x="0" y="510539"/>
                </a:lnTo>
                <a:lnTo>
                  <a:pt x="0" y="357377"/>
                </a:lnTo>
                <a:lnTo>
                  <a:pt x="0" y="102107"/>
                </a:lnTo>
                <a:close/>
              </a:path>
            </a:pathLst>
          </a:custGeom>
          <a:ln w="25146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94223" y="631190"/>
            <a:ext cx="1548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Bayes</a:t>
            </a:r>
            <a:r>
              <a:rPr sz="2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rules!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3642" y="1496313"/>
            <a:ext cx="8415020" cy="2857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00000"/>
                </a:solidFill>
                <a:latin typeface="Comic Sans MS"/>
                <a:cs typeface="Comic Sans MS"/>
              </a:rPr>
              <a:t>posterior</a:t>
            </a:r>
            <a:endParaRPr sz="3200">
              <a:latin typeface="Comic Sans MS"/>
              <a:cs typeface="Comic Sans MS"/>
            </a:endParaRPr>
          </a:p>
          <a:p>
            <a:pPr marL="675640">
              <a:lnSpc>
                <a:spcPct val="100000"/>
              </a:lnSpc>
              <a:spcBef>
                <a:spcPts val="3650"/>
              </a:spcBef>
            </a:pPr>
            <a:r>
              <a:rPr sz="3600" i="1" spc="100" dirty="0">
                <a:latin typeface="Times New Roman"/>
                <a:cs typeface="Times New Roman"/>
              </a:rPr>
              <a:t>P</a:t>
            </a:r>
            <a:r>
              <a:rPr sz="3600" spc="100" dirty="0">
                <a:latin typeface="Times New Roman"/>
                <a:cs typeface="Times New Roman"/>
              </a:rPr>
              <a:t>(</a:t>
            </a:r>
            <a:r>
              <a:rPr sz="3600" i="1" spc="100" dirty="0">
                <a:latin typeface="Times New Roman"/>
                <a:cs typeface="Times New Roman"/>
              </a:rPr>
              <a:t>x</a:t>
            </a:r>
            <a:r>
              <a:rPr sz="3600" spc="100" dirty="0">
                <a:latin typeface="Times New Roman"/>
                <a:cs typeface="Times New Roman"/>
              </a:rPr>
              <a:t>,</a:t>
            </a:r>
            <a:r>
              <a:rPr sz="3600" spc="-125" dirty="0">
                <a:latin typeface="Times New Roman"/>
                <a:cs typeface="Times New Roman"/>
              </a:rPr>
              <a:t> </a:t>
            </a:r>
            <a:r>
              <a:rPr sz="3600" i="1" spc="75" dirty="0">
                <a:latin typeface="Times New Roman"/>
                <a:cs typeface="Times New Roman"/>
              </a:rPr>
              <a:t>y</a:t>
            </a:r>
            <a:r>
              <a:rPr sz="3600" spc="75" dirty="0">
                <a:latin typeface="Times New Roman"/>
                <a:cs typeface="Times New Roman"/>
              </a:rPr>
              <a:t>)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15" dirty="0">
                <a:latin typeface="Symbol"/>
                <a:cs typeface="Symbol"/>
              </a:rPr>
              <a:t></a:t>
            </a:r>
            <a:r>
              <a:rPr sz="3600" spc="40" dirty="0">
                <a:latin typeface="Times New Roman"/>
                <a:cs typeface="Times New Roman"/>
              </a:rPr>
              <a:t> </a:t>
            </a:r>
            <a:r>
              <a:rPr sz="3600" i="1" spc="125" dirty="0">
                <a:latin typeface="Times New Roman"/>
                <a:cs typeface="Times New Roman"/>
              </a:rPr>
              <a:t>P</a:t>
            </a:r>
            <a:r>
              <a:rPr sz="3600" spc="125" dirty="0">
                <a:latin typeface="Times New Roman"/>
                <a:cs typeface="Times New Roman"/>
              </a:rPr>
              <a:t>(</a:t>
            </a:r>
            <a:r>
              <a:rPr sz="3600" i="1" spc="125" dirty="0">
                <a:latin typeface="Times New Roman"/>
                <a:cs typeface="Times New Roman"/>
              </a:rPr>
              <a:t>x</a:t>
            </a:r>
            <a:r>
              <a:rPr sz="3600" i="1" spc="-265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Times New Roman"/>
                <a:cs typeface="Times New Roman"/>
              </a:rPr>
              <a:t>|</a:t>
            </a:r>
            <a:r>
              <a:rPr sz="3600" spc="120" dirty="0">
                <a:latin typeface="Times New Roman"/>
                <a:cs typeface="Times New Roman"/>
              </a:rPr>
              <a:t> </a:t>
            </a:r>
            <a:r>
              <a:rPr sz="3600" i="1" spc="114" dirty="0">
                <a:latin typeface="Times New Roman"/>
                <a:cs typeface="Times New Roman"/>
              </a:rPr>
              <a:t>y</a:t>
            </a:r>
            <a:r>
              <a:rPr sz="3600" spc="114" dirty="0">
                <a:latin typeface="Times New Roman"/>
                <a:cs typeface="Times New Roman"/>
              </a:rPr>
              <a:t>)</a:t>
            </a:r>
            <a:r>
              <a:rPr sz="3600" i="1" spc="114" dirty="0">
                <a:latin typeface="Times New Roman"/>
                <a:cs typeface="Times New Roman"/>
              </a:rPr>
              <a:t>P</a:t>
            </a:r>
            <a:r>
              <a:rPr sz="3600" spc="114" dirty="0">
                <a:latin typeface="Times New Roman"/>
                <a:cs typeface="Times New Roman"/>
              </a:rPr>
              <a:t>(</a:t>
            </a:r>
            <a:r>
              <a:rPr sz="3600" spc="-480" dirty="0">
                <a:latin typeface="Times New Roman"/>
                <a:cs typeface="Times New Roman"/>
              </a:rPr>
              <a:t> </a:t>
            </a:r>
            <a:r>
              <a:rPr sz="3600" i="1" spc="75" dirty="0">
                <a:latin typeface="Times New Roman"/>
                <a:cs typeface="Times New Roman"/>
              </a:rPr>
              <a:t>y</a:t>
            </a:r>
            <a:r>
              <a:rPr sz="3600" spc="75" dirty="0">
                <a:latin typeface="Times New Roman"/>
                <a:cs typeface="Times New Roman"/>
              </a:rPr>
              <a:t>)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15" dirty="0">
                <a:latin typeface="Symbol"/>
                <a:cs typeface="Symbol"/>
              </a:rPr>
              <a:t></a:t>
            </a:r>
            <a:r>
              <a:rPr sz="3600" spc="30" dirty="0">
                <a:latin typeface="Times New Roman"/>
                <a:cs typeface="Times New Roman"/>
              </a:rPr>
              <a:t> </a:t>
            </a:r>
            <a:r>
              <a:rPr sz="3600" i="1" spc="55" dirty="0">
                <a:latin typeface="Times New Roman"/>
                <a:cs typeface="Times New Roman"/>
              </a:rPr>
              <a:t>P</a:t>
            </a:r>
            <a:r>
              <a:rPr sz="3600" spc="55" dirty="0">
                <a:latin typeface="Times New Roman"/>
                <a:cs typeface="Times New Roman"/>
              </a:rPr>
              <a:t>(</a:t>
            </a:r>
            <a:r>
              <a:rPr sz="3600" spc="-484" dirty="0">
                <a:latin typeface="Times New Roman"/>
                <a:cs typeface="Times New Roman"/>
              </a:rPr>
              <a:t> </a:t>
            </a:r>
            <a:r>
              <a:rPr sz="3600" i="1" spc="10" dirty="0">
                <a:latin typeface="Times New Roman"/>
                <a:cs typeface="Times New Roman"/>
              </a:rPr>
              <a:t>y</a:t>
            </a:r>
            <a:r>
              <a:rPr sz="3600" i="1" spc="-204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Times New Roman"/>
                <a:cs typeface="Times New Roman"/>
              </a:rPr>
              <a:t>|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i="1" spc="125" dirty="0">
                <a:latin typeface="Times New Roman"/>
                <a:cs typeface="Times New Roman"/>
              </a:rPr>
              <a:t>x</a:t>
            </a:r>
            <a:r>
              <a:rPr sz="3600" spc="125" dirty="0">
                <a:latin typeface="Times New Roman"/>
                <a:cs typeface="Times New Roman"/>
              </a:rPr>
              <a:t>)</a:t>
            </a:r>
            <a:r>
              <a:rPr sz="3600" i="1" spc="125" dirty="0">
                <a:latin typeface="Times New Roman"/>
                <a:cs typeface="Times New Roman"/>
              </a:rPr>
              <a:t>P</a:t>
            </a:r>
            <a:r>
              <a:rPr sz="3600" spc="125" dirty="0">
                <a:latin typeface="Times New Roman"/>
                <a:cs typeface="Times New Roman"/>
              </a:rPr>
              <a:t>(</a:t>
            </a:r>
            <a:r>
              <a:rPr sz="3600" i="1" spc="125" dirty="0">
                <a:latin typeface="Times New Roman"/>
                <a:cs typeface="Times New Roman"/>
              </a:rPr>
              <a:t>x</a:t>
            </a:r>
            <a:r>
              <a:rPr sz="3600" spc="125" dirty="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  <a:p>
            <a:pPr marL="633095">
              <a:lnSpc>
                <a:spcPct val="100000"/>
              </a:lnSpc>
              <a:spcBef>
                <a:spcPts val="1085"/>
              </a:spcBef>
              <a:tabLst>
                <a:tab pos="1577975" algn="l"/>
              </a:tabLst>
            </a:pPr>
            <a:r>
              <a:rPr sz="5400" i="1" spc="187" baseline="-34722" dirty="0">
                <a:latin typeface="Times New Roman"/>
                <a:cs typeface="Times New Roman"/>
              </a:rPr>
              <a:t>P</a:t>
            </a:r>
            <a:r>
              <a:rPr sz="5400" spc="187" baseline="-34722" dirty="0">
                <a:latin typeface="Times New Roman"/>
                <a:cs typeface="Times New Roman"/>
              </a:rPr>
              <a:t>(</a:t>
            </a:r>
            <a:r>
              <a:rPr sz="5400" i="1" spc="187" baseline="-34722" dirty="0">
                <a:latin typeface="Times New Roman"/>
                <a:cs typeface="Times New Roman"/>
              </a:rPr>
              <a:t>x	</a:t>
            </a:r>
            <a:r>
              <a:rPr sz="5400" i="1" spc="112" baseline="-34722" dirty="0">
                <a:latin typeface="Times New Roman"/>
                <a:cs typeface="Times New Roman"/>
              </a:rPr>
              <a:t>y</a:t>
            </a:r>
            <a:r>
              <a:rPr sz="5400" spc="112" baseline="-34722" dirty="0">
                <a:latin typeface="Times New Roman"/>
                <a:cs typeface="Times New Roman"/>
              </a:rPr>
              <a:t>) </a:t>
            </a:r>
            <a:r>
              <a:rPr sz="5400" spc="22" baseline="-34722" dirty="0">
                <a:latin typeface="Symbol"/>
                <a:cs typeface="Symbol"/>
              </a:rPr>
              <a:t></a:t>
            </a:r>
            <a:r>
              <a:rPr sz="5400" spc="22" baseline="-34722" dirty="0">
                <a:latin typeface="Times New Roman"/>
                <a:cs typeface="Times New Roman"/>
              </a:rPr>
              <a:t> </a:t>
            </a:r>
            <a:r>
              <a:rPr sz="3600" i="1" spc="60" dirty="0">
                <a:latin typeface="Times New Roman"/>
                <a:cs typeface="Times New Roman"/>
              </a:rPr>
              <a:t>P</a:t>
            </a:r>
            <a:r>
              <a:rPr sz="3600" spc="60" dirty="0">
                <a:latin typeface="Times New Roman"/>
                <a:cs typeface="Times New Roman"/>
              </a:rPr>
              <a:t>( </a:t>
            </a:r>
            <a:r>
              <a:rPr sz="3600" i="1" spc="10" dirty="0">
                <a:latin typeface="Times New Roman"/>
                <a:cs typeface="Times New Roman"/>
              </a:rPr>
              <a:t>y </a:t>
            </a:r>
            <a:r>
              <a:rPr sz="3600" spc="5" dirty="0">
                <a:latin typeface="Times New Roman"/>
                <a:cs typeface="Times New Roman"/>
              </a:rPr>
              <a:t>| </a:t>
            </a:r>
            <a:r>
              <a:rPr sz="3600" i="1" spc="45" dirty="0">
                <a:latin typeface="Times New Roman"/>
                <a:cs typeface="Times New Roman"/>
              </a:rPr>
              <a:t>x</a:t>
            </a:r>
            <a:r>
              <a:rPr sz="3600" spc="45" dirty="0">
                <a:latin typeface="Times New Roman"/>
                <a:cs typeface="Times New Roman"/>
              </a:rPr>
              <a:t>) </a:t>
            </a:r>
            <a:r>
              <a:rPr sz="3600" i="1" spc="114" dirty="0">
                <a:latin typeface="Times New Roman"/>
                <a:cs typeface="Times New Roman"/>
              </a:rPr>
              <a:t>P</a:t>
            </a:r>
            <a:r>
              <a:rPr sz="3600" spc="114" dirty="0">
                <a:latin typeface="Times New Roman"/>
                <a:cs typeface="Times New Roman"/>
              </a:rPr>
              <a:t>(</a:t>
            </a:r>
            <a:r>
              <a:rPr sz="3600" i="1" spc="114" dirty="0">
                <a:latin typeface="Times New Roman"/>
                <a:cs typeface="Times New Roman"/>
              </a:rPr>
              <a:t>x</a:t>
            </a:r>
            <a:r>
              <a:rPr sz="3600" spc="114" dirty="0">
                <a:latin typeface="Times New Roman"/>
                <a:cs typeface="Times New Roman"/>
              </a:rPr>
              <a:t>) </a:t>
            </a:r>
            <a:r>
              <a:rPr sz="5400" spc="22" baseline="-34722" dirty="0">
                <a:latin typeface="Symbol"/>
                <a:cs typeface="Symbol"/>
              </a:rPr>
              <a:t></a:t>
            </a:r>
            <a:r>
              <a:rPr sz="5400" spc="22" baseline="-34722" dirty="0">
                <a:latin typeface="Times New Roman"/>
                <a:cs typeface="Times New Roman"/>
              </a:rPr>
              <a:t> </a:t>
            </a:r>
            <a:r>
              <a:rPr sz="3600" spc="-35" dirty="0">
                <a:latin typeface="Times New Roman"/>
                <a:cs typeface="Times New Roman"/>
              </a:rPr>
              <a:t>likelihood </a:t>
            </a:r>
            <a:r>
              <a:rPr sz="3600" spc="5" dirty="0">
                <a:latin typeface="Symbol"/>
                <a:cs typeface="Symbol"/>
              </a:rPr>
              <a:t></a:t>
            </a:r>
            <a:r>
              <a:rPr sz="3600" spc="-57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prior</a:t>
            </a:r>
            <a:endParaRPr sz="3600">
              <a:latin typeface="Times New Roman"/>
              <a:cs typeface="Times New Roman"/>
            </a:endParaRPr>
          </a:p>
          <a:p>
            <a:pPr marL="3214370">
              <a:lnSpc>
                <a:spcPct val="100000"/>
              </a:lnSpc>
              <a:spcBef>
                <a:spcPts val="765"/>
              </a:spcBef>
              <a:tabLst>
                <a:tab pos="6062980" algn="l"/>
              </a:tabLst>
            </a:pPr>
            <a:r>
              <a:rPr sz="3600" i="1" spc="55" dirty="0">
                <a:latin typeface="Times New Roman"/>
                <a:cs typeface="Times New Roman"/>
              </a:rPr>
              <a:t>P</a:t>
            </a:r>
            <a:r>
              <a:rPr sz="3600" spc="55" dirty="0">
                <a:latin typeface="Times New Roman"/>
                <a:cs typeface="Times New Roman"/>
              </a:rPr>
              <a:t>(</a:t>
            </a:r>
            <a:r>
              <a:rPr sz="3600" spc="-480" dirty="0">
                <a:latin typeface="Times New Roman"/>
                <a:cs typeface="Times New Roman"/>
              </a:rPr>
              <a:t> </a:t>
            </a:r>
            <a:r>
              <a:rPr sz="3600" i="1" spc="75" dirty="0">
                <a:latin typeface="Times New Roman"/>
                <a:cs typeface="Times New Roman"/>
              </a:rPr>
              <a:t>y</a:t>
            </a:r>
            <a:r>
              <a:rPr sz="3600" spc="75" dirty="0">
                <a:latin typeface="Times New Roman"/>
                <a:cs typeface="Times New Roman"/>
              </a:rPr>
              <a:t>)	</a:t>
            </a:r>
            <a:r>
              <a:rPr sz="3600" spc="-35" dirty="0">
                <a:latin typeface="Times New Roman"/>
                <a:cs typeface="Times New Roman"/>
              </a:rPr>
              <a:t>evidence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3966" y="2001139"/>
            <a:ext cx="621665" cy="1520190"/>
          </a:xfrm>
          <a:custGeom>
            <a:avLst/>
            <a:gdLst/>
            <a:ahLst/>
            <a:cxnLst/>
            <a:rect l="l" t="t" r="r" b="b"/>
            <a:pathLst>
              <a:path w="621665" h="1520189">
                <a:moveTo>
                  <a:pt x="475622" y="1382347"/>
                </a:moveTo>
                <a:lnTo>
                  <a:pt x="468645" y="1384512"/>
                </a:lnTo>
                <a:lnTo>
                  <a:pt x="462826" y="1389380"/>
                </a:lnTo>
                <a:lnTo>
                  <a:pt x="459331" y="1396049"/>
                </a:lnTo>
                <a:lnTo>
                  <a:pt x="458706" y="1403302"/>
                </a:lnTo>
                <a:lnTo>
                  <a:pt x="460856" y="1410293"/>
                </a:lnTo>
                <a:lnTo>
                  <a:pt x="465683" y="1416177"/>
                </a:lnTo>
                <a:lnTo>
                  <a:pt x="594093" y="1519682"/>
                </a:lnTo>
                <a:lnTo>
                  <a:pt x="598829" y="1491107"/>
                </a:lnTo>
                <a:lnTo>
                  <a:pt x="562838" y="1491107"/>
                </a:lnTo>
                <a:lnTo>
                  <a:pt x="537771" y="1425296"/>
                </a:lnTo>
                <a:lnTo>
                  <a:pt x="489610" y="1386459"/>
                </a:lnTo>
                <a:lnTo>
                  <a:pt x="482898" y="1382968"/>
                </a:lnTo>
                <a:lnTo>
                  <a:pt x="475622" y="1382347"/>
                </a:lnTo>
                <a:close/>
              </a:path>
              <a:path w="621665" h="1520189">
                <a:moveTo>
                  <a:pt x="537771" y="1425296"/>
                </a:moveTo>
                <a:lnTo>
                  <a:pt x="562838" y="1491107"/>
                </a:lnTo>
                <a:lnTo>
                  <a:pt x="589042" y="1481201"/>
                </a:lnTo>
                <a:lnTo>
                  <a:pt x="561847" y="1481201"/>
                </a:lnTo>
                <a:lnTo>
                  <a:pt x="567180" y="1449012"/>
                </a:lnTo>
                <a:lnTo>
                  <a:pt x="537771" y="1425296"/>
                </a:lnTo>
                <a:close/>
              </a:path>
              <a:path w="621665" h="1520189">
                <a:moveTo>
                  <a:pt x="605370" y="1335024"/>
                </a:moveTo>
                <a:lnTo>
                  <a:pt x="573352" y="1411756"/>
                </a:lnTo>
                <a:lnTo>
                  <a:pt x="598449" y="1477645"/>
                </a:lnTo>
                <a:lnTo>
                  <a:pt x="562838" y="1491107"/>
                </a:lnTo>
                <a:lnTo>
                  <a:pt x="598829" y="1491107"/>
                </a:lnTo>
                <a:lnTo>
                  <a:pt x="621055" y="1356995"/>
                </a:lnTo>
                <a:lnTo>
                  <a:pt x="620794" y="1349418"/>
                </a:lnTo>
                <a:lnTo>
                  <a:pt x="617756" y="1342771"/>
                </a:lnTo>
                <a:lnTo>
                  <a:pt x="612447" y="1337742"/>
                </a:lnTo>
                <a:lnTo>
                  <a:pt x="605370" y="1335024"/>
                </a:lnTo>
                <a:close/>
              </a:path>
              <a:path w="621665" h="1520189">
                <a:moveTo>
                  <a:pt x="567180" y="1449012"/>
                </a:moveTo>
                <a:lnTo>
                  <a:pt x="561847" y="1481201"/>
                </a:lnTo>
                <a:lnTo>
                  <a:pt x="592607" y="1469516"/>
                </a:lnTo>
                <a:lnTo>
                  <a:pt x="567180" y="1449012"/>
                </a:lnTo>
                <a:close/>
              </a:path>
              <a:path w="621665" h="1520189">
                <a:moveTo>
                  <a:pt x="573352" y="1411756"/>
                </a:moveTo>
                <a:lnTo>
                  <a:pt x="567180" y="1449012"/>
                </a:lnTo>
                <a:lnTo>
                  <a:pt x="592607" y="1469516"/>
                </a:lnTo>
                <a:lnTo>
                  <a:pt x="561847" y="1481201"/>
                </a:lnTo>
                <a:lnTo>
                  <a:pt x="589042" y="1481201"/>
                </a:lnTo>
                <a:lnTo>
                  <a:pt x="598449" y="1477645"/>
                </a:lnTo>
                <a:lnTo>
                  <a:pt x="573352" y="1411756"/>
                </a:lnTo>
                <a:close/>
              </a:path>
              <a:path w="621665" h="1520189">
                <a:moveTo>
                  <a:pt x="35610" y="0"/>
                </a:moveTo>
                <a:lnTo>
                  <a:pt x="0" y="13462"/>
                </a:lnTo>
                <a:lnTo>
                  <a:pt x="537771" y="1425296"/>
                </a:lnTo>
                <a:lnTo>
                  <a:pt x="567180" y="1449012"/>
                </a:lnTo>
                <a:lnTo>
                  <a:pt x="573352" y="1411756"/>
                </a:lnTo>
                <a:lnTo>
                  <a:pt x="3561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3131" y="817168"/>
            <a:ext cx="8169775" cy="1335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9747" y="549401"/>
            <a:ext cx="8564880" cy="806450"/>
          </a:xfrm>
          <a:custGeom>
            <a:avLst/>
            <a:gdLst/>
            <a:ahLst/>
            <a:cxnLst/>
            <a:rect l="l" t="t" r="r" b="b"/>
            <a:pathLst>
              <a:path w="8564880" h="806450">
                <a:moveTo>
                  <a:pt x="8564880" y="0"/>
                </a:moveTo>
                <a:lnTo>
                  <a:pt x="0" y="0"/>
                </a:lnTo>
                <a:lnTo>
                  <a:pt x="0" y="806196"/>
                </a:lnTo>
                <a:lnTo>
                  <a:pt x="8564880" y="806196"/>
                </a:lnTo>
                <a:lnTo>
                  <a:pt x="85648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971" y="4261728"/>
            <a:ext cx="7811724" cy="18717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670553"/>
            <a:ext cx="7951470" cy="998219"/>
          </a:xfrm>
          <a:custGeom>
            <a:avLst/>
            <a:gdLst/>
            <a:ahLst/>
            <a:cxnLst/>
            <a:rect l="l" t="t" r="r" b="b"/>
            <a:pathLst>
              <a:path w="7951470" h="998220">
                <a:moveTo>
                  <a:pt x="7951470" y="0"/>
                </a:moveTo>
                <a:lnTo>
                  <a:pt x="0" y="0"/>
                </a:lnTo>
                <a:lnTo>
                  <a:pt x="0" y="998220"/>
                </a:lnTo>
                <a:lnTo>
                  <a:pt x="7951470" y="998220"/>
                </a:lnTo>
                <a:lnTo>
                  <a:pt x="79514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476750"/>
            <a:ext cx="1807210" cy="998219"/>
          </a:xfrm>
          <a:custGeom>
            <a:avLst/>
            <a:gdLst/>
            <a:ahLst/>
            <a:cxnLst/>
            <a:rect l="l" t="t" r="r" b="b"/>
            <a:pathLst>
              <a:path w="1807210" h="998220">
                <a:moveTo>
                  <a:pt x="1806702" y="0"/>
                </a:moveTo>
                <a:lnTo>
                  <a:pt x="0" y="0"/>
                </a:lnTo>
                <a:lnTo>
                  <a:pt x="0" y="998219"/>
                </a:lnTo>
                <a:lnTo>
                  <a:pt x="1806702" y="998219"/>
                </a:lnTo>
                <a:lnTo>
                  <a:pt x="18067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5073" y="2409718"/>
            <a:ext cx="8246109" cy="29673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b="1" spc="-5" dirty="0">
                <a:solidFill>
                  <a:srgbClr val="0033CC"/>
                </a:solidFill>
                <a:latin typeface="Comic Sans MS"/>
                <a:cs typeface="Comic Sans MS"/>
              </a:rPr>
              <a:t>E.g. let M be meningitis, S be stiff</a:t>
            </a:r>
            <a:r>
              <a:rPr sz="3200" b="1" spc="100" dirty="0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sz="3200" b="1" spc="-10" dirty="0">
                <a:solidFill>
                  <a:srgbClr val="0033CC"/>
                </a:solidFill>
                <a:latin typeface="Comic Sans MS"/>
                <a:cs typeface="Comic Sans MS"/>
              </a:rPr>
              <a:t>neck</a:t>
            </a:r>
            <a:endParaRPr sz="32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590"/>
              </a:spcBef>
              <a:tabLst>
                <a:tab pos="1645285" algn="l"/>
              </a:tabLst>
            </a:pPr>
            <a:r>
              <a:rPr sz="2800" b="1" dirty="0">
                <a:latin typeface="Comic Sans MS"/>
                <a:cs typeface="Comic Sans MS"/>
              </a:rPr>
              <a:t>P(M)</a:t>
            </a:r>
            <a:r>
              <a:rPr sz="2800" b="1" spc="-10" dirty="0">
                <a:latin typeface="Comic Sans MS"/>
                <a:cs typeface="Comic Sans MS"/>
              </a:rPr>
              <a:t> </a:t>
            </a:r>
            <a:r>
              <a:rPr sz="2800" b="1" dirty="0">
                <a:latin typeface="Comic Sans MS"/>
                <a:cs typeface="Comic Sans MS"/>
              </a:rPr>
              <a:t>=	</a:t>
            </a:r>
            <a:r>
              <a:rPr sz="2800" b="1" spc="-5" dirty="0">
                <a:latin typeface="Comic Sans MS"/>
                <a:cs typeface="Comic Sans MS"/>
              </a:rPr>
              <a:t>0.0001,</a:t>
            </a:r>
            <a:endParaRPr sz="28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270"/>
              </a:spcBef>
            </a:pPr>
            <a:r>
              <a:rPr sz="2800" b="1" dirty="0">
                <a:latin typeface="Comic Sans MS"/>
                <a:cs typeface="Comic Sans MS"/>
              </a:rPr>
              <a:t>P(S) =</a:t>
            </a:r>
            <a:r>
              <a:rPr sz="2800" b="1" spc="-20" dirty="0">
                <a:latin typeface="Comic Sans MS"/>
                <a:cs typeface="Comic Sans MS"/>
              </a:rPr>
              <a:t> </a:t>
            </a:r>
            <a:r>
              <a:rPr sz="2800" b="1" spc="-10" dirty="0">
                <a:latin typeface="Comic Sans MS"/>
                <a:cs typeface="Comic Sans MS"/>
              </a:rPr>
              <a:t>0.1,</a:t>
            </a:r>
            <a:endParaRPr sz="28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170"/>
              </a:spcBef>
            </a:pPr>
            <a:r>
              <a:rPr sz="2800" b="1" dirty="0">
                <a:latin typeface="Comic Sans MS"/>
                <a:cs typeface="Comic Sans MS"/>
              </a:rPr>
              <a:t>P(S|M)=</a:t>
            </a:r>
            <a:r>
              <a:rPr sz="2800" b="1" spc="-20" dirty="0">
                <a:latin typeface="Comic Sans MS"/>
                <a:cs typeface="Comic Sans MS"/>
              </a:rPr>
              <a:t> </a:t>
            </a:r>
            <a:r>
              <a:rPr sz="2800" b="1" spc="-5" dirty="0">
                <a:latin typeface="Comic Sans MS"/>
                <a:cs typeface="Comic Sans MS"/>
              </a:rPr>
              <a:t>0.8</a:t>
            </a:r>
            <a:endParaRPr sz="2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0033CC"/>
                </a:solidFill>
                <a:latin typeface="Comic Sans MS"/>
                <a:cs typeface="Comic Sans MS"/>
              </a:rPr>
              <a:t>P(M|S)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3050" y="203961"/>
            <a:ext cx="85985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Computing </a:t>
            </a:r>
            <a:r>
              <a:rPr sz="3600" spc="-10" dirty="0"/>
              <a:t>Diagnostic </a:t>
            </a:r>
            <a:r>
              <a:rPr sz="3600" spc="-15" dirty="0"/>
              <a:t>Prob. </a:t>
            </a:r>
            <a:r>
              <a:rPr sz="3600" spc="-20" dirty="0"/>
              <a:t>from </a:t>
            </a:r>
            <a:r>
              <a:rPr sz="3600" spc="-5" dirty="0"/>
              <a:t>Causal </a:t>
            </a:r>
            <a:r>
              <a:rPr sz="3600" spc="-10" dirty="0"/>
              <a:t>Prob</a:t>
            </a:r>
            <a:r>
              <a:rPr sz="4000" spc="-10" dirty="0"/>
              <a:t>.</a:t>
            </a:r>
            <a:endParaRPr sz="4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6076" y="4503801"/>
            <a:ext cx="5301615" cy="1355090"/>
          </a:xfrm>
          <a:custGeom>
            <a:avLst/>
            <a:gdLst/>
            <a:ahLst/>
            <a:cxnLst/>
            <a:rect l="l" t="t" r="r" b="b"/>
            <a:pathLst>
              <a:path w="5301615" h="1355089">
                <a:moveTo>
                  <a:pt x="5301234" y="0"/>
                </a:moveTo>
                <a:lnTo>
                  <a:pt x="0" y="0"/>
                </a:lnTo>
                <a:lnTo>
                  <a:pt x="0" y="1354836"/>
                </a:lnTo>
                <a:lnTo>
                  <a:pt x="5301234" y="1354836"/>
                </a:lnTo>
                <a:lnTo>
                  <a:pt x="530123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6076" y="4503801"/>
            <a:ext cx="5301615" cy="1355090"/>
          </a:xfrm>
          <a:custGeom>
            <a:avLst/>
            <a:gdLst/>
            <a:ahLst/>
            <a:cxnLst/>
            <a:rect l="l" t="t" r="r" b="b"/>
            <a:pathLst>
              <a:path w="5301615" h="1355089">
                <a:moveTo>
                  <a:pt x="0" y="1354836"/>
                </a:moveTo>
                <a:lnTo>
                  <a:pt x="5301234" y="1354836"/>
                </a:lnTo>
                <a:lnTo>
                  <a:pt x="5301234" y="0"/>
                </a:lnTo>
                <a:lnTo>
                  <a:pt x="0" y="0"/>
                </a:lnTo>
                <a:lnTo>
                  <a:pt x="0" y="1354836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00453" y="462533"/>
            <a:ext cx="59404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Other </a:t>
            </a:r>
            <a:r>
              <a:rPr spc="-20" dirty="0"/>
              <a:t>forms </a:t>
            </a:r>
            <a:r>
              <a:rPr dirty="0"/>
              <a:t>of </a:t>
            </a:r>
            <a:r>
              <a:rPr spc="-30" dirty="0"/>
              <a:t>Bayes</a:t>
            </a:r>
            <a:r>
              <a:rPr spc="-55" dirty="0"/>
              <a:t> </a:t>
            </a:r>
            <a:r>
              <a:rPr spc="-5" dirty="0"/>
              <a:t>Rule</a:t>
            </a:r>
          </a:p>
        </p:txBody>
      </p:sp>
      <p:sp>
        <p:nvSpPr>
          <p:cNvPr id="5" name="object 5"/>
          <p:cNvSpPr/>
          <p:nvPr/>
        </p:nvSpPr>
        <p:spPr>
          <a:xfrm>
            <a:off x="1749453" y="1810310"/>
            <a:ext cx="0" cy="547370"/>
          </a:xfrm>
          <a:custGeom>
            <a:avLst/>
            <a:gdLst/>
            <a:ahLst/>
            <a:cxnLst/>
            <a:rect l="l" t="t" r="r" b="b"/>
            <a:pathLst>
              <a:path h="547369">
                <a:moveTo>
                  <a:pt x="0" y="0"/>
                </a:moveTo>
                <a:lnTo>
                  <a:pt x="0" y="547008"/>
                </a:lnTo>
              </a:path>
            </a:pathLst>
          </a:custGeom>
          <a:ln w="18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69359" y="2083815"/>
            <a:ext cx="2435860" cy="0"/>
          </a:xfrm>
          <a:custGeom>
            <a:avLst/>
            <a:gdLst/>
            <a:ahLst/>
            <a:cxnLst/>
            <a:rect l="l" t="t" r="r" b="b"/>
            <a:pathLst>
              <a:path w="2435860">
                <a:moveTo>
                  <a:pt x="0" y="0"/>
                </a:moveTo>
                <a:lnTo>
                  <a:pt x="2435791" y="0"/>
                </a:lnTo>
              </a:path>
            </a:pathLst>
          </a:custGeom>
          <a:ln w="18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90839" y="2083815"/>
            <a:ext cx="3044190" cy="0"/>
          </a:xfrm>
          <a:custGeom>
            <a:avLst/>
            <a:gdLst/>
            <a:ahLst/>
            <a:cxnLst/>
            <a:rect l="l" t="t" r="r" b="b"/>
            <a:pathLst>
              <a:path w="3044190">
                <a:moveTo>
                  <a:pt x="0" y="0"/>
                </a:moveTo>
                <a:lnTo>
                  <a:pt x="3044024" y="0"/>
                </a:lnTo>
              </a:path>
            </a:pathLst>
          </a:custGeom>
          <a:ln w="18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9453" y="3133153"/>
            <a:ext cx="0" cy="548005"/>
          </a:xfrm>
          <a:custGeom>
            <a:avLst/>
            <a:gdLst/>
            <a:ahLst/>
            <a:cxnLst/>
            <a:rect l="l" t="t" r="r" b="b"/>
            <a:pathLst>
              <a:path h="548004">
                <a:moveTo>
                  <a:pt x="0" y="0"/>
                </a:moveTo>
                <a:lnTo>
                  <a:pt x="0" y="547958"/>
                </a:lnTo>
              </a:path>
            </a:pathLst>
          </a:custGeom>
          <a:ln w="18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69359" y="3406657"/>
            <a:ext cx="2983230" cy="0"/>
          </a:xfrm>
          <a:custGeom>
            <a:avLst/>
            <a:gdLst/>
            <a:ahLst/>
            <a:cxnLst/>
            <a:rect l="l" t="t" r="r" b="b"/>
            <a:pathLst>
              <a:path w="2983229">
                <a:moveTo>
                  <a:pt x="0" y="0"/>
                </a:moveTo>
                <a:lnTo>
                  <a:pt x="2983190" y="0"/>
                </a:lnTo>
              </a:path>
            </a:pathLst>
          </a:custGeom>
          <a:ln w="18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49453" y="4547177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08"/>
                </a:lnTo>
              </a:path>
            </a:pathLst>
          </a:custGeom>
          <a:ln w="18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96575" y="2084993"/>
            <a:ext cx="161925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5" dirty="0">
                <a:latin typeface="Times New Roman"/>
                <a:cs typeface="Times New Roman"/>
              </a:rPr>
              <a:t>e</a:t>
            </a:r>
            <a:r>
              <a:rPr sz="3600" spc="-150" dirty="0">
                <a:latin typeface="Times New Roman"/>
                <a:cs typeface="Times New Roman"/>
              </a:rPr>
              <a:t>v</a:t>
            </a:r>
            <a:r>
              <a:rPr sz="3600" spc="-85" dirty="0">
                <a:latin typeface="Times New Roman"/>
                <a:cs typeface="Times New Roman"/>
              </a:rPr>
              <a:t>i</a:t>
            </a:r>
            <a:r>
              <a:rPr sz="3600" spc="55" dirty="0">
                <a:latin typeface="Times New Roman"/>
                <a:cs typeface="Times New Roman"/>
              </a:rPr>
              <a:t>d</a:t>
            </a:r>
            <a:r>
              <a:rPr sz="3600" spc="-55" dirty="0">
                <a:latin typeface="Times New Roman"/>
                <a:cs typeface="Times New Roman"/>
              </a:rPr>
              <a:t>e</a:t>
            </a:r>
            <a:r>
              <a:rPr sz="3600" spc="55" dirty="0">
                <a:latin typeface="Times New Roman"/>
                <a:cs typeface="Times New Roman"/>
              </a:rPr>
              <a:t>n</a:t>
            </a:r>
            <a:r>
              <a:rPr sz="3600" spc="-55" dirty="0">
                <a:latin typeface="Times New Roman"/>
                <a:cs typeface="Times New Roman"/>
              </a:rPr>
              <a:t>c</a:t>
            </a:r>
            <a:r>
              <a:rPr sz="3600" dirty="0"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9023" y="3050642"/>
            <a:ext cx="17005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56310" algn="l"/>
              </a:tabLst>
            </a:pPr>
            <a:r>
              <a:rPr sz="3600" i="1" spc="125" dirty="0">
                <a:latin typeface="Times New Roman"/>
                <a:cs typeface="Times New Roman"/>
              </a:rPr>
              <a:t>P</a:t>
            </a:r>
            <a:r>
              <a:rPr sz="3600" spc="125" dirty="0">
                <a:latin typeface="Times New Roman"/>
                <a:cs typeface="Times New Roman"/>
              </a:rPr>
              <a:t>(</a:t>
            </a:r>
            <a:r>
              <a:rPr sz="3600" i="1" spc="125" dirty="0">
                <a:latin typeface="Times New Roman"/>
                <a:cs typeface="Times New Roman"/>
              </a:rPr>
              <a:t>x	</a:t>
            </a:r>
            <a:r>
              <a:rPr sz="3600" i="1" spc="70" dirty="0">
                <a:latin typeface="Times New Roman"/>
                <a:cs typeface="Times New Roman"/>
              </a:rPr>
              <a:t>y</a:t>
            </a:r>
            <a:r>
              <a:rPr sz="3600" spc="70" dirty="0">
                <a:latin typeface="Times New Roman"/>
                <a:cs typeface="Times New Roman"/>
              </a:rPr>
              <a:t>)</a:t>
            </a:r>
            <a:r>
              <a:rPr sz="3600" spc="-155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Symbol"/>
                <a:cs typeface="Symbol"/>
              </a:rPr>
              <a:t>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58343" y="1956124"/>
            <a:ext cx="3010535" cy="2072639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802640">
              <a:lnSpc>
                <a:spcPct val="100000"/>
              </a:lnSpc>
              <a:spcBef>
                <a:spcPts val="1120"/>
              </a:spcBef>
            </a:pPr>
            <a:r>
              <a:rPr sz="3600" i="1" spc="55" dirty="0">
                <a:latin typeface="Times New Roman"/>
                <a:cs typeface="Times New Roman"/>
              </a:rPr>
              <a:t>P</a:t>
            </a:r>
            <a:r>
              <a:rPr sz="3600" spc="55" dirty="0">
                <a:latin typeface="Times New Roman"/>
                <a:cs typeface="Times New Roman"/>
              </a:rPr>
              <a:t>(</a:t>
            </a:r>
            <a:r>
              <a:rPr sz="3600" spc="-475" dirty="0">
                <a:latin typeface="Times New Roman"/>
                <a:cs typeface="Times New Roman"/>
              </a:rPr>
              <a:t> </a:t>
            </a:r>
            <a:r>
              <a:rPr sz="3600" i="1" spc="75" dirty="0">
                <a:latin typeface="Times New Roman"/>
                <a:cs typeface="Times New Roman"/>
              </a:rPr>
              <a:t>y</a:t>
            </a:r>
            <a:r>
              <a:rPr sz="3600" spc="75" dirty="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  <a:p>
            <a:pPr marL="17780" algn="ctr">
              <a:lnSpc>
                <a:spcPts val="3800"/>
              </a:lnSpc>
              <a:spcBef>
                <a:spcPts val="1020"/>
              </a:spcBef>
            </a:pPr>
            <a:r>
              <a:rPr sz="3600" i="1" spc="55" dirty="0">
                <a:latin typeface="Times New Roman"/>
                <a:cs typeface="Times New Roman"/>
              </a:rPr>
              <a:t>P</a:t>
            </a:r>
            <a:r>
              <a:rPr sz="3600" spc="55" dirty="0">
                <a:latin typeface="Times New Roman"/>
                <a:cs typeface="Times New Roman"/>
              </a:rPr>
              <a:t>( </a:t>
            </a:r>
            <a:r>
              <a:rPr sz="3600" i="1" dirty="0">
                <a:latin typeface="Times New Roman"/>
                <a:cs typeface="Times New Roman"/>
              </a:rPr>
              <a:t>y </a:t>
            </a:r>
            <a:r>
              <a:rPr sz="3600" dirty="0">
                <a:latin typeface="Times New Roman"/>
                <a:cs typeface="Times New Roman"/>
              </a:rPr>
              <a:t>| </a:t>
            </a:r>
            <a:r>
              <a:rPr sz="3600" i="1" spc="40" dirty="0">
                <a:latin typeface="Times New Roman"/>
                <a:cs typeface="Times New Roman"/>
              </a:rPr>
              <a:t>x</a:t>
            </a:r>
            <a:r>
              <a:rPr sz="3600" spc="40" dirty="0">
                <a:latin typeface="Times New Roman"/>
                <a:cs typeface="Times New Roman"/>
              </a:rPr>
              <a:t>)</a:t>
            </a:r>
            <a:r>
              <a:rPr sz="3600" spc="-450" dirty="0">
                <a:latin typeface="Times New Roman"/>
                <a:cs typeface="Times New Roman"/>
              </a:rPr>
              <a:t> </a:t>
            </a:r>
            <a:r>
              <a:rPr sz="3600" i="1" spc="114" dirty="0">
                <a:latin typeface="Times New Roman"/>
                <a:cs typeface="Times New Roman"/>
              </a:rPr>
              <a:t>P</a:t>
            </a:r>
            <a:r>
              <a:rPr sz="3600" spc="114" dirty="0">
                <a:latin typeface="Times New Roman"/>
                <a:cs typeface="Times New Roman"/>
              </a:rPr>
              <a:t>(</a:t>
            </a:r>
            <a:r>
              <a:rPr sz="3600" i="1" spc="114" dirty="0">
                <a:latin typeface="Times New Roman"/>
                <a:cs typeface="Times New Roman"/>
              </a:rPr>
              <a:t>x</a:t>
            </a:r>
            <a:r>
              <a:rPr sz="3600" spc="114" dirty="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ts val="5960"/>
              </a:lnSpc>
            </a:pPr>
            <a:r>
              <a:rPr sz="8100" spc="15" baseline="-8744" dirty="0">
                <a:latin typeface="Symbol"/>
                <a:cs typeface="Symbol"/>
              </a:rPr>
              <a:t></a:t>
            </a:r>
            <a:r>
              <a:rPr sz="8100" spc="-1162" baseline="-8744" dirty="0">
                <a:latin typeface="Times New Roman"/>
                <a:cs typeface="Times New Roman"/>
              </a:rPr>
              <a:t> </a:t>
            </a:r>
            <a:r>
              <a:rPr sz="3600" i="1" spc="55" dirty="0">
                <a:latin typeface="Times New Roman"/>
                <a:cs typeface="Times New Roman"/>
              </a:rPr>
              <a:t>P</a:t>
            </a:r>
            <a:r>
              <a:rPr sz="3600" spc="55" dirty="0">
                <a:latin typeface="Times New Roman"/>
                <a:cs typeface="Times New Roman"/>
              </a:rPr>
              <a:t>(</a:t>
            </a:r>
            <a:r>
              <a:rPr sz="3600" spc="-48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y</a:t>
            </a:r>
            <a:r>
              <a:rPr sz="3600" i="1" spc="-20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|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i="1" spc="45" dirty="0">
                <a:latin typeface="Times New Roman"/>
                <a:cs typeface="Times New Roman"/>
              </a:rPr>
              <a:t>x</a:t>
            </a:r>
            <a:r>
              <a:rPr sz="3600" spc="45" dirty="0">
                <a:latin typeface="Times New Roman"/>
                <a:cs typeface="Times New Roman"/>
              </a:rPr>
              <a:t>)</a:t>
            </a:r>
            <a:r>
              <a:rPr sz="3600" spc="350" dirty="0">
                <a:latin typeface="Times New Roman"/>
                <a:cs typeface="Times New Roman"/>
              </a:rPr>
              <a:t> </a:t>
            </a:r>
            <a:r>
              <a:rPr sz="3600" i="1" spc="110" dirty="0">
                <a:latin typeface="Times New Roman"/>
                <a:cs typeface="Times New Roman"/>
              </a:rPr>
              <a:t>P</a:t>
            </a:r>
            <a:r>
              <a:rPr sz="3600" spc="110" dirty="0">
                <a:latin typeface="Times New Roman"/>
                <a:cs typeface="Times New Roman"/>
              </a:rPr>
              <a:t>(</a:t>
            </a:r>
            <a:r>
              <a:rPr sz="3600" i="1" spc="110" dirty="0">
                <a:latin typeface="Times New Roman"/>
                <a:cs typeface="Times New Roman"/>
              </a:rPr>
              <a:t>x</a:t>
            </a:r>
            <a:r>
              <a:rPr sz="3600" spc="110" dirty="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6323" y="1439466"/>
            <a:ext cx="7763509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969010" algn="l"/>
              </a:tabLst>
            </a:pPr>
            <a:r>
              <a:rPr sz="5400" i="1" spc="187" baseline="-34722" dirty="0">
                <a:latin typeface="Times New Roman"/>
                <a:cs typeface="Times New Roman"/>
              </a:rPr>
              <a:t>P</a:t>
            </a:r>
            <a:r>
              <a:rPr sz="5400" spc="187" baseline="-34722" dirty="0">
                <a:latin typeface="Times New Roman"/>
                <a:cs typeface="Times New Roman"/>
              </a:rPr>
              <a:t>(</a:t>
            </a:r>
            <a:r>
              <a:rPr sz="5400" i="1" spc="187" baseline="-34722" dirty="0">
                <a:latin typeface="Times New Roman"/>
                <a:cs typeface="Times New Roman"/>
              </a:rPr>
              <a:t>x	</a:t>
            </a:r>
            <a:r>
              <a:rPr sz="5400" i="1" spc="104" baseline="-34722" dirty="0">
                <a:latin typeface="Times New Roman"/>
                <a:cs typeface="Times New Roman"/>
              </a:rPr>
              <a:t>y</a:t>
            </a:r>
            <a:r>
              <a:rPr sz="5400" spc="104" baseline="-34722" dirty="0">
                <a:latin typeface="Times New Roman"/>
                <a:cs typeface="Times New Roman"/>
              </a:rPr>
              <a:t>) </a:t>
            </a:r>
            <a:r>
              <a:rPr sz="5400" spc="7" baseline="-34722" dirty="0">
                <a:latin typeface="Symbol"/>
                <a:cs typeface="Symbol"/>
              </a:rPr>
              <a:t></a:t>
            </a:r>
            <a:r>
              <a:rPr sz="5400" spc="7" baseline="-34722" dirty="0">
                <a:latin typeface="Times New Roman"/>
                <a:cs typeface="Times New Roman"/>
              </a:rPr>
              <a:t> </a:t>
            </a:r>
            <a:r>
              <a:rPr sz="3600" i="1" spc="55" dirty="0">
                <a:latin typeface="Times New Roman"/>
                <a:cs typeface="Times New Roman"/>
              </a:rPr>
              <a:t>P</a:t>
            </a:r>
            <a:r>
              <a:rPr sz="3600" spc="55" dirty="0">
                <a:latin typeface="Times New Roman"/>
                <a:cs typeface="Times New Roman"/>
              </a:rPr>
              <a:t>( </a:t>
            </a:r>
            <a:r>
              <a:rPr sz="3600" i="1" dirty="0">
                <a:latin typeface="Times New Roman"/>
                <a:cs typeface="Times New Roman"/>
              </a:rPr>
              <a:t>y </a:t>
            </a:r>
            <a:r>
              <a:rPr sz="3600" dirty="0">
                <a:latin typeface="Times New Roman"/>
                <a:cs typeface="Times New Roman"/>
              </a:rPr>
              <a:t>| </a:t>
            </a:r>
            <a:r>
              <a:rPr sz="3600" i="1" spc="40" dirty="0">
                <a:latin typeface="Times New Roman"/>
                <a:cs typeface="Times New Roman"/>
              </a:rPr>
              <a:t>x</a:t>
            </a:r>
            <a:r>
              <a:rPr sz="3600" spc="40" dirty="0">
                <a:latin typeface="Times New Roman"/>
                <a:cs typeface="Times New Roman"/>
              </a:rPr>
              <a:t>) </a:t>
            </a:r>
            <a:r>
              <a:rPr sz="3600" i="1" spc="114" dirty="0">
                <a:latin typeface="Times New Roman"/>
                <a:cs typeface="Times New Roman"/>
              </a:rPr>
              <a:t>P</a:t>
            </a:r>
            <a:r>
              <a:rPr sz="3600" spc="114" dirty="0">
                <a:latin typeface="Times New Roman"/>
                <a:cs typeface="Times New Roman"/>
              </a:rPr>
              <a:t>(</a:t>
            </a:r>
            <a:r>
              <a:rPr sz="3600" i="1" spc="114" dirty="0">
                <a:latin typeface="Times New Roman"/>
                <a:cs typeface="Times New Roman"/>
              </a:rPr>
              <a:t>x</a:t>
            </a:r>
            <a:r>
              <a:rPr sz="3600" spc="114" dirty="0">
                <a:latin typeface="Times New Roman"/>
                <a:cs typeface="Times New Roman"/>
              </a:rPr>
              <a:t>) </a:t>
            </a:r>
            <a:r>
              <a:rPr sz="5400" spc="7" baseline="-34722" dirty="0">
                <a:latin typeface="Symbol"/>
                <a:cs typeface="Symbol"/>
              </a:rPr>
              <a:t></a:t>
            </a:r>
            <a:r>
              <a:rPr sz="5400" spc="7" baseline="-34722" dirty="0">
                <a:latin typeface="Times New Roman"/>
                <a:cs typeface="Times New Roman"/>
              </a:rPr>
              <a:t> </a:t>
            </a:r>
            <a:r>
              <a:rPr sz="3600" spc="-40" dirty="0">
                <a:latin typeface="Times New Roman"/>
                <a:cs typeface="Times New Roman"/>
              </a:rPr>
              <a:t>likelihood </a:t>
            </a:r>
            <a:r>
              <a:rPr sz="3600" dirty="0">
                <a:latin typeface="Symbol"/>
                <a:cs typeface="Symbol"/>
              </a:rPr>
              <a:t></a:t>
            </a:r>
            <a:r>
              <a:rPr sz="3600" spc="-434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prior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73333" y="4035272"/>
            <a:ext cx="14478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i="1" dirty="0">
                <a:latin typeface="Times New Roman"/>
                <a:cs typeface="Times New Roman"/>
              </a:rPr>
              <a:t>x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8772" y="4246466"/>
            <a:ext cx="5156835" cy="153098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 indent="349885">
              <a:lnSpc>
                <a:spcPct val="131800"/>
              </a:lnSpc>
              <a:spcBef>
                <a:spcPts val="170"/>
              </a:spcBef>
              <a:tabLst>
                <a:tab pos="1306830" algn="l"/>
              </a:tabLst>
            </a:pPr>
            <a:r>
              <a:rPr sz="3600" i="1" spc="125" dirty="0">
                <a:latin typeface="Times New Roman"/>
                <a:cs typeface="Times New Roman"/>
              </a:rPr>
              <a:t>P</a:t>
            </a:r>
            <a:r>
              <a:rPr sz="3600" spc="125" dirty="0">
                <a:latin typeface="Times New Roman"/>
                <a:cs typeface="Times New Roman"/>
              </a:rPr>
              <a:t>(</a:t>
            </a:r>
            <a:r>
              <a:rPr sz="3600" i="1" spc="125" dirty="0">
                <a:latin typeface="Times New Roman"/>
                <a:cs typeface="Times New Roman"/>
              </a:rPr>
              <a:t>x	</a:t>
            </a:r>
            <a:r>
              <a:rPr sz="3600" i="1" spc="70" dirty="0">
                <a:latin typeface="Times New Roman"/>
                <a:cs typeface="Times New Roman"/>
              </a:rPr>
              <a:t>y</a:t>
            </a:r>
            <a:r>
              <a:rPr sz="3600" spc="70" dirty="0">
                <a:latin typeface="Times New Roman"/>
                <a:cs typeface="Times New Roman"/>
              </a:rPr>
              <a:t>) </a:t>
            </a:r>
            <a:r>
              <a:rPr sz="3600" spc="5" dirty="0">
                <a:latin typeface="Symbol"/>
                <a:cs typeface="Symbol"/>
              </a:rPr>
              <a:t>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800" i="1" spc="5" dirty="0">
                <a:latin typeface="Symbol"/>
                <a:cs typeface="Symbol"/>
              </a:rPr>
              <a:t></a:t>
            </a:r>
            <a:r>
              <a:rPr sz="3600" i="1" spc="5" dirty="0">
                <a:latin typeface="Times New Roman"/>
                <a:cs typeface="Times New Roman"/>
              </a:rPr>
              <a:t>P</a:t>
            </a:r>
            <a:r>
              <a:rPr sz="3600" spc="5" dirty="0">
                <a:latin typeface="Times New Roman"/>
                <a:cs typeface="Times New Roman"/>
              </a:rPr>
              <a:t>( </a:t>
            </a:r>
            <a:r>
              <a:rPr sz="3600" i="1" dirty="0">
                <a:latin typeface="Times New Roman"/>
                <a:cs typeface="Times New Roman"/>
              </a:rPr>
              <a:t>y </a:t>
            </a:r>
            <a:r>
              <a:rPr sz="3600" dirty="0">
                <a:latin typeface="Times New Roman"/>
                <a:cs typeface="Times New Roman"/>
              </a:rPr>
              <a:t>| </a:t>
            </a:r>
            <a:r>
              <a:rPr sz="3600" i="1" spc="125" dirty="0">
                <a:latin typeface="Times New Roman"/>
                <a:cs typeface="Times New Roman"/>
              </a:rPr>
              <a:t>x</a:t>
            </a:r>
            <a:r>
              <a:rPr sz="3600" spc="125" dirty="0">
                <a:latin typeface="Times New Roman"/>
                <a:cs typeface="Times New Roman"/>
              </a:rPr>
              <a:t>)</a:t>
            </a:r>
            <a:r>
              <a:rPr sz="3600" i="1" spc="125" dirty="0">
                <a:latin typeface="Times New Roman"/>
                <a:cs typeface="Times New Roman"/>
              </a:rPr>
              <a:t>P</a:t>
            </a:r>
            <a:r>
              <a:rPr sz="3600" spc="125" dirty="0">
                <a:latin typeface="Times New Roman"/>
                <a:cs typeface="Times New Roman"/>
              </a:rPr>
              <a:t>(</a:t>
            </a:r>
            <a:r>
              <a:rPr sz="3600" i="1" spc="125" dirty="0">
                <a:latin typeface="Times New Roman"/>
                <a:cs typeface="Times New Roman"/>
              </a:rPr>
              <a:t>x</a:t>
            </a:r>
            <a:r>
              <a:rPr sz="3600" spc="125" dirty="0">
                <a:latin typeface="Times New Roman"/>
                <a:cs typeface="Times New Roman"/>
              </a:rPr>
              <a:t>)  </a:t>
            </a:r>
            <a:r>
              <a:rPr sz="3600" spc="-10" dirty="0">
                <a:latin typeface="Times New Roman"/>
                <a:cs typeface="Times New Roman"/>
              </a:rPr>
              <a:t>posterior </a:t>
            </a:r>
            <a:r>
              <a:rPr sz="3600" spc="5" dirty="0">
                <a:latin typeface="Symbol"/>
                <a:cs typeface="Symbol"/>
              </a:rPr>
              <a:t>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40" dirty="0">
                <a:latin typeface="Times New Roman"/>
                <a:cs typeface="Times New Roman"/>
              </a:rPr>
              <a:t>likelihood </a:t>
            </a:r>
            <a:r>
              <a:rPr sz="3600" dirty="0">
                <a:latin typeface="Symbol"/>
                <a:cs typeface="Symbol"/>
              </a:rPr>
              <a:t></a:t>
            </a:r>
            <a:r>
              <a:rPr sz="3600" spc="-65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prior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3072" y="462533"/>
            <a:ext cx="51962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Conditional </a:t>
            </a:r>
            <a:r>
              <a:rPr spc="-30" dirty="0"/>
              <a:t>Bayes</a:t>
            </a:r>
            <a:r>
              <a:rPr spc="-35" dirty="0"/>
              <a:t> </a:t>
            </a:r>
            <a:r>
              <a:rPr spc="-5" dirty="0"/>
              <a:t>Rule</a:t>
            </a:r>
          </a:p>
        </p:txBody>
      </p:sp>
      <p:sp>
        <p:nvSpPr>
          <p:cNvPr id="3" name="object 3"/>
          <p:cNvSpPr/>
          <p:nvPr/>
        </p:nvSpPr>
        <p:spPr>
          <a:xfrm>
            <a:off x="2462742" y="2199764"/>
            <a:ext cx="0" cy="548005"/>
          </a:xfrm>
          <a:custGeom>
            <a:avLst/>
            <a:gdLst/>
            <a:ahLst/>
            <a:cxnLst/>
            <a:rect l="l" t="t" r="r" b="b"/>
            <a:pathLst>
              <a:path h="548005">
                <a:moveTo>
                  <a:pt x="0" y="0"/>
                </a:moveTo>
                <a:lnTo>
                  <a:pt x="0" y="547816"/>
                </a:lnTo>
              </a:path>
            </a:pathLst>
          </a:custGeom>
          <a:ln w="186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0059" y="2473653"/>
            <a:ext cx="3295650" cy="0"/>
          </a:xfrm>
          <a:custGeom>
            <a:avLst/>
            <a:gdLst/>
            <a:ahLst/>
            <a:cxnLst/>
            <a:rect l="l" t="t" r="r" b="b"/>
            <a:pathLst>
              <a:path w="3295650">
                <a:moveTo>
                  <a:pt x="0" y="0"/>
                </a:moveTo>
                <a:lnTo>
                  <a:pt x="3295248" y="0"/>
                </a:lnTo>
              </a:path>
            </a:pathLst>
          </a:custGeom>
          <a:ln w="186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62742" y="3524733"/>
            <a:ext cx="0" cy="548005"/>
          </a:xfrm>
          <a:custGeom>
            <a:avLst/>
            <a:gdLst/>
            <a:ahLst/>
            <a:cxnLst/>
            <a:rect l="l" t="t" r="r" b="b"/>
            <a:pathLst>
              <a:path h="548004">
                <a:moveTo>
                  <a:pt x="0" y="0"/>
                </a:moveTo>
                <a:lnTo>
                  <a:pt x="0" y="547778"/>
                </a:lnTo>
              </a:path>
            </a:pathLst>
          </a:custGeom>
          <a:ln w="186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70059" y="3798622"/>
            <a:ext cx="3842385" cy="0"/>
          </a:xfrm>
          <a:custGeom>
            <a:avLst/>
            <a:gdLst/>
            <a:ahLst/>
            <a:cxnLst/>
            <a:rect l="l" t="t" r="r" b="b"/>
            <a:pathLst>
              <a:path w="3842384">
                <a:moveTo>
                  <a:pt x="0" y="0"/>
                </a:moveTo>
                <a:lnTo>
                  <a:pt x="3842204" y="0"/>
                </a:lnTo>
              </a:path>
            </a:pathLst>
          </a:custGeom>
          <a:ln w="186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62742" y="4940670"/>
            <a:ext cx="0" cy="548005"/>
          </a:xfrm>
          <a:custGeom>
            <a:avLst/>
            <a:gdLst/>
            <a:ahLst/>
            <a:cxnLst/>
            <a:rect l="l" t="t" r="r" b="b"/>
            <a:pathLst>
              <a:path h="548004">
                <a:moveTo>
                  <a:pt x="0" y="0"/>
                </a:moveTo>
                <a:lnTo>
                  <a:pt x="0" y="547797"/>
                </a:lnTo>
              </a:path>
            </a:pathLst>
          </a:custGeom>
          <a:ln w="186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81985" y="4381891"/>
            <a:ext cx="5544185" cy="10566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R="607695" algn="ctr">
              <a:lnSpc>
                <a:spcPct val="100000"/>
              </a:lnSpc>
              <a:spcBef>
                <a:spcPts val="470"/>
              </a:spcBef>
            </a:pPr>
            <a:r>
              <a:rPr sz="2100" i="1" spc="5" dirty="0">
                <a:latin typeface="Times New Roman"/>
                <a:cs typeface="Times New Roman"/>
              </a:rPr>
              <a:t>x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956944" algn="l"/>
              </a:tabLst>
            </a:pPr>
            <a:r>
              <a:rPr sz="3600" i="1" spc="125" dirty="0">
                <a:latin typeface="Times New Roman"/>
                <a:cs typeface="Times New Roman"/>
              </a:rPr>
              <a:t>P</a:t>
            </a:r>
            <a:r>
              <a:rPr sz="3600" spc="125" dirty="0">
                <a:latin typeface="Times New Roman"/>
                <a:cs typeface="Times New Roman"/>
              </a:rPr>
              <a:t>(</a:t>
            </a:r>
            <a:r>
              <a:rPr sz="3600" i="1" spc="125" dirty="0">
                <a:latin typeface="Times New Roman"/>
                <a:cs typeface="Times New Roman"/>
              </a:rPr>
              <a:t>x	</a:t>
            </a:r>
            <a:r>
              <a:rPr sz="3600" i="1" spc="45" dirty="0">
                <a:latin typeface="Times New Roman"/>
                <a:cs typeface="Times New Roman"/>
              </a:rPr>
              <a:t>y</a:t>
            </a:r>
            <a:r>
              <a:rPr sz="3600" spc="45" dirty="0">
                <a:latin typeface="Times New Roman"/>
                <a:cs typeface="Times New Roman"/>
              </a:rPr>
              <a:t>,</a:t>
            </a:r>
            <a:r>
              <a:rPr sz="3600" spc="-295" dirty="0">
                <a:latin typeface="Times New Roman"/>
                <a:cs typeface="Times New Roman"/>
              </a:rPr>
              <a:t> </a:t>
            </a:r>
            <a:r>
              <a:rPr sz="3600" i="1" spc="90" dirty="0">
                <a:latin typeface="Times New Roman"/>
                <a:cs typeface="Times New Roman"/>
              </a:rPr>
              <a:t>z</a:t>
            </a:r>
            <a:r>
              <a:rPr sz="3600" spc="90" dirty="0">
                <a:latin typeface="Times New Roman"/>
                <a:cs typeface="Times New Roman"/>
              </a:rPr>
              <a:t>)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10" dirty="0">
                <a:latin typeface="Symbol"/>
                <a:cs typeface="Symbol"/>
              </a:rPr>
              <a:t></a:t>
            </a:r>
            <a:r>
              <a:rPr sz="3600" spc="-360" dirty="0">
                <a:latin typeface="Times New Roman"/>
                <a:cs typeface="Times New Roman"/>
              </a:rPr>
              <a:t> </a:t>
            </a:r>
            <a:r>
              <a:rPr sz="3800" i="1" spc="5" dirty="0">
                <a:latin typeface="Symbol"/>
                <a:cs typeface="Symbol"/>
              </a:rPr>
              <a:t></a:t>
            </a:r>
            <a:r>
              <a:rPr sz="3600" i="1" spc="5" dirty="0">
                <a:latin typeface="Times New Roman"/>
                <a:cs typeface="Times New Roman"/>
              </a:rPr>
              <a:t>P</a:t>
            </a:r>
            <a:r>
              <a:rPr sz="3600" spc="5" dirty="0">
                <a:latin typeface="Times New Roman"/>
                <a:cs typeface="Times New Roman"/>
              </a:rPr>
              <a:t>(</a:t>
            </a:r>
            <a:r>
              <a:rPr sz="3600" spc="-475" dirty="0">
                <a:latin typeface="Times New Roman"/>
                <a:cs typeface="Times New Roman"/>
              </a:rPr>
              <a:t> </a:t>
            </a:r>
            <a:r>
              <a:rPr sz="3600" i="1" spc="10" dirty="0">
                <a:latin typeface="Times New Roman"/>
                <a:cs typeface="Times New Roman"/>
              </a:rPr>
              <a:t>y</a:t>
            </a:r>
            <a:r>
              <a:rPr sz="3600" i="1" spc="-2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|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i="1" spc="20" dirty="0">
                <a:latin typeface="Times New Roman"/>
                <a:cs typeface="Times New Roman"/>
              </a:rPr>
              <a:t>x</a:t>
            </a:r>
            <a:r>
              <a:rPr sz="3600" spc="20" dirty="0">
                <a:latin typeface="Times New Roman"/>
                <a:cs typeface="Times New Roman"/>
              </a:rPr>
              <a:t>,</a:t>
            </a:r>
            <a:r>
              <a:rPr sz="3600" spc="-290" dirty="0">
                <a:latin typeface="Times New Roman"/>
                <a:cs typeface="Times New Roman"/>
              </a:rPr>
              <a:t> </a:t>
            </a:r>
            <a:r>
              <a:rPr sz="3600" i="1" spc="150" dirty="0">
                <a:latin typeface="Times New Roman"/>
                <a:cs typeface="Times New Roman"/>
              </a:rPr>
              <a:t>z</a:t>
            </a:r>
            <a:r>
              <a:rPr sz="3600" spc="150" dirty="0">
                <a:latin typeface="Times New Roman"/>
                <a:cs typeface="Times New Roman"/>
              </a:rPr>
              <a:t>)</a:t>
            </a:r>
            <a:r>
              <a:rPr sz="3600" i="1" spc="150" dirty="0">
                <a:latin typeface="Times New Roman"/>
                <a:cs typeface="Times New Roman"/>
              </a:rPr>
              <a:t>P</a:t>
            </a:r>
            <a:r>
              <a:rPr sz="3600" spc="150" dirty="0">
                <a:latin typeface="Times New Roman"/>
                <a:cs typeface="Times New Roman"/>
              </a:rPr>
              <a:t>(</a:t>
            </a:r>
            <a:r>
              <a:rPr sz="3600" i="1" spc="150" dirty="0">
                <a:latin typeface="Times New Roman"/>
                <a:cs typeface="Times New Roman"/>
              </a:rPr>
              <a:t>x</a:t>
            </a:r>
            <a:r>
              <a:rPr sz="3600" i="1" spc="-2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|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i="1" spc="85" dirty="0">
                <a:latin typeface="Times New Roman"/>
                <a:cs typeface="Times New Roman"/>
              </a:rPr>
              <a:t>z</a:t>
            </a:r>
            <a:r>
              <a:rPr sz="3600" spc="85" dirty="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81985" y="3441369"/>
            <a:ext cx="2088514" cy="575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56944" algn="l"/>
              </a:tabLst>
            </a:pPr>
            <a:r>
              <a:rPr sz="3600" i="1" spc="125" dirty="0">
                <a:latin typeface="Times New Roman"/>
                <a:cs typeface="Times New Roman"/>
              </a:rPr>
              <a:t>P</a:t>
            </a:r>
            <a:r>
              <a:rPr sz="3600" spc="125" dirty="0">
                <a:latin typeface="Times New Roman"/>
                <a:cs typeface="Times New Roman"/>
              </a:rPr>
              <a:t>(</a:t>
            </a:r>
            <a:r>
              <a:rPr sz="3600" i="1" spc="125" dirty="0">
                <a:latin typeface="Times New Roman"/>
                <a:cs typeface="Times New Roman"/>
              </a:rPr>
              <a:t>x	</a:t>
            </a:r>
            <a:r>
              <a:rPr sz="3600" i="1" spc="45" dirty="0">
                <a:latin typeface="Times New Roman"/>
                <a:cs typeface="Times New Roman"/>
              </a:rPr>
              <a:t>y</a:t>
            </a:r>
            <a:r>
              <a:rPr sz="3600" spc="45" dirty="0">
                <a:latin typeface="Times New Roman"/>
                <a:cs typeface="Times New Roman"/>
              </a:rPr>
              <a:t>, </a:t>
            </a:r>
            <a:r>
              <a:rPr sz="3600" i="1" spc="90" dirty="0">
                <a:latin typeface="Times New Roman"/>
                <a:cs typeface="Times New Roman"/>
              </a:rPr>
              <a:t>z</a:t>
            </a:r>
            <a:r>
              <a:rPr sz="3600" spc="90" dirty="0">
                <a:latin typeface="Times New Roman"/>
                <a:cs typeface="Times New Roman"/>
              </a:rPr>
              <a:t>)</a:t>
            </a:r>
            <a:r>
              <a:rPr sz="3600" spc="-490" dirty="0">
                <a:latin typeface="Times New Roman"/>
                <a:cs typeface="Times New Roman"/>
              </a:rPr>
              <a:t> </a:t>
            </a:r>
            <a:r>
              <a:rPr sz="3600" spc="10" dirty="0">
                <a:latin typeface="Symbol"/>
                <a:cs typeface="Symbol"/>
              </a:rPr>
              <a:t>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6585" y="1827672"/>
            <a:ext cx="5525770" cy="575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982344" algn="l"/>
              </a:tabLst>
            </a:pPr>
            <a:r>
              <a:rPr sz="5400" i="1" spc="187" baseline="-34722" dirty="0">
                <a:latin typeface="Times New Roman"/>
                <a:cs typeface="Times New Roman"/>
              </a:rPr>
              <a:t>P</a:t>
            </a:r>
            <a:r>
              <a:rPr sz="5400" spc="187" baseline="-34722" dirty="0">
                <a:latin typeface="Times New Roman"/>
                <a:cs typeface="Times New Roman"/>
              </a:rPr>
              <a:t>(</a:t>
            </a:r>
            <a:r>
              <a:rPr sz="5400" i="1" spc="187" baseline="-34722" dirty="0">
                <a:latin typeface="Times New Roman"/>
                <a:cs typeface="Times New Roman"/>
              </a:rPr>
              <a:t>x	</a:t>
            </a:r>
            <a:r>
              <a:rPr sz="5400" i="1" spc="67" baseline="-34722" dirty="0">
                <a:latin typeface="Times New Roman"/>
                <a:cs typeface="Times New Roman"/>
              </a:rPr>
              <a:t>y</a:t>
            </a:r>
            <a:r>
              <a:rPr sz="5400" spc="67" baseline="-34722" dirty="0">
                <a:latin typeface="Times New Roman"/>
                <a:cs typeface="Times New Roman"/>
              </a:rPr>
              <a:t>,</a:t>
            </a:r>
            <a:r>
              <a:rPr sz="5400" spc="-434" baseline="-34722" dirty="0">
                <a:latin typeface="Times New Roman"/>
                <a:cs typeface="Times New Roman"/>
              </a:rPr>
              <a:t> </a:t>
            </a:r>
            <a:r>
              <a:rPr sz="5400" i="1" spc="135" baseline="-34722" dirty="0">
                <a:latin typeface="Times New Roman"/>
                <a:cs typeface="Times New Roman"/>
              </a:rPr>
              <a:t>z</a:t>
            </a:r>
            <a:r>
              <a:rPr sz="5400" spc="135" baseline="-34722" dirty="0">
                <a:latin typeface="Times New Roman"/>
                <a:cs typeface="Times New Roman"/>
              </a:rPr>
              <a:t>)</a:t>
            </a:r>
            <a:r>
              <a:rPr sz="5400" spc="-127" baseline="-34722" dirty="0">
                <a:latin typeface="Times New Roman"/>
                <a:cs typeface="Times New Roman"/>
              </a:rPr>
              <a:t> </a:t>
            </a:r>
            <a:r>
              <a:rPr sz="5400" spc="15" baseline="-34722" dirty="0">
                <a:latin typeface="Symbol"/>
                <a:cs typeface="Symbol"/>
              </a:rPr>
              <a:t></a:t>
            </a:r>
            <a:r>
              <a:rPr sz="5400" spc="487" baseline="-34722" dirty="0">
                <a:latin typeface="Times New Roman"/>
                <a:cs typeface="Times New Roman"/>
              </a:rPr>
              <a:t> </a:t>
            </a:r>
            <a:r>
              <a:rPr sz="3600" i="1" spc="55" dirty="0">
                <a:latin typeface="Times New Roman"/>
                <a:cs typeface="Times New Roman"/>
              </a:rPr>
              <a:t>P</a:t>
            </a:r>
            <a:r>
              <a:rPr sz="3600" spc="55" dirty="0">
                <a:latin typeface="Times New Roman"/>
                <a:cs typeface="Times New Roman"/>
              </a:rPr>
              <a:t>(</a:t>
            </a:r>
            <a:r>
              <a:rPr sz="3600" spc="-475" dirty="0">
                <a:latin typeface="Times New Roman"/>
                <a:cs typeface="Times New Roman"/>
              </a:rPr>
              <a:t> </a:t>
            </a:r>
            <a:r>
              <a:rPr sz="3600" i="1" spc="10" dirty="0">
                <a:latin typeface="Times New Roman"/>
                <a:cs typeface="Times New Roman"/>
              </a:rPr>
              <a:t>y</a:t>
            </a:r>
            <a:r>
              <a:rPr sz="3600" i="1" spc="-2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|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i="1" spc="15" dirty="0">
                <a:latin typeface="Times New Roman"/>
                <a:cs typeface="Times New Roman"/>
              </a:rPr>
              <a:t>x</a:t>
            </a:r>
            <a:r>
              <a:rPr sz="3600" spc="15" dirty="0">
                <a:latin typeface="Times New Roman"/>
                <a:cs typeface="Times New Roman"/>
              </a:rPr>
              <a:t>,</a:t>
            </a:r>
            <a:r>
              <a:rPr sz="3600" spc="-290" dirty="0">
                <a:latin typeface="Times New Roman"/>
                <a:cs typeface="Times New Roman"/>
              </a:rPr>
              <a:t> </a:t>
            </a:r>
            <a:r>
              <a:rPr sz="3600" i="1" spc="90" dirty="0">
                <a:latin typeface="Times New Roman"/>
                <a:cs typeface="Times New Roman"/>
              </a:rPr>
              <a:t>z</a:t>
            </a:r>
            <a:r>
              <a:rPr sz="3600" spc="90" dirty="0">
                <a:latin typeface="Times New Roman"/>
                <a:cs typeface="Times New Roman"/>
              </a:rPr>
              <a:t>)</a:t>
            </a:r>
            <a:r>
              <a:rPr sz="3600" spc="360" dirty="0">
                <a:latin typeface="Times New Roman"/>
                <a:cs typeface="Times New Roman"/>
              </a:rPr>
              <a:t> </a:t>
            </a:r>
            <a:r>
              <a:rPr sz="3600" i="1" spc="125" dirty="0">
                <a:latin typeface="Times New Roman"/>
                <a:cs typeface="Times New Roman"/>
              </a:rPr>
              <a:t>P</a:t>
            </a:r>
            <a:r>
              <a:rPr sz="3600" spc="125" dirty="0">
                <a:latin typeface="Times New Roman"/>
                <a:cs typeface="Times New Roman"/>
              </a:rPr>
              <a:t>(</a:t>
            </a:r>
            <a:r>
              <a:rPr sz="3600" i="1" spc="125" dirty="0">
                <a:latin typeface="Times New Roman"/>
                <a:cs typeface="Times New Roman"/>
              </a:rPr>
              <a:t>x</a:t>
            </a:r>
            <a:r>
              <a:rPr sz="3600" i="1" spc="-2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|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i="1" spc="85" dirty="0">
                <a:latin typeface="Times New Roman"/>
                <a:cs typeface="Times New Roman"/>
              </a:rPr>
              <a:t>z</a:t>
            </a:r>
            <a:r>
              <a:rPr sz="3600" spc="85" dirty="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59021" y="2344733"/>
            <a:ext cx="3871595" cy="207708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996315">
              <a:lnSpc>
                <a:spcPct val="100000"/>
              </a:lnSpc>
              <a:spcBef>
                <a:spcPts val="1130"/>
              </a:spcBef>
            </a:pPr>
            <a:r>
              <a:rPr sz="3600" i="1" spc="55" dirty="0">
                <a:latin typeface="Times New Roman"/>
                <a:cs typeface="Times New Roman"/>
              </a:rPr>
              <a:t>P</a:t>
            </a:r>
            <a:r>
              <a:rPr sz="3600" spc="55" dirty="0">
                <a:latin typeface="Times New Roman"/>
                <a:cs typeface="Times New Roman"/>
              </a:rPr>
              <a:t>(</a:t>
            </a:r>
            <a:r>
              <a:rPr sz="3600" spc="-750" dirty="0">
                <a:latin typeface="Times New Roman"/>
                <a:cs typeface="Times New Roman"/>
              </a:rPr>
              <a:t> </a:t>
            </a:r>
            <a:r>
              <a:rPr sz="3600" i="1" spc="10" dirty="0">
                <a:latin typeface="Times New Roman"/>
                <a:cs typeface="Times New Roman"/>
              </a:rPr>
              <a:t>y </a:t>
            </a:r>
            <a:r>
              <a:rPr sz="3600" dirty="0">
                <a:latin typeface="Times New Roman"/>
                <a:cs typeface="Times New Roman"/>
              </a:rPr>
              <a:t>| </a:t>
            </a:r>
            <a:r>
              <a:rPr sz="3600" i="1" spc="85" dirty="0">
                <a:latin typeface="Times New Roman"/>
                <a:cs typeface="Times New Roman"/>
              </a:rPr>
              <a:t>z</a:t>
            </a:r>
            <a:r>
              <a:rPr sz="3600" spc="85" dirty="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  <a:p>
            <a:pPr marL="16510" algn="ctr">
              <a:lnSpc>
                <a:spcPts val="3804"/>
              </a:lnSpc>
              <a:spcBef>
                <a:spcPts val="1030"/>
              </a:spcBef>
            </a:pPr>
            <a:r>
              <a:rPr sz="3600" i="1" spc="55" dirty="0">
                <a:latin typeface="Times New Roman"/>
                <a:cs typeface="Times New Roman"/>
              </a:rPr>
              <a:t>P</a:t>
            </a:r>
            <a:r>
              <a:rPr sz="3600" spc="55" dirty="0">
                <a:latin typeface="Times New Roman"/>
                <a:cs typeface="Times New Roman"/>
              </a:rPr>
              <a:t>(</a:t>
            </a:r>
            <a:r>
              <a:rPr sz="3600" spc="-484" dirty="0">
                <a:latin typeface="Times New Roman"/>
                <a:cs typeface="Times New Roman"/>
              </a:rPr>
              <a:t> </a:t>
            </a:r>
            <a:r>
              <a:rPr sz="3600" i="1" spc="10" dirty="0">
                <a:latin typeface="Times New Roman"/>
                <a:cs typeface="Times New Roman"/>
              </a:rPr>
              <a:t>y</a:t>
            </a:r>
            <a:r>
              <a:rPr sz="3600" i="1" spc="-20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|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i="1" spc="20" dirty="0">
                <a:latin typeface="Times New Roman"/>
                <a:cs typeface="Times New Roman"/>
              </a:rPr>
              <a:t>x</a:t>
            </a:r>
            <a:r>
              <a:rPr sz="3600" spc="20" dirty="0">
                <a:latin typeface="Times New Roman"/>
                <a:cs typeface="Times New Roman"/>
              </a:rPr>
              <a:t>,</a:t>
            </a:r>
            <a:r>
              <a:rPr sz="3600" spc="-300" dirty="0">
                <a:latin typeface="Times New Roman"/>
                <a:cs typeface="Times New Roman"/>
              </a:rPr>
              <a:t> </a:t>
            </a:r>
            <a:r>
              <a:rPr sz="3600" i="1" spc="90" dirty="0">
                <a:latin typeface="Times New Roman"/>
                <a:cs typeface="Times New Roman"/>
              </a:rPr>
              <a:t>z</a:t>
            </a:r>
            <a:r>
              <a:rPr sz="3600" spc="90" dirty="0">
                <a:latin typeface="Times New Roman"/>
                <a:cs typeface="Times New Roman"/>
              </a:rPr>
              <a:t>)</a:t>
            </a:r>
            <a:r>
              <a:rPr sz="3600" spc="350" dirty="0">
                <a:latin typeface="Times New Roman"/>
                <a:cs typeface="Times New Roman"/>
              </a:rPr>
              <a:t> </a:t>
            </a:r>
            <a:r>
              <a:rPr sz="3600" i="1" spc="100" dirty="0">
                <a:latin typeface="Times New Roman"/>
                <a:cs typeface="Times New Roman"/>
              </a:rPr>
              <a:t>P</a:t>
            </a:r>
            <a:r>
              <a:rPr sz="3600" spc="100" dirty="0">
                <a:latin typeface="Times New Roman"/>
                <a:cs typeface="Times New Roman"/>
              </a:rPr>
              <a:t>(</a:t>
            </a:r>
            <a:r>
              <a:rPr sz="3600" i="1" spc="100" dirty="0">
                <a:latin typeface="Times New Roman"/>
                <a:cs typeface="Times New Roman"/>
              </a:rPr>
              <a:t>x</a:t>
            </a:r>
            <a:r>
              <a:rPr sz="3600" spc="100" dirty="0">
                <a:latin typeface="Times New Roman"/>
                <a:cs typeface="Times New Roman"/>
              </a:rPr>
              <a:t>,</a:t>
            </a:r>
            <a:r>
              <a:rPr sz="3600" spc="-290" dirty="0">
                <a:latin typeface="Times New Roman"/>
                <a:cs typeface="Times New Roman"/>
              </a:rPr>
              <a:t> </a:t>
            </a:r>
            <a:r>
              <a:rPr sz="3600" i="1" spc="90" dirty="0">
                <a:latin typeface="Times New Roman"/>
                <a:cs typeface="Times New Roman"/>
              </a:rPr>
              <a:t>z</a:t>
            </a:r>
            <a:r>
              <a:rPr sz="3600" spc="90" dirty="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ts val="5965"/>
              </a:lnSpc>
            </a:pPr>
            <a:r>
              <a:rPr sz="8100" spc="30" baseline="-8744" dirty="0">
                <a:latin typeface="Symbol"/>
                <a:cs typeface="Symbol"/>
              </a:rPr>
              <a:t></a:t>
            </a:r>
            <a:r>
              <a:rPr sz="8100" spc="-1170" baseline="-8744" dirty="0">
                <a:latin typeface="Times New Roman"/>
                <a:cs typeface="Times New Roman"/>
              </a:rPr>
              <a:t> </a:t>
            </a:r>
            <a:r>
              <a:rPr sz="3600" i="1" spc="55" dirty="0">
                <a:latin typeface="Times New Roman"/>
                <a:cs typeface="Times New Roman"/>
              </a:rPr>
              <a:t>P</a:t>
            </a:r>
            <a:r>
              <a:rPr sz="3600" spc="55" dirty="0">
                <a:latin typeface="Times New Roman"/>
                <a:cs typeface="Times New Roman"/>
              </a:rPr>
              <a:t>(</a:t>
            </a:r>
            <a:r>
              <a:rPr sz="3600" spc="-484" dirty="0">
                <a:latin typeface="Times New Roman"/>
                <a:cs typeface="Times New Roman"/>
              </a:rPr>
              <a:t> </a:t>
            </a:r>
            <a:r>
              <a:rPr sz="3600" i="1" spc="10" dirty="0">
                <a:latin typeface="Times New Roman"/>
                <a:cs typeface="Times New Roman"/>
              </a:rPr>
              <a:t>y</a:t>
            </a:r>
            <a:r>
              <a:rPr sz="3600" i="1" spc="-2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|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i="1" spc="15" dirty="0">
                <a:latin typeface="Times New Roman"/>
                <a:cs typeface="Times New Roman"/>
              </a:rPr>
              <a:t>x</a:t>
            </a:r>
            <a:r>
              <a:rPr sz="3600" spc="15" dirty="0">
                <a:latin typeface="Times New Roman"/>
                <a:cs typeface="Times New Roman"/>
              </a:rPr>
              <a:t>,</a:t>
            </a:r>
            <a:r>
              <a:rPr sz="3600" spc="-295" dirty="0">
                <a:latin typeface="Times New Roman"/>
                <a:cs typeface="Times New Roman"/>
              </a:rPr>
              <a:t> </a:t>
            </a:r>
            <a:r>
              <a:rPr sz="3600" i="1" spc="90" dirty="0">
                <a:latin typeface="Times New Roman"/>
                <a:cs typeface="Times New Roman"/>
              </a:rPr>
              <a:t>z</a:t>
            </a:r>
            <a:r>
              <a:rPr sz="3600" spc="90" dirty="0">
                <a:latin typeface="Times New Roman"/>
                <a:cs typeface="Times New Roman"/>
              </a:rPr>
              <a:t>)</a:t>
            </a:r>
            <a:r>
              <a:rPr sz="3600" spc="350" dirty="0">
                <a:latin typeface="Times New Roman"/>
                <a:cs typeface="Times New Roman"/>
              </a:rPr>
              <a:t> </a:t>
            </a:r>
            <a:r>
              <a:rPr sz="3600" i="1" spc="125" dirty="0">
                <a:latin typeface="Times New Roman"/>
                <a:cs typeface="Times New Roman"/>
              </a:rPr>
              <a:t>P</a:t>
            </a:r>
            <a:r>
              <a:rPr sz="3600" spc="125" dirty="0">
                <a:latin typeface="Times New Roman"/>
                <a:cs typeface="Times New Roman"/>
              </a:rPr>
              <a:t>(</a:t>
            </a:r>
            <a:r>
              <a:rPr sz="3600" i="1" spc="125" dirty="0">
                <a:latin typeface="Times New Roman"/>
                <a:cs typeface="Times New Roman"/>
              </a:rPr>
              <a:t>x</a:t>
            </a:r>
            <a:r>
              <a:rPr sz="3600" i="1" spc="-2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|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i="1" spc="90" dirty="0">
                <a:latin typeface="Times New Roman"/>
                <a:cs typeface="Times New Roman"/>
              </a:rPr>
              <a:t>z</a:t>
            </a:r>
            <a:r>
              <a:rPr sz="3600" spc="90" dirty="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5281" y="462533"/>
            <a:ext cx="793178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Bayes’ </a:t>
            </a:r>
            <a:r>
              <a:rPr spc="-5" dirty="0"/>
              <a:t>Rule &amp; Cond.</a:t>
            </a:r>
            <a:r>
              <a:rPr spc="25" dirty="0"/>
              <a:t> </a:t>
            </a:r>
            <a:r>
              <a:rPr spc="-5" dirty="0"/>
              <a:t>Independence</a:t>
            </a:r>
          </a:p>
        </p:txBody>
      </p:sp>
      <p:sp>
        <p:nvSpPr>
          <p:cNvPr id="3" name="object 3"/>
          <p:cNvSpPr/>
          <p:nvPr/>
        </p:nvSpPr>
        <p:spPr>
          <a:xfrm>
            <a:off x="649634" y="1685744"/>
            <a:ext cx="7529409" cy="4156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9" y="230886"/>
            <a:ext cx="728408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Simple </a:t>
            </a:r>
            <a:r>
              <a:rPr sz="4000" spc="-10" dirty="0"/>
              <a:t>Example </a:t>
            </a:r>
            <a:r>
              <a:rPr sz="4000" spc="-5" dirty="0"/>
              <a:t>of </a:t>
            </a:r>
            <a:r>
              <a:rPr sz="4000" spc="-30" dirty="0"/>
              <a:t>State</a:t>
            </a:r>
            <a:r>
              <a:rPr sz="4000" spc="-105" dirty="0"/>
              <a:t> </a:t>
            </a:r>
            <a:r>
              <a:rPr sz="4000" spc="-10" dirty="0"/>
              <a:t>Estimation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08990" y="1258874"/>
            <a:ext cx="619061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Suppose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robot </a:t>
            </a:r>
            <a:r>
              <a:rPr sz="2800" spc="-10" dirty="0">
                <a:latin typeface="Calibri"/>
                <a:cs typeface="Calibri"/>
              </a:rPr>
              <a:t>obtains measurement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z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What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i="1" dirty="0">
                <a:latin typeface="Calibri"/>
                <a:cs typeface="Calibri"/>
              </a:rPr>
              <a:t>P(doorOpen|z)?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72383" y="5967984"/>
            <a:ext cx="193547" cy="147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1383" y="5956553"/>
            <a:ext cx="195071" cy="149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5905" y="5965697"/>
            <a:ext cx="195833" cy="148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11165" y="3560445"/>
            <a:ext cx="1134110" cy="2465070"/>
          </a:xfrm>
          <a:custGeom>
            <a:avLst/>
            <a:gdLst/>
            <a:ahLst/>
            <a:cxnLst/>
            <a:rect l="l" t="t" r="r" b="b"/>
            <a:pathLst>
              <a:path w="1134109" h="2465070">
                <a:moveTo>
                  <a:pt x="1133856" y="0"/>
                </a:moveTo>
                <a:lnTo>
                  <a:pt x="0" y="0"/>
                </a:lnTo>
                <a:lnTo>
                  <a:pt x="11557" y="2465069"/>
                </a:lnTo>
                <a:lnTo>
                  <a:pt x="1133856" y="2454402"/>
                </a:lnTo>
                <a:lnTo>
                  <a:pt x="1133856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11165" y="3560445"/>
            <a:ext cx="1134110" cy="2465070"/>
          </a:xfrm>
          <a:custGeom>
            <a:avLst/>
            <a:gdLst/>
            <a:ahLst/>
            <a:cxnLst/>
            <a:rect l="l" t="t" r="r" b="b"/>
            <a:pathLst>
              <a:path w="1134109" h="2465070">
                <a:moveTo>
                  <a:pt x="0" y="0"/>
                </a:moveTo>
                <a:lnTo>
                  <a:pt x="1133856" y="0"/>
                </a:lnTo>
                <a:lnTo>
                  <a:pt x="1133856" y="2454402"/>
                </a:lnTo>
                <a:lnTo>
                  <a:pt x="11557" y="2465069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11165" y="3549777"/>
            <a:ext cx="0" cy="2475865"/>
          </a:xfrm>
          <a:custGeom>
            <a:avLst/>
            <a:gdLst/>
            <a:ahLst/>
            <a:cxnLst/>
            <a:rect l="l" t="t" r="r" b="b"/>
            <a:pathLst>
              <a:path h="2475865">
                <a:moveTo>
                  <a:pt x="0" y="2475738"/>
                </a:moveTo>
                <a:lnTo>
                  <a:pt x="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20264" y="4083177"/>
            <a:ext cx="1285240" cy="982344"/>
          </a:xfrm>
          <a:custGeom>
            <a:avLst/>
            <a:gdLst/>
            <a:ahLst/>
            <a:cxnLst/>
            <a:rect l="l" t="t" r="r" b="b"/>
            <a:pathLst>
              <a:path w="1285239" h="982345">
                <a:moveTo>
                  <a:pt x="642366" y="0"/>
                </a:moveTo>
                <a:lnTo>
                  <a:pt x="586948" y="1802"/>
                </a:lnTo>
                <a:lnTo>
                  <a:pt x="532838" y="7111"/>
                </a:lnTo>
                <a:lnTo>
                  <a:pt x="480228" y="15779"/>
                </a:lnTo>
                <a:lnTo>
                  <a:pt x="429312" y="27659"/>
                </a:lnTo>
                <a:lnTo>
                  <a:pt x="380282" y="42603"/>
                </a:lnTo>
                <a:lnTo>
                  <a:pt x="333332" y="60465"/>
                </a:lnTo>
                <a:lnTo>
                  <a:pt x="288653" y="81096"/>
                </a:lnTo>
                <a:lnTo>
                  <a:pt x="246441" y="104351"/>
                </a:lnTo>
                <a:lnTo>
                  <a:pt x="206886" y="130080"/>
                </a:lnTo>
                <a:lnTo>
                  <a:pt x="170183" y="158138"/>
                </a:lnTo>
                <a:lnTo>
                  <a:pt x="136524" y="188376"/>
                </a:lnTo>
                <a:lnTo>
                  <a:pt x="106102" y="220647"/>
                </a:lnTo>
                <a:lnTo>
                  <a:pt x="79110" y="254805"/>
                </a:lnTo>
                <a:lnTo>
                  <a:pt x="55741" y="290701"/>
                </a:lnTo>
                <a:lnTo>
                  <a:pt x="36189" y="328189"/>
                </a:lnTo>
                <a:lnTo>
                  <a:pt x="20645" y="367121"/>
                </a:lnTo>
                <a:lnTo>
                  <a:pt x="9304" y="407350"/>
                </a:lnTo>
                <a:lnTo>
                  <a:pt x="2358" y="448728"/>
                </a:lnTo>
                <a:lnTo>
                  <a:pt x="0" y="491109"/>
                </a:lnTo>
                <a:lnTo>
                  <a:pt x="2358" y="533489"/>
                </a:lnTo>
                <a:lnTo>
                  <a:pt x="9304" y="574867"/>
                </a:lnTo>
                <a:lnTo>
                  <a:pt x="20645" y="615096"/>
                </a:lnTo>
                <a:lnTo>
                  <a:pt x="36189" y="654028"/>
                </a:lnTo>
                <a:lnTo>
                  <a:pt x="55741" y="691516"/>
                </a:lnTo>
                <a:lnTo>
                  <a:pt x="79110" y="727412"/>
                </a:lnTo>
                <a:lnTo>
                  <a:pt x="106102" y="761570"/>
                </a:lnTo>
                <a:lnTo>
                  <a:pt x="136524" y="793841"/>
                </a:lnTo>
                <a:lnTo>
                  <a:pt x="170183" y="824079"/>
                </a:lnTo>
                <a:lnTo>
                  <a:pt x="206886" y="852137"/>
                </a:lnTo>
                <a:lnTo>
                  <a:pt x="246441" y="877866"/>
                </a:lnTo>
                <a:lnTo>
                  <a:pt x="288653" y="901121"/>
                </a:lnTo>
                <a:lnTo>
                  <a:pt x="333332" y="921752"/>
                </a:lnTo>
                <a:lnTo>
                  <a:pt x="380282" y="939614"/>
                </a:lnTo>
                <a:lnTo>
                  <a:pt x="429312" y="954558"/>
                </a:lnTo>
                <a:lnTo>
                  <a:pt x="480228" y="966438"/>
                </a:lnTo>
                <a:lnTo>
                  <a:pt x="532838" y="975106"/>
                </a:lnTo>
                <a:lnTo>
                  <a:pt x="586948" y="980415"/>
                </a:lnTo>
                <a:lnTo>
                  <a:pt x="642366" y="982218"/>
                </a:lnTo>
                <a:lnTo>
                  <a:pt x="697783" y="980415"/>
                </a:lnTo>
                <a:lnTo>
                  <a:pt x="751893" y="975106"/>
                </a:lnTo>
                <a:lnTo>
                  <a:pt x="804503" y="966438"/>
                </a:lnTo>
                <a:lnTo>
                  <a:pt x="855419" y="954558"/>
                </a:lnTo>
                <a:lnTo>
                  <a:pt x="904449" y="939614"/>
                </a:lnTo>
                <a:lnTo>
                  <a:pt x="951399" y="921752"/>
                </a:lnTo>
                <a:lnTo>
                  <a:pt x="996078" y="901121"/>
                </a:lnTo>
                <a:lnTo>
                  <a:pt x="1038290" y="877866"/>
                </a:lnTo>
                <a:lnTo>
                  <a:pt x="1077845" y="852137"/>
                </a:lnTo>
                <a:lnTo>
                  <a:pt x="1114548" y="824079"/>
                </a:lnTo>
                <a:lnTo>
                  <a:pt x="1148207" y="793841"/>
                </a:lnTo>
                <a:lnTo>
                  <a:pt x="1178629" y="761570"/>
                </a:lnTo>
                <a:lnTo>
                  <a:pt x="1205621" y="727412"/>
                </a:lnTo>
                <a:lnTo>
                  <a:pt x="1228990" y="691516"/>
                </a:lnTo>
                <a:lnTo>
                  <a:pt x="1248542" y="654028"/>
                </a:lnTo>
                <a:lnTo>
                  <a:pt x="1264086" y="615096"/>
                </a:lnTo>
                <a:lnTo>
                  <a:pt x="1275427" y="574867"/>
                </a:lnTo>
                <a:lnTo>
                  <a:pt x="1282373" y="533489"/>
                </a:lnTo>
                <a:lnTo>
                  <a:pt x="1284732" y="491109"/>
                </a:lnTo>
                <a:lnTo>
                  <a:pt x="1282373" y="448728"/>
                </a:lnTo>
                <a:lnTo>
                  <a:pt x="1275427" y="407350"/>
                </a:lnTo>
                <a:lnTo>
                  <a:pt x="1264086" y="367121"/>
                </a:lnTo>
                <a:lnTo>
                  <a:pt x="1248542" y="328189"/>
                </a:lnTo>
                <a:lnTo>
                  <a:pt x="1228990" y="290701"/>
                </a:lnTo>
                <a:lnTo>
                  <a:pt x="1205621" y="254805"/>
                </a:lnTo>
                <a:lnTo>
                  <a:pt x="1178629" y="220647"/>
                </a:lnTo>
                <a:lnTo>
                  <a:pt x="1148207" y="188376"/>
                </a:lnTo>
                <a:lnTo>
                  <a:pt x="1114548" y="158138"/>
                </a:lnTo>
                <a:lnTo>
                  <a:pt x="1077845" y="130080"/>
                </a:lnTo>
                <a:lnTo>
                  <a:pt x="1038290" y="104351"/>
                </a:lnTo>
                <a:lnTo>
                  <a:pt x="996078" y="81096"/>
                </a:lnTo>
                <a:lnTo>
                  <a:pt x="951399" y="60465"/>
                </a:lnTo>
                <a:lnTo>
                  <a:pt x="904449" y="42603"/>
                </a:lnTo>
                <a:lnTo>
                  <a:pt x="855419" y="27659"/>
                </a:lnTo>
                <a:lnTo>
                  <a:pt x="804503" y="15779"/>
                </a:lnTo>
                <a:lnTo>
                  <a:pt x="751893" y="7111"/>
                </a:lnTo>
                <a:lnTo>
                  <a:pt x="697783" y="1802"/>
                </a:lnTo>
                <a:lnTo>
                  <a:pt x="6423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20264" y="4083177"/>
            <a:ext cx="1285240" cy="982344"/>
          </a:xfrm>
          <a:custGeom>
            <a:avLst/>
            <a:gdLst/>
            <a:ahLst/>
            <a:cxnLst/>
            <a:rect l="l" t="t" r="r" b="b"/>
            <a:pathLst>
              <a:path w="1285239" h="982345">
                <a:moveTo>
                  <a:pt x="0" y="491109"/>
                </a:moveTo>
                <a:lnTo>
                  <a:pt x="2358" y="448728"/>
                </a:lnTo>
                <a:lnTo>
                  <a:pt x="9304" y="407350"/>
                </a:lnTo>
                <a:lnTo>
                  <a:pt x="20645" y="367121"/>
                </a:lnTo>
                <a:lnTo>
                  <a:pt x="36189" y="328189"/>
                </a:lnTo>
                <a:lnTo>
                  <a:pt x="55741" y="290701"/>
                </a:lnTo>
                <a:lnTo>
                  <a:pt x="79110" y="254805"/>
                </a:lnTo>
                <a:lnTo>
                  <a:pt x="106102" y="220647"/>
                </a:lnTo>
                <a:lnTo>
                  <a:pt x="136524" y="188376"/>
                </a:lnTo>
                <a:lnTo>
                  <a:pt x="170183" y="158138"/>
                </a:lnTo>
                <a:lnTo>
                  <a:pt x="206886" y="130080"/>
                </a:lnTo>
                <a:lnTo>
                  <a:pt x="246441" y="104351"/>
                </a:lnTo>
                <a:lnTo>
                  <a:pt x="288653" y="81096"/>
                </a:lnTo>
                <a:lnTo>
                  <a:pt x="333332" y="60465"/>
                </a:lnTo>
                <a:lnTo>
                  <a:pt x="380282" y="42603"/>
                </a:lnTo>
                <a:lnTo>
                  <a:pt x="429312" y="27659"/>
                </a:lnTo>
                <a:lnTo>
                  <a:pt x="480228" y="15779"/>
                </a:lnTo>
                <a:lnTo>
                  <a:pt x="532838" y="7111"/>
                </a:lnTo>
                <a:lnTo>
                  <a:pt x="586948" y="1802"/>
                </a:lnTo>
                <a:lnTo>
                  <a:pt x="642366" y="0"/>
                </a:lnTo>
                <a:lnTo>
                  <a:pt x="697783" y="1802"/>
                </a:lnTo>
                <a:lnTo>
                  <a:pt x="751893" y="7111"/>
                </a:lnTo>
                <a:lnTo>
                  <a:pt x="804503" y="15779"/>
                </a:lnTo>
                <a:lnTo>
                  <a:pt x="855419" y="27659"/>
                </a:lnTo>
                <a:lnTo>
                  <a:pt x="904449" y="42603"/>
                </a:lnTo>
                <a:lnTo>
                  <a:pt x="951399" y="60465"/>
                </a:lnTo>
                <a:lnTo>
                  <a:pt x="996078" y="81096"/>
                </a:lnTo>
                <a:lnTo>
                  <a:pt x="1038290" y="104351"/>
                </a:lnTo>
                <a:lnTo>
                  <a:pt x="1077845" y="130080"/>
                </a:lnTo>
                <a:lnTo>
                  <a:pt x="1114548" y="158138"/>
                </a:lnTo>
                <a:lnTo>
                  <a:pt x="1148207" y="188376"/>
                </a:lnTo>
                <a:lnTo>
                  <a:pt x="1178629" y="220647"/>
                </a:lnTo>
                <a:lnTo>
                  <a:pt x="1205621" y="254805"/>
                </a:lnTo>
                <a:lnTo>
                  <a:pt x="1228990" y="290701"/>
                </a:lnTo>
                <a:lnTo>
                  <a:pt x="1248542" y="328189"/>
                </a:lnTo>
                <a:lnTo>
                  <a:pt x="1264086" y="367121"/>
                </a:lnTo>
                <a:lnTo>
                  <a:pt x="1275427" y="407350"/>
                </a:lnTo>
                <a:lnTo>
                  <a:pt x="1282373" y="448728"/>
                </a:lnTo>
                <a:lnTo>
                  <a:pt x="1284732" y="491109"/>
                </a:lnTo>
                <a:lnTo>
                  <a:pt x="1282373" y="533489"/>
                </a:lnTo>
                <a:lnTo>
                  <a:pt x="1275427" y="574867"/>
                </a:lnTo>
                <a:lnTo>
                  <a:pt x="1264086" y="615096"/>
                </a:lnTo>
                <a:lnTo>
                  <a:pt x="1248542" y="654028"/>
                </a:lnTo>
                <a:lnTo>
                  <a:pt x="1228990" y="691516"/>
                </a:lnTo>
                <a:lnTo>
                  <a:pt x="1205621" y="727412"/>
                </a:lnTo>
                <a:lnTo>
                  <a:pt x="1178629" y="761570"/>
                </a:lnTo>
                <a:lnTo>
                  <a:pt x="1148207" y="793841"/>
                </a:lnTo>
                <a:lnTo>
                  <a:pt x="1114548" y="824079"/>
                </a:lnTo>
                <a:lnTo>
                  <a:pt x="1077845" y="852137"/>
                </a:lnTo>
                <a:lnTo>
                  <a:pt x="1038290" y="877866"/>
                </a:lnTo>
                <a:lnTo>
                  <a:pt x="996078" y="901121"/>
                </a:lnTo>
                <a:lnTo>
                  <a:pt x="951399" y="921752"/>
                </a:lnTo>
                <a:lnTo>
                  <a:pt x="904449" y="939614"/>
                </a:lnTo>
                <a:lnTo>
                  <a:pt x="855419" y="954558"/>
                </a:lnTo>
                <a:lnTo>
                  <a:pt x="804503" y="966438"/>
                </a:lnTo>
                <a:lnTo>
                  <a:pt x="751893" y="975106"/>
                </a:lnTo>
                <a:lnTo>
                  <a:pt x="697783" y="980415"/>
                </a:lnTo>
                <a:lnTo>
                  <a:pt x="642366" y="982218"/>
                </a:lnTo>
                <a:lnTo>
                  <a:pt x="586948" y="980415"/>
                </a:lnTo>
                <a:lnTo>
                  <a:pt x="532838" y="975106"/>
                </a:lnTo>
                <a:lnTo>
                  <a:pt x="480228" y="966438"/>
                </a:lnTo>
                <a:lnTo>
                  <a:pt x="429312" y="954558"/>
                </a:lnTo>
                <a:lnTo>
                  <a:pt x="380282" y="939614"/>
                </a:lnTo>
                <a:lnTo>
                  <a:pt x="333332" y="921752"/>
                </a:lnTo>
                <a:lnTo>
                  <a:pt x="288653" y="901121"/>
                </a:lnTo>
                <a:lnTo>
                  <a:pt x="246441" y="877866"/>
                </a:lnTo>
                <a:lnTo>
                  <a:pt x="206886" y="852137"/>
                </a:lnTo>
                <a:lnTo>
                  <a:pt x="170183" y="824079"/>
                </a:lnTo>
                <a:lnTo>
                  <a:pt x="136524" y="793841"/>
                </a:lnTo>
                <a:lnTo>
                  <a:pt x="106102" y="761570"/>
                </a:lnTo>
                <a:lnTo>
                  <a:pt x="79110" y="727412"/>
                </a:lnTo>
                <a:lnTo>
                  <a:pt x="55741" y="691516"/>
                </a:lnTo>
                <a:lnTo>
                  <a:pt x="36189" y="654028"/>
                </a:lnTo>
                <a:lnTo>
                  <a:pt x="20645" y="615096"/>
                </a:lnTo>
                <a:lnTo>
                  <a:pt x="9304" y="574867"/>
                </a:lnTo>
                <a:lnTo>
                  <a:pt x="2358" y="533489"/>
                </a:lnTo>
                <a:lnTo>
                  <a:pt x="0" y="491109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20264" y="4637913"/>
            <a:ext cx="1285240" cy="1388110"/>
          </a:xfrm>
          <a:custGeom>
            <a:avLst/>
            <a:gdLst/>
            <a:ahLst/>
            <a:cxnLst/>
            <a:rect l="l" t="t" r="r" b="b"/>
            <a:pathLst>
              <a:path w="1285239" h="1388110">
                <a:moveTo>
                  <a:pt x="1284732" y="0"/>
                </a:moveTo>
                <a:lnTo>
                  <a:pt x="0" y="0"/>
                </a:lnTo>
                <a:lnTo>
                  <a:pt x="0" y="1387602"/>
                </a:lnTo>
                <a:lnTo>
                  <a:pt x="1284732" y="1387602"/>
                </a:lnTo>
                <a:lnTo>
                  <a:pt x="128473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20264" y="4637913"/>
            <a:ext cx="1285240" cy="1388110"/>
          </a:xfrm>
          <a:custGeom>
            <a:avLst/>
            <a:gdLst/>
            <a:ahLst/>
            <a:cxnLst/>
            <a:rect l="l" t="t" r="r" b="b"/>
            <a:pathLst>
              <a:path w="1285239" h="1388110">
                <a:moveTo>
                  <a:pt x="0" y="1387602"/>
                </a:moveTo>
                <a:lnTo>
                  <a:pt x="1284732" y="1387602"/>
                </a:lnTo>
                <a:lnTo>
                  <a:pt x="1284732" y="0"/>
                </a:lnTo>
                <a:lnTo>
                  <a:pt x="0" y="0"/>
                </a:lnTo>
                <a:lnTo>
                  <a:pt x="0" y="1387602"/>
                </a:lnTo>
                <a:close/>
              </a:path>
            </a:pathLst>
          </a:custGeom>
          <a:ln w="9906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20264" y="4616577"/>
            <a:ext cx="0" cy="1409065"/>
          </a:xfrm>
          <a:custGeom>
            <a:avLst/>
            <a:gdLst/>
            <a:ahLst/>
            <a:cxnLst/>
            <a:rect l="l" t="t" r="r" b="b"/>
            <a:pathLst>
              <a:path h="1409064">
                <a:moveTo>
                  <a:pt x="0" y="0"/>
                </a:moveTo>
                <a:lnTo>
                  <a:pt x="0" y="1408938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08835" y="6025515"/>
            <a:ext cx="1283970" cy="0"/>
          </a:xfrm>
          <a:custGeom>
            <a:avLst/>
            <a:gdLst/>
            <a:ahLst/>
            <a:cxnLst/>
            <a:rect l="l" t="t" r="r" b="b"/>
            <a:pathLst>
              <a:path w="1283970">
                <a:moveTo>
                  <a:pt x="0" y="0"/>
                </a:moveTo>
                <a:lnTo>
                  <a:pt x="1283969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04996" y="4616577"/>
            <a:ext cx="0" cy="1398270"/>
          </a:xfrm>
          <a:custGeom>
            <a:avLst/>
            <a:gdLst/>
            <a:ahLst/>
            <a:cxnLst/>
            <a:rect l="l" t="t" r="r" b="b"/>
            <a:pathLst>
              <a:path h="1398270">
                <a:moveTo>
                  <a:pt x="0" y="1398270"/>
                </a:moveTo>
                <a:lnTo>
                  <a:pt x="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16427" y="4253865"/>
            <a:ext cx="2777490" cy="1195705"/>
          </a:xfrm>
          <a:custGeom>
            <a:avLst/>
            <a:gdLst/>
            <a:ahLst/>
            <a:cxnLst/>
            <a:rect l="l" t="t" r="r" b="b"/>
            <a:pathLst>
              <a:path w="2777490" h="1195704">
                <a:moveTo>
                  <a:pt x="2777490" y="0"/>
                </a:moveTo>
                <a:lnTo>
                  <a:pt x="0" y="499110"/>
                </a:lnTo>
                <a:lnTo>
                  <a:pt x="0" y="591947"/>
                </a:lnTo>
                <a:lnTo>
                  <a:pt x="2777490" y="1195578"/>
                </a:lnTo>
                <a:lnTo>
                  <a:pt x="277749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16427" y="4253865"/>
            <a:ext cx="2777490" cy="1195705"/>
          </a:xfrm>
          <a:custGeom>
            <a:avLst/>
            <a:gdLst/>
            <a:ahLst/>
            <a:cxnLst/>
            <a:rect l="l" t="t" r="r" b="b"/>
            <a:pathLst>
              <a:path w="2777490" h="1195704">
                <a:moveTo>
                  <a:pt x="0" y="499110"/>
                </a:moveTo>
                <a:lnTo>
                  <a:pt x="2777490" y="0"/>
                </a:lnTo>
                <a:lnTo>
                  <a:pt x="2777490" y="1195578"/>
                </a:lnTo>
                <a:lnTo>
                  <a:pt x="0" y="591947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40277" y="3111626"/>
            <a:ext cx="3714750" cy="491490"/>
          </a:xfrm>
          <a:custGeom>
            <a:avLst/>
            <a:gdLst/>
            <a:ahLst/>
            <a:cxnLst/>
            <a:rect l="l" t="t" r="r" b="b"/>
            <a:pathLst>
              <a:path w="3714750" h="491489">
                <a:moveTo>
                  <a:pt x="0" y="491489"/>
                </a:moveTo>
                <a:lnTo>
                  <a:pt x="371475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99734" y="3389757"/>
            <a:ext cx="1283970" cy="160020"/>
          </a:xfrm>
          <a:custGeom>
            <a:avLst/>
            <a:gdLst/>
            <a:ahLst/>
            <a:cxnLst/>
            <a:rect l="l" t="t" r="r" b="b"/>
            <a:pathLst>
              <a:path w="1283970" h="160020">
                <a:moveTo>
                  <a:pt x="0" y="160019"/>
                </a:moveTo>
                <a:lnTo>
                  <a:pt x="1283969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95896" y="3389757"/>
            <a:ext cx="0" cy="2657475"/>
          </a:xfrm>
          <a:custGeom>
            <a:avLst/>
            <a:gdLst/>
            <a:ahLst/>
            <a:cxnLst/>
            <a:rect l="l" t="t" r="r" b="b"/>
            <a:pathLst>
              <a:path h="2657475">
                <a:moveTo>
                  <a:pt x="0" y="0"/>
                </a:moveTo>
                <a:lnTo>
                  <a:pt x="0" y="2657093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41266" y="6025515"/>
            <a:ext cx="3298190" cy="0"/>
          </a:xfrm>
          <a:custGeom>
            <a:avLst/>
            <a:gdLst/>
            <a:ahLst/>
            <a:cxnLst/>
            <a:rect l="l" t="t" r="r" b="b"/>
            <a:pathLst>
              <a:path w="3298190">
                <a:moveTo>
                  <a:pt x="0" y="0"/>
                </a:moveTo>
                <a:lnTo>
                  <a:pt x="3297936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655" y="276860"/>
            <a:ext cx="65208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Causal </a:t>
            </a:r>
            <a:r>
              <a:rPr sz="4000" spc="-10" dirty="0"/>
              <a:t>vs. Diagnostic</a:t>
            </a:r>
            <a:r>
              <a:rPr sz="4000" spc="-70" dirty="0"/>
              <a:t> </a:t>
            </a:r>
            <a:r>
              <a:rPr sz="4000" spc="-10" dirty="0"/>
              <a:t>Reasoning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i="1" spc="-5" dirty="0">
                <a:latin typeface="Calibri"/>
                <a:cs typeface="Calibri"/>
              </a:rPr>
              <a:t>P(open|z) </a:t>
            </a:r>
            <a:r>
              <a:rPr spc="-5" dirty="0"/>
              <a:t>is</a:t>
            </a:r>
            <a:r>
              <a:rPr spc="5" dirty="0"/>
              <a:t> </a:t>
            </a:r>
            <a:r>
              <a:rPr spc="-10" dirty="0">
                <a:solidFill>
                  <a:srgbClr val="FF0000"/>
                </a:solidFill>
              </a:rPr>
              <a:t>diagnostic</a:t>
            </a:r>
            <a:r>
              <a:rPr spc="-10" dirty="0"/>
              <a:t>.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i="1" spc="-5" dirty="0">
                <a:latin typeface="Calibri"/>
                <a:cs typeface="Calibri"/>
              </a:rPr>
              <a:t>P(z|open) </a:t>
            </a:r>
            <a:r>
              <a:rPr spc="-5" dirty="0"/>
              <a:t>is</a:t>
            </a:r>
            <a:r>
              <a:rPr dirty="0"/>
              <a:t> </a:t>
            </a:r>
            <a:r>
              <a:rPr spc="-10" dirty="0">
                <a:solidFill>
                  <a:srgbClr val="FF0000"/>
                </a:solidFill>
              </a:rPr>
              <a:t>causal</a:t>
            </a:r>
            <a:r>
              <a:rPr spc="-10" dirty="0"/>
              <a:t>.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0" dirty="0"/>
              <a:t>Often </a:t>
            </a:r>
            <a:r>
              <a:rPr spc="-10" dirty="0">
                <a:solidFill>
                  <a:srgbClr val="FF0000"/>
                </a:solidFill>
              </a:rPr>
              <a:t>causal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5" dirty="0"/>
              <a:t>knowledg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40830" y="2892234"/>
            <a:ext cx="3326129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0"/>
              </a:lnSpc>
            </a:pPr>
            <a:r>
              <a:rPr sz="3200" spc="-5" dirty="0">
                <a:latin typeface="Calibri"/>
                <a:cs typeface="Calibri"/>
              </a:rPr>
              <a:t>e is easier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obtain.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362959"/>
            <a:ext cx="78803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Bayes </a:t>
            </a:r>
            <a:r>
              <a:rPr sz="3200" dirty="0">
                <a:latin typeface="Calibri"/>
                <a:cs typeface="Calibri"/>
              </a:rPr>
              <a:t>rule </a:t>
            </a:r>
            <a:r>
              <a:rPr sz="3200" spc="-10" dirty="0">
                <a:latin typeface="Calibri"/>
                <a:cs typeface="Calibri"/>
              </a:rPr>
              <a:t>allows </a:t>
            </a:r>
            <a:r>
              <a:rPr sz="3200" spc="-5" dirty="0">
                <a:latin typeface="Calibri"/>
                <a:cs typeface="Calibri"/>
              </a:rPr>
              <a:t>us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use causal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knowledge: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6226" y="4760696"/>
            <a:ext cx="5593715" cy="10458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4950" i="1" spc="67" baseline="-32828" dirty="0">
                <a:latin typeface="Times New Roman"/>
                <a:cs typeface="Times New Roman"/>
              </a:rPr>
              <a:t>P</a:t>
            </a:r>
            <a:r>
              <a:rPr sz="4950" spc="67" baseline="-32828" dirty="0">
                <a:latin typeface="Times New Roman"/>
                <a:cs typeface="Times New Roman"/>
              </a:rPr>
              <a:t>(</a:t>
            </a:r>
            <a:r>
              <a:rPr sz="4950" i="1" spc="67" baseline="-32828" dirty="0">
                <a:latin typeface="Times New Roman"/>
                <a:cs typeface="Times New Roman"/>
              </a:rPr>
              <a:t>open</a:t>
            </a:r>
            <a:r>
              <a:rPr sz="4950" i="1" spc="-630" baseline="-32828" dirty="0">
                <a:latin typeface="Times New Roman"/>
                <a:cs typeface="Times New Roman"/>
              </a:rPr>
              <a:t> </a:t>
            </a:r>
            <a:r>
              <a:rPr sz="4950" baseline="-32828" dirty="0">
                <a:latin typeface="Times New Roman"/>
                <a:cs typeface="Times New Roman"/>
              </a:rPr>
              <a:t>|</a:t>
            </a:r>
            <a:r>
              <a:rPr sz="4950" spc="-75" baseline="-32828" dirty="0">
                <a:latin typeface="Times New Roman"/>
                <a:cs typeface="Times New Roman"/>
              </a:rPr>
              <a:t> </a:t>
            </a:r>
            <a:r>
              <a:rPr sz="4950" i="1" spc="120" baseline="-32828" dirty="0">
                <a:latin typeface="Times New Roman"/>
                <a:cs typeface="Times New Roman"/>
              </a:rPr>
              <a:t>z</a:t>
            </a:r>
            <a:r>
              <a:rPr sz="4950" spc="120" baseline="-32828" dirty="0">
                <a:latin typeface="Times New Roman"/>
                <a:cs typeface="Times New Roman"/>
              </a:rPr>
              <a:t>)</a:t>
            </a:r>
            <a:r>
              <a:rPr sz="4950" spc="-112" baseline="-32828" dirty="0">
                <a:latin typeface="Times New Roman"/>
                <a:cs typeface="Times New Roman"/>
              </a:rPr>
              <a:t> </a:t>
            </a:r>
            <a:r>
              <a:rPr sz="4950" spc="15" baseline="-32828" dirty="0">
                <a:latin typeface="Symbol"/>
                <a:cs typeface="Symbol"/>
              </a:rPr>
              <a:t></a:t>
            </a:r>
            <a:r>
              <a:rPr sz="4950" spc="465" baseline="-32828" dirty="0">
                <a:latin typeface="Times New Roman"/>
                <a:cs typeface="Times New Roman"/>
              </a:rPr>
              <a:t> </a:t>
            </a:r>
            <a:r>
              <a:rPr sz="3300" i="1" u="heavy" spc="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3300" u="heavy" spc="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3300" i="1" u="heavy" spc="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z</a:t>
            </a:r>
            <a:r>
              <a:rPr sz="3300" i="1" u="heavy" spc="-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|</a:t>
            </a:r>
            <a:r>
              <a:rPr sz="3300" u="heavy" spc="-25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00" i="1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open</a:t>
            </a:r>
            <a:r>
              <a:rPr sz="3300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3300" i="1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3300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3300" i="1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open</a:t>
            </a:r>
            <a:r>
              <a:rPr sz="3300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3300">
              <a:latin typeface="Times New Roman"/>
              <a:cs typeface="Times New Roman"/>
            </a:endParaRPr>
          </a:p>
          <a:p>
            <a:pPr marL="3556000">
              <a:lnSpc>
                <a:spcPct val="100000"/>
              </a:lnSpc>
              <a:spcBef>
                <a:spcPts val="105"/>
              </a:spcBef>
            </a:pPr>
            <a:r>
              <a:rPr sz="3300" i="1" spc="125" dirty="0">
                <a:latin typeface="Times New Roman"/>
                <a:cs typeface="Times New Roman"/>
              </a:rPr>
              <a:t>P</a:t>
            </a:r>
            <a:r>
              <a:rPr sz="3300" spc="125" dirty="0">
                <a:latin typeface="Times New Roman"/>
                <a:cs typeface="Times New Roman"/>
              </a:rPr>
              <a:t>(</a:t>
            </a:r>
            <a:r>
              <a:rPr sz="3300" i="1" spc="125" dirty="0">
                <a:latin typeface="Times New Roman"/>
                <a:cs typeface="Times New Roman"/>
              </a:rPr>
              <a:t>z</a:t>
            </a:r>
            <a:r>
              <a:rPr sz="3300" spc="125" dirty="0">
                <a:latin typeface="Times New Roman"/>
                <a:cs typeface="Times New Roman"/>
              </a:rPr>
              <a:t>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4305" y="3054095"/>
            <a:ext cx="3910329" cy="52006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31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2800" b="1" spc="-5" dirty="0">
                <a:solidFill>
                  <a:srgbClr val="800080"/>
                </a:solidFill>
                <a:latin typeface="Verdana"/>
                <a:cs typeface="Verdana"/>
              </a:rPr>
              <a:t>count</a:t>
            </a:r>
            <a:r>
              <a:rPr sz="2800" b="1" spc="-35" dirty="0">
                <a:solidFill>
                  <a:srgbClr val="800080"/>
                </a:solidFill>
                <a:latin typeface="Verdana"/>
                <a:cs typeface="Verdana"/>
              </a:rPr>
              <a:t> </a:t>
            </a:r>
            <a:r>
              <a:rPr sz="2800" b="1" spc="-5" dirty="0">
                <a:solidFill>
                  <a:srgbClr val="800080"/>
                </a:solidFill>
                <a:latin typeface="Verdana"/>
                <a:cs typeface="Verdana"/>
              </a:rPr>
              <a:t>frequencies!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80335" y="2401697"/>
            <a:ext cx="2010410" cy="697230"/>
          </a:xfrm>
          <a:custGeom>
            <a:avLst/>
            <a:gdLst/>
            <a:ahLst/>
            <a:cxnLst/>
            <a:rect l="l" t="t" r="r" b="b"/>
            <a:pathLst>
              <a:path w="2010410" h="697230">
                <a:moveTo>
                  <a:pt x="76192" y="24236"/>
                </a:moveTo>
                <a:lnTo>
                  <a:pt x="68191" y="48070"/>
                </a:lnTo>
                <a:lnTo>
                  <a:pt x="2002409" y="696722"/>
                </a:lnTo>
                <a:lnTo>
                  <a:pt x="2010282" y="672845"/>
                </a:lnTo>
                <a:lnTo>
                  <a:pt x="76192" y="24236"/>
                </a:lnTo>
                <a:close/>
              </a:path>
              <a:path w="2010410" h="697230">
                <a:moveTo>
                  <a:pt x="84327" y="0"/>
                </a:moveTo>
                <a:lnTo>
                  <a:pt x="0" y="11937"/>
                </a:lnTo>
                <a:lnTo>
                  <a:pt x="60070" y="72262"/>
                </a:lnTo>
                <a:lnTo>
                  <a:pt x="68191" y="48070"/>
                </a:lnTo>
                <a:lnTo>
                  <a:pt x="56260" y="44068"/>
                </a:lnTo>
                <a:lnTo>
                  <a:pt x="64134" y="20192"/>
                </a:lnTo>
                <a:lnTo>
                  <a:pt x="77549" y="20192"/>
                </a:lnTo>
                <a:lnTo>
                  <a:pt x="84327" y="0"/>
                </a:lnTo>
                <a:close/>
              </a:path>
              <a:path w="2010410" h="697230">
                <a:moveTo>
                  <a:pt x="64134" y="20192"/>
                </a:moveTo>
                <a:lnTo>
                  <a:pt x="56260" y="44068"/>
                </a:lnTo>
                <a:lnTo>
                  <a:pt x="68191" y="48070"/>
                </a:lnTo>
                <a:lnTo>
                  <a:pt x="76192" y="24236"/>
                </a:lnTo>
                <a:lnTo>
                  <a:pt x="64134" y="20192"/>
                </a:lnTo>
                <a:close/>
              </a:path>
              <a:path w="2010410" h="697230">
                <a:moveTo>
                  <a:pt x="77549" y="20192"/>
                </a:moveTo>
                <a:lnTo>
                  <a:pt x="64134" y="20192"/>
                </a:lnTo>
                <a:lnTo>
                  <a:pt x="76192" y="24236"/>
                </a:lnTo>
                <a:lnTo>
                  <a:pt x="77549" y="20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45227" y="3648836"/>
            <a:ext cx="1266190" cy="1190625"/>
          </a:xfrm>
          <a:custGeom>
            <a:avLst/>
            <a:gdLst/>
            <a:ahLst/>
            <a:cxnLst/>
            <a:rect l="l" t="t" r="r" b="b"/>
            <a:pathLst>
              <a:path w="1266190" h="1190625">
                <a:moveTo>
                  <a:pt x="29463" y="1110361"/>
                </a:moveTo>
                <a:lnTo>
                  <a:pt x="0" y="1190244"/>
                </a:lnTo>
                <a:lnTo>
                  <a:pt x="81661" y="1165860"/>
                </a:lnTo>
                <a:lnTo>
                  <a:pt x="72344" y="1155954"/>
                </a:lnTo>
                <a:lnTo>
                  <a:pt x="54863" y="1155954"/>
                </a:lnTo>
                <a:lnTo>
                  <a:pt x="37719" y="1137665"/>
                </a:lnTo>
                <a:lnTo>
                  <a:pt x="46970" y="1128974"/>
                </a:lnTo>
                <a:lnTo>
                  <a:pt x="29463" y="1110361"/>
                </a:lnTo>
                <a:close/>
              </a:path>
              <a:path w="1266190" h="1190625">
                <a:moveTo>
                  <a:pt x="46970" y="1128974"/>
                </a:moveTo>
                <a:lnTo>
                  <a:pt x="37719" y="1137665"/>
                </a:lnTo>
                <a:lnTo>
                  <a:pt x="54863" y="1155954"/>
                </a:lnTo>
                <a:lnTo>
                  <a:pt x="64144" y="1147235"/>
                </a:lnTo>
                <a:lnTo>
                  <a:pt x="46970" y="1128974"/>
                </a:lnTo>
                <a:close/>
              </a:path>
              <a:path w="1266190" h="1190625">
                <a:moveTo>
                  <a:pt x="64144" y="1147235"/>
                </a:moveTo>
                <a:lnTo>
                  <a:pt x="54863" y="1155954"/>
                </a:lnTo>
                <a:lnTo>
                  <a:pt x="72344" y="1155954"/>
                </a:lnTo>
                <a:lnTo>
                  <a:pt x="64144" y="1147235"/>
                </a:lnTo>
                <a:close/>
              </a:path>
              <a:path w="1266190" h="1190625">
                <a:moveTo>
                  <a:pt x="1248664" y="0"/>
                </a:moveTo>
                <a:lnTo>
                  <a:pt x="46970" y="1128974"/>
                </a:lnTo>
                <a:lnTo>
                  <a:pt x="64144" y="1147235"/>
                </a:lnTo>
                <a:lnTo>
                  <a:pt x="1265936" y="18287"/>
                </a:lnTo>
                <a:lnTo>
                  <a:pt x="12486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0196" y="462533"/>
            <a:ext cx="19431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</a:t>
            </a:r>
            <a:r>
              <a:rPr spc="-90" dirty="0"/>
              <a:t>x</a:t>
            </a:r>
            <a:r>
              <a:rPr spc="-5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327912"/>
            <a:ext cx="261493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P(z|open) =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0.6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6594" y="1327912"/>
            <a:ext cx="252603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i="1" dirty="0">
                <a:latin typeface="Times New Roman"/>
                <a:cs typeface="Times New Roman"/>
              </a:rPr>
              <a:t>P(z|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Times New Roman"/>
                <a:cs typeface="Times New Roman"/>
              </a:rPr>
              <a:t>open) =</a:t>
            </a:r>
            <a:r>
              <a:rPr sz="2800" i="1" spc="-8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0.3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1840483"/>
            <a:ext cx="41948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P(open) = P(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Times New Roman"/>
                <a:cs typeface="Times New Roman"/>
              </a:rPr>
              <a:t>open) =</a:t>
            </a:r>
            <a:r>
              <a:rPr sz="2800" i="1" spc="-9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0.5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99280" y="3146297"/>
            <a:ext cx="6106795" cy="0"/>
          </a:xfrm>
          <a:custGeom>
            <a:avLst/>
            <a:gdLst/>
            <a:ahLst/>
            <a:cxnLst/>
            <a:rect l="l" t="t" r="r" b="b"/>
            <a:pathLst>
              <a:path w="6106795">
                <a:moveTo>
                  <a:pt x="0" y="0"/>
                </a:moveTo>
                <a:lnTo>
                  <a:pt x="6106629" y="0"/>
                </a:lnTo>
              </a:path>
            </a:pathLst>
          </a:custGeom>
          <a:ln w="13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9280" y="4205862"/>
            <a:ext cx="2353310" cy="0"/>
          </a:xfrm>
          <a:custGeom>
            <a:avLst/>
            <a:gdLst/>
            <a:ahLst/>
            <a:cxnLst/>
            <a:rect l="l" t="t" r="r" b="b"/>
            <a:pathLst>
              <a:path w="2353310">
                <a:moveTo>
                  <a:pt x="0" y="0"/>
                </a:moveTo>
                <a:lnTo>
                  <a:pt x="2353228" y="0"/>
                </a:lnTo>
              </a:path>
            </a:pathLst>
          </a:custGeom>
          <a:ln w="13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18693" y="4205862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695" y="0"/>
                </a:lnTo>
              </a:path>
            </a:pathLst>
          </a:custGeom>
          <a:ln w="13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06240" y="3935538"/>
            <a:ext cx="152654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700" spc="5" dirty="0">
                <a:latin typeface="Symbol"/>
                <a:cs typeface="Symbol"/>
              </a:rPr>
              <a:t>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4050" spc="7" baseline="34979" dirty="0">
                <a:latin typeface="Times New Roman"/>
                <a:cs typeface="Times New Roman"/>
              </a:rPr>
              <a:t>2 </a:t>
            </a:r>
            <a:r>
              <a:rPr sz="2700" spc="5" dirty="0">
                <a:latin typeface="Symbol"/>
                <a:cs typeface="Symbol"/>
              </a:rPr>
              <a:t></a:t>
            </a:r>
            <a:r>
              <a:rPr sz="2700" spc="140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Times New Roman"/>
                <a:cs typeface="Times New Roman"/>
              </a:rPr>
              <a:t>0.67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604832" y="4202867"/>
            <a:ext cx="292227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36850" algn="l"/>
              </a:tabLst>
            </a:pPr>
            <a:r>
              <a:rPr sz="2700" dirty="0">
                <a:latin typeface="Times New Roman"/>
                <a:cs typeface="Times New Roman"/>
              </a:rPr>
              <a:t>0.6</a:t>
            </a:r>
            <a:r>
              <a:rPr sz="2700" spc="-3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Symbol"/>
                <a:cs typeface="Symbol"/>
              </a:rPr>
              <a:t></a:t>
            </a:r>
            <a:r>
              <a:rPr sz="2700" spc="-3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0.5</a:t>
            </a:r>
            <a:r>
              <a:rPr sz="2700" spc="-30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Symbol"/>
                <a:cs typeface="Symbol"/>
              </a:rPr>
              <a:t></a:t>
            </a:r>
            <a:r>
              <a:rPr sz="2700" spc="-2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0.</a:t>
            </a:r>
            <a:r>
              <a:rPr sz="2700" spc="215" dirty="0">
                <a:latin typeface="Times New Roman"/>
                <a:cs typeface="Times New Roman"/>
              </a:rPr>
              <a:t>3</a:t>
            </a:r>
            <a:r>
              <a:rPr sz="2700" dirty="0">
                <a:latin typeface="Symbol"/>
                <a:cs typeface="Symbol"/>
              </a:rPr>
              <a:t></a:t>
            </a:r>
            <a:r>
              <a:rPr sz="2700" spc="-3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0.5	</a:t>
            </a:r>
            <a:r>
              <a:rPr sz="2700" spc="5" dirty="0">
                <a:latin typeface="Times New Roman"/>
                <a:cs typeface="Times New Roman"/>
              </a:rPr>
              <a:t>3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7843" y="3719141"/>
            <a:ext cx="104711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dirty="0">
                <a:latin typeface="Times New Roman"/>
                <a:cs typeface="Times New Roman"/>
              </a:rPr>
              <a:t>0.6</a:t>
            </a:r>
            <a:r>
              <a:rPr sz="2700" spc="-4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Symbol"/>
                <a:cs typeface="Symbol"/>
              </a:rPr>
              <a:t></a:t>
            </a:r>
            <a:r>
              <a:rPr sz="2700" spc="-4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0.5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3052" y="3935538"/>
            <a:ext cx="1774189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i="1" spc="35" dirty="0">
                <a:latin typeface="Times New Roman"/>
                <a:cs typeface="Times New Roman"/>
              </a:rPr>
              <a:t>P</a:t>
            </a:r>
            <a:r>
              <a:rPr sz="2700" spc="35" dirty="0">
                <a:latin typeface="Times New Roman"/>
                <a:cs typeface="Times New Roman"/>
              </a:rPr>
              <a:t>(</a:t>
            </a:r>
            <a:r>
              <a:rPr sz="2700" i="1" spc="35" dirty="0">
                <a:latin typeface="Times New Roman"/>
                <a:cs typeface="Times New Roman"/>
              </a:rPr>
              <a:t>open</a:t>
            </a:r>
            <a:r>
              <a:rPr sz="2700" i="1" spc="-5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| </a:t>
            </a:r>
            <a:r>
              <a:rPr sz="2700" i="1" spc="65" dirty="0">
                <a:latin typeface="Times New Roman"/>
                <a:cs typeface="Times New Roman"/>
              </a:rPr>
              <a:t>z</a:t>
            </a:r>
            <a:r>
              <a:rPr sz="2700" spc="65" dirty="0">
                <a:latin typeface="Times New Roman"/>
                <a:cs typeface="Times New Roman"/>
              </a:rPr>
              <a:t>) </a:t>
            </a:r>
            <a:r>
              <a:rPr sz="2700" spc="5" dirty="0">
                <a:latin typeface="Symbol"/>
                <a:cs typeface="Symbol"/>
              </a:rPr>
              <a:t>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20967" y="3143297"/>
            <a:ext cx="608139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i="1" spc="95" dirty="0">
                <a:latin typeface="Times New Roman"/>
                <a:cs typeface="Times New Roman"/>
              </a:rPr>
              <a:t>P</a:t>
            </a:r>
            <a:r>
              <a:rPr sz="2700" spc="95" dirty="0">
                <a:latin typeface="Times New Roman"/>
                <a:cs typeface="Times New Roman"/>
              </a:rPr>
              <a:t>(</a:t>
            </a:r>
            <a:r>
              <a:rPr sz="2700" i="1" spc="95" dirty="0">
                <a:latin typeface="Times New Roman"/>
                <a:cs typeface="Times New Roman"/>
              </a:rPr>
              <a:t>z</a:t>
            </a:r>
            <a:r>
              <a:rPr sz="2700" i="1" spc="-1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|</a:t>
            </a:r>
            <a:r>
              <a:rPr sz="2700" spc="-204" dirty="0">
                <a:latin typeface="Times New Roman"/>
                <a:cs typeface="Times New Roman"/>
              </a:rPr>
              <a:t> </a:t>
            </a:r>
            <a:r>
              <a:rPr sz="2700" i="1" spc="5" dirty="0">
                <a:latin typeface="Times New Roman"/>
                <a:cs typeface="Times New Roman"/>
              </a:rPr>
              <a:t>open</a:t>
            </a:r>
            <a:r>
              <a:rPr sz="2700" spc="5" dirty="0">
                <a:latin typeface="Times New Roman"/>
                <a:cs typeface="Times New Roman"/>
              </a:rPr>
              <a:t>)</a:t>
            </a:r>
            <a:r>
              <a:rPr sz="2700" spc="-270" dirty="0">
                <a:latin typeface="Times New Roman"/>
                <a:cs typeface="Times New Roman"/>
              </a:rPr>
              <a:t> </a:t>
            </a:r>
            <a:r>
              <a:rPr sz="2700" i="1" spc="20" dirty="0">
                <a:latin typeface="Times New Roman"/>
                <a:cs typeface="Times New Roman"/>
              </a:rPr>
              <a:t>p</a:t>
            </a:r>
            <a:r>
              <a:rPr sz="2700" spc="20" dirty="0">
                <a:latin typeface="Times New Roman"/>
                <a:cs typeface="Times New Roman"/>
              </a:rPr>
              <a:t>(</a:t>
            </a:r>
            <a:r>
              <a:rPr sz="2700" i="1" spc="20" dirty="0">
                <a:latin typeface="Times New Roman"/>
                <a:cs typeface="Times New Roman"/>
              </a:rPr>
              <a:t>open</a:t>
            </a:r>
            <a:r>
              <a:rPr sz="2700" spc="20" dirty="0">
                <a:latin typeface="Times New Roman"/>
                <a:cs typeface="Times New Roman"/>
              </a:rPr>
              <a:t>)</a:t>
            </a:r>
            <a:r>
              <a:rPr sz="2700" spc="-229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Symbol"/>
                <a:cs typeface="Symbol"/>
              </a:rPr>
              <a:t></a:t>
            </a:r>
            <a:r>
              <a:rPr sz="2700" spc="-95" dirty="0">
                <a:latin typeface="Times New Roman"/>
                <a:cs typeface="Times New Roman"/>
              </a:rPr>
              <a:t> </a:t>
            </a:r>
            <a:r>
              <a:rPr sz="2700" i="1" spc="95" dirty="0">
                <a:latin typeface="Times New Roman"/>
                <a:cs typeface="Times New Roman"/>
              </a:rPr>
              <a:t>P</a:t>
            </a:r>
            <a:r>
              <a:rPr sz="2700" spc="95" dirty="0">
                <a:latin typeface="Times New Roman"/>
                <a:cs typeface="Times New Roman"/>
              </a:rPr>
              <a:t>(</a:t>
            </a:r>
            <a:r>
              <a:rPr sz="2700" i="1" spc="95" dirty="0">
                <a:latin typeface="Times New Roman"/>
                <a:cs typeface="Times New Roman"/>
              </a:rPr>
              <a:t>z</a:t>
            </a:r>
            <a:r>
              <a:rPr sz="2700" i="1" spc="-1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|</a:t>
            </a:r>
            <a:r>
              <a:rPr sz="2700" spc="-21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Symbol"/>
                <a:cs typeface="Symbol"/>
              </a:rPr>
              <a:t></a:t>
            </a:r>
            <a:r>
              <a:rPr sz="2700" i="1" spc="10" dirty="0">
                <a:latin typeface="Times New Roman"/>
                <a:cs typeface="Times New Roman"/>
              </a:rPr>
              <a:t>open</a:t>
            </a:r>
            <a:r>
              <a:rPr sz="2700" spc="10" dirty="0">
                <a:latin typeface="Times New Roman"/>
                <a:cs typeface="Times New Roman"/>
              </a:rPr>
              <a:t>)</a:t>
            </a:r>
            <a:r>
              <a:rPr sz="2700" spc="-275" dirty="0">
                <a:latin typeface="Times New Roman"/>
                <a:cs typeface="Times New Roman"/>
              </a:rPr>
              <a:t> </a:t>
            </a:r>
            <a:r>
              <a:rPr sz="2700" i="1" spc="20" dirty="0">
                <a:latin typeface="Times New Roman"/>
                <a:cs typeface="Times New Roman"/>
              </a:rPr>
              <a:t>p</a:t>
            </a:r>
            <a:r>
              <a:rPr sz="2700" spc="20" dirty="0">
                <a:latin typeface="Times New Roman"/>
                <a:cs typeface="Times New Roman"/>
              </a:rPr>
              <a:t>(</a:t>
            </a:r>
            <a:r>
              <a:rPr sz="2700" spc="20" dirty="0">
                <a:latin typeface="Symbol"/>
                <a:cs typeface="Symbol"/>
              </a:rPr>
              <a:t></a:t>
            </a:r>
            <a:r>
              <a:rPr sz="2700" i="1" spc="20" dirty="0">
                <a:latin typeface="Times New Roman"/>
                <a:cs typeface="Times New Roman"/>
              </a:rPr>
              <a:t>open</a:t>
            </a:r>
            <a:r>
              <a:rPr sz="2700" spc="20" dirty="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35888" y="2660289"/>
            <a:ext cx="265176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i="1" spc="95" dirty="0">
                <a:latin typeface="Times New Roman"/>
                <a:cs typeface="Times New Roman"/>
              </a:rPr>
              <a:t>P</a:t>
            </a:r>
            <a:r>
              <a:rPr sz="2700" spc="95" dirty="0">
                <a:latin typeface="Times New Roman"/>
                <a:cs typeface="Times New Roman"/>
              </a:rPr>
              <a:t>(</a:t>
            </a:r>
            <a:r>
              <a:rPr sz="2700" i="1" spc="95" dirty="0">
                <a:latin typeface="Times New Roman"/>
                <a:cs typeface="Times New Roman"/>
              </a:rPr>
              <a:t>z </a:t>
            </a:r>
            <a:r>
              <a:rPr sz="2700" dirty="0">
                <a:latin typeface="Times New Roman"/>
                <a:cs typeface="Times New Roman"/>
              </a:rPr>
              <a:t>|</a:t>
            </a:r>
            <a:r>
              <a:rPr sz="2700" spc="-475" dirty="0">
                <a:latin typeface="Times New Roman"/>
                <a:cs typeface="Times New Roman"/>
              </a:rPr>
              <a:t> </a:t>
            </a:r>
            <a:r>
              <a:rPr sz="2700" i="1" spc="25" dirty="0">
                <a:latin typeface="Times New Roman"/>
                <a:cs typeface="Times New Roman"/>
              </a:rPr>
              <a:t>open</a:t>
            </a:r>
            <a:r>
              <a:rPr sz="2700" spc="25" dirty="0">
                <a:latin typeface="Times New Roman"/>
                <a:cs typeface="Times New Roman"/>
              </a:rPr>
              <a:t>)</a:t>
            </a:r>
            <a:r>
              <a:rPr sz="2700" i="1" spc="25" dirty="0">
                <a:latin typeface="Times New Roman"/>
                <a:cs typeface="Times New Roman"/>
              </a:rPr>
              <a:t>P</a:t>
            </a:r>
            <a:r>
              <a:rPr sz="2700" spc="25" dirty="0">
                <a:latin typeface="Times New Roman"/>
                <a:cs typeface="Times New Roman"/>
              </a:rPr>
              <a:t>(</a:t>
            </a:r>
            <a:r>
              <a:rPr sz="2700" i="1" spc="25" dirty="0">
                <a:latin typeface="Times New Roman"/>
                <a:cs typeface="Times New Roman"/>
              </a:rPr>
              <a:t>open</a:t>
            </a:r>
            <a:r>
              <a:rPr sz="2700" spc="25" dirty="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3051" y="2875974"/>
            <a:ext cx="1774189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i="1" spc="35" dirty="0">
                <a:latin typeface="Times New Roman"/>
                <a:cs typeface="Times New Roman"/>
              </a:rPr>
              <a:t>P</a:t>
            </a:r>
            <a:r>
              <a:rPr sz="2700" spc="35" dirty="0">
                <a:latin typeface="Times New Roman"/>
                <a:cs typeface="Times New Roman"/>
              </a:rPr>
              <a:t>(</a:t>
            </a:r>
            <a:r>
              <a:rPr sz="2700" i="1" spc="35" dirty="0">
                <a:latin typeface="Times New Roman"/>
                <a:cs typeface="Times New Roman"/>
              </a:rPr>
              <a:t>open</a:t>
            </a:r>
            <a:r>
              <a:rPr sz="2700" i="1" spc="-5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| </a:t>
            </a:r>
            <a:r>
              <a:rPr sz="2700" i="1" spc="65" dirty="0">
                <a:latin typeface="Times New Roman"/>
                <a:cs typeface="Times New Roman"/>
              </a:rPr>
              <a:t>z</a:t>
            </a:r>
            <a:r>
              <a:rPr sz="2700" spc="65" dirty="0">
                <a:latin typeface="Times New Roman"/>
                <a:cs typeface="Times New Roman"/>
              </a:rPr>
              <a:t>) </a:t>
            </a:r>
            <a:r>
              <a:rPr sz="2700" spc="5" dirty="0">
                <a:latin typeface="Symbol"/>
                <a:cs typeface="Symbol"/>
              </a:rPr>
              <a:t>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1791" y="5131308"/>
            <a:ext cx="78447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825" indent="-238760">
              <a:lnSpc>
                <a:spcPct val="100000"/>
              </a:lnSpc>
              <a:spcBef>
                <a:spcPts val="100"/>
              </a:spcBef>
              <a:buClr>
                <a:srgbClr val="800080"/>
              </a:buClr>
              <a:buSzPct val="119642"/>
              <a:buFont typeface="Times New Roman"/>
              <a:buChar char="•"/>
              <a:tabLst>
                <a:tab pos="251460" algn="l"/>
              </a:tabLst>
            </a:pPr>
            <a:r>
              <a:rPr sz="2800" i="1" dirty="0">
                <a:latin typeface="Comic Sans MS"/>
                <a:cs typeface="Comic Sans MS"/>
              </a:rPr>
              <a:t>z </a:t>
            </a:r>
            <a:r>
              <a:rPr sz="2800" spc="-5" dirty="0">
                <a:latin typeface="Comic Sans MS"/>
                <a:cs typeface="Comic Sans MS"/>
              </a:rPr>
              <a:t>raises the </a:t>
            </a:r>
            <a:r>
              <a:rPr sz="2800" dirty="0">
                <a:latin typeface="Comic Sans MS"/>
                <a:cs typeface="Comic Sans MS"/>
              </a:rPr>
              <a:t>probability </a:t>
            </a:r>
            <a:r>
              <a:rPr sz="2800" spc="-5" dirty="0">
                <a:latin typeface="Comic Sans MS"/>
                <a:cs typeface="Comic Sans MS"/>
              </a:rPr>
              <a:t>that the door is</a:t>
            </a:r>
            <a:r>
              <a:rPr sz="2800" spc="4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open.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903" y="259334"/>
            <a:ext cx="72821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Need </a:t>
            </a:r>
            <a:r>
              <a:rPr sz="4000" spc="-30" dirty="0"/>
              <a:t>for </a:t>
            </a:r>
            <a:r>
              <a:rPr sz="4000" spc="-10" dirty="0"/>
              <a:t>Reasoning </a:t>
            </a:r>
            <a:r>
              <a:rPr sz="4000" dirty="0"/>
              <a:t>w/</a:t>
            </a:r>
            <a:r>
              <a:rPr sz="4000" spc="-40" dirty="0"/>
              <a:t> </a:t>
            </a:r>
            <a:r>
              <a:rPr sz="4000" spc="-10" dirty="0"/>
              <a:t>Uncertainty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8739" y="1144100"/>
            <a:ext cx="7589520" cy="495808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world </a:t>
            </a:r>
            <a:r>
              <a:rPr sz="2800" spc="-5" dirty="0">
                <a:latin typeface="Calibri"/>
                <a:cs typeface="Calibri"/>
              </a:rPr>
              <a:t>is full 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uncertainty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16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chance </a:t>
            </a:r>
            <a:r>
              <a:rPr sz="2400" spc="-10" dirty="0">
                <a:latin typeface="Calibri"/>
                <a:cs typeface="Calibri"/>
              </a:rPr>
              <a:t>nodes/sensor noise/actuator error/partial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info..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14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Logic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brittle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Calibri"/>
                <a:cs typeface="Calibri"/>
              </a:rPr>
              <a:t>can’t </a:t>
            </a:r>
            <a:r>
              <a:rPr sz="2000" spc="-10" dirty="0">
                <a:latin typeface="Calibri"/>
                <a:cs typeface="Calibri"/>
              </a:rPr>
              <a:t>encode </a:t>
            </a:r>
            <a:r>
              <a:rPr sz="2000" spc="-15" dirty="0">
                <a:latin typeface="Calibri"/>
                <a:cs typeface="Calibri"/>
              </a:rPr>
              <a:t>exceptions to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rules</a:t>
            </a:r>
            <a:endParaRPr sz="20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15" dirty="0">
                <a:latin typeface="Calibri"/>
                <a:cs typeface="Calibri"/>
              </a:rPr>
              <a:t>can‘t </a:t>
            </a:r>
            <a:r>
              <a:rPr sz="2000" spc="-10" dirty="0">
                <a:latin typeface="Calibri"/>
                <a:cs typeface="Calibri"/>
              </a:rPr>
              <a:t>encode statistical properties </a:t>
            </a:r>
            <a:r>
              <a:rPr sz="2000" spc="-5" dirty="0">
                <a:latin typeface="Calibri"/>
                <a:cs typeface="Calibri"/>
              </a:rPr>
              <a:t>in a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domain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12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5" dirty="0">
                <a:latin typeface="Calibri"/>
                <a:cs typeface="Calibri"/>
              </a:rPr>
              <a:t>Computers </a:t>
            </a: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able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handle </a:t>
            </a:r>
            <a:r>
              <a:rPr sz="2400" spc="-10" dirty="0">
                <a:latin typeface="Calibri"/>
                <a:cs typeface="Calibri"/>
              </a:rPr>
              <a:t>uncertainty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Probability: new </a:t>
            </a:r>
            <a:r>
              <a:rPr sz="2800" spc="-15" dirty="0">
                <a:latin typeface="Calibri"/>
                <a:cs typeface="Calibri"/>
              </a:rPr>
              <a:t>foundation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AI (&amp;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CS!)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Massive amounts of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around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today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16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0" dirty="0">
                <a:latin typeface="Calibri"/>
                <a:cs typeface="Calibri"/>
              </a:rPr>
              <a:t>Statistics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CS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both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14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0" dirty="0">
                <a:latin typeface="Calibri"/>
                <a:cs typeface="Calibri"/>
              </a:rPr>
              <a:t>Statistics </a:t>
            </a:r>
            <a:r>
              <a:rPr sz="2400" spc="-5" dirty="0">
                <a:latin typeface="Calibri"/>
                <a:cs typeface="Calibri"/>
              </a:rPr>
              <a:t>lets us </a:t>
            </a:r>
            <a:r>
              <a:rPr sz="2400" spc="-15" dirty="0">
                <a:latin typeface="Calibri"/>
                <a:cs typeface="Calibri"/>
              </a:rPr>
              <a:t>summarize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understand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14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0" dirty="0">
                <a:latin typeface="Calibri"/>
                <a:cs typeface="Calibri"/>
              </a:rPr>
              <a:t>Statistics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5" dirty="0">
                <a:latin typeface="Calibri"/>
                <a:cs typeface="Calibri"/>
              </a:rPr>
              <a:t>basis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most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Statistics lets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do our </a:t>
            </a:r>
            <a:r>
              <a:rPr sz="2800" spc="-10" dirty="0">
                <a:latin typeface="Calibri"/>
                <a:cs typeface="Calibri"/>
              </a:rPr>
              <a:t>work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0006" y="6423152"/>
            <a:ext cx="177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3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b="0" i="0" spc="-5" dirty="0">
                <a:latin typeface="Comic Sans MS"/>
                <a:cs typeface="Comic Sans MS"/>
              </a:rPr>
              <a:t>•</a:t>
            </a: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4917" y="462533"/>
            <a:ext cx="46126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Combining</a:t>
            </a:r>
            <a:r>
              <a:rPr spc="-20" dirty="0"/>
              <a:t> </a:t>
            </a:r>
            <a:r>
              <a:rPr spc="-15" dirty="0"/>
              <a:t>Evidence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215" y="1475232"/>
            <a:ext cx="878141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3200" spc="-5" dirty="0">
                <a:latin typeface="Calibri"/>
                <a:cs typeface="Calibri"/>
              </a:rPr>
              <a:t>Suppose our </a:t>
            </a:r>
            <a:r>
              <a:rPr sz="3200" spc="-15" dirty="0">
                <a:latin typeface="Calibri"/>
                <a:cs typeface="Calibri"/>
              </a:rPr>
              <a:t>robot </a:t>
            </a:r>
            <a:r>
              <a:rPr sz="3200" spc="-10" dirty="0">
                <a:latin typeface="Calibri"/>
                <a:cs typeface="Calibri"/>
              </a:rPr>
              <a:t>obtains </a:t>
            </a:r>
            <a:r>
              <a:rPr sz="3200" dirty="0">
                <a:latin typeface="Calibri"/>
                <a:cs typeface="Calibri"/>
              </a:rPr>
              <a:t>another </a:t>
            </a:r>
            <a:r>
              <a:rPr sz="3200" spc="-10" dirty="0">
                <a:latin typeface="Calibri"/>
                <a:cs typeface="Calibri"/>
              </a:rPr>
              <a:t>observation</a:t>
            </a:r>
            <a:r>
              <a:rPr sz="3200" spc="100" dirty="0">
                <a:latin typeface="Calibri"/>
                <a:cs typeface="Calibri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z</a:t>
            </a:r>
            <a:r>
              <a:rPr sz="3150" i="1" baseline="-21164" dirty="0">
                <a:latin typeface="Times New Roman"/>
                <a:cs typeface="Times New Roman"/>
              </a:rPr>
              <a:t>2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1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3200" spc="-10" dirty="0">
                <a:latin typeface="Calibri"/>
                <a:cs typeface="Calibri"/>
              </a:rPr>
              <a:t>How </a:t>
            </a:r>
            <a:r>
              <a:rPr sz="3200" spc="-15" dirty="0">
                <a:latin typeface="Calibri"/>
                <a:cs typeface="Calibri"/>
              </a:rPr>
              <a:t>can </a:t>
            </a:r>
            <a:r>
              <a:rPr sz="3200" spc="-20" dirty="0">
                <a:latin typeface="Calibri"/>
                <a:cs typeface="Calibri"/>
              </a:rPr>
              <a:t>we </a:t>
            </a:r>
            <a:r>
              <a:rPr sz="3200" spc="-25" dirty="0">
                <a:latin typeface="Calibri"/>
                <a:cs typeface="Calibri"/>
              </a:rPr>
              <a:t>integrate </a:t>
            </a: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spc="-15" dirty="0">
                <a:latin typeface="Calibri"/>
                <a:cs typeface="Calibri"/>
              </a:rPr>
              <a:t>new</a:t>
            </a:r>
            <a:r>
              <a:rPr sz="3200" spc="1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information?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1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3200" spc="-15" dirty="0">
                <a:latin typeface="Calibri"/>
                <a:cs typeface="Calibri"/>
              </a:rPr>
              <a:t>More </a:t>
            </a:r>
            <a:r>
              <a:rPr sz="3200" spc="-35" dirty="0">
                <a:latin typeface="Calibri"/>
                <a:cs typeface="Calibri"/>
              </a:rPr>
              <a:t>generally, </a:t>
            </a:r>
            <a:r>
              <a:rPr sz="3200" spc="-10" dirty="0">
                <a:latin typeface="Calibri"/>
                <a:cs typeface="Calibri"/>
              </a:rPr>
              <a:t>how can </a:t>
            </a:r>
            <a:r>
              <a:rPr sz="3200" spc="-20" dirty="0">
                <a:latin typeface="Calibri"/>
                <a:cs typeface="Calibri"/>
              </a:rPr>
              <a:t>we</a:t>
            </a:r>
            <a:r>
              <a:rPr sz="3200" spc="10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estimate</a:t>
            </a:r>
            <a:endParaRPr sz="32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20"/>
              </a:spcBef>
            </a:pPr>
            <a:r>
              <a:rPr sz="3200" i="1" spc="-5" dirty="0">
                <a:latin typeface="Times New Roman"/>
                <a:cs typeface="Times New Roman"/>
              </a:rPr>
              <a:t>P(x| </a:t>
            </a:r>
            <a:r>
              <a:rPr sz="3200" i="1" dirty="0">
                <a:latin typeface="Times New Roman"/>
                <a:cs typeface="Times New Roman"/>
              </a:rPr>
              <a:t>z</a:t>
            </a:r>
            <a:r>
              <a:rPr sz="3150" i="1" baseline="-21164" dirty="0">
                <a:latin typeface="Times New Roman"/>
                <a:cs typeface="Times New Roman"/>
              </a:rPr>
              <a:t>1</a:t>
            </a:r>
            <a:r>
              <a:rPr sz="3200" i="1" dirty="0">
                <a:latin typeface="Times New Roman"/>
                <a:cs typeface="Times New Roman"/>
              </a:rPr>
              <a:t>...z</a:t>
            </a:r>
            <a:r>
              <a:rPr sz="3150" i="1" baseline="-21164" dirty="0">
                <a:latin typeface="Times New Roman"/>
                <a:cs typeface="Times New Roman"/>
              </a:rPr>
              <a:t>n</a:t>
            </a:r>
            <a:r>
              <a:rPr sz="3150" i="1" spc="30" baseline="-21164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0225" y="276860"/>
            <a:ext cx="65417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Example: Second</a:t>
            </a:r>
            <a:r>
              <a:rPr sz="4000" spc="-90" dirty="0"/>
              <a:t> </a:t>
            </a:r>
            <a:r>
              <a:rPr sz="4000" spc="-10" dirty="0"/>
              <a:t>Measurement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88340" y="1411855"/>
            <a:ext cx="6344285" cy="111823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67665" algn="l"/>
                <a:tab pos="368300" algn="l"/>
                <a:tab pos="3683000" algn="l"/>
              </a:tabLst>
            </a:pPr>
            <a:r>
              <a:rPr sz="2800" i="1" dirty="0">
                <a:latin typeface="Times New Roman"/>
                <a:cs typeface="Times New Roman"/>
              </a:rPr>
              <a:t>P(z</a:t>
            </a:r>
            <a:r>
              <a:rPr sz="3150" i="1" baseline="-21164" dirty="0">
                <a:latin typeface="Times New Roman"/>
                <a:cs typeface="Times New Roman"/>
              </a:rPr>
              <a:t>2</a:t>
            </a:r>
            <a:r>
              <a:rPr sz="2800" i="1" dirty="0">
                <a:latin typeface="Times New Roman"/>
                <a:cs typeface="Times New Roman"/>
              </a:rPr>
              <a:t>|open)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0.5	P(z</a:t>
            </a:r>
            <a:r>
              <a:rPr sz="3150" i="1" baseline="-21164" dirty="0">
                <a:latin typeface="Times New Roman"/>
                <a:cs typeface="Times New Roman"/>
              </a:rPr>
              <a:t>2</a:t>
            </a:r>
            <a:r>
              <a:rPr sz="2800" i="1" dirty="0">
                <a:latin typeface="Times New Roman"/>
                <a:cs typeface="Times New Roman"/>
              </a:rPr>
              <a:t>|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Times New Roman"/>
                <a:cs typeface="Times New Roman"/>
              </a:rPr>
              <a:t>open) =</a:t>
            </a:r>
            <a:r>
              <a:rPr sz="2800" i="1" spc="-6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0.6</a:t>
            </a:r>
            <a:endParaRPr sz="28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800" i="1" dirty="0">
                <a:latin typeface="Times New Roman"/>
                <a:cs typeface="Times New Roman"/>
              </a:rPr>
              <a:t>P(open|z</a:t>
            </a:r>
            <a:r>
              <a:rPr sz="3150" i="1" baseline="-21164" dirty="0">
                <a:latin typeface="Times New Roman"/>
                <a:cs typeface="Times New Roman"/>
              </a:rPr>
              <a:t>1</a:t>
            </a:r>
            <a:r>
              <a:rPr sz="3200" i="1" dirty="0">
                <a:latin typeface="Times New Roman"/>
                <a:cs typeface="Times New Roman"/>
              </a:rPr>
              <a:t>)=2/3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28019" y="3199037"/>
            <a:ext cx="6263640" cy="0"/>
          </a:xfrm>
          <a:custGeom>
            <a:avLst/>
            <a:gdLst/>
            <a:ahLst/>
            <a:cxnLst/>
            <a:rect l="l" t="t" r="r" b="b"/>
            <a:pathLst>
              <a:path w="6263640">
                <a:moveTo>
                  <a:pt x="0" y="0"/>
                </a:moveTo>
                <a:lnTo>
                  <a:pt x="6263325" y="0"/>
                </a:lnTo>
              </a:path>
            </a:pathLst>
          </a:custGeom>
          <a:ln w="11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0715" y="4100264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4">
                <a:moveTo>
                  <a:pt x="0" y="0"/>
                </a:moveTo>
                <a:lnTo>
                  <a:pt x="175308" y="0"/>
                </a:lnTo>
              </a:path>
            </a:pathLst>
          </a:custGeom>
          <a:ln w="5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04670" y="4100264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>
                <a:moveTo>
                  <a:pt x="0" y="0"/>
                </a:moveTo>
                <a:lnTo>
                  <a:pt x="175308" y="0"/>
                </a:lnTo>
              </a:path>
            </a:pathLst>
          </a:custGeom>
          <a:ln w="5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93682" y="4799312"/>
            <a:ext cx="175260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5235" y="0"/>
                </a:lnTo>
              </a:path>
            </a:pathLst>
          </a:custGeom>
          <a:ln w="5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27492" y="4799312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4">
                <a:moveTo>
                  <a:pt x="0" y="0"/>
                </a:moveTo>
                <a:lnTo>
                  <a:pt x="175308" y="0"/>
                </a:lnTo>
              </a:path>
            </a:pathLst>
          </a:custGeom>
          <a:ln w="5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79284" y="4799312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>
                <a:moveTo>
                  <a:pt x="0" y="0"/>
                </a:moveTo>
                <a:lnTo>
                  <a:pt x="162268" y="0"/>
                </a:lnTo>
              </a:path>
            </a:pathLst>
          </a:custGeom>
          <a:ln w="5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00199" y="4799312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0" y="0"/>
                </a:moveTo>
                <a:lnTo>
                  <a:pt x="156956" y="0"/>
                </a:lnTo>
              </a:path>
            </a:pathLst>
          </a:custGeom>
          <a:ln w="5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53137" y="4435646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785" y="0"/>
                </a:lnTo>
              </a:path>
            </a:pathLst>
          </a:custGeom>
          <a:ln w="11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48888" y="4431161"/>
            <a:ext cx="171450" cy="3746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50" spc="20" dirty="0">
                <a:latin typeface="Times New Roman"/>
                <a:cs typeface="Times New Roman"/>
              </a:rPr>
              <a:t>8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37042" y="6407599"/>
            <a:ext cx="270510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32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73365" y="3161816"/>
            <a:ext cx="44958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1155" algn="l"/>
              </a:tabLst>
            </a:pPr>
            <a:r>
              <a:rPr sz="1300" spc="15" dirty="0">
                <a:latin typeface="Times New Roman"/>
                <a:cs typeface="Times New Roman"/>
              </a:rPr>
              <a:t>2	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0384" y="4390494"/>
            <a:ext cx="1320165" cy="3746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0" spc="20" dirty="0">
                <a:latin typeface="Times New Roman"/>
                <a:cs typeface="Times New Roman"/>
              </a:rPr>
              <a:t>1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3375" spc="15" baseline="-34567" dirty="0">
                <a:latin typeface="Symbol"/>
                <a:cs typeface="Symbol"/>
              </a:rPr>
              <a:t></a:t>
            </a:r>
            <a:r>
              <a:rPr sz="3375" spc="-157" baseline="-34567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Times New Roman"/>
                <a:cs typeface="Times New Roman"/>
              </a:rPr>
              <a:t>2</a:t>
            </a:r>
            <a:r>
              <a:rPr sz="2250" spc="-35" dirty="0">
                <a:latin typeface="Times New Roman"/>
                <a:cs typeface="Times New Roman"/>
              </a:rPr>
              <a:t> </a:t>
            </a:r>
            <a:r>
              <a:rPr sz="3375" spc="30" baseline="-34567" dirty="0">
                <a:latin typeface="Symbol"/>
                <a:cs typeface="Symbol"/>
              </a:rPr>
              <a:t></a:t>
            </a:r>
            <a:r>
              <a:rPr sz="3375" spc="-37" baseline="-34567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Times New Roman"/>
                <a:cs typeface="Times New Roman"/>
              </a:rPr>
              <a:t>3</a:t>
            </a:r>
            <a:r>
              <a:rPr sz="2250" spc="-195" dirty="0">
                <a:latin typeface="Times New Roman"/>
                <a:cs typeface="Times New Roman"/>
              </a:rPr>
              <a:t> </a:t>
            </a:r>
            <a:r>
              <a:rPr sz="3375" spc="15" baseline="-34567" dirty="0">
                <a:latin typeface="Symbol"/>
                <a:cs typeface="Symbol"/>
              </a:rPr>
              <a:t></a:t>
            </a:r>
            <a:r>
              <a:rPr sz="3375" spc="-307" baseline="-34567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8102" y="4204818"/>
            <a:ext cx="3459479" cy="3746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351155" algn="l"/>
                <a:tab pos="771525" algn="l"/>
                <a:tab pos="1105535" algn="l"/>
                <a:tab pos="1663064" algn="l"/>
                <a:tab pos="1821180" algn="l"/>
                <a:tab pos="2145665" algn="l"/>
                <a:tab pos="2454910" algn="l"/>
                <a:tab pos="2759075" algn="l"/>
              </a:tabLst>
            </a:pPr>
            <a:r>
              <a:rPr sz="2250" spc="20" dirty="0">
                <a:latin typeface="Symbol"/>
                <a:cs typeface="Symbol"/>
              </a:rPr>
              <a:t></a:t>
            </a:r>
            <a:r>
              <a:rPr sz="2250" spc="20" dirty="0">
                <a:latin typeface="Times New Roman"/>
                <a:cs typeface="Times New Roman"/>
              </a:rPr>
              <a:t>	</a:t>
            </a:r>
            <a:r>
              <a:rPr sz="3375" u="sng" spc="30" baseline="222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2	3	</a:t>
            </a:r>
            <a:r>
              <a:rPr sz="3375" spc="30" baseline="22222" dirty="0">
                <a:latin typeface="Times New Roman"/>
                <a:cs typeface="Times New Roman"/>
              </a:rPr>
              <a:t>	</a:t>
            </a:r>
            <a:r>
              <a:rPr sz="2250" spc="20" dirty="0">
                <a:latin typeface="Symbol"/>
                <a:cs typeface="Symbol"/>
              </a:rPr>
              <a:t></a:t>
            </a:r>
            <a:r>
              <a:rPr sz="2250" spc="20" dirty="0">
                <a:latin typeface="Times New Roman"/>
                <a:cs typeface="Times New Roman"/>
              </a:rPr>
              <a:t>	</a:t>
            </a:r>
            <a:r>
              <a:rPr sz="3375" spc="30" baseline="35802" dirty="0">
                <a:latin typeface="Times New Roman"/>
                <a:cs typeface="Times New Roman"/>
              </a:rPr>
              <a:t>5	</a:t>
            </a:r>
            <a:r>
              <a:rPr sz="2250" spc="20" dirty="0">
                <a:latin typeface="Symbol"/>
                <a:cs typeface="Symbol"/>
              </a:rPr>
              <a:t></a:t>
            </a:r>
            <a:r>
              <a:rPr sz="2250" spc="20" dirty="0">
                <a:latin typeface="Times New Roman"/>
                <a:cs typeface="Times New Roman"/>
              </a:rPr>
              <a:t>	</a:t>
            </a:r>
            <a:r>
              <a:rPr sz="2250" spc="25" dirty="0">
                <a:latin typeface="Times New Roman"/>
                <a:cs typeface="Times New Roman"/>
              </a:rPr>
              <a:t>0.625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06220" y="3046402"/>
            <a:ext cx="6323330" cy="1019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9095" marR="43180" indent="-328930">
              <a:lnSpc>
                <a:spcPct val="144900"/>
              </a:lnSpc>
              <a:spcBef>
                <a:spcPts val="90"/>
              </a:spcBef>
            </a:pPr>
            <a:r>
              <a:rPr sz="2250" i="1" spc="90" dirty="0">
                <a:latin typeface="Times New Roman"/>
                <a:cs typeface="Times New Roman"/>
              </a:rPr>
              <a:t>P</a:t>
            </a:r>
            <a:r>
              <a:rPr sz="2250" spc="90" dirty="0">
                <a:latin typeface="Times New Roman"/>
                <a:cs typeface="Times New Roman"/>
              </a:rPr>
              <a:t>(</a:t>
            </a:r>
            <a:r>
              <a:rPr sz="2250" i="1" spc="90" dirty="0">
                <a:latin typeface="Times New Roman"/>
                <a:cs typeface="Times New Roman"/>
              </a:rPr>
              <a:t>z</a:t>
            </a:r>
            <a:r>
              <a:rPr sz="1950" spc="135" baseline="-23504" dirty="0">
                <a:latin typeface="Times New Roman"/>
                <a:cs typeface="Times New Roman"/>
              </a:rPr>
              <a:t>2</a:t>
            </a:r>
            <a:r>
              <a:rPr sz="1950" spc="419" baseline="-23504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Times New Roman"/>
                <a:cs typeface="Times New Roman"/>
              </a:rPr>
              <a:t>|</a:t>
            </a:r>
            <a:r>
              <a:rPr sz="2250" spc="-165" dirty="0">
                <a:latin typeface="Times New Roman"/>
                <a:cs typeface="Times New Roman"/>
              </a:rPr>
              <a:t> </a:t>
            </a:r>
            <a:r>
              <a:rPr sz="2250" i="1" spc="15" dirty="0">
                <a:latin typeface="Times New Roman"/>
                <a:cs typeface="Times New Roman"/>
              </a:rPr>
              <a:t>open</a:t>
            </a:r>
            <a:r>
              <a:rPr sz="2250" spc="15" dirty="0">
                <a:latin typeface="Times New Roman"/>
                <a:cs typeface="Times New Roman"/>
              </a:rPr>
              <a:t>)</a:t>
            </a:r>
            <a:r>
              <a:rPr sz="2250" spc="30" dirty="0">
                <a:latin typeface="Times New Roman"/>
                <a:cs typeface="Times New Roman"/>
              </a:rPr>
              <a:t> </a:t>
            </a:r>
            <a:r>
              <a:rPr sz="2250" i="1" spc="45" dirty="0">
                <a:latin typeface="Times New Roman"/>
                <a:cs typeface="Times New Roman"/>
              </a:rPr>
              <a:t>P</a:t>
            </a:r>
            <a:r>
              <a:rPr sz="2250" spc="45" dirty="0">
                <a:latin typeface="Times New Roman"/>
                <a:cs typeface="Times New Roman"/>
              </a:rPr>
              <a:t>(</a:t>
            </a:r>
            <a:r>
              <a:rPr sz="2250" i="1" spc="45" dirty="0">
                <a:latin typeface="Times New Roman"/>
                <a:cs typeface="Times New Roman"/>
              </a:rPr>
              <a:t>open</a:t>
            </a:r>
            <a:r>
              <a:rPr sz="2250" i="1" spc="-280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Times New Roman"/>
                <a:cs typeface="Times New Roman"/>
              </a:rPr>
              <a:t>|</a:t>
            </a:r>
            <a:r>
              <a:rPr sz="2250" spc="-25" dirty="0">
                <a:latin typeface="Times New Roman"/>
                <a:cs typeface="Times New Roman"/>
              </a:rPr>
              <a:t> </a:t>
            </a:r>
            <a:r>
              <a:rPr sz="2250" i="1" spc="-25" dirty="0">
                <a:latin typeface="Times New Roman"/>
                <a:cs typeface="Times New Roman"/>
              </a:rPr>
              <a:t>z</a:t>
            </a:r>
            <a:r>
              <a:rPr sz="1950" spc="-37" baseline="-23504" dirty="0">
                <a:latin typeface="Times New Roman"/>
                <a:cs typeface="Times New Roman"/>
              </a:rPr>
              <a:t>1</a:t>
            </a:r>
            <a:r>
              <a:rPr sz="1950" spc="-262" baseline="-23504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)</a:t>
            </a:r>
            <a:r>
              <a:rPr sz="2250" spc="-185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Symbol"/>
                <a:cs typeface="Symbol"/>
              </a:rPr>
              <a:t></a:t>
            </a:r>
            <a:r>
              <a:rPr sz="2250" spc="-70" dirty="0">
                <a:latin typeface="Times New Roman"/>
                <a:cs typeface="Times New Roman"/>
              </a:rPr>
              <a:t> </a:t>
            </a:r>
            <a:r>
              <a:rPr sz="2250" i="1" spc="90" dirty="0">
                <a:latin typeface="Times New Roman"/>
                <a:cs typeface="Times New Roman"/>
              </a:rPr>
              <a:t>P</a:t>
            </a:r>
            <a:r>
              <a:rPr sz="2250" spc="90" dirty="0">
                <a:latin typeface="Times New Roman"/>
                <a:cs typeface="Times New Roman"/>
              </a:rPr>
              <a:t>(</a:t>
            </a:r>
            <a:r>
              <a:rPr sz="2250" i="1" spc="90" dirty="0">
                <a:latin typeface="Times New Roman"/>
                <a:cs typeface="Times New Roman"/>
              </a:rPr>
              <a:t>z</a:t>
            </a:r>
            <a:r>
              <a:rPr sz="1950" spc="135" baseline="-23504" dirty="0">
                <a:latin typeface="Times New Roman"/>
                <a:cs typeface="Times New Roman"/>
              </a:rPr>
              <a:t>2</a:t>
            </a:r>
            <a:r>
              <a:rPr sz="1950" spc="419" baseline="-23504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Times New Roman"/>
                <a:cs typeface="Times New Roman"/>
              </a:rPr>
              <a:t>|</a:t>
            </a:r>
            <a:r>
              <a:rPr sz="2250" spc="-165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Symbol"/>
                <a:cs typeface="Symbol"/>
              </a:rPr>
              <a:t></a:t>
            </a:r>
            <a:r>
              <a:rPr sz="2250" i="1" spc="20" dirty="0">
                <a:latin typeface="Times New Roman"/>
                <a:cs typeface="Times New Roman"/>
              </a:rPr>
              <a:t>open</a:t>
            </a:r>
            <a:r>
              <a:rPr sz="2250" spc="20" dirty="0">
                <a:latin typeface="Times New Roman"/>
                <a:cs typeface="Times New Roman"/>
              </a:rPr>
              <a:t>)</a:t>
            </a:r>
            <a:r>
              <a:rPr sz="2250" spc="30" dirty="0">
                <a:latin typeface="Times New Roman"/>
                <a:cs typeface="Times New Roman"/>
              </a:rPr>
              <a:t> </a:t>
            </a:r>
            <a:r>
              <a:rPr sz="2250" i="1" spc="45" dirty="0">
                <a:latin typeface="Times New Roman"/>
                <a:cs typeface="Times New Roman"/>
              </a:rPr>
              <a:t>P</a:t>
            </a:r>
            <a:r>
              <a:rPr sz="2250" spc="45" dirty="0">
                <a:latin typeface="Times New Roman"/>
                <a:cs typeface="Times New Roman"/>
              </a:rPr>
              <a:t>(</a:t>
            </a:r>
            <a:r>
              <a:rPr sz="2250" spc="45" dirty="0">
                <a:latin typeface="Symbol"/>
                <a:cs typeface="Symbol"/>
              </a:rPr>
              <a:t></a:t>
            </a:r>
            <a:r>
              <a:rPr sz="2250" i="1" spc="45" dirty="0">
                <a:latin typeface="Times New Roman"/>
                <a:cs typeface="Times New Roman"/>
              </a:rPr>
              <a:t>open</a:t>
            </a:r>
            <a:r>
              <a:rPr sz="2250" i="1" spc="-285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Times New Roman"/>
                <a:cs typeface="Times New Roman"/>
              </a:rPr>
              <a:t>|</a:t>
            </a:r>
            <a:r>
              <a:rPr sz="2250" spc="-20" dirty="0">
                <a:latin typeface="Times New Roman"/>
                <a:cs typeface="Times New Roman"/>
              </a:rPr>
              <a:t> </a:t>
            </a:r>
            <a:r>
              <a:rPr sz="2250" i="1" spc="-25" dirty="0">
                <a:latin typeface="Times New Roman"/>
                <a:cs typeface="Times New Roman"/>
              </a:rPr>
              <a:t>z</a:t>
            </a:r>
            <a:r>
              <a:rPr sz="1950" spc="-37" baseline="-23504" dirty="0">
                <a:latin typeface="Times New Roman"/>
                <a:cs typeface="Times New Roman"/>
              </a:rPr>
              <a:t>1</a:t>
            </a:r>
            <a:r>
              <a:rPr sz="1950" spc="-262" baseline="-23504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)  </a:t>
            </a:r>
            <a:r>
              <a:rPr sz="2250" spc="20" dirty="0">
                <a:latin typeface="Times New Roman"/>
                <a:cs typeface="Times New Roman"/>
              </a:rPr>
              <a:t>1 </a:t>
            </a:r>
            <a:r>
              <a:rPr sz="3375" spc="15" baseline="-34567" dirty="0">
                <a:latin typeface="Symbol"/>
                <a:cs typeface="Symbol"/>
              </a:rPr>
              <a:t></a:t>
            </a:r>
            <a:r>
              <a:rPr sz="3375" spc="-315" baseline="-34567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45945" y="2785497"/>
            <a:ext cx="2842895" cy="3746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0" i="1" spc="90" dirty="0">
                <a:latin typeface="Times New Roman"/>
                <a:cs typeface="Times New Roman"/>
              </a:rPr>
              <a:t>P</a:t>
            </a:r>
            <a:r>
              <a:rPr sz="2250" spc="90" dirty="0">
                <a:latin typeface="Times New Roman"/>
                <a:cs typeface="Times New Roman"/>
              </a:rPr>
              <a:t>(</a:t>
            </a:r>
            <a:r>
              <a:rPr sz="2250" i="1" spc="90" dirty="0">
                <a:latin typeface="Times New Roman"/>
                <a:cs typeface="Times New Roman"/>
              </a:rPr>
              <a:t>z</a:t>
            </a:r>
            <a:r>
              <a:rPr sz="1950" spc="135" baseline="-23504" dirty="0">
                <a:latin typeface="Times New Roman"/>
                <a:cs typeface="Times New Roman"/>
              </a:rPr>
              <a:t>2 </a:t>
            </a:r>
            <a:r>
              <a:rPr sz="2250" spc="5" dirty="0">
                <a:latin typeface="Times New Roman"/>
                <a:cs typeface="Times New Roman"/>
              </a:rPr>
              <a:t>| </a:t>
            </a:r>
            <a:r>
              <a:rPr sz="2250" i="1" spc="15" dirty="0">
                <a:latin typeface="Times New Roman"/>
                <a:cs typeface="Times New Roman"/>
              </a:rPr>
              <a:t>open</a:t>
            </a:r>
            <a:r>
              <a:rPr sz="2250" spc="15" dirty="0">
                <a:latin typeface="Times New Roman"/>
                <a:cs typeface="Times New Roman"/>
              </a:rPr>
              <a:t>) </a:t>
            </a:r>
            <a:r>
              <a:rPr sz="2250" i="1" spc="45" dirty="0">
                <a:latin typeface="Times New Roman"/>
                <a:cs typeface="Times New Roman"/>
              </a:rPr>
              <a:t>P</a:t>
            </a:r>
            <a:r>
              <a:rPr sz="2250" spc="45" dirty="0">
                <a:latin typeface="Times New Roman"/>
                <a:cs typeface="Times New Roman"/>
              </a:rPr>
              <a:t>(</a:t>
            </a:r>
            <a:r>
              <a:rPr sz="2250" i="1" spc="45" dirty="0">
                <a:latin typeface="Times New Roman"/>
                <a:cs typeface="Times New Roman"/>
              </a:rPr>
              <a:t>open</a:t>
            </a:r>
            <a:r>
              <a:rPr sz="2250" i="1" spc="-465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Times New Roman"/>
                <a:cs typeface="Times New Roman"/>
              </a:rPr>
              <a:t>| </a:t>
            </a:r>
            <a:r>
              <a:rPr sz="2250" i="1" spc="-25" dirty="0">
                <a:latin typeface="Times New Roman"/>
                <a:cs typeface="Times New Roman"/>
              </a:rPr>
              <a:t>z</a:t>
            </a:r>
            <a:r>
              <a:rPr sz="1950" spc="-37" baseline="-23504" dirty="0">
                <a:latin typeface="Times New Roman"/>
                <a:cs typeface="Times New Roman"/>
              </a:rPr>
              <a:t>1 </a:t>
            </a:r>
            <a:r>
              <a:rPr sz="2250" spc="1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5969" y="2968209"/>
            <a:ext cx="1962150" cy="3746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50" i="1" spc="45" dirty="0">
                <a:latin typeface="Times New Roman"/>
                <a:cs typeface="Times New Roman"/>
              </a:rPr>
              <a:t>P</a:t>
            </a:r>
            <a:r>
              <a:rPr sz="2250" spc="45" dirty="0">
                <a:latin typeface="Times New Roman"/>
                <a:cs typeface="Times New Roman"/>
              </a:rPr>
              <a:t>(</a:t>
            </a:r>
            <a:r>
              <a:rPr sz="2250" i="1" spc="45" dirty="0">
                <a:latin typeface="Times New Roman"/>
                <a:cs typeface="Times New Roman"/>
              </a:rPr>
              <a:t>open </a:t>
            </a:r>
            <a:r>
              <a:rPr sz="2250" spc="5" dirty="0">
                <a:latin typeface="Times New Roman"/>
                <a:cs typeface="Times New Roman"/>
              </a:rPr>
              <a:t>| </a:t>
            </a:r>
            <a:r>
              <a:rPr sz="2250" i="1" spc="15" dirty="0">
                <a:latin typeface="Times New Roman"/>
                <a:cs typeface="Times New Roman"/>
              </a:rPr>
              <a:t>z </a:t>
            </a:r>
            <a:r>
              <a:rPr sz="2250" spc="10" dirty="0">
                <a:latin typeface="Times New Roman"/>
                <a:cs typeface="Times New Roman"/>
              </a:rPr>
              <a:t>, </a:t>
            </a:r>
            <a:r>
              <a:rPr sz="2250" i="1" spc="15" dirty="0">
                <a:latin typeface="Times New Roman"/>
                <a:cs typeface="Times New Roman"/>
              </a:rPr>
              <a:t>z </a:t>
            </a:r>
            <a:r>
              <a:rPr sz="2250" spc="10" dirty="0">
                <a:latin typeface="Times New Roman"/>
                <a:cs typeface="Times New Roman"/>
              </a:rPr>
              <a:t>)</a:t>
            </a:r>
            <a:r>
              <a:rPr sz="2250" spc="65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3991" y="4603034"/>
            <a:ext cx="8144509" cy="1350010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2268855">
              <a:lnSpc>
                <a:spcPct val="100000"/>
              </a:lnSpc>
              <a:spcBef>
                <a:spcPts val="1614"/>
              </a:spcBef>
              <a:tabLst>
                <a:tab pos="2602865" algn="l"/>
                <a:tab pos="3045460" algn="l"/>
                <a:tab pos="3366770" algn="l"/>
              </a:tabLst>
            </a:pPr>
            <a:r>
              <a:rPr sz="2250" spc="20" dirty="0">
                <a:latin typeface="Times New Roman"/>
                <a:cs typeface="Times New Roman"/>
              </a:rPr>
              <a:t>2	3	5	3</a:t>
            </a: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/>
              <a:cs typeface="Times New Roman"/>
            </a:endParaRPr>
          </a:p>
          <a:p>
            <a:pPr marL="309880" indent="-272415">
              <a:lnSpc>
                <a:spcPct val="100000"/>
              </a:lnSpc>
              <a:buClr>
                <a:srgbClr val="800080"/>
              </a:buClr>
              <a:buSzPct val="119642"/>
              <a:buFont typeface="Comic Sans MS"/>
              <a:buChar char="•"/>
              <a:tabLst>
                <a:tab pos="310515" algn="l"/>
              </a:tabLst>
            </a:pPr>
            <a:r>
              <a:rPr sz="2800" i="1" dirty="0">
                <a:latin typeface="Comic Sans MS"/>
                <a:cs typeface="Comic Sans MS"/>
              </a:rPr>
              <a:t>z</a:t>
            </a:r>
            <a:r>
              <a:rPr sz="2775" i="1" baseline="-21021" dirty="0">
                <a:latin typeface="Comic Sans MS"/>
                <a:cs typeface="Comic Sans MS"/>
              </a:rPr>
              <a:t>2 </a:t>
            </a:r>
            <a:r>
              <a:rPr sz="2800" dirty="0">
                <a:latin typeface="Comic Sans MS"/>
                <a:cs typeface="Comic Sans MS"/>
              </a:rPr>
              <a:t>lowers </a:t>
            </a:r>
            <a:r>
              <a:rPr sz="2800" spc="-5" dirty="0">
                <a:latin typeface="Comic Sans MS"/>
                <a:cs typeface="Comic Sans MS"/>
              </a:rPr>
              <a:t>the </a:t>
            </a:r>
            <a:r>
              <a:rPr sz="2800" dirty="0">
                <a:latin typeface="Comic Sans MS"/>
                <a:cs typeface="Comic Sans MS"/>
              </a:rPr>
              <a:t>probability </a:t>
            </a:r>
            <a:r>
              <a:rPr sz="2800" spc="-5" dirty="0">
                <a:latin typeface="Comic Sans MS"/>
                <a:cs typeface="Comic Sans MS"/>
              </a:rPr>
              <a:t>that the door </a:t>
            </a:r>
            <a:r>
              <a:rPr sz="2800" dirty="0">
                <a:latin typeface="Comic Sans MS"/>
                <a:cs typeface="Comic Sans MS"/>
              </a:rPr>
              <a:t>is</a:t>
            </a:r>
            <a:r>
              <a:rPr sz="2800" spc="-26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open.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54396" y="1892045"/>
            <a:ext cx="2895600" cy="3105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0001" y="1624202"/>
            <a:ext cx="5949950" cy="2189480"/>
          </a:xfrm>
          <a:custGeom>
            <a:avLst/>
            <a:gdLst/>
            <a:ahLst/>
            <a:cxnLst/>
            <a:rect l="l" t="t" r="r" b="b"/>
            <a:pathLst>
              <a:path w="5949950" h="2189479">
                <a:moveTo>
                  <a:pt x="3591433" y="0"/>
                </a:moveTo>
                <a:lnTo>
                  <a:pt x="364870" y="0"/>
                </a:lnTo>
                <a:lnTo>
                  <a:pt x="315360" y="3330"/>
                </a:lnTo>
                <a:lnTo>
                  <a:pt x="267874" y="13031"/>
                </a:lnTo>
                <a:lnTo>
                  <a:pt x="222847" y="28668"/>
                </a:lnTo>
                <a:lnTo>
                  <a:pt x="180714" y="49807"/>
                </a:lnTo>
                <a:lnTo>
                  <a:pt x="141909" y="76014"/>
                </a:lnTo>
                <a:lnTo>
                  <a:pt x="106868" y="106854"/>
                </a:lnTo>
                <a:lnTo>
                  <a:pt x="76025" y="141893"/>
                </a:lnTo>
                <a:lnTo>
                  <a:pt x="49815" y="180697"/>
                </a:lnTo>
                <a:lnTo>
                  <a:pt x="28673" y="222831"/>
                </a:lnTo>
                <a:lnTo>
                  <a:pt x="13033" y="267861"/>
                </a:lnTo>
                <a:lnTo>
                  <a:pt x="3330" y="315352"/>
                </a:lnTo>
                <a:lnTo>
                  <a:pt x="0" y="364871"/>
                </a:lnTo>
                <a:lnTo>
                  <a:pt x="0" y="1824355"/>
                </a:lnTo>
                <a:lnTo>
                  <a:pt x="3330" y="1873873"/>
                </a:lnTo>
                <a:lnTo>
                  <a:pt x="13033" y="1921364"/>
                </a:lnTo>
                <a:lnTo>
                  <a:pt x="28673" y="1966394"/>
                </a:lnTo>
                <a:lnTo>
                  <a:pt x="49815" y="2008528"/>
                </a:lnTo>
                <a:lnTo>
                  <a:pt x="76025" y="2047332"/>
                </a:lnTo>
                <a:lnTo>
                  <a:pt x="106868" y="2082371"/>
                </a:lnTo>
                <a:lnTo>
                  <a:pt x="141909" y="2113211"/>
                </a:lnTo>
                <a:lnTo>
                  <a:pt x="180714" y="2139418"/>
                </a:lnTo>
                <a:lnTo>
                  <a:pt x="222847" y="2160557"/>
                </a:lnTo>
                <a:lnTo>
                  <a:pt x="267874" y="2176194"/>
                </a:lnTo>
                <a:lnTo>
                  <a:pt x="315360" y="2185895"/>
                </a:lnTo>
                <a:lnTo>
                  <a:pt x="364870" y="2189226"/>
                </a:lnTo>
                <a:lnTo>
                  <a:pt x="3591433" y="2189226"/>
                </a:lnTo>
                <a:lnTo>
                  <a:pt x="3640951" y="2185895"/>
                </a:lnTo>
                <a:lnTo>
                  <a:pt x="3688442" y="2176194"/>
                </a:lnTo>
                <a:lnTo>
                  <a:pt x="3733472" y="2160557"/>
                </a:lnTo>
                <a:lnTo>
                  <a:pt x="3775606" y="2139418"/>
                </a:lnTo>
                <a:lnTo>
                  <a:pt x="3814410" y="2113211"/>
                </a:lnTo>
                <a:lnTo>
                  <a:pt x="3849449" y="2082371"/>
                </a:lnTo>
                <a:lnTo>
                  <a:pt x="3880289" y="2047332"/>
                </a:lnTo>
                <a:lnTo>
                  <a:pt x="3906496" y="2008528"/>
                </a:lnTo>
                <a:lnTo>
                  <a:pt x="3927635" y="1966394"/>
                </a:lnTo>
                <a:lnTo>
                  <a:pt x="3943272" y="1921364"/>
                </a:lnTo>
                <a:lnTo>
                  <a:pt x="3952973" y="1873873"/>
                </a:lnTo>
                <a:lnTo>
                  <a:pt x="3956304" y="1824355"/>
                </a:lnTo>
                <a:lnTo>
                  <a:pt x="5949442" y="1362964"/>
                </a:lnTo>
                <a:lnTo>
                  <a:pt x="3956304" y="1276985"/>
                </a:lnTo>
                <a:lnTo>
                  <a:pt x="3956304" y="364871"/>
                </a:lnTo>
                <a:lnTo>
                  <a:pt x="3952973" y="315352"/>
                </a:lnTo>
                <a:lnTo>
                  <a:pt x="3943272" y="267861"/>
                </a:lnTo>
                <a:lnTo>
                  <a:pt x="3927635" y="222831"/>
                </a:lnTo>
                <a:lnTo>
                  <a:pt x="3906496" y="180697"/>
                </a:lnTo>
                <a:lnTo>
                  <a:pt x="3880289" y="141893"/>
                </a:lnTo>
                <a:lnTo>
                  <a:pt x="3849449" y="106854"/>
                </a:lnTo>
                <a:lnTo>
                  <a:pt x="3814410" y="76014"/>
                </a:lnTo>
                <a:lnTo>
                  <a:pt x="3775606" y="49807"/>
                </a:lnTo>
                <a:lnTo>
                  <a:pt x="3733472" y="28668"/>
                </a:lnTo>
                <a:lnTo>
                  <a:pt x="3688442" y="13031"/>
                </a:lnTo>
                <a:lnTo>
                  <a:pt x="3640951" y="3330"/>
                </a:lnTo>
                <a:lnTo>
                  <a:pt x="359143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0001" y="1624202"/>
            <a:ext cx="5949950" cy="2189480"/>
          </a:xfrm>
          <a:custGeom>
            <a:avLst/>
            <a:gdLst/>
            <a:ahLst/>
            <a:cxnLst/>
            <a:rect l="l" t="t" r="r" b="b"/>
            <a:pathLst>
              <a:path w="5949950" h="2189479">
                <a:moveTo>
                  <a:pt x="0" y="364871"/>
                </a:moveTo>
                <a:lnTo>
                  <a:pt x="3330" y="315352"/>
                </a:lnTo>
                <a:lnTo>
                  <a:pt x="13033" y="267861"/>
                </a:lnTo>
                <a:lnTo>
                  <a:pt x="28673" y="222831"/>
                </a:lnTo>
                <a:lnTo>
                  <a:pt x="49815" y="180697"/>
                </a:lnTo>
                <a:lnTo>
                  <a:pt x="76025" y="141893"/>
                </a:lnTo>
                <a:lnTo>
                  <a:pt x="106868" y="106854"/>
                </a:lnTo>
                <a:lnTo>
                  <a:pt x="141909" y="76014"/>
                </a:lnTo>
                <a:lnTo>
                  <a:pt x="180714" y="49807"/>
                </a:lnTo>
                <a:lnTo>
                  <a:pt x="222847" y="28668"/>
                </a:lnTo>
                <a:lnTo>
                  <a:pt x="267874" y="13031"/>
                </a:lnTo>
                <a:lnTo>
                  <a:pt x="315360" y="3330"/>
                </a:lnTo>
                <a:lnTo>
                  <a:pt x="364870" y="0"/>
                </a:lnTo>
                <a:lnTo>
                  <a:pt x="2307844" y="0"/>
                </a:lnTo>
                <a:lnTo>
                  <a:pt x="3296920" y="0"/>
                </a:lnTo>
                <a:lnTo>
                  <a:pt x="3591433" y="0"/>
                </a:lnTo>
                <a:lnTo>
                  <a:pt x="3640951" y="3330"/>
                </a:lnTo>
                <a:lnTo>
                  <a:pt x="3688442" y="13031"/>
                </a:lnTo>
                <a:lnTo>
                  <a:pt x="3733472" y="28668"/>
                </a:lnTo>
                <a:lnTo>
                  <a:pt x="3775606" y="49807"/>
                </a:lnTo>
                <a:lnTo>
                  <a:pt x="3814410" y="76014"/>
                </a:lnTo>
                <a:lnTo>
                  <a:pt x="3849449" y="106854"/>
                </a:lnTo>
                <a:lnTo>
                  <a:pt x="3880289" y="141893"/>
                </a:lnTo>
                <a:lnTo>
                  <a:pt x="3906496" y="180697"/>
                </a:lnTo>
                <a:lnTo>
                  <a:pt x="3927635" y="222831"/>
                </a:lnTo>
                <a:lnTo>
                  <a:pt x="3943272" y="267861"/>
                </a:lnTo>
                <a:lnTo>
                  <a:pt x="3952973" y="315352"/>
                </a:lnTo>
                <a:lnTo>
                  <a:pt x="3956304" y="364871"/>
                </a:lnTo>
                <a:lnTo>
                  <a:pt x="3956304" y="1276985"/>
                </a:lnTo>
                <a:lnTo>
                  <a:pt x="5949442" y="1362964"/>
                </a:lnTo>
                <a:lnTo>
                  <a:pt x="3956304" y="1824355"/>
                </a:lnTo>
                <a:lnTo>
                  <a:pt x="3952973" y="1873873"/>
                </a:lnTo>
                <a:lnTo>
                  <a:pt x="3943272" y="1921364"/>
                </a:lnTo>
                <a:lnTo>
                  <a:pt x="3927635" y="1966394"/>
                </a:lnTo>
                <a:lnTo>
                  <a:pt x="3906496" y="2008528"/>
                </a:lnTo>
                <a:lnTo>
                  <a:pt x="3880289" y="2047332"/>
                </a:lnTo>
                <a:lnTo>
                  <a:pt x="3849449" y="2082371"/>
                </a:lnTo>
                <a:lnTo>
                  <a:pt x="3814410" y="2113211"/>
                </a:lnTo>
                <a:lnTo>
                  <a:pt x="3775606" y="2139418"/>
                </a:lnTo>
                <a:lnTo>
                  <a:pt x="3733472" y="2160557"/>
                </a:lnTo>
                <a:lnTo>
                  <a:pt x="3688442" y="2176194"/>
                </a:lnTo>
                <a:lnTo>
                  <a:pt x="3640951" y="2185895"/>
                </a:lnTo>
                <a:lnTo>
                  <a:pt x="3591433" y="2189226"/>
                </a:lnTo>
                <a:lnTo>
                  <a:pt x="3296920" y="2189226"/>
                </a:lnTo>
                <a:lnTo>
                  <a:pt x="2307844" y="2189226"/>
                </a:lnTo>
                <a:lnTo>
                  <a:pt x="364870" y="2189226"/>
                </a:lnTo>
                <a:lnTo>
                  <a:pt x="315360" y="2185895"/>
                </a:lnTo>
                <a:lnTo>
                  <a:pt x="267874" y="2176194"/>
                </a:lnTo>
                <a:lnTo>
                  <a:pt x="222847" y="2160557"/>
                </a:lnTo>
                <a:lnTo>
                  <a:pt x="180714" y="2139418"/>
                </a:lnTo>
                <a:lnTo>
                  <a:pt x="141909" y="2113211"/>
                </a:lnTo>
                <a:lnTo>
                  <a:pt x="106868" y="2082371"/>
                </a:lnTo>
                <a:lnTo>
                  <a:pt x="76025" y="2047332"/>
                </a:lnTo>
                <a:lnTo>
                  <a:pt x="49815" y="2008528"/>
                </a:lnTo>
                <a:lnTo>
                  <a:pt x="28673" y="1966394"/>
                </a:lnTo>
                <a:lnTo>
                  <a:pt x="13033" y="1921364"/>
                </a:lnTo>
                <a:lnTo>
                  <a:pt x="3330" y="1873873"/>
                </a:lnTo>
                <a:lnTo>
                  <a:pt x="0" y="1824355"/>
                </a:lnTo>
                <a:lnTo>
                  <a:pt x="0" y="1276985"/>
                </a:lnTo>
                <a:lnTo>
                  <a:pt x="0" y="364871"/>
                </a:lnTo>
                <a:close/>
              </a:path>
            </a:pathLst>
          </a:custGeom>
          <a:ln w="25145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5547" y="1607311"/>
            <a:ext cx="3014980" cy="108648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algn="just">
              <a:lnSpc>
                <a:spcPts val="2740"/>
              </a:lnSpc>
              <a:spcBef>
                <a:spcPts val="30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These calculations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seem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laborious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do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each 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problem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domain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5547" y="2686303"/>
            <a:ext cx="3303904" cy="108648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2740"/>
              </a:lnSpc>
              <a:spcBef>
                <a:spcPts val="305"/>
              </a:spcBef>
            </a:pPr>
            <a:r>
              <a:rPr sz="2400" dirty="0">
                <a:solidFill>
                  <a:srgbClr val="FFFFFF"/>
                </a:solidFill>
              </a:rPr>
              <a:t>is </a:t>
            </a:r>
            <a:r>
              <a:rPr sz="2400" spc="-10" dirty="0">
                <a:solidFill>
                  <a:srgbClr val="FFFFFF"/>
                </a:solidFill>
              </a:rPr>
              <a:t>there </a:t>
            </a:r>
            <a:r>
              <a:rPr sz="2400" dirty="0">
                <a:solidFill>
                  <a:srgbClr val="FFFFFF"/>
                </a:solidFill>
              </a:rPr>
              <a:t>a </a:t>
            </a:r>
            <a:r>
              <a:rPr sz="2400" spc="-15" dirty="0">
                <a:solidFill>
                  <a:srgbClr val="FFFFFF"/>
                </a:solidFill>
              </a:rPr>
              <a:t>general  representation </a:t>
            </a:r>
            <a:r>
              <a:rPr sz="2400" spc="-5" dirty="0">
                <a:solidFill>
                  <a:srgbClr val="FFFFFF"/>
                </a:solidFill>
              </a:rPr>
              <a:t>scheme </a:t>
            </a:r>
            <a:r>
              <a:rPr sz="2400" spc="-20" dirty="0">
                <a:solidFill>
                  <a:srgbClr val="FFFFFF"/>
                </a:solidFill>
              </a:rPr>
              <a:t>for  </a:t>
            </a:r>
            <a:r>
              <a:rPr sz="2400" spc="-10" dirty="0">
                <a:solidFill>
                  <a:srgbClr val="FFFFFF"/>
                </a:solidFill>
              </a:rPr>
              <a:t>probabilistic</a:t>
            </a:r>
            <a:r>
              <a:rPr sz="2400" spc="-25" dirty="0">
                <a:solidFill>
                  <a:srgbClr val="FFFFFF"/>
                </a:solidFill>
              </a:rPr>
              <a:t> </a:t>
            </a:r>
            <a:r>
              <a:rPr sz="2400" spc="-15" dirty="0">
                <a:solidFill>
                  <a:srgbClr val="FFFFFF"/>
                </a:solidFill>
              </a:rPr>
              <a:t>inference?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2001266" y="5490971"/>
            <a:ext cx="49523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33CC"/>
                </a:solidFill>
                <a:latin typeface="Comic Sans MS"/>
                <a:cs typeface="Comic Sans MS"/>
              </a:rPr>
              <a:t>Yes – </a:t>
            </a:r>
            <a:r>
              <a:rPr sz="3200" b="1" spc="-10" dirty="0">
                <a:solidFill>
                  <a:srgbClr val="0033CC"/>
                </a:solidFill>
                <a:latin typeface="Comic Sans MS"/>
                <a:cs typeface="Comic Sans MS"/>
              </a:rPr>
              <a:t>Bayesian</a:t>
            </a:r>
            <a:r>
              <a:rPr sz="3200" b="1" dirty="0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sz="3200" b="1" spc="-5" dirty="0">
                <a:solidFill>
                  <a:srgbClr val="0033CC"/>
                </a:solidFill>
                <a:latin typeface="Comic Sans MS"/>
                <a:cs typeface="Comic Sans MS"/>
              </a:rPr>
              <a:t>Networks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176" y="214883"/>
            <a:ext cx="55067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05939" algn="l"/>
                <a:tab pos="3046730" algn="l"/>
              </a:tabLst>
            </a:pPr>
            <a:r>
              <a:rPr spc="-5" dirty="0"/>
              <a:t>Logic	</a:t>
            </a:r>
            <a:r>
              <a:rPr i="1" spc="-10" dirty="0">
                <a:latin typeface="Calibri"/>
                <a:cs typeface="Calibri"/>
              </a:rPr>
              <a:t>vs.	</a:t>
            </a:r>
            <a:r>
              <a:rPr spc="-15" dirty="0"/>
              <a:t>Probability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828952"/>
              </p:ext>
            </p:extLst>
          </p:nvPr>
        </p:nvGraphicFramePr>
        <p:xfrm>
          <a:off x="220979" y="1165097"/>
          <a:ext cx="8686165" cy="54374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3731"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400" b="1" spc="-5" dirty="0">
                          <a:latin typeface="Comic Sans MS"/>
                          <a:cs typeface="Comic Sans MS"/>
                        </a:rPr>
                        <a:t>Symbol</a:t>
                      </a:r>
                      <a:r>
                        <a:rPr sz="2400" b="1" spc="-5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: Q, </a:t>
                      </a:r>
                      <a:r>
                        <a:rPr sz="2400" b="1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R</a:t>
                      </a:r>
                      <a:r>
                        <a:rPr sz="2400" b="1" spc="-30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400" b="1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…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845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400" b="1" spc="-5" dirty="0">
                          <a:latin typeface="Comic Sans MS"/>
                          <a:cs typeface="Comic Sans MS"/>
                        </a:rPr>
                        <a:t>Random variable</a:t>
                      </a:r>
                      <a:r>
                        <a:rPr sz="2400" b="1" spc="-5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: </a:t>
                      </a:r>
                      <a:r>
                        <a:rPr sz="2400" b="1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Q</a:t>
                      </a:r>
                      <a:r>
                        <a:rPr sz="2400" b="1" spc="-20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400" b="1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…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970"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1910"/>
                        </a:spcBef>
                      </a:pPr>
                      <a:r>
                        <a:rPr sz="2400" b="1" spc="-5" dirty="0">
                          <a:latin typeface="Comic Sans MS"/>
                          <a:cs typeface="Comic Sans MS"/>
                        </a:rPr>
                        <a:t>Boolean </a:t>
                      </a:r>
                      <a:r>
                        <a:rPr sz="2400" b="1" dirty="0">
                          <a:latin typeface="Comic Sans MS"/>
                          <a:cs typeface="Comic Sans MS"/>
                        </a:rPr>
                        <a:t>values</a:t>
                      </a:r>
                      <a:r>
                        <a:rPr sz="2400" b="1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: T,</a:t>
                      </a:r>
                      <a:r>
                        <a:rPr sz="2400" b="1" spc="-50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400" b="1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F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242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400" b="1" spc="-5" dirty="0">
                          <a:latin typeface="Comic Sans MS"/>
                          <a:cs typeface="Comic Sans MS"/>
                        </a:rPr>
                        <a:t>Domain</a:t>
                      </a:r>
                      <a:r>
                        <a:rPr sz="2400" b="1" spc="-5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: </a:t>
                      </a:r>
                      <a:r>
                        <a:rPr sz="2400" b="1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you specify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  <a:p>
                      <a:pPr marL="2584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b="1" spc="-5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e.g. {heads, tails} [1,</a:t>
                      </a:r>
                      <a:r>
                        <a:rPr sz="2400" b="1" spc="-80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6]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6702">
                <a:tc>
                  <a:txBody>
                    <a:bodyPr/>
                    <a:lstStyle/>
                    <a:p>
                      <a:pPr marL="321310" marR="97790">
                        <a:lnSpc>
                          <a:spcPct val="105000"/>
                        </a:lnSpc>
                        <a:spcBef>
                          <a:spcPts val="580"/>
                        </a:spcBef>
                      </a:pPr>
                      <a:r>
                        <a:rPr sz="2400" b="1" spc="-5" dirty="0">
                          <a:latin typeface="Comic Sans MS"/>
                          <a:cs typeface="Comic Sans MS"/>
                        </a:rPr>
                        <a:t>State </a:t>
                      </a:r>
                      <a:r>
                        <a:rPr sz="2400" b="1" dirty="0">
                          <a:latin typeface="Comic Sans MS"/>
                          <a:cs typeface="Comic Sans MS"/>
                        </a:rPr>
                        <a:t>of </a:t>
                      </a:r>
                      <a:r>
                        <a:rPr sz="2400" b="1" spc="-5" dirty="0">
                          <a:latin typeface="Comic Sans MS"/>
                          <a:cs typeface="Comic Sans MS"/>
                        </a:rPr>
                        <a:t>the world</a:t>
                      </a:r>
                      <a:r>
                        <a:rPr sz="2400" b="1" spc="-5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:  Assignment to Q, </a:t>
                      </a:r>
                      <a:r>
                        <a:rPr sz="2400" b="1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R …</a:t>
                      </a:r>
                      <a:r>
                        <a:rPr sz="2400" b="1" spc="-125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400" b="1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Z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 marR="109220">
                        <a:lnSpc>
                          <a:spcPct val="105000"/>
                        </a:lnSpc>
                        <a:spcBef>
                          <a:spcPts val="580"/>
                        </a:spcBef>
                      </a:pPr>
                      <a:r>
                        <a:rPr sz="2400" b="1" spc="-5" dirty="0">
                          <a:latin typeface="Comic Sans MS"/>
                          <a:cs typeface="Comic Sans MS"/>
                        </a:rPr>
                        <a:t>Atomic event</a:t>
                      </a:r>
                      <a:r>
                        <a:rPr sz="2400" b="1" spc="-5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: </a:t>
                      </a:r>
                      <a:r>
                        <a:rPr sz="2400" b="1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complete  </a:t>
                      </a:r>
                      <a:r>
                        <a:rPr sz="2400" b="1" spc="-5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specification </a:t>
                      </a:r>
                      <a:r>
                        <a:rPr sz="2400" b="1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of </a:t>
                      </a:r>
                      <a:r>
                        <a:rPr sz="2400" b="1" spc="-5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world: Q…</a:t>
                      </a:r>
                      <a:r>
                        <a:rPr sz="2400" b="1" spc="-15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400" b="1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Z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  <a:p>
                      <a:pPr marL="601345" indent="-342900">
                        <a:lnSpc>
                          <a:spcPct val="100000"/>
                        </a:lnSpc>
                        <a:spcBef>
                          <a:spcPts val="145"/>
                        </a:spcBef>
                        <a:buFont typeface="Comic Sans MS"/>
                        <a:buChar char="•"/>
                        <a:tabLst>
                          <a:tab pos="600710" algn="l"/>
                          <a:tab pos="601345" algn="l"/>
                        </a:tabLst>
                      </a:pPr>
                      <a:r>
                        <a:rPr sz="2400" b="1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Mutually </a:t>
                      </a:r>
                      <a:r>
                        <a:rPr sz="2400" b="1" spc="-5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exclusive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  <a:p>
                      <a:pPr marL="601345" indent="-342900">
                        <a:lnSpc>
                          <a:spcPct val="100000"/>
                        </a:lnSpc>
                        <a:spcBef>
                          <a:spcPts val="145"/>
                        </a:spcBef>
                        <a:buFont typeface="Comic Sans MS"/>
                        <a:buChar char="•"/>
                        <a:tabLst>
                          <a:tab pos="600710" algn="l"/>
                          <a:tab pos="601345" algn="l"/>
                        </a:tabLst>
                      </a:pPr>
                      <a:r>
                        <a:rPr sz="2400" b="1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Exhaustive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7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 marR="760095">
                        <a:lnSpc>
                          <a:spcPts val="302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latin typeface="Comic Sans MS"/>
                          <a:cs typeface="Comic Sans MS"/>
                        </a:rPr>
                        <a:t>Prior </a:t>
                      </a:r>
                      <a:r>
                        <a:rPr sz="2400" b="1" spc="-5" dirty="0">
                          <a:latin typeface="Comic Sans MS"/>
                          <a:cs typeface="Comic Sans MS"/>
                        </a:rPr>
                        <a:t>probability </a:t>
                      </a:r>
                      <a:r>
                        <a:rPr sz="2400" b="1" spc="-5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(aka  Unconditional prob:</a:t>
                      </a:r>
                      <a:r>
                        <a:rPr sz="2400" b="1" spc="-25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P(Q)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29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 marL="0" marR="31115" indent="0" algn="r">
                        <a:lnSpc>
                          <a:spcPts val="1115"/>
                        </a:lnSpc>
                        <a:buSzPct val="91666"/>
                        <a:buFont typeface="Comic Sans MS"/>
                        <a:buNone/>
                        <a:tabLst>
                          <a:tab pos="59690" algn="l"/>
                        </a:tabLst>
                      </a:pPr>
                      <a:endParaRPr sz="12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845" marR="756285">
                        <a:lnSpc>
                          <a:spcPts val="3020"/>
                        </a:lnSpc>
                        <a:spcBef>
                          <a:spcPts val="80"/>
                        </a:spcBef>
                      </a:pPr>
                      <a:r>
                        <a:rPr sz="2400" b="1" spc="-5" dirty="0">
                          <a:latin typeface="Comic Sans MS"/>
                          <a:cs typeface="Comic Sans MS"/>
                        </a:rPr>
                        <a:t>Joint distribution</a:t>
                      </a:r>
                      <a:r>
                        <a:rPr sz="2400" b="1" spc="-5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:</a:t>
                      </a:r>
                      <a:r>
                        <a:rPr sz="2400" b="1" spc="-85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400" b="1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Prob.  of </a:t>
                      </a:r>
                      <a:r>
                        <a:rPr sz="2400" b="1" spc="-5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every atomic</a:t>
                      </a:r>
                      <a:r>
                        <a:rPr sz="2400" b="1" spc="-55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0033CC"/>
                          </a:solidFill>
                          <a:latin typeface="Comic Sans MS"/>
                          <a:cs typeface="Comic Sans MS"/>
                        </a:rPr>
                        <a:t>event</a:t>
                      </a:r>
                      <a:endParaRPr sz="2400" dirty="0">
                        <a:latin typeface="Comic Sans MS"/>
                        <a:cs typeface="Comic Sans MS"/>
                      </a:endParaRPr>
                    </a:p>
                    <a:p>
                      <a:pPr marL="28575">
                        <a:lnSpc>
                          <a:spcPts val="890"/>
                        </a:lnSpc>
                        <a:tabLst>
                          <a:tab pos="4184015" algn="l"/>
                        </a:tabLst>
                      </a:pPr>
                      <a:r>
                        <a:rPr sz="1200" b="1" i="1" dirty="0">
                          <a:solidFill>
                            <a:srgbClr val="888888"/>
                          </a:solidFill>
                          <a:latin typeface="Comic Sans MS"/>
                          <a:cs typeface="Comic Sans MS"/>
                        </a:rPr>
                        <a:t>	</a:t>
                      </a:r>
                      <a:r>
                        <a:rPr sz="1200" spc="-5" dirty="0">
                          <a:solidFill>
                            <a:srgbClr val="888888"/>
                          </a:solidFill>
                          <a:latin typeface="Comic Sans MS"/>
                          <a:cs typeface="Comic Sans MS"/>
                        </a:rPr>
                        <a:t>•</a:t>
                      </a:r>
                      <a:r>
                        <a:rPr sz="1200" b="1" i="1" spc="-5" dirty="0">
                          <a:solidFill>
                            <a:srgbClr val="888888"/>
                          </a:solidFill>
                          <a:latin typeface="Comic Sans MS"/>
                          <a:cs typeface="Comic Sans MS"/>
                        </a:rPr>
                        <a:t>4</a:t>
                      </a:r>
                      <a:endParaRPr sz="1200" dirty="0">
                        <a:latin typeface="Comic Sans MS"/>
                        <a:cs typeface="Comic Sans MS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3433" y="462533"/>
            <a:ext cx="39731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Probability</a:t>
            </a:r>
            <a:r>
              <a:rPr spc="-10" dirty="0"/>
              <a:t> </a:t>
            </a:r>
            <a:r>
              <a:rPr spc="-5" dirty="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9379"/>
            <a:ext cx="7824470" cy="474789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Begin with a </a:t>
            </a:r>
            <a:r>
              <a:rPr sz="2800" spc="-10" dirty="0">
                <a:latin typeface="Calibri"/>
                <a:cs typeface="Calibri"/>
              </a:rPr>
              <a:t>set </a:t>
            </a:r>
            <a:r>
              <a:rPr sz="2800" spc="-5" dirty="0">
                <a:latin typeface="Calibri"/>
                <a:cs typeface="Calibri"/>
              </a:rPr>
              <a:t>S: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sample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space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e.g., 6 </a:t>
            </a:r>
            <a:r>
              <a:rPr sz="2400" spc="-5" dirty="0">
                <a:latin typeface="Calibri"/>
                <a:cs typeface="Calibri"/>
              </a:rPr>
              <a:t>possible </a:t>
            </a:r>
            <a:r>
              <a:rPr sz="2400" spc="-15" dirty="0">
                <a:latin typeface="Calibri"/>
                <a:cs typeface="Calibri"/>
              </a:rPr>
              <a:t>rolls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x ϵ S is a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sample point/possible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world/atomic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event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probability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space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probability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model </a:t>
            </a:r>
            <a:r>
              <a:rPr sz="2800" dirty="0">
                <a:latin typeface="Calibri"/>
                <a:cs typeface="Calibri"/>
              </a:rPr>
              <a:t>is a </a:t>
            </a:r>
            <a:r>
              <a:rPr sz="2800" spc="-5" dirty="0">
                <a:latin typeface="Calibri"/>
                <a:cs typeface="Calibri"/>
              </a:rPr>
              <a:t>sample  space </a:t>
            </a:r>
            <a:r>
              <a:rPr sz="2800" dirty="0">
                <a:latin typeface="Calibri"/>
                <a:cs typeface="Calibri"/>
              </a:rPr>
              <a:t>with an </a:t>
            </a:r>
            <a:r>
              <a:rPr sz="2800" spc="-5" dirty="0">
                <a:latin typeface="Calibri"/>
                <a:cs typeface="Calibri"/>
              </a:rPr>
              <a:t>assignment P(x) </a:t>
            </a: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every </a:t>
            </a:r>
            <a:r>
              <a:rPr sz="2800" dirty="0">
                <a:latin typeface="Calibri"/>
                <a:cs typeface="Calibri"/>
              </a:rPr>
              <a:t>x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s.t.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0≤P(x)≤1 and </a:t>
            </a:r>
            <a:r>
              <a:rPr sz="2800" spc="-5" dirty="0">
                <a:latin typeface="Calibri"/>
                <a:cs typeface="Calibri"/>
              </a:rPr>
              <a:t>∑P(x)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An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event </a:t>
            </a:r>
            <a:r>
              <a:rPr sz="2800" dirty="0">
                <a:latin typeface="Calibri"/>
                <a:cs typeface="Calibri"/>
              </a:rPr>
              <a:t>A is </a:t>
            </a: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10" dirty="0">
                <a:latin typeface="Calibri"/>
                <a:cs typeface="Calibri"/>
              </a:rPr>
              <a:t>subset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5" dirty="0">
                <a:latin typeface="Calibri"/>
                <a:cs typeface="Calibri"/>
              </a:rPr>
              <a:t>e.g. </a:t>
            </a:r>
            <a:r>
              <a:rPr sz="2400" dirty="0">
                <a:latin typeface="Calibri"/>
                <a:cs typeface="Calibri"/>
              </a:rPr>
              <a:t>A= </a:t>
            </a:r>
            <a:r>
              <a:rPr sz="2400" spc="-30" dirty="0">
                <a:latin typeface="Calibri"/>
                <a:cs typeface="Calibri"/>
              </a:rPr>
              <a:t>‘die </a:t>
            </a:r>
            <a:r>
              <a:rPr sz="2400" spc="-15" dirty="0">
                <a:latin typeface="Calibri"/>
                <a:cs typeface="Calibri"/>
              </a:rPr>
              <a:t>roll </a:t>
            </a:r>
            <a:r>
              <a:rPr sz="2400" dirty="0">
                <a:latin typeface="Calibri"/>
                <a:cs typeface="Calibri"/>
              </a:rPr>
              <a:t>&lt;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4’</a:t>
            </a:r>
            <a:endParaRPr sz="2400">
              <a:latin typeface="Calibri"/>
              <a:cs typeface="Calibri"/>
            </a:endParaRPr>
          </a:p>
          <a:p>
            <a:pPr marL="355600" marR="99695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random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variable </a:t>
            </a:r>
            <a:r>
              <a:rPr sz="2800" dirty="0">
                <a:latin typeface="Calibri"/>
                <a:cs typeface="Calibri"/>
              </a:rPr>
              <a:t>is a </a:t>
            </a:r>
            <a:r>
              <a:rPr sz="2800" spc="-5" dirty="0">
                <a:latin typeface="Calibri"/>
                <a:cs typeface="Calibri"/>
              </a:rPr>
              <a:t>function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sample </a:t>
            </a:r>
            <a:r>
              <a:rPr sz="2800" spc="-10" dirty="0">
                <a:latin typeface="Calibri"/>
                <a:cs typeface="Calibri"/>
              </a:rPr>
              <a:t>points 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some </a:t>
            </a:r>
            <a:r>
              <a:rPr sz="2800" spc="-15" dirty="0">
                <a:latin typeface="Calibri"/>
                <a:cs typeface="Calibri"/>
              </a:rPr>
              <a:t>range, </a:t>
            </a:r>
            <a:r>
              <a:rPr sz="2800" spc="5" dirty="0">
                <a:latin typeface="Calibri"/>
                <a:cs typeface="Calibri"/>
              </a:rPr>
              <a:t>e.g.,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reals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Booleans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9202" y="352552"/>
            <a:ext cx="61601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Types </a:t>
            </a:r>
            <a:r>
              <a:rPr spc="-5" dirty="0"/>
              <a:t>of </a:t>
            </a:r>
            <a:r>
              <a:rPr spc="-10" dirty="0"/>
              <a:t>Probability</a:t>
            </a:r>
            <a:r>
              <a:rPr spc="-30" dirty="0"/>
              <a:t> </a:t>
            </a:r>
            <a:r>
              <a:rPr spc="-5" dirty="0"/>
              <a:t>Spaces</a:t>
            </a:r>
          </a:p>
        </p:txBody>
      </p:sp>
      <p:sp>
        <p:nvSpPr>
          <p:cNvPr id="3" name="object 3"/>
          <p:cNvSpPr/>
          <p:nvPr/>
        </p:nvSpPr>
        <p:spPr>
          <a:xfrm>
            <a:off x="845439" y="1357981"/>
            <a:ext cx="7308678" cy="44860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30006" y="6423152"/>
            <a:ext cx="177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6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033" y="6095"/>
            <a:ext cx="65633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Axioms of </a:t>
            </a:r>
            <a:r>
              <a:rPr spc="-10" dirty="0"/>
              <a:t>Probability</a:t>
            </a:r>
            <a:r>
              <a:rPr spc="5" dirty="0"/>
              <a:t> </a:t>
            </a:r>
            <a:r>
              <a:rPr spc="-5" dirty="0"/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02811" y="6420299"/>
            <a:ext cx="1738630" cy="2127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© 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UW CSE </a:t>
            </a:r>
            <a:r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AI</a:t>
            </a:r>
            <a:r>
              <a:rPr sz="1200" b="1" i="1" spc="-90" dirty="0">
                <a:solidFill>
                  <a:srgbClr val="888888"/>
                </a:solidFill>
                <a:latin typeface="Comic Sans MS"/>
                <a:cs typeface="Comic Sans MS"/>
              </a:rPr>
              <a:t> 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Faculty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0006" y="6423152"/>
            <a:ext cx="177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r>
              <a:rPr sz="1200" b="1" i="1" dirty="0">
                <a:solidFill>
                  <a:srgbClr val="888888"/>
                </a:solidFill>
                <a:latin typeface="Comic Sans MS"/>
                <a:cs typeface="Comic Sans MS"/>
              </a:rPr>
              <a:t>7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8002" y="4118228"/>
            <a:ext cx="5377815" cy="2533650"/>
          </a:xfrm>
          <a:custGeom>
            <a:avLst/>
            <a:gdLst/>
            <a:ahLst/>
            <a:cxnLst/>
            <a:rect l="l" t="t" r="r" b="b"/>
            <a:pathLst>
              <a:path w="5377815" h="2533650">
                <a:moveTo>
                  <a:pt x="5377434" y="0"/>
                </a:moveTo>
                <a:lnTo>
                  <a:pt x="0" y="0"/>
                </a:lnTo>
                <a:lnTo>
                  <a:pt x="0" y="2533650"/>
                </a:lnTo>
                <a:lnTo>
                  <a:pt x="5377434" y="2533650"/>
                </a:lnTo>
                <a:lnTo>
                  <a:pt x="53774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8002" y="4118228"/>
            <a:ext cx="5377815" cy="2533650"/>
          </a:xfrm>
          <a:custGeom>
            <a:avLst/>
            <a:gdLst/>
            <a:ahLst/>
            <a:cxnLst/>
            <a:rect l="l" t="t" r="r" b="b"/>
            <a:pathLst>
              <a:path w="5377815" h="2533650">
                <a:moveTo>
                  <a:pt x="0" y="2533650"/>
                </a:moveTo>
                <a:lnTo>
                  <a:pt x="5377434" y="2533650"/>
                </a:lnTo>
                <a:lnTo>
                  <a:pt x="5377434" y="0"/>
                </a:lnTo>
                <a:lnTo>
                  <a:pt x="0" y="0"/>
                </a:lnTo>
                <a:lnTo>
                  <a:pt x="0" y="253365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0026" y="4310253"/>
            <a:ext cx="2823210" cy="1729105"/>
          </a:xfrm>
          <a:custGeom>
            <a:avLst/>
            <a:gdLst/>
            <a:ahLst/>
            <a:cxnLst/>
            <a:rect l="l" t="t" r="r" b="b"/>
            <a:pathLst>
              <a:path w="2823210" h="1729104">
                <a:moveTo>
                  <a:pt x="1411605" y="0"/>
                </a:moveTo>
                <a:lnTo>
                  <a:pt x="1351931" y="758"/>
                </a:lnTo>
                <a:lnTo>
                  <a:pt x="1292888" y="3013"/>
                </a:lnTo>
                <a:lnTo>
                  <a:pt x="1234527" y="6736"/>
                </a:lnTo>
                <a:lnTo>
                  <a:pt x="1176895" y="11895"/>
                </a:lnTo>
                <a:lnTo>
                  <a:pt x="1120041" y="18462"/>
                </a:lnTo>
                <a:lnTo>
                  <a:pt x="1064016" y="26405"/>
                </a:lnTo>
                <a:lnTo>
                  <a:pt x="1008866" y="35695"/>
                </a:lnTo>
                <a:lnTo>
                  <a:pt x="954642" y="46302"/>
                </a:lnTo>
                <a:lnTo>
                  <a:pt x="901393" y="58196"/>
                </a:lnTo>
                <a:lnTo>
                  <a:pt x="849167" y="71346"/>
                </a:lnTo>
                <a:lnTo>
                  <a:pt x="798014" y="85724"/>
                </a:lnTo>
                <a:lnTo>
                  <a:pt x="747982" y="101298"/>
                </a:lnTo>
                <a:lnTo>
                  <a:pt x="699120" y="118039"/>
                </a:lnTo>
                <a:lnTo>
                  <a:pt x="651478" y="135917"/>
                </a:lnTo>
                <a:lnTo>
                  <a:pt x="605104" y="154901"/>
                </a:lnTo>
                <a:lnTo>
                  <a:pt x="560048" y="174962"/>
                </a:lnTo>
                <a:lnTo>
                  <a:pt x="516358" y="196070"/>
                </a:lnTo>
                <a:lnTo>
                  <a:pt x="474083" y="218194"/>
                </a:lnTo>
                <a:lnTo>
                  <a:pt x="433273" y="241305"/>
                </a:lnTo>
                <a:lnTo>
                  <a:pt x="393976" y="265373"/>
                </a:lnTo>
                <a:lnTo>
                  <a:pt x="356241" y="290367"/>
                </a:lnTo>
                <a:lnTo>
                  <a:pt x="320117" y="316258"/>
                </a:lnTo>
                <a:lnTo>
                  <a:pt x="285654" y="343016"/>
                </a:lnTo>
                <a:lnTo>
                  <a:pt x="252900" y="370610"/>
                </a:lnTo>
                <a:lnTo>
                  <a:pt x="221904" y="399010"/>
                </a:lnTo>
                <a:lnTo>
                  <a:pt x="192715" y="428187"/>
                </a:lnTo>
                <a:lnTo>
                  <a:pt x="165382" y="458110"/>
                </a:lnTo>
                <a:lnTo>
                  <a:pt x="139955" y="488750"/>
                </a:lnTo>
                <a:lnTo>
                  <a:pt x="116481" y="520077"/>
                </a:lnTo>
                <a:lnTo>
                  <a:pt x="95011" y="552059"/>
                </a:lnTo>
                <a:lnTo>
                  <a:pt x="58276" y="617874"/>
                </a:lnTo>
                <a:lnTo>
                  <a:pt x="30140" y="685954"/>
                </a:lnTo>
                <a:lnTo>
                  <a:pt x="10997" y="756059"/>
                </a:lnTo>
                <a:lnTo>
                  <a:pt x="1238" y="827949"/>
                </a:lnTo>
                <a:lnTo>
                  <a:pt x="0" y="864489"/>
                </a:lnTo>
                <a:lnTo>
                  <a:pt x="1238" y="901032"/>
                </a:lnTo>
                <a:lnTo>
                  <a:pt x="10997" y="972928"/>
                </a:lnTo>
                <a:lnTo>
                  <a:pt x="30140" y="1043038"/>
                </a:lnTo>
                <a:lnTo>
                  <a:pt x="58276" y="1111122"/>
                </a:lnTo>
                <a:lnTo>
                  <a:pt x="95011" y="1176939"/>
                </a:lnTo>
                <a:lnTo>
                  <a:pt x="116481" y="1208922"/>
                </a:lnTo>
                <a:lnTo>
                  <a:pt x="139955" y="1240249"/>
                </a:lnTo>
                <a:lnTo>
                  <a:pt x="165382" y="1270889"/>
                </a:lnTo>
                <a:lnTo>
                  <a:pt x="192715" y="1300813"/>
                </a:lnTo>
                <a:lnTo>
                  <a:pt x="221904" y="1329989"/>
                </a:lnTo>
                <a:lnTo>
                  <a:pt x="252900" y="1358390"/>
                </a:lnTo>
                <a:lnTo>
                  <a:pt x="285654" y="1385983"/>
                </a:lnTo>
                <a:lnTo>
                  <a:pt x="320117" y="1412740"/>
                </a:lnTo>
                <a:lnTo>
                  <a:pt x="356241" y="1438630"/>
                </a:lnTo>
                <a:lnTo>
                  <a:pt x="393976" y="1463623"/>
                </a:lnTo>
                <a:lnTo>
                  <a:pt x="433273" y="1487690"/>
                </a:lnTo>
                <a:lnTo>
                  <a:pt x="474083" y="1510800"/>
                </a:lnTo>
                <a:lnTo>
                  <a:pt x="516358" y="1532923"/>
                </a:lnTo>
                <a:lnTo>
                  <a:pt x="560048" y="1554030"/>
                </a:lnTo>
                <a:lnTo>
                  <a:pt x="605104" y="1574090"/>
                </a:lnTo>
                <a:lnTo>
                  <a:pt x="651478" y="1593073"/>
                </a:lnTo>
                <a:lnTo>
                  <a:pt x="699120" y="1610949"/>
                </a:lnTo>
                <a:lnTo>
                  <a:pt x="747982" y="1627689"/>
                </a:lnTo>
                <a:lnTo>
                  <a:pt x="798014" y="1643262"/>
                </a:lnTo>
                <a:lnTo>
                  <a:pt x="849167" y="1657638"/>
                </a:lnTo>
                <a:lnTo>
                  <a:pt x="901393" y="1670788"/>
                </a:lnTo>
                <a:lnTo>
                  <a:pt x="954642" y="1682680"/>
                </a:lnTo>
                <a:lnTo>
                  <a:pt x="1008866" y="1693286"/>
                </a:lnTo>
                <a:lnTo>
                  <a:pt x="1064016" y="1702575"/>
                </a:lnTo>
                <a:lnTo>
                  <a:pt x="1120041" y="1710518"/>
                </a:lnTo>
                <a:lnTo>
                  <a:pt x="1176895" y="1717083"/>
                </a:lnTo>
                <a:lnTo>
                  <a:pt x="1234527" y="1722242"/>
                </a:lnTo>
                <a:lnTo>
                  <a:pt x="1292888" y="1725964"/>
                </a:lnTo>
                <a:lnTo>
                  <a:pt x="1351931" y="1728219"/>
                </a:lnTo>
                <a:lnTo>
                  <a:pt x="1411605" y="1728978"/>
                </a:lnTo>
                <a:lnTo>
                  <a:pt x="1471278" y="1728219"/>
                </a:lnTo>
                <a:lnTo>
                  <a:pt x="1530321" y="1725964"/>
                </a:lnTo>
                <a:lnTo>
                  <a:pt x="1588682" y="1722242"/>
                </a:lnTo>
                <a:lnTo>
                  <a:pt x="1646314" y="1717083"/>
                </a:lnTo>
                <a:lnTo>
                  <a:pt x="1703168" y="1710518"/>
                </a:lnTo>
                <a:lnTo>
                  <a:pt x="1759193" y="1702575"/>
                </a:lnTo>
                <a:lnTo>
                  <a:pt x="1814343" y="1693286"/>
                </a:lnTo>
                <a:lnTo>
                  <a:pt x="1868567" y="1682680"/>
                </a:lnTo>
                <a:lnTo>
                  <a:pt x="1921816" y="1670788"/>
                </a:lnTo>
                <a:lnTo>
                  <a:pt x="1974042" y="1657638"/>
                </a:lnTo>
                <a:lnTo>
                  <a:pt x="2025195" y="1643262"/>
                </a:lnTo>
                <a:lnTo>
                  <a:pt x="2075227" y="1627689"/>
                </a:lnTo>
                <a:lnTo>
                  <a:pt x="2124089" y="1610949"/>
                </a:lnTo>
                <a:lnTo>
                  <a:pt x="2171731" y="1593073"/>
                </a:lnTo>
                <a:lnTo>
                  <a:pt x="2218105" y="1574090"/>
                </a:lnTo>
                <a:lnTo>
                  <a:pt x="2263161" y="1554030"/>
                </a:lnTo>
                <a:lnTo>
                  <a:pt x="2306851" y="1532923"/>
                </a:lnTo>
                <a:lnTo>
                  <a:pt x="2349126" y="1510800"/>
                </a:lnTo>
                <a:lnTo>
                  <a:pt x="2389936" y="1487690"/>
                </a:lnTo>
                <a:lnTo>
                  <a:pt x="2429233" y="1463623"/>
                </a:lnTo>
                <a:lnTo>
                  <a:pt x="2466968" y="1438630"/>
                </a:lnTo>
                <a:lnTo>
                  <a:pt x="2503092" y="1412740"/>
                </a:lnTo>
                <a:lnTo>
                  <a:pt x="2537555" y="1385983"/>
                </a:lnTo>
                <a:lnTo>
                  <a:pt x="2570309" y="1358390"/>
                </a:lnTo>
                <a:lnTo>
                  <a:pt x="2601305" y="1329989"/>
                </a:lnTo>
                <a:lnTo>
                  <a:pt x="2630494" y="1300813"/>
                </a:lnTo>
                <a:lnTo>
                  <a:pt x="2657827" y="1270889"/>
                </a:lnTo>
                <a:lnTo>
                  <a:pt x="2683254" y="1240249"/>
                </a:lnTo>
                <a:lnTo>
                  <a:pt x="2706728" y="1208922"/>
                </a:lnTo>
                <a:lnTo>
                  <a:pt x="2728198" y="1176939"/>
                </a:lnTo>
                <a:lnTo>
                  <a:pt x="2764933" y="1111122"/>
                </a:lnTo>
                <a:lnTo>
                  <a:pt x="2793069" y="1043038"/>
                </a:lnTo>
                <a:lnTo>
                  <a:pt x="2812212" y="972928"/>
                </a:lnTo>
                <a:lnTo>
                  <a:pt x="2821971" y="901032"/>
                </a:lnTo>
                <a:lnTo>
                  <a:pt x="2823210" y="864489"/>
                </a:lnTo>
                <a:lnTo>
                  <a:pt x="2821971" y="827949"/>
                </a:lnTo>
                <a:lnTo>
                  <a:pt x="2812212" y="756059"/>
                </a:lnTo>
                <a:lnTo>
                  <a:pt x="2793069" y="685954"/>
                </a:lnTo>
                <a:lnTo>
                  <a:pt x="2764933" y="617874"/>
                </a:lnTo>
                <a:lnTo>
                  <a:pt x="2728198" y="552059"/>
                </a:lnTo>
                <a:lnTo>
                  <a:pt x="2706728" y="520077"/>
                </a:lnTo>
                <a:lnTo>
                  <a:pt x="2683254" y="488750"/>
                </a:lnTo>
                <a:lnTo>
                  <a:pt x="2657827" y="458110"/>
                </a:lnTo>
                <a:lnTo>
                  <a:pt x="2630494" y="428187"/>
                </a:lnTo>
                <a:lnTo>
                  <a:pt x="2601305" y="399010"/>
                </a:lnTo>
                <a:lnTo>
                  <a:pt x="2570309" y="370610"/>
                </a:lnTo>
                <a:lnTo>
                  <a:pt x="2537555" y="343016"/>
                </a:lnTo>
                <a:lnTo>
                  <a:pt x="2503092" y="316258"/>
                </a:lnTo>
                <a:lnTo>
                  <a:pt x="2466968" y="290367"/>
                </a:lnTo>
                <a:lnTo>
                  <a:pt x="2429233" y="265373"/>
                </a:lnTo>
                <a:lnTo>
                  <a:pt x="2389936" y="241305"/>
                </a:lnTo>
                <a:lnTo>
                  <a:pt x="2349126" y="218194"/>
                </a:lnTo>
                <a:lnTo>
                  <a:pt x="2306851" y="196070"/>
                </a:lnTo>
                <a:lnTo>
                  <a:pt x="2263161" y="174962"/>
                </a:lnTo>
                <a:lnTo>
                  <a:pt x="2218105" y="154901"/>
                </a:lnTo>
                <a:lnTo>
                  <a:pt x="2171731" y="135917"/>
                </a:lnTo>
                <a:lnTo>
                  <a:pt x="2124089" y="118039"/>
                </a:lnTo>
                <a:lnTo>
                  <a:pt x="2075227" y="101298"/>
                </a:lnTo>
                <a:lnTo>
                  <a:pt x="2025195" y="85724"/>
                </a:lnTo>
                <a:lnTo>
                  <a:pt x="1974042" y="71346"/>
                </a:lnTo>
                <a:lnTo>
                  <a:pt x="1921816" y="58196"/>
                </a:lnTo>
                <a:lnTo>
                  <a:pt x="1868567" y="46302"/>
                </a:lnTo>
                <a:lnTo>
                  <a:pt x="1814343" y="35695"/>
                </a:lnTo>
                <a:lnTo>
                  <a:pt x="1759193" y="26405"/>
                </a:lnTo>
                <a:lnTo>
                  <a:pt x="1703168" y="18462"/>
                </a:lnTo>
                <a:lnTo>
                  <a:pt x="1646314" y="11895"/>
                </a:lnTo>
                <a:lnTo>
                  <a:pt x="1588682" y="6736"/>
                </a:lnTo>
                <a:lnTo>
                  <a:pt x="1530321" y="3013"/>
                </a:lnTo>
                <a:lnTo>
                  <a:pt x="1471278" y="758"/>
                </a:lnTo>
                <a:lnTo>
                  <a:pt x="1411605" y="0"/>
                </a:lnTo>
                <a:close/>
              </a:path>
            </a:pathLst>
          </a:custGeom>
          <a:solidFill>
            <a:srgbClr val="FF0000">
              <a:alpha val="9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0026" y="4310253"/>
            <a:ext cx="2823210" cy="1729105"/>
          </a:xfrm>
          <a:custGeom>
            <a:avLst/>
            <a:gdLst/>
            <a:ahLst/>
            <a:cxnLst/>
            <a:rect l="l" t="t" r="r" b="b"/>
            <a:pathLst>
              <a:path w="2823210" h="1729104">
                <a:moveTo>
                  <a:pt x="0" y="864489"/>
                </a:moveTo>
                <a:lnTo>
                  <a:pt x="4920" y="791796"/>
                </a:lnTo>
                <a:lnTo>
                  <a:pt x="19420" y="720768"/>
                </a:lnTo>
                <a:lnTo>
                  <a:pt x="43109" y="651646"/>
                </a:lnTo>
                <a:lnTo>
                  <a:pt x="75593" y="584668"/>
                </a:lnTo>
                <a:lnTo>
                  <a:pt x="116481" y="520077"/>
                </a:lnTo>
                <a:lnTo>
                  <a:pt x="139955" y="488750"/>
                </a:lnTo>
                <a:lnTo>
                  <a:pt x="165382" y="458110"/>
                </a:lnTo>
                <a:lnTo>
                  <a:pt x="192715" y="428187"/>
                </a:lnTo>
                <a:lnTo>
                  <a:pt x="221904" y="399010"/>
                </a:lnTo>
                <a:lnTo>
                  <a:pt x="252900" y="370610"/>
                </a:lnTo>
                <a:lnTo>
                  <a:pt x="285654" y="343016"/>
                </a:lnTo>
                <a:lnTo>
                  <a:pt x="320117" y="316258"/>
                </a:lnTo>
                <a:lnTo>
                  <a:pt x="356241" y="290367"/>
                </a:lnTo>
                <a:lnTo>
                  <a:pt x="393976" y="265373"/>
                </a:lnTo>
                <a:lnTo>
                  <a:pt x="433273" y="241305"/>
                </a:lnTo>
                <a:lnTo>
                  <a:pt x="474083" y="218194"/>
                </a:lnTo>
                <a:lnTo>
                  <a:pt x="516358" y="196070"/>
                </a:lnTo>
                <a:lnTo>
                  <a:pt x="560048" y="174962"/>
                </a:lnTo>
                <a:lnTo>
                  <a:pt x="605104" y="154901"/>
                </a:lnTo>
                <a:lnTo>
                  <a:pt x="651478" y="135917"/>
                </a:lnTo>
                <a:lnTo>
                  <a:pt x="699120" y="118039"/>
                </a:lnTo>
                <a:lnTo>
                  <a:pt x="747982" y="101298"/>
                </a:lnTo>
                <a:lnTo>
                  <a:pt x="798014" y="85724"/>
                </a:lnTo>
                <a:lnTo>
                  <a:pt x="849167" y="71346"/>
                </a:lnTo>
                <a:lnTo>
                  <a:pt x="901393" y="58196"/>
                </a:lnTo>
                <a:lnTo>
                  <a:pt x="954642" y="46302"/>
                </a:lnTo>
                <a:lnTo>
                  <a:pt x="1008866" y="35695"/>
                </a:lnTo>
                <a:lnTo>
                  <a:pt x="1064016" y="26405"/>
                </a:lnTo>
                <a:lnTo>
                  <a:pt x="1120041" y="18462"/>
                </a:lnTo>
                <a:lnTo>
                  <a:pt x="1176895" y="11895"/>
                </a:lnTo>
                <a:lnTo>
                  <a:pt x="1234527" y="6736"/>
                </a:lnTo>
                <a:lnTo>
                  <a:pt x="1292888" y="3013"/>
                </a:lnTo>
                <a:lnTo>
                  <a:pt x="1351931" y="758"/>
                </a:lnTo>
                <a:lnTo>
                  <a:pt x="1411605" y="0"/>
                </a:lnTo>
                <a:lnTo>
                  <a:pt x="1471278" y="758"/>
                </a:lnTo>
                <a:lnTo>
                  <a:pt x="1530321" y="3013"/>
                </a:lnTo>
                <a:lnTo>
                  <a:pt x="1588682" y="6736"/>
                </a:lnTo>
                <a:lnTo>
                  <a:pt x="1646314" y="11895"/>
                </a:lnTo>
                <a:lnTo>
                  <a:pt x="1703168" y="18462"/>
                </a:lnTo>
                <a:lnTo>
                  <a:pt x="1759193" y="26405"/>
                </a:lnTo>
                <a:lnTo>
                  <a:pt x="1814343" y="35695"/>
                </a:lnTo>
                <a:lnTo>
                  <a:pt x="1868567" y="46302"/>
                </a:lnTo>
                <a:lnTo>
                  <a:pt x="1921816" y="58196"/>
                </a:lnTo>
                <a:lnTo>
                  <a:pt x="1974042" y="71346"/>
                </a:lnTo>
                <a:lnTo>
                  <a:pt x="2025195" y="85724"/>
                </a:lnTo>
                <a:lnTo>
                  <a:pt x="2075227" y="101298"/>
                </a:lnTo>
                <a:lnTo>
                  <a:pt x="2124089" y="118039"/>
                </a:lnTo>
                <a:lnTo>
                  <a:pt x="2171731" y="135917"/>
                </a:lnTo>
                <a:lnTo>
                  <a:pt x="2218105" y="154901"/>
                </a:lnTo>
                <a:lnTo>
                  <a:pt x="2263161" y="174962"/>
                </a:lnTo>
                <a:lnTo>
                  <a:pt x="2306851" y="196070"/>
                </a:lnTo>
                <a:lnTo>
                  <a:pt x="2349126" y="218194"/>
                </a:lnTo>
                <a:lnTo>
                  <a:pt x="2389936" y="241305"/>
                </a:lnTo>
                <a:lnTo>
                  <a:pt x="2429233" y="265373"/>
                </a:lnTo>
                <a:lnTo>
                  <a:pt x="2466968" y="290367"/>
                </a:lnTo>
                <a:lnTo>
                  <a:pt x="2503092" y="316258"/>
                </a:lnTo>
                <a:lnTo>
                  <a:pt x="2537555" y="343016"/>
                </a:lnTo>
                <a:lnTo>
                  <a:pt x="2570309" y="370610"/>
                </a:lnTo>
                <a:lnTo>
                  <a:pt x="2601305" y="399010"/>
                </a:lnTo>
                <a:lnTo>
                  <a:pt x="2630494" y="428187"/>
                </a:lnTo>
                <a:lnTo>
                  <a:pt x="2657827" y="458110"/>
                </a:lnTo>
                <a:lnTo>
                  <a:pt x="2683254" y="488750"/>
                </a:lnTo>
                <a:lnTo>
                  <a:pt x="2706728" y="520077"/>
                </a:lnTo>
                <a:lnTo>
                  <a:pt x="2728198" y="552059"/>
                </a:lnTo>
                <a:lnTo>
                  <a:pt x="2764933" y="617874"/>
                </a:lnTo>
                <a:lnTo>
                  <a:pt x="2793069" y="685954"/>
                </a:lnTo>
                <a:lnTo>
                  <a:pt x="2812212" y="756059"/>
                </a:lnTo>
                <a:lnTo>
                  <a:pt x="2821971" y="827949"/>
                </a:lnTo>
                <a:lnTo>
                  <a:pt x="2823210" y="864489"/>
                </a:lnTo>
                <a:lnTo>
                  <a:pt x="2821971" y="901032"/>
                </a:lnTo>
                <a:lnTo>
                  <a:pt x="2812212" y="972928"/>
                </a:lnTo>
                <a:lnTo>
                  <a:pt x="2793069" y="1043038"/>
                </a:lnTo>
                <a:lnTo>
                  <a:pt x="2764933" y="1111122"/>
                </a:lnTo>
                <a:lnTo>
                  <a:pt x="2728198" y="1176939"/>
                </a:lnTo>
                <a:lnTo>
                  <a:pt x="2706728" y="1208922"/>
                </a:lnTo>
                <a:lnTo>
                  <a:pt x="2683254" y="1240249"/>
                </a:lnTo>
                <a:lnTo>
                  <a:pt x="2657827" y="1270889"/>
                </a:lnTo>
                <a:lnTo>
                  <a:pt x="2630494" y="1300813"/>
                </a:lnTo>
                <a:lnTo>
                  <a:pt x="2601305" y="1329989"/>
                </a:lnTo>
                <a:lnTo>
                  <a:pt x="2570309" y="1358390"/>
                </a:lnTo>
                <a:lnTo>
                  <a:pt x="2537555" y="1385983"/>
                </a:lnTo>
                <a:lnTo>
                  <a:pt x="2503092" y="1412740"/>
                </a:lnTo>
                <a:lnTo>
                  <a:pt x="2466968" y="1438630"/>
                </a:lnTo>
                <a:lnTo>
                  <a:pt x="2429233" y="1463623"/>
                </a:lnTo>
                <a:lnTo>
                  <a:pt x="2389936" y="1487690"/>
                </a:lnTo>
                <a:lnTo>
                  <a:pt x="2349126" y="1510800"/>
                </a:lnTo>
                <a:lnTo>
                  <a:pt x="2306851" y="1532923"/>
                </a:lnTo>
                <a:lnTo>
                  <a:pt x="2263161" y="1554030"/>
                </a:lnTo>
                <a:lnTo>
                  <a:pt x="2218105" y="1574090"/>
                </a:lnTo>
                <a:lnTo>
                  <a:pt x="2171731" y="1593073"/>
                </a:lnTo>
                <a:lnTo>
                  <a:pt x="2124089" y="1610949"/>
                </a:lnTo>
                <a:lnTo>
                  <a:pt x="2075227" y="1627689"/>
                </a:lnTo>
                <a:lnTo>
                  <a:pt x="2025195" y="1643262"/>
                </a:lnTo>
                <a:lnTo>
                  <a:pt x="1974042" y="1657638"/>
                </a:lnTo>
                <a:lnTo>
                  <a:pt x="1921816" y="1670788"/>
                </a:lnTo>
                <a:lnTo>
                  <a:pt x="1868567" y="1682680"/>
                </a:lnTo>
                <a:lnTo>
                  <a:pt x="1814343" y="1693286"/>
                </a:lnTo>
                <a:lnTo>
                  <a:pt x="1759193" y="1702575"/>
                </a:lnTo>
                <a:lnTo>
                  <a:pt x="1703168" y="1710518"/>
                </a:lnTo>
                <a:lnTo>
                  <a:pt x="1646314" y="1717083"/>
                </a:lnTo>
                <a:lnTo>
                  <a:pt x="1588682" y="1722242"/>
                </a:lnTo>
                <a:lnTo>
                  <a:pt x="1530321" y="1725964"/>
                </a:lnTo>
                <a:lnTo>
                  <a:pt x="1471278" y="1728219"/>
                </a:lnTo>
                <a:lnTo>
                  <a:pt x="1411605" y="1728978"/>
                </a:lnTo>
                <a:lnTo>
                  <a:pt x="1351931" y="1728219"/>
                </a:lnTo>
                <a:lnTo>
                  <a:pt x="1292888" y="1725964"/>
                </a:lnTo>
                <a:lnTo>
                  <a:pt x="1234527" y="1722242"/>
                </a:lnTo>
                <a:lnTo>
                  <a:pt x="1176895" y="1717083"/>
                </a:lnTo>
                <a:lnTo>
                  <a:pt x="1120041" y="1710518"/>
                </a:lnTo>
                <a:lnTo>
                  <a:pt x="1064016" y="1702575"/>
                </a:lnTo>
                <a:lnTo>
                  <a:pt x="1008866" y="1693286"/>
                </a:lnTo>
                <a:lnTo>
                  <a:pt x="954642" y="1682680"/>
                </a:lnTo>
                <a:lnTo>
                  <a:pt x="901393" y="1670788"/>
                </a:lnTo>
                <a:lnTo>
                  <a:pt x="849167" y="1657638"/>
                </a:lnTo>
                <a:lnTo>
                  <a:pt x="798014" y="1643262"/>
                </a:lnTo>
                <a:lnTo>
                  <a:pt x="747982" y="1627689"/>
                </a:lnTo>
                <a:lnTo>
                  <a:pt x="699120" y="1610949"/>
                </a:lnTo>
                <a:lnTo>
                  <a:pt x="651478" y="1593073"/>
                </a:lnTo>
                <a:lnTo>
                  <a:pt x="605104" y="1574090"/>
                </a:lnTo>
                <a:lnTo>
                  <a:pt x="560048" y="1554030"/>
                </a:lnTo>
                <a:lnTo>
                  <a:pt x="516358" y="1532923"/>
                </a:lnTo>
                <a:lnTo>
                  <a:pt x="474083" y="1510800"/>
                </a:lnTo>
                <a:lnTo>
                  <a:pt x="433273" y="1487690"/>
                </a:lnTo>
                <a:lnTo>
                  <a:pt x="393976" y="1463623"/>
                </a:lnTo>
                <a:lnTo>
                  <a:pt x="356241" y="1438630"/>
                </a:lnTo>
                <a:lnTo>
                  <a:pt x="320117" y="1412740"/>
                </a:lnTo>
                <a:lnTo>
                  <a:pt x="285654" y="1385983"/>
                </a:lnTo>
                <a:lnTo>
                  <a:pt x="252900" y="1358390"/>
                </a:lnTo>
                <a:lnTo>
                  <a:pt x="221904" y="1329989"/>
                </a:lnTo>
                <a:lnTo>
                  <a:pt x="192715" y="1300813"/>
                </a:lnTo>
                <a:lnTo>
                  <a:pt x="165382" y="1270889"/>
                </a:lnTo>
                <a:lnTo>
                  <a:pt x="139955" y="1240249"/>
                </a:lnTo>
                <a:lnTo>
                  <a:pt x="116481" y="1208922"/>
                </a:lnTo>
                <a:lnTo>
                  <a:pt x="95011" y="1176939"/>
                </a:lnTo>
                <a:lnTo>
                  <a:pt x="58276" y="1111122"/>
                </a:lnTo>
                <a:lnTo>
                  <a:pt x="30140" y="1043038"/>
                </a:lnTo>
                <a:lnTo>
                  <a:pt x="10997" y="972928"/>
                </a:lnTo>
                <a:lnTo>
                  <a:pt x="1238" y="901032"/>
                </a:lnTo>
                <a:lnTo>
                  <a:pt x="0" y="864489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91280" y="4963286"/>
            <a:ext cx="2343150" cy="1382395"/>
          </a:xfrm>
          <a:custGeom>
            <a:avLst/>
            <a:gdLst/>
            <a:ahLst/>
            <a:cxnLst/>
            <a:rect l="l" t="t" r="r" b="b"/>
            <a:pathLst>
              <a:path w="2343150" h="1382395">
                <a:moveTo>
                  <a:pt x="1171575" y="0"/>
                </a:moveTo>
                <a:lnTo>
                  <a:pt x="1111283" y="899"/>
                </a:lnTo>
                <a:lnTo>
                  <a:pt x="1051784" y="3567"/>
                </a:lnTo>
                <a:lnTo>
                  <a:pt x="993150" y="7962"/>
                </a:lnTo>
                <a:lnTo>
                  <a:pt x="935455" y="14038"/>
                </a:lnTo>
                <a:lnTo>
                  <a:pt x="878772" y="21755"/>
                </a:lnTo>
                <a:lnTo>
                  <a:pt x="823176" y="31066"/>
                </a:lnTo>
                <a:lnTo>
                  <a:pt x="768739" y="41931"/>
                </a:lnTo>
                <a:lnTo>
                  <a:pt x="715535" y="54304"/>
                </a:lnTo>
                <a:lnTo>
                  <a:pt x="663639" y="68143"/>
                </a:lnTo>
                <a:lnTo>
                  <a:pt x="613123" y="83404"/>
                </a:lnTo>
                <a:lnTo>
                  <a:pt x="564060" y="100044"/>
                </a:lnTo>
                <a:lnTo>
                  <a:pt x="516526" y="118019"/>
                </a:lnTo>
                <a:lnTo>
                  <a:pt x="470593" y="137286"/>
                </a:lnTo>
                <a:lnTo>
                  <a:pt x="426335" y="157802"/>
                </a:lnTo>
                <a:lnTo>
                  <a:pt x="383825" y="179523"/>
                </a:lnTo>
                <a:lnTo>
                  <a:pt x="343138" y="202406"/>
                </a:lnTo>
                <a:lnTo>
                  <a:pt x="304346" y="226407"/>
                </a:lnTo>
                <a:lnTo>
                  <a:pt x="267523" y="251483"/>
                </a:lnTo>
                <a:lnTo>
                  <a:pt x="232743" y="277592"/>
                </a:lnTo>
                <a:lnTo>
                  <a:pt x="200080" y="304688"/>
                </a:lnTo>
                <a:lnTo>
                  <a:pt x="169607" y="332729"/>
                </a:lnTo>
                <a:lnTo>
                  <a:pt x="141398" y="361672"/>
                </a:lnTo>
                <a:lnTo>
                  <a:pt x="115526" y="391473"/>
                </a:lnTo>
                <a:lnTo>
                  <a:pt x="92065" y="422088"/>
                </a:lnTo>
                <a:lnTo>
                  <a:pt x="52669" y="485589"/>
                </a:lnTo>
                <a:lnTo>
                  <a:pt x="23801" y="551829"/>
                </a:lnTo>
                <a:lnTo>
                  <a:pt x="6048" y="620459"/>
                </a:lnTo>
                <a:lnTo>
                  <a:pt x="0" y="691134"/>
                </a:lnTo>
                <a:lnTo>
                  <a:pt x="1524" y="726699"/>
                </a:lnTo>
                <a:lnTo>
                  <a:pt x="13498" y="796385"/>
                </a:lnTo>
                <a:lnTo>
                  <a:pt x="36882" y="863857"/>
                </a:lnTo>
                <a:lnTo>
                  <a:pt x="71088" y="928767"/>
                </a:lnTo>
                <a:lnTo>
                  <a:pt x="115526" y="990767"/>
                </a:lnTo>
                <a:lnTo>
                  <a:pt x="141398" y="1020567"/>
                </a:lnTo>
                <a:lnTo>
                  <a:pt x="169607" y="1049510"/>
                </a:lnTo>
                <a:lnTo>
                  <a:pt x="200080" y="1077551"/>
                </a:lnTo>
                <a:lnTo>
                  <a:pt x="232743" y="1104648"/>
                </a:lnTo>
                <a:lnTo>
                  <a:pt x="267523" y="1130757"/>
                </a:lnTo>
                <a:lnTo>
                  <a:pt x="304346" y="1155835"/>
                </a:lnTo>
                <a:lnTo>
                  <a:pt x="343138" y="1179837"/>
                </a:lnTo>
                <a:lnTo>
                  <a:pt x="383825" y="1202722"/>
                </a:lnTo>
                <a:lnTo>
                  <a:pt x="426335" y="1224445"/>
                </a:lnTo>
                <a:lnTo>
                  <a:pt x="470593" y="1244962"/>
                </a:lnTo>
                <a:lnTo>
                  <a:pt x="516526" y="1264232"/>
                </a:lnTo>
                <a:lnTo>
                  <a:pt x="564060" y="1282209"/>
                </a:lnTo>
                <a:lnTo>
                  <a:pt x="613123" y="1298850"/>
                </a:lnTo>
                <a:lnTo>
                  <a:pt x="663639" y="1314113"/>
                </a:lnTo>
                <a:lnTo>
                  <a:pt x="715535" y="1327954"/>
                </a:lnTo>
                <a:lnTo>
                  <a:pt x="768739" y="1340329"/>
                </a:lnTo>
                <a:lnTo>
                  <a:pt x="823176" y="1351195"/>
                </a:lnTo>
                <a:lnTo>
                  <a:pt x="878772" y="1360509"/>
                </a:lnTo>
                <a:lnTo>
                  <a:pt x="935455" y="1368226"/>
                </a:lnTo>
                <a:lnTo>
                  <a:pt x="993150" y="1374304"/>
                </a:lnTo>
                <a:lnTo>
                  <a:pt x="1051784" y="1378699"/>
                </a:lnTo>
                <a:lnTo>
                  <a:pt x="1111283" y="1381368"/>
                </a:lnTo>
                <a:lnTo>
                  <a:pt x="1171575" y="1382268"/>
                </a:lnTo>
                <a:lnTo>
                  <a:pt x="1231866" y="1381368"/>
                </a:lnTo>
                <a:lnTo>
                  <a:pt x="1291365" y="1378699"/>
                </a:lnTo>
                <a:lnTo>
                  <a:pt x="1349999" y="1374304"/>
                </a:lnTo>
                <a:lnTo>
                  <a:pt x="1407694" y="1368226"/>
                </a:lnTo>
                <a:lnTo>
                  <a:pt x="1464377" y="1360509"/>
                </a:lnTo>
                <a:lnTo>
                  <a:pt x="1519973" y="1351195"/>
                </a:lnTo>
                <a:lnTo>
                  <a:pt x="1574410" y="1340329"/>
                </a:lnTo>
                <a:lnTo>
                  <a:pt x="1627614" y="1327954"/>
                </a:lnTo>
                <a:lnTo>
                  <a:pt x="1679510" y="1314113"/>
                </a:lnTo>
                <a:lnTo>
                  <a:pt x="1730026" y="1298850"/>
                </a:lnTo>
                <a:lnTo>
                  <a:pt x="1779089" y="1282209"/>
                </a:lnTo>
                <a:lnTo>
                  <a:pt x="1826623" y="1264232"/>
                </a:lnTo>
                <a:lnTo>
                  <a:pt x="1872556" y="1244962"/>
                </a:lnTo>
                <a:lnTo>
                  <a:pt x="1916814" y="1224445"/>
                </a:lnTo>
                <a:lnTo>
                  <a:pt x="1959324" y="1202722"/>
                </a:lnTo>
                <a:lnTo>
                  <a:pt x="2000011" y="1179837"/>
                </a:lnTo>
                <a:lnTo>
                  <a:pt x="2038803" y="1155835"/>
                </a:lnTo>
                <a:lnTo>
                  <a:pt x="2075626" y="1130757"/>
                </a:lnTo>
                <a:lnTo>
                  <a:pt x="2110406" y="1104648"/>
                </a:lnTo>
                <a:lnTo>
                  <a:pt x="2143069" y="1077551"/>
                </a:lnTo>
                <a:lnTo>
                  <a:pt x="2173542" y="1049510"/>
                </a:lnTo>
                <a:lnTo>
                  <a:pt x="2201751" y="1020567"/>
                </a:lnTo>
                <a:lnTo>
                  <a:pt x="2227623" y="990767"/>
                </a:lnTo>
                <a:lnTo>
                  <a:pt x="2251084" y="960152"/>
                </a:lnTo>
                <a:lnTo>
                  <a:pt x="2290480" y="896654"/>
                </a:lnTo>
                <a:lnTo>
                  <a:pt x="2319348" y="830420"/>
                </a:lnTo>
                <a:lnTo>
                  <a:pt x="2337101" y="761797"/>
                </a:lnTo>
                <a:lnTo>
                  <a:pt x="2343150" y="691134"/>
                </a:lnTo>
                <a:lnTo>
                  <a:pt x="2341625" y="655563"/>
                </a:lnTo>
                <a:lnTo>
                  <a:pt x="2329651" y="585867"/>
                </a:lnTo>
                <a:lnTo>
                  <a:pt x="2306267" y="518389"/>
                </a:lnTo>
                <a:lnTo>
                  <a:pt x="2272061" y="453475"/>
                </a:lnTo>
                <a:lnTo>
                  <a:pt x="2227623" y="391473"/>
                </a:lnTo>
                <a:lnTo>
                  <a:pt x="2201751" y="361672"/>
                </a:lnTo>
                <a:lnTo>
                  <a:pt x="2173542" y="332729"/>
                </a:lnTo>
                <a:lnTo>
                  <a:pt x="2143069" y="304688"/>
                </a:lnTo>
                <a:lnTo>
                  <a:pt x="2110406" y="277592"/>
                </a:lnTo>
                <a:lnTo>
                  <a:pt x="2075626" y="251483"/>
                </a:lnTo>
                <a:lnTo>
                  <a:pt x="2038803" y="226407"/>
                </a:lnTo>
                <a:lnTo>
                  <a:pt x="2000011" y="202406"/>
                </a:lnTo>
                <a:lnTo>
                  <a:pt x="1959324" y="179523"/>
                </a:lnTo>
                <a:lnTo>
                  <a:pt x="1916814" y="157802"/>
                </a:lnTo>
                <a:lnTo>
                  <a:pt x="1872556" y="137286"/>
                </a:lnTo>
                <a:lnTo>
                  <a:pt x="1826623" y="118019"/>
                </a:lnTo>
                <a:lnTo>
                  <a:pt x="1779089" y="100044"/>
                </a:lnTo>
                <a:lnTo>
                  <a:pt x="1730026" y="83404"/>
                </a:lnTo>
                <a:lnTo>
                  <a:pt x="1679510" y="68143"/>
                </a:lnTo>
                <a:lnTo>
                  <a:pt x="1627614" y="54304"/>
                </a:lnTo>
                <a:lnTo>
                  <a:pt x="1574410" y="41931"/>
                </a:lnTo>
                <a:lnTo>
                  <a:pt x="1519973" y="31066"/>
                </a:lnTo>
                <a:lnTo>
                  <a:pt x="1464377" y="21755"/>
                </a:lnTo>
                <a:lnTo>
                  <a:pt x="1407694" y="14038"/>
                </a:lnTo>
                <a:lnTo>
                  <a:pt x="1349999" y="7962"/>
                </a:lnTo>
                <a:lnTo>
                  <a:pt x="1291365" y="3567"/>
                </a:lnTo>
                <a:lnTo>
                  <a:pt x="1231866" y="899"/>
                </a:lnTo>
                <a:lnTo>
                  <a:pt x="1171575" y="0"/>
                </a:lnTo>
                <a:close/>
              </a:path>
            </a:pathLst>
          </a:custGeom>
          <a:solidFill>
            <a:srgbClr val="3333CC">
              <a:alpha val="6313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91280" y="4963286"/>
            <a:ext cx="2343150" cy="1382395"/>
          </a:xfrm>
          <a:custGeom>
            <a:avLst/>
            <a:gdLst/>
            <a:ahLst/>
            <a:cxnLst/>
            <a:rect l="l" t="t" r="r" b="b"/>
            <a:pathLst>
              <a:path w="2343150" h="1382395">
                <a:moveTo>
                  <a:pt x="0" y="691134"/>
                </a:moveTo>
                <a:lnTo>
                  <a:pt x="6048" y="620459"/>
                </a:lnTo>
                <a:lnTo>
                  <a:pt x="23801" y="551829"/>
                </a:lnTo>
                <a:lnTo>
                  <a:pt x="52669" y="485589"/>
                </a:lnTo>
                <a:lnTo>
                  <a:pt x="92065" y="422088"/>
                </a:lnTo>
                <a:lnTo>
                  <a:pt x="115526" y="391473"/>
                </a:lnTo>
                <a:lnTo>
                  <a:pt x="141398" y="361672"/>
                </a:lnTo>
                <a:lnTo>
                  <a:pt x="169607" y="332729"/>
                </a:lnTo>
                <a:lnTo>
                  <a:pt x="200080" y="304688"/>
                </a:lnTo>
                <a:lnTo>
                  <a:pt x="232743" y="277592"/>
                </a:lnTo>
                <a:lnTo>
                  <a:pt x="267523" y="251483"/>
                </a:lnTo>
                <a:lnTo>
                  <a:pt x="304346" y="226407"/>
                </a:lnTo>
                <a:lnTo>
                  <a:pt x="343138" y="202406"/>
                </a:lnTo>
                <a:lnTo>
                  <a:pt x="383825" y="179523"/>
                </a:lnTo>
                <a:lnTo>
                  <a:pt x="426335" y="157802"/>
                </a:lnTo>
                <a:lnTo>
                  <a:pt x="470593" y="137286"/>
                </a:lnTo>
                <a:lnTo>
                  <a:pt x="516526" y="118019"/>
                </a:lnTo>
                <a:lnTo>
                  <a:pt x="564060" y="100044"/>
                </a:lnTo>
                <a:lnTo>
                  <a:pt x="613123" y="83404"/>
                </a:lnTo>
                <a:lnTo>
                  <a:pt x="663639" y="68143"/>
                </a:lnTo>
                <a:lnTo>
                  <a:pt x="715535" y="54304"/>
                </a:lnTo>
                <a:lnTo>
                  <a:pt x="768739" y="41931"/>
                </a:lnTo>
                <a:lnTo>
                  <a:pt x="823176" y="31066"/>
                </a:lnTo>
                <a:lnTo>
                  <a:pt x="878772" y="21755"/>
                </a:lnTo>
                <a:lnTo>
                  <a:pt x="935455" y="14038"/>
                </a:lnTo>
                <a:lnTo>
                  <a:pt x="993150" y="7962"/>
                </a:lnTo>
                <a:lnTo>
                  <a:pt x="1051784" y="3567"/>
                </a:lnTo>
                <a:lnTo>
                  <a:pt x="1111283" y="899"/>
                </a:lnTo>
                <a:lnTo>
                  <a:pt x="1171575" y="0"/>
                </a:lnTo>
                <a:lnTo>
                  <a:pt x="1231866" y="899"/>
                </a:lnTo>
                <a:lnTo>
                  <a:pt x="1291365" y="3567"/>
                </a:lnTo>
                <a:lnTo>
                  <a:pt x="1349999" y="7962"/>
                </a:lnTo>
                <a:lnTo>
                  <a:pt x="1407694" y="14038"/>
                </a:lnTo>
                <a:lnTo>
                  <a:pt x="1464377" y="21755"/>
                </a:lnTo>
                <a:lnTo>
                  <a:pt x="1519973" y="31066"/>
                </a:lnTo>
                <a:lnTo>
                  <a:pt x="1574410" y="41931"/>
                </a:lnTo>
                <a:lnTo>
                  <a:pt x="1627614" y="54304"/>
                </a:lnTo>
                <a:lnTo>
                  <a:pt x="1679510" y="68143"/>
                </a:lnTo>
                <a:lnTo>
                  <a:pt x="1730026" y="83404"/>
                </a:lnTo>
                <a:lnTo>
                  <a:pt x="1779089" y="100044"/>
                </a:lnTo>
                <a:lnTo>
                  <a:pt x="1826623" y="118019"/>
                </a:lnTo>
                <a:lnTo>
                  <a:pt x="1872556" y="137286"/>
                </a:lnTo>
                <a:lnTo>
                  <a:pt x="1916814" y="157802"/>
                </a:lnTo>
                <a:lnTo>
                  <a:pt x="1959324" y="179523"/>
                </a:lnTo>
                <a:lnTo>
                  <a:pt x="2000011" y="202406"/>
                </a:lnTo>
                <a:lnTo>
                  <a:pt x="2038803" y="226407"/>
                </a:lnTo>
                <a:lnTo>
                  <a:pt x="2075626" y="251483"/>
                </a:lnTo>
                <a:lnTo>
                  <a:pt x="2110406" y="277592"/>
                </a:lnTo>
                <a:lnTo>
                  <a:pt x="2143069" y="304688"/>
                </a:lnTo>
                <a:lnTo>
                  <a:pt x="2173542" y="332729"/>
                </a:lnTo>
                <a:lnTo>
                  <a:pt x="2201751" y="361672"/>
                </a:lnTo>
                <a:lnTo>
                  <a:pt x="2227623" y="391473"/>
                </a:lnTo>
                <a:lnTo>
                  <a:pt x="2251084" y="422088"/>
                </a:lnTo>
                <a:lnTo>
                  <a:pt x="2290480" y="485589"/>
                </a:lnTo>
                <a:lnTo>
                  <a:pt x="2319348" y="551829"/>
                </a:lnTo>
                <a:lnTo>
                  <a:pt x="2337101" y="620459"/>
                </a:lnTo>
                <a:lnTo>
                  <a:pt x="2343150" y="691134"/>
                </a:lnTo>
                <a:lnTo>
                  <a:pt x="2341625" y="726699"/>
                </a:lnTo>
                <a:lnTo>
                  <a:pt x="2329651" y="796385"/>
                </a:lnTo>
                <a:lnTo>
                  <a:pt x="2306267" y="863857"/>
                </a:lnTo>
                <a:lnTo>
                  <a:pt x="2272061" y="928767"/>
                </a:lnTo>
                <a:lnTo>
                  <a:pt x="2227623" y="990767"/>
                </a:lnTo>
                <a:lnTo>
                  <a:pt x="2201751" y="1020567"/>
                </a:lnTo>
                <a:lnTo>
                  <a:pt x="2173542" y="1049510"/>
                </a:lnTo>
                <a:lnTo>
                  <a:pt x="2143069" y="1077551"/>
                </a:lnTo>
                <a:lnTo>
                  <a:pt x="2110406" y="1104648"/>
                </a:lnTo>
                <a:lnTo>
                  <a:pt x="2075626" y="1130757"/>
                </a:lnTo>
                <a:lnTo>
                  <a:pt x="2038803" y="1155835"/>
                </a:lnTo>
                <a:lnTo>
                  <a:pt x="2000011" y="1179837"/>
                </a:lnTo>
                <a:lnTo>
                  <a:pt x="1959324" y="1202722"/>
                </a:lnTo>
                <a:lnTo>
                  <a:pt x="1916814" y="1224445"/>
                </a:lnTo>
                <a:lnTo>
                  <a:pt x="1872556" y="1244962"/>
                </a:lnTo>
                <a:lnTo>
                  <a:pt x="1826623" y="1264232"/>
                </a:lnTo>
                <a:lnTo>
                  <a:pt x="1779089" y="1282209"/>
                </a:lnTo>
                <a:lnTo>
                  <a:pt x="1730026" y="1298850"/>
                </a:lnTo>
                <a:lnTo>
                  <a:pt x="1679510" y="1314113"/>
                </a:lnTo>
                <a:lnTo>
                  <a:pt x="1627614" y="1327954"/>
                </a:lnTo>
                <a:lnTo>
                  <a:pt x="1574410" y="1340329"/>
                </a:lnTo>
                <a:lnTo>
                  <a:pt x="1519973" y="1351195"/>
                </a:lnTo>
                <a:lnTo>
                  <a:pt x="1464377" y="1360509"/>
                </a:lnTo>
                <a:lnTo>
                  <a:pt x="1407694" y="1368226"/>
                </a:lnTo>
                <a:lnTo>
                  <a:pt x="1349999" y="1374304"/>
                </a:lnTo>
                <a:lnTo>
                  <a:pt x="1291365" y="1378699"/>
                </a:lnTo>
                <a:lnTo>
                  <a:pt x="1231866" y="1381368"/>
                </a:lnTo>
                <a:lnTo>
                  <a:pt x="1171575" y="1382268"/>
                </a:lnTo>
                <a:lnTo>
                  <a:pt x="1111283" y="1381368"/>
                </a:lnTo>
                <a:lnTo>
                  <a:pt x="1051784" y="1378699"/>
                </a:lnTo>
                <a:lnTo>
                  <a:pt x="993150" y="1374304"/>
                </a:lnTo>
                <a:lnTo>
                  <a:pt x="935455" y="1368226"/>
                </a:lnTo>
                <a:lnTo>
                  <a:pt x="878772" y="1360509"/>
                </a:lnTo>
                <a:lnTo>
                  <a:pt x="823176" y="1351195"/>
                </a:lnTo>
                <a:lnTo>
                  <a:pt x="768739" y="1340329"/>
                </a:lnTo>
                <a:lnTo>
                  <a:pt x="715535" y="1327954"/>
                </a:lnTo>
                <a:lnTo>
                  <a:pt x="663639" y="1314113"/>
                </a:lnTo>
                <a:lnTo>
                  <a:pt x="613123" y="1298850"/>
                </a:lnTo>
                <a:lnTo>
                  <a:pt x="564060" y="1282209"/>
                </a:lnTo>
                <a:lnTo>
                  <a:pt x="516526" y="1264232"/>
                </a:lnTo>
                <a:lnTo>
                  <a:pt x="470593" y="1244962"/>
                </a:lnTo>
                <a:lnTo>
                  <a:pt x="426335" y="1224445"/>
                </a:lnTo>
                <a:lnTo>
                  <a:pt x="383825" y="1202722"/>
                </a:lnTo>
                <a:lnTo>
                  <a:pt x="343138" y="1179837"/>
                </a:lnTo>
                <a:lnTo>
                  <a:pt x="304346" y="1155835"/>
                </a:lnTo>
                <a:lnTo>
                  <a:pt x="267523" y="1130757"/>
                </a:lnTo>
                <a:lnTo>
                  <a:pt x="232743" y="1104648"/>
                </a:lnTo>
                <a:lnTo>
                  <a:pt x="200080" y="1077551"/>
                </a:lnTo>
                <a:lnTo>
                  <a:pt x="169607" y="1049510"/>
                </a:lnTo>
                <a:lnTo>
                  <a:pt x="141398" y="1020567"/>
                </a:lnTo>
                <a:lnTo>
                  <a:pt x="115526" y="990767"/>
                </a:lnTo>
                <a:lnTo>
                  <a:pt x="92065" y="960152"/>
                </a:lnTo>
                <a:lnTo>
                  <a:pt x="52669" y="896654"/>
                </a:lnTo>
                <a:lnTo>
                  <a:pt x="23801" y="830420"/>
                </a:lnTo>
                <a:lnTo>
                  <a:pt x="6048" y="761797"/>
                </a:lnTo>
                <a:lnTo>
                  <a:pt x="0" y="691134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739" y="879248"/>
            <a:ext cx="6412230" cy="499872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All </a:t>
            </a:r>
            <a:r>
              <a:rPr sz="2800" spc="-10" dirty="0">
                <a:latin typeface="Calibri"/>
                <a:cs typeface="Calibri"/>
              </a:rPr>
              <a:t>probabilities between </a:t>
            </a:r>
            <a:r>
              <a:rPr sz="2800" dirty="0">
                <a:latin typeface="Calibri"/>
                <a:cs typeface="Calibri"/>
              </a:rPr>
              <a:t>0 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Calibri"/>
                <a:cs typeface="Calibri"/>
              </a:rPr>
              <a:t>0 ≤ </a:t>
            </a:r>
            <a:r>
              <a:rPr sz="2400" spc="-5" dirty="0">
                <a:latin typeface="Calibri"/>
                <a:cs typeface="Calibri"/>
              </a:rPr>
              <a:t>P(A) </a:t>
            </a:r>
            <a:r>
              <a:rPr sz="2400" dirty="0">
                <a:latin typeface="Calibri"/>
                <a:cs typeface="Calibri"/>
              </a:rPr>
              <a:t>≤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P(true) 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0" dirty="0">
                <a:latin typeface="Calibri"/>
                <a:cs typeface="Calibri"/>
              </a:rPr>
              <a:t>P(false)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  <a:tab pos="306832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probability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	disjunction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is:</a:t>
            </a:r>
            <a:endParaRPr sz="2800">
              <a:latin typeface="Calibri"/>
              <a:cs typeface="Calibri"/>
            </a:endParaRPr>
          </a:p>
          <a:p>
            <a:pPr marL="581025" algn="ctr">
              <a:lnSpc>
                <a:spcPct val="100000"/>
              </a:lnSpc>
              <a:spcBef>
                <a:spcPts val="1275"/>
              </a:spcBef>
            </a:pPr>
            <a:r>
              <a:rPr sz="2950" i="1" spc="55" dirty="0">
                <a:latin typeface="Times New Roman"/>
                <a:cs typeface="Times New Roman"/>
              </a:rPr>
              <a:t>P</a:t>
            </a:r>
            <a:r>
              <a:rPr sz="2950" spc="55" dirty="0">
                <a:latin typeface="Times New Roman"/>
                <a:cs typeface="Times New Roman"/>
              </a:rPr>
              <a:t>(</a:t>
            </a:r>
            <a:r>
              <a:rPr sz="2950" spc="-475" dirty="0">
                <a:latin typeface="Times New Roman"/>
                <a:cs typeface="Times New Roman"/>
              </a:rPr>
              <a:t> </a:t>
            </a:r>
            <a:r>
              <a:rPr sz="2950" i="1" spc="55" dirty="0">
                <a:latin typeface="Times New Roman"/>
                <a:cs typeface="Times New Roman"/>
              </a:rPr>
              <a:t>A</a:t>
            </a:r>
            <a:r>
              <a:rPr sz="2950" i="1" spc="-434" dirty="0">
                <a:latin typeface="Times New Roman"/>
                <a:cs typeface="Times New Roman"/>
              </a:rPr>
              <a:t> </a:t>
            </a:r>
            <a:r>
              <a:rPr sz="2950" spc="55" dirty="0">
                <a:latin typeface="Symbol"/>
                <a:cs typeface="Symbol"/>
              </a:rPr>
              <a:t></a:t>
            </a:r>
            <a:r>
              <a:rPr sz="2950" spc="-150" dirty="0">
                <a:latin typeface="Times New Roman"/>
                <a:cs typeface="Times New Roman"/>
              </a:rPr>
              <a:t> </a:t>
            </a:r>
            <a:r>
              <a:rPr sz="2950" i="1" spc="50" dirty="0">
                <a:latin typeface="Times New Roman"/>
                <a:cs typeface="Times New Roman"/>
              </a:rPr>
              <a:t>B</a:t>
            </a:r>
            <a:r>
              <a:rPr sz="2950" spc="50" dirty="0">
                <a:latin typeface="Times New Roman"/>
                <a:cs typeface="Times New Roman"/>
              </a:rPr>
              <a:t>)</a:t>
            </a:r>
            <a:r>
              <a:rPr sz="2950" spc="-105" dirty="0">
                <a:latin typeface="Times New Roman"/>
                <a:cs typeface="Times New Roman"/>
              </a:rPr>
              <a:t> </a:t>
            </a:r>
            <a:r>
              <a:rPr sz="2950" spc="50" dirty="0">
                <a:latin typeface="Symbol"/>
                <a:cs typeface="Symbol"/>
              </a:rPr>
              <a:t></a:t>
            </a:r>
            <a:r>
              <a:rPr sz="2950" spc="-20" dirty="0">
                <a:latin typeface="Times New Roman"/>
                <a:cs typeface="Times New Roman"/>
              </a:rPr>
              <a:t> </a:t>
            </a:r>
            <a:r>
              <a:rPr sz="2950" i="1" spc="50" dirty="0">
                <a:latin typeface="Times New Roman"/>
                <a:cs typeface="Times New Roman"/>
              </a:rPr>
              <a:t>P</a:t>
            </a:r>
            <a:r>
              <a:rPr sz="2950" spc="50" dirty="0">
                <a:latin typeface="Times New Roman"/>
                <a:cs typeface="Times New Roman"/>
              </a:rPr>
              <a:t>(</a:t>
            </a:r>
            <a:r>
              <a:rPr sz="2950" spc="-470" dirty="0">
                <a:latin typeface="Times New Roman"/>
                <a:cs typeface="Times New Roman"/>
              </a:rPr>
              <a:t> </a:t>
            </a:r>
            <a:r>
              <a:rPr sz="2950" i="1" spc="-20" dirty="0">
                <a:latin typeface="Times New Roman"/>
                <a:cs typeface="Times New Roman"/>
              </a:rPr>
              <a:t>A</a:t>
            </a:r>
            <a:r>
              <a:rPr sz="2950" spc="-20" dirty="0">
                <a:latin typeface="Times New Roman"/>
                <a:cs typeface="Times New Roman"/>
              </a:rPr>
              <a:t>)</a:t>
            </a:r>
            <a:r>
              <a:rPr sz="2950" spc="-285" dirty="0">
                <a:latin typeface="Times New Roman"/>
                <a:cs typeface="Times New Roman"/>
              </a:rPr>
              <a:t> </a:t>
            </a:r>
            <a:r>
              <a:rPr sz="2950" spc="50" dirty="0">
                <a:latin typeface="Symbol"/>
                <a:cs typeface="Symbol"/>
              </a:rPr>
              <a:t></a:t>
            </a:r>
            <a:r>
              <a:rPr sz="2950" spc="-165" dirty="0">
                <a:latin typeface="Times New Roman"/>
                <a:cs typeface="Times New Roman"/>
              </a:rPr>
              <a:t> </a:t>
            </a:r>
            <a:r>
              <a:rPr sz="2950" i="1" spc="85" dirty="0">
                <a:latin typeface="Times New Roman"/>
                <a:cs typeface="Times New Roman"/>
              </a:rPr>
              <a:t>P</a:t>
            </a:r>
            <a:r>
              <a:rPr sz="2950" spc="85" dirty="0">
                <a:latin typeface="Times New Roman"/>
                <a:cs typeface="Times New Roman"/>
              </a:rPr>
              <a:t>(</a:t>
            </a:r>
            <a:r>
              <a:rPr sz="2950" i="1" spc="85" dirty="0">
                <a:latin typeface="Times New Roman"/>
                <a:cs typeface="Times New Roman"/>
              </a:rPr>
              <a:t>B</a:t>
            </a:r>
            <a:r>
              <a:rPr sz="2950" spc="85" dirty="0">
                <a:latin typeface="Times New Roman"/>
                <a:cs typeface="Times New Roman"/>
              </a:rPr>
              <a:t>)</a:t>
            </a:r>
            <a:r>
              <a:rPr sz="2950" spc="-285" dirty="0">
                <a:latin typeface="Times New Roman"/>
                <a:cs typeface="Times New Roman"/>
              </a:rPr>
              <a:t> </a:t>
            </a:r>
            <a:r>
              <a:rPr sz="2950" spc="50" dirty="0">
                <a:latin typeface="Symbol"/>
                <a:cs typeface="Symbol"/>
              </a:rPr>
              <a:t></a:t>
            </a:r>
            <a:r>
              <a:rPr sz="2950" spc="-210" dirty="0">
                <a:latin typeface="Times New Roman"/>
                <a:cs typeface="Times New Roman"/>
              </a:rPr>
              <a:t> </a:t>
            </a:r>
            <a:r>
              <a:rPr sz="2950" i="1" spc="55" dirty="0">
                <a:latin typeface="Times New Roman"/>
                <a:cs typeface="Times New Roman"/>
              </a:rPr>
              <a:t>P</a:t>
            </a:r>
            <a:r>
              <a:rPr sz="2950" spc="55" dirty="0">
                <a:latin typeface="Times New Roman"/>
                <a:cs typeface="Times New Roman"/>
              </a:rPr>
              <a:t>(</a:t>
            </a:r>
            <a:r>
              <a:rPr sz="2950" spc="-475" dirty="0">
                <a:latin typeface="Times New Roman"/>
                <a:cs typeface="Times New Roman"/>
              </a:rPr>
              <a:t> </a:t>
            </a:r>
            <a:r>
              <a:rPr sz="2950" i="1" spc="55" dirty="0">
                <a:latin typeface="Times New Roman"/>
                <a:cs typeface="Times New Roman"/>
              </a:rPr>
              <a:t>A</a:t>
            </a:r>
            <a:r>
              <a:rPr sz="2950" i="1" spc="-400" dirty="0">
                <a:latin typeface="Times New Roman"/>
                <a:cs typeface="Times New Roman"/>
              </a:rPr>
              <a:t> </a:t>
            </a:r>
            <a:r>
              <a:rPr sz="2950" spc="55" dirty="0">
                <a:latin typeface="Symbol"/>
                <a:cs typeface="Symbol"/>
              </a:rPr>
              <a:t></a:t>
            </a:r>
            <a:r>
              <a:rPr sz="2950" spc="-185" dirty="0">
                <a:latin typeface="Times New Roman"/>
                <a:cs typeface="Times New Roman"/>
              </a:rPr>
              <a:t> </a:t>
            </a:r>
            <a:r>
              <a:rPr sz="2950" i="1" spc="50" dirty="0">
                <a:latin typeface="Times New Roman"/>
                <a:cs typeface="Times New Roman"/>
              </a:rPr>
              <a:t>B</a:t>
            </a:r>
            <a:r>
              <a:rPr sz="2950" spc="50" dirty="0">
                <a:latin typeface="Times New Roman"/>
                <a:cs typeface="Times New Roman"/>
              </a:rPr>
              <a:t>)</a:t>
            </a:r>
            <a:endParaRPr sz="2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50">
              <a:latin typeface="Times New Roman"/>
              <a:cs typeface="Times New Roman"/>
            </a:endParaRPr>
          </a:p>
          <a:p>
            <a:pPr marL="5234940" algn="ctr">
              <a:lnSpc>
                <a:spcPct val="100000"/>
              </a:lnSpc>
              <a:tabLst>
                <a:tab pos="6129655" algn="l"/>
              </a:tabLst>
            </a:pPr>
            <a:r>
              <a:rPr sz="3200" b="1" spc="-5" dirty="0">
                <a:latin typeface="Comic Sans MS"/>
                <a:cs typeface="Comic Sans MS"/>
              </a:rPr>
              <a:t>A </a:t>
            </a:r>
            <a:r>
              <a:rPr sz="3200" b="1" spc="-5" dirty="0">
                <a:latin typeface="Symbol"/>
                <a:cs typeface="Symbol"/>
              </a:rPr>
              <a:t>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b="1" spc="-5" dirty="0">
                <a:latin typeface="Comic Sans MS"/>
                <a:cs typeface="Comic Sans MS"/>
              </a:rPr>
              <a:t>B</a:t>
            </a:r>
            <a:endParaRPr sz="3200">
              <a:latin typeface="Comic Sans MS"/>
              <a:cs typeface="Comic Sans MS"/>
            </a:endParaRPr>
          </a:p>
          <a:p>
            <a:pPr marR="259715" algn="ctr">
              <a:lnSpc>
                <a:spcPts val="3804"/>
              </a:lnSpc>
              <a:spcBef>
                <a:spcPts val="755"/>
              </a:spcBef>
            </a:pPr>
            <a:r>
              <a:rPr sz="3200" b="1" spc="-5" dirty="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endParaRPr sz="3200">
              <a:latin typeface="Comic Sans MS"/>
              <a:cs typeface="Comic Sans MS"/>
            </a:endParaRPr>
          </a:p>
          <a:p>
            <a:pPr marL="3260725" algn="ctr">
              <a:lnSpc>
                <a:spcPts val="3804"/>
              </a:lnSpc>
            </a:pPr>
            <a:r>
              <a:rPr sz="3200" b="1" dirty="0">
                <a:solidFill>
                  <a:srgbClr val="FFFFFF"/>
                </a:solidFill>
                <a:latin typeface="Comic Sans MS"/>
                <a:cs typeface="Comic Sans MS"/>
              </a:rPr>
              <a:t>B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59377" y="4554854"/>
            <a:ext cx="1091565" cy="754380"/>
          </a:xfrm>
          <a:custGeom>
            <a:avLst/>
            <a:gdLst/>
            <a:ahLst/>
            <a:cxnLst/>
            <a:rect l="l" t="t" r="r" b="b"/>
            <a:pathLst>
              <a:path w="1091564" h="754379">
                <a:moveTo>
                  <a:pt x="156083" y="475615"/>
                </a:moveTo>
                <a:lnTo>
                  <a:pt x="0" y="754380"/>
                </a:lnTo>
                <a:lnTo>
                  <a:pt x="316611" y="711962"/>
                </a:lnTo>
                <a:lnTo>
                  <a:pt x="263302" y="633476"/>
                </a:lnTo>
                <a:lnTo>
                  <a:pt x="228726" y="633476"/>
                </a:lnTo>
                <a:lnTo>
                  <a:pt x="196596" y="586232"/>
                </a:lnTo>
                <a:lnTo>
                  <a:pt x="220281" y="570134"/>
                </a:lnTo>
                <a:lnTo>
                  <a:pt x="156083" y="475615"/>
                </a:lnTo>
                <a:close/>
              </a:path>
              <a:path w="1091564" h="754379">
                <a:moveTo>
                  <a:pt x="220281" y="570134"/>
                </a:moveTo>
                <a:lnTo>
                  <a:pt x="196596" y="586232"/>
                </a:lnTo>
                <a:lnTo>
                  <a:pt x="228726" y="633476"/>
                </a:lnTo>
                <a:lnTo>
                  <a:pt x="252382" y="617397"/>
                </a:lnTo>
                <a:lnTo>
                  <a:pt x="220281" y="570134"/>
                </a:lnTo>
                <a:close/>
              </a:path>
              <a:path w="1091564" h="754379">
                <a:moveTo>
                  <a:pt x="252382" y="617397"/>
                </a:moveTo>
                <a:lnTo>
                  <a:pt x="228726" y="633476"/>
                </a:lnTo>
                <a:lnTo>
                  <a:pt x="263302" y="633476"/>
                </a:lnTo>
                <a:lnTo>
                  <a:pt x="252382" y="617397"/>
                </a:lnTo>
                <a:close/>
              </a:path>
              <a:path w="1091564" h="754379">
                <a:moveTo>
                  <a:pt x="1059180" y="0"/>
                </a:moveTo>
                <a:lnTo>
                  <a:pt x="220281" y="570134"/>
                </a:lnTo>
                <a:lnTo>
                  <a:pt x="252382" y="617397"/>
                </a:lnTo>
                <a:lnTo>
                  <a:pt x="1091184" y="47244"/>
                </a:lnTo>
                <a:lnTo>
                  <a:pt x="1059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59377" y="4939791"/>
            <a:ext cx="515620" cy="369570"/>
          </a:xfrm>
          <a:custGeom>
            <a:avLst/>
            <a:gdLst/>
            <a:ahLst/>
            <a:cxnLst/>
            <a:rect l="l" t="t" r="r" b="b"/>
            <a:pathLst>
              <a:path w="515620" h="369570">
                <a:moveTo>
                  <a:pt x="153415" y="89280"/>
                </a:moveTo>
                <a:lnTo>
                  <a:pt x="0" y="369442"/>
                </a:lnTo>
                <a:lnTo>
                  <a:pt x="316230" y="324103"/>
                </a:lnTo>
                <a:lnTo>
                  <a:pt x="262340" y="246379"/>
                </a:lnTo>
                <a:lnTo>
                  <a:pt x="227584" y="246379"/>
                </a:lnTo>
                <a:lnTo>
                  <a:pt x="195072" y="199389"/>
                </a:lnTo>
                <a:lnTo>
                  <a:pt x="218503" y="183155"/>
                </a:lnTo>
                <a:lnTo>
                  <a:pt x="153415" y="89280"/>
                </a:lnTo>
                <a:close/>
              </a:path>
              <a:path w="515620" h="369570">
                <a:moveTo>
                  <a:pt x="218503" y="183155"/>
                </a:moveTo>
                <a:lnTo>
                  <a:pt x="195072" y="199389"/>
                </a:lnTo>
                <a:lnTo>
                  <a:pt x="227584" y="246379"/>
                </a:lnTo>
                <a:lnTo>
                  <a:pt x="251061" y="230113"/>
                </a:lnTo>
                <a:lnTo>
                  <a:pt x="218503" y="183155"/>
                </a:lnTo>
                <a:close/>
              </a:path>
              <a:path w="515620" h="369570">
                <a:moveTo>
                  <a:pt x="251061" y="230113"/>
                </a:moveTo>
                <a:lnTo>
                  <a:pt x="227584" y="246379"/>
                </a:lnTo>
                <a:lnTo>
                  <a:pt x="262340" y="246379"/>
                </a:lnTo>
                <a:lnTo>
                  <a:pt x="251061" y="230113"/>
                </a:lnTo>
                <a:close/>
              </a:path>
              <a:path w="515620" h="369570">
                <a:moveTo>
                  <a:pt x="482853" y="0"/>
                </a:moveTo>
                <a:lnTo>
                  <a:pt x="218503" y="183155"/>
                </a:lnTo>
                <a:lnTo>
                  <a:pt x="251061" y="230113"/>
                </a:lnTo>
                <a:lnTo>
                  <a:pt x="515365" y="46989"/>
                </a:lnTo>
                <a:lnTo>
                  <a:pt x="4828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38484" y="5019138"/>
            <a:ext cx="591820" cy="942340"/>
          </a:xfrm>
          <a:prstGeom prst="rect">
            <a:avLst/>
          </a:prstGeom>
        </p:spPr>
        <p:txBody>
          <a:bodyPr vert="vert270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3200" b="1" dirty="0">
                <a:latin typeface="Comic Sans MS"/>
                <a:cs typeface="Comic Sans MS"/>
              </a:rPr>
              <a:t>True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8233" y="20574"/>
            <a:ext cx="33680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Prior</a:t>
            </a:r>
            <a:r>
              <a:rPr sz="4000" spc="-45" dirty="0"/>
              <a:t> </a:t>
            </a:r>
            <a:r>
              <a:rPr sz="4000" spc="-15" dirty="0"/>
              <a:t>Probability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6746" y="854286"/>
            <a:ext cx="8441675" cy="4554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8874" y="5506720"/>
            <a:ext cx="80308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0033CC"/>
                </a:solidFill>
                <a:latin typeface="Comic Sans MS"/>
                <a:cs typeface="Comic Sans MS"/>
              </a:rPr>
              <a:t>Joint distribution </a:t>
            </a:r>
            <a:r>
              <a:rPr sz="3200" dirty="0">
                <a:solidFill>
                  <a:srgbClr val="0033CC"/>
                </a:solidFill>
                <a:latin typeface="Comic Sans MS"/>
                <a:cs typeface="Comic Sans MS"/>
              </a:rPr>
              <a:t>can answer any</a:t>
            </a:r>
            <a:r>
              <a:rPr sz="3200" spc="-20" dirty="0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0033CC"/>
                </a:solidFill>
                <a:latin typeface="Comic Sans MS"/>
                <a:cs typeface="Comic Sans MS"/>
              </a:rPr>
              <a:t>question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78829" y="3313176"/>
            <a:ext cx="3265170" cy="462280"/>
          </a:xfrm>
          <a:custGeom>
            <a:avLst/>
            <a:gdLst/>
            <a:ahLst/>
            <a:cxnLst/>
            <a:rect l="l" t="t" r="r" b="b"/>
            <a:pathLst>
              <a:path w="3265170" h="462279">
                <a:moveTo>
                  <a:pt x="3265170" y="0"/>
                </a:moveTo>
                <a:lnTo>
                  <a:pt x="0" y="0"/>
                </a:lnTo>
                <a:lnTo>
                  <a:pt x="0" y="461772"/>
                </a:lnTo>
                <a:lnTo>
                  <a:pt x="3265170" y="461772"/>
                </a:lnTo>
                <a:lnTo>
                  <a:pt x="32651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3419" y="4273296"/>
            <a:ext cx="6029960" cy="1245235"/>
          </a:xfrm>
          <a:custGeom>
            <a:avLst/>
            <a:gdLst/>
            <a:ahLst/>
            <a:cxnLst/>
            <a:rect l="l" t="t" r="r" b="b"/>
            <a:pathLst>
              <a:path w="6029959" h="1245235">
                <a:moveTo>
                  <a:pt x="6029706" y="0"/>
                </a:moveTo>
                <a:lnTo>
                  <a:pt x="0" y="0"/>
                </a:lnTo>
                <a:lnTo>
                  <a:pt x="0" y="1245107"/>
                </a:lnTo>
                <a:lnTo>
                  <a:pt x="6029706" y="1245107"/>
                </a:lnTo>
                <a:lnTo>
                  <a:pt x="60297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30006" y="6407599"/>
            <a:ext cx="20256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fld id="{81D60167-4931-47E6-BA6A-407CBD079E47}" type="slidenum"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8</a:t>
            </a:fld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30006" y="6407599"/>
            <a:ext cx="20256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•</a:t>
            </a:r>
            <a:fld id="{81D60167-4931-47E6-BA6A-407CBD079E47}" type="slidenum">
              <a:rPr sz="1200" b="1" i="1" spc="-5" dirty="0">
                <a:solidFill>
                  <a:srgbClr val="888888"/>
                </a:solidFill>
                <a:latin typeface="Comic Sans MS"/>
                <a:cs typeface="Comic Sans MS"/>
              </a:rPr>
              <a:t>9</a:t>
            </a:fld>
            <a:endParaRPr sz="12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3166" y="313182"/>
            <a:ext cx="52133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Conditional</a:t>
            </a:r>
            <a:r>
              <a:rPr spc="-25" dirty="0"/>
              <a:t> </a:t>
            </a:r>
            <a:r>
              <a:rPr spc="-15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52829"/>
            <a:ext cx="8525510" cy="520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C0504D"/>
                </a:solidFill>
                <a:latin typeface="Calibri"/>
                <a:cs typeface="Calibri"/>
              </a:rPr>
              <a:t>Conditional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solidFill>
                  <a:srgbClr val="C0504D"/>
                </a:solidFill>
                <a:latin typeface="Calibri"/>
                <a:cs typeface="Calibri"/>
              </a:rPr>
              <a:t>posterior</a:t>
            </a:r>
            <a:r>
              <a:rPr sz="2400" spc="-2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504D"/>
                </a:solidFill>
                <a:latin typeface="Calibri"/>
                <a:cs typeface="Calibri"/>
              </a:rPr>
              <a:t>probabilities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latin typeface="Calibri"/>
                <a:cs typeface="Calibri"/>
              </a:rPr>
              <a:t>e.g., </a:t>
            </a:r>
            <a:r>
              <a:rPr sz="2000" spc="-10" dirty="0">
                <a:latin typeface="Calibri"/>
                <a:cs typeface="Calibri"/>
              </a:rPr>
              <a:t>P(</a:t>
            </a:r>
            <a:r>
              <a:rPr sz="2000" i="1" spc="-10" dirty="0">
                <a:latin typeface="Calibri"/>
                <a:cs typeface="Calibri"/>
              </a:rPr>
              <a:t>cavity </a:t>
            </a:r>
            <a:r>
              <a:rPr sz="2000" spc="-5" dirty="0">
                <a:latin typeface="Calibri"/>
                <a:cs typeface="Calibri"/>
              </a:rPr>
              <a:t>| </a:t>
            </a:r>
            <a:r>
              <a:rPr sz="2000" i="1" spc="-10" dirty="0">
                <a:latin typeface="Calibri"/>
                <a:cs typeface="Calibri"/>
              </a:rPr>
              <a:t>toothache</a:t>
            </a:r>
            <a:r>
              <a:rPr sz="2000" spc="-10" dirty="0">
                <a:latin typeface="Calibri"/>
                <a:cs typeface="Calibri"/>
              </a:rPr>
              <a:t>)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0.8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i.e., </a:t>
            </a:r>
            <a:r>
              <a:rPr sz="2000" spc="-10" dirty="0">
                <a:latin typeface="Calibri"/>
                <a:cs typeface="Calibri"/>
              </a:rPr>
              <a:t>given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i="1" spc="-10" dirty="0">
                <a:latin typeface="Calibri"/>
                <a:cs typeface="Calibri"/>
              </a:rPr>
              <a:t>toothache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all </a:t>
            </a:r>
            <a:r>
              <a:rPr sz="2000" spc="-5" dirty="0">
                <a:latin typeface="Calibri"/>
                <a:cs typeface="Calibri"/>
              </a:rPr>
              <a:t>I know there is 80% chance of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cavity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Notation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conditional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distributions: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i="1" spc="-5" dirty="0">
                <a:latin typeface="Calibri"/>
                <a:cs typeface="Calibri"/>
              </a:rPr>
              <a:t>Cavity </a:t>
            </a:r>
            <a:r>
              <a:rPr sz="2000" spc="-5" dirty="0">
                <a:latin typeface="Calibri"/>
                <a:cs typeface="Calibri"/>
              </a:rPr>
              <a:t>| </a:t>
            </a:r>
            <a:r>
              <a:rPr sz="2000" i="1" spc="-20" dirty="0">
                <a:latin typeface="Calibri"/>
                <a:cs typeface="Calibri"/>
              </a:rPr>
              <a:t>Toothache</a:t>
            </a:r>
            <a:r>
              <a:rPr sz="2000" spc="-20" dirty="0">
                <a:latin typeface="Calibri"/>
                <a:cs typeface="Calibri"/>
              </a:rPr>
              <a:t>) </a:t>
            </a:r>
            <a:r>
              <a:rPr sz="2000" spc="-5" dirty="0">
                <a:latin typeface="Calibri"/>
                <a:cs typeface="Calibri"/>
              </a:rPr>
              <a:t>= 2-element </a:t>
            </a:r>
            <a:r>
              <a:rPr sz="2000" spc="-10" dirty="0">
                <a:latin typeface="Calibri"/>
                <a:cs typeface="Calibri"/>
              </a:rPr>
              <a:t>vector </a:t>
            </a:r>
            <a:r>
              <a:rPr sz="2000" spc="-5" dirty="0">
                <a:latin typeface="Calibri"/>
                <a:cs typeface="Calibri"/>
              </a:rPr>
              <a:t>of 2-element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vectors)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know </a:t>
            </a:r>
            <a:r>
              <a:rPr sz="2400" spc="-10" dirty="0">
                <a:latin typeface="Calibri"/>
                <a:cs typeface="Calibri"/>
              </a:rPr>
              <a:t>more, </a:t>
            </a:r>
            <a:r>
              <a:rPr sz="2400" dirty="0">
                <a:latin typeface="Calibri"/>
                <a:cs typeface="Calibri"/>
              </a:rPr>
              <a:t>e.g., </a:t>
            </a:r>
            <a:r>
              <a:rPr sz="2400" i="1" spc="-10" dirty="0">
                <a:latin typeface="Calibri"/>
                <a:cs typeface="Calibri"/>
              </a:rPr>
              <a:t>cavity </a:t>
            </a:r>
            <a:r>
              <a:rPr sz="2400" dirty="0">
                <a:latin typeface="Calibri"/>
                <a:cs typeface="Calibri"/>
              </a:rPr>
              <a:t>is also </a:t>
            </a:r>
            <a:r>
              <a:rPr sz="2400" spc="-5" dirty="0">
                <a:latin typeface="Calibri"/>
                <a:cs typeface="Calibri"/>
              </a:rPr>
              <a:t>given, </a:t>
            </a:r>
            <a:r>
              <a:rPr sz="2400" dirty="0">
                <a:latin typeface="Calibri"/>
                <a:cs typeface="Calibri"/>
              </a:rPr>
              <a:t>then </a:t>
            </a:r>
            <a:r>
              <a:rPr sz="2400" spc="-10" dirty="0">
                <a:latin typeface="Calibri"/>
                <a:cs typeface="Calibri"/>
              </a:rPr>
              <a:t>we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2000" spc="-10" dirty="0">
                <a:latin typeface="Calibri"/>
                <a:cs typeface="Calibri"/>
              </a:rPr>
              <a:t>P(</a:t>
            </a:r>
            <a:r>
              <a:rPr sz="2000" i="1" spc="-10" dirty="0">
                <a:latin typeface="Calibri"/>
                <a:cs typeface="Calibri"/>
              </a:rPr>
              <a:t>cavity </a:t>
            </a:r>
            <a:r>
              <a:rPr sz="2000" spc="-5" dirty="0">
                <a:latin typeface="Calibri"/>
                <a:cs typeface="Calibri"/>
              </a:rPr>
              <a:t>| </a:t>
            </a:r>
            <a:r>
              <a:rPr sz="2000" i="1" spc="-5" dirty="0">
                <a:latin typeface="Calibri"/>
                <a:cs typeface="Calibri"/>
              </a:rPr>
              <a:t>toothache, </a:t>
            </a:r>
            <a:r>
              <a:rPr sz="2000" i="1" spc="-10" dirty="0">
                <a:latin typeface="Calibri"/>
                <a:cs typeface="Calibri"/>
              </a:rPr>
              <a:t>cavity</a:t>
            </a:r>
            <a:r>
              <a:rPr sz="2000" spc="-10" dirty="0">
                <a:latin typeface="Calibri"/>
                <a:cs typeface="Calibri"/>
              </a:rPr>
              <a:t>)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evidence </a:t>
            </a:r>
            <a:r>
              <a:rPr sz="2400" spc="-15" dirty="0">
                <a:latin typeface="Calibri"/>
                <a:cs typeface="Calibri"/>
              </a:rPr>
              <a:t>may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irrelevant, </a:t>
            </a:r>
            <a:r>
              <a:rPr sz="2400" spc="-5" dirty="0">
                <a:latin typeface="Calibri"/>
                <a:cs typeface="Calibri"/>
              </a:rPr>
              <a:t>allowing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simplification: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2000" spc="-10" dirty="0">
                <a:latin typeface="Calibri"/>
                <a:cs typeface="Calibri"/>
              </a:rPr>
              <a:t>P(</a:t>
            </a:r>
            <a:r>
              <a:rPr sz="2000" i="1" spc="-10" dirty="0">
                <a:latin typeface="Calibri"/>
                <a:cs typeface="Calibri"/>
              </a:rPr>
              <a:t>cavity </a:t>
            </a:r>
            <a:r>
              <a:rPr sz="2000" spc="-5" dirty="0">
                <a:latin typeface="Calibri"/>
                <a:cs typeface="Calibri"/>
              </a:rPr>
              <a:t>| </a:t>
            </a:r>
            <a:r>
              <a:rPr sz="2000" i="1" spc="-5" dirty="0">
                <a:latin typeface="Calibri"/>
                <a:cs typeface="Calibri"/>
              </a:rPr>
              <a:t>toothache, </a:t>
            </a:r>
            <a:r>
              <a:rPr sz="2000" i="1" spc="-15" dirty="0">
                <a:latin typeface="Calibri"/>
                <a:cs typeface="Calibri"/>
              </a:rPr>
              <a:t>sunny</a:t>
            </a:r>
            <a:r>
              <a:rPr sz="2000" spc="-15" dirty="0">
                <a:latin typeface="Calibri"/>
                <a:cs typeface="Calibri"/>
              </a:rPr>
              <a:t>) </a:t>
            </a:r>
            <a:r>
              <a:rPr sz="2000" spc="-5" dirty="0">
                <a:latin typeface="Calibri"/>
                <a:cs typeface="Calibri"/>
              </a:rPr>
              <a:t>= P(</a:t>
            </a:r>
            <a:r>
              <a:rPr sz="2000" i="1" spc="-5" dirty="0">
                <a:latin typeface="Calibri"/>
                <a:cs typeface="Calibri"/>
              </a:rPr>
              <a:t>cavity </a:t>
            </a:r>
            <a:r>
              <a:rPr sz="2000" spc="-5" dirty="0">
                <a:latin typeface="Calibri"/>
                <a:cs typeface="Calibri"/>
              </a:rPr>
              <a:t>| </a:t>
            </a:r>
            <a:r>
              <a:rPr sz="2000" i="1" spc="-10" dirty="0">
                <a:latin typeface="Calibri"/>
                <a:cs typeface="Calibri"/>
              </a:rPr>
              <a:t>toothache</a:t>
            </a:r>
            <a:r>
              <a:rPr sz="2000" spc="-10" dirty="0">
                <a:latin typeface="Calibri"/>
                <a:cs typeface="Calibri"/>
              </a:rPr>
              <a:t>)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0.8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dirty="0">
                <a:latin typeface="Calibri"/>
                <a:cs typeface="Calibri"/>
              </a:rPr>
              <a:t>kind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inference, </a:t>
            </a:r>
            <a:r>
              <a:rPr sz="2400" spc="-5" dirty="0">
                <a:latin typeface="Calibri"/>
                <a:cs typeface="Calibri"/>
              </a:rPr>
              <a:t>sanctioned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domain knowledge,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crucial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1681</Words>
  <Application>Microsoft Office PowerPoint</Application>
  <PresentationFormat>On-screen Show (4:3)</PresentationFormat>
  <Paragraphs>250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Comic Sans MS</vt:lpstr>
      <vt:lpstr>Symbol</vt:lpstr>
      <vt:lpstr>Times New Roman</vt:lpstr>
      <vt:lpstr>Verdana</vt:lpstr>
      <vt:lpstr>Office Theme</vt:lpstr>
      <vt:lpstr>Uncertainty</vt:lpstr>
      <vt:lpstr>Knowledge Representation</vt:lpstr>
      <vt:lpstr>Need for Reasoning w/ Uncertainty</vt:lpstr>
      <vt:lpstr>Logic vs. Probability</vt:lpstr>
      <vt:lpstr>Probability Basics</vt:lpstr>
      <vt:lpstr>Types of Probability Spaces</vt:lpstr>
      <vt:lpstr>Axioms of Probability Theory</vt:lpstr>
      <vt:lpstr>Prior Probability</vt:lpstr>
      <vt:lpstr>Conditional probability</vt:lpstr>
      <vt:lpstr>Conditional Probability</vt:lpstr>
      <vt:lpstr>Chain Rule/Product Rule</vt:lpstr>
      <vt:lpstr>Dilemma at the Dentist’s</vt:lpstr>
      <vt:lpstr>Inference by Enumeration</vt:lpstr>
      <vt:lpstr>Inference by Enumeration</vt:lpstr>
      <vt:lpstr>Inference by Enumeration</vt:lpstr>
      <vt:lpstr>Complexity of Enumeration</vt:lpstr>
      <vt:lpstr>Independence</vt:lpstr>
      <vt:lpstr>Independence</vt:lpstr>
      <vt:lpstr>Conditional Independence</vt:lpstr>
      <vt:lpstr>Conditional Independence II</vt:lpstr>
      <vt:lpstr>Power of Cond. Independence</vt:lpstr>
      <vt:lpstr>Bayes Rule</vt:lpstr>
      <vt:lpstr>Computing Diagnostic Prob. from Causal Prob.</vt:lpstr>
      <vt:lpstr>Other forms of Bayes Rule</vt:lpstr>
      <vt:lpstr>Conditional Bayes Rule</vt:lpstr>
      <vt:lpstr>Bayes’ Rule &amp; Cond. Independence</vt:lpstr>
      <vt:lpstr>Simple Example of State Estimation</vt:lpstr>
      <vt:lpstr>Causal vs. Diagnostic Reasoning</vt:lpstr>
      <vt:lpstr>Example</vt:lpstr>
      <vt:lpstr>Combining Evidence</vt:lpstr>
      <vt:lpstr>Example: Second Measurement</vt:lpstr>
      <vt:lpstr>is there a general  representation scheme for  probabilistic inference?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Shop Scheduling</dc:title>
  <dc:creator>friedman</dc:creator>
  <cp:lastModifiedBy>229999913027_HITENKUMAR_SADANI</cp:lastModifiedBy>
  <cp:revision>3</cp:revision>
  <dcterms:created xsi:type="dcterms:W3CDTF">2023-04-04T02:01:05Z</dcterms:created>
  <dcterms:modified xsi:type="dcterms:W3CDTF">2023-04-04T03:30:17Z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2023-04-04T00:00:00Z</vt:filetime>
  </property>
</Properties>
</file>