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540" y="1866646"/>
            <a:ext cx="3648075" cy="377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194" y="1589278"/>
            <a:ext cx="3863340" cy="3729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5167" y="474979"/>
            <a:ext cx="5693664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5930" y="2897632"/>
            <a:ext cx="6692138" cy="211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7042" y="6407599"/>
            <a:ext cx="28320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222" y="2219959"/>
            <a:ext cx="43205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Bayesian</a:t>
            </a:r>
            <a:r>
              <a:rPr spc="-90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FF7A3-1C81-DDE9-DAD1-4F2B311B4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4940"/>
            <a:ext cx="4224655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spc="-25" dirty="0"/>
              <a:t>Earthquake</a:t>
            </a:r>
            <a:r>
              <a:rPr sz="4000" spc="-80" dirty="0"/>
              <a:t> </a:t>
            </a:r>
            <a:r>
              <a:rPr sz="4000" spc="-10" dirty="0"/>
              <a:t>Example  </a:t>
            </a:r>
            <a:r>
              <a:rPr sz="4000" spc="-30" dirty="0"/>
              <a:t>(cont’d)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813297" y="228600"/>
            <a:ext cx="1210310" cy="323850"/>
          </a:xfrm>
          <a:custGeom>
            <a:avLst/>
            <a:gdLst/>
            <a:ahLst/>
            <a:cxnLst/>
            <a:rect l="l" t="t" r="r" b="b"/>
            <a:pathLst>
              <a:path w="1210309" h="323850">
                <a:moveTo>
                  <a:pt x="605027" y="0"/>
                </a:moveTo>
                <a:lnTo>
                  <a:pt x="534470" y="1089"/>
                </a:lnTo>
                <a:lnTo>
                  <a:pt x="466304" y="4277"/>
                </a:lnTo>
                <a:lnTo>
                  <a:pt x="400981" y="9442"/>
                </a:lnTo>
                <a:lnTo>
                  <a:pt x="338956" y="16461"/>
                </a:lnTo>
                <a:lnTo>
                  <a:pt x="280684" y="25214"/>
                </a:lnTo>
                <a:lnTo>
                  <a:pt x="226618" y="35579"/>
                </a:lnTo>
                <a:lnTo>
                  <a:pt x="177212" y="47434"/>
                </a:lnTo>
                <a:lnTo>
                  <a:pt x="132921" y="60657"/>
                </a:lnTo>
                <a:lnTo>
                  <a:pt x="94198" y="75128"/>
                </a:lnTo>
                <a:lnTo>
                  <a:pt x="35273" y="107322"/>
                </a:lnTo>
                <a:lnTo>
                  <a:pt x="4070" y="143044"/>
                </a:lnTo>
                <a:lnTo>
                  <a:pt x="0" y="161925"/>
                </a:lnTo>
                <a:lnTo>
                  <a:pt x="4070" y="180805"/>
                </a:lnTo>
                <a:lnTo>
                  <a:pt x="35273" y="216527"/>
                </a:lnTo>
                <a:lnTo>
                  <a:pt x="94198" y="248721"/>
                </a:lnTo>
                <a:lnTo>
                  <a:pt x="132921" y="263192"/>
                </a:lnTo>
                <a:lnTo>
                  <a:pt x="177212" y="276415"/>
                </a:lnTo>
                <a:lnTo>
                  <a:pt x="226618" y="288270"/>
                </a:lnTo>
                <a:lnTo>
                  <a:pt x="280684" y="298635"/>
                </a:lnTo>
                <a:lnTo>
                  <a:pt x="338956" y="307388"/>
                </a:lnTo>
                <a:lnTo>
                  <a:pt x="400981" y="314407"/>
                </a:lnTo>
                <a:lnTo>
                  <a:pt x="466304" y="319572"/>
                </a:lnTo>
                <a:lnTo>
                  <a:pt x="534470" y="322760"/>
                </a:lnTo>
                <a:lnTo>
                  <a:pt x="605027" y="323850"/>
                </a:lnTo>
                <a:lnTo>
                  <a:pt x="675585" y="322760"/>
                </a:lnTo>
                <a:lnTo>
                  <a:pt x="743751" y="319572"/>
                </a:lnTo>
                <a:lnTo>
                  <a:pt x="809074" y="314407"/>
                </a:lnTo>
                <a:lnTo>
                  <a:pt x="871099" y="307388"/>
                </a:lnTo>
                <a:lnTo>
                  <a:pt x="929371" y="298635"/>
                </a:lnTo>
                <a:lnTo>
                  <a:pt x="983437" y="288270"/>
                </a:lnTo>
                <a:lnTo>
                  <a:pt x="1032843" y="276415"/>
                </a:lnTo>
                <a:lnTo>
                  <a:pt x="1077134" y="263192"/>
                </a:lnTo>
                <a:lnTo>
                  <a:pt x="1115857" y="248721"/>
                </a:lnTo>
                <a:lnTo>
                  <a:pt x="1174782" y="216527"/>
                </a:lnTo>
                <a:lnTo>
                  <a:pt x="1205985" y="180805"/>
                </a:lnTo>
                <a:lnTo>
                  <a:pt x="1210055" y="161925"/>
                </a:lnTo>
                <a:lnTo>
                  <a:pt x="1205985" y="143044"/>
                </a:lnTo>
                <a:lnTo>
                  <a:pt x="1174782" y="107322"/>
                </a:lnTo>
                <a:lnTo>
                  <a:pt x="1115857" y="75128"/>
                </a:lnTo>
                <a:lnTo>
                  <a:pt x="1077134" y="60657"/>
                </a:lnTo>
                <a:lnTo>
                  <a:pt x="1032843" y="47434"/>
                </a:lnTo>
                <a:lnTo>
                  <a:pt x="983437" y="35579"/>
                </a:lnTo>
                <a:lnTo>
                  <a:pt x="929371" y="25214"/>
                </a:lnTo>
                <a:lnTo>
                  <a:pt x="871099" y="16461"/>
                </a:lnTo>
                <a:lnTo>
                  <a:pt x="809074" y="9442"/>
                </a:lnTo>
                <a:lnTo>
                  <a:pt x="743751" y="4277"/>
                </a:lnTo>
                <a:lnTo>
                  <a:pt x="675585" y="1089"/>
                </a:lnTo>
                <a:lnTo>
                  <a:pt x="605027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3297" y="228600"/>
            <a:ext cx="1210310" cy="323850"/>
          </a:xfrm>
          <a:custGeom>
            <a:avLst/>
            <a:gdLst/>
            <a:ahLst/>
            <a:cxnLst/>
            <a:rect l="l" t="t" r="r" b="b"/>
            <a:pathLst>
              <a:path w="1210309" h="323850">
                <a:moveTo>
                  <a:pt x="0" y="161925"/>
                </a:moveTo>
                <a:lnTo>
                  <a:pt x="15979" y="124803"/>
                </a:lnTo>
                <a:lnTo>
                  <a:pt x="61497" y="90723"/>
                </a:lnTo>
                <a:lnTo>
                  <a:pt x="132921" y="60657"/>
                </a:lnTo>
                <a:lnTo>
                  <a:pt x="177212" y="47434"/>
                </a:lnTo>
                <a:lnTo>
                  <a:pt x="226618" y="35579"/>
                </a:lnTo>
                <a:lnTo>
                  <a:pt x="280684" y="25214"/>
                </a:lnTo>
                <a:lnTo>
                  <a:pt x="338956" y="16461"/>
                </a:lnTo>
                <a:lnTo>
                  <a:pt x="400981" y="9442"/>
                </a:lnTo>
                <a:lnTo>
                  <a:pt x="466304" y="4277"/>
                </a:lnTo>
                <a:lnTo>
                  <a:pt x="534470" y="1089"/>
                </a:lnTo>
                <a:lnTo>
                  <a:pt x="605027" y="0"/>
                </a:lnTo>
                <a:lnTo>
                  <a:pt x="675585" y="1089"/>
                </a:lnTo>
                <a:lnTo>
                  <a:pt x="743751" y="4277"/>
                </a:lnTo>
                <a:lnTo>
                  <a:pt x="809074" y="9442"/>
                </a:lnTo>
                <a:lnTo>
                  <a:pt x="871099" y="16461"/>
                </a:lnTo>
                <a:lnTo>
                  <a:pt x="929371" y="25214"/>
                </a:lnTo>
                <a:lnTo>
                  <a:pt x="983437" y="35579"/>
                </a:lnTo>
                <a:lnTo>
                  <a:pt x="1032843" y="47434"/>
                </a:lnTo>
                <a:lnTo>
                  <a:pt x="1077134" y="60657"/>
                </a:lnTo>
                <a:lnTo>
                  <a:pt x="1115857" y="75128"/>
                </a:lnTo>
                <a:lnTo>
                  <a:pt x="1174782" y="107322"/>
                </a:lnTo>
                <a:lnTo>
                  <a:pt x="1205985" y="143044"/>
                </a:lnTo>
                <a:lnTo>
                  <a:pt x="1210055" y="161925"/>
                </a:lnTo>
                <a:lnTo>
                  <a:pt x="1205985" y="180805"/>
                </a:lnTo>
                <a:lnTo>
                  <a:pt x="1174782" y="216527"/>
                </a:lnTo>
                <a:lnTo>
                  <a:pt x="1115857" y="248721"/>
                </a:lnTo>
                <a:lnTo>
                  <a:pt x="1077134" y="263192"/>
                </a:lnTo>
                <a:lnTo>
                  <a:pt x="1032843" y="276415"/>
                </a:lnTo>
                <a:lnTo>
                  <a:pt x="983437" y="288270"/>
                </a:lnTo>
                <a:lnTo>
                  <a:pt x="929371" y="298635"/>
                </a:lnTo>
                <a:lnTo>
                  <a:pt x="871099" y="307388"/>
                </a:lnTo>
                <a:lnTo>
                  <a:pt x="809074" y="314407"/>
                </a:lnTo>
                <a:lnTo>
                  <a:pt x="743751" y="319572"/>
                </a:lnTo>
                <a:lnTo>
                  <a:pt x="675585" y="322760"/>
                </a:lnTo>
                <a:lnTo>
                  <a:pt x="605027" y="323850"/>
                </a:lnTo>
                <a:lnTo>
                  <a:pt x="534470" y="322760"/>
                </a:lnTo>
                <a:lnTo>
                  <a:pt x="466304" y="319572"/>
                </a:lnTo>
                <a:lnTo>
                  <a:pt x="400981" y="314407"/>
                </a:lnTo>
                <a:lnTo>
                  <a:pt x="338956" y="307388"/>
                </a:lnTo>
                <a:lnTo>
                  <a:pt x="280684" y="298635"/>
                </a:lnTo>
                <a:lnTo>
                  <a:pt x="226618" y="288270"/>
                </a:lnTo>
                <a:lnTo>
                  <a:pt x="177212" y="276415"/>
                </a:lnTo>
                <a:lnTo>
                  <a:pt x="132921" y="263192"/>
                </a:lnTo>
                <a:lnTo>
                  <a:pt x="94198" y="248721"/>
                </a:lnTo>
                <a:lnTo>
                  <a:pt x="35273" y="216527"/>
                </a:lnTo>
                <a:lnTo>
                  <a:pt x="4070" y="180805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5471" y="264159"/>
            <a:ext cx="98615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mic Sans MS"/>
                <a:cs typeface="Comic Sans MS"/>
              </a:rPr>
              <a:t>Earthquake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1554" y="260604"/>
            <a:ext cx="977900" cy="258445"/>
          </a:xfrm>
          <a:custGeom>
            <a:avLst/>
            <a:gdLst/>
            <a:ahLst/>
            <a:cxnLst/>
            <a:rect l="l" t="t" r="r" b="b"/>
            <a:pathLst>
              <a:path w="977900" h="258445">
                <a:moveTo>
                  <a:pt x="488823" y="0"/>
                </a:moveTo>
                <a:lnTo>
                  <a:pt x="416580" y="1399"/>
                </a:lnTo>
                <a:lnTo>
                  <a:pt x="347632" y="5465"/>
                </a:lnTo>
                <a:lnTo>
                  <a:pt x="282733" y="11997"/>
                </a:lnTo>
                <a:lnTo>
                  <a:pt x="222639" y="20797"/>
                </a:lnTo>
                <a:lnTo>
                  <a:pt x="168106" y="31666"/>
                </a:lnTo>
                <a:lnTo>
                  <a:pt x="119889" y="44404"/>
                </a:lnTo>
                <a:lnTo>
                  <a:pt x="78744" y="58812"/>
                </a:lnTo>
                <a:lnTo>
                  <a:pt x="20693" y="91841"/>
                </a:lnTo>
                <a:lnTo>
                  <a:pt x="0" y="129159"/>
                </a:lnTo>
                <a:lnTo>
                  <a:pt x="5299" y="148254"/>
                </a:lnTo>
                <a:lnTo>
                  <a:pt x="45427" y="183627"/>
                </a:lnTo>
                <a:lnTo>
                  <a:pt x="119889" y="213913"/>
                </a:lnTo>
                <a:lnTo>
                  <a:pt x="168106" y="226651"/>
                </a:lnTo>
                <a:lnTo>
                  <a:pt x="222639" y="237520"/>
                </a:lnTo>
                <a:lnTo>
                  <a:pt x="282733" y="246320"/>
                </a:lnTo>
                <a:lnTo>
                  <a:pt x="347632" y="252852"/>
                </a:lnTo>
                <a:lnTo>
                  <a:pt x="416580" y="256918"/>
                </a:lnTo>
                <a:lnTo>
                  <a:pt x="488823" y="258318"/>
                </a:lnTo>
                <a:lnTo>
                  <a:pt x="561065" y="256918"/>
                </a:lnTo>
                <a:lnTo>
                  <a:pt x="630013" y="252852"/>
                </a:lnTo>
                <a:lnTo>
                  <a:pt x="694912" y="246320"/>
                </a:lnTo>
                <a:lnTo>
                  <a:pt x="755006" y="237520"/>
                </a:lnTo>
                <a:lnTo>
                  <a:pt x="809539" y="226651"/>
                </a:lnTo>
                <a:lnTo>
                  <a:pt x="857756" y="213913"/>
                </a:lnTo>
                <a:lnTo>
                  <a:pt x="898901" y="199505"/>
                </a:lnTo>
                <a:lnTo>
                  <a:pt x="956952" y="166476"/>
                </a:lnTo>
                <a:lnTo>
                  <a:pt x="977646" y="129159"/>
                </a:lnTo>
                <a:lnTo>
                  <a:pt x="972346" y="110063"/>
                </a:lnTo>
                <a:lnTo>
                  <a:pt x="932218" y="74690"/>
                </a:lnTo>
                <a:lnTo>
                  <a:pt x="857756" y="44404"/>
                </a:lnTo>
                <a:lnTo>
                  <a:pt x="809539" y="31666"/>
                </a:lnTo>
                <a:lnTo>
                  <a:pt x="755006" y="20797"/>
                </a:lnTo>
                <a:lnTo>
                  <a:pt x="694912" y="11997"/>
                </a:lnTo>
                <a:lnTo>
                  <a:pt x="630013" y="5465"/>
                </a:lnTo>
                <a:lnTo>
                  <a:pt x="561065" y="1399"/>
                </a:lnTo>
                <a:lnTo>
                  <a:pt x="488823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1554" y="260604"/>
            <a:ext cx="977900" cy="258445"/>
          </a:xfrm>
          <a:custGeom>
            <a:avLst/>
            <a:gdLst/>
            <a:ahLst/>
            <a:cxnLst/>
            <a:rect l="l" t="t" r="r" b="b"/>
            <a:pathLst>
              <a:path w="977900" h="258445">
                <a:moveTo>
                  <a:pt x="0" y="129159"/>
                </a:moveTo>
                <a:lnTo>
                  <a:pt x="20693" y="91841"/>
                </a:lnTo>
                <a:lnTo>
                  <a:pt x="78744" y="58812"/>
                </a:lnTo>
                <a:lnTo>
                  <a:pt x="119889" y="44404"/>
                </a:lnTo>
                <a:lnTo>
                  <a:pt x="168106" y="31666"/>
                </a:lnTo>
                <a:lnTo>
                  <a:pt x="222639" y="20797"/>
                </a:lnTo>
                <a:lnTo>
                  <a:pt x="282733" y="11997"/>
                </a:lnTo>
                <a:lnTo>
                  <a:pt x="347632" y="5465"/>
                </a:lnTo>
                <a:lnTo>
                  <a:pt x="416580" y="1399"/>
                </a:lnTo>
                <a:lnTo>
                  <a:pt x="488823" y="0"/>
                </a:lnTo>
                <a:lnTo>
                  <a:pt x="561065" y="1399"/>
                </a:lnTo>
                <a:lnTo>
                  <a:pt x="630013" y="5465"/>
                </a:lnTo>
                <a:lnTo>
                  <a:pt x="694912" y="11997"/>
                </a:lnTo>
                <a:lnTo>
                  <a:pt x="755006" y="20797"/>
                </a:lnTo>
                <a:lnTo>
                  <a:pt x="809539" y="31666"/>
                </a:lnTo>
                <a:lnTo>
                  <a:pt x="857756" y="44404"/>
                </a:lnTo>
                <a:lnTo>
                  <a:pt x="898901" y="58812"/>
                </a:lnTo>
                <a:lnTo>
                  <a:pt x="956952" y="91841"/>
                </a:lnTo>
                <a:lnTo>
                  <a:pt x="977646" y="129159"/>
                </a:lnTo>
                <a:lnTo>
                  <a:pt x="972346" y="148254"/>
                </a:lnTo>
                <a:lnTo>
                  <a:pt x="932218" y="183627"/>
                </a:lnTo>
                <a:lnTo>
                  <a:pt x="857756" y="213913"/>
                </a:lnTo>
                <a:lnTo>
                  <a:pt x="809539" y="226651"/>
                </a:lnTo>
                <a:lnTo>
                  <a:pt x="755006" y="237520"/>
                </a:lnTo>
                <a:lnTo>
                  <a:pt x="694912" y="246320"/>
                </a:lnTo>
                <a:lnTo>
                  <a:pt x="630013" y="252852"/>
                </a:lnTo>
                <a:lnTo>
                  <a:pt x="561065" y="256918"/>
                </a:lnTo>
                <a:lnTo>
                  <a:pt x="488823" y="258318"/>
                </a:lnTo>
                <a:lnTo>
                  <a:pt x="416580" y="256918"/>
                </a:lnTo>
                <a:lnTo>
                  <a:pt x="347632" y="252852"/>
                </a:lnTo>
                <a:lnTo>
                  <a:pt x="282733" y="246320"/>
                </a:lnTo>
                <a:lnTo>
                  <a:pt x="222639" y="237520"/>
                </a:lnTo>
                <a:lnTo>
                  <a:pt x="168106" y="226651"/>
                </a:lnTo>
                <a:lnTo>
                  <a:pt x="119889" y="213913"/>
                </a:lnTo>
                <a:lnTo>
                  <a:pt x="78744" y="199505"/>
                </a:lnTo>
                <a:lnTo>
                  <a:pt x="20693" y="166476"/>
                </a:lnTo>
                <a:lnTo>
                  <a:pt x="0" y="1291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3473" y="262635"/>
            <a:ext cx="7397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omic Sans MS"/>
                <a:cs typeface="Comic Sans MS"/>
              </a:rPr>
              <a:t>Burglary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5902" y="909827"/>
            <a:ext cx="885825" cy="258445"/>
          </a:xfrm>
          <a:custGeom>
            <a:avLst/>
            <a:gdLst/>
            <a:ahLst/>
            <a:cxnLst/>
            <a:rect l="l" t="t" r="r" b="b"/>
            <a:pathLst>
              <a:path w="885825" h="258444">
                <a:moveTo>
                  <a:pt x="442722" y="0"/>
                </a:moveTo>
                <a:lnTo>
                  <a:pt x="370918" y="1689"/>
                </a:lnTo>
                <a:lnTo>
                  <a:pt x="302800" y="6580"/>
                </a:lnTo>
                <a:lnTo>
                  <a:pt x="239280" y="14408"/>
                </a:lnTo>
                <a:lnTo>
                  <a:pt x="181270" y="24908"/>
                </a:lnTo>
                <a:lnTo>
                  <a:pt x="129682" y="37814"/>
                </a:lnTo>
                <a:lnTo>
                  <a:pt x="85429" y="52861"/>
                </a:lnTo>
                <a:lnTo>
                  <a:pt x="49422" y="69784"/>
                </a:lnTo>
                <a:lnTo>
                  <a:pt x="5795" y="108198"/>
                </a:lnTo>
                <a:lnTo>
                  <a:pt x="0" y="129159"/>
                </a:lnTo>
                <a:lnTo>
                  <a:pt x="5795" y="150119"/>
                </a:lnTo>
                <a:lnTo>
                  <a:pt x="49422" y="188533"/>
                </a:lnTo>
                <a:lnTo>
                  <a:pt x="85429" y="205456"/>
                </a:lnTo>
                <a:lnTo>
                  <a:pt x="129682" y="220503"/>
                </a:lnTo>
                <a:lnTo>
                  <a:pt x="181270" y="233409"/>
                </a:lnTo>
                <a:lnTo>
                  <a:pt x="239280" y="243909"/>
                </a:lnTo>
                <a:lnTo>
                  <a:pt x="302800" y="251737"/>
                </a:lnTo>
                <a:lnTo>
                  <a:pt x="370918" y="256628"/>
                </a:lnTo>
                <a:lnTo>
                  <a:pt x="442722" y="258318"/>
                </a:lnTo>
                <a:lnTo>
                  <a:pt x="514525" y="256628"/>
                </a:lnTo>
                <a:lnTo>
                  <a:pt x="582643" y="251737"/>
                </a:lnTo>
                <a:lnTo>
                  <a:pt x="646163" y="243909"/>
                </a:lnTo>
                <a:lnTo>
                  <a:pt x="704173" y="233409"/>
                </a:lnTo>
                <a:lnTo>
                  <a:pt x="755761" y="220503"/>
                </a:lnTo>
                <a:lnTo>
                  <a:pt x="800014" y="205456"/>
                </a:lnTo>
                <a:lnTo>
                  <a:pt x="836021" y="188533"/>
                </a:lnTo>
                <a:lnTo>
                  <a:pt x="879648" y="150119"/>
                </a:lnTo>
                <a:lnTo>
                  <a:pt x="885444" y="129159"/>
                </a:lnTo>
                <a:lnTo>
                  <a:pt x="879648" y="108198"/>
                </a:lnTo>
                <a:lnTo>
                  <a:pt x="836021" y="69784"/>
                </a:lnTo>
                <a:lnTo>
                  <a:pt x="800014" y="52861"/>
                </a:lnTo>
                <a:lnTo>
                  <a:pt x="755761" y="37814"/>
                </a:lnTo>
                <a:lnTo>
                  <a:pt x="704173" y="24908"/>
                </a:lnTo>
                <a:lnTo>
                  <a:pt x="646163" y="14408"/>
                </a:lnTo>
                <a:lnTo>
                  <a:pt x="582643" y="6580"/>
                </a:lnTo>
                <a:lnTo>
                  <a:pt x="514525" y="1689"/>
                </a:lnTo>
                <a:lnTo>
                  <a:pt x="442722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5902" y="909827"/>
            <a:ext cx="885825" cy="258445"/>
          </a:xfrm>
          <a:custGeom>
            <a:avLst/>
            <a:gdLst/>
            <a:ahLst/>
            <a:cxnLst/>
            <a:rect l="l" t="t" r="r" b="b"/>
            <a:pathLst>
              <a:path w="885825" h="258444">
                <a:moveTo>
                  <a:pt x="0" y="129159"/>
                </a:moveTo>
                <a:lnTo>
                  <a:pt x="22573" y="88318"/>
                </a:lnTo>
                <a:lnTo>
                  <a:pt x="85429" y="52861"/>
                </a:lnTo>
                <a:lnTo>
                  <a:pt x="129682" y="37814"/>
                </a:lnTo>
                <a:lnTo>
                  <a:pt x="181270" y="24908"/>
                </a:lnTo>
                <a:lnTo>
                  <a:pt x="239280" y="14408"/>
                </a:lnTo>
                <a:lnTo>
                  <a:pt x="302800" y="6580"/>
                </a:lnTo>
                <a:lnTo>
                  <a:pt x="370918" y="1689"/>
                </a:lnTo>
                <a:lnTo>
                  <a:pt x="442722" y="0"/>
                </a:lnTo>
                <a:lnTo>
                  <a:pt x="514525" y="1689"/>
                </a:lnTo>
                <a:lnTo>
                  <a:pt x="582643" y="6580"/>
                </a:lnTo>
                <a:lnTo>
                  <a:pt x="646163" y="14408"/>
                </a:lnTo>
                <a:lnTo>
                  <a:pt x="704173" y="24908"/>
                </a:lnTo>
                <a:lnTo>
                  <a:pt x="755761" y="37814"/>
                </a:lnTo>
                <a:lnTo>
                  <a:pt x="800014" y="52861"/>
                </a:lnTo>
                <a:lnTo>
                  <a:pt x="836021" y="69784"/>
                </a:lnTo>
                <a:lnTo>
                  <a:pt x="879648" y="108198"/>
                </a:lnTo>
                <a:lnTo>
                  <a:pt x="885444" y="129159"/>
                </a:lnTo>
                <a:lnTo>
                  <a:pt x="879648" y="150119"/>
                </a:lnTo>
                <a:lnTo>
                  <a:pt x="836021" y="188533"/>
                </a:lnTo>
                <a:lnTo>
                  <a:pt x="800014" y="205456"/>
                </a:lnTo>
                <a:lnTo>
                  <a:pt x="755761" y="220503"/>
                </a:lnTo>
                <a:lnTo>
                  <a:pt x="704173" y="233409"/>
                </a:lnTo>
                <a:lnTo>
                  <a:pt x="646163" y="243909"/>
                </a:lnTo>
                <a:lnTo>
                  <a:pt x="582643" y="251737"/>
                </a:lnTo>
                <a:lnTo>
                  <a:pt x="514525" y="256628"/>
                </a:lnTo>
                <a:lnTo>
                  <a:pt x="442722" y="258318"/>
                </a:lnTo>
                <a:lnTo>
                  <a:pt x="370918" y="256628"/>
                </a:lnTo>
                <a:lnTo>
                  <a:pt x="302800" y="251737"/>
                </a:lnTo>
                <a:lnTo>
                  <a:pt x="239280" y="243909"/>
                </a:lnTo>
                <a:lnTo>
                  <a:pt x="181270" y="233409"/>
                </a:lnTo>
                <a:lnTo>
                  <a:pt x="129682" y="220503"/>
                </a:lnTo>
                <a:lnTo>
                  <a:pt x="85429" y="205456"/>
                </a:lnTo>
                <a:lnTo>
                  <a:pt x="49422" y="188533"/>
                </a:lnTo>
                <a:lnTo>
                  <a:pt x="5795" y="150119"/>
                </a:lnTo>
                <a:lnTo>
                  <a:pt x="0" y="1291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5573" y="911859"/>
            <a:ext cx="5251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omic Sans MS"/>
                <a:cs typeface="Comic Sans MS"/>
              </a:rPr>
              <a:t>Alarm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1345" y="1525524"/>
            <a:ext cx="1072515" cy="323850"/>
          </a:xfrm>
          <a:custGeom>
            <a:avLst/>
            <a:gdLst/>
            <a:ahLst/>
            <a:cxnLst/>
            <a:rect l="l" t="t" r="r" b="b"/>
            <a:pathLst>
              <a:path w="1072515" h="323850">
                <a:moveTo>
                  <a:pt x="536067" y="0"/>
                </a:moveTo>
                <a:lnTo>
                  <a:pt x="468828" y="1261"/>
                </a:lnTo>
                <a:lnTo>
                  <a:pt x="404081" y="4946"/>
                </a:lnTo>
                <a:lnTo>
                  <a:pt x="342327" y="10901"/>
                </a:lnTo>
                <a:lnTo>
                  <a:pt x="284070" y="18976"/>
                </a:lnTo>
                <a:lnTo>
                  <a:pt x="229811" y="29017"/>
                </a:lnTo>
                <a:lnTo>
                  <a:pt x="180053" y="40873"/>
                </a:lnTo>
                <a:lnTo>
                  <a:pt x="135299" y="54392"/>
                </a:lnTo>
                <a:lnTo>
                  <a:pt x="96052" y="69422"/>
                </a:lnTo>
                <a:lnTo>
                  <a:pt x="36086" y="103409"/>
                </a:lnTo>
                <a:lnTo>
                  <a:pt x="4177" y="141617"/>
                </a:lnTo>
                <a:lnTo>
                  <a:pt x="0" y="161925"/>
                </a:lnTo>
                <a:lnTo>
                  <a:pt x="4177" y="182232"/>
                </a:lnTo>
                <a:lnTo>
                  <a:pt x="36086" y="220440"/>
                </a:lnTo>
                <a:lnTo>
                  <a:pt x="96052" y="254427"/>
                </a:lnTo>
                <a:lnTo>
                  <a:pt x="135299" y="269457"/>
                </a:lnTo>
                <a:lnTo>
                  <a:pt x="180053" y="282976"/>
                </a:lnTo>
                <a:lnTo>
                  <a:pt x="229811" y="294832"/>
                </a:lnTo>
                <a:lnTo>
                  <a:pt x="284070" y="304873"/>
                </a:lnTo>
                <a:lnTo>
                  <a:pt x="342327" y="312948"/>
                </a:lnTo>
                <a:lnTo>
                  <a:pt x="404081" y="318903"/>
                </a:lnTo>
                <a:lnTo>
                  <a:pt x="468828" y="322588"/>
                </a:lnTo>
                <a:lnTo>
                  <a:pt x="536067" y="323850"/>
                </a:lnTo>
                <a:lnTo>
                  <a:pt x="603305" y="322588"/>
                </a:lnTo>
                <a:lnTo>
                  <a:pt x="668052" y="318903"/>
                </a:lnTo>
                <a:lnTo>
                  <a:pt x="729806" y="312948"/>
                </a:lnTo>
                <a:lnTo>
                  <a:pt x="788063" y="304873"/>
                </a:lnTo>
                <a:lnTo>
                  <a:pt x="842322" y="294832"/>
                </a:lnTo>
                <a:lnTo>
                  <a:pt x="892080" y="282976"/>
                </a:lnTo>
                <a:lnTo>
                  <a:pt x="936834" y="269457"/>
                </a:lnTo>
                <a:lnTo>
                  <a:pt x="976081" y="254427"/>
                </a:lnTo>
                <a:lnTo>
                  <a:pt x="1036047" y="220440"/>
                </a:lnTo>
                <a:lnTo>
                  <a:pt x="1067956" y="182232"/>
                </a:lnTo>
                <a:lnTo>
                  <a:pt x="1072133" y="161925"/>
                </a:lnTo>
                <a:lnTo>
                  <a:pt x="1067956" y="141617"/>
                </a:lnTo>
                <a:lnTo>
                  <a:pt x="1036047" y="103409"/>
                </a:lnTo>
                <a:lnTo>
                  <a:pt x="976081" y="69422"/>
                </a:lnTo>
                <a:lnTo>
                  <a:pt x="936834" y="54392"/>
                </a:lnTo>
                <a:lnTo>
                  <a:pt x="892080" y="40873"/>
                </a:lnTo>
                <a:lnTo>
                  <a:pt x="842322" y="29017"/>
                </a:lnTo>
                <a:lnTo>
                  <a:pt x="788063" y="18976"/>
                </a:lnTo>
                <a:lnTo>
                  <a:pt x="729806" y="10901"/>
                </a:lnTo>
                <a:lnTo>
                  <a:pt x="668052" y="4946"/>
                </a:lnTo>
                <a:lnTo>
                  <a:pt x="603305" y="1261"/>
                </a:lnTo>
                <a:lnTo>
                  <a:pt x="536067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1345" y="1525524"/>
            <a:ext cx="1072515" cy="323850"/>
          </a:xfrm>
          <a:custGeom>
            <a:avLst/>
            <a:gdLst/>
            <a:ahLst/>
            <a:cxnLst/>
            <a:rect l="l" t="t" r="r" b="b"/>
            <a:pathLst>
              <a:path w="1072515" h="323850">
                <a:moveTo>
                  <a:pt x="0" y="161925"/>
                </a:moveTo>
                <a:lnTo>
                  <a:pt x="16373" y="122061"/>
                </a:lnTo>
                <a:lnTo>
                  <a:pt x="62813" y="85812"/>
                </a:lnTo>
                <a:lnTo>
                  <a:pt x="135299" y="54392"/>
                </a:lnTo>
                <a:lnTo>
                  <a:pt x="180053" y="40873"/>
                </a:lnTo>
                <a:lnTo>
                  <a:pt x="229811" y="29017"/>
                </a:lnTo>
                <a:lnTo>
                  <a:pt x="284070" y="18976"/>
                </a:lnTo>
                <a:lnTo>
                  <a:pt x="342327" y="10901"/>
                </a:lnTo>
                <a:lnTo>
                  <a:pt x="404081" y="4946"/>
                </a:lnTo>
                <a:lnTo>
                  <a:pt x="468828" y="1261"/>
                </a:lnTo>
                <a:lnTo>
                  <a:pt x="536067" y="0"/>
                </a:lnTo>
                <a:lnTo>
                  <a:pt x="603305" y="1261"/>
                </a:lnTo>
                <a:lnTo>
                  <a:pt x="668052" y="4946"/>
                </a:lnTo>
                <a:lnTo>
                  <a:pt x="729806" y="10901"/>
                </a:lnTo>
                <a:lnTo>
                  <a:pt x="788063" y="18976"/>
                </a:lnTo>
                <a:lnTo>
                  <a:pt x="842322" y="29017"/>
                </a:lnTo>
                <a:lnTo>
                  <a:pt x="892080" y="40873"/>
                </a:lnTo>
                <a:lnTo>
                  <a:pt x="936834" y="54392"/>
                </a:lnTo>
                <a:lnTo>
                  <a:pt x="976081" y="69422"/>
                </a:lnTo>
                <a:lnTo>
                  <a:pt x="1036047" y="103409"/>
                </a:lnTo>
                <a:lnTo>
                  <a:pt x="1067956" y="141617"/>
                </a:lnTo>
                <a:lnTo>
                  <a:pt x="1072133" y="161925"/>
                </a:lnTo>
                <a:lnTo>
                  <a:pt x="1067956" y="182232"/>
                </a:lnTo>
                <a:lnTo>
                  <a:pt x="1036047" y="220440"/>
                </a:lnTo>
                <a:lnTo>
                  <a:pt x="976081" y="254427"/>
                </a:lnTo>
                <a:lnTo>
                  <a:pt x="936834" y="269457"/>
                </a:lnTo>
                <a:lnTo>
                  <a:pt x="892080" y="282976"/>
                </a:lnTo>
                <a:lnTo>
                  <a:pt x="842322" y="294832"/>
                </a:lnTo>
                <a:lnTo>
                  <a:pt x="788063" y="304873"/>
                </a:lnTo>
                <a:lnTo>
                  <a:pt x="729806" y="312948"/>
                </a:lnTo>
                <a:lnTo>
                  <a:pt x="668052" y="318903"/>
                </a:lnTo>
                <a:lnTo>
                  <a:pt x="603305" y="322588"/>
                </a:lnTo>
                <a:lnTo>
                  <a:pt x="536067" y="323850"/>
                </a:lnTo>
                <a:lnTo>
                  <a:pt x="468828" y="322588"/>
                </a:lnTo>
                <a:lnTo>
                  <a:pt x="404081" y="318903"/>
                </a:lnTo>
                <a:lnTo>
                  <a:pt x="342327" y="312948"/>
                </a:lnTo>
                <a:lnTo>
                  <a:pt x="284070" y="304873"/>
                </a:lnTo>
                <a:lnTo>
                  <a:pt x="229811" y="294832"/>
                </a:lnTo>
                <a:lnTo>
                  <a:pt x="180053" y="282976"/>
                </a:lnTo>
                <a:lnTo>
                  <a:pt x="135299" y="269457"/>
                </a:lnTo>
                <a:lnTo>
                  <a:pt x="96052" y="254427"/>
                </a:lnTo>
                <a:lnTo>
                  <a:pt x="36086" y="220440"/>
                </a:lnTo>
                <a:lnTo>
                  <a:pt x="4177" y="182232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5500" y="1525524"/>
            <a:ext cx="1071880" cy="323850"/>
          </a:xfrm>
          <a:custGeom>
            <a:avLst/>
            <a:gdLst/>
            <a:ahLst/>
            <a:cxnLst/>
            <a:rect l="l" t="t" r="r" b="b"/>
            <a:pathLst>
              <a:path w="1071879" h="323850">
                <a:moveTo>
                  <a:pt x="535686" y="0"/>
                </a:moveTo>
                <a:lnTo>
                  <a:pt x="468479" y="1261"/>
                </a:lnTo>
                <a:lnTo>
                  <a:pt x="403766" y="4946"/>
                </a:lnTo>
                <a:lnTo>
                  <a:pt x="342050" y="10901"/>
                </a:lnTo>
                <a:lnTo>
                  <a:pt x="283831" y="18976"/>
                </a:lnTo>
                <a:lnTo>
                  <a:pt x="229611" y="29017"/>
                </a:lnTo>
                <a:lnTo>
                  <a:pt x="179892" y="40873"/>
                </a:lnTo>
                <a:lnTo>
                  <a:pt x="135174" y="54392"/>
                </a:lnTo>
                <a:lnTo>
                  <a:pt x="95961" y="69422"/>
                </a:lnTo>
                <a:lnTo>
                  <a:pt x="36050" y="103409"/>
                </a:lnTo>
                <a:lnTo>
                  <a:pt x="4172" y="141617"/>
                </a:lnTo>
                <a:lnTo>
                  <a:pt x="0" y="161925"/>
                </a:lnTo>
                <a:lnTo>
                  <a:pt x="4172" y="182232"/>
                </a:lnTo>
                <a:lnTo>
                  <a:pt x="36050" y="220440"/>
                </a:lnTo>
                <a:lnTo>
                  <a:pt x="95961" y="254427"/>
                </a:lnTo>
                <a:lnTo>
                  <a:pt x="135174" y="269457"/>
                </a:lnTo>
                <a:lnTo>
                  <a:pt x="179892" y="282976"/>
                </a:lnTo>
                <a:lnTo>
                  <a:pt x="229611" y="294832"/>
                </a:lnTo>
                <a:lnTo>
                  <a:pt x="283831" y="304873"/>
                </a:lnTo>
                <a:lnTo>
                  <a:pt x="342050" y="312948"/>
                </a:lnTo>
                <a:lnTo>
                  <a:pt x="403766" y="318903"/>
                </a:lnTo>
                <a:lnTo>
                  <a:pt x="468479" y="322588"/>
                </a:lnTo>
                <a:lnTo>
                  <a:pt x="535686" y="323850"/>
                </a:lnTo>
                <a:lnTo>
                  <a:pt x="602892" y="322588"/>
                </a:lnTo>
                <a:lnTo>
                  <a:pt x="667605" y="318903"/>
                </a:lnTo>
                <a:lnTo>
                  <a:pt x="729321" y="312948"/>
                </a:lnTo>
                <a:lnTo>
                  <a:pt x="787540" y="304873"/>
                </a:lnTo>
                <a:lnTo>
                  <a:pt x="841760" y="294832"/>
                </a:lnTo>
                <a:lnTo>
                  <a:pt x="891479" y="282976"/>
                </a:lnTo>
                <a:lnTo>
                  <a:pt x="936197" y="269457"/>
                </a:lnTo>
                <a:lnTo>
                  <a:pt x="975410" y="254427"/>
                </a:lnTo>
                <a:lnTo>
                  <a:pt x="1035321" y="220440"/>
                </a:lnTo>
                <a:lnTo>
                  <a:pt x="1067199" y="182232"/>
                </a:lnTo>
                <a:lnTo>
                  <a:pt x="1071372" y="161925"/>
                </a:lnTo>
                <a:lnTo>
                  <a:pt x="1067199" y="141617"/>
                </a:lnTo>
                <a:lnTo>
                  <a:pt x="1035321" y="103409"/>
                </a:lnTo>
                <a:lnTo>
                  <a:pt x="975410" y="69422"/>
                </a:lnTo>
                <a:lnTo>
                  <a:pt x="936197" y="54392"/>
                </a:lnTo>
                <a:lnTo>
                  <a:pt x="891479" y="40873"/>
                </a:lnTo>
                <a:lnTo>
                  <a:pt x="841760" y="29017"/>
                </a:lnTo>
                <a:lnTo>
                  <a:pt x="787540" y="18976"/>
                </a:lnTo>
                <a:lnTo>
                  <a:pt x="729321" y="10901"/>
                </a:lnTo>
                <a:lnTo>
                  <a:pt x="667605" y="4946"/>
                </a:lnTo>
                <a:lnTo>
                  <a:pt x="602892" y="1261"/>
                </a:lnTo>
                <a:lnTo>
                  <a:pt x="535686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5500" y="1525524"/>
            <a:ext cx="1071880" cy="323850"/>
          </a:xfrm>
          <a:custGeom>
            <a:avLst/>
            <a:gdLst/>
            <a:ahLst/>
            <a:cxnLst/>
            <a:rect l="l" t="t" r="r" b="b"/>
            <a:pathLst>
              <a:path w="1071879" h="323850">
                <a:moveTo>
                  <a:pt x="0" y="161925"/>
                </a:moveTo>
                <a:lnTo>
                  <a:pt x="16356" y="122061"/>
                </a:lnTo>
                <a:lnTo>
                  <a:pt x="62752" y="85812"/>
                </a:lnTo>
                <a:lnTo>
                  <a:pt x="135174" y="54392"/>
                </a:lnTo>
                <a:lnTo>
                  <a:pt x="179892" y="40873"/>
                </a:lnTo>
                <a:lnTo>
                  <a:pt x="229611" y="29017"/>
                </a:lnTo>
                <a:lnTo>
                  <a:pt x="283831" y="18976"/>
                </a:lnTo>
                <a:lnTo>
                  <a:pt x="342050" y="10901"/>
                </a:lnTo>
                <a:lnTo>
                  <a:pt x="403766" y="4946"/>
                </a:lnTo>
                <a:lnTo>
                  <a:pt x="468479" y="1261"/>
                </a:lnTo>
                <a:lnTo>
                  <a:pt x="535686" y="0"/>
                </a:lnTo>
                <a:lnTo>
                  <a:pt x="602892" y="1261"/>
                </a:lnTo>
                <a:lnTo>
                  <a:pt x="667605" y="4946"/>
                </a:lnTo>
                <a:lnTo>
                  <a:pt x="729321" y="10901"/>
                </a:lnTo>
                <a:lnTo>
                  <a:pt x="787540" y="18976"/>
                </a:lnTo>
                <a:lnTo>
                  <a:pt x="841760" y="29017"/>
                </a:lnTo>
                <a:lnTo>
                  <a:pt x="891479" y="40873"/>
                </a:lnTo>
                <a:lnTo>
                  <a:pt x="936197" y="54392"/>
                </a:lnTo>
                <a:lnTo>
                  <a:pt x="975410" y="69422"/>
                </a:lnTo>
                <a:lnTo>
                  <a:pt x="1035321" y="103409"/>
                </a:lnTo>
                <a:lnTo>
                  <a:pt x="1067199" y="141617"/>
                </a:lnTo>
                <a:lnTo>
                  <a:pt x="1071372" y="161925"/>
                </a:lnTo>
                <a:lnTo>
                  <a:pt x="1067199" y="182232"/>
                </a:lnTo>
                <a:lnTo>
                  <a:pt x="1035321" y="220440"/>
                </a:lnTo>
                <a:lnTo>
                  <a:pt x="975410" y="254427"/>
                </a:lnTo>
                <a:lnTo>
                  <a:pt x="936197" y="269457"/>
                </a:lnTo>
                <a:lnTo>
                  <a:pt x="891479" y="282976"/>
                </a:lnTo>
                <a:lnTo>
                  <a:pt x="841760" y="294832"/>
                </a:lnTo>
                <a:lnTo>
                  <a:pt x="787540" y="304873"/>
                </a:lnTo>
                <a:lnTo>
                  <a:pt x="729321" y="312948"/>
                </a:lnTo>
                <a:lnTo>
                  <a:pt x="667605" y="318903"/>
                </a:lnTo>
                <a:lnTo>
                  <a:pt x="602892" y="322588"/>
                </a:lnTo>
                <a:lnTo>
                  <a:pt x="535686" y="323850"/>
                </a:lnTo>
                <a:lnTo>
                  <a:pt x="468479" y="322588"/>
                </a:lnTo>
                <a:lnTo>
                  <a:pt x="403766" y="318903"/>
                </a:lnTo>
                <a:lnTo>
                  <a:pt x="342050" y="312948"/>
                </a:lnTo>
                <a:lnTo>
                  <a:pt x="283831" y="304873"/>
                </a:lnTo>
                <a:lnTo>
                  <a:pt x="229611" y="294832"/>
                </a:lnTo>
                <a:lnTo>
                  <a:pt x="179892" y="282976"/>
                </a:lnTo>
                <a:lnTo>
                  <a:pt x="135174" y="269457"/>
                </a:lnTo>
                <a:lnTo>
                  <a:pt x="95961" y="254427"/>
                </a:lnTo>
                <a:lnTo>
                  <a:pt x="36050" y="220440"/>
                </a:lnTo>
                <a:lnTo>
                  <a:pt x="4172" y="182232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5740" y="1561338"/>
            <a:ext cx="8489315" cy="4687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1815464" algn="l"/>
              </a:tabLst>
            </a:pPr>
            <a:r>
              <a:rPr sz="1400" b="1" spc="-5" dirty="0">
                <a:latin typeface="Comic Sans MS"/>
                <a:cs typeface="Comic Sans MS"/>
              </a:rPr>
              <a:t>Jo</a:t>
            </a:r>
            <a:r>
              <a:rPr sz="1400" b="1" dirty="0">
                <a:latin typeface="Comic Sans MS"/>
                <a:cs typeface="Comic Sans MS"/>
              </a:rPr>
              <a:t>h</a:t>
            </a:r>
            <a:r>
              <a:rPr sz="1400" b="1" spc="-10" dirty="0">
                <a:latin typeface="Comic Sans MS"/>
                <a:cs typeface="Comic Sans MS"/>
              </a:rPr>
              <a:t>nCall</a:t>
            </a:r>
            <a:r>
              <a:rPr sz="1400" b="1" spc="-5" dirty="0">
                <a:latin typeface="Comic Sans MS"/>
                <a:cs typeface="Comic Sans MS"/>
              </a:rPr>
              <a:t>s</a:t>
            </a:r>
            <a:r>
              <a:rPr sz="1400" b="1" dirty="0">
                <a:latin typeface="Comic Sans MS"/>
                <a:cs typeface="Comic Sans MS"/>
              </a:rPr>
              <a:t>	</a:t>
            </a:r>
            <a:r>
              <a:rPr sz="1400" b="1" spc="-5" dirty="0">
                <a:latin typeface="Comic Sans MS"/>
                <a:cs typeface="Comic Sans MS"/>
              </a:rPr>
              <a:t>MaryC</a:t>
            </a:r>
            <a:r>
              <a:rPr sz="1400" b="1" spc="-10" dirty="0">
                <a:latin typeface="Comic Sans MS"/>
                <a:cs typeface="Comic Sans MS"/>
              </a:rPr>
              <a:t>a</a:t>
            </a:r>
            <a:r>
              <a:rPr sz="1400" b="1" spc="-5" dirty="0">
                <a:latin typeface="Comic Sans MS"/>
                <a:cs typeface="Comic Sans MS"/>
              </a:rPr>
              <a:t>lls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86690" marR="655320" indent="-173990">
              <a:lnSpc>
                <a:spcPct val="100000"/>
              </a:lnSpc>
              <a:buFont typeface="Arial"/>
              <a:buChar char="•"/>
              <a:tabLst>
                <a:tab pos="187325" algn="l"/>
              </a:tabLst>
            </a:pPr>
            <a:r>
              <a:rPr sz="2800" b="1" dirty="0">
                <a:latin typeface="Calibri"/>
                <a:cs typeface="Calibri"/>
              </a:rPr>
              <a:t>If </a:t>
            </a:r>
            <a:r>
              <a:rPr sz="2800" b="1" spc="-10" dirty="0">
                <a:latin typeface="Calibri"/>
                <a:cs typeface="Calibri"/>
              </a:rPr>
              <a:t>we </a:t>
            </a:r>
            <a:r>
              <a:rPr sz="2800" b="1" dirty="0">
                <a:latin typeface="Calibri"/>
                <a:cs typeface="Calibri"/>
              </a:rPr>
              <a:t>know </a:t>
            </a:r>
            <a:r>
              <a:rPr sz="2800" b="1" i="1" dirty="0">
                <a:latin typeface="Calibri"/>
                <a:cs typeface="Calibri"/>
              </a:rPr>
              <a:t>Alarm</a:t>
            </a:r>
            <a:r>
              <a:rPr sz="2800" b="1" dirty="0">
                <a:latin typeface="Calibri"/>
                <a:cs typeface="Calibri"/>
              </a:rPr>
              <a:t>, no other </a:t>
            </a:r>
            <a:r>
              <a:rPr sz="2800" b="1" spc="-5" dirty="0">
                <a:latin typeface="Calibri"/>
                <a:cs typeface="Calibri"/>
              </a:rPr>
              <a:t>evidence influences </a:t>
            </a:r>
            <a:r>
              <a:rPr sz="2800" b="1" dirty="0">
                <a:latin typeface="Calibri"/>
                <a:cs typeface="Calibri"/>
              </a:rPr>
              <a:t>our  </a:t>
            </a:r>
            <a:r>
              <a:rPr sz="2800" b="1" spc="-10" dirty="0">
                <a:latin typeface="Calibri"/>
                <a:cs typeface="Calibri"/>
              </a:rPr>
              <a:t>degree </a:t>
            </a:r>
            <a:r>
              <a:rPr sz="2800" b="1" dirty="0">
                <a:latin typeface="Calibri"/>
                <a:cs typeface="Calibri"/>
              </a:rPr>
              <a:t>of </a:t>
            </a:r>
            <a:r>
              <a:rPr sz="2800" b="1" spc="-5" dirty="0">
                <a:latin typeface="Calibri"/>
                <a:cs typeface="Calibri"/>
              </a:rPr>
              <a:t>belief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JohnCalls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8500" algn="l"/>
              </a:tabLst>
            </a:pPr>
            <a:r>
              <a:rPr sz="2400" i="1" dirty="0">
                <a:latin typeface="Calibri"/>
                <a:cs typeface="Calibri"/>
              </a:rPr>
              <a:t>P(JC|MC,A,E,B) =</a:t>
            </a:r>
            <a:r>
              <a:rPr sz="2400" i="1" spc="-12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C0000"/>
                </a:solidFill>
                <a:latin typeface="Calibri"/>
                <a:cs typeface="Calibri"/>
              </a:rPr>
              <a:t>P(JC|A)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also: </a:t>
            </a:r>
            <a:r>
              <a:rPr sz="2400" i="1" dirty="0">
                <a:latin typeface="Calibri"/>
                <a:cs typeface="Calibri"/>
              </a:rPr>
              <a:t>P(MC|JC,A,E,B) = </a:t>
            </a:r>
            <a:r>
              <a:rPr sz="2400" i="1" dirty="0">
                <a:solidFill>
                  <a:srgbClr val="6600FF"/>
                </a:solidFill>
                <a:latin typeface="Calibri"/>
                <a:cs typeface="Calibri"/>
              </a:rPr>
              <a:t>P(MC|A)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i="1" dirty="0">
                <a:latin typeface="Calibri"/>
                <a:cs typeface="Calibri"/>
              </a:rPr>
              <a:t>P(E|B) =</a:t>
            </a:r>
            <a:r>
              <a:rPr sz="2400" i="1" spc="-21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9900"/>
                </a:solidFill>
                <a:latin typeface="Calibri"/>
                <a:cs typeface="Calibri"/>
              </a:rPr>
              <a:t>P(E)</a:t>
            </a:r>
            <a:endParaRPr sz="2400">
              <a:latin typeface="Calibri"/>
              <a:cs typeface="Calibri"/>
            </a:endParaRPr>
          </a:p>
          <a:p>
            <a:pPr marL="186690" indent="-1739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87325" algn="l"/>
              </a:tabLst>
            </a:pPr>
            <a:r>
              <a:rPr sz="2800" b="1" spc="-15" dirty="0">
                <a:latin typeface="Calibri"/>
                <a:cs typeface="Calibri"/>
              </a:rPr>
              <a:t>By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chain rule </a:t>
            </a:r>
            <a:r>
              <a:rPr sz="2800" b="1" spc="-10" dirty="0">
                <a:latin typeface="Calibri"/>
                <a:cs typeface="Calibri"/>
              </a:rPr>
              <a:t>we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have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latin typeface="Calibri"/>
                <a:cs typeface="Calibri"/>
              </a:rPr>
              <a:t>P(JC,MC,A,E,B) </a:t>
            </a:r>
            <a:r>
              <a:rPr sz="2400" i="1" dirty="0">
                <a:latin typeface="Calibri"/>
                <a:cs typeface="Calibri"/>
              </a:rPr>
              <a:t>= P(JC|MC,A,E,B)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·P(MC|A,E,B)·</a:t>
            </a:r>
            <a:endParaRPr sz="2400">
              <a:latin typeface="Calibri"/>
              <a:cs typeface="Calibri"/>
            </a:endParaRPr>
          </a:p>
          <a:p>
            <a:pPr marL="2449830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Calibri"/>
                <a:cs typeface="Calibri"/>
              </a:rPr>
              <a:t>P(A|E,B) </a:t>
            </a:r>
            <a:r>
              <a:rPr sz="2400" i="1" spc="-5" dirty="0">
                <a:latin typeface="Calibri"/>
                <a:cs typeface="Calibri"/>
              </a:rPr>
              <a:t>·P(E|B)</a:t>
            </a:r>
            <a:r>
              <a:rPr sz="2400" i="1" spc="-15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·P(B)</a:t>
            </a:r>
            <a:endParaRPr sz="2400">
              <a:latin typeface="Calibri"/>
              <a:cs typeface="Calibri"/>
            </a:endParaRPr>
          </a:p>
          <a:p>
            <a:pPr marL="947419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Calibri"/>
                <a:cs typeface="Calibri"/>
              </a:rPr>
              <a:t>= </a:t>
            </a:r>
            <a:r>
              <a:rPr sz="2400" b="1" i="1" spc="-5" dirty="0">
                <a:solidFill>
                  <a:srgbClr val="CC0000"/>
                </a:solidFill>
                <a:latin typeface="Calibri"/>
                <a:cs typeface="Calibri"/>
              </a:rPr>
              <a:t>P(JC|A) </a:t>
            </a:r>
            <a:r>
              <a:rPr sz="2400" b="1" i="1" spc="-5" dirty="0">
                <a:latin typeface="Calibri"/>
                <a:cs typeface="Calibri"/>
              </a:rPr>
              <a:t>·</a:t>
            </a:r>
            <a:r>
              <a:rPr sz="2400" b="1" i="1" spc="-5" dirty="0">
                <a:solidFill>
                  <a:srgbClr val="6600FF"/>
                </a:solidFill>
                <a:latin typeface="Calibri"/>
                <a:cs typeface="Calibri"/>
              </a:rPr>
              <a:t>P(MC|A) </a:t>
            </a:r>
            <a:r>
              <a:rPr sz="2400" b="1" i="1" spc="-5" dirty="0">
                <a:latin typeface="Calibri"/>
                <a:cs typeface="Calibri"/>
              </a:rPr>
              <a:t>·P(A|B,E) ·</a:t>
            </a:r>
            <a:r>
              <a:rPr sz="2400" b="1" i="1" spc="-5" dirty="0">
                <a:solidFill>
                  <a:srgbClr val="009900"/>
                </a:solidFill>
                <a:latin typeface="Calibri"/>
                <a:cs typeface="Calibri"/>
              </a:rPr>
              <a:t>P(E)</a:t>
            </a:r>
            <a:r>
              <a:rPr sz="2400" b="1" i="1" spc="-7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·P(B)</a:t>
            </a:r>
            <a:endParaRPr sz="2400">
              <a:latin typeface="Calibri"/>
              <a:cs typeface="Calibri"/>
            </a:endParaRPr>
          </a:p>
          <a:p>
            <a:pPr marL="186690" indent="-1739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87325" algn="l"/>
              </a:tabLst>
            </a:pPr>
            <a:r>
              <a:rPr sz="2800" b="1" dirty="0">
                <a:latin typeface="Calibri"/>
                <a:cs typeface="Calibri"/>
              </a:rPr>
              <a:t>Full </a:t>
            </a:r>
            <a:r>
              <a:rPr sz="2800" b="1" spc="-10" dirty="0">
                <a:latin typeface="Calibri"/>
                <a:cs typeface="Calibri"/>
              </a:rPr>
              <a:t>joint requires </a:t>
            </a:r>
            <a:r>
              <a:rPr sz="2800" b="1" spc="-5" dirty="0">
                <a:latin typeface="Calibri"/>
                <a:cs typeface="Calibri"/>
              </a:rPr>
              <a:t>only </a:t>
            </a:r>
            <a:r>
              <a:rPr sz="2800" b="1" dirty="0">
                <a:latin typeface="Calibri"/>
                <a:cs typeface="Calibri"/>
              </a:rPr>
              <a:t>10 </a:t>
            </a:r>
            <a:r>
              <a:rPr sz="2800" b="1" spc="-20" dirty="0">
                <a:latin typeface="Calibri"/>
                <a:cs typeface="Calibri"/>
              </a:rPr>
              <a:t>parameters </a:t>
            </a:r>
            <a:r>
              <a:rPr sz="2800" b="1" spc="-40" dirty="0">
                <a:latin typeface="Calibri"/>
                <a:cs typeface="Calibri"/>
              </a:rPr>
              <a:t>(cf.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32)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30492" y="538733"/>
            <a:ext cx="385445" cy="371475"/>
          </a:xfrm>
          <a:custGeom>
            <a:avLst/>
            <a:gdLst/>
            <a:ahLst/>
            <a:cxnLst/>
            <a:rect l="l" t="t" r="r" b="b"/>
            <a:pathLst>
              <a:path w="385445" h="371475">
                <a:moveTo>
                  <a:pt x="289462" y="305616"/>
                </a:moveTo>
                <a:lnTo>
                  <a:pt x="263016" y="333120"/>
                </a:lnTo>
                <a:lnTo>
                  <a:pt x="385063" y="371093"/>
                </a:lnTo>
                <a:lnTo>
                  <a:pt x="366463" y="318769"/>
                </a:lnTo>
                <a:lnTo>
                  <a:pt x="303149" y="318769"/>
                </a:lnTo>
                <a:lnTo>
                  <a:pt x="289462" y="305616"/>
                </a:lnTo>
                <a:close/>
              </a:path>
              <a:path w="385445" h="371475">
                <a:moveTo>
                  <a:pt x="315856" y="278164"/>
                </a:moveTo>
                <a:lnTo>
                  <a:pt x="289462" y="305616"/>
                </a:lnTo>
                <a:lnTo>
                  <a:pt x="303149" y="318769"/>
                </a:lnTo>
                <a:lnTo>
                  <a:pt x="329564" y="291338"/>
                </a:lnTo>
                <a:lnTo>
                  <a:pt x="315856" y="278164"/>
                </a:lnTo>
                <a:close/>
              </a:path>
              <a:path w="385445" h="371475">
                <a:moveTo>
                  <a:pt x="342264" y="250698"/>
                </a:moveTo>
                <a:lnTo>
                  <a:pt x="315856" y="278164"/>
                </a:lnTo>
                <a:lnTo>
                  <a:pt x="329564" y="291338"/>
                </a:lnTo>
                <a:lnTo>
                  <a:pt x="303149" y="318769"/>
                </a:lnTo>
                <a:lnTo>
                  <a:pt x="366463" y="318769"/>
                </a:lnTo>
                <a:lnTo>
                  <a:pt x="342264" y="250698"/>
                </a:lnTo>
                <a:close/>
              </a:path>
              <a:path w="385445" h="371475">
                <a:moveTo>
                  <a:pt x="26415" y="0"/>
                </a:moveTo>
                <a:lnTo>
                  <a:pt x="0" y="27431"/>
                </a:lnTo>
                <a:lnTo>
                  <a:pt x="289462" y="305616"/>
                </a:lnTo>
                <a:lnTo>
                  <a:pt x="315856" y="278164"/>
                </a:lnTo>
                <a:lnTo>
                  <a:pt x="26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9697" y="535051"/>
            <a:ext cx="798830" cy="380365"/>
          </a:xfrm>
          <a:custGeom>
            <a:avLst/>
            <a:gdLst/>
            <a:ahLst/>
            <a:cxnLst/>
            <a:rect l="l" t="t" r="r" b="b"/>
            <a:pathLst>
              <a:path w="798829" h="380365">
                <a:moveTo>
                  <a:pt x="80645" y="275589"/>
                </a:moveTo>
                <a:lnTo>
                  <a:pt x="0" y="374776"/>
                </a:lnTo>
                <a:lnTo>
                  <a:pt x="127634" y="379857"/>
                </a:lnTo>
                <a:lnTo>
                  <a:pt x="115501" y="352933"/>
                </a:lnTo>
                <a:lnTo>
                  <a:pt x="94615" y="352933"/>
                </a:lnTo>
                <a:lnTo>
                  <a:pt x="78994" y="318135"/>
                </a:lnTo>
                <a:lnTo>
                  <a:pt x="96295" y="310317"/>
                </a:lnTo>
                <a:lnTo>
                  <a:pt x="80645" y="275589"/>
                </a:lnTo>
                <a:close/>
              </a:path>
              <a:path w="798829" h="380365">
                <a:moveTo>
                  <a:pt x="96295" y="310317"/>
                </a:moveTo>
                <a:lnTo>
                  <a:pt x="78994" y="318135"/>
                </a:lnTo>
                <a:lnTo>
                  <a:pt x="94615" y="352933"/>
                </a:lnTo>
                <a:lnTo>
                  <a:pt x="111968" y="345093"/>
                </a:lnTo>
                <a:lnTo>
                  <a:pt x="96295" y="310317"/>
                </a:lnTo>
                <a:close/>
              </a:path>
              <a:path w="798829" h="380365">
                <a:moveTo>
                  <a:pt x="111968" y="345093"/>
                </a:moveTo>
                <a:lnTo>
                  <a:pt x="94615" y="352933"/>
                </a:lnTo>
                <a:lnTo>
                  <a:pt x="115501" y="352933"/>
                </a:lnTo>
                <a:lnTo>
                  <a:pt x="111968" y="345093"/>
                </a:lnTo>
                <a:close/>
              </a:path>
              <a:path w="798829" h="380365">
                <a:moveTo>
                  <a:pt x="783081" y="0"/>
                </a:moveTo>
                <a:lnTo>
                  <a:pt x="96295" y="310317"/>
                </a:lnTo>
                <a:lnTo>
                  <a:pt x="111968" y="345093"/>
                </a:lnTo>
                <a:lnTo>
                  <a:pt x="798829" y="34798"/>
                </a:lnTo>
                <a:lnTo>
                  <a:pt x="783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4046" y="1151382"/>
            <a:ext cx="615950" cy="340995"/>
          </a:xfrm>
          <a:custGeom>
            <a:avLst/>
            <a:gdLst/>
            <a:ahLst/>
            <a:cxnLst/>
            <a:rect l="l" t="t" r="r" b="b"/>
            <a:pathLst>
              <a:path w="615950" h="340994">
                <a:moveTo>
                  <a:pt x="73913" y="236346"/>
                </a:moveTo>
                <a:lnTo>
                  <a:pt x="0" y="340613"/>
                </a:lnTo>
                <a:lnTo>
                  <a:pt x="127761" y="337184"/>
                </a:lnTo>
                <a:lnTo>
                  <a:pt x="114605" y="312546"/>
                </a:lnTo>
                <a:lnTo>
                  <a:pt x="92963" y="312546"/>
                </a:lnTo>
                <a:lnTo>
                  <a:pt x="75056" y="278891"/>
                </a:lnTo>
                <a:lnTo>
                  <a:pt x="91847" y="269929"/>
                </a:lnTo>
                <a:lnTo>
                  <a:pt x="73913" y="236346"/>
                </a:lnTo>
                <a:close/>
              </a:path>
              <a:path w="615950" h="340994">
                <a:moveTo>
                  <a:pt x="91847" y="269929"/>
                </a:moveTo>
                <a:lnTo>
                  <a:pt x="75056" y="278891"/>
                </a:lnTo>
                <a:lnTo>
                  <a:pt x="92963" y="312546"/>
                </a:lnTo>
                <a:lnTo>
                  <a:pt x="109804" y="303556"/>
                </a:lnTo>
                <a:lnTo>
                  <a:pt x="91847" y="269929"/>
                </a:lnTo>
                <a:close/>
              </a:path>
              <a:path w="615950" h="340994">
                <a:moveTo>
                  <a:pt x="109804" y="303556"/>
                </a:moveTo>
                <a:lnTo>
                  <a:pt x="92963" y="312546"/>
                </a:lnTo>
                <a:lnTo>
                  <a:pt x="114605" y="312546"/>
                </a:lnTo>
                <a:lnTo>
                  <a:pt x="109804" y="303556"/>
                </a:lnTo>
                <a:close/>
              </a:path>
              <a:path w="615950" h="340994">
                <a:moveTo>
                  <a:pt x="597534" y="0"/>
                </a:moveTo>
                <a:lnTo>
                  <a:pt x="91847" y="269929"/>
                </a:lnTo>
                <a:lnTo>
                  <a:pt x="109804" y="303556"/>
                </a:lnTo>
                <a:lnTo>
                  <a:pt x="615569" y="33527"/>
                </a:lnTo>
                <a:lnTo>
                  <a:pt x="597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71613" y="1120902"/>
            <a:ext cx="617220" cy="405130"/>
          </a:xfrm>
          <a:custGeom>
            <a:avLst/>
            <a:gdLst/>
            <a:ahLst/>
            <a:cxnLst/>
            <a:rect l="l" t="t" r="r" b="b"/>
            <a:pathLst>
              <a:path w="617220" h="405130">
                <a:moveTo>
                  <a:pt x="510288" y="358982"/>
                </a:moveTo>
                <a:lnTo>
                  <a:pt x="489711" y="391033"/>
                </a:lnTo>
                <a:lnTo>
                  <a:pt x="616838" y="404622"/>
                </a:lnTo>
                <a:lnTo>
                  <a:pt x="595794" y="369315"/>
                </a:lnTo>
                <a:lnTo>
                  <a:pt x="526414" y="369315"/>
                </a:lnTo>
                <a:lnTo>
                  <a:pt x="510288" y="358982"/>
                </a:lnTo>
                <a:close/>
              </a:path>
              <a:path w="617220" h="405130">
                <a:moveTo>
                  <a:pt x="530863" y="326934"/>
                </a:moveTo>
                <a:lnTo>
                  <a:pt x="510288" y="358982"/>
                </a:lnTo>
                <a:lnTo>
                  <a:pt x="526414" y="369315"/>
                </a:lnTo>
                <a:lnTo>
                  <a:pt x="546861" y="337185"/>
                </a:lnTo>
                <a:lnTo>
                  <a:pt x="530863" y="326934"/>
                </a:lnTo>
                <a:close/>
              </a:path>
              <a:path w="617220" h="405130">
                <a:moveTo>
                  <a:pt x="551433" y="294894"/>
                </a:moveTo>
                <a:lnTo>
                  <a:pt x="530863" y="326934"/>
                </a:lnTo>
                <a:lnTo>
                  <a:pt x="546861" y="337185"/>
                </a:lnTo>
                <a:lnTo>
                  <a:pt x="526414" y="369315"/>
                </a:lnTo>
                <a:lnTo>
                  <a:pt x="595794" y="369315"/>
                </a:lnTo>
                <a:lnTo>
                  <a:pt x="551433" y="294894"/>
                </a:lnTo>
                <a:close/>
              </a:path>
              <a:path w="617220" h="405130">
                <a:moveTo>
                  <a:pt x="20573" y="0"/>
                </a:moveTo>
                <a:lnTo>
                  <a:pt x="0" y="32003"/>
                </a:lnTo>
                <a:lnTo>
                  <a:pt x="510288" y="358982"/>
                </a:lnTo>
                <a:lnTo>
                  <a:pt x="530863" y="326934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4940"/>
            <a:ext cx="4224655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spc="-25" dirty="0"/>
              <a:t>Earthquake</a:t>
            </a:r>
            <a:r>
              <a:rPr sz="4000" spc="-80" dirty="0"/>
              <a:t> </a:t>
            </a:r>
            <a:r>
              <a:rPr sz="4000" spc="-10" dirty="0"/>
              <a:t>Example  </a:t>
            </a:r>
            <a:r>
              <a:rPr sz="4000" spc="-5" dirty="0"/>
              <a:t>(Global</a:t>
            </a:r>
            <a:r>
              <a:rPr sz="4000" spc="-95" dirty="0"/>
              <a:t> </a:t>
            </a:r>
            <a:r>
              <a:rPr sz="4000" spc="-5" dirty="0"/>
              <a:t>Semantics)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813297" y="228600"/>
            <a:ext cx="1210310" cy="323850"/>
          </a:xfrm>
          <a:custGeom>
            <a:avLst/>
            <a:gdLst/>
            <a:ahLst/>
            <a:cxnLst/>
            <a:rect l="l" t="t" r="r" b="b"/>
            <a:pathLst>
              <a:path w="1210309" h="323850">
                <a:moveTo>
                  <a:pt x="605027" y="0"/>
                </a:moveTo>
                <a:lnTo>
                  <a:pt x="534470" y="1089"/>
                </a:lnTo>
                <a:lnTo>
                  <a:pt x="466304" y="4277"/>
                </a:lnTo>
                <a:lnTo>
                  <a:pt x="400981" y="9442"/>
                </a:lnTo>
                <a:lnTo>
                  <a:pt x="338956" y="16461"/>
                </a:lnTo>
                <a:lnTo>
                  <a:pt x="280684" y="25214"/>
                </a:lnTo>
                <a:lnTo>
                  <a:pt x="226618" y="35579"/>
                </a:lnTo>
                <a:lnTo>
                  <a:pt x="177212" y="47434"/>
                </a:lnTo>
                <a:lnTo>
                  <a:pt x="132921" y="60657"/>
                </a:lnTo>
                <a:lnTo>
                  <a:pt x="94198" y="75128"/>
                </a:lnTo>
                <a:lnTo>
                  <a:pt x="35273" y="107322"/>
                </a:lnTo>
                <a:lnTo>
                  <a:pt x="4070" y="143044"/>
                </a:lnTo>
                <a:lnTo>
                  <a:pt x="0" y="161925"/>
                </a:lnTo>
                <a:lnTo>
                  <a:pt x="4070" y="180805"/>
                </a:lnTo>
                <a:lnTo>
                  <a:pt x="35273" y="216527"/>
                </a:lnTo>
                <a:lnTo>
                  <a:pt x="94198" y="248721"/>
                </a:lnTo>
                <a:lnTo>
                  <a:pt x="132921" y="263192"/>
                </a:lnTo>
                <a:lnTo>
                  <a:pt x="177212" y="276415"/>
                </a:lnTo>
                <a:lnTo>
                  <a:pt x="226618" y="288270"/>
                </a:lnTo>
                <a:lnTo>
                  <a:pt x="280684" y="298635"/>
                </a:lnTo>
                <a:lnTo>
                  <a:pt x="338956" y="307388"/>
                </a:lnTo>
                <a:lnTo>
                  <a:pt x="400981" y="314407"/>
                </a:lnTo>
                <a:lnTo>
                  <a:pt x="466304" y="319572"/>
                </a:lnTo>
                <a:lnTo>
                  <a:pt x="534470" y="322760"/>
                </a:lnTo>
                <a:lnTo>
                  <a:pt x="605027" y="323850"/>
                </a:lnTo>
                <a:lnTo>
                  <a:pt x="675585" y="322760"/>
                </a:lnTo>
                <a:lnTo>
                  <a:pt x="743751" y="319572"/>
                </a:lnTo>
                <a:lnTo>
                  <a:pt x="809074" y="314407"/>
                </a:lnTo>
                <a:lnTo>
                  <a:pt x="871099" y="307388"/>
                </a:lnTo>
                <a:lnTo>
                  <a:pt x="929371" y="298635"/>
                </a:lnTo>
                <a:lnTo>
                  <a:pt x="983437" y="288270"/>
                </a:lnTo>
                <a:lnTo>
                  <a:pt x="1032843" y="276415"/>
                </a:lnTo>
                <a:lnTo>
                  <a:pt x="1077134" y="263192"/>
                </a:lnTo>
                <a:lnTo>
                  <a:pt x="1115857" y="248721"/>
                </a:lnTo>
                <a:lnTo>
                  <a:pt x="1174782" y="216527"/>
                </a:lnTo>
                <a:lnTo>
                  <a:pt x="1205985" y="180805"/>
                </a:lnTo>
                <a:lnTo>
                  <a:pt x="1210055" y="161925"/>
                </a:lnTo>
                <a:lnTo>
                  <a:pt x="1205985" y="143044"/>
                </a:lnTo>
                <a:lnTo>
                  <a:pt x="1174782" y="107322"/>
                </a:lnTo>
                <a:lnTo>
                  <a:pt x="1115857" y="75128"/>
                </a:lnTo>
                <a:lnTo>
                  <a:pt x="1077134" y="60657"/>
                </a:lnTo>
                <a:lnTo>
                  <a:pt x="1032843" y="47434"/>
                </a:lnTo>
                <a:lnTo>
                  <a:pt x="983437" y="35579"/>
                </a:lnTo>
                <a:lnTo>
                  <a:pt x="929371" y="25214"/>
                </a:lnTo>
                <a:lnTo>
                  <a:pt x="871099" y="16461"/>
                </a:lnTo>
                <a:lnTo>
                  <a:pt x="809074" y="9442"/>
                </a:lnTo>
                <a:lnTo>
                  <a:pt x="743751" y="4277"/>
                </a:lnTo>
                <a:lnTo>
                  <a:pt x="675585" y="1089"/>
                </a:lnTo>
                <a:lnTo>
                  <a:pt x="605027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3297" y="228600"/>
            <a:ext cx="1210310" cy="323850"/>
          </a:xfrm>
          <a:custGeom>
            <a:avLst/>
            <a:gdLst/>
            <a:ahLst/>
            <a:cxnLst/>
            <a:rect l="l" t="t" r="r" b="b"/>
            <a:pathLst>
              <a:path w="1210309" h="323850">
                <a:moveTo>
                  <a:pt x="0" y="161925"/>
                </a:moveTo>
                <a:lnTo>
                  <a:pt x="15979" y="124803"/>
                </a:lnTo>
                <a:lnTo>
                  <a:pt x="61497" y="90723"/>
                </a:lnTo>
                <a:lnTo>
                  <a:pt x="132921" y="60657"/>
                </a:lnTo>
                <a:lnTo>
                  <a:pt x="177212" y="47434"/>
                </a:lnTo>
                <a:lnTo>
                  <a:pt x="226618" y="35579"/>
                </a:lnTo>
                <a:lnTo>
                  <a:pt x="280684" y="25214"/>
                </a:lnTo>
                <a:lnTo>
                  <a:pt x="338956" y="16461"/>
                </a:lnTo>
                <a:lnTo>
                  <a:pt x="400981" y="9442"/>
                </a:lnTo>
                <a:lnTo>
                  <a:pt x="466304" y="4277"/>
                </a:lnTo>
                <a:lnTo>
                  <a:pt x="534470" y="1089"/>
                </a:lnTo>
                <a:lnTo>
                  <a:pt x="605027" y="0"/>
                </a:lnTo>
                <a:lnTo>
                  <a:pt x="675585" y="1089"/>
                </a:lnTo>
                <a:lnTo>
                  <a:pt x="743751" y="4277"/>
                </a:lnTo>
                <a:lnTo>
                  <a:pt x="809074" y="9442"/>
                </a:lnTo>
                <a:lnTo>
                  <a:pt x="871099" y="16461"/>
                </a:lnTo>
                <a:lnTo>
                  <a:pt x="929371" y="25214"/>
                </a:lnTo>
                <a:lnTo>
                  <a:pt x="983437" y="35579"/>
                </a:lnTo>
                <a:lnTo>
                  <a:pt x="1032843" y="47434"/>
                </a:lnTo>
                <a:lnTo>
                  <a:pt x="1077134" y="60657"/>
                </a:lnTo>
                <a:lnTo>
                  <a:pt x="1115857" y="75128"/>
                </a:lnTo>
                <a:lnTo>
                  <a:pt x="1174782" y="107322"/>
                </a:lnTo>
                <a:lnTo>
                  <a:pt x="1205985" y="143044"/>
                </a:lnTo>
                <a:lnTo>
                  <a:pt x="1210055" y="161925"/>
                </a:lnTo>
                <a:lnTo>
                  <a:pt x="1205985" y="180805"/>
                </a:lnTo>
                <a:lnTo>
                  <a:pt x="1174782" y="216527"/>
                </a:lnTo>
                <a:lnTo>
                  <a:pt x="1115857" y="248721"/>
                </a:lnTo>
                <a:lnTo>
                  <a:pt x="1077134" y="263192"/>
                </a:lnTo>
                <a:lnTo>
                  <a:pt x="1032843" y="276415"/>
                </a:lnTo>
                <a:lnTo>
                  <a:pt x="983437" y="288270"/>
                </a:lnTo>
                <a:lnTo>
                  <a:pt x="929371" y="298635"/>
                </a:lnTo>
                <a:lnTo>
                  <a:pt x="871099" y="307388"/>
                </a:lnTo>
                <a:lnTo>
                  <a:pt x="809074" y="314407"/>
                </a:lnTo>
                <a:lnTo>
                  <a:pt x="743751" y="319572"/>
                </a:lnTo>
                <a:lnTo>
                  <a:pt x="675585" y="322760"/>
                </a:lnTo>
                <a:lnTo>
                  <a:pt x="605027" y="323850"/>
                </a:lnTo>
                <a:lnTo>
                  <a:pt x="534470" y="322760"/>
                </a:lnTo>
                <a:lnTo>
                  <a:pt x="466304" y="319572"/>
                </a:lnTo>
                <a:lnTo>
                  <a:pt x="400981" y="314407"/>
                </a:lnTo>
                <a:lnTo>
                  <a:pt x="338956" y="307388"/>
                </a:lnTo>
                <a:lnTo>
                  <a:pt x="280684" y="298635"/>
                </a:lnTo>
                <a:lnTo>
                  <a:pt x="226618" y="288270"/>
                </a:lnTo>
                <a:lnTo>
                  <a:pt x="177212" y="276415"/>
                </a:lnTo>
                <a:lnTo>
                  <a:pt x="132921" y="263192"/>
                </a:lnTo>
                <a:lnTo>
                  <a:pt x="94198" y="248721"/>
                </a:lnTo>
                <a:lnTo>
                  <a:pt x="35273" y="216527"/>
                </a:lnTo>
                <a:lnTo>
                  <a:pt x="4070" y="180805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5471" y="264159"/>
            <a:ext cx="98615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mic Sans MS"/>
                <a:cs typeface="Comic Sans MS"/>
              </a:rPr>
              <a:t>Earthquake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1554" y="260604"/>
            <a:ext cx="977900" cy="258445"/>
          </a:xfrm>
          <a:custGeom>
            <a:avLst/>
            <a:gdLst/>
            <a:ahLst/>
            <a:cxnLst/>
            <a:rect l="l" t="t" r="r" b="b"/>
            <a:pathLst>
              <a:path w="977900" h="258445">
                <a:moveTo>
                  <a:pt x="488823" y="0"/>
                </a:moveTo>
                <a:lnTo>
                  <a:pt x="416580" y="1399"/>
                </a:lnTo>
                <a:lnTo>
                  <a:pt x="347632" y="5465"/>
                </a:lnTo>
                <a:lnTo>
                  <a:pt x="282733" y="11997"/>
                </a:lnTo>
                <a:lnTo>
                  <a:pt x="222639" y="20797"/>
                </a:lnTo>
                <a:lnTo>
                  <a:pt x="168106" y="31666"/>
                </a:lnTo>
                <a:lnTo>
                  <a:pt x="119889" y="44404"/>
                </a:lnTo>
                <a:lnTo>
                  <a:pt x="78744" y="58812"/>
                </a:lnTo>
                <a:lnTo>
                  <a:pt x="20693" y="91841"/>
                </a:lnTo>
                <a:lnTo>
                  <a:pt x="0" y="129159"/>
                </a:lnTo>
                <a:lnTo>
                  <a:pt x="5299" y="148254"/>
                </a:lnTo>
                <a:lnTo>
                  <a:pt x="45427" y="183627"/>
                </a:lnTo>
                <a:lnTo>
                  <a:pt x="119889" y="213913"/>
                </a:lnTo>
                <a:lnTo>
                  <a:pt x="168106" y="226651"/>
                </a:lnTo>
                <a:lnTo>
                  <a:pt x="222639" y="237520"/>
                </a:lnTo>
                <a:lnTo>
                  <a:pt x="282733" y="246320"/>
                </a:lnTo>
                <a:lnTo>
                  <a:pt x="347632" y="252852"/>
                </a:lnTo>
                <a:lnTo>
                  <a:pt x="416580" y="256918"/>
                </a:lnTo>
                <a:lnTo>
                  <a:pt x="488823" y="258318"/>
                </a:lnTo>
                <a:lnTo>
                  <a:pt x="561065" y="256918"/>
                </a:lnTo>
                <a:lnTo>
                  <a:pt x="630013" y="252852"/>
                </a:lnTo>
                <a:lnTo>
                  <a:pt x="694912" y="246320"/>
                </a:lnTo>
                <a:lnTo>
                  <a:pt x="755006" y="237520"/>
                </a:lnTo>
                <a:lnTo>
                  <a:pt x="809539" y="226651"/>
                </a:lnTo>
                <a:lnTo>
                  <a:pt x="857756" y="213913"/>
                </a:lnTo>
                <a:lnTo>
                  <a:pt x="898901" y="199505"/>
                </a:lnTo>
                <a:lnTo>
                  <a:pt x="956952" y="166476"/>
                </a:lnTo>
                <a:lnTo>
                  <a:pt x="977646" y="129159"/>
                </a:lnTo>
                <a:lnTo>
                  <a:pt x="972346" y="110063"/>
                </a:lnTo>
                <a:lnTo>
                  <a:pt x="932218" y="74690"/>
                </a:lnTo>
                <a:lnTo>
                  <a:pt x="857756" y="44404"/>
                </a:lnTo>
                <a:lnTo>
                  <a:pt x="809539" y="31666"/>
                </a:lnTo>
                <a:lnTo>
                  <a:pt x="755006" y="20797"/>
                </a:lnTo>
                <a:lnTo>
                  <a:pt x="694912" y="11997"/>
                </a:lnTo>
                <a:lnTo>
                  <a:pt x="630013" y="5465"/>
                </a:lnTo>
                <a:lnTo>
                  <a:pt x="561065" y="1399"/>
                </a:lnTo>
                <a:lnTo>
                  <a:pt x="488823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1554" y="260604"/>
            <a:ext cx="977900" cy="258445"/>
          </a:xfrm>
          <a:custGeom>
            <a:avLst/>
            <a:gdLst/>
            <a:ahLst/>
            <a:cxnLst/>
            <a:rect l="l" t="t" r="r" b="b"/>
            <a:pathLst>
              <a:path w="977900" h="258445">
                <a:moveTo>
                  <a:pt x="0" y="129159"/>
                </a:moveTo>
                <a:lnTo>
                  <a:pt x="20693" y="91841"/>
                </a:lnTo>
                <a:lnTo>
                  <a:pt x="78744" y="58812"/>
                </a:lnTo>
                <a:lnTo>
                  <a:pt x="119889" y="44404"/>
                </a:lnTo>
                <a:lnTo>
                  <a:pt x="168106" y="31666"/>
                </a:lnTo>
                <a:lnTo>
                  <a:pt x="222639" y="20797"/>
                </a:lnTo>
                <a:lnTo>
                  <a:pt x="282733" y="11997"/>
                </a:lnTo>
                <a:lnTo>
                  <a:pt x="347632" y="5465"/>
                </a:lnTo>
                <a:lnTo>
                  <a:pt x="416580" y="1399"/>
                </a:lnTo>
                <a:lnTo>
                  <a:pt x="488823" y="0"/>
                </a:lnTo>
                <a:lnTo>
                  <a:pt x="561065" y="1399"/>
                </a:lnTo>
                <a:lnTo>
                  <a:pt x="630013" y="5465"/>
                </a:lnTo>
                <a:lnTo>
                  <a:pt x="694912" y="11997"/>
                </a:lnTo>
                <a:lnTo>
                  <a:pt x="755006" y="20797"/>
                </a:lnTo>
                <a:lnTo>
                  <a:pt x="809539" y="31666"/>
                </a:lnTo>
                <a:lnTo>
                  <a:pt x="857756" y="44404"/>
                </a:lnTo>
                <a:lnTo>
                  <a:pt x="898901" y="58812"/>
                </a:lnTo>
                <a:lnTo>
                  <a:pt x="956952" y="91841"/>
                </a:lnTo>
                <a:lnTo>
                  <a:pt x="977646" y="129159"/>
                </a:lnTo>
                <a:lnTo>
                  <a:pt x="972346" y="148254"/>
                </a:lnTo>
                <a:lnTo>
                  <a:pt x="932218" y="183627"/>
                </a:lnTo>
                <a:lnTo>
                  <a:pt x="857756" y="213913"/>
                </a:lnTo>
                <a:lnTo>
                  <a:pt x="809539" y="226651"/>
                </a:lnTo>
                <a:lnTo>
                  <a:pt x="755006" y="237520"/>
                </a:lnTo>
                <a:lnTo>
                  <a:pt x="694912" y="246320"/>
                </a:lnTo>
                <a:lnTo>
                  <a:pt x="630013" y="252852"/>
                </a:lnTo>
                <a:lnTo>
                  <a:pt x="561065" y="256918"/>
                </a:lnTo>
                <a:lnTo>
                  <a:pt x="488823" y="258318"/>
                </a:lnTo>
                <a:lnTo>
                  <a:pt x="416580" y="256918"/>
                </a:lnTo>
                <a:lnTo>
                  <a:pt x="347632" y="252852"/>
                </a:lnTo>
                <a:lnTo>
                  <a:pt x="282733" y="246320"/>
                </a:lnTo>
                <a:lnTo>
                  <a:pt x="222639" y="237520"/>
                </a:lnTo>
                <a:lnTo>
                  <a:pt x="168106" y="226651"/>
                </a:lnTo>
                <a:lnTo>
                  <a:pt x="119889" y="213913"/>
                </a:lnTo>
                <a:lnTo>
                  <a:pt x="78744" y="199505"/>
                </a:lnTo>
                <a:lnTo>
                  <a:pt x="20693" y="166476"/>
                </a:lnTo>
                <a:lnTo>
                  <a:pt x="0" y="1291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3473" y="262635"/>
            <a:ext cx="7397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omic Sans MS"/>
                <a:cs typeface="Comic Sans MS"/>
              </a:rPr>
              <a:t>Burglary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5902" y="909827"/>
            <a:ext cx="885825" cy="258445"/>
          </a:xfrm>
          <a:custGeom>
            <a:avLst/>
            <a:gdLst/>
            <a:ahLst/>
            <a:cxnLst/>
            <a:rect l="l" t="t" r="r" b="b"/>
            <a:pathLst>
              <a:path w="885825" h="258444">
                <a:moveTo>
                  <a:pt x="442722" y="0"/>
                </a:moveTo>
                <a:lnTo>
                  <a:pt x="370918" y="1689"/>
                </a:lnTo>
                <a:lnTo>
                  <a:pt x="302800" y="6580"/>
                </a:lnTo>
                <a:lnTo>
                  <a:pt x="239280" y="14408"/>
                </a:lnTo>
                <a:lnTo>
                  <a:pt x="181270" y="24908"/>
                </a:lnTo>
                <a:lnTo>
                  <a:pt x="129682" y="37814"/>
                </a:lnTo>
                <a:lnTo>
                  <a:pt x="85429" y="52861"/>
                </a:lnTo>
                <a:lnTo>
                  <a:pt x="49422" y="69784"/>
                </a:lnTo>
                <a:lnTo>
                  <a:pt x="5795" y="108198"/>
                </a:lnTo>
                <a:lnTo>
                  <a:pt x="0" y="129159"/>
                </a:lnTo>
                <a:lnTo>
                  <a:pt x="5795" y="150119"/>
                </a:lnTo>
                <a:lnTo>
                  <a:pt x="49422" y="188533"/>
                </a:lnTo>
                <a:lnTo>
                  <a:pt x="85429" y="205456"/>
                </a:lnTo>
                <a:lnTo>
                  <a:pt x="129682" y="220503"/>
                </a:lnTo>
                <a:lnTo>
                  <a:pt x="181270" y="233409"/>
                </a:lnTo>
                <a:lnTo>
                  <a:pt x="239280" y="243909"/>
                </a:lnTo>
                <a:lnTo>
                  <a:pt x="302800" y="251737"/>
                </a:lnTo>
                <a:lnTo>
                  <a:pt x="370918" y="256628"/>
                </a:lnTo>
                <a:lnTo>
                  <a:pt x="442722" y="258318"/>
                </a:lnTo>
                <a:lnTo>
                  <a:pt x="514525" y="256628"/>
                </a:lnTo>
                <a:lnTo>
                  <a:pt x="582643" y="251737"/>
                </a:lnTo>
                <a:lnTo>
                  <a:pt x="646163" y="243909"/>
                </a:lnTo>
                <a:lnTo>
                  <a:pt x="704173" y="233409"/>
                </a:lnTo>
                <a:lnTo>
                  <a:pt x="755761" y="220503"/>
                </a:lnTo>
                <a:lnTo>
                  <a:pt x="800014" y="205456"/>
                </a:lnTo>
                <a:lnTo>
                  <a:pt x="836021" y="188533"/>
                </a:lnTo>
                <a:lnTo>
                  <a:pt x="879648" y="150119"/>
                </a:lnTo>
                <a:lnTo>
                  <a:pt x="885444" y="129159"/>
                </a:lnTo>
                <a:lnTo>
                  <a:pt x="879648" y="108198"/>
                </a:lnTo>
                <a:lnTo>
                  <a:pt x="836021" y="69784"/>
                </a:lnTo>
                <a:lnTo>
                  <a:pt x="800014" y="52861"/>
                </a:lnTo>
                <a:lnTo>
                  <a:pt x="755761" y="37814"/>
                </a:lnTo>
                <a:lnTo>
                  <a:pt x="704173" y="24908"/>
                </a:lnTo>
                <a:lnTo>
                  <a:pt x="646163" y="14408"/>
                </a:lnTo>
                <a:lnTo>
                  <a:pt x="582643" y="6580"/>
                </a:lnTo>
                <a:lnTo>
                  <a:pt x="514525" y="1689"/>
                </a:lnTo>
                <a:lnTo>
                  <a:pt x="442722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5902" y="909827"/>
            <a:ext cx="885825" cy="258445"/>
          </a:xfrm>
          <a:custGeom>
            <a:avLst/>
            <a:gdLst/>
            <a:ahLst/>
            <a:cxnLst/>
            <a:rect l="l" t="t" r="r" b="b"/>
            <a:pathLst>
              <a:path w="885825" h="258444">
                <a:moveTo>
                  <a:pt x="0" y="129159"/>
                </a:moveTo>
                <a:lnTo>
                  <a:pt x="22573" y="88318"/>
                </a:lnTo>
                <a:lnTo>
                  <a:pt x="85429" y="52861"/>
                </a:lnTo>
                <a:lnTo>
                  <a:pt x="129682" y="37814"/>
                </a:lnTo>
                <a:lnTo>
                  <a:pt x="181270" y="24908"/>
                </a:lnTo>
                <a:lnTo>
                  <a:pt x="239280" y="14408"/>
                </a:lnTo>
                <a:lnTo>
                  <a:pt x="302800" y="6580"/>
                </a:lnTo>
                <a:lnTo>
                  <a:pt x="370918" y="1689"/>
                </a:lnTo>
                <a:lnTo>
                  <a:pt x="442722" y="0"/>
                </a:lnTo>
                <a:lnTo>
                  <a:pt x="514525" y="1689"/>
                </a:lnTo>
                <a:lnTo>
                  <a:pt x="582643" y="6580"/>
                </a:lnTo>
                <a:lnTo>
                  <a:pt x="646163" y="14408"/>
                </a:lnTo>
                <a:lnTo>
                  <a:pt x="704173" y="24908"/>
                </a:lnTo>
                <a:lnTo>
                  <a:pt x="755761" y="37814"/>
                </a:lnTo>
                <a:lnTo>
                  <a:pt x="800014" y="52861"/>
                </a:lnTo>
                <a:lnTo>
                  <a:pt x="836021" y="69784"/>
                </a:lnTo>
                <a:lnTo>
                  <a:pt x="879648" y="108198"/>
                </a:lnTo>
                <a:lnTo>
                  <a:pt x="885444" y="129159"/>
                </a:lnTo>
                <a:lnTo>
                  <a:pt x="879648" y="150119"/>
                </a:lnTo>
                <a:lnTo>
                  <a:pt x="836021" y="188533"/>
                </a:lnTo>
                <a:lnTo>
                  <a:pt x="800014" y="205456"/>
                </a:lnTo>
                <a:lnTo>
                  <a:pt x="755761" y="220503"/>
                </a:lnTo>
                <a:lnTo>
                  <a:pt x="704173" y="233409"/>
                </a:lnTo>
                <a:lnTo>
                  <a:pt x="646163" y="243909"/>
                </a:lnTo>
                <a:lnTo>
                  <a:pt x="582643" y="251737"/>
                </a:lnTo>
                <a:lnTo>
                  <a:pt x="514525" y="256628"/>
                </a:lnTo>
                <a:lnTo>
                  <a:pt x="442722" y="258318"/>
                </a:lnTo>
                <a:lnTo>
                  <a:pt x="370918" y="256628"/>
                </a:lnTo>
                <a:lnTo>
                  <a:pt x="302800" y="251737"/>
                </a:lnTo>
                <a:lnTo>
                  <a:pt x="239280" y="243909"/>
                </a:lnTo>
                <a:lnTo>
                  <a:pt x="181270" y="233409"/>
                </a:lnTo>
                <a:lnTo>
                  <a:pt x="129682" y="220503"/>
                </a:lnTo>
                <a:lnTo>
                  <a:pt x="85429" y="205456"/>
                </a:lnTo>
                <a:lnTo>
                  <a:pt x="49422" y="188533"/>
                </a:lnTo>
                <a:lnTo>
                  <a:pt x="5795" y="150119"/>
                </a:lnTo>
                <a:lnTo>
                  <a:pt x="0" y="1291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5573" y="911859"/>
            <a:ext cx="5251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omic Sans MS"/>
                <a:cs typeface="Comic Sans MS"/>
              </a:rPr>
              <a:t>Alarm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1345" y="1525524"/>
            <a:ext cx="1072515" cy="323850"/>
          </a:xfrm>
          <a:custGeom>
            <a:avLst/>
            <a:gdLst/>
            <a:ahLst/>
            <a:cxnLst/>
            <a:rect l="l" t="t" r="r" b="b"/>
            <a:pathLst>
              <a:path w="1072515" h="323850">
                <a:moveTo>
                  <a:pt x="536067" y="0"/>
                </a:moveTo>
                <a:lnTo>
                  <a:pt x="468828" y="1261"/>
                </a:lnTo>
                <a:lnTo>
                  <a:pt x="404081" y="4946"/>
                </a:lnTo>
                <a:lnTo>
                  <a:pt x="342327" y="10901"/>
                </a:lnTo>
                <a:lnTo>
                  <a:pt x="284070" y="18976"/>
                </a:lnTo>
                <a:lnTo>
                  <a:pt x="229811" y="29017"/>
                </a:lnTo>
                <a:lnTo>
                  <a:pt x="180053" y="40873"/>
                </a:lnTo>
                <a:lnTo>
                  <a:pt x="135299" y="54392"/>
                </a:lnTo>
                <a:lnTo>
                  <a:pt x="96052" y="69422"/>
                </a:lnTo>
                <a:lnTo>
                  <a:pt x="36086" y="103409"/>
                </a:lnTo>
                <a:lnTo>
                  <a:pt x="4177" y="141617"/>
                </a:lnTo>
                <a:lnTo>
                  <a:pt x="0" y="161925"/>
                </a:lnTo>
                <a:lnTo>
                  <a:pt x="4177" y="182232"/>
                </a:lnTo>
                <a:lnTo>
                  <a:pt x="36086" y="220440"/>
                </a:lnTo>
                <a:lnTo>
                  <a:pt x="96052" y="254427"/>
                </a:lnTo>
                <a:lnTo>
                  <a:pt x="135299" y="269457"/>
                </a:lnTo>
                <a:lnTo>
                  <a:pt x="180053" y="282976"/>
                </a:lnTo>
                <a:lnTo>
                  <a:pt x="229811" y="294832"/>
                </a:lnTo>
                <a:lnTo>
                  <a:pt x="284070" y="304873"/>
                </a:lnTo>
                <a:lnTo>
                  <a:pt x="342327" y="312948"/>
                </a:lnTo>
                <a:lnTo>
                  <a:pt x="404081" y="318903"/>
                </a:lnTo>
                <a:lnTo>
                  <a:pt x="468828" y="322588"/>
                </a:lnTo>
                <a:lnTo>
                  <a:pt x="536067" y="323850"/>
                </a:lnTo>
                <a:lnTo>
                  <a:pt x="603305" y="322588"/>
                </a:lnTo>
                <a:lnTo>
                  <a:pt x="668052" y="318903"/>
                </a:lnTo>
                <a:lnTo>
                  <a:pt x="729806" y="312948"/>
                </a:lnTo>
                <a:lnTo>
                  <a:pt x="788063" y="304873"/>
                </a:lnTo>
                <a:lnTo>
                  <a:pt x="842322" y="294832"/>
                </a:lnTo>
                <a:lnTo>
                  <a:pt x="892080" y="282976"/>
                </a:lnTo>
                <a:lnTo>
                  <a:pt x="936834" y="269457"/>
                </a:lnTo>
                <a:lnTo>
                  <a:pt x="976081" y="254427"/>
                </a:lnTo>
                <a:lnTo>
                  <a:pt x="1036047" y="220440"/>
                </a:lnTo>
                <a:lnTo>
                  <a:pt x="1067956" y="182232"/>
                </a:lnTo>
                <a:lnTo>
                  <a:pt x="1072133" y="161925"/>
                </a:lnTo>
                <a:lnTo>
                  <a:pt x="1067956" y="141617"/>
                </a:lnTo>
                <a:lnTo>
                  <a:pt x="1036047" y="103409"/>
                </a:lnTo>
                <a:lnTo>
                  <a:pt x="976081" y="69422"/>
                </a:lnTo>
                <a:lnTo>
                  <a:pt x="936834" y="54392"/>
                </a:lnTo>
                <a:lnTo>
                  <a:pt x="892080" y="40873"/>
                </a:lnTo>
                <a:lnTo>
                  <a:pt x="842322" y="29017"/>
                </a:lnTo>
                <a:lnTo>
                  <a:pt x="788063" y="18976"/>
                </a:lnTo>
                <a:lnTo>
                  <a:pt x="729806" y="10901"/>
                </a:lnTo>
                <a:lnTo>
                  <a:pt x="668052" y="4946"/>
                </a:lnTo>
                <a:lnTo>
                  <a:pt x="603305" y="1261"/>
                </a:lnTo>
                <a:lnTo>
                  <a:pt x="536067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1345" y="1525524"/>
            <a:ext cx="1072515" cy="323850"/>
          </a:xfrm>
          <a:custGeom>
            <a:avLst/>
            <a:gdLst/>
            <a:ahLst/>
            <a:cxnLst/>
            <a:rect l="l" t="t" r="r" b="b"/>
            <a:pathLst>
              <a:path w="1072515" h="323850">
                <a:moveTo>
                  <a:pt x="0" y="161925"/>
                </a:moveTo>
                <a:lnTo>
                  <a:pt x="16373" y="122061"/>
                </a:lnTo>
                <a:lnTo>
                  <a:pt x="62813" y="85812"/>
                </a:lnTo>
                <a:lnTo>
                  <a:pt x="135299" y="54392"/>
                </a:lnTo>
                <a:lnTo>
                  <a:pt x="180053" y="40873"/>
                </a:lnTo>
                <a:lnTo>
                  <a:pt x="229811" y="29017"/>
                </a:lnTo>
                <a:lnTo>
                  <a:pt x="284070" y="18976"/>
                </a:lnTo>
                <a:lnTo>
                  <a:pt x="342327" y="10901"/>
                </a:lnTo>
                <a:lnTo>
                  <a:pt x="404081" y="4946"/>
                </a:lnTo>
                <a:lnTo>
                  <a:pt x="468828" y="1261"/>
                </a:lnTo>
                <a:lnTo>
                  <a:pt x="536067" y="0"/>
                </a:lnTo>
                <a:lnTo>
                  <a:pt x="603305" y="1261"/>
                </a:lnTo>
                <a:lnTo>
                  <a:pt x="668052" y="4946"/>
                </a:lnTo>
                <a:lnTo>
                  <a:pt x="729806" y="10901"/>
                </a:lnTo>
                <a:lnTo>
                  <a:pt x="788063" y="18976"/>
                </a:lnTo>
                <a:lnTo>
                  <a:pt x="842322" y="29017"/>
                </a:lnTo>
                <a:lnTo>
                  <a:pt x="892080" y="40873"/>
                </a:lnTo>
                <a:lnTo>
                  <a:pt x="936834" y="54392"/>
                </a:lnTo>
                <a:lnTo>
                  <a:pt x="976081" y="69422"/>
                </a:lnTo>
                <a:lnTo>
                  <a:pt x="1036047" y="103409"/>
                </a:lnTo>
                <a:lnTo>
                  <a:pt x="1067956" y="141617"/>
                </a:lnTo>
                <a:lnTo>
                  <a:pt x="1072133" y="161925"/>
                </a:lnTo>
                <a:lnTo>
                  <a:pt x="1067956" y="182232"/>
                </a:lnTo>
                <a:lnTo>
                  <a:pt x="1036047" y="220440"/>
                </a:lnTo>
                <a:lnTo>
                  <a:pt x="976081" y="254427"/>
                </a:lnTo>
                <a:lnTo>
                  <a:pt x="936834" y="269457"/>
                </a:lnTo>
                <a:lnTo>
                  <a:pt x="892080" y="282976"/>
                </a:lnTo>
                <a:lnTo>
                  <a:pt x="842322" y="294832"/>
                </a:lnTo>
                <a:lnTo>
                  <a:pt x="788063" y="304873"/>
                </a:lnTo>
                <a:lnTo>
                  <a:pt x="729806" y="312948"/>
                </a:lnTo>
                <a:lnTo>
                  <a:pt x="668052" y="318903"/>
                </a:lnTo>
                <a:lnTo>
                  <a:pt x="603305" y="322588"/>
                </a:lnTo>
                <a:lnTo>
                  <a:pt x="536067" y="323850"/>
                </a:lnTo>
                <a:lnTo>
                  <a:pt x="468828" y="322588"/>
                </a:lnTo>
                <a:lnTo>
                  <a:pt x="404081" y="318903"/>
                </a:lnTo>
                <a:lnTo>
                  <a:pt x="342327" y="312948"/>
                </a:lnTo>
                <a:lnTo>
                  <a:pt x="284070" y="304873"/>
                </a:lnTo>
                <a:lnTo>
                  <a:pt x="229811" y="294832"/>
                </a:lnTo>
                <a:lnTo>
                  <a:pt x="180053" y="282976"/>
                </a:lnTo>
                <a:lnTo>
                  <a:pt x="135299" y="269457"/>
                </a:lnTo>
                <a:lnTo>
                  <a:pt x="96052" y="254427"/>
                </a:lnTo>
                <a:lnTo>
                  <a:pt x="36086" y="220440"/>
                </a:lnTo>
                <a:lnTo>
                  <a:pt x="4177" y="182232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5500" y="1525524"/>
            <a:ext cx="1071880" cy="323850"/>
          </a:xfrm>
          <a:custGeom>
            <a:avLst/>
            <a:gdLst/>
            <a:ahLst/>
            <a:cxnLst/>
            <a:rect l="l" t="t" r="r" b="b"/>
            <a:pathLst>
              <a:path w="1071879" h="323850">
                <a:moveTo>
                  <a:pt x="535686" y="0"/>
                </a:moveTo>
                <a:lnTo>
                  <a:pt x="468479" y="1261"/>
                </a:lnTo>
                <a:lnTo>
                  <a:pt x="403766" y="4946"/>
                </a:lnTo>
                <a:lnTo>
                  <a:pt x="342050" y="10901"/>
                </a:lnTo>
                <a:lnTo>
                  <a:pt x="283831" y="18976"/>
                </a:lnTo>
                <a:lnTo>
                  <a:pt x="229611" y="29017"/>
                </a:lnTo>
                <a:lnTo>
                  <a:pt x="179892" y="40873"/>
                </a:lnTo>
                <a:lnTo>
                  <a:pt x="135174" y="54392"/>
                </a:lnTo>
                <a:lnTo>
                  <a:pt x="95961" y="69422"/>
                </a:lnTo>
                <a:lnTo>
                  <a:pt x="36050" y="103409"/>
                </a:lnTo>
                <a:lnTo>
                  <a:pt x="4172" y="141617"/>
                </a:lnTo>
                <a:lnTo>
                  <a:pt x="0" y="161925"/>
                </a:lnTo>
                <a:lnTo>
                  <a:pt x="4172" y="182232"/>
                </a:lnTo>
                <a:lnTo>
                  <a:pt x="36050" y="220440"/>
                </a:lnTo>
                <a:lnTo>
                  <a:pt x="95961" y="254427"/>
                </a:lnTo>
                <a:lnTo>
                  <a:pt x="135174" y="269457"/>
                </a:lnTo>
                <a:lnTo>
                  <a:pt x="179892" y="282976"/>
                </a:lnTo>
                <a:lnTo>
                  <a:pt x="229611" y="294832"/>
                </a:lnTo>
                <a:lnTo>
                  <a:pt x="283831" y="304873"/>
                </a:lnTo>
                <a:lnTo>
                  <a:pt x="342050" y="312948"/>
                </a:lnTo>
                <a:lnTo>
                  <a:pt x="403766" y="318903"/>
                </a:lnTo>
                <a:lnTo>
                  <a:pt x="468479" y="322588"/>
                </a:lnTo>
                <a:lnTo>
                  <a:pt x="535686" y="323850"/>
                </a:lnTo>
                <a:lnTo>
                  <a:pt x="602892" y="322588"/>
                </a:lnTo>
                <a:lnTo>
                  <a:pt x="667605" y="318903"/>
                </a:lnTo>
                <a:lnTo>
                  <a:pt x="729321" y="312948"/>
                </a:lnTo>
                <a:lnTo>
                  <a:pt x="787540" y="304873"/>
                </a:lnTo>
                <a:lnTo>
                  <a:pt x="841760" y="294832"/>
                </a:lnTo>
                <a:lnTo>
                  <a:pt x="891479" y="282976"/>
                </a:lnTo>
                <a:lnTo>
                  <a:pt x="936197" y="269457"/>
                </a:lnTo>
                <a:lnTo>
                  <a:pt x="975410" y="254427"/>
                </a:lnTo>
                <a:lnTo>
                  <a:pt x="1035321" y="220440"/>
                </a:lnTo>
                <a:lnTo>
                  <a:pt x="1067199" y="182232"/>
                </a:lnTo>
                <a:lnTo>
                  <a:pt x="1071372" y="161925"/>
                </a:lnTo>
                <a:lnTo>
                  <a:pt x="1067199" y="141617"/>
                </a:lnTo>
                <a:lnTo>
                  <a:pt x="1035321" y="103409"/>
                </a:lnTo>
                <a:lnTo>
                  <a:pt x="975410" y="69422"/>
                </a:lnTo>
                <a:lnTo>
                  <a:pt x="936197" y="54392"/>
                </a:lnTo>
                <a:lnTo>
                  <a:pt x="891479" y="40873"/>
                </a:lnTo>
                <a:lnTo>
                  <a:pt x="841760" y="29017"/>
                </a:lnTo>
                <a:lnTo>
                  <a:pt x="787540" y="18976"/>
                </a:lnTo>
                <a:lnTo>
                  <a:pt x="729321" y="10901"/>
                </a:lnTo>
                <a:lnTo>
                  <a:pt x="667605" y="4946"/>
                </a:lnTo>
                <a:lnTo>
                  <a:pt x="602892" y="1261"/>
                </a:lnTo>
                <a:lnTo>
                  <a:pt x="535686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5500" y="1525524"/>
            <a:ext cx="1071880" cy="323850"/>
          </a:xfrm>
          <a:custGeom>
            <a:avLst/>
            <a:gdLst/>
            <a:ahLst/>
            <a:cxnLst/>
            <a:rect l="l" t="t" r="r" b="b"/>
            <a:pathLst>
              <a:path w="1071879" h="323850">
                <a:moveTo>
                  <a:pt x="0" y="161925"/>
                </a:moveTo>
                <a:lnTo>
                  <a:pt x="16356" y="122061"/>
                </a:lnTo>
                <a:lnTo>
                  <a:pt x="62752" y="85812"/>
                </a:lnTo>
                <a:lnTo>
                  <a:pt x="135174" y="54392"/>
                </a:lnTo>
                <a:lnTo>
                  <a:pt x="179892" y="40873"/>
                </a:lnTo>
                <a:lnTo>
                  <a:pt x="229611" y="29017"/>
                </a:lnTo>
                <a:lnTo>
                  <a:pt x="283831" y="18976"/>
                </a:lnTo>
                <a:lnTo>
                  <a:pt x="342050" y="10901"/>
                </a:lnTo>
                <a:lnTo>
                  <a:pt x="403766" y="4946"/>
                </a:lnTo>
                <a:lnTo>
                  <a:pt x="468479" y="1261"/>
                </a:lnTo>
                <a:lnTo>
                  <a:pt x="535686" y="0"/>
                </a:lnTo>
                <a:lnTo>
                  <a:pt x="602892" y="1261"/>
                </a:lnTo>
                <a:lnTo>
                  <a:pt x="667605" y="4946"/>
                </a:lnTo>
                <a:lnTo>
                  <a:pt x="729321" y="10901"/>
                </a:lnTo>
                <a:lnTo>
                  <a:pt x="787540" y="18976"/>
                </a:lnTo>
                <a:lnTo>
                  <a:pt x="841760" y="29017"/>
                </a:lnTo>
                <a:lnTo>
                  <a:pt x="891479" y="40873"/>
                </a:lnTo>
                <a:lnTo>
                  <a:pt x="936197" y="54392"/>
                </a:lnTo>
                <a:lnTo>
                  <a:pt x="975410" y="69422"/>
                </a:lnTo>
                <a:lnTo>
                  <a:pt x="1035321" y="103409"/>
                </a:lnTo>
                <a:lnTo>
                  <a:pt x="1067199" y="141617"/>
                </a:lnTo>
                <a:lnTo>
                  <a:pt x="1071372" y="161925"/>
                </a:lnTo>
                <a:lnTo>
                  <a:pt x="1067199" y="182232"/>
                </a:lnTo>
                <a:lnTo>
                  <a:pt x="1035321" y="220440"/>
                </a:lnTo>
                <a:lnTo>
                  <a:pt x="975410" y="254427"/>
                </a:lnTo>
                <a:lnTo>
                  <a:pt x="936197" y="269457"/>
                </a:lnTo>
                <a:lnTo>
                  <a:pt x="891479" y="282976"/>
                </a:lnTo>
                <a:lnTo>
                  <a:pt x="841760" y="294832"/>
                </a:lnTo>
                <a:lnTo>
                  <a:pt x="787540" y="304873"/>
                </a:lnTo>
                <a:lnTo>
                  <a:pt x="729321" y="312948"/>
                </a:lnTo>
                <a:lnTo>
                  <a:pt x="667605" y="318903"/>
                </a:lnTo>
                <a:lnTo>
                  <a:pt x="602892" y="322588"/>
                </a:lnTo>
                <a:lnTo>
                  <a:pt x="535686" y="323850"/>
                </a:lnTo>
                <a:lnTo>
                  <a:pt x="468479" y="322588"/>
                </a:lnTo>
                <a:lnTo>
                  <a:pt x="403766" y="318903"/>
                </a:lnTo>
                <a:lnTo>
                  <a:pt x="342050" y="312948"/>
                </a:lnTo>
                <a:lnTo>
                  <a:pt x="283831" y="304873"/>
                </a:lnTo>
                <a:lnTo>
                  <a:pt x="229611" y="294832"/>
                </a:lnTo>
                <a:lnTo>
                  <a:pt x="179892" y="282976"/>
                </a:lnTo>
                <a:lnTo>
                  <a:pt x="135174" y="269457"/>
                </a:lnTo>
                <a:lnTo>
                  <a:pt x="95961" y="254427"/>
                </a:lnTo>
                <a:lnTo>
                  <a:pt x="36050" y="220440"/>
                </a:lnTo>
                <a:lnTo>
                  <a:pt x="4172" y="182232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22847" y="1561338"/>
            <a:ext cx="267271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8164" algn="l"/>
              </a:tabLst>
            </a:pPr>
            <a:r>
              <a:rPr sz="1400" b="1" spc="-5" dirty="0">
                <a:latin typeface="Comic Sans MS"/>
                <a:cs typeface="Comic Sans MS"/>
              </a:rPr>
              <a:t>JohnCalls	MaryCalls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30492" y="538733"/>
            <a:ext cx="385445" cy="371475"/>
          </a:xfrm>
          <a:custGeom>
            <a:avLst/>
            <a:gdLst/>
            <a:ahLst/>
            <a:cxnLst/>
            <a:rect l="l" t="t" r="r" b="b"/>
            <a:pathLst>
              <a:path w="385445" h="371475">
                <a:moveTo>
                  <a:pt x="289462" y="305616"/>
                </a:moveTo>
                <a:lnTo>
                  <a:pt x="263016" y="333120"/>
                </a:lnTo>
                <a:lnTo>
                  <a:pt x="385063" y="371093"/>
                </a:lnTo>
                <a:lnTo>
                  <a:pt x="366463" y="318769"/>
                </a:lnTo>
                <a:lnTo>
                  <a:pt x="303149" y="318769"/>
                </a:lnTo>
                <a:lnTo>
                  <a:pt x="289462" y="305616"/>
                </a:lnTo>
                <a:close/>
              </a:path>
              <a:path w="385445" h="371475">
                <a:moveTo>
                  <a:pt x="315856" y="278164"/>
                </a:moveTo>
                <a:lnTo>
                  <a:pt x="289462" y="305616"/>
                </a:lnTo>
                <a:lnTo>
                  <a:pt x="303149" y="318769"/>
                </a:lnTo>
                <a:lnTo>
                  <a:pt x="329564" y="291338"/>
                </a:lnTo>
                <a:lnTo>
                  <a:pt x="315856" y="278164"/>
                </a:lnTo>
                <a:close/>
              </a:path>
              <a:path w="385445" h="371475">
                <a:moveTo>
                  <a:pt x="342264" y="250698"/>
                </a:moveTo>
                <a:lnTo>
                  <a:pt x="315856" y="278164"/>
                </a:lnTo>
                <a:lnTo>
                  <a:pt x="329564" y="291338"/>
                </a:lnTo>
                <a:lnTo>
                  <a:pt x="303149" y="318769"/>
                </a:lnTo>
                <a:lnTo>
                  <a:pt x="366463" y="318769"/>
                </a:lnTo>
                <a:lnTo>
                  <a:pt x="342264" y="250698"/>
                </a:lnTo>
                <a:close/>
              </a:path>
              <a:path w="385445" h="371475">
                <a:moveTo>
                  <a:pt x="26415" y="0"/>
                </a:moveTo>
                <a:lnTo>
                  <a:pt x="0" y="27431"/>
                </a:lnTo>
                <a:lnTo>
                  <a:pt x="289462" y="305616"/>
                </a:lnTo>
                <a:lnTo>
                  <a:pt x="315856" y="278164"/>
                </a:lnTo>
                <a:lnTo>
                  <a:pt x="26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9697" y="535051"/>
            <a:ext cx="798830" cy="380365"/>
          </a:xfrm>
          <a:custGeom>
            <a:avLst/>
            <a:gdLst/>
            <a:ahLst/>
            <a:cxnLst/>
            <a:rect l="l" t="t" r="r" b="b"/>
            <a:pathLst>
              <a:path w="798829" h="380365">
                <a:moveTo>
                  <a:pt x="80645" y="275589"/>
                </a:moveTo>
                <a:lnTo>
                  <a:pt x="0" y="374776"/>
                </a:lnTo>
                <a:lnTo>
                  <a:pt x="127634" y="379857"/>
                </a:lnTo>
                <a:lnTo>
                  <a:pt x="115501" y="352933"/>
                </a:lnTo>
                <a:lnTo>
                  <a:pt x="94615" y="352933"/>
                </a:lnTo>
                <a:lnTo>
                  <a:pt x="78994" y="318135"/>
                </a:lnTo>
                <a:lnTo>
                  <a:pt x="96295" y="310317"/>
                </a:lnTo>
                <a:lnTo>
                  <a:pt x="80645" y="275589"/>
                </a:lnTo>
                <a:close/>
              </a:path>
              <a:path w="798829" h="380365">
                <a:moveTo>
                  <a:pt x="96295" y="310317"/>
                </a:moveTo>
                <a:lnTo>
                  <a:pt x="78994" y="318135"/>
                </a:lnTo>
                <a:lnTo>
                  <a:pt x="94615" y="352933"/>
                </a:lnTo>
                <a:lnTo>
                  <a:pt x="111968" y="345093"/>
                </a:lnTo>
                <a:lnTo>
                  <a:pt x="96295" y="310317"/>
                </a:lnTo>
                <a:close/>
              </a:path>
              <a:path w="798829" h="380365">
                <a:moveTo>
                  <a:pt x="111968" y="345093"/>
                </a:moveTo>
                <a:lnTo>
                  <a:pt x="94615" y="352933"/>
                </a:lnTo>
                <a:lnTo>
                  <a:pt x="115501" y="352933"/>
                </a:lnTo>
                <a:lnTo>
                  <a:pt x="111968" y="345093"/>
                </a:lnTo>
                <a:close/>
              </a:path>
              <a:path w="798829" h="380365">
                <a:moveTo>
                  <a:pt x="783081" y="0"/>
                </a:moveTo>
                <a:lnTo>
                  <a:pt x="96295" y="310317"/>
                </a:lnTo>
                <a:lnTo>
                  <a:pt x="111968" y="345093"/>
                </a:lnTo>
                <a:lnTo>
                  <a:pt x="798829" y="34798"/>
                </a:lnTo>
                <a:lnTo>
                  <a:pt x="783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4046" y="1151382"/>
            <a:ext cx="615950" cy="340995"/>
          </a:xfrm>
          <a:custGeom>
            <a:avLst/>
            <a:gdLst/>
            <a:ahLst/>
            <a:cxnLst/>
            <a:rect l="l" t="t" r="r" b="b"/>
            <a:pathLst>
              <a:path w="615950" h="340994">
                <a:moveTo>
                  <a:pt x="73913" y="236346"/>
                </a:moveTo>
                <a:lnTo>
                  <a:pt x="0" y="340613"/>
                </a:lnTo>
                <a:lnTo>
                  <a:pt x="127761" y="337184"/>
                </a:lnTo>
                <a:lnTo>
                  <a:pt x="114605" y="312546"/>
                </a:lnTo>
                <a:lnTo>
                  <a:pt x="92963" y="312546"/>
                </a:lnTo>
                <a:lnTo>
                  <a:pt x="75056" y="278891"/>
                </a:lnTo>
                <a:lnTo>
                  <a:pt x="91847" y="269929"/>
                </a:lnTo>
                <a:lnTo>
                  <a:pt x="73913" y="236346"/>
                </a:lnTo>
                <a:close/>
              </a:path>
              <a:path w="615950" h="340994">
                <a:moveTo>
                  <a:pt x="91847" y="269929"/>
                </a:moveTo>
                <a:lnTo>
                  <a:pt x="75056" y="278891"/>
                </a:lnTo>
                <a:lnTo>
                  <a:pt x="92963" y="312546"/>
                </a:lnTo>
                <a:lnTo>
                  <a:pt x="109804" y="303556"/>
                </a:lnTo>
                <a:lnTo>
                  <a:pt x="91847" y="269929"/>
                </a:lnTo>
                <a:close/>
              </a:path>
              <a:path w="615950" h="340994">
                <a:moveTo>
                  <a:pt x="109804" y="303556"/>
                </a:moveTo>
                <a:lnTo>
                  <a:pt x="92963" y="312546"/>
                </a:lnTo>
                <a:lnTo>
                  <a:pt x="114605" y="312546"/>
                </a:lnTo>
                <a:lnTo>
                  <a:pt x="109804" y="303556"/>
                </a:lnTo>
                <a:close/>
              </a:path>
              <a:path w="615950" h="340994">
                <a:moveTo>
                  <a:pt x="597534" y="0"/>
                </a:moveTo>
                <a:lnTo>
                  <a:pt x="91847" y="269929"/>
                </a:lnTo>
                <a:lnTo>
                  <a:pt x="109804" y="303556"/>
                </a:lnTo>
                <a:lnTo>
                  <a:pt x="615569" y="33527"/>
                </a:lnTo>
                <a:lnTo>
                  <a:pt x="597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71613" y="1120902"/>
            <a:ext cx="617220" cy="405130"/>
          </a:xfrm>
          <a:custGeom>
            <a:avLst/>
            <a:gdLst/>
            <a:ahLst/>
            <a:cxnLst/>
            <a:rect l="l" t="t" r="r" b="b"/>
            <a:pathLst>
              <a:path w="617220" h="405130">
                <a:moveTo>
                  <a:pt x="510288" y="358982"/>
                </a:moveTo>
                <a:lnTo>
                  <a:pt x="489711" y="391033"/>
                </a:lnTo>
                <a:lnTo>
                  <a:pt x="616838" y="404622"/>
                </a:lnTo>
                <a:lnTo>
                  <a:pt x="595794" y="369315"/>
                </a:lnTo>
                <a:lnTo>
                  <a:pt x="526414" y="369315"/>
                </a:lnTo>
                <a:lnTo>
                  <a:pt x="510288" y="358982"/>
                </a:lnTo>
                <a:close/>
              </a:path>
              <a:path w="617220" h="405130">
                <a:moveTo>
                  <a:pt x="530863" y="326934"/>
                </a:moveTo>
                <a:lnTo>
                  <a:pt x="510288" y="358982"/>
                </a:lnTo>
                <a:lnTo>
                  <a:pt x="526414" y="369315"/>
                </a:lnTo>
                <a:lnTo>
                  <a:pt x="546861" y="337185"/>
                </a:lnTo>
                <a:lnTo>
                  <a:pt x="530863" y="326934"/>
                </a:lnTo>
                <a:close/>
              </a:path>
              <a:path w="617220" h="405130">
                <a:moveTo>
                  <a:pt x="551433" y="294894"/>
                </a:moveTo>
                <a:lnTo>
                  <a:pt x="530863" y="326934"/>
                </a:lnTo>
                <a:lnTo>
                  <a:pt x="546861" y="337185"/>
                </a:lnTo>
                <a:lnTo>
                  <a:pt x="526414" y="369315"/>
                </a:lnTo>
                <a:lnTo>
                  <a:pt x="595794" y="369315"/>
                </a:lnTo>
                <a:lnTo>
                  <a:pt x="551433" y="294894"/>
                </a:lnTo>
                <a:close/>
              </a:path>
              <a:path w="617220" h="405130">
                <a:moveTo>
                  <a:pt x="20573" y="0"/>
                </a:moveTo>
                <a:lnTo>
                  <a:pt x="0" y="32003"/>
                </a:lnTo>
                <a:lnTo>
                  <a:pt x="510288" y="358982"/>
                </a:lnTo>
                <a:lnTo>
                  <a:pt x="530863" y="326934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97377" y="3671084"/>
            <a:ext cx="16637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205740" y="2145791"/>
            <a:ext cx="8856345" cy="283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indent="-173990">
              <a:lnSpc>
                <a:spcPct val="100000"/>
              </a:lnSpc>
              <a:buFont typeface="Arial"/>
              <a:buChar char="•"/>
              <a:tabLst>
                <a:tab pos="187325" algn="l"/>
              </a:tabLst>
            </a:pPr>
            <a:r>
              <a:rPr sz="2800" b="1" spc="-55" dirty="0">
                <a:latin typeface="Calibri"/>
                <a:cs typeface="Calibri"/>
              </a:rPr>
              <a:t>We </a:t>
            </a:r>
            <a:r>
              <a:rPr sz="2800" b="1" spc="-10" dirty="0">
                <a:latin typeface="Calibri"/>
                <a:cs typeface="Calibri"/>
              </a:rPr>
              <a:t>just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proved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latin typeface="Calibri"/>
                <a:cs typeface="Calibri"/>
              </a:rPr>
              <a:t>P(JC,MC,A,E,B) </a:t>
            </a:r>
            <a:r>
              <a:rPr sz="2400" i="1" dirty="0">
                <a:latin typeface="Calibri"/>
                <a:cs typeface="Calibri"/>
              </a:rPr>
              <a:t>= </a:t>
            </a:r>
            <a:r>
              <a:rPr sz="2400" b="1" i="1" spc="-5" dirty="0">
                <a:solidFill>
                  <a:srgbClr val="CC0000"/>
                </a:solidFill>
                <a:latin typeface="Calibri"/>
                <a:cs typeface="Calibri"/>
              </a:rPr>
              <a:t>P(JC|A) </a:t>
            </a:r>
            <a:r>
              <a:rPr sz="2400" b="1" i="1" spc="-5" dirty="0">
                <a:latin typeface="Calibri"/>
                <a:cs typeface="Calibri"/>
              </a:rPr>
              <a:t>·</a:t>
            </a:r>
            <a:r>
              <a:rPr sz="2400" b="1" i="1" spc="-5" dirty="0">
                <a:solidFill>
                  <a:srgbClr val="6600FF"/>
                </a:solidFill>
                <a:latin typeface="Calibri"/>
                <a:cs typeface="Calibri"/>
              </a:rPr>
              <a:t>P(MC|A) </a:t>
            </a:r>
            <a:r>
              <a:rPr sz="2400" b="1" i="1" spc="-5" dirty="0">
                <a:latin typeface="Calibri"/>
                <a:cs typeface="Calibri"/>
              </a:rPr>
              <a:t>·P(A|B,E) ·</a:t>
            </a:r>
            <a:r>
              <a:rPr sz="2400" b="1" i="1" spc="-5" dirty="0">
                <a:solidFill>
                  <a:srgbClr val="009900"/>
                </a:solidFill>
                <a:latin typeface="Calibri"/>
                <a:cs typeface="Calibri"/>
              </a:rPr>
              <a:t>P(E)</a:t>
            </a:r>
            <a:r>
              <a:rPr sz="2400" b="1" i="1" spc="-3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·P(B)</a:t>
            </a:r>
            <a:endParaRPr sz="2400">
              <a:latin typeface="Calibri"/>
              <a:cs typeface="Calibri"/>
            </a:endParaRPr>
          </a:p>
          <a:p>
            <a:pPr marL="186690" indent="-1739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87325" algn="l"/>
              </a:tabLst>
            </a:pPr>
            <a:r>
              <a:rPr sz="2800" b="1" dirty="0">
                <a:latin typeface="Calibri"/>
                <a:cs typeface="Calibri"/>
              </a:rPr>
              <a:t>In </a:t>
            </a:r>
            <a:r>
              <a:rPr sz="2800" b="1" spc="-15" dirty="0">
                <a:latin typeface="Calibri"/>
                <a:cs typeface="Calibri"/>
              </a:rPr>
              <a:t>general </a:t>
            </a:r>
            <a:r>
              <a:rPr sz="2800" b="1" dirty="0">
                <a:latin typeface="Calibri"/>
                <a:cs typeface="Calibri"/>
              </a:rPr>
              <a:t>full </a:t>
            </a:r>
            <a:r>
              <a:rPr sz="2800" b="1" spc="-10" dirty="0">
                <a:latin typeface="Calibri"/>
                <a:cs typeface="Calibri"/>
              </a:rPr>
              <a:t>joint </a:t>
            </a:r>
            <a:r>
              <a:rPr sz="2800" b="1" spc="-5" dirty="0">
                <a:latin typeface="Calibri"/>
                <a:cs typeface="Calibri"/>
              </a:rPr>
              <a:t>distribution </a:t>
            </a:r>
            <a:r>
              <a:rPr sz="2800" b="1" dirty="0">
                <a:latin typeface="Calibri"/>
                <a:cs typeface="Calibri"/>
              </a:rPr>
              <a:t>of a </a:t>
            </a:r>
            <a:r>
              <a:rPr sz="2800" b="1" spc="-15" dirty="0">
                <a:latin typeface="Calibri"/>
                <a:cs typeface="Calibri"/>
              </a:rPr>
              <a:t>Bayes </a:t>
            </a:r>
            <a:r>
              <a:rPr sz="2800" b="1" spc="-10" dirty="0">
                <a:latin typeface="Calibri"/>
                <a:cs typeface="Calibri"/>
              </a:rPr>
              <a:t>net </a:t>
            </a:r>
            <a:r>
              <a:rPr sz="2800" b="1" dirty="0">
                <a:latin typeface="Calibri"/>
                <a:cs typeface="Calibri"/>
              </a:rPr>
              <a:t>is </a:t>
            </a:r>
            <a:r>
              <a:rPr sz="2800" b="1" spc="-5" dirty="0">
                <a:latin typeface="Calibri"/>
                <a:cs typeface="Calibri"/>
              </a:rPr>
              <a:t>defined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68375">
              <a:lnSpc>
                <a:spcPct val="100000"/>
              </a:lnSpc>
              <a:spcBef>
                <a:spcPts val="1585"/>
              </a:spcBef>
            </a:pPr>
            <a:r>
              <a:rPr sz="3750" i="1" spc="70" dirty="0">
                <a:latin typeface="Times New Roman"/>
                <a:cs typeface="Times New Roman"/>
              </a:rPr>
              <a:t>P</a:t>
            </a:r>
            <a:r>
              <a:rPr sz="3750" spc="70" dirty="0">
                <a:latin typeface="Times New Roman"/>
                <a:cs typeface="Times New Roman"/>
              </a:rPr>
              <a:t>(</a:t>
            </a:r>
            <a:r>
              <a:rPr sz="3750" spc="-560" dirty="0">
                <a:latin typeface="Times New Roman"/>
                <a:cs typeface="Times New Roman"/>
              </a:rPr>
              <a:t> </a:t>
            </a:r>
            <a:r>
              <a:rPr sz="3750" i="1" spc="30" dirty="0">
                <a:latin typeface="Times New Roman"/>
                <a:cs typeface="Times New Roman"/>
              </a:rPr>
              <a:t>X</a:t>
            </a:r>
            <a:r>
              <a:rPr sz="3750" i="1" spc="-47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1</a:t>
            </a:r>
            <a:r>
              <a:rPr sz="3750" spc="-75" dirty="0">
                <a:latin typeface="Times New Roman"/>
                <a:cs typeface="Times New Roman"/>
              </a:rPr>
              <a:t>,</a:t>
            </a:r>
            <a:r>
              <a:rPr sz="3750" spc="-185" dirty="0">
                <a:latin typeface="Times New Roman"/>
                <a:cs typeface="Times New Roman"/>
              </a:rPr>
              <a:t> </a:t>
            </a:r>
            <a:r>
              <a:rPr sz="3750" i="1" spc="30" dirty="0">
                <a:latin typeface="Times New Roman"/>
                <a:cs typeface="Times New Roman"/>
              </a:rPr>
              <a:t>X</a:t>
            </a:r>
            <a:r>
              <a:rPr sz="3750" i="1" spc="-229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2</a:t>
            </a:r>
            <a:r>
              <a:rPr sz="3750" spc="20" dirty="0">
                <a:latin typeface="Times New Roman"/>
                <a:cs typeface="Times New Roman"/>
              </a:rPr>
              <a:t>,...,</a:t>
            </a:r>
            <a:r>
              <a:rPr sz="3750" spc="-300" dirty="0">
                <a:latin typeface="Times New Roman"/>
                <a:cs typeface="Times New Roman"/>
              </a:rPr>
              <a:t> </a:t>
            </a:r>
            <a:r>
              <a:rPr sz="3750" i="1" spc="40" dirty="0">
                <a:latin typeface="Times New Roman"/>
                <a:cs typeface="Times New Roman"/>
              </a:rPr>
              <a:t>X</a:t>
            </a:r>
            <a:r>
              <a:rPr sz="2200" i="1" spc="40" dirty="0">
                <a:latin typeface="Times New Roman"/>
                <a:cs typeface="Times New Roman"/>
              </a:rPr>
              <a:t>n</a:t>
            </a:r>
            <a:r>
              <a:rPr sz="3750" spc="40" dirty="0">
                <a:latin typeface="Times New Roman"/>
                <a:cs typeface="Times New Roman"/>
              </a:rPr>
              <a:t>)</a:t>
            </a:r>
            <a:r>
              <a:rPr sz="3750" spc="-85" dirty="0">
                <a:latin typeface="Times New Roman"/>
                <a:cs typeface="Times New Roman"/>
              </a:rPr>
              <a:t> </a:t>
            </a:r>
            <a:r>
              <a:rPr sz="3750" spc="25" dirty="0">
                <a:latin typeface="Symbol"/>
                <a:cs typeface="Symbol"/>
              </a:rPr>
              <a:t></a:t>
            </a:r>
            <a:r>
              <a:rPr sz="3750" spc="-204" dirty="0">
                <a:latin typeface="Times New Roman"/>
                <a:cs typeface="Times New Roman"/>
              </a:rPr>
              <a:t> </a:t>
            </a:r>
            <a:r>
              <a:rPr sz="8475" spc="60" baseline="-8849" dirty="0">
                <a:latin typeface="Symbol"/>
                <a:cs typeface="Symbol"/>
              </a:rPr>
              <a:t></a:t>
            </a:r>
            <a:r>
              <a:rPr sz="8475" spc="-1252" baseline="-8849" dirty="0">
                <a:latin typeface="Times New Roman"/>
                <a:cs typeface="Times New Roman"/>
              </a:rPr>
              <a:t> </a:t>
            </a:r>
            <a:r>
              <a:rPr sz="3750" i="1" spc="65" dirty="0">
                <a:latin typeface="Times New Roman"/>
                <a:cs typeface="Times New Roman"/>
              </a:rPr>
              <a:t>P</a:t>
            </a:r>
            <a:r>
              <a:rPr sz="3750" spc="65" dirty="0">
                <a:latin typeface="Times New Roman"/>
                <a:cs typeface="Times New Roman"/>
              </a:rPr>
              <a:t>(</a:t>
            </a:r>
            <a:r>
              <a:rPr sz="3750" spc="-555" dirty="0">
                <a:latin typeface="Times New Roman"/>
                <a:cs typeface="Times New Roman"/>
              </a:rPr>
              <a:t> </a:t>
            </a:r>
            <a:r>
              <a:rPr sz="3750" i="1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175" dirty="0">
                <a:latin typeface="Times New Roman"/>
                <a:cs typeface="Times New Roman"/>
              </a:rPr>
              <a:t> </a:t>
            </a:r>
            <a:r>
              <a:rPr sz="3750" spc="5" dirty="0">
                <a:latin typeface="Times New Roman"/>
                <a:cs typeface="Times New Roman"/>
              </a:rPr>
              <a:t>|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i="1" spc="65" dirty="0">
                <a:latin typeface="Times New Roman"/>
                <a:cs typeface="Times New Roman"/>
              </a:rPr>
              <a:t>Par</a:t>
            </a:r>
            <a:r>
              <a:rPr sz="3750" spc="65" dirty="0">
                <a:latin typeface="Times New Roman"/>
                <a:cs typeface="Times New Roman"/>
              </a:rPr>
              <a:t>(</a:t>
            </a:r>
            <a:r>
              <a:rPr sz="3750" spc="-555" dirty="0">
                <a:latin typeface="Times New Roman"/>
                <a:cs typeface="Times New Roman"/>
              </a:rPr>
              <a:t> </a:t>
            </a:r>
            <a:r>
              <a:rPr sz="3750" i="1" spc="55" dirty="0">
                <a:latin typeface="Times New Roman"/>
                <a:cs typeface="Times New Roman"/>
              </a:rPr>
              <a:t>X</a:t>
            </a:r>
            <a:r>
              <a:rPr sz="2200" i="1" spc="55" dirty="0">
                <a:latin typeface="Times New Roman"/>
                <a:cs typeface="Times New Roman"/>
              </a:rPr>
              <a:t>i</a:t>
            </a:r>
            <a:r>
              <a:rPr sz="3750" spc="55" dirty="0">
                <a:latin typeface="Times New Roman"/>
                <a:cs typeface="Times New Roman"/>
              </a:rPr>
              <a:t>))</a:t>
            </a:r>
            <a:endParaRPr sz="3750">
              <a:latin typeface="Times New Roman"/>
              <a:cs typeface="Times New Roman"/>
            </a:endParaRPr>
          </a:p>
          <a:p>
            <a:pPr marL="711200" algn="ctr">
              <a:lnSpc>
                <a:spcPct val="100000"/>
              </a:lnSpc>
              <a:spcBef>
                <a:spcPts val="309"/>
              </a:spcBef>
            </a:pPr>
            <a:r>
              <a:rPr sz="2200" i="1" spc="20" dirty="0">
                <a:latin typeface="Times New Roman"/>
                <a:cs typeface="Times New Roman"/>
              </a:rPr>
              <a:t>i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2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741" y="474979"/>
            <a:ext cx="590613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BNs: </a:t>
            </a:r>
            <a:r>
              <a:rPr spc="-15" dirty="0"/>
              <a:t>Qualitative</a:t>
            </a:r>
            <a:r>
              <a:rPr spc="-3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7975600" cy="442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marR="1292225" indent="-173990">
              <a:lnSpc>
                <a:spcPts val="3020"/>
              </a:lnSpc>
              <a:buFont typeface="Arial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Graphical structure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BN </a:t>
            </a:r>
            <a:r>
              <a:rPr sz="2800" spc="-15" dirty="0">
                <a:latin typeface="Calibri"/>
                <a:cs typeface="Calibri"/>
              </a:rPr>
              <a:t>reflects </a:t>
            </a:r>
            <a:r>
              <a:rPr sz="2800" spc="-10" dirty="0">
                <a:latin typeface="Calibri"/>
                <a:cs typeface="Calibri"/>
              </a:rPr>
              <a:t>conditional  </a:t>
            </a:r>
            <a:r>
              <a:rPr sz="2800" spc="-5" dirty="0">
                <a:latin typeface="Calibri"/>
                <a:cs typeface="Calibri"/>
              </a:rPr>
              <a:t>independence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186690" indent="-17399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7325" algn="l"/>
              </a:tabLst>
            </a:pP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i="1" dirty="0">
                <a:latin typeface="Calibri"/>
                <a:cs typeface="Calibri"/>
              </a:rPr>
              <a:t>X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node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DAG</a:t>
            </a:r>
            <a:endParaRPr sz="2800">
              <a:latin typeface="Calibri"/>
              <a:cs typeface="Calibri"/>
            </a:endParaRPr>
          </a:p>
          <a:p>
            <a:pPr marL="186690" indent="-17399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87325" algn="l"/>
              </a:tabLst>
            </a:pPr>
            <a:r>
              <a:rPr sz="2800" spc="-15" dirty="0">
                <a:latin typeface="Calibri"/>
                <a:cs typeface="Calibri"/>
              </a:rPr>
              <a:t>Edges </a:t>
            </a:r>
            <a:r>
              <a:rPr sz="2800" spc="-10" dirty="0">
                <a:latin typeface="Calibri"/>
                <a:cs typeface="Calibri"/>
              </a:rPr>
              <a:t>denote </a:t>
            </a:r>
            <a:r>
              <a:rPr sz="2800" i="1" spc="-5" dirty="0">
                <a:latin typeface="Calibri"/>
                <a:cs typeface="Calibri"/>
              </a:rPr>
              <a:t>direct </a:t>
            </a:r>
            <a:r>
              <a:rPr sz="2800" i="1" spc="-10" dirty="0">
                <a:latin typeface="Calibri"/>
                <a:cs typeface="Calibri"/>
              </a:rPr>
              <a:t>probabilistic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influence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5" dirty="0">
                <a:latin typeface="Calibri"/>
                <a:cs typeface="Calibri"/>
              </a:rPr>
              <a:t>interpreted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causally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parents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dirty="0">
                <a:latin typeface="Calibri"/>
                <a:cs typeface="Calibri"/>
              </a:rPr>
              <a:t>X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denoted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Par(X)</a:t>
            </a:r>
            <a:endParaRPr sz="2400">
              <a:latin typeface="Calibri"/>
              <a:cs typeface="Calibri"/>
            </a:endParaRPr>
          </a:p>
          <a:p>
            <a:pPr marL="186690" marR="5080" indent="-173990">
              <a:lnSpc>
                <a:spcPct val="120000"/>
              </a:lnSpc>
              <a:spcBef>
                <a:spcPts val="380"/>
              </a:spcBef>
              <a:buFont typeface="Arial"/>
              <a:buChar char="•"/>
              <a:tabLst>
                <a:tab pos="187325" algn="l"/>
              </a:tabLst>
            </a:pPr>
            <a:r>
              <a:rPr sz="2800" b="1" i="1" spc="-10" dirty="0">
                <a:latin typeface="Calibri"/>
                <a:cs typeface="Calibri"/>
              </a:rPr>
              <a:t>Local </a:t>
            </a:r>
            <a:r>
              <a:rPr sz="2800" b="1" i="1" spc="-5" dirty="0">
                <a:latin typeface="Calibri"/>
                <a:cs typeface="Calibri"/>
              </a:rPr>
              <a:t>semantics: </a:t>
            </a:r>
            <a:r>
              <a:rPr sz="2800" b="1" i="1" dirty="0">
                <a:latin typeface="Calibri"/>
                <a:cs typeface="Calibri"/>
              </a:rPr>
              <a:t>X </a:t>
            </a:r>
            <a:r>
              <a:rPr sz="2800" b="1" dirty="0">
                <a:latin typeface="Calibri"/>
                <a:cs typeface="Calibri"/>
              </a:rPr>
              <a:t>is </a:t>
            </a:r>
            <a:r>
              <a:rPr sz="2800" b="1" spc="-5" dirty="0">
                <a:latin typeface="Calibri"/>
                <a:cs typeface="Calibri"/>
              </a:rPr>
              <a:t>conditionally independent </a:t>
            </a:r>
            <a:r>
              <a:rPr sz="2800" b="1" dirty="0">
                <a:latin typeface="Calibri"/>
                <a:cs typeface="Calibri"/>
              </a:rPr>
              <a:t>of all  </a:t>
            </a:r>
            <a:r>
              <a:rPr sz="2800" b="1" spc="-5" dirty="0">
                <a:solidFill>
                  <a:srgbClr val="990000"/>
                </a:solidFill>
                <a:latin typeface="Calibri"/>
                <a:cs typeface="Calibri"/>
              </a:rPr>
              <a:t>nondescendents </a:t>
            </a:r>
            <a:r>
              <a:rPr sz="2800" b="1" spc="-10" dirty="0">
                <a:latin typeface="Calibri"/>
                <a:cs typeface="Calibri"/>
              </a:rPr>
              <a:t>given </a:t>
            </a:r>
            <a:r>
              <a:rPr sz="2800" b="1" dirty="0">
                <a:latin typeface="Calibri"/>
                <a:cs typeface="Calibri"/>
              </a:rPr>
              <a:t>its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parents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Graphical </a:t>
            </a:r>
            <a:r>
              <a:rPr sz="2400" spc="-20" dirty="0">
                <a:latin typeface="Calibri"/>
                <a:cs typeface="Calibri"/>
              </a:rPr>
              <a:t>test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more general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independence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“Markov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Blanket”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047" y="170688"/>
            <a:ext cx="7104380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0" dirty="0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sz="4000" spc="-25" dirty="0">
                <a:solidFill>
                  <a:srgbClr val="0000FF"/>
                </a:solidFill>
                <a:latin typeface="Calibri"/>
                <a:cs typeface="Calibri"/>
              </a:rPr>
              <a:t>Parents, </a:t>
            </a:r>
            <a:r>
              <a:rPr sz="4000" dirty="0">
                <a:solidFill>
                  <a:srgbClr val="0000FF"/>
                </a:solidFill>
                <a:latin typeface="Calibri"/>
                <a:cs typeface="Calibri"/>
              </a:rPr>
              <a:t>X </a:t>
            </a:r>
            <a:r>
              <a:rPr sz="4000" spc="-5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4000" spc="-10" dirty="0">
                <a:solidFill>
                  <a:srgbClr val="0000FF"/>
                </a:solidFill>
                <a:latin typeface="Calibri"/>
                <a:cs typeface="Calibri"/>
              </a:rPr>
              <a:t>Independent</a:t>
            </a:r>
            <a:r>
              <a:rPr sz="4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endParaRPr sz="40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4000" spc="-5" dirty="0">
                <a:solidFill>
                  <a:srgbClr val="0000FF"/>
                </a:solidFill>
                <a:latin typeface="Calibri"/>
                <a:cs typeface="Calibri"/>
              </a:rPr>
              <a:t>Non-Descendants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0377" y="1892045"/>
            <a:ext cx="5836920" cy="4747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76" y="474979"/>
            <a:ext cx="21621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2081022" y="2013204"/>
            <a:ext cx="49911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664207" y="2013204"/>
            <a:ext cx="5407914" cy="4748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2013204"/>
            <a:ext cx="55245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989" y="3724147"/>
            <a:ext cx="8147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Radio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26236" y="2013204"/>
            <a:ext cx="7008875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989" y="3724147"/>
            <a:ext cx="8147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Radio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2405" y="1143000"/>
            <a:ext cx="7834630" cy="5051425"/>
          </a:xfrm>
          <a:custGeom>
            <a:avLst/>
            <a:gdLst/>
            <a:ahLst/>
            <a:cxnLst/>
            <a:rect l="l" t="t" r="r" b="b"/>
            <a:pathLst>
              <a:path w="7834630" h="5051425">
                <a:moveTo>
                  <a:pt x="0" y="0"/>
                </a:moveTo>
                <a:lnTo>
                  <a:pt x="7834122" y="5051298"/>
                </a:lnTo>
              </a:path>
            </a:pathLst>
          </a:custGeom>
          <a:ln w="731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330" y="1143000"/>
            <a:ext cx="6990080" cy="5205730"/>
          </a:xfrm>
          <a:custGeom>
            <a:avLst/>
            <a:gdLst/>
            <a:ahLst/>
            <a:cxnLst/>
            <a:rect l="l" t="t" r="r" b="b"/>
            <a:pathLst>
              <a:path w="6990080" h="5205730">
                <a:moveTo>
                  <a:pt x="6989826" y="0"/>
                </a:moveTo>
                <a:lnTo>
                  <a:pt x="0" y="5205222"/>
                </a:lnTo>
              </a:path>
            </a:pathLst>
          </a:custGeom>
          <a:ln w="731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032727" y="2013204"/>
            <a:ext cx="6039394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989" y="3724147"/>
            <a:ext cx="8147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Radio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1" y="286765"/>
            <a:ext cx="8771255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8915" marR="5080" indent="-2736850">
              <a:lnSpc>
                <a:spcPct val="100000"/>
              </a:lnSpc>
            </a:pPr>
            <a:r>
              <a:rPr sz="4000" spc="-10" dirty="0"/>
              <a:t>Given </a:t>
            </a:r>
            <a:r>
              <a:rPr sz="4000" spc="-30" dirty="0">
                <a:solidFill>
                  <a:srgbClr val="C0504D"/>
                </a:solidFill>
              </a:rPr>
              <a:t>Markov </a:t>
            </a:r>
            <a:r>
              <a:rPr sz="4000" spc="-25" dirty="0">
                <a:solidFill>
                  <a:srgbClr val="C0504D"/>
                </a:solidFill>
              </a:rPr>
              <a:t>Blanket</a:t>
            </a:r>
            <a:r>
              <a:rPr sz="4000" spc="-25" dirty="0"/>
              <a:t>, </a:t>
            </a:r>
            <a:r>
              <a:rPr sz="4000" dirty="0"/>
              <a:t>X is </a:t>
            </a:r>
            <a:r>
              <a:rPr sz="4000" spc="-5" dirty="0"/>
              <a:t>Independent of  </a:t>
            </a:r>
            <a:r>
              <a:rPr sz="4000" dirty="0"/>
              <a:t>All </a:t>
            </a:r>
            <a:r>
              <a:rPr sz="4000" spc="-5" dirty="0"/>
              <a:t>Other</a:t>
            </a:r>
            <a:r>
              <a:rPr sz="4000" spc="-105" dirty="0"/>
              <a:t> </a:t>
            </a:r>
            <a:r>
              <a:rPr sz="4000" dirty="0"/>
              <a:t>Nodes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37972" y="1985772"/>
            <a:ext cx="3877055" cy="37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150" y="5814821"/>
            <a:ext cx="880681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12845" algn="l"/>
                <a:tab pos="6118860" algn="l"/>
              </a:tabLst>
            </a:pP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MB(X) =</a:t>
            </a:r>
            <a:r>
              <a:rPr sz="3200" b="1" spc="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Par(X)</a:t>
            </a:r>
            <a:r>
              <a:rPr sz="3200" b="1" spc="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0033CC"/>
                </a:solidFill>
                <a:latin typeface="Symbol"/>
                <a:cs typeface="Symbol"/>
              </a:rPr>
              <a:t>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Childs(X)</a:t>
            </a:r>
            <a:r>
              <a:rPr sz="3200" b="1" spc="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0033CC"/>
                </a:solidFill>
                <a:latin typeface="Symbol"/>
                <a:cs typeface="Symbol"/>
              </a:rPr>
              <a:t>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Par(Childs(X))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474979"/>
            <a:ext cx="57772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Burglars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5" dirty="0"/>
              <a:t>Earthquakes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4309"/>
            <a:ext cx="7920990" cy="439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“Done </a:t>
            </a:r>
            <a:r>
              <a:rPr sz="2400" dirty="0">
                <a:latin typeface="Calibri"/>
                <a:cs typeface="Calibri"/>
              </a:rPr>
              <a:t>with the AI class”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party.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Neighbor </a:t>
            </a:r>
            <a:r>
              <a:rPr sz="2400" spc="-5" dirty="0">
                <a:latin typeface="Calibri"/>
                <a:cs typeface="Calibri"/>
              </a:rPr>
              <a:t>John calls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home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gone off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(but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neighbor </a:t>
            </a:r>
            <a:r>
              <a:rPr sz="2400" dirty="0">
                <a:latin typeface="Calibri"/>
                <a:cs typeface="Calibri"/>
              </a:rPr>
              <a:t>Mary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doesn't).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Sometimes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alarm is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off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minor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earthquakes.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Question: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home being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burglarized?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Variables: </a:t>
            </a:r>
            <a:r>
              <a:rPr sz="2400" spc="-25" dirty="0">
                <a:latin typeface="Calibri"/>
                <a:cs typeface="Calibri"/>
              </a:rPr>
              <a:t>Burglary, </a:t>
            </a:r>
            <a:r>
              <a:rPr sz="2400" spc="-15" dirty="0">
                <a:latin typeface="Calibri"/>
                <a:cs typeface="Calibri"/>
              </a:rPr>
              <a:t>Earthquake, </a:t>
            </a:r>
            <a:r>
              <a:rPr sz="2400" dirty="0">
                <a:latin typeface="Calibri"/>
                <a:cs typeface="Calibri"/>
              </a:rPr>
              <a:t>Alarm, JohnCalls,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MaryCalls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Network topology </a:t>
            </a:r>
            <a:r>
              <a:rPr sz="2400" spc="-15" dirty="0">
                <a:latin typeface="Calibri"/>
                <a:cs typeface="Calibri"/>
              </a:rPr>
              <a:t>reflects </a:t>
            </a:r>
            <a:r>
              <a:rPr sz="2400" spc="-5" dirty="0">
                <a:latin typeface="Calibri"/>
                <a:cs typeface="Calibri"/>
              </a:rPr>
              <a:t>"causal"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burglar can set </a:t>
            </a:r>
            <a:r>
              <a:rPr sz="2000" spc="-5" dirty="0">
                <a:latin typeface="Calibri"/>
                <a:cs typeface="Calibri"/>
              </a:rPr>
              <a:t>the alarm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earthquake can set </a:t>
            </a:r>
            <a:r>
              <a:rPr sz="2000" spc="-5" dirty="0">
                <a:latin typeface="Calibri"/>
                <a:cs typeface="Calibri"/>
              </a:rPr>
              <a:t>the alarm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alarm </a:t>
            </a:r>
            <a:r>
              <a:rPr sz="2000" spc="-1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cause </a:t>
            </a:r>
            <a:r>
              <a:rPr sz="2000" dirty="0">
                <a:latin typeface="Calibri"/>
                <a:cs typeface="Calibri"/>
              </a:rPr>
              <a:t>Mary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alarm </a:t>
            </a:r>
            <a:r>
              <a:rPr sz="2000" spc="-1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cause John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006" y="6435852"/>
            <a:ext cx="17716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1135380"/>
            <a:ext cx="6549389" cy="472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7989" y="3724147"/>
            <a:ext cx="8147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Radio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2405" y="1143000"/>
            <a:ext cx="7834630" cy="5051425"/>
          </a:xfrm>
          <a:custGeom>
            <a:avLst/>
            <a:gdLst/>
            <a:ahLst/>
            <a:cxnLst/>
            <a:rect l="l" t="t" r="r" b="b"/>
            <a:pathLst>
              <a:path w="7834630" h="5051425">
                <a:moveTo>
                  <a:pt x="0" y="0"/>
                </a:moveTo>
                <a:lnTo>
                  <a:pt x="7834122" y="5051298"/>
                </a:lnTo>
              </a:path>
            </a:pathLst>
          </a:custGeom>
          <a:ln w="731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330" y="1143000"/>
            <a:ext cx="6990080" cy="5205730"/>
          </a:xfrm>
          <a:custGeom>
            <a:avLst/>
            <a:gdLst/>
            <a:ahLst/>
            <a:cxnLst/>
            <a:rect l="l" t="t" r="r" b="b"/>
            <a:pathLst>
              <a:path w="6990080" h="5205730">
                <a:moveTo>
                  <a:pt x="6989826" y="0"/>
                </a:moveTo>
                <a:lnTo>
                  <a:pt x="0" y="5205222"/>
                </a:lnTo>
              </a:path>
            </a:pathLst>
          </a:custGeom>
          <a:ln w="731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088136" y="2013204"/>
            <a:ext cx="6970775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7989" y="3724147"/>
            <a:ext cx="8147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Radio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879" y="474979"/>
            <a:ext cx="293497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d-Separation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63865" cy="36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1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undirected </a:t>
            </a:r>
            <a:r>
              <a:rPr sz="3200" spc="-15" dirty="0">
                <a:latin typeface="Calibri"/>
                <a:cs typeface="Calibri"/>
              </a:rPr>
              <a:t>path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40" dirty="0">
                <a:latin typeface="Calibri"/>
                <a:cs typeface="Calibri"/>
              </a:rPr>
              <a:t>“cut  </a:t>
            </a:r>
            <a:r>
              <a:rPr sz="3200" spc="30" dirty="0">
                <a:latin typeface="Calibri"/>
                <a:cs typeface="Calibri"/>
              </a:rPr>
              <a:t>off”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10" dirty="0">
                <a:latin typeface="Calibri"/>
                <a:cs typeface="Calibri"/>
              </a:rPr>
              <a:t>cannot </a:t>
            </a:r>
            <a:r>
              <a:rPr sz="3200" spc="-5" dirty="0">
                <a:latin typeface="Calibri"/>
                <a:cs typeface="Calibri"/>
              </a:rPr>
              <a:t>flow </a:t>
            </a:r>
            <a:r>
              <a:rPr sz="3200" spc="-10" dirty="0">
                <a:latin typeface="Calibri"/>
                <a:cs typeface="Calibri"/>
              </a:rPr>
              <a:t>across </a:t>
            </a:r>
            <a:r>
              <a:rPr sz="3200" spc="-5" dirty="0">
                <a:latin typeface="Calibri"/>
                <a:cs typeface="Calibri"/>
              </a:rPr>
              <a:t>one of  the nodes in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spc="-20" dirty="0">
                <a:latin typeface="Calibri"/>
                <a:cs typeface="Calibri"/>
              </a:rPr>
              <a:t>are d-separated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every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undirected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path between </a:t>
            </a:r>
            <a:r>
              <a:rPr sz="3200" spc="-5" dirty="0">
                <a:latin typeface="Calibri"/>
                <a:cs typeface="Calibri"/>
              </a:rPr>
              <a:t>them </a:t>
            </a:r>
            <a:r>
              <a:rPr sz="3200" dirty="0">
                <a:latin typeface="Calibri"/>
                <a:cs typeface="Calibri"/>
              </a:rPr>
              <a:t>is cut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off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sets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spc="-20" dirty="0">
                <a:latin typeface="Calibri"/>
                <a:cs typeface="Calibri"/>
              </a:rPr>
              <a:t>are d-separated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every pair  </a:t>
            </a:r>
            <a:r>
              <a:rPr sz="3200" spc="-5" dirty="0">
                <a:latin typeface="Calibri"/>
                <a:cs typeface="Calibri"/>
              </a:rPr>
              <a:t>of nodes, one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set,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d-separated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879" y="474979"/>
            <a:ext cx="293497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d-Separation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09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1722" y="734771"/>
                </a:lnTo>
                <a:lnTo>
                  <a:pt x="6811" y="782815"/>
                </a:lnTo>
                <a:lnTo>
                  <a:pt x="15151" y="829814"/>
                </a:lnTo>
                <a:lnTo>
                  <a:pt x="26625" y="875652"/>
                </a:lnTo>
                <a:lnTo>
                  <a:pt x="41118" y="920213"/>
                </a:lnTo>
                <a:lnTo>
                  <a:pt x="58514" y="963381"/>
                </a:lnTo>
                <a:lnTo>
                  <a:pt x="78696" y="1005040"/>
                </a:lnTo>
                <a:lnTo>
                  <a:pt x="101548" y="1045074"/>
                </a:lnTo>
                <a:lnTo>
                  <a:pt x="126954" y="1083366"/>
                </a:lnTo>
                <a:lnTo>
                  <a:pt x="154798" y="1119801"/>
                </a:lnTo>
                <a:lnTo>
                  <a:pt x="184964" y="1154263"/>
                </a:lnTo>
                <a:lnTo>
                  <a:pt x="217336" y="1186635"/>
                </a:lnTo>
                <a:lnTo>
                  <a:pt x="251798" y="1216801"/>
                </a:lnTo>
                <a:lnTo>
                  <a:pt x="288233" y="1244645"/>
                </a:lnTo>
                <a:lnTo>
                  <a:pt x="326525" y="1270051"/>
                </a:lnTo>
                <a:lnTo>
                  <a:pt x="366559" y="1292903"/>
                </a:lnTo>
                <a:lnTo>
                  <a:pt x="408218" y="1313085"/>
                </a:lnTo>
                <a:lnTo>
                  <a:pt x="451386" y="1330481"/>
                </a:lnTo>
                <a:lnTo>
                  <a:pt x="495947" y="1344974"/>
                </a:lnTo>
                <a:lnTo>
                  <a:pt x="541785" y="1356448"/>
                </a:lnTo>
                <a:lnTo>
                  <a:pt x="588784" y="1364788"/>
                </a:lnTo>
                <a:lnTo>
                  <a:pt x="636828" y="1369877"/>
                </a:lnTo>
                <a:lnTo>
                  <a:pt x="685800" y="1371600"/>
                </a:lnTo>
                <a:lnTo>
                  <a:pt x="734771" y="1369877"/>
                </a:lnTo>
                <a:lnTo>
                  <a:pt x="782815" y="1364788"/>
                </a:lnTo>
                <a:lnTo>
                  <a:pt x="829814" y="1356448"/>
                </a:lnTo>
                <a:lnTo>
                  <a:pt x="875652" y="1344974"/>
                </a:lnTo>
                <a:lnTo>
                  <a:pt x="920213" y="1330481"/>
                </a:lnTo>
                <a:lnTo>
                  <a:pt x="963381" y="1313085"/>
                </a:lnTo>
                <a:lnTo>
                  <a:pt x="1005040" y="1292903"/>
                </a:lnTo>
                <a:lnTo>
                  <a:pt x="1045074" y="1270051"/>
                </a:lnTo>
                <a:lnTo>
                  <a:pt x="1083366" y="1244645"/>
                </a:lnTo>
                <a:lnTo>
                  <a:pt x="1119801" y="1216801"/>
                </a:lnTo>
                <a:lnTo>
                  <a:pt x="1154263" y="1186635"/>
                </a:lnTo>
                <a:lnTo>
                  <a:pt x="1186635" y="1154263"/>
                </a:lnTo>
                <a:lnTo>
                  <a:pt x="1216801" y="1119801"/>
                </a:lnTo>
                <a:lnTo>
                  <a:pt x="1244645" y="1083366"/>
                </a:lnTo>
                <a:lnTo>
                  <a:pt x="1270051" y="1045074"/>
                </a:lnTo>
                <a:lnTo>
                  <a:pt x="1292903" y="1005040"/>
                </a:lnTo>
                <a:lnTo>
                  <a:pt x="1313085" y="963381"/>
                </a:lnTo>
                <a:lnTo>
                  <a:pt x="1330481" y="920213"/>
                </a:lnTo>
                <a:lnTo>
                  <a:pt x="1344974" y="875652"/>
                </a:lnTo>
                <a:lnTo>
                  <a:pt x="1356448" y="829814"/>
                </a:lnTo>
                <a:lnTo>
                  <a:pt x="1364788" y="782815"/>
                </a:lnTo>
                <a:lnTo>
                  <a:pt x="1369877" y="734771"/>
                </a:lnTo>
                <a:lnTo>
                  <a:pt x="1371600" y="685800"/>
                </a:lnTo>
                <a:lnTo>
                  <a:pt x="1369877" y="636828"/>
                </a:lnTo>
                <a:lnTo>
                  <a:pt x="1364788" y="588784"/>
                </a:lnTo>
                <a:lnTo>
                  <a:pt x="1356448" y="541785"/>
                </a:lnTo>
                <a:lnTo>
                  <a:pt x="1344974" y="495947"/>
                </a:lnTo>
                <a:lnTo>
                  <a:pt x="1330481" y="451386"/>
                </a:lnTo>
                <a:lnTo>
                  <a:pt x="1313085" y="408218"/>
                </a:lnTo>
                <a:lnTo>
                  <a:pt x="1292903" y="366559"/>
                </a:lnTo>
                <a:lnTo>
                  <a:pt x="1270051" y="326525"/>
                </a:lnTo>
                <a:lnTo>
                  <a:pt x="1244645" y="288233"/>
                </a:lnTo>
                <a:lnTo>
                  <a:pt x="1216801" y="251798"/>
                </a:lnTo>
                <a:lnTo>
                  <a:pt x="1186635" y="217336"/>
                </a:lnTo>
                <a:lnTo>
                  <a:pt x="1154263" y="184964"/>
                </a:lnTo>
                <a:lnTo>
                  <a:pt x="1119801" y="154798"/>
                </a:lnTo>
                <a:lnTo>
                  <a:pt x="1083366" y="126954"/>
                </a:lnTo>
                <a:lnTo>
                  <a:pt x="1045074" y="101548"/>
                </a:lnTo>
                <a:lnTo>
                  <a:pt x="1005040" y="78696"/>
                </a:lnTo>
                <a:lnTo>
                  <a:pt x="963381" y="58514"/>
                </a:lnTo>
                <a:lnTo>
                  <a:pt x="920213" y="41118"/>
                </a:lnTo>
                <a:lnTo>
                  <a:pt x="875652" y="26625"/>
                </a:lnTo>
                <a:lnTo>
                  <a:pt x="829814" y="15151"/>
                </a:lnTo>
                <a:lnTo>
                  <a:pt x="782815" y="6811"/>
                </a:lnTo>
                <a:lnTo>
                  <a:pt x="734771" y="1722"/>
                </a:lnTo>
                <a:lnTo>
                  <a:pt x="68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800"/>
                </a:lnTo>
                <a:lnTo>
                  <a:pt x="1369877" y="734771"/>
                </a:lnTo>
                <a:lnTo>
                  <a:pt x="1364788" y="782815"/>
                </a:lnTo>
                <a:lnTo>
                  <a:pt x="1356448" y="829814"/>
                </a:lnTo>
                <a:lnTo>
                  <a:pt x="1344974" y="875652"/>
                </a:lnTo>
                <a:lnTo>
                  <a:pt x="1330481" y="920213"/>
                </a:lnTo>
                <a:lnTo>
                  <a:pt x="1313085" y="963381"/>
                </a:lnTo>
                <a:lnTo>
                  <a:pt x="1292903" y="1005040"/>
                </a:lnTo>
                <a:lnTo>
                  <a:pt x="1270051" y="1045074"/>
                </a:lnTo>
                <a:lnTo>
                  <a:pt x="1244645" y="1083366"/>
                </a:lnTo>
                <a:lnTo>
                  <a:pt x="1216801" y="1119801"/>
                </a:lnTo>
                <a:lnTo>
                  <a:pt x="1186635" y="1154263"/>
                </a:lnTo>
                <a:lnTo>
                  <a:pt x="1154263" y="1186635"/>
                </a:lnTo>
                <a:lnTo>
                  <a:pt x="1119801" y="1216801"/>
                </a:lnTo>
                <a:lnTo>
                  <a:pt x="1083366" y="1244645"/>
                </a:lnTo>
                <a:lnTo>
                  <a:pt x="1045074" y="1270051"/>
                </a:lnTo>
                <a:lnTo>
                  <a:pt x="1005040" y="1292903"/>
                </a:lnTo>
                <a:lnTo>
                  <a:pt x="963381" y="1313085"/>
                </a:lnTo>
                <a:lnTo>
                  <a:pt x="920213" y="1330481"/>
                </a:lnTo>
                <a:lnTo>
                  <a:pt x="875652" y="1344974"/>
                </a:lnTo>
                <a:lnTo>
                  <a:pt x="829814" y="1356448"/>
                </a:lnTo>
                <a:lnTo>
                  <a:pt x="782815" y="1364788"/>
                </a:lnTo>
                <a:lnTo>
                  <a:pt x="734771" y="1369877"/>
                </a:lnTo>
                <a:lnTo>
                  <a:pt x="685800" y="1371600"/>
                </a:lnTo>
                <a:lnTo>
                  <a:pt x="636828" y="1369877"/>
                </a:lnTo>
                <a:lnTo>
                  <a:pt x="588784" y="1364788"/>
                </a:lnTo>
                <a:lnTo>
                  <a:pt x="541785" y="1356448"/>
                </a:lnTo>
                <a:lnTo>
                  <a:pt x="495947" y="1344974"/>
                </a:lnTo>
                <a:lnTo>
                  <a:pt x="451386" y="1330481"/>
                </a:lnTo>
                <a:lnTo>
                  <a:pt x="408218" y="1313085"/>
                </a:lnTo>
                <a:lnTo>
                  <a:pt x="366559" y="1292903"/>
                </a:lnTo>
                <a:lnTo>
                  <a:pt x="326525" y="1270051"/>
                </a:lnTo>
                <a:lnTo>
                  <a:pt x="288233" y="1244645"/>
                </a:lnTo>
                <a:lnTo>
                  <a:pt x="251798" y="1216801"/>
                </a:lnTo>
                <a:lnTo>
                  <a:pt x="217336" y="1186635"/>
                </a:lnTo>
                <a:lnTo>
                  <a:pt x="184964" y="1154263"/>
                </a:lnTo>
                <a:lnTo>
                  <a:pt x="154798" y="1119801"/>
                </a:lnTo>
                <a:lnTo>
                  <a:pt x="126954" y="1083366"/>
                </a:lnTo>
                <a:lnTo>
                  <a:pt x="101548" y="1045074"/>
                </a:lnTo>
                <a:lnTo>
                  <a:pt x="78696" y="1005040"/>
                </a:lnTo>
                <a:lnTo>
                  <a:pt x="58514" y="963381"/>
                </a:lnTo>
                <a:lnTo>
                  <a:pt x="41118" y="920213"/>
                </a:lnTo>
                <a:lnTo>
                  <a:pt x="26625" y="875652"/>
                </a:lnTo>
                <a:lnTo>
                  <a:pt x="15151" y="829814"/>
                </a:lnTo>
                <a:lnTo>
                  <a:pt x="6811" y="782815"/>
                </a:lnTo>
                <a:lnTo>
                  <a:pt x="1722" y="734771"/>
                </a:lnTo>
                <a:lnTo>
                  <a:pt x="0" y="6858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0763" y="2918459"/>
            <a:ext cx="27178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13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1722" y="734771"/>
                </a:lnTo>
                <a:lnTo>
                  <a:pt x="6811" y="782815"/>
                </a:lnTo>
                <a:lnTo>
                  <a:pt x="15151" y="829814"/>
                </a:lnTo>
                <a:lnTo>
                  <a:pt x="26625" y="875652"/>
                </a:lnTo>
                <a:lnTo>
                  <a:pt x="41118" y="920213"/>
                </a:lnTo>
                <a:lnTo>
                  <a:pt x="58514" y="963381"/>
                </a:lnTo>
                <a:lnTo>
                  <a:pt x="78696" y="1005040"/>
                </a:lnTo>
                <a:lnTo>
                  <a:pt x="101548" y="1045074"/>
                </a:lnTo>
                <a:lnTo>
                  <a:pt x="126954" y="1083366"/>
                </a:lnTo>
                <a:lnTo>
                  <a:pt x="154798" y="1119801"/>
                </a:lnTo>
                <a:lnTo>
                  <a:pt x="184964" y="1154263"/>
                </a:lnTo>
                <a:lnTo>
                  <a:pt x="217336" y="1186635"/>
                </a:lnTo>
                <a:lnTo>
                  <a:pt x="251798" y="1216801"/>
                </a:lnTo>
                <a:lnTo>
                  <a:pt x="288233" y="1244645"/>
                </a:lnTo>
                <a:lnTo>
                  <a:pt x="326525" y="1270051"/>
                </a:lnTo>
                <a:lnTo>
                  <a:pt x="366559" y="1292903"/>
                </a:lnTo>
                <a:lnTo>
                  <a:pt x="408218" y="1313085"/>
                </a:lnTo>
                <a:lnTo>
                  <a:pt x="451386" y="1330481"/>
                </a:lnTo>
                <a:lnTo>
                  <a:pt x="495947" y="1344974"/>
                </a:lnTo>
                <a:lnTo>
                  <a:pt x="541785" y="1356448"/>
                </a:lnTo>
                <a:lnTo>
                  <a:pt x="588784" y="1364788"/>
                </a:lnTo>
                <a:lnTo>
                  <a:pt x="636828" y="1369877"/>
                </a:lnTo>
                <a:lnTo>
                  <a:pt x="685800" y="1371600"/>
                </a:lnTo>
                <a:lnTo>
                  <a:pt x="734771" y="1369877"/>
                </a:lnTo>
                <a:lnTo>
                  <a:pt x="782815" y="1364788"/>
                </a:lnTo>
                <a:lnTo>
                  <a:pt x="829814" y="1356448"/>
                </a:lnTo>
                <a:lnTo>
                  <a:pt x="875652" y="1344974"/>
                </a:lnTo>
                <a:lnTo>
                  <a:pt x="920213" y="1330481"/>
                </a:lnTo>
                <a:lnTo>
                  <a:pt x="963381" y="1313085"/>
                </a:lnTo>
                <a:lnTo>
                  <a:pt x="1005040" y="1292903"/>
                </a:lnTo>
                <a:lnTo>
                  <a:pt x="1045074" y="1270051"/>
                </a:lnTo>
                <a:lnTo>
                  <a:pt x="1083366" y="1244645"/>
                </a:lnTo>
                <a:lnTo>
                  <a:pt x="1119801" y="1216801"/>
                </a:lnTo>
                <a:lnTo>
                  <a:pt x="1154263" y="1186635"/>
                </a:lnTo>
                <a:lnTo>
                  <a:pt x="1186635" y="1154263"/>
                </a:lnTo>
                <a:lnTo>
                  <a:pt x="1216801" y="1119801"/>
                </a:lnTo>
                <a:lnTo>
                  <a:pt x="1244645" y="1083366"/>
                </a:lnTo>
                <a:lnTo>
                  <a:pt x="1270051" y="1045074"/>
                </a:lnTo>
                <a:lnTo>
                  <a:pt x="1292903" y="1005040"/>
                </a:lnTo>
                <a:lnTo>
                  <a:pt x="1313085" y="963381"/>
                </a:lnTo>
                <a:lnTo>
                  <a:pt x="1330481" y="920213"/>
                </a:lnTo>
                <a:lnTo>
                  <a:pt x="1344974" y="875652"/>
                </a:lnTo>
                <a:lnTo>
                  <a:pt x="1356448" y="829814"/>
                </a:lnTo>
                <a:lnTo>
                  <a:pt x="1364788" y="782815"/>
                </a:lnTo>
                <a:lnTo>
                  <a:pt x="1369877" y="734771"/>
                </a:lnTo>
                <a:lnTo>
                  <a:pt x="1371600" y="685800"/>
                </a:lnTo>
                <a:lnTo>
                  <a:pt x="1369877" y="636828"/>
                </a:lnTo>
                <a:lnTo>
                  <a:pt x="1364788" y="588784"/>
                </a:lnTo>
                <a:lnTo>
                  <a:pt x="1356448" y="541785"/>
                </a:lnTo>
                <a:lnTo>
                  <a:pt x="1344974" y="495947"/>
                </a:lnTo>
                <a:lnTo>
                  <a:pt x="1330481" y="451386"/>
                </a:lnTo>
                <a:lnTo>
                  <a:pt x="1313085" y="408218"/>
                </a:lnTo>
                <a:lnTo>
                  <a:pt x="1292903" y="366559"/>
                </a:lnTo>
                <a:lnTo>
                  <a:pt x="1270051" y="326525"/>
                </a:lnTo>
                <a:lnTo>
                  <a:pt x="1244645" y="288233"/>
                </a:lnTo>
                <a:lnTo>
                  <a:pt x="1216801" y="251798"/>
                </a:lnTo>
                <a:lnTo>
                  <a:pt x="1186635" y="217336"/>
                </a:lnTo>
                <a:lnTo>
                  <a:pt x="1154263" y="184964"/>
                </a:lnTo>
                <a:lnTo>
                  <a:pt x="1119801" y="154798"/>
                </a:lnTo>
                <a:lnTo>
                  <a:pt x="1083366" y="126954"/>
                </a:lnTo>
                <a:lnTo>
                  <a:pt x="1045074" y="101548"/>
                </a:lnTo>
                <a:lnTo>
                  <a:pt x="1005040" y="78696"/>
                </a:lnTo>
                <a:lnTo>
                  <a:pt x="963381" y="58514"/>
                </a:lnTo>
                <a:lnTo>
                  <a:pt x="920213" y="41118"/>
                </a:lnTo>
                <a:lnTo>
                  <a:pt x="875652" y="26625"/>
                </a:lnTo>
                <a:lnTo>
                  <a:pt x="829814" y="15151"/>
                </a:lnTo>
                <a:lnTo>
                  <a:pt x="782815" y="6811"/>
                </a:lnTo>
                <a:lnTo>
                  <a:pt x="734771" y="1722"/>
                </a:lnTo>
                <a:lnTo>
                  <a:pt x="68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3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800"/>
                </a:lnTo>
                <a:lnTo>
                  <a:pt x="1369877" y="734771"/>
                </a:lnTo>
                <a:lnTo>
                  <a:pt x="1364788" y="782815"/>
                </a:lnTo>
                <a:lnTo>
                  <a:pt x="1356448" y="829814"/>
                </a:lnTo>
                <a:lnTo>
                  <a:pt x="1344974" y="875652"/>
                </a:lnTo>
                <a:lnTo>
                  <a:pt x="1330481" y="920213"/>
                </a:lnTo>
                <a:lnTo>
                  <a:pt x="1313085" y="963381"/>
                </a:lnTo>
                <a:lnTo>
                  <a:pt x="1292903" y="1005040"/>
                </a:lnTo>
                <a:lnTo>
                  <a:pt x="1270051" y="1045074"/>
                </a:lnTo>
                <a:lnTo>
                  <a:pt x="1244645" y="1083366"/>
                </a:lnTo>
                <a:lnTo>
                  <a:pt x="1216801" y="1119801"/>
                </a:lnTo>
                <a:lnTo>
                  <a:pt x="1186635" y="1154263"/>
                </a:lnTo>
                <a:lnTo>
                  <a:pt x="1154263" y="1186635"/>
                </a:lnTo>
                <a:lnTo>
                  <a:pt x="1119801" y="1216801"/>
                </a:lnTo>
                <a:lnTo>
                  <a:pt x="1083366" y="1244645"/>
                </a:lnTo>
                <a:lnTo>
                  <a:pt x="1045074" y="1270051"/>
                </a:lnTo>
                <a:lnTo>
                  <a:pt x="1005040" y="1292903"/>
                </a:lnTo>
                <a:lnTo>
                  <a:pt x="963381" y="1313085"/>
                </a:lnTo>
                <a:lnTo>
                  <a:pt x="920213" y="1330481"/>
                </a:lnTo>
                <a:lnTo>
                  <a:pt x="875652" y="1344974"/>
                </a:lnTo>
                <a:lnTo>
                  <a:pt x="829814" y="1356448"/>
                </a:lnTo>
                <a:lnTo>
                  <a:pt x="782815" y="1364788"/>
                </a:lnTo>
                <a:lnTo>
                  <a:pt x="734771" y="1369877"/>
                </a:lnTo>
                <a:lnTo>
                  <a:pt x="685800" y="1371600"/>
                </a:lnTo>
                <a:lnTo>
                  <a:pt x="636828" y="1369877"/>
                </a:lnTo>
                <a:lnTo>
                  <a:pt x="588784" y="1364788"/>
                </a:lnTo>
                <a:lnTo>
                  <a:pt x="541785" y="1356448"/>
                </a:lnTo>
                <a:lnTo>
                  <a:pt x="495947" y="1344974"/>
                </a:lnTo>
                <a:lnTo>
                  <a:pt x="451386" y="1330481"/>
                </a:lnTo>
                <a:lnTo>
                  <a:pt x="408218" y="1313085"/>
                </a:lnTo>
                <a:lnTo>
                  <a:pt x="366559" y="1292903"/>
                </a:lnTo>
                <a:lnTo>
                  <a:pt x="326525" y="1270051"/>
                </a:lnTo>
                <a:lnTo>
                  <a:pt x="288233" y="1244645"/>
                </a:lnTo>
                <a:lnTo>
                  <a:pt x="251798" y="1216801"/>
                </a:lnTo>
                <a:lnTo>
                  <a:pt x="217336" y="1186635"/>
                </a:lnTo>
                <a:lnTo>
                  <a:pt x="184964" y="1154263"/>
                </a:lnTo>
                <a:lnTo>
                  <a:pt x="154798" y="1119801"/>
                </a:lnTo>
                <a:lnTo>
                  <a:pt x="126954" y="1083366"/>
                </a:lnTo>
                <a:lnTo>
                  <a:pt x="101548" y="1045074"/>
                </a:lnTo>
                <a:lnTo>
                  <a:pt x="78696" y="1005040"/>
                </a:lnTo>
                <a:lnTo>
                  <a:pt x="58514" y="963381"/>
                </a:lnTo>
                <a:lnTo>
                  <a:pt x="41118" y="920213"/>
                </a:lnTo>
                <a:lnTo>
                  <a:pt x="26625" y="875652"/>
                </a:lnTo>
                <a:lnTo>
                  <a:pt x="15151" y="829814"/>
                </a:lnTo>
                <a:lnTo>
                  <a:pt x="6811" y="782815"/>
                </a:lnTo>
                <a:lnTo>
                  <a:pt x="1722" y="734771"/>
                </a:lnTo>
                <a:lnTo>
                  <a:pt x="0" y="6858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50561" y="2918459"/>
            <a:ext cx="2533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9381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1722" y="734771"/>
                </a:lnTo>
                <a:lnTo>
                  <a:pt x="6811" y="782815"/>
                </a:lnTo>
                <a:lnTo>
                  <a:pt x="15151" y="829814"/>
                </a:lnTo>
                <a:lnTo>
                  <a:pt x="26625" y="875652"/>
                </a:lnTo>
                <a:lnTo>
                  <a:pt x="41118" y="920213"/>
                </a:lnTo>
                <a:lnTo>
                  <a:pt x="58514" y="963381"/>
                </a:lnTo>
                <a:lnTo>
                  <a:pt x="78696" y="1005040"/>
                </a:lnTo>
                <a:lnTo>
                  <a:pt x="101548" y="1045074"/>
                </a:lnTo>
                <a:lnTo>
                  <a:pt x="126954" y="1083366"/>
                </a:lnTo>
                <a:lnTo>
                  <a:pt x="154798" y="1119801"/>
                </a:lnTo>
                <a:lnTo>
                  <a:pt x="184964" y="1154263"/>
                </a:lnTo>
                <a:lnTo>
                  <a:pt x="217336" y="1186635"/>
                </a:lnTo>
                <a:lnTo>
                  <a:pt x="251798" y="1216801"/>
                </a:lnTo>
                <a:lnTo>
                  <a:pt x="288233" y="1244645"/>
                </a:lnTo>
                <a:lnTo>
                  <a:pt x="326525" y="1270051"/>
                </a:lnTo>
                <a:lnTo>
                  <a:pt x="366559" y="1292903"/>
                </a:lnTo>
                <a:lnTo>
                  <a:pt x="408218" y="1313085"/>
                </a:lnTo>
                <a:lnTo>
                  <a:pt x="451386" y="1330481"/>
                </a:lnTo>
                <a:lnTo>
                  <a:pt x="495947" y="1344974"/>
                </a:lnTo>
                <a:lnTo>
                  <a:pt x="541785" y="1356448"/>
                </a:lnTo>
                <a:lnTo>
                  <a:pt x="588784" y="1364788"/>
                </a:lnTo>
                <a:lnTo>
                  <a:pt x="636828" y="1369877"/>
                </a:lnTo>
                <a:lnTo>
                  <a:pt x="685800" y="1371600"/>
                </a:lnTo>
                <a:lnTo>
                  <a:pt x="734771" y="1369877"/>
                </a:lnTo>
                <a:lnTo>
                  <a:pt x="782815" y="1364788"/>
                </a:lnTo>
                <a:lnTo>
                  <a:pt x="829814" y="1356448"/>
                </a:lnTo>
                <a:lnTo>
                  <a:pt x="875652" y="1344974"/>
                </a:lnTo>
                <a:lnTo>
                  <a:pt x="920213" y="1330481"/>
                </a:lnTo>
                <a:lnTo>
                  <a:pt x="963381" y="1313085"/>
                </a:lnTo>
                <a:lnTo>
                  <a:pt x="1005040" y="1292903"/>
                </a:lnTo>
                <a:lnTo>
                  <a:pt x="1045074" y="1270051"/>
                </a:lnTo>
                <a:lnTo>
                  <a:pt x="1083366" y="1244645"/>
                </a:lnTo>
                <a:lnTo>
                  <a:pt x="1119801" y="1216801"/>
                </a:lnTo>
                <a:lnTo>
                  <a:pt x="1154263" y="1186635"/>
                </a:lnTo>
                <a:lnTo>
                  <a:pt x="1186635" y="1154263"/>
                </a:lnTo>
                <a:lnTo>
                  <a:pt x="1216801" y="1119801"/>
                </a:lnTo>
                <a:lnTo>
                  <a:pt x="1244645" y="1083366"/>
                </a:lnTo>
                <a:lnTo>
                  <a:pt x="1270051" y="1045074"/>
                </a:lnTo>
                <a:lnTo>
                  <a:pt x="1292903" y="1005040"/>
                </a:lnTo>
                <a:lnTo>
                  <a:pt x="1313085" y="963381"/>
                </a:lnTo>
                <a:lnTo>
                  <a:pt x="1330481" y="920213"/>
                </a:lnTo>
                <a:lnTo>
                  <a:pt x="1344974" y="875652"/>
                </a:lnTo>
                <a:lnTo>
                  <a:pt x="1356448" y="829814"/>
                </a:lnTo>
                <a:lnTo>
                  <a:pt x="1364788" y="782815"/>
                </a:lnTo>
                <a:lnTo>
                  <a:pt x="1369877" y="734771"/>
                </a:lnTo>
                <a:lnTo>
                  <a:pt x="1371600" y="685800"/>
                </a:lnTo>
                <a:lnTo>
                  <a:pt x="1369877" y="636828"/>
                </a:lnTo>
                <a:lnTo>
                  <a:pt x="1364788" y="588784"/>
                </a:lnTo>
                <a:lnTo>
                  <a:pt x="1356448" y="541785"/>
                </a:lnTo>
                <a:lnTo>
                  <a:pt x="1344974" y="495947"/>
                </a:lnTo>
                <a:lnTo>
                  <a:pt x="1330481" y="451386"/>
                </a:lnTo>
                <a:lnTo>
                  <a:pt x="1313085" y="408218"/>
                </a:lnTo>
                <a:lnTo>
                  <a:pt x="1292903" y="366559"/>
                </a:lnTo>
                <a:lnTo>
                  <a:pt x="1270051" y="326525"/>
                </a:lnTo>
                <a:lnTo>
                  <a:pt x="1244645" y="288233"/>
                </a:lnTo>
                <a:lnTo>
                  <a:pt x="1216801" y="251798"/>
                </a:lnTo>
                <a:lnTo>
                  <a:pt x="1186635" y="217336"/>
                </a:lnTo>
                <a:lnTo>
                  <a:pt x="1154263" y="184964"/>
                </a:lnTo>
                <a:lnTo>
                  <a:pt x="1119801" y="154798"/>
                </a:lnTo>
                <a:lnTo>
                  <a:pt x="1083366" y="126954"/>
                </a:lnTo>
                <a:lnTo>
                  <a:pt x="1045074" y="101548"/>
                </a:lnTo>
                <a:lnTo>
                  <a:pt x="1005040" y="78696"/>
                </a:lnTo>
                <a:lnTo>
                  <a:pt x="963381" y="58514"/>
                </a:lnTo>
                <a:lnTo>
                  <a:pt x="920213" y="41118"/>
                </a:lnTo>
                <a:lnTo>
                  <a:pt x="875652" y="26625"/>
                </a:lnTo>
                <a:lnTo>
                  <a:pt x="829814" y="15151"/>
                </a:lnTo>
                <a:lnTo>
                  <a:pt x="782815" y="6811"/>
                </a:lnTo>
                <a:lnTo>
                  <a:pt x="734771" y="1722"/>
                </a:lnTo>
                <a:lnTo>
                  <a:pt x="68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381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800"/>
                </a:lnTo>
                <a:lnTo>
                  <a:pt x="1369877" y="734771"/>
                </a:lnTo>
                <a:lnTo>
                  <a:pt x="1364788" y="782815"/>
                </a:lnTo>
                <a:lnTo>
                  <a:pt x="1356448" y="829814"/>
                </a:lnTo>
                <a:lnTo>
                  <a:pt x="1344974" y="875652"/>
                </a:lnTo>
                <a:lnTo>
                  <a:pt x="1330481" y="920213"/>
                </a:lnTo>
                <a:lnTo>
                  <a:pt x="1313085" y="963381"/>
                </a:lnTo>
                <a:lnTo>
                  <a:pt x="1292903" y="1005040"/>
                </a:lnTo>
                <a:lnTo>
                  <a:pt x="1270051" y="1045074"/>
                </a:lnTo>
                <a:lnTo>
                  <a:pt x="1244645" y="1083366"/>
                </a:lnTo>
                <a:lnTo>
                  <a:pt x="1216801" y="1119801"/>
                </a:lnTo>
                <a:lnTo>
                  <a:pt x="1186635" y="1154263"/>
                </a:lnTo>
                <a:lnTo>
                  <a:pt x="1154263" y="1186635"/>
                </a:lnTo>
                <a:lnTo>
                  <a:pt x="1119801" y="1216801"/>
                </a:lnTo>
                <a:lnTo>
                  <a:pt x="1083366" y="1244645"/>
                </a:lnTo>
                <a:lnTo>
                  <a:pt x="1045074" y="1270051"/>
                </a:lnTo>
                <a:lnTo>
                  <a:pt x="1005040" y="1292903"/>
                </a:lnTo>
                <a:lnTo>
                  <a:pt x="963381" y="1313085"/>
                </a:lnTo>
                <a:lnTo>
                  <a:pt x="920213" y="1330481"/>
                </a:lnTo>
                <a:lnTo>
                  <a:pt x="875652" y="1344974"/>
                </a:lnTo>
                <a:lnTo>
                  <a:pt x="829814" y="1356448"/>
                </a:lnTo>
                <a:lnTo>
                  <a:pt x="782815" y="1364788"/>
                </a:lnTo>
                <a:lnTo>
                  <a:pt x="734771" y="1369877"/>
                </a:lnTo>
                <a:lnTo>
                  <a:pt x="685800" y="1371600"/>
                </a:lnTo>
                <a:lnTo>
                  <a:pt x="636828" y="1369877"/>
                </a:lnTo>
                <a:lnTo>
                  <a:pt x="588784" y="1364788"/>
                </a:lnTo>
                <a:lnTo>
                  <a:pt x="541785" y="1356448"/>
                </a:lnTo>
                <a:lnTo>
                  <a:pt x="495947" y="1344974"/>
                </a:lnTo>
                <a:lnTo>
                  <a:pt x="451386" y="1330481"/>
                </a:lnTo>
                <a:lnTo>
                  <a:pt x="408218" y="1313085"/>
                </a:lnTo>
                <a:lnTo>
                  <a:pt x="366559" y="1292903"/>
                </a:lnTo>
                <a:lnTo>
                  <a:pt x="326525" y="1270051"/>
                </a:lnTo>
                <a:lnTo>
                  <a:pt x="288233" y="1244645"/>
                </a:lnTo>
                <a:lnTo>
                  <a:pt x="251798" y="1216801"/>
                </a:lnTo>
                <a:lnTo>
                  <a:pt x="217336" y="1186635"/>
                </a:lnTo>
                <a:lnTo>
                  <a:pt x="184964" y="1154263"/>
                </a:lnTo>
                <a:lnTo>
                  <a:pt x="154798" y="1119801"/>
                </a:lnTo>
                <a:lnTo>
                  <a:pt x="126954" y="1083366"/>
                </a:lnTo>
                <a:lnTo>
                  <a:pt x="101548" y="1045074"/>
                </a:lnTo>
                <a:lnTo>
                  <a:pt x="78696" y="1005040"/>
                </a:lnTo>
                <a:lnTo>
                  <a:pt x="58514" y="963381"/>
                </a:lnTo>
                <a:lnTo>
                  <a:pt x="41118" y="920213"/>
                </a:lnTo>
                <a:lnTo>
                  <a:pt x="26625" y="875652"/>
                </a:lnTo>
                <a:lnTo>
                  <a:pt x="15151" y="829814"/>
                </a:lnTo>
                <a:lnTo>
                  <a:pt x="6811" y="782815"/>
                </a:lnTo>
                <a:lnTo>
                  <a:pt x="1722" y="734771"/>
                </a:lnTo>
                <a:lnTo>
                  <a:pt x="0" y="6858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6943" y="2918459"/>
            <a:ext cx="23622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2580" y="3143504"/>
            <a:ext cx="1828800" cy="118110"/>
          </a:xfrm>
          <a:custGeom>
            <a:avLst/>
            <a:gdLst/>
            <a:ahLst/>
            <a:cxnLst/>
            <a:rect l="l" t="t" r="r" b="b"/>
            <a:pathLst>
              <a:path w="1828800" h="118110">
                <a:moveTo>
                  <a:pt x="1728089" y="0"/>
                </a:moveTo>
                <a:lnTo>
                  <a:pt x="1720342" y="2032"/>
                </a:lnTo>
                <a:lnTo>
                  <a:pt x="1716913" y="8000"/>
                </a:lnTo>
                <a:lnTo>
                  <a:pt x="1713357" y="13970"/>
                </a:lnTo>
                <a:lnTo>
                  <a:pt x="1715389" y="21717"/>
                </a:lnTo>
                <a:lnTo>
                  <a:pt x="1721358" y="25146"/>
                </a:lnTo>
                <a:lnTo>
                  <a:pt x="1757328" y="46188"/>
                </a:lnTo>
                <a:lnTo>
                  <a:pt x="1803908" y="46228"/>
                </a:lnTo>
                <a:lnTo>
                  <a:pt x="1803908" y="71374"/>
                </a:lnTo>
                <a:lnTo>
                  <a:pt x="1757383" y="71374"/>
                </a:lnTo>
                <a:lnTo>
                  <a:pt x="1721358" y="92329"/>
                </a:lnTo>
                <a:lnTo>
                  <a:pt x="1715389" y="95885"/>
                </a:lnTo>
                <a:lnTo>
                  <a:pt x="1713357" y="103505"/>
                </a:lnTo>
                <a:lnTo>
                  <a:pt x="1716785" y="109600"/>
                </a:lnTo>
                <a:lnTo>
                  <a:pt x="1720342" y="115570"/>
                </a:lnTo>
                <a:lnTo>
                  <a:pt x="1727961" y="117601"/>
                </a:lnTo>
                <a:lnTo>
                  <a:pt x="1733931" y="114046"/>
                </a:lnTo>
                <a:lnTo>
                  <a:pt x="1807209" y="71374"/>
                </a:lnTo>
                <a:lnTo>
                  <a:pt x="1803908" y="71374"/>
                </a:lnTo>
                <a:lnTo>
                  <a:pt x="1807276" y="71334"/>
                </a:lnTo>
                <a:lnTo>
                  <a:pt x="1828799" y="58800"/>
                </a:lnTo>
                <a:lnTo>
                  <a:pt x="1728089" y="0"/>
                </a:lnTo>
                <a:close/>
              </a:path>
              <a:path w="1828800" h="118110">
                <a:moveTo>
                  <a:pt x="1778943" y="58833"/>
                </a:moveTo>
                <a:lnTo>
                  <a:pt x="1757451" y="71334"/>
                </a:lnTo>
                <a:lnTo>
                  <a:pt x="1803908" y="71374"/>
                </a:lnTo>
                <a:lnTo>
                  <a:pt x="1803908" y="69723"/>
                </a:lnTo>
                <a:lnTo>
                  <a:pt x="1797558" y="69723"/>
                </a:lnTo>
                <a:lnTo>
                  <a:pt x="1778943" y="58833"/>
                </a:lnTo>
                <a:close/>
              </a:path>
              <a:path w="1828800" h="118110">
                <a:moveTo>
                  <a:pt x="0" y="44704"/>
                </a:moveTo>
                <a:lnTo>
                  <a:pt x="0" y="69850"/>
                </a:lnTo>
                <a:lnTo>
                  <a:pt x="1757451" y="71334"/>
                </a:lnTo>
                <a:lnTo>
                  <a:pt x="1778943" y="58833"/>
                </a:lnTo>
                <a:lnTo>
                  <a:pt x="1757328" y="46188"/>
                </a:lnTo>
                <a:lnTo>
                  <a:pt x="0" y="44704"/>
                </a:lnTo>
                <a:close/>
              </a:path>
              <a:path w="1828800" h="118110">
                <a:moveTo>
                  <a:pt x="1797558" y="48006"/>
                </a:moveTo>
                <a:lnTo>
                  <a:pt x="1778943" y="58833"/>
                </a:lnTo>
                <a:lnTo>
                  <a:pt x="1797558" y="69723"/>
                </a:lnTo>
                <a:lnTo>
                  <a:pt x="1797558" y="48006"/>
                </a:lnTo>
                <a:close/>
              </a:path>
              <a:path w="1828800" h="118110">
                <a:moveTo>
                  <a:pt x="1803908" y="48006"/>
                </a:moveTo>
                <a:lnTo>
                  <a:pt x="1797558" y="48006"/>
                </a:lnTo>
                <a:lnTo>
                  <a:pt x="1797558" y="69723"/>
                </a:lnTo>
                <a:lnTo>
                  <a:pt x="1803908" y="69723"/>
                </a:lnTo>
                <a:lnTo>
                  <a:pt x="1803908" y="48006"/>
                </a:lnTo>
                <a:close/>
              </a:path>
              <a:path w="1828800" h="118110">
                <a:moveTo>
                  <a:pt x="1757328" y="46188"/>
                </a:moveTo>
                <a:lnTo>
                  <a:pt x="1778943" y="58833"/>
                </a:lnTo>
                <a:lnTo>
                  <a:pt x="1797558" y="48006"/>
                </a:lnTo>
                <a:lnTo>
                  <a:pt x="1803908" y="48006"/>
                </a:lnTo>
                <a:lnTo>
                  <a:pt x="1803908" y="46228"/>
                </a:lnTo>
                <a:lnTo>
                  <a:pt x="1757328" y="46188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2980" y="3143504"/>
            <a:ext cx="1676400" cy="118110"/>
          </a:xfrm>
          <a:custGeom>
            <a:avLst/>
            <a:gdLst/>
            <a:ahLst/>
            <a:cxnLst/>
            <a:rect l="l" t="t" r="r" b="b"/>
            <a:pathLst>
              <a:path w="1676400" h="118110">
                <a:moveTo>
                  <a:pt x="1575689" y="0"/>
                </a:moveTo>
                <a:lnTo>
                  <a:pt x="1567942" y="2032"/>
                </a:lnTo>
                <a:lnTo>
                  <a:pt x="1564513" y="8000"/>
                </a:lnTo>
                <a:lnTo>
                  <a:pt x="1560957" y="13970"/>
                </a:lnTo>
                <a:lnTo>
                  <a:pt x="1562989" y="21717"/>
                </a:lnTo>
                <a:lnTo>
                  <a:pt x="1568958" y="25146"/>
                </a:lnTo>
                <a:lnTo>
                  <a:pt x="1604922" y="46185"/>
                </a:lnTo>
                <a:lnTo>
                  <a:pt x="1651508" y="46228"/>
                </a:lnTo>
                <a:lnTo>
                  <a:pt x="1651508" y="71374"/>
                </a:lnTo>
                <a:lnTo>
                  <a:pt x="1604983" y="71374"/>
                </a:lnTo>
                <a:lnTo>
                  <a:pt x="1568958" y="92329"/>
                </a:lnTo>
                <a:lnTo>
                  <a:pt x="1562989" y="95885"/>
                </a:lnTo>
                <a:lnTo>
                  <a:pt x="1560957" y="103505"/>
                </a:lnTo>
                <a:lnTo>
                  <a:pt x="1564386" y="109600"/>
                </a:lnTo>
                <a:lnTo>
                  <a:pt x="1567942" y="115570"/>
                </a:lnTo>
                <a:lnTo>
                  <a:pt x="1575562" y="117601"/>
                </a:lnTo>
                <a:lnTo>
                  <a:pt x="1581530" y="114046"/>
                </a:lnTo>
                <a:lnTo>
                  <a:pt x="1654809" y="71374"/>
                </a:lnTo>
                <a:lnTo>
                  <a:pt x="1651508" y="71374"/>
                </a:lnTo>
                <a:lnTo>
                  <a:pt x="1654882" y="71331"/>
                </a:lnTo>
                <a:lnTo>
                  <a:pt x="1676400" y="58800"/>
                </a:lnTo>
                <a:lnTo>
                  <a:pt x="1575689" y="0"/>
                </a:lnTo>
                <a:close/>
              </a:path>
              <a:path w="1676400" h="118110">
                <a:moveTo>
                  <a:pt x="1626543" y="58833"/>
                </a:moveTo>
                <a:lnTo>
                  <a:pt x="1605057" y="71331"/>
                </a:lnTo>
                <a:lnTo>
                  <a:pt x="1651508" y="71374"/>
                </a:lnTo>
                <a:lnTo>
                  <a:pt x="1651508" y="69723"/>
                </a:lnTo>
                <a:lnTo>
                  <a:pt x="1645158" y="69723"/>
                </a:lnTo>
                <a:lnTo>
                  <a:pt x="1626543" y="58833"/>
                </a:lnTo>
                <a:close/>
              </a:path>
              <a:path w="1676400" h="118110">
                <a:moveTo>
                  <a:pt x="0" y="44704"/>
                </a:moveTo>
                <a:lnTo>
                  <a:pt x="0" y="69850"/>
                </a:lnTo>
                <a:lnTo>
                  <a:pt x="1605057" y="71331"/>
                </a:lnTo>
                <a:lnTo>
                  <a:pt x="1626543" y="58833"/>
                </a:lnTo>
                <a:lnTo>
                  <a:pt x="1604922" y="46185"/>
                </a:lnTo>
                <a:lnTo>
                  <a:pt x="0" y="44704"/>
                </a:lnTo>
                <a:close/>
              </a:path>
              <a:path w="1676400" h="118110">
                <a:moveTo>
                  <a:pt x="1645158" y="48006"/>
                </a:moveTo>
                <a:lnTo>
                  <a:pt x="1626543" y="58833"/>
                </a:lnTo>
                <a:lnTo>
                  <a:pt x="1645158" y="69723"/>
                </a:lnTo>
                <a:lnTo>
                  <a:pt x="1645158" y="48006"/>
                </a:lnTo>
                <a:close/>
              </a:path>
              <a:path w="1676400" h="118110">
                <a:moveTo>
                  <a:pt x="1651508" y="48006"/>
                </a:moveTo>
                <a:lnTo>
                  <a:pt x="1645158" y="48006"/>
                </a:lnTo>
                <a:lnTo>
                  <a:pt x="1645158" y="69723"/>
                </a:lnTo>
                <a:lnTo>
                  <a:pt x="1651508" y="69723"/>
                </a:lnTo>
                <a:lnTo>
                  <a:pt x="1651508" y="48006"/>
                </a:lnTo>
                <a:close/>
              </a:path>
              <a:path w="1676400" h="118110">
                <a:moveTo>
                  <a:pt x="1604922" y="46185"/>
                </a:moveTo>
                <a:lnTo>
                  <a:pt x="1626543" y="58833"/>
                </a:lnTo>
                <a:lnTo>
                  <a:pt x="1645158" y="48006"/>
                </a:lnTo>
                <a:lnTo>
                  <a:pt x="1651508" y="48006"/>
                </a:lnTo>
                <a:lnTo>
                  <a:pt x="1651508" y="46228"/>
                </a:lnTo>
                <a:lnTo>
                  <a:pt x="1604922" y="46185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4566411"/>
            <a:ext cx="858710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000"/>
              </a:lnSpc>
              <a:tabLst>
                <a:tab pos="7744459" algn="l"/>
              </a:tabLst>
            </a:pP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Linear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connection: Information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can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flow</a:t>
            </a:r>
            <a:r>
              <a:rPr sz="2400" b="1" i="1" spc="7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between</a:t>
            </a:r>
            <a:r>
              <a:rPr sz="2400" b="1" i="1" spc="-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	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and</a:t>
            </a:r>
            <a:r>
              <a:rPr sz="2400" b="1" i="1" spc="-9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C 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if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and only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if we </a:t>
            </a:r>
            <a:r>
              <a:rPr sz="2400" b="1" i="1" spc="-5" dirty="0">
                <a:solidFill>
                  <a:srgbClr val="0F243E"/>
                </a:solidFill>
                <a:latin typeface="Comic Sans MS"/>
                <a:cs typeface="Comic Sans MS"/>
              </a:rPr>
              <a:t>do not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have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evidence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at</a:t>
            </a:r>
            <a:r>
              <a:rPr sz="2400" b="1" i="1" spc="-6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1022" y="2013204"/>
            <a:ext cx="4967478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491" y="6435852"/>
            <a:ext cx="177990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7042" y="6435852"/>
            <a:ext cx="27051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24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d-Separation</a:t>
            </a:r>
            <a:r>
              <a:rPr spc="-3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/>
          <p:nvPr/>
        </p:nvSpPr>
        <p:spPr>
          <a:xfrm>
            <a:off x="9909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1722" y="734771"/>
                </a:lnTo>
                <a:lnTo>
                  <a:pt x="6811" y="782815"/>
                </a:lnTo>
                <a:lnTo>
                  <a:pt x="15151" y="829814"/>
                </a:lnTo>
                <a:lnTo>
                  <a:pt x="26625" y="875652"/>
                </a:lnTo>
                <a:lnTo>
                  <a:pt x="41118" y="920213"/>
                </a:lnTo>
                <a:lnTo>
                  <a:pt x="58514" y="963381"/>
                </a:lnTo>
                <a:lnTo>
                  <a:pt x="78696" y="1005040"/>
                </a:lnTo>
                <a:lnTo>
                  <a:pt x="101548" y="1045074"/>
                </a:lnTo>
                <a:lnTo>
                  <a:pt x="126954" y="1083366"/>
                </a:lnTo>
                <a:lnTo>
                  <a:pt x="154798" y="1119801"/>
                </a:lnTo>
                <a:lnTo>
                  <a:pt x="184964" y="1154263"/>
                </a:lnTo>
                <a:lnTo>
                  <a:pt x="217336" y="1186635"/>
                </a:lnTo>
                <a:lnTo>
                  <a:pt x="251798" y="1216801"/>
                </a:lnTo>
                <a:lnTo>
                  <a:pt x="288233" y="1244645"/>
                </a:lnTo>
                <a:lnTo>
                  <a:pt x="326525" y="1270051"/>
                </a:lnTo>
                <a:lnTo>
                  <a:pt x="366559" y="1292903"/>
                </a:lnTo>
                <a:lnTo>
                  <a:pt x="408218" y="1313085"/>
                </a:lnTo>
                <a:lnTo>
                  <a:pt x="451386" y="1330481"/>
                </a:lnTo>
                <a:lnTo>
                  <a:pt x="495947" y="1344974"/>
                </a:lnTo>
                <a:lnTo>
                  <a:pt x="541785" y="1356448"/>
                </a:lnTo>
                <a:lnTo>
                  <a:pt x="588784" y="1364788"/>
                </a:lnTo>
                <a:lnTo>
                  <a:pt x="636828" y="1369877"/>
                </a:lnTo>
                <a:lnTo>
                  <a:pt x="685800" y="1371600"/>
                </a:lnTo>
                <a:lnTo>
                  <a:pt x="734771" y="1369877"/>
                </a:lnTo>
                <a:lnTo>
                  <a:pt x="782815" y="1364788"/>
                </a:lnTo>
                <a:lnTo>
                  <a:pt x="829814" y="1356448"/>
                </a:lnTo>
                <a:lnTo>
                  <a:pt x="875652" y="1344974"/>
                </a:lnTo>
                <a:lnTo>
                  <a:pt x="920213" y="1330481"/>
                </a:lnTo>
                <a:lnTo>
                  <a:pt x="963381" y="1313085"/>
                </a:lnTo>
                <a:lnTo>
                  <a:pt x="1005040" y="1292903"/>
                </a:lnTo>
                <a:lnTo>
                  <a:pt x="1045074" y="1270051"/>
                </a:lnTo>
                <a:lnTo>
                  <a:pt x="1083366" y="1244645"/>
                </a:lnTo>
                <a:lnTo>
                  <a:pt x="1119801" y="1216801"/>
                </a:lnTo>
                <a:lnTo>
                  <a:pt x="1154263" y="1186635"/>
                </a:lnTo>
                <a:lnTo>
                  <a:pt x="1186635" y="1154263"/>
                </a:lnTo>
                <a:lnTo>
                  <a:pt x="1216801" y="1119801"/>
                </a:lnTo>
                <a:lnTo>
                  <a:pt x="1244645" y="1083366"/>
                </a:lnTo>
                <a:lnTo>
                  <a:pt x="1270051" y="1045074"/>
                </a:lnTo>
                <a:lnTo>
                  <a:pt x="1292903" y="1005040"/>
                </a:lnTo>
                <a:lnTo>
                  <a:pt x="1313085" y="963381"/>
                </a:lnTo>
                <a:lnTo>
                  <a:pt x="1330481" y="920213"/>
                </a:lnTo>
                <a:lnTo>
                  <a:pt x="1344974" y="875652"/>
                </a:lnTo>
                <a:lnTo>
                  <a:pt x="1356448" y="829814"/>
                </a:lnTo>
                <a:lnTo>
                  <a:pt x="1364788" y="782815"/>
                </a:lnTo>
                <a:lnTo>
                  <a:pt x="1369877" y="734771"/>
                </a:lnTo>
                <a:lnTo>
                  <a:pt x="1371600" y="685800"/>
                </a:lnTo>
                <a:lnTo>
                  <a:pt x="1369877" y="636828"/>
                </a:lnTo>
                <a:lnTo>
                  <a:pt x="1364788" y="588784"/>
                </a:lnTo>
                <a:lnTo>
                  <a:pt x="1356448" y="541785"/>
                </a:lnTo>
                <a:lnTo>
                  <a:pt x="1344974" y="495947"/>
                </a:lnTo>
                <a:lnTo>
                  <a:pt x="1330481" y="451386"/>
                </a:lnTo>
                <a:lnTo>
                  <a:pt x="1313085" y="408218"/>
                </a:lnTo>
                <a:lnTo>
                  <a:pt x="1292903" y="366559"/>
                </a:lnTo>
                <a:lnTo>
                  <a:pt x="1270051" y="326525"/>
                </a:lnTo>
                <a:lnTo>
                  <a:pt x="1244645" y="288233"/>
                </a:lnTo>
                <a:lnTo>
                  <a:pt x="1216801" y="251798"/>
                </a:lnTo>
                <a:lnTo>
                  <a:pt x="1186635" y="217336"/>
                </a:lnTo>
                <a:lnTo>
                  <a:pt x="1154263" y="184964"/>
                </a:lnTo>
                <a:lnTo>
                  <a:pt x="1119801" y="154798"/>
                </a:lnTo>
                <a:lnTo>
                  <a:pt x="1083366" y="126954"/>
                </a:lnTo>
                <a:lnTo>
                  <a:pt x="1045074" y="101548"/>
                </a:lnTo>
                <a:lnTo>
                  <a:pt x="1005040" y="78696"/>
                </a:lnTo>
                <a:lnTo>
                  <a:pt x="963381" y="58514"/>
                </a:lnTo>
                <a:lnTo>
                  <a:pt x="920213" y="41118"/>
                </a:lnTo>
                <a:lnTo>
                  <a:pt x="875652" y="26625"/>
                </a:lnTo>
                <a:lnTo>
                  <a:pt x="829814" y="15151"/>
                </a:lnTo>
                <a:lnTo>
                  <a:pt x="782815" y="6811"/>
                </a:lnTo>
                <a:lnTo>
                  <a:pt x="734771" y="1722"/>
                </a:lnTo>
                <a:lnTo>
                  <a:pt x="68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800"/>
                </a:lnTo>
                <a:lnTo>
                  <a:pt x="1369877" y="734771"/>
                </a:lnTo>
                <a:lnTo>
                  <a:pt x="1364788" y="782815"/>
                </a:lnTo>
                <a:lnTo>
                  <a:pt x="1356448" y="829814"/>
                </a:lnTo>
                <a:lnTo>
                  <a:pt x="1344974" y="875652"/>
                </a:lnTo>
                <a:lnTo>
                  <a:pt x="1330481" y="920213"/>
                </a:lnTo>
                <a:lnTo>
                  <a:pt x="1313085" y="963381"/>
                </a:lnTo>
                <a:lnTo>
                  <a:pt x="1292903" y="1005040"/>
                </a:lnTo>
                <a:lnTo>
                  <a:pt x="1270051" y="1045074"/>
                </a:lnTo>
                <a:lnTo>
                  <a:pt x="1244645" y="1083366"/>
                </a:lnTo>
                <a:lnTo>
                  <a:pt x="1216801" y="1119801"/>
                </a:lnTo>
                <a:lnTo>
                  <a:pt x="1186635" y="1154263"/>
                </a:lnTo>
                <a:lnTo>
                  <a:pt x="1154263" y="1186635"/>
                </a:lnTo>
                <a:lnTo>
                  <a:pt x="1119801" y="1216801"/>
                </a:lnTo>
                <a:lnTo>
                  <a:pt x="1083366" y="1244645"/>
                </a:lnTo>
                <a:lnTo>
                  <a:pt x="1045074" y="1270051"/>
                </a:lnTo>
                <a:lnTo>
                  <a:pt x="1005040" y="1292903"/>
                </a:lnTo>
                <a:lnTo>
                  <a:pt x="963381" y="1313085"/>
                </a:lnTo>
                <a:lnTo>
                  <a:pt x="920213" y="1330481"/>
                </a:lnTo>
                <a:lnTo>
                  <a:pt x="875652" y="1344974"/>
                </a:lnTo>
                <a:lnTo>
                  <a:pt x="829814" y="1356448"/>
                </a:lnTo>
                <a:lnTo>
                  <a:pt x="782815" y="1364788"/>
                </a:lnTo>
                <a:lnTo>
                  <a:pt x="734771" y="1369877"/>
                </a:lnTo>
                <a:lnTo>
                  <a:pt x="685800" y="1371600"/>
                </a:lnTo>
                <a:lnTo>
                  <a:pt x="636828" y="1369877"/>
                </a:lnTo>
                <a:lnTo>
                  <a:pt x="588784" y="1364788"/>
                </a:lnTo>
                <a:lnTo>
                  <a:pt x="541785" y="1356448"/>
                </a:lnTo>
                <a:lnTo>
                  <a:pt x="495947" y="1344974"/>
                </a:lnTo>
                <a:lnTo>
                  <a:pt x="451386" y="1330481"/>
                </a:lnTo>
                <a:lnTo>
                  <a:pt x="408218" y="1313085"/>
                </a:lnTo>
                <a:lnTo>
                  <a:pt x="366559" y="1292903"/>
                </a:lnTo>
                <a:lnTo>
                  <a:pt x="326525" y="1270051"/>
                </a:lnTo>
                <a:lnTo>
                  <a:pt x="288233" y="1244645"/>
                </a:lnTo>
                <a:lnTo>
                  <a:pt x="251798" y="1216801"/>
                </a:lnTo>
                <a:lnTo>
                  <a:pt x="217336" y="1186635"/>
                </a:lnTo>
                <a:lnTo>
                  <a:pt x="184964" y="1154263"/>
                </a:lnTo>
                <a:lnTo>
                  <a:pt x="154798" y="1119801"/>
                </a:lnTo>
                <a:lnTo>
                  <a:pt x="126954" y="1083366"/>
                </a:lnTo>
                <a:lnTo>
                  <a:pt x="101548" y="1045074"/>
                </a:lnTo>
                <a:lnTo>
                  <a:pt x="78696" y="1005040"/>
                </a:lnTo>
                <a:lnTo>
                  <a:pt x="58514" y="963381"/>
                </a:lnTo>
                <a:lnTo>
                  <a:pt x="41118" y="920213"/>
                </a:lnTo>
                <a:lnTo>
                  <a:pt x="26625" y="875652"/>
                </a:lnTo>
                <a:lnTo>
                  <a:pt x="15151" y="829814"/>
                </a:lnTo>
                <a:lnTo>
                  <a:pt x="6811" y="782815"/>
                </a:lnTo>
                <a:lnTo>
                  <a:pt x="1722" y="734771"/>
                </a:lnTo>
                <a:lnTo>
                  <a:pt x="0" y="6858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0763" y="2918459"/>
            <a:ext cx="27178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13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1722" y="734771"/>
                </a:lnTo>
                <a:lnTo>
                  <a:pt x="6811" y="782815"/>
                </a:lnTo>
                <a:lnTo>
                  <a:pt x="15151" y="829814"/>
                </a:lnTo>
                <a:lnTo>
                  <a:pt x="26625" y="875652"/>
                </a:lnTo>
                <a:lnTo>
                  <a:pt x="41118" y="920213"/>
                </a:lnTo>
                <a:lnTo>
                  <a:pt x="58514" y="963381"/>
                </a:lnTo>
                <a:lnTo>
                  <a:pt x="78696" y="1005040"/>
                </a:lnTo>
                <a:lnTo>
                  <a:pt x="101548" y="1045074"/>
                </a:lnTo>
                <a:lnTo>
                  <a:pt x="126954" y="1083366"/>
                </a:lnTo>
                <a:lnTo>
                  <a:pt x="154798" y="1119801"/>
                </a:lnTo>
                <a:lnTo>
                  <a:pt x="184964" y="1154263"/>
                </a:lnTo>
                <a:lnTo>
                  <a:pt x="217336" y="1186635"/>
                </a:lnTo>
                <a:lnTo>
                  <a:pt x="251798" y="1216801"/>
                </a:lnTo>
                <a:lnTo>
                  <a:pt x="288233" y="1244645"/>
                </a:lnTo>
                <a:lnTo>
                  <a:pt x="326525" y="1270051"/>
                </a:lnTo>
                <a:lnTo>
                  <a:pt x="366559" y="1292903"/>
                </a:lnTo>
                <a:lnTo>
                  <a:pt x="408218" y="1313085"/>
                </a:lnTo>
                <a:lnTo>
                  <a:pt x="451386" y="1330481"/>
                </a:lnTo>
                <a:lnTo>
                  <a:pt x="495947" y="1344974"/>
                </a:lnTo>
                <a:lnTo>
                  <a:pt x="541785" y="1356448"/>
                </a:lnTo>
                <a:lnTo>
                  <a:pt x="588784" y="1364788"/>
                </a:lnTo>
                <a:lnTo>
                  <a:pt x="636828" y="1369877"/>
                </a:lnTo>
                <a:lnTo>
                  <a:pt x="685800" y="1371600"/>
                </a:lnTo>
                <a:lnTo>
                  <a:pt x="734771" y="1369877"/>
                </a:lnTo>
                <a:lnTo>
                  <a:pt x="782815" y="1364788"/>
                </a:lnTo>
                <a:lnTo>
                  <a:pt x="829814" y="1356448"/>
                </a:lnTo>
                <a:lnTo>
                  <a:pt x="875652" y="1344974"/>
                </a:lnTo>
                <a:lnTo>
                  <a:pt x="920213" y="1330481"/>
                </a:lnTo>
                <a:lnTo>
                  <a:pt x="963381" y="1313085"/>
                </a:lnTo>
                <a:lnTo>
                  <a:pt x="1005040" y="1292903"/>
                </a:lnTo>
                <a:lnTo>
                  <a:pt x="1045074" y="1270051"/>
                </a:lnTo>
                <a:lnTo>
                  <a:pt x="1083366" y="1244645"/>
                </a:lnTo>
                <a:lnTo>
                  <a:pt x="1119801" y="1216801"/>
                </a:lnTo>
                <a:lnTo>
                  <a:pt x="1154263" y="1186635"/>
                </a:lnTo>
                <a:lnTo>
                  <a:pt x="1186635" y="1154263"/>
                </a:lnTo>
                <a:lnTo>
                  <a:pt x="1216801" y="1119801"/>
                </a:lnTo>
                <a:lnTo>
                  <a:pt x="1244645" y="1083366"/>
                </a:lnTo>
                <a:lnTo>
                  <a:pt x="1270051" y="1045074"/>
                </a:lnTo>
                <a:lnTo>
                  <a:pt x="1292903" y="1005040"/>
                </a:lnTo>
                <a:lnTo>
                  <a:pt x="1313085" y="963381"/>
                </a:lnTo>
                <a:lnTo>
                  <a:pt x="1330481" y="920213"/>
                </a:lnTo>
                <a:lnTo>
                  <a:pt x="1344974" y="875652"/>
                </a:lnTo>
                <a:lnTo>
                  <a:pt x="1356448" y="829814"/>
                </a:lnTo>
                <a:lnTo>
                  <a:pt x="1364788" y="782815"/>
                </a:lnTo>
                <a:lnTo>
                  <a:pt x="1369877" y="734771"/>
                </a:lnTo>
                <a:lnTo>
                  <a:pt x="1371600" y="685800"/>
                </a:lnTo>
                <a:lnTo>
                  <a:pt x="1369877" y="636828"/>
                </a:lnTo>
                <a:lnTo>
                  <a:pt x="1364788" y="588784"/>
                </a:lnTo>
                <a:lnTo>
                  <a:pt x="1356448" y="541785"/>
                </a:lnTo>
                <a:lnTo>
                  <a:pt x="1344974" y="495947"/>
                </a:lnTo>
                <a:lnTo>
                  <a:pt x="1330481" y="451386"/>
                </a:lnTo>
                <a:lnTo>
                  <a:pt x="1313085" y="408218"/>
                </a:lnTo>
                <a:lnTo>
                  <a:pt x="1292903" y="366559"/>
                </a:lnTo>
                <a:lnTo>
                  <a:pt x="1270051" y="326525"/>
                </a:lnTo>
                <a:lnTo>
                  <a:pt x="1244645" y="288233"/>
                </a:lnTo>
                <a:lnTo>
                  <a:pt x="1216801" y="251798"/>
                </a:lnTo>
                <a:lnTo>
                  <a:pt x="1186635" y="217336"/>
                </a:lnTo>
                <a:lnTo>
                  <a:pt x="1154263" y="184964"/>
                </a:lnTo>
                <a:lnTo>
                  <a:pt x="1119801" y="154798"/>
                </a:lnTo>
                <a:lnTo>
                  <a:pt x="1083366" y="126954"/>
                </a:lnTo>
                <a:lnTo>
                  <a:pt x="1045074" y="101548"/>
                </a:lnTo>
                <a:lnTo>
                  <a:pt x="1005040" y="78696"/>
                </a:lnTo>
                <a:lnTo>
                  <a:pt x="963381" y="58514"/>
                </a:lnTo>
                <a:lnTo>
                  <a:pt x="920213" y="41118"/>
                </a:lnTo>
                <a:lnTo>
                  <a:pt x="875652" y="26625"/>
                </a:lnTo>
                <a:lnTo>
                  <a:pt x="829814" y="15151"/>
                </a:lnTo>
                <a:lnTo>
                  <a:pt x="782815" y="6811"/>
                </a:lnTo>
                <a:lnTo>
                  <a:pt x="734771" y="1722"/>
                </a:lnTo>
                <a:lnTo>
                  <a:pt x="68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380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800"/>
                </a:lnTo>
                <a:lnTo>
                  <a:pt x="1369877" y="734771"/>
                </a:lnTo>
                <a:lnTo>
                  <a:pt x="1364788" y="782815"/>
                </a:lnTo>
                <a:lnTo>
                  <a:pt x="1356448" y="829814"/>
                </a:lnTo>
                <a:lnTo>
                  <a:pt x="1344974" y="875652"/>
                </a:lnTo>
                <a:lnTo>
                  <a:pt x="1330481" y="920213"/>
                </a:lnTo>
                <a:lnTo>
                  <a:pt x="1313085" y="963381"/>
                </a:lnTo>
                <a:lnTo>
                  <a:pt x="1292903" y="1005040"/>
                </a:lnTo>
                <a:lnTo>
                  <a:pt x="1270051" y="1045074"/>
                </a:lnTo>
                <a:lnTo>
                  <a:pt x="1244645" y="1083366"/>
                </a:lnTo>
                <a:lnTo>
                  <a:pt x="1216801" y="1119801"/>
                </a:lnTo>
                <a:lnTo>
                  <a:pt x="1186635" y="1154263"/>
                </a:lnTo>
                <a:lnTo>
                  <a:pt x="1154263" y="1186635"/>
                </a:lnTo>
                <a:lnTo>
                  <a:pt x="1119801" y="1216801"/>
                </a:lnTo>
                <a:lnTo>
                  <a:pt x="1083366" y="1244645"/>
                </a:lnTo>
                <a:lnTo>
                  <a:pt x="1045074" y="1270051"/>
                </a:lnTo>
                <a:lnTo>
                  <a:pt x="1005040" y="1292903"/>
                </a:lnTo>
                <a:lnTo>
                  <a:pt x="963381" y="1313085"/>
                </a:lnTo>
                <a:lnTo>
                  <a:pt x="920213" y="1330481"/>
                </a:lnTo>
                <a:lnTo>
                  <a:pt x="875652" y="1344974"/>
                </a:lnTo>
                <a:lnTo>
                  <a:pt x="829814" y="1356448"/>
                </a:lnTo>
                <a:lnTo>
                  <a:pt x="782815" y="1364788"/>
                </a:lnTo>
                <a:lnTo>
                  <a:pt x="734771" y="1369877"/>
                </a:lnTo>
                <a:lnTo>
                  <a:pt x="685800" y="1371600"/>
                </a:lnTo>
                <a:lnTo>
                  <a:pt x="636828" y="1369877"/>
                </a:lnTo>
                <a:lnTo>
                  <a:pt x="588784" y="1364788"/>
                </a:lnTo>
                <a:lnTo>
                  <a:pt x="541785" y="1356448"/>
                </a:lnTo>
                <a:lnTo>
                  <a:pt x="495947" y="1344974"/>
                </a:lnTo>
                <a:lnTo>
                  <a:pt x="451386" y="1330481"/>
                </a:lnTo>
                <a:lnTo>
                  <a:pt x="408218" y="1313085"/>
                </a:lnTo>
                <a:lnTo>
                  <a:pt x="366559" y="1292903"/>
                </a:lnTo>
                <a:lnTo>
                  <a:pt x="326525" y="1270051"/>
                </a:lnTo>
                <a:lnTo>
                  <a:pt x="288233" y="1244645"/>
                </a:lnTo>
                <a:lnTo>
                  <a:pt x="251798" y="1216801"/>
                </a:lnTo>
                <a:lnTo>
                  <a:pt x="217336" y="1186635"/>
                </a:lnTo>
                <a:lnTo>
                  <a:pt x="184964" y="1154263"/>
                </a:lnTo>
                <a:lnTo>
                  <a:pt x="154798" y="1119801"/>
                </a:lnTo>
                <a:lnTo>
                  <a:pt x="126954" y="1083366"/>
                </a:lnTo>
                <a:lnTo>
                  <a:pt x="101548" y="1045074"/>
                </a:lnTo>
                <a:lnTo>
                  <a:pt x="78696" y="1005040"/>
                </a:lnTo>
                <a:lnTo>
                  <a:pt x="58514" y="963381"/>
                </a:lnTo>
                <a:lnTo>
                  <a:pt x="41118" y="920213"/>
                </a:lnTo>
                <a:lnTo>
                  <a:pt x="26625" y="875652"/>
                </a:lnTo>
                <a:lnTo>
                  <a:pt x="15151" y="829814"/>
                </a:lnTo>
                <a:lnTo>
                  <a:pt x="6811" y="782815"/>
                </a:lnTo>
                <a:lnTo>
                  <a:pt x="1722" y="734771"/>
                </a:lnTo>
                <a:lnTo>
                  <a:pt x="0" y="6858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50561" y="2918459"/>
            <a:ext cx="2533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9381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1722" y="734771"/>
                </a:lnTo>
                <a:lnTo>
                  <a:pt x="6811" y="782815"/>
                </a:lnTo>
                <a:lnTo>
                  <a:pt x="15151" y="829814"/>
                </a:lnTo>
                <a:lnTo>
                  <a:pt x="26625" y="875652"/>
                </a:lnTo>
                <a:lnTo>
                  <a:pt x="41118" y="920213"/>
                </a:lnTo>
                <a:lnTo>
                  <a:pt x="58514" y="963381"/>
                </a:lnTo>
                <a:lnTo>
                  <a:pt x="78696" y="1005040"/>
                </a:lnTo>
                <a:lnTo>
                  <a:pt x="101548" y="1045074"/>
                </a:lnTo>
                <a:lnTo>
                  <a:pt x="126954" y="1083366"/>
                </a:lnTo>
                <a:lnTo>
                  <a:pt x="154798" y="1119801"/>
                </a:lnTo>
                <a:lnTo>
                  <a:pt x="184964" y="1154263"/>
                </a:lnTo>
                <a:lnTo>
                  <a:pt x="217336" y="1186635"/>
                </a:lnTo>
                <a:lnTo>
                  <a:pt x="251798" y="1216801"/>
                </a:lnTo>
                <a:lnTo>
                  <a:pt x="288233" y="1244645"/>
                </a:lnTo>
                <a:lnTo>
                  <a:pt x="326525" y="1270051"/>
                </a:lnTo>
                <a:lnTo>
                  <a:pt x="366559" y="1292903"/>
                </a:lnTo>
                <a:lnTo>
                  <a:pt x="408218" y="1313085"/>
                </a:lnTo>
                <a:lnTo>
                  <a:pt x="451386" y="1330481"/>
                </a:lnTo>
                <a:lnTo>
                  <a:pt x="495947" y="1344974"/>
                </a:lnTo>
                <a:lnTo>
                  <a:pt x="541785" y="1356448"/>
                </a:lnTo>
                <a:lnTo>
                  <a:pt x="588784" y="1364788"/>
                </a:lnTo>
                <a:lnTo>
                  <a:pt x="636828" y="1369877"/>
                </a:lnTo>
                <a:lnTo>
                  <a:pt x="685800" y="1371600"/>
                </a:lnTo>
                <a:lnTo>
                  <a:pt x="734771" y="1369877"/>
                </a:lnTo>
                <a:lnTo>
                  <a:pt x="782815" y="1364788"/>
                </a:lnTo>
                <a:lnTo>
                  <a:pt x="829814" y="1356448"/>
                </a:lnTo>
                <a:lnTo>
                  <a:pt x="875652" y="1344974"/>
                </a:lnTo>
                <a:lnTo>
                  <a:pt x="920213" y="1330481"/>
                </a:lnTo>
                <a:lnTo>
                  <a:pt x="963381" y="1313085"/>
                </a:lnTo>
                <a:lnTo>
                  <a:pt x="1005040" y="1292903"/>
                </a:lnTo>
                <a:lnTo>
                  <a:pt x="1045074" y="1270051"/>
                </a:lnTo>
                <a:lnTo>
                  <a:pt x="1083366" y="1244645"/>
                </a:lnTo>
                <a:lnTo>
                  <a:pt x="1119801" y="1216801"/>
                </a:lnTo>
                <a:lnTo>
                  <a:pt x="1154263" y="1186635"/>
                </a:lnTo>
                <a:lnTo>
                  <a:pt x="1186635" y="1154263"/>
                </a:lnTo>
                <a:lnTo>
                  <a:pt x="1216801" y="1119801"/>
                </a:lnTo>
                <a:lnTo>
                  <a:pt x="1244645" y="1083366"/>
                </a:lnTo>
                <a:lnTo>
                  <a:pt x="1270051" y="1045074"/>
                </a:lnTo>
                <a:lnTo>
                  <a:pt x="1292903" y="1005040"/>
                </a:lnTo>
                <a:lnTo>
                  <a:pt x="1313085" y="963381"/>
                </a:lnTo>
                <a:lnTo>
                  <a:pt x="1330481" y="920213"/>
                </a:lnTo>
                <a:lnTo>
                  <a:pt x="1344974" y="875652"/>
                </a:lnTo>
                <a:lnTo>
                  <a:pt x="1356448" y="829814"/>
                </a:lnTo>
                <a:lnTo>
                  <a:pt x="1364788" y="782815"/>
                </a:lnTo>
                <a:lnTo>
                  <a:pt x="1369877" y="734771"/>
                </a:lnTo>
                <a:lnTo>
                  <a:pt x="1371600" y="685800"/>
                </a:lnTo>
                <a:lnTo>
                  <a:pt x="1369877" y="636828"/>
                </a:lnTo>
                <a:lnTo>
                  <a:pt x="1364788" y="588784"/>
                </a:lnTo>
                <a:lnTo>
                  <a:pt x="1356448" y="541785"/>
                </a:lnTo>
                <a:lnTo>
                  <a:pt x="1344974" y="495947"/>
                </a:lnTo>
                <a:lnTo>
                  <a:pt x="1330481" y="451386"/>
                </a:lnTo>
                <a:lnTo>
                  <a:pt x="1313085" y="408218"/>
                </a:lnTo>
                <a:lnTo>
                  <a:pt x="1292903" y="366559"/>
                </a:lnTo>
                <a:lnTo>
                  <a:pt x="1270051" y="326525"/>
                </a:lnTo>
                <a:lnTo>
                  <a:pt x="1244645" y="288233"/>
                </a:lnTo>
                <a:lnTo>
                  <a:pt x="1216801" y="251798"/>
                </a:lnTo>
                <a:lnTo>
                  <a:pt x="1186635" y="217336"/>
                </a:lnTo>
                <a:lnTo>
                  <a:pt x="1154263" y="184964"/>
                </a:lnTo>
                <a:lnTo>
                  <a:pt x="1119801" y="154798"/>
                </a:lnTo>
                <a:lnTo>
                  <a:pt x="1083366" y="126954"/>
                </a:lnTo>
                <a:lnTo>
                  <a:pt x="1045074" y="101548"/>
                </a:lnTo>
                <a:lnTo>
                  <a:pt x="1005040" y="78696"/>
                </a:lnTo>
                <a:lnTo>
                  <a:pt x="963381" y="58514"/>
                </a:lnTo>
                <a:lnTo>
                  <a:pt x="920213" y="41118"/>
                </a:lnTo>
                <a:lnTo>
                  <a:pt x="875652" y="26625"/>
                </a:lnTo>
                <a:lnTo>
                  <a:pt x="829814" y="15151"/>
                </a:lnTo>
                <a:lnTo>
                  <a:pt x="782815" y="6811"/>
                </a:lnTo>
                <a:lnTo>
                  <a:pt x="734771" y="1722"/>
                </a:lnTo>
                <a:lnTo>
                  <a:pt x="68580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381" y="251498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800"/>
                </a:lnTo>
                <a:lnTo>
                  <a:pt x="1369877" y="734771"/>
                </a:lnTo>
                <a:lnTo>
                  <a:pt x="1364788" y="782815"/>
                </a:lnTo>
                <a:lnTo>
                  <a:pt x="1356448" y="829814"/>
                </a:lnTo>
                <a:lnTo>
                  <a:pt x="1344974" y="875652"/>
                </a:lnTo>
                <a:lnTo>
                  <a:pt x="1330481" y="920213"/>
                </a:lnTo>
                <a:lnTo>
                  <a:pt x="1313085" y="963381"/>
                </a:lnTo>
                <a:lnTo>
                  <a:pt x="1292903" y="1005040"/>
                </a:lnTo>
                <a:lnTo>
                  <a:pt x="1270051" y="1045074"/>
                </a:lnTo>
                <a:lnTo>
                  <a:pt x="1244645" y="1083366"/>
                </a:lnTo>
                <a:lnTo>
                  <a:pt x="1216801" y="1119801"/>
                </a:lnTo>
                <a:lnTo>
                  <a:pt x="1186635" y="1154263"/>
                </a:lnTo>
                <a:lnTo>
                  <a:pt x="1154263" y="1186635"/>
                </a:lnTo>
                <a:lnTo>
                  <a:pt x="1119801" y="1216801"/>
                </a:lnTo>
                <a:lnTo>
                  <a:pt x="1083366" y="1244645"/>
                </a:lnTo>
                <a:lnTo>
                  <a:pt x="1045074" y="1270051"/>
                </a:lnTo>
                <a:lnTo>
                  <a:pt x="1005040" y="1292903"/>
                </a:lnTo>
                <a:lnTo>
                  <a:pt x="963381" y="1313085"/>
                </a:lnTo>
                <a:lnTo>
                  <a:pt x="920213" y="1330481"/>
                </a:lnTo>
                <a:lnTo>
                  <a:pt x="875652" y="1344974"/>
                </a:lnTo>
                <a:lnTo>
                  <a:pt x="829814" y="1356448"/>
                </a:lnTo>
                <a:lnTo>
                  <a:pt x="782815" y="1364788"/>
                </a:lnTo>
                <a:lnTo>
                  <a:pt x="734771" y="1369877"/>
                </a:lnTo>
                <a:lnTo>
                  <a:pt x="685800" y="1371600"/>
                </a:lnTo>
                <a:lnTo>
                  <a:pt x="636828" y="1369877"/>
                </a:lnTo>
                <a:lnTo>
                  <a:pt x="588784" y="1364788"/>
                </a:lnTo>
                <a:lnTo>
                  <a:pt x="541785" y="1356448"/>
                </a:lnTo>
                <a:lnTo>
                  <a:pt x="495947" y="1344974"/>
                </a:lnTo>
                <a:lnTo>
                  <a:pt x="451386" y="1330481"/>
                </a:lnTo>
                <a:lnTo>
                  <a:pt x="408218" y="1313085"/>
                </a:lnTo>
                <a:lnTo>
                  <a:pt x="366559" y="1292903"/>
                </a:lnTo>
                <a:lnTo>
                  <a:pt x="326525" y="1270051"/>
                </a:lnTo>
                <a:lnTo>
                  <a:pt x="288233" y="1244645"/>
                </a:lnTo>
                <a:lnTo>
                  <a:pt x="251798" y="1216801"/>
                </a:lnTo>
                <a:lnTo>
                  <a:pt x="217336" y="1186635"/>
                </a:lnTo>
                <a:lnTo>
                  <a:pt x="184964" y="1154263"/>
                </a:lnTo>
                <a:lnTo>
                  <a:pt x="154798" y="1119801"/>
                </a:lnTo>
                <a:lnTo>
                  <a:pt x="126954" y="1083366"/>
                </a:lnTo>
                <a:lnTo>
                  <a:pt x="101548" y="1045074"/>
                </a:lnTo>
                <a:lnTo>
                  <a:pt x="78696" y="1005040"/>
                </a:lnTo>
                <a:lnTo>
                  <a:pt x="58514" y="963381"/>
                </a:lnTo>
                <a:lnTo>
                  <a:pt x="41118" y="920213"/>
                </a:lnTo>
                <a:lnTo>
                  <a:pt x="26625" y="875652"/>
                </a:lnTo>
                <a:lnTo>
                  <a:pt x="15151" y="829814"/>
                </a:lnTo>
                <a:lnTo>
                  <a:pt x="6811" y="782815"/>
                </a:lnTo>
                <a:lnTo>
                  <a:pt x="1722" y="734771"/>
                </a:lnTo>
                <a:lnTo>
                  <a:pt x="0" y="6858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6943" y="2918459"/>
            <a:ext cx="23622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2980" y="3143504"/>
            <a:ext cx="1676400" cy="118110"/>
          </a:xfrm>
          <a:custGeom>
            <a:avLst/>
            <a:gdLst/>
            <a:ahLst/>
            <a:cxnLst/>
            <a:rect l="l" t="t" r="r" b="b"/>
            <a:pathLst>
              <a:path w="1676400" h="118110">
                <a:moveTo>
                  <a:pt x="1575689" y="0"/>
                </a:moveTo>
                <a:lnTo>
                  <a:pt x="1567942" y="2032"/>
                </a:lnTo>
                <a:lnTo>
                  <a:pt x="1564513" y="8000"/>
                </a:lnTo>
                <a:lnTo>
                  <a:pt x="1560957" y="13970"/>
                </a:lnTo>
                <a:lnTo>
                  <a:pt x="1562989" y="21717"/>
                </a:lnTo>
                <a:lnTo>
                  <a:pt x="1568958" y="25146"/>
                </a:lnTo>
                <a:lnTo>
                  <a:pt x="1604922" y="46185"/>
                </a:lnTo>
                <a:lnTo>
                  <a:pt x="1651508" y="46228"/>
                </a:lnTo>
                <a:lnTo>
                  <a:pt x="1651508" y="71374"/>
                </a:lnTo>
                <a:lnTo>
                  <a:pt x="1604983" y="71374"/>
                </a:lnTo>
                <a:lnTo>
                  <a:pt x="1568958" y="92329"/>
                </a:lnTo>
                <a:lnTo>
                  <a:pt x="1562989" y="95885"/>
                </a:lnTo>
                <a:lnTo>
                  <a:pt x="1560957" y="103505"/>
                </a:lnTo>
                <a:lnTo>
                  <a:pt x="1564386" y="109600"/>
                </a:lnTo>
                <a:lnTo>
                  <a:pt x="1567942" y="115570"/>
                </a:lnTo>
                <a:lnTo>
                  <a:pt x="1575562" y="117601"/>
                </a:lnTo>
                <a:lnTo>
                  <a:pt x="1581530" y="114046"/>
                </a:lnTo>
                <a:lnTo>
                  <a:pt x="1654809" y="71374"/>
                </a:lnTo>
                <a:lnTo>
                  <a:pt x="1651508" y="71374"/>
                </a:lnTo>
                <a:lnTo>
                  <a:pt x="1654882" y="71331"/>
                </a:lnTo>
                <a:lnTo>
                  <a:pt x="1676400" y="58800"/>
                </a:lnTo>
                <a:lnTo>
                  <a:pt x="1575689" y="0"/>
                </a:lnTo>
                <a:close/>
              </a:path>
              <a:path w="1676400" h="118110">
                <a:moveTo>
                  <a:pt x="1626543" y="58833"/>
                </a:moveTo>
                <a:lnTo>
                  <a:pt x="1605057" y="71331"/>
                </a:lnTo>
                <a:lnTo>
                  <a:pt x="1651508" y="71374"/>
                </a:lnTo>
                <a:lnTo>
                  <a:pt x="1651508" y="69723"/>
                </a:lnTo>
                <a:lnTo>
                  <a:pt x="1645158" y="69723"/>
                </a:lnTo>
                <a:lnTo>
                  <a:pt x="1626543" y="58833"/>
                </a:lnTo>
                <a:close/>
              </a:path>
              <a:path w="1676400" h="118110">
                <a:moveTo>
                  <a:pt x="0" y="44704"/>
                </a:moveTo>
                <a:lnTo>
                  <a:pt x="0" y="69850"/>
                </a:lnTo>
                <a:lnTo>
                  <a:pt x="1605057" y="71331"/>
                </a:lnTo>
                <a:lnTo>
                  <a:pt x="1626543" y="58833"/>
                </a:lnTo>
                <a:lnTo>
                  <a:pt x="1604922" y="46185"/>
                </a:lnTo>
                <a:lnTo>
                  <a:pt x="0" y="44704"/>
                </a:lnTo>
                <a:close/>
              </a:path>
              <a:path w="1676400" h="118110">
                <a:moveTo>
                  <a:pt x="1645158" y="48006"/>
                </a:moveTo>
                <a:lnTo>
                  <a:pt x="1626543" y="58833"/>
                </a:lnTo>
                <a:lnTo>
                  <a:pt x="1645158" y="69723"/>
                </a:lnTo>
                <a:lnTo>
                  <a:pt x="1645158" y="48006"/>
                </a:lnTo>
                <a:close/>
              </a:path>
              <a:path w="1676400" h="118110">
                <a:moveTo>
                  <a:pt x="1651508" y="48006"/>
                </a:moveTo>
                <a:lnTo>
                  <a:pt x="1645158" y="48006"/>
                </a:lnTo>
                <a:lnTo>
                  <a:pt x="1645158" y="69723"/>
                </a:lnTo>
                <a:lnTo>
                  <a:pt x="1651508" y="69723"/>
                </a:lnTo>
                <a:lnTo>
                  <a:pt x="1651508" y="48006"/>
                </a:lnTo>
                <a:close/>
              </a:path>
              <a:path w="1676400" h="118110">
                <a:moveTo>
                  <a:pt x="1604922" y="46185"/>
                </a:moveTo>
                <a:lnTo>
                  <a:pt x="1626543" y="58833"/>
                </a:lnTo>
                <a:lnTo>
                  <a:pt x="1645158" y="48006"/>
                </a:lnTo>
                <a:lnTo>
                  <a:pt x="1651508" y="48006"/>
                </a:lnTo>
                <a:lnTo>
                  <a:pt x="1651508" y="46228"/>
                </a:lnTo>
                <a:lnTo>
                  <a:pt x="1604922" y="46185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4566411"/>
            <a:ext cx="8065134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000"/>
              </a:lnSpc>
            </a:pP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Diverging connection: Information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can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flow between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  and C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if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and only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if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we </a:t>
            </a:r>
            <a:r>
              <a:rPr sz="2400" b="1" i="1" spc="-5" dirty="0">
                <a:solidFill>
                  <a:srgbClr val="0F243E"/>
                </a:solidFill>
                <a:latin typeface="Comic Sans MS"/>
                <a:cs typeface="Comic Sans MS"/>
              </a:rPr>
              <a:t>do not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have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evidence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at</a:t>
            </a:r>
            <a:r>
              <a:rPr sz="2400" b="1" i="1" spc="-7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2580" y="3142107"/>
            <a:ext cx="1828800" cy="118110"/>
          </a:xfrm>
          <a:custGeom>
            <a:avLst/>
            <a:gdLst/>
            <a:ahLst/>
            <a:cxnLst/>
            <a:rect l="l" t="t" r="r" b="b"/>
            <a:pathLst>
              <a:path w="1828800" h="118110">
                <a:moveTo>
                  <a:pt x="100837" y="0"/>
                </a:moveTo>
                <a:lnTo>
                  <a:pt x="0" y="58673"/>
                </a:lnTo>
                <a:lnTo>
                  <a:pt x="94742" y="114045"/>
                </a:lnTo>
                <a:lnTo>
                  <a:pt x="100711" y="117601"/>
                </a:lnTo>
                <a:lnTo>
                  <a:pt x="108457" y="115569"/>
                </a:lnTo>
                <a:lnTo>
                  <a:pt x="111887" y="109600"/>
                </a:lnTo>
                <a:lnTo>
                  <a:pt x="115443" y="103504"/>
                </a:lnTo>
                <a:lnTo>
                  <a:pt x="113411" y="95884"/>
                </a:lnTo>
                <a:lnTo>
                  <a:pt x="107442" y="92328"/>
                </a:lnTo>
                <a:lnTo>
                  <a:pt x="71374" y="71289"/>
                </a:lnTo>
                <a:lnTo>
                  <a:pt x="24892" y="71246"/>
                </a:lnTo>
                <a:lnTo>
                  <a:pt x="24892" y="46100"/>
                </a:lnTo>
                <a:lnTo>
                  <a:pt x="71519" y="46100"/>
                </a:lnTo>
                <a:lnTo>
                  <a:pt x="113411" y="21716"/>
                </a:lnTo>
                <a:lnTo>
                  <a:pt x="115443" y="13969"/>
                </a:lnTo>
                <a:lnTo>
                  <a:pt x="112013" y="8000"/>
                </a:lnTo>
                <a:lnTo>
                  <a:pt x="108457" y="2031"/>
                </a:lnTo>
                <a:lnTo>
                  <a:pt x="100837" y="0"/>
                </a:lnTo>
                <a:close/>
              </a:path>
              <a:path w="1828800" h="118110">
                <a:moveTo>
                  <a:pt x="71446" y="46143"/>
                </a:moveTo>
                <a:lnTo>
                  <a:pt x="49856" y="58737"/>
                </a:lnTo>
                <a:lnTo>
                  <a:pt x="71374" y="71289"/>
                </a:lnTo>
                <a:lnTo>
                  <a:pt x="1828799" y="72897"/>
                </a:lnTo>
                <a:lnTo>
                  <a:pt x="1828799" y="47751"/>
                </a:lnTo>
                <a:lnTo>
                  <a:pt x="71446" y="46143"/>
                </a:lnTo>
                <a:close/>
              </a:path>
              <a:path w="1828800" h="118110">
                <a:moveTo>
                  <a:pt x="24892" y="46100"/>
                </a:moveTo>
                <a:lnTo>
                  <a:pt x="24892" y="71246"/>
                </a:lnTo>
                <a:lnTo>
                  <a:pt x="71374" y="71289"/>
                </a:lnTo>
                <a:lnTo>
                  <a:pt x="68471" y="69595"/>
                </a:lnTo>
                <a:lnTo>
                  <a:pt x="31242" y="69595"/>
                </a:lnTo>
                <a:lnTo>
                  <a:pt x="31242" y="47878"/>
                </a:lnTo>
                <a:lnTo>
                  <a:pt x="68471" y="47878"/>
                </a:lnTo>
                <a:lnTo>
                  <a:pt x="71446" y="46143"/>
                </a:lnTo>
                <a:lnTo>
                  <a:pt x="24892" y="46100"/>
                </a:lnTo>
                <a:close/>
              </a:path>
              <a:path w="1828800" h="118110">
                <a:moveTo>
                  <a:pt x="31242" y="47878"/>
                </a:moveTo>
                <a:lnTo>
                  <a:pt x="31242" y="69595"/>
                </a:lnTo>
                <a:lnTo>
                  <a:pt x="49856" y="58737"/>
                </a:lnTo>
                <a:lnTo>
                  <a:pt x="31242" y="47878"/>
                </a:lnTo>
                <a:close/>
              </a:path>
              <a:path w="1828800" h="118110">
                <a:moveTo>
                  <a:pt x="49856" y="58737"/>
                </a:moveTo>
                <a:lnTo>
                  <a:pt x="31242" y="69595"/>
                </a:lnTo>
                <a:lnTo>
                  <a:pt x="68471" y="69595"/>
                </a:lnTo>
                <a:lnTo>
                  <a:pt x="49856" y="58737"/>
                </a:lnTo>
                <a:close/>
              </a:path>
              <a:path w="1828800" h="118110">
                <a:moveTo>
                  <a:pt x="68471" y="47878"/>
                </a:moveTo>
                <a:lnTo>
                  <a:pt x="31242" y="47878"/>
                </a:lnTo>
                <a:lnTo>
                  <a:pt x="49856" y="58737"/>
                </a:lnTo>
                <a:lnTo>
                  <a:pt x="68471" y="47878"/>
                </a:lnTo>
                <a:close/>
              </a:path>
              <a:path w="1828800" h="118110">
                <a:moveTo>
                  <a:pt x="71519" y="46100"/>
                </a:moveTo>
                <a:lnTo>
                  <a:pt x="24892" y="46100"/>
                </a:lnTo>
                <a:lnTo>
                  <a:pt x="71446" y="46143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1022" y="2013204"/>
            <a:ext cx="4981956" cy="384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491" y="6435852"/>
            <a:ext cx="177990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7042" y="6435852"/>
            <a:ext cx="27051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26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d-Separation</a:t>
            </a:r>
            <a:r>
              <a:rPr spc="-3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/>
          <p:nvPr/>
        </p:nvSpPr>
        <p:spPr>
          <a:xfrm>
            <a:off x="673608" y="1283208"/>
            <a:ext cx="7645146" cy="3149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5710" y="1699259"/>
            <a:ext cx="27178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3108" y="1699259"/>
            <a:ext cx="2533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2143" y="1699259"/>
            <a:ext cx="23622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451859"/>
            <a:ext cx="8268970" cy="230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7790">
              <a:lnSpc>
                <a:spcPct val="100000"/>
              </a:lnSpc>
              <a:tabLst>
                <a:tab pos="6146165" algn="l"/>
              </a:tabLst>
            </a:pPr>
            <a:r>
              <a:rPr sz="3200" b="1" i="1" dirty="0">
                <a:solidFill>
                  <a:srgbClr val="0F243E"/>
                </a:solidFill>
                <a:latin typeface="Calibri"/>
                <a:cs typeface="Calibri"/>
              </a:rPr>
              <a:t>D	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 marR="5080">
              <a:lnSpc>
                <a:spcPct val="105000"/>
              </a:lnSpc>
              <a:tabLst>
                <a:tab pos="2228850" algn="l"/>
                <a:tab pos="2552700" algn="l"/>
                <a:tab pos="6983730" algn="l"/>
              </a:tabLst>
            </a:pP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Converging connection: Information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can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flow between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  and C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if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and only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if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we </a:t>
            </a:r>
            <a:r>
              <a:rPr sz="2400" b="1" i="1" spc="-5" dirty="0">
                <a:solidFill>
                  <a:srgbClr val="0F243E"/>
                </a:solidFill>
                <a:latin typeface="Comic Sans MS"/>
                <a:cs typeface="Comic Sans MS"/>
              </a:rPr>
              <a:t>do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have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evidence</a:t>
            </a:r>
            <a:r>
              <a:rPr sz="2400" b="1" i="1" spc="1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at</a:t>
            </a:r>
            <a:r>
              <a:rPr sz="2400" b="1" i="1" spc="-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B	or</a:t>
            </a:r>
            <a:r>
              <a:rPr sz="2400" b="1" i="1" spc="-1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any  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descendent</a:t>
            </a:r>
            <a:r>
              <a:rPr sz="2400" b="1" i="1" spc="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of	B	</a:t>
            </a:r>
            <a:r>
              <a:rPr sz="2400" b="1" i="1" spc="-5" dirty="0">
                <a:solidFill>
                  <a:srgbClr val="0033CC"/>
                </a:solidFill>
                <a:latin typeface="Comic Sans MS"/>
                <a:cs typeface="Comic Sans MS"/>
              </a:rPr>
              <a:t>(such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as D or</a:t>
            </a:r>
            <a:r>
              <a:rPr sz="2400" b="1" i="1" spc="-10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mic Sans MS"/>
                <a:cs typeface="Comic Sans MS"/>
              </a:rPr>
              <a:t>E)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4173" y="2001773"/>
            <a:ext cx="4879848" cy="3859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6617" y="474979"/>
            <a:ext cx="280987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For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491" y="6435852"/>
            <a:ext cx="177990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7042" y="6435852"/>
            <a:ext cx="27051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28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5266" y="2215896"/>
            <a:ext cx="16719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Earthquake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8320" y="2215896"/>
            <a:ext cx="12515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8120" y="37398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0321" y="52641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267" y="52641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2405" y="1143000"/>
            <a:ext cx="7834630" cy="5051425"/>
          </a:xfrm>
          <a:custGeom>
            <a:avLst/>
            <a:gdLst/>
            <a:ahLst/>
            <a:cxnLst/>
            <a:rect l="l" t="t" r="r" b="b"/>
            <a:pathLst>
              <a:path w="7834630" h="5051425">
                <a:moveTo>
                  <a:pt x="0" y="0"/>
                </a:moveTo>
                <a:lnTo>
                  <a:pt x="7834122" y="5051298"/>
                </a:lnTo>
              </a:path>
            </a:pathLst>
          </a:custGeom>
          <a:ln w="731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1143000"/>
            <a:ext cx="6990080" cy="5205730"/>
          </a:xfrm>
          <a:custGeom>
            <a:avLst/>
            <a:gdLst/>
            <a:ahLst/>
            <a:cxnLst/>
            <a:rect l="l" t="t" r="r" b="b"/>
            <a:pathLst>
              <a:path w="6990080" h="5205730">
                <a:moveTo>
                  <a:pt x="6989826" y="0"/>
                </a:moveTo>
                <a:lnTo>
                  <a:pt x="0" y="5205222"/>
                </a:lnTo>
              </a:path>
            </a:pathLst>
          </a:custGeom>
          <a:ln w="731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879" y="474979"/>
            <a:ext cx="293497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d-Separation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63865" cy="36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1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undirected </a:t>
            </a:r>
            <a:r>
              <a:rPr sz="3200" spc="-15" dirty="0">
                <a:latin typeface="Calibri"/>
                <a:cs typeface="Calibri"/>
              </a:rPr>
              <a:t>path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40" dirty="0">
                <a:latin typeface="Calibri"/>
                <a:cs typeface="Calibri"/>
              </a:rPr>
              <a:t>“cut  </a:t>
            </a:r>
            <a:r>
              <a:rPr sz="3200" spc="30" dirty="0">
                <a:latin typeface="Calibri"/>
                <a:cs typeface="Calibri"/>
              </a:rPr>
              <a:t>off”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10" dirty="0">
                <a:latin typeface="Calibri"/>
                <a:cs typeface="Calibri"/>
              </a:rPr>
              <a:t>cannot </a:t>
            </a:r>
            <a:r>
              <a:rPr sz="3200" spc="-5" dirty="0">
                <a:latin typeface="Calibri"/>
                <a:cs typeface="Calibri"/>
              </a:rPr>
              <a:t>flow </a:t>
            </a:r>
            <a:r>
              <a:rPr sz="3200" spc="-10" dirty="0">
                <a:latin typeface="Calibri"/>
                <a:cs typeface="Calibri"/>
              </a:rPr>
              <a:t>across </a:t>
            </a:r>
            <a:r>
              <a:rPr sz="3200" spc="-5" dirty="0">
                <a:latin typeface="Calibri"/>
                <a:cs typeface="Calibri"/>
              </a:rPr>
              <a:t>one of  the nodes in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spc="-20" dirty="0">
                <a:latin typeface="Calibri"/>
                <a:cs typeface="Calibri"/>
              </a:rPr>
              <a:t>are d-separated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every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undirected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path between </a:t>
            </a:r>
            <a:r>
              <a:rPr sz="3200" spc="-5" dirty="0">
                <a:latin typeface="Calibri"/>
                <a:cs typeface="Calibri"/>
              </a:rPr>
              <a:t>them </a:t>
            </a:r>
            <a:r>
              <a:rPr sz="3200" dirty="0">
                <a:latin typeface="Calibri"/>
                <a:cs typeface="Calibri"/>
              </a:rPr>
              <a:t>is cut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off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sets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spc="-20" dirty="0">
                <a:latin typeface="Calibri"/>
                <a:cs typeface="Calibri"/>
              </a:rPr>
              <a:t>are d-separated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every pair  </a:t>
            </a:r>
            <a:r>
              <a:rPr sz="3200" spc="-5" dirty="0">
                <a:latin typeface="Calibri"/>
                <a:cs typeface="Calibri"/>
              </a:rPr>
              <a:t>of nodes, one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set,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d-separated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74979"/>
            <a:ext cx="19431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981"/>
            <a:ext cx="3818254" cy="222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Pearl lives </a:t>
            </a:r>
            <a:r>
              <a:rPr sz="2000" spc="-5" dirty="0">
                <a:latin typeface="Calibri"/>
                <a:cs typeface="Calibri"/>
              </a:rPr>
              <a:t>in Los Angeles. It is a  high-crime </a:t>
            </a:r>
            <a:r>
              <a:rPr sz="2000" spc="-10" dirty="0">
                <a:latin typeface="Calibri"/>
                <a:cs typeface="Calibri"/>
              </a:rPr>
              <a:t>area. Pearl installed </a:t>
            </a:r>
            <a:r>
              <a:rPr sz="2000" spc="-5" dirty="0">
                <a:latin typeface="Calibri"/>
                <a:cs typeface="Calibri"/>
              </a:rPr>
              <a:t>a  </a:t>
            </a:r>
            <a:r>
              <a:rPr sz="2000" spc="-10" dirty="0">
                <a:latin typeface="Calibri"/>
                <a:cs typeface="Calibri"/>
              </a:rPr>
              <a:t>burglar </a:t>
            </a:r>
            <a:r>
              <a:rPr sz="2000" spc="-5" dirty="0">
                <a:latin typeface="Calibri"/>
                <a:cs typeface="Calibri"/>
              </a:rPr>
              <a:t>alarm. He </a:t>
            </a:r>
            <a:r>
              <a:rPr sz="2000" spc="-15" dirty="0">
                <a:latin typeface="Calibri"/>
                <a:cs typeface="Calibri"/>
              </a:rPr>
              <a:t>asked </a:t>
            </a:r>
            <a:r>
              <a:rPr sz="2000" spc="-10" dirty="0">
                <a:latin typeface="Calibri"/>
                <a:cs typeface="Calibri"/>
              </a:rPr>
              <a:t>his  neighbors </a:t>
            </a:r>
            <a:r>
              <a:rPr sz="2000" spc="-5" dirty="0">
                <a:latin typeface="Calibri"/>
                <a:cs typeface="Calibri"/>
              </a:rPr>
              <a:t>John &amp; </a:t>
            </a:r>
            <a:r>
              <a:rPr sz="2000" dirty="0">
                <a:latin typeface="Calibri"/>
                <a:cs typeface="Calibri"/>
              </a:rPr>
              <a:t>Mary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call  </a:t>
            </a:r>
            <a:r>
              <a:rPr sz="2000" spc="-5" dirty="0">
                <a:latin typeface="Calibri"/>
                <a:cs typeface="Calibri"/>
              </a:rPr>
              <a:t>him if they hear the alarm. </a:t>
            </a:r>
            <a:r>
              <a:rPr sz="2000" spc="-10" dirty="0">
                <a:latin typeface="Calibri"/>
                <a:cs typeface="Calibri"/>
              </a:rPr>
              <a:t>This  </a:t>
            </a:r>
            <a:r>
              <a:rPr sz="2000" spc="-25" dirty="0">
                <a:latin typeface="Calibri"/>
                <a:cs typeface="Calibri"/>
              </a:rPr>
              <a:t>way </a:t>
            </a:r>
            <a:r>
              <a:rPr sz="2000" spc="-5" dirty="0">
                <a:latin typeface="Calibri"/>
                <a:cs typeface="Calibri"/>
              </a:rPr>
              <a:t>he </a:t>
            </a:r>
            <a:r>
              <a:rPr sz="2000" spc="-10" dirty="0">
                <a:latin typeface="Calibri"/>
                <a:cs typeface="Calibri"/>
              </a:rPr>
              <a:t>can come </a:t>
            </a:r>
            <a:r>
              <a:rPr sz="2000" spc="-5" dirty="0">
                <a:latin typeface="Calibri"/>
                <a:cs typeface="Calibri"/>
              </a:rPr>
              <a:t>home if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spc="-5" dirty="0">
                <a:latin typeface="Calibri"/>
                <a:cs typeface="Calibri"/>
              </a:rPr>
              <a:t>is  a </a:t>
            </a:r>
            <a:r>
              <a:rPr sz="2000" spc="-20" dirty="0">
                <a:latin typeface="Calibri"/>
                <a:cs typeface="Calibri"/>
              </a:rPr>
              <a:t>burglary. </a:t>
            </a:r>
            <a:r>
              <a:rPr sz="2000" spc="-5" dirty="0">
                <a:latin typeface="Calibri"/>
                <a:cs typeface="Calibri"/>
              </a:rPr>
              <a:t>Los Angeles is </a:t>
            </a:r>
            <a:r>
              <a:rPr sz="2000" dirty="0">
                <a:latin typeface="Calibri"/>
                <a:cs typeface="Calibri"/>
              </a:rPr>
              <a:t>also  </a:t>
            </a:r>
            <a:r>
              <a:rPr sz="2000" spc="-10" dirty="0">
                <a:latin typeface="Calibri"/>
                <a:cs typeface="Calibri"/>
              </a:rPr>
              <a:t>earth-quake prone. </a:t>
            </a:r>
            <a:r>
              <a:rPr sz="2000" spc="-5" dirty="0">
                <a:latin typeface="Calibri"/>
                <a:cs typeface="Calibri"/>
              </a:rPr>
              <a:t>Alarm goes  </a:t>
            </a:r>
            <a:r>
              <a:rPr sz="2000" spc="-10" dirty="0">
                <a:latin typeface="Calibri"/>
                <a:cs typeface="Calibri"/>
              </a:rPr>
              <a:t>off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spc="-5" dirty="0">
                <a:latin typeface="Calibri"/>
                <a:cs typeface="Calibri"/>
              </a:rPr>
              <a:t>is 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earth-quake.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194" y="1575053"/>
            <a:ext cx="3720465" cy="331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23035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urglary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=&gt; A</a:t>
            </a:r>
            <a:r>
              <a:rPr sz="2000" spc="-5" dirty="0">
                <a:latin typeface="Calibri"/>
                <a:cs typeface="Calibri"/>
              </a:rPr>
              <a:t>larm 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arth-Quake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=&gt; A</a:t>
            </a:r>
            <a:r>
              <a:rPr sz="2000" spc="-5" dirty="0">
                <a:latin typeface="Calibri"/>
                <a:cs typeface="Calibri"/>
              </a:rPr>
              <a:t>larm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larm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=&gt; J</a:t>
            </a:r>
            <a:r>
              <a:rPr sz="2000" spc="-5" dirty="0">
                <a:latin typeface="Calibri"/>
                <a:cs typeface="Calibri"/>
              </a:rPr>
              <a:t>ohn-calls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larm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=&gt;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ary-calls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spc="-5" dirty="0">
                <a:latin typeface="Calibri"/>
                <a:cs typeface="Calibri"/>
              </a:rPr>
              <a:t>is a </a:t>
            </a:r>
            <a:r>
              <a:rPr sz="2000" spc="-25" dirty="0">
                <a:latin typeface="Calibri"/>
                <a:cs typeface="Calibri"/>
              </a:rPr>
              <a:t>burglary,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dirty="0">
                <a:latin typeface="Calibri"/>
                <a:cs typeface="Calibri"/>
              </a:rPr>
              <a:t>Mary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call?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Check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KB &amp; E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|=</a:t>
            </a:r>
            <a:r>
              <a:rPr sz="2000" spc="-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355600" marR="27305" indent="-342900">
              <a:lnSpc>
                <a:spcPts val="1920"/>
              </a:lnSpc>
              <a:spcBef>
                <a:spcPts val="465"/>
              </a:spcBef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Mary </a:t>
            </a:r>
            <a:r>
              <a:rPr sz="2000" spc="-5" dirty="0">
                <a:latin typeface="Calibri"/>
                <a:cs typeface="Calibri"/>
              </a:rPr>
              <a:t>didn’t call, is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possible that  Burglary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occurred?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Check KB &amp; ~M  </a:t>
            </a:r>
            <a:r>
              <a:rPr sz="2000" i="1" spc="-5" dirty="0">
                <a:solidFill>
                  <a:srgbClr val="C0504D"/>
                </a:solidFill>
                <a:latin typeface="Calibri"/>
                <a:cs typeface="Calibri"/>
              </a:rPr>
              <a:t>doesn’t </a:t>
            </a:r>
            <a:r>
              <a:rPr sz="2000" i="1" spc="-15" dirty="0">
                <a:solidFill>
                  <a:srgbClr val="C0504D"/>
                </a:solidFill>
                <a:latin typeface="Calibri"/>
                <a:cs typeface="Calibri"/>
              </a:rPr>
              <a:t>entail</a:t>
            </a:r>
            <a:r>
              <a:rPr sz="2000" i="1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~B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436" y="204215"/>
            <a:ext cx="7756525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</a:pPr>
            <a:r>
              <a:rPr sz="4000" spc="-10" dirty="0"/>
              <a:t>Note: </a:t>
            </a:r>
            <a:r>
              <a:rPr sz="4000" spc="-25" dirty="0"/>
              <a:t>For </a:t>
            </a:r>
            <a:r>
              <a:rPr sz="4000" spc="-5" dirty="0"/>
              <a:t>Some </a:t>
            </a:r>
            <a:r>
              <a:rPr sz="4000" spc="-10" dirty="0"/>
              <a:t>CPT </a:t>
            </a:r>
            <a:r>
              <a:rPr sz="4000" spc="-5" dirty="0"/>
              <a:t>Choices, </a:t>
            </a:r>
            <a:r>
              <a:rPr sz="4000" spc="-15" dirty="0"/>
              <a:t>More  </a:t>
            </a:r>
            <a:r>
              <a:rPr sz="4000" spc="-5" dirty="0"/>
              <a:t>Conditional </a:t>
            </a:r>
            <a:r>
              <a:rPr sz="4000" dirty="0"/>
              <a:t>Independences </a:t>
            </a:r>
            <a:r>
              <a:rPr sz="4000" spc="-25" dirty="0"/>
              <a:t>May</a:t>
            </a:r>
            <a:r>
              <a:rPr sz="4000" spc="-120" dirty="0"/>
              <a:t> </a:t>
            </a:r>
            <a:r>
              <a:rPr sz="4000" spc="-5" dirty="0"/>
              <a:t>Hold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76070"/>
            <a:ext cx="315023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Suppose </a:t>
            </a:r>
            <a:r>
              <a:rPr sz="3000" spc="-15" dirty="0">
                <a:latin typeface="Calibri"/>
                <a:cs typeface="Calibri"/>
              </a:rPr>
              <a:t>we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have: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78990"/>
            <a:ext cx="8053070" cy="323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Then only </a:t>
            </a:r>
            <a:r>
              <a:rPr sz="3000" spc="-10" dirty="0">
                <a:latin typeface="Calibri"/>
                <a:cs typeface="Calibri"/>
              </a:rPr>
              <a:t>conditional </a:t>
            </a:r>
            <a:r>
              <a:rPr sz="3000" spc="-5" dirty="0">
                <a:latin typeface="Calibri"/>
                <a:cs typeface="Calibri"/>
              </a:rPr>
              <a:t>independence </a:t>
            </a:r>
            <a:r>
              <a:rPr sz="3000" spc="-15" dirty="0">
                <a:latin typeface="Calibri"/>
                <a:cs typeface="Calibri"/>
              </a:rPr>
              <a:t>we </a:t>
            </a:r>
            <a:r>
              <a:rPr sz="3000" spc="-25" dirty="0">
                <a:latin typeface="Calibri"/>
                <a:cs typeface="Calibri"/>
              </a:rPr>
              <a:t>have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is:</a:t>
            </a:r>
            <a:endParaRPr sz="3000">
              <a:latin typeface="Calibri"/>
              <a:cs typeface="Calibri"/>
            </a:endParaRPr>
          </a:p>
          <a:p>
            <a:pPr marL="1127125">
              <a:lnSpc>
                <a:spcPct val="100000"/>
              </a:lnSpc>
              <a:spcBef>
                <a:spcPts val="359"/>
              </a:spcBef>
              <a:tabLst>
                <a:tab pos="2004695" algn="l"/>
              </a:tabLst>
            </a:pPr>
            <a:r>
              <a:rPr sz="3000" dirty="0">
                <a:latin typeface="Calibri"/>
                <a:cs typeface="Calibri"/>
              </a:rPr>
              <a:t>P(A	C |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B)</a:t>
            </a:r>
            <a:endParaRPr sz="3000">
              <a:latin typeface="Calibri"/>
              <a:cs typeface="Calibri"/>
            </a:endParaRPr>
          </a:p>
          <a:p>
            <a:pPr marL="355600" marR="57150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Now choose </a:t>
            </a:r>
            <a:r>
              <a:rPr sz="3000" spc="-60" dirty="0">
                <a:latin typeface="Calibri"/>
                <a:cs typeface="Calibri"/>
              </a:rPr>
              <a:t>CPTs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must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i="1" spc="-30" dirty="0">
                <a:latin typeface="Calibri"/>
                <a:cs typeface="Calibri"/>
              </a:rPr>
              <a:t>True</a:t>
            </a:r>
            <a:r>
              <a:rPr sz="3000" spc="-30" dirty="0">
                <a:latin typeface="Calibri"/>
                <a:cs typeface="Calibri"/>
              </a:rPr>
              <a:t>, </a:t>
            </a:r>
            <a:r>
              <a:rPr sz="3000" dirty="0">
                <a:latin typeface="Calibri"/>
                <a:cs typeface="Calibri"/>
              </a:rPr>
              <a:t>B  </a:t>
            </a:r>
            <a:r>
              <a:rPr sz="3000" spc="-10" dirty="0">
                <a:latin typeface="Calibri"/>
                <a:cs typeface="Calibri"/>
              </a:rPr>
              <a:t>must </a:t>
            </a:r>
            <a:r>
              <a:rPr sz="3000" spc="-40" dirty="0">
                <a:latin typeface="Calibri"/>
                <a:cs typeface="Calibri"/>
              </a:rPr>
              <a:t>take </a:t>
            </a:r>
            <a:r>
              <a:rPr sz="3000" spc="-5" dirty="0">
                <a:latin typeface="Calibri"/>
                <a:cs typeface="Calibri"/>
              </a:rPr>
              <a:t>same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5" dirty="0">
                <a:latin typeface="Calibri"/>
                <a:cs typeface="Calibri"/>
              </a:rPr>
              <a:t>A, </a:t>
            </a:r>
            <a:r>
              <a:rPr sz="3000" dirty="0">
                <a:latin typeface="Calibri"/>
                <a:cs typeface="Calibri"/>
              </a:rPr>
              <a:t>and C </a:t>
            </a:r>
            <a:r>
              <a:rPr sz="3000" spc="-10" dirty="0">
                <a:latin typeface="Calibri"/>
                <a:cs typeface="Calibri"/>
              </a:rPr>
              <a:t>must </a:t>
            </a:r>
            <a:r>
              <a:rPr sz="3000" spc="-40" dirty="0">
                <a:latin typeface="Calibri"/>
                <a:cs typeface="Calibri"/>
              </a:rPr>
              <a:t>take </a:t>
            </a:r>
            <a:r>
              <a:rPr sz="3000" spc="-5" dirty="0">
                <a:latin typeface="Calibri"/>
                <a:cs typeface="Calibri"/>
              </a:rPr>
              <a:t>same 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resulting distribution </a:t>
            </a:r>
            <a:r>
              <a:rPr sz="3000" spc="-190" dirty="0">
                <a:latin typeface="Calibri"/>
                <a:cs typeface="Calibri"/>
              </a:rPr>
              <a:t>P, </a:t>
            </a:r>
            <a:r>
              <a:rPr sz="3000" dirty="0">
                <a:latin typeface="Calibri"/>
                <a:cs typeface="Calibri"/>
              </a:rPr>
              <a:t>all </a:t>
            </a:r>
            <a:r>
              <a:rPr sz="3000" spc="-15" dirty="0">
                <a:latin typeface="Calibri"/>
                <a:cs typeface="Calibri"/>
              </a:rPr>
              <a:t>pairs </a:t>
            </a:r>
            <a:r>
              <a:rPr sz="3000" spc="-5" dirty="0">
                <a:latin typeface="Calibri"/>
                <a:cs typeface="Calibri"/>
              </a:rPr>
              <a:t>of variables 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conditionally </a:t>
            </a:r>
            <a:r>
              <a:rPr sz="3000" spc="-5" dirty="0">
                <a:latin typeface="Calibri"/>
                <a:cs typeface="Calibri"/>
              </a:rPr>
              <a:t>independent </a:t>
            </a:r>
            <a:r>
              <a:rPr sz="3000" spc="-10" dirty="0">
                <a:latin typeface="Calibri"/>
                <a:cs typeface="Calibri"/>
              </a:rPr>
              <a:t>given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third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580" y="15243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5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5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580" y="15243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7180" y="15243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5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5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7180" y="15243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780" y="15243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74" y="3489"/>
                </a:lnTo>
                <a:lnTo>
                  <a:pt x="208483" y="13594"/>
                </a:lnTo>
                <a:lnTo>
                  <a:pt x="164753" y="29763"/>
                </a:lnTo>
                <a:lnTo>
                  <a:pt x="124815" y="51450"/>
                </a:lnTo>
                <a:lnTo>
                  <a:pt x="89296" y="78105"/>
                </a:lnTo>
                <a:lnTo>
                  <a:pt x="58826" y="109179"/>
                </a:lnTo>
                <a:lnTo>
                  <a:pt x="34032" y="144124"/>
                </a:lnTo>
                <a:lnTo>
                  <a:pt x="15544" y="182392"/>
                </a:lnTo>
                <a:lnTo>
                  <a:pt x="3990" y="223433"/>
                </a:lnTo>
                <a:lnTo>
                  <a:pt x="0" y="266700"/>
                </a:lnTo>
                <a:lnTo>
                  <a:pt x="3990" y="309966"/>
                </a:lnTo>
                <a:lnTo>
                  <a:pt x="15544" y="351007"/>
                </a:lnTo>
                <a:lnTo>
                  <a:pt x="34032" y="389275"/>
                </a:lnTo>
                <a:lnTo>
                  <a:pt x="58826" y="424220"/>
                </a:lnTo>
                <a:lnTo>
                  <a:pt x="89296" y="455295"/>
                </a:lnTo>
                <a:lnTo>
                  <a:pt x="124815" y="481949"/>
                </a:lnTo>
                <a:lnTo>
                  <a:pt x="164753" y="503636"/>
                </a:lnTo>
                <a:lnTo>
                  <a:pt x="208483" y="519805"/>
                </a:lnTo>
                <a:lnTo>
                  <a:pt x="255374" y="529910"/>
                </a:lnTo>
                <a:lnTo>
                  <a:pt x="304800" y="533400"/>
                </a:lnTo>
                <a:lnTo>
                  <a:pt x="354225" y="529910"/>
                </a:lnTo>
                <a:lnTo>
                  <a:pt x="401116" y="519805"/>
                </a:lnTo>
                <a:lnTo>
                  <a:pt x="444846" y="503636"/>
                </a:lnTo>
                <a:lnTo>
                  <a:pt x="484784" y="481949"/>
                </a:lnTo>
                <a:lnTo>
                  <a:pt x="520303" y="455295"/>
                </a:lnTo>
                <a:lnTo>
                  <a:pt x="550773" y="424220"/>
                </a:lnTo>
                <a:lnTo>
                  <a:pt x="575567" y="389275"/>
                </a:lnTo>
                <a:lnTo>
                  <a:pt x="594055" y="351007"/>
                </a:lnTo>
                <a:lnTo>
                  <a:pt x="605609" y="309966"/>
                </a:lnTo>
                <a:lnTo>
                  <a:pt x="609600" y="266700"/>
                </a:lnTo>
                <a:lnTo>
                  <a:pt x="605609" y="223433"/>
                </a:lnTo>
                <a:lnTo>
                  <a:pt x="594055" y="182392"/>
                </a:lnTo>
                <a:lnTo>
                  <a:pt x="575567" y="144124"/>
                </a:lnTo>
                <a:lnTo>
                  <a:pt x="550773" y="109179"/>
                </a:lnTo>
                <a:lnTo>
                  <a:pt x="520303" y="78105"/>
                </a:lnTo>
                <a:lnTo>
                  <a:pt x="484784" y="51450"/>
                </a:lnTo>
                <a:lnTo>
                  <a:pt x="444846" y="29763"/>
                </a:lnTo>
                <a:lnTo>
                  <a:pt x="401116" y="13594"/>
                </a:lnTo>
                <a:lnTo>
                  <a:pt x="354225" y="3489"/>
                </a:lnTo>
                <a:lnTo>
                  <a:pt x="3048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7780" y="15243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55617" y="1508759"/>
            <a:ext cx="223520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2190" algn="l"/>
                <a:tab pos="2011045" algn="l"/>
              </a:tabLst>
            </a:pPr>
            <a:r>
              <a:rPr sz="3200" b="1" i="1" spc="-5" dirty="0">
                <a:solidFill>
                  <a:srgbClr val="0F243E"/>
                </a:solidFill>
                <a:latin typeface="Calibri"/>
                <a:cs typeface="Calibri"/>
              </a:rPr>
              <a:t>A	B	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6180" y="1736979"/>
            <a:ext cx="381000" cy="111125"/>
          </a:xfrm>
          <a:custGeom>
            <a:avLst/>
            <a:gdLst/>
            <a:ahLst/>
            <a:cxnLst/>
            <a:rect l="l" t="t" r="r" b="b"/>
            <a:pathLst>
              <a:path w="381000" h="111125">
                <a:moveTo>
                  <a:pt x="326840" y="65002"/>
                </a:moveTo>
                <a:lnTo>
                  <a:pt x="276479" y="94107"/>
                </a:lnTo>
                <a:lnTo>
                  <a:pt x="274828" y="99949"/>
                </a:lnTo>
                <a:lnTo>
                  <a:pt x="280162" y="109093"/>
                </a:lnTo>
                <a:lnTo>
                  <a:pt x="286004" y="110617"/>
                </a:lnTo>
                <a:lnTo>
                  <a:pt x="364719" y="65150"/>
                </a:lnTo>
                <a:lnTo>
                  <a:pt x="326840" y="65002"/>
                </a:lnTo>
                <a:close/>
              </a:path>
              <a:path w="381000" h="111125">
                <a:moveTo>
                  <a:pt x="343174" y="55571"/>
                </a:moveTo>
                <a:lnTo>
                  <a:pt x="326840" y="65002"/>
                </a:lnTo>
                <a:lnTo>
                  <a:pt x="362077" y="65150"/>
                </a:lnTo>
                <a:lnTo>
                  <a:pt x="362085" y="63881"/>
                </a:lnTo>
                <a:lnTo>
                  <a:pt x="357251" y="63881"/>
                </a:lnTo>
                <a:lnTo>
                  <a:pt x="343174" y="55571"/>
                </a:lnTo>
                <a:close/>
              </a:path>
              <a:path w="381000" h="111125">
                <a:moveTo>
                  <a:pt x="286385" y="0"/>
                </a:moveTo>
                <a:lnTo>
                  <a:pt x="280543" y="1524"/>
                </a:lnTo>
                <a:lnTo>
                  <a:pt x="277876" y="5969"/>
                </a:lnTo>
                <a:lnTo>
                  <a:pt x="275209" y="10541"/>
                </a:lnTo>
                <a:lnTo>
                  <a:pt x="276733" y="16383"/>
                </a:lnTo>
                <a:lnTo>
                  <a:pt x="326878" y="45952"/>
                </a:lnTo>
                <a:lnTo>
                  <a:pt x="362204" y="46100"/>
                </a:lnTo>
                <a:lnTo>
                  <a:pt x="362077" y="65150"/>
                </a:lnTo>
                <a:lnTo>
                  <a:pt x="364719" y="65150"/>
                </a:lnTo>
                <a:lnTo>
                  <a:pt x="381000" y="55753"/>
                </a:lnTo>
                <a:lnTo>
                  <a:pt x="286385" y="0"/>
                </a:lnTo>
                <a:close/>
              </a:path>
              <a:path w="381000" h="111125">
                <a:moveTo>
                  <a:pt x="0" y="44576"/>
                </a:moveTo>
                <a:lnTo>
                  <a:pt x="0" y="63626"/>
                </a:lnTo>
                <a:lnTo>
                  <a:pt x="326840" y="65002"/>
                </a:lnTo>
                <a:lnTo>
                  <a:pt x="343174" y="55571"/>
                </a:lnTo>
                <a:lnTo>
                  <a:pt x="326878" y="45952"/>
                </a:lnTo>
                <a:lnTo>
                  <a:pt x="0" y="44576"/>
                </a:lnTo>
                <a:close/>
              </a:path>
              <a:path w="381000" h="111125">
                <a:moveTo>
                  <a:pt x="357378" y="47371"/>
                </a:moveTo>
                <a:lnTo>
                  <a:pt x="343174" y="55571"/>
                </a:lnTo>
                <a:lnTo>
                  <a:pt x="357251" y="63881"/>
                </a:lnTo>
                <a:lnTo>
                  <a:pt x="357378" y="47371"/>
                </a:lnTo>
                <a:close/>
              </a:path>
              <a:path w="381000" h="111125">
                <a:moveTo>
                  <a:pt x="362195" y="47371"/>
                </a:moveTo>
                <a:lnTo>
                  <a:pt x="357378" y="47371"/>
                </a:lnTo>
                <a:lnTo>
                  <a:pt x="357251" y="63881"/>
                </a:lnTo>
                <a:lnTo>
                  <a:pt x="362085" y="63881"/>
                </a:lnTo>
                <a:lnTo>
                  <a:pt x="362195" y="47371"/>
                </a:lnTo>
                <a:close/>
              </a:path>
              <a:path w="381000" h="111125">
                <a:moveTo>
                  <a:pt x="326878" y="45952"/>
                </a:moveTo>
                <a:lnTo>
                  <a:pt x="343174" y="55571"/>
                </a:lnTo>
                <a:lnTo>
                  <a:pt x="357378" y="47371"/>
                </a:lnTo>
                <a:lnTo>
                  <a:pt x="362195" y="47371"/>
                </a:lnTo>
                <a:lnTo>
                  <a:pt x="362204" y="46100"/>
                </a:lnTo>
                <a:lnTo>
                  <a:pt x="326878" y="4595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780" y="1736979"/>
            <a:ext cx="381000" cy="111125"/>
          </a:xfrm>
          <a:custGeom>
            <a:avLst/>
            <a:gdLst/>
            <a:ahLst/>
            <a:cxnLst/>
            <a:rect l="l" t="t" r="r" b="b"/>
            <a:pathLst>
              <a:path w="381000" h="111125">
                <a:moveTo>
                  <a:pt x="326840" y="65002"/>
                </a:moveTo>
                <a:lnTo>
                  <a:pt x="276479" y="94107"/>
                </a:lnTo>
                <a:lnTo>
                  <a:pt x="274828" y="99949"/>
                </a:lnTo>
                <a:lnTo>
                  <a:pt x="280162" y="109093"/>
                </a:lnTo>
                <a:lnTo>
                  <a:pt x="286004" y="110617"/>
                </a:lnTo>
                <a:lnTo>
                  <a:pt x="364719" y="65150"/>
                </a:lnTo>
                <a:lnTo>
                  <a:pt x="326840" y="65002"/>
                </a:lnTo>
                <a:close/>
              </a:path>
              <a:path w="381000" h="111125">
                <a:moveTo>
                  <a:pt x="343174" y="55571"/>
                </a:moveTo>
                <a:lnTo>
                  <a:pt x="326840" y="65002"/>
                </a:lnTo>
                <a:lnTo>
                  <a:pt x="362077" y="65150"/>
                </a:lnTo>
                <a:lnTo>
                  <a:pt x="362085" y="63881"/>
                </a:lnTo>
                <a:lnTo>
                  <a:pt x="357251" y="63881"/>
                </a:lnTo>
                <a:lnTo>
                  <a:pt x="343174" y="55571"/>
                </a:lnTo>
                <a:close/>
              </a:path>
              <a:path w="381000" h="111125">
                <a:moveTo>
                  <a:pt x="286385" y="0"/>
                </a:moveTo>
                <a:lnTo>
                  <a:pt x="280543" y="1524"/>
                </a:lnTo>
                <a:lnTo>
                  <a:pt x="277876" y="5969"/>
                </a:lnTo>
                <a:lnTo>
                  <a:pt x="275209" y="10541"/>
                </a:lnTo>
                <a:lnTo>
                  <a:pt x="276733" y="16383"/>
                </a:lnTo>
                <a:lnTo>
                  <a:pt x="326878" y="45952"/>
                </a:lnTo>
                <a:lnTo>
                  <a:pt x="362204" y="46100"/>
                </a:lnTo>
                <a:lnTo>
                  <a:pt x="362077" y="65150"/>
                </a:lnTo>
                <a:lnTo>
                  <a:pt x="364719" y="65150"/>
                </a:lnTo>
                <a:lnTo>
                  <a:pt x="381000" y="55753"/>
                </a:lnTo>
                <a:lnTo>
                  <a:pt x="286385" y="0"/>
                </a:lnTo>
                <a:close/>
              </a:path>
              <a:path w="381000" h="111125">
                <a:moveTo>
                  <a:pt x="0" y="44576"/>
                </a:moveTo>
                <a:lnTo>
                  <a:pt x="0" y="63626"/>
                </a:lnTo>
                <a:lnTo>
                  <a:pt x="326840" y="65002"/>
                </a:lnTo>
                <a:lnTo>
                  <a:pt x="343174" y="55571"/>
                </a:lnTo>
                <a:lnTo>
                  <a:pt x="326878" y="45952"/>
                </a:lnTo>
                <a:lnTo>
                  <a:pt x="0" y="44576"/>
                </a:lnTo>
                <a:close/>
              </a:path>
              <a:path w="381000" h="111125">
                <a:moveTo>
                  <a:pt x="357378" y="47371"/>
                </a:moveTo>
                <a:lnTo>
                  <a:pt x="343174" y="55571"/>
                </a:lnTo>
                <a:lnTo>
                  <a:pt x="357251" y="63881"/>
                </a:lnTo>
                <a:lnTo>
                  <a:pt x="357378" y="47371"/>
                </a:lnTo>
                <a:close/>
              </a:path>
              <a:path w="381000" h="111125">
                <a:moveTo>
                  <a:pt x="362195" y="47371"/>
                </a:moveTo>
                <a:lnTo>
                  <a:pt x="357378" y="47371"/>
                </a:lnTo>
                <a:lnTo>
                  <a:pt x="357251" y="63881"/>
                </a:lnTo>
                <a:lnTo>
                  <a:pt x="362085" y="63881"/>
                </a:lnTo>
                <a:lnTo>
                  <a:pt x="362195" y="47371"/>
                </a:lnTo>
                <a:close/>
              </a:path>
              <a:path w="381000" h="111125">
                <a:moveTo>
                  <a:pt x="326878" y="45952"/>
                </a:moveTo>
                <a:lnTo>
                  <a:pt x="343174" y="55571"/>
                </a:lnTo>
                <a:lnTo>
                  <a:pt x="357378" y="47371"/>
                </a:lnTo>
                <a:lnTo>
                  <a:pt x="362195" y="47371"/>
                </a:lnTo>
                <a:lnTo>
                  <a:pt x="362204" y="46100"/>
                </a:lnTo>
                <a:lnTo>
                  <a:pt x="326878" y="4595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1057" y="2700908"/>
            <a:ext cx="3175" cy="228600"/>
          </a:xfrm>
          <a:custGeom>
            <a:avLst/>
            <a:gdLst/>
            <a:ahLst/>
            <a:cxnLst/>
            <a:rect l="l" t="t" r="r" b="b"/>
            <a:pathLst>
              <a:path w="3175" h="228600">
                <a:moveTo>
                  <a:pt x="3175" y="0"/>
                </a:moveTo>
                <a:lnTo>
                  <a:pt x="0" y="2286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0180" y="2929508"/>
            <a:ext cx="304800" cy="1905"/>
          </a:xfrm>
          <a:custGeom>
            <a:avLst/>
            <a:gdLst/>
            <a:ahLst/>
            <a:cxnLst/>
            <a:rect l="l" t="t" r="r" b="b"/>
            <a:pathLst>
              <a:path w="304800" h="1905">
                <a:moveTo>
                  <a:pt x="0" y="0"/>
                </a:moveTo>
                <a:lnTo>
                  <a:pt x="304800" y="152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222" y="474979"/>
            <a:ext cx="736790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Bayes </a:t>
            </a:r>
            <a:r>
              <a:rPr spc="-10" dirty="0"/>
              <a:t>Net Construction</a:t>
            </a:r>
            <a:r>
              <a:rPr spc="4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555561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choose the </a:t>
            </a:r>
            <a:r>
              <a:rPr sz="2400" spc="-10" dirty="0">
                <a:latin typeface="Calibri"/>
                <a:cs typeface="Calibri"/>
              </a:rPr>
              <a:t>ordering </a:t>
            </a:r>
            <a:r>
              <a:rPr sz="2400" i="1" dirty="0">
                <a:latin typeface="Calibri"/>
                <a:cs typeface="Calibri"/>
              </a:rPr>
              <a:t>M,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20" dirty="0">
                <a:latin typeface="Calibri"/>
                <a:cs typeface="Calibri"/>
              </a:rPr>
              <a:t>B,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2009"/>
            <a:ext cx="18802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 </a:t>
            </a:r>
            <a:r>
              <a:rPr sz="2400" i="1" dirty="0">
                <a:latin typeface="Calibri"/>
                <a:cs typeface="Calibri"/>
              </a:rPr>
              <a:t>| M) =</a:t>
            </a:r>
            <a:r>
              <a:rPr sz="2400" i="1" spc="-1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(J)?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2133600"/>
            <a:ext cx="2438400" cy="212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74979"/>
            <a:ext cx="19431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555561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choose the </a:t>
            </a:r>
            <a:r>
              <a:rPr sz="2400" spc="-10" dirty="0">
                <a:latin typeface="Calibri"/>
                <a:cs typeface="Calibri"/>
              </a:rPr>
              <a:t>ordering </a:t>
            </a:r>
            <a:r>
              <a:rPr sz="2400" i="1" dirty="0">
                <a:latin typeface="Calibri"/>
                <a:cs typeface="Calibri"/>
              </a:rPr>
              <a:t>M,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20" dirty="0">
                <a:latin typeface="Calibri"/>
                <a:cs typeface="Calibri"/>
              </a:rPr>
              <a:t>B,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2009"/>
            <a:ext cx="4716145" cy="127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 </a:t>
            </a:r>
            <a:r>
              <a:rPr sz="2400" i="1" dirty="0">
                <a:latin typeface="Calibri"/>
                <a:cs typeface="Calibri"/>
              </a:rPr>
              <a:t>| M) =</a:t>
            </a:r>
            <a:r>
              <a:rPr sz="2400" i="1" spc="-1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(J)?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771140" algn="l"/>
              </a:tabLst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|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J)</a:t>
            </a:r>
            <a:r>
              <a:rPr sz="2400" spc="-5" dirty="0">
                <a:latin typeface="Calibri"/>
                <a:cs typeface="Calibri"/>
              </a:rPr>
              <a:t>?	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M)?</a:t>
            </a:r>
            <a:r>
              <a:rPr sz="2400" i="1" spc="-114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(A)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2133600"/>
            <a:ext cx="2438400" cy="212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74979"/>
            <a:ext cx="19431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555561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choose the </a:t>
            </a:r>
            <a:r>
              <a:rPr sz="2400" spc="-10" dirty="0">
                <a:latin typeface="Calibri"/>
                <a:cs typeface="Calibri"/>
              </a:rPr>
              <a:t>ordering </a:t>
            </a:r>
            <a:r>
              <a:rPr sz="2400" i="1" dirty="0">
                <a:latin typeface="Calibri"/>
                <a:cs typeface="Calibri"/>
              </a:rPr>
              <a:t>M,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20" dirty="0">
                <a:latin typeface="Calibri"/>
                <a:cs typeface="Calibri"/>
              </a:rPr>
              <a:t>B,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2009"/>
            <a:ext cx="5397500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 </a:t>
            </a:r>
            <a:r>
              <a:rPr sz="2400" i="1" dirty="0">
                <a:latin typeface="Calibri"/>
                <a:cs typeface="Calibri"/>
              </a:rPr>
              <a:t>| M) =</a:t>
            </a:r>
            <a:r>
              <a:rPr sz="2400" i="1" spc="-1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(J)?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5" dirty="0">
                <a:latin typeface="Calibri"/>
                <a:cs typeface="Calibri"/>
              </a:rPr>
              <a:t>J)</a:t>
            </a:r>
            <a:r>
              <a:rPr sz="2400" spc="-5" dirty="0">
                <a:latin typeface="Calibri"/>
                <a:cs typeface="Calibri"/>
              </a:rPr>
              <a:t>?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</a:t>
            </a:r>
            <a:r>
              <a:rPr sz="2400" i="1" spc="-14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A)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</a:t>
            </a:r>
            <a:r>
              <a:rPr sz="2400" i="1" spc="-1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(B)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2133600"/>
            <a:ext cx="2438400" cy="212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74979"/>
            <a:ext cx="19431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5554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choose the </a:t>
            </a:r>
            <a:r>
              <a:rPr sz="2400" spc="-10" dirty="0">
                <a:latin typeface="Calibri"/>
                <a:cs typeface="Calibri"/>
              </a:rPr>
              <a:t>ordering </a:t>
            </a:r>
            <a:r>
              <a:rPr sz="2400" dirty="0">
                <a:latin typeface="Calibri"/>
                <a:cs typeface="Calibri"/>
              </a:rPr>
              <a:t>M, </a:t>
            </a:r>
            <a:r>
              <a:rPr sz="2400" spc="-15" dirty="0">
                <a:latin typeface="Calibri"/>
                <a:cs typeface="Calibri"/>
              </a:rPr>
              <a:t>J, </a:t>
            </a:r>
            <a:r>
              <a:rPr sz="2400" spc="5" dirty="0">
                <a:latin typeface="Calibri"/>
                <a:cs typeface="Calibri"/>
              </a:rPr>
              <a:t>A, </a:t>
            </a:r>
            <a:r>
              <a:rPr sz="2400" spc="-20" dirty="0">
                <a:latin typeface="Calibri"/>
                <a:cs typeface="Calibri"/>
              </a:rPr>
              <a:t>B,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2009"/>
            <a:ext cx="5397500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 </a:t>
            </a:r>
            <a:r>
              <a:rPr sz="2400" i="1" dirty="0">
                <a:latin typeface="Calibri"/>
                <a:cs typeface="Calibri"/>
              </a:rPr>
              <a:t>| M) =</a:t>
            </a:r>
            <a:r>
              <a:rPr sz="2400" i="1" spc="-1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(J)?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5" dirty="0">
                <a:latin typeface="Calibri"/>
                <a:cs typeface="Calibri"/>
              </a:rPr>
              <a:t>J)</a:t>
            </a:r>
            <a:r>
              <a:rPr sz="2400" spc="-5" dirty="0">
                <a:latin typeface="Calibri"/>
                <a:cs typeface="Calibri"/>
              </a:rPr>
              <a:t>?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5" dirty="0">
                <a:latin typeface="Calibri"/>
                <a:cs typeface="Calibri"/>
              </a:rPr>
              <a:t>A)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b="1" spc="-70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20" dirty="0">
                <a:latin typeface="Calibri"/>
                <a:cs typeface="Calibri"/>
              </a:rPr>
              <a:t>B,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5" dirty="0">
                <a:latin typeface="Calibri"/>
                <a:cs typeface="Calibri"/>
              </a:rPr>
              <a:t>,J,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</a:t>
            </a:r>
            <a:r>
              <a:rPr sz="2400" i="1" spc="-114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A)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20" dirty="0">
                <a:latin typeface="Calibri"/>
                <a:cs typeface="Calibri"/>
              </a:rPr>
              <a:t>B,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</a:t>
            </a:r>
            <a:r>
              <a:rPr sz="2400" i="1" spc="-1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B)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2133600"/>
            <a:ext cx="2438400" cy="212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74979"/>
            <a:ext cx="19431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</a:t>
            </a:r>
            <a:r>
              <a:rPr spc="-8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555498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choose the </a:t>
            </a:r>
            <a:r>
              <a:rPr sz="2400" spc="-10" dirty="0">
                <a:latin typeface="Calibri"/>
                <a:cs typeface="Calibri"/>
              </a:rPr>
              <a:t>ordering </a:t>
            </a:r>
            <a:r>
              <a:rPr sz="2400" dirty="0">
                <a:latin typeface="Calibri"/>
                <a:cs typeface="Calibri"/>
              </a:rPr>
              <a:t>M, </a:t>
            </a:r>
            <a:r>
              <a:rPr sz="2400" spc="-15" dirty="0">
                <a:latin typeface="Calibri"/>
                <a:cs typeface="Calibri"/>
              </a:rPr>
              <a:t>J, </a:t>
            </a:r>
            <a:r>
              <a:rPr sz="2400" spc="5" dirty="0">
                <a:latin typeface="Calibri"/>
                <a:cs typeface="Calibri"/>
              </a:rPr>
              <a:t>A, </a:t>
            </a:r>
            <a:r>
              <a:rPr sz="2400" spc="-20" dirty="0">
                <a:latin typeface="Calibri"/>
                <a:cs typeface="Calibri"/>
              </a:rPr>
              <a:t>B,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2009"/>
            <a:ext cx="5397500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 </a:t>
            </a:r>
            <a:r>
              <a:rPr sz="2400" i="1" dirty="0">
                <a:latin typeface="Calibri"/>
                <a:cs typeface="Calibri"/>
              </a:rPr>
              <a:t>| M) =</a:t>
            </a:r>
            <a:r>
              <a:rPr sz="2400" i="1" spc="-1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(J)?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5" dirty="0">
                <a:latin typeface="Calibri"/>
                <a:cs typeface="Calibri"/>
              </a:rPr>
              <a:t>J)</a:t>
            </a:r>
            <a:r>
              <a:rPr sz="2400" spc="-5" dirty="0">
                <a:latin typeface="Calibri"/>
                <a:cs typeface="Calibri"/>
              </a:rPr>
              <a:t>?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(A)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5" dirty="0">
                <a:latin typeface="Calibri"/>
                <a:cs typeface="Calibri"/>
              </a:rPr>
              <a:t>A)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b="1" spc="-70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(B)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20" dirty="0">
                <a:latin typeface="Calibri"/>
                <a:cs typeface="Calibri"/>
              </a:rPr>
              <a:t>B,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5" dirty="0">
                <a:latin typeface="Calibri"/>
                <a:cs typeface="Calibri"/>
              </a:rPr>
              <a:t>,J,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5" dirty="0">
                <a:latin typeface="Calibri"/>
                <a:cs typeface="Calibri"/>
              </a:rPr>
              <a:t>A)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-20" dirty="0">
                <a:latin typeface="Calibri"/>
                <a:cs typeface="Calibri"/>
              </a:rPr>
              <a:t>B,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15" dirty="0">
                <a:latin typeface="Calibri"/>
                <a:cs typeface="Calibri"/>
              </a:rPr>
              <a:t>J, </a:t>
            </a:r>
            <a:r>
              <a:rPr sz="2400" i="1" dirty="0">
                <a:latin typeface="Calibri"/>
                <a:cs typeface="Calibri"/>
              </a:rPr>
              <a:t>M) = </a:t>
            </a:r>
            <a:r>
              <a:rPr sz="2400" b="1" i="1" spc="-5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(E </a:t>
            </a:r>
            <a:r>
              <a:rPr sz="2400" i="1" dirty="0">
                <a:latin typeface="Calibri"/>
                <a:cs typeface="Calibri"/>
              </a:rPr>
              <a:t>| </a:t>
            </a:r>
            <a:r>
              <a:rPr sz="2400" i="1" spc="5" dirty="0">
                <a:latin typeface="Calibri"/>
                <a:cs typeface="Calibri"/>
              </a:rPr>
              <a:t>A, </a:t>
            </a:r>
            <a:r>
              <a:rPr sz="2400" i="1" spc="-5" dirty="0">
                <a:latin typeface="Calibri"/>
                <a:cs typeface="Calibri"/>
              </a:rPr>
              <a:t>B)</a:t>
            </a:r>
            <a:r>
              <a:rPr sz="2400" spc="-5" dirty="0">
                <a:latin typeface="Calibri"/>
                <a:cs typeface="Calibri"/>
              </a:rPr>
              <a:t>?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b="1" spc="-70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2133600"/>
            <a:ext cx="2438400" cy="212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177" y="474979"/>
            <a:ext cx="350202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Example</a:t>
            </a:r>
            <a:r>
              <a:rPr spc="-70" dirty="0"/>
              <a:t> </a:t>
            </a:r>
            <a:r>
              <a:rPr spc="-2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655057"/>
            <a:ext cx="824230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Deciding conditional </a:t>
            </a:r>
            <a:r>
              <a:rPr sz="2000" spc="-5" dirty="0">
                <a:latin typeface="Calibri"/>
                <a:cs typeface="Calibri"/>
              </a:rPr>
              <a:t>independence is </a:t>
            </a:r>
            <a:r>
              <a:rPr sz="2000" spc="-15" dirty="0">
                <a:latin typeface="Calibri"/>
                <a:cs typeface="Calibri"/>
              </a:rPr>
              <a:t>hard </a:t>
            </a:r>
            <a:r>
              <a:rPr sz="2000" spc="-5" dirty="0">
                <a:latin typeface="Calibri"/>
                <a:cs typeface="Calibri"/>
              </a:rPr>
              <a:t>in noncausal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(Causal models and </a:t>
            </a:r>
            <a:r>
              <a:rPr sz="2000" spc="-10" dirty="0">
                <a:latin typeface="Calibri"/>
                <a:cs typeface="Calibri"/>
              </a:rPr>
              <a:t>conditional </a:t>
            </a:r>
            <a:r>
              <a:rPr sz="2000" spc="-5" dirty="0">
                <a:latin typeface="Calibri"/>
                <a:cs typeface="Calibri"/>
              </a:rPr>
              <a:t>independence seem </a:t>
            </a:r>
            <a:r>
              <a:rPr sz="2000" spc="-10" dirty="0">
                <a:latin typeface="Calibri"/>
                <a:cs typeface="Calibri"/>
              </a:rPr>
              <a:t>hardwired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humans!)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spc="-5" dirty="0">
                <a:latin typeface="Calibri"/>
                <a:cs typeface="Calibri"/>
              </a:rPr>
              <a:t>is less compact: 1 + 2 + 4 + 2 + 4 = 13 </a:t>
            </a:r>
            <a:r>
              <a:rPr sz="2000" spc="-15" dirty="0">
                <a:latin typeface="Calibri"/>
                <a:cs typeface="Calibri"/>
              </a:rPr>
              <a:t>numbers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0" y="1371600"/>
            <a:ext cx="2743200" cy="2387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782" y="474979"/>
            <a:ext cx="526288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Example: </a:t>
            </a:r>
            <a:r>
              <a:rPr spc="-5" dirty="0"/>
              <a:t>Car</a:t>
            </a:r>
            <a:r>
              <a:rPr spc="5" dirty="0"/>
              <a:t> </a:t>
            </a:r>
            <a:r>
              <a:rPr spc="-10" dirty="0"/>
              <a:t>Diagnosis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61922"/>
            <a:ext cx="8005572" cy="440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372" y="1417319"/>
            <a:ext cx="306705" cy="4891405"/>
          </a:xfrm>
          <a:custGeom>
            <a:avLst/>
            <a:gdLst/>
            <a:ahLst/>
            <a:cxnLst/>
            <a:rect l="l" t="t" r="r" b="b"/>
            <a:pathLst>
              <a:path w="306705" h="4891405">
                <a:moveTo>
                  <a:pt x="0" y="4891278"/>
                </a:moveTo>
                <a:lnTo>
                  <a:pt x="306324" y="4891278"/>
                </a:lnTo>
                <a:lnTo>
                  <a:pt x="306324" y="0"/>
                </a:lnTo>
                <a:lnTo>
                  <a:pt x="0" y="0"/>
                </a:lnTo>
                <a:lnTo>
                  <a:pt x="0" y="48912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398" y="474979"/>
            <a:ext cx="531368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Example: </a:t>
            </a:r>
            <a:r>
              <a:rPr spc="-5" dirty="0"/>
              <a:t>Car</a:t>
            </a:r>
            <a:r>
              <a:rPr spc="5" dirty="0"/>
              <a:t> </a:t>
            </a:r>
            <a:r>
              <a:rPr spc="-15" dirty="0"/>
              <a:t>Insurance</a:t>
            </a:r>
          </a:p>
        </p:txBody>
      </p:sp>
      <p:sp>
        <p:nvSpPr>
          <p:cNvPr id="3" name="object 3"/>
          <p:cNvSpPr/>
          <p:nvPr/>
        </p:nvSpPr>
        <p:spPr>
          <a:xfrm>
            <a:off x="182879" y="1417319"/>
            <a:ext cx="8503919" cy="4844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19" y="1263396"/>
            <a:ext cx="7452359" cy="308610"/>
          </a:xfrm>
          <a:custGeom>
            <a:avLst/>
            <a:gdLst/>
            <a:ahLst/>
            <a:cxnLst/>
            <a:rect l="l" t="t" r="r" b="b"/>
            <a:pathLst>
              <a:path w="7452359" h="308609">
                <a:moveTo>
                  <a:pt x="0" y="308610"/>
                </a:moveTo>
                <a:lnTo>
                  <a:pt x="7452359" y="308610"/>
                </a:lnTo>
                <a:lnTo>
                  <a:pt x="7452359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701" y="474979"/>
            <a:ext cx="425894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Other</a:t>
            </a:r>
            <a:r>
              <a:rPr spc="-8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3509"/>
            <a:ext cx="731520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Medical Diagnosis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Computational </a:t>
            </a:r>
            <a:r>
              <a:rPr sz="3200" spc="-5" dirty="0">
                <a:latin typeface="Calibri"/>
                <a:cs typeface="Calibri"/>
              </a:rPr>
              <a:t>Biology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Bioinformatics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Natural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Document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classification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Image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Decision </a:t>
            </a:r>
            <a:r>
              <a:rPr sz="3200" spc="-10" dirty="0">
                <a:latin typeface="Calibri"/>
                <a:cs typeface="Calibri"/>
              </a:rPr>
              <a:t>support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Ecology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15" dirty="0">
                <a:latin typeface="Calibri"/>
                <a:cs typeface="Calibri"/>
              </a:rPr>
              <a:t>natural resource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Robotics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7042" y="6435852"/>
            <a:ext cx="27051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40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095746"/>
            <a:ext cx="492633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ensic</a:t>
            </a:r>
            <a:r>
              <a:rPr sz="3200" dirty="0">
                <a:latin typeface="Calibri"/>
                <a:cs typeface="Calibri"/>
              </a:rPr>
              <a:t> sci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nce</a:t>
            </a:r>
            <a:r>
              <a:rPr sz="3200" spc="-1205" dirty="0">
                <a:latin typeface="Calibri"/>
                <a:cs typeface="Calibri"/>
              </a:rPr>
              <a:t>…</a:t>
            </a:r>
            <a:r>
              <a:rPr sz="1800" spc="-15" baseline="-32407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800" b="1" i="1" baseline="-32407" dirty="0">
                <a:solidFill>
                  <a:srgbClr val="888888"/>
                </a:solidFill>
                <a:latin typeface="Comic Sans MS"/>
                <a:cs typeface="Comic Sans MS"/>
              </a:rPr>
              <a:t>© D.</a:t>
            </a:r>
            <a:r>
              <a:rPr sz="1800" b="1" i="1" spc="7" baseline="-32407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800" b="1" i="1" baseline="-32407" dirty="0">
                <a:solidFill>
                  <a:srgbClr val="888888"/>
                </a:solidFill>
                <a:latin typeface="Comic Sans MS"/>
                <a:cs typeface="Comic Sans MS"/>
              </a:rPr>
              <a:t>Weld</a:t>
            </a:r>
            <a:r>
              <a:rPr sz="1800" b="1" i="1" spc="-7" baseline="-32407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800" b="1" i="1" baseline="-32407" dirty="0">
                <a:solidFill>
                  <a:srgbClr val="888888"/>
                </a:solidFill>
                <a:latin typeface="Comic Sans MS"/>
                <a:cs typeface="Comic Sans MS"/>
              </a:rPr>
              <a:t>and</a:t>
            </a:r>
            <a:r>
              <a:rPr sz="1800" b="1" i="1" spc="-15" baseline="-32407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800" b="1" i="1" baseline="-32407" dirty="0">
                <a:solidFill>
                  <a:srgbClr val="888888"/>
                </a:solidFill>
                <a:latin typeface="Comic Sans MS"/>
                <a:cs typeface="Comic Sans MS"/>
              </a:rPr>
              <a:t>D. F</a:t>
            </a:r>
            <a:r>
              <a:rPr sz="1800" b="1" i="1" spc="-7" baseline="-32407" dirty="0">
                <a:solidFill>
                  <a:srgbClr val="888888"/>
                </a:solidFill>
                <a:latin typeface="Comic Sans MS"/>
                <a:cs typeface="Comic Sans MS"/>
              </a:rPr>
              <a:t>o</a:t>
            </a:r>
            <a:r>
              <a:rPr sz="1800" b="1" i="1" baseline="-32407" dirty="0">
                <a:solidFill>
                  <a:srgbClr val="888888"/>
                </a:solidFill>
                <a:latin typeface="Comic Sans MS"/>
                <a:cs typeface="Comic Sans MS"/>
              </a:rPr>
              <a:t>x</a:t>
            </a:r>
            <a:endParaRPr sz="1800" baseline="-32407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661" y="474979"/>
            <a:ext cx="337756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Example</a:t>
            </a:r>
            <a:r>
              <a:rPr spc="-55" dirty="0"/>
              <a:t> </a:t>
            </a:r>
            <a:r>
              <a:rPr spc="-20" dirty="0"/>
              <a:t>(</a:t>
            </a:r>
            <a:r>
              <a:rPr spc="-20" dirty="0">
                <a:solidFill>
                  <a:srgbClr val="FF0000"/>
                </a:solidFill>
              </a:rPr>
              <a:t>Real</a:t>
            </a:r>
            <a:r>
              <a:rPr spc="-20"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Pearl </a:t>
            </a:r>
            <a:r>
              <a:rPr spc="-5" dirty="0"/>
              <a:t>lives in Los Angeles. </a:t>
            </a:r>
            <a:r>
              <a:rPr dirty="0"/>
              <a:t>It is a </a:t>
            </a:r>
            <a:r>
              <a:rPr spc="-5" dirty="0"/>
              <a:t>high-  </a:t>
            </a:r>
            <a:r>
              <a:rPr dirty="0"/>
              <a:t>crime </a:t>
            </a:r>
            <a:r>
              <a:rPr spc="-5" dirty="0"/>
              <a:t>area. </a:t>
            </a:r>
            <a:r>
              <a:rPr spc="-10" dirty="0"/>
              <a:t>Pearl installed </a:t>
            </a:r>
            <a:r>
              <a:rPr dirty="0"/>
              <a:t>a </a:t>
            </a:r>
            <a:r>
              <a:rPr spc="-5" dirty="0"/>
              <a:t>burglar  </a:t>
            </a:r>
            <a:r>
              <a:rPr dirty="0"/>
              <a:t>alarm. </a:t>
            </a:r>
            <a:r>
              <a:rPr spc="-5" dirty="0"/>
              <a:t>He </a:t>
            </a:r>
            <a:r>
              <a:rPr spc="-15" dirty="0"/>
              <a:t>asked </a:t>
            </a:r>
            <a:r>
              <a:rPr spc="-5" dirty="0"/>
              <a:t>his neighbors John </a:t>
            </a:r>
            <a:r>
              <a:rPr dirty="0"/>
              <a:t>&amp;  Mary </a:t>
            </a:r>
            <a:r>
              <a:rPr spc="-10" dirty="0"/>
              <a:t>to </a:t>
            </a:r>
            <a:r>
              <a:rPr spc="-5" dirty="0"/>
              <a:t>call him </a:t>
            </a:r>
            <a:r>
              <a:rPr dirty="0"/>
              <a:t>if </a:t>
            </a:r>
            <a:r>
              <a:rPr spc="-10" dirty="0"/>
              <a:t>they </a:t>
            </a:r>
            <a:r>
              <a:rPr spc="-5" dirty="0"/>
              <a:t>hear </a:t>
            </a:r>
            <a:r>
              <a:rPr dirty="0"/>
              <a:t>the alarm.  </a:t>
            </a:r>
            <a:r>
              <a:rPr spc="-5" dirty="0"/>
              <a:t>This </a:t>
            </a:r>
            <a:r>
              <a:rPr spc="-20" dirty="0"/>
              <a:t>way </a:t>
            </a:r>
            <a:r>
              <a:rPr spc="-5" dirty="0"/>
              <a:t>he </a:t>
            </a:r>
            <a:r>
              <a:rPr spc="-10" dirty="0"/>
              <a:t>can come </a:t>
            </a:r>
            <a:r>
              <a:rPr spc="-5" dirty="0"/>
              <a:t>home </a:t>
            </a:r>
            <a:r>
              <a:rPr dirty="0"/>
              <a:t>if </a:t>
            </a:r>
            <a:r>
              <a:rPr spc="-10" dirty="0"/>
              <a:t>there </a:t>
            </a:r>
            <a:r>
              <a:rPr dirty="0"/>
              <a:t>is a  </a:t>
            </a:r>
            <a:r>
              <a:rPr spc="-20" dirty="0"/>
              <a:t>burglary. </a:t>
            </a:r>
            <a:r>
              <a:rPr spc="-5" dirty="0"/>
              <a:t>Los Angeles </a:t>
            </a:r>
            <a:r>
              <a:rPr dirty="0"/>
              <a:t>is </a:t>
            </a:r>
            <a:r>
              <a:rPr spc="-5" dirty="0"/>
              <a:t>also </a:t>
            </a:r>
            <a:r>
              <a:rPr dirty="0"/>
              <a:t>earth-  </a:t>
            </a:r>
            <a:r>
              <a:rPr spc="-15" dirty="0"/>
              <a:t>quake </a:t>
            </a:r>
            <a:r>
              <a:rPr spc="-10" dirty="0"/>
              <a:t>prone. </a:t>
            </a:r>
            <a:r>
              <a:rPr dirty="0"/>
              <a:t>Alarm </a:t>
            </a:r>
            <a:r>
              <a:rPr spc="-10" dirty="0"/>
              <a:t>goes off </a:t>
            </a:r>
            <a:r>
              <a:rPr dirty="0"/>
              <a:t>when  </a:t>
            </a:r>
            <a:r>
              <a:rPr spc="-10" dirty="0"/>
              <a:t>there </a:t>
            </a:r>
            <a:r>
              <a:rPr dirty="0"/>
              <a:t>is an</a:t>
            </a:r>
            <a:r>
              <a:rPr spc="-20" dirty="0"/>
              <a:t> </a:t>
            </a:r>
            <a:r>
              <a:rPr spc="-10" dirty="0"/>
              <a:t>earth-quake.</a:t>
            </a:r>
          </a:p>
          <a:p>
            <a:pPr marL="355600" marR="101600" indent="-342900">
              <a:lnSpc>
                <a:spcPts val="154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solidFill>
                  <a:srgbClr val="FF9900"/>
                </a:solidFill>
              </a:rPr>
              <a:t>Pearl </a:t>
            </a:r>
            <a:r>
              <a:rPr spc="-5" dirty="0">
                <a:solidFill>
                  <a:srgbClr val="FF9900"/>
                </a:solidFill>
              </a:rPr>
              <a:t>lives in </a:t>
            </a:r>
            <a:r>
              <a:rPr spc="-10" dirty="0">
                <a:solidFill>
                  <a:srgbClr val="FF9900"/>
                </a:solidFill>
              </a:rPr>
              <a:t>real world </a:t>
            </a:r>
            <a:r>
              <a:rPr spc="-5" dirty="0">
                <a:solidFill>
                  <a:srgbClr val="FF9900"/>
                </a:solidFill>
              </a:rPr>
              <a:t>where (1)  </a:t>
            </a:r>
            <a:r>
              <a:rPr spc="-10" dirty="0">
                <a:solidFill>
                  <a:srgbClr val="FF9900"/>
                </a:solidFill>
              </a:rPr>
              <a:t>burglars can </a:t>
            </a:r>
            <a:r>
              <a:rPr spc="-5" dirty="0">
                <a:solidFill>
                  <a:srgbClr val="FF9900"/>
                </a:solidFill>
              </a:rPr>
              <a:t>sometimes disable</a:t>
            </a:r>
            <a:r>
              <a:rPr spc="-30" dirty="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alarms</a:t>
            </a:r>
          </a:p>
          <a:p>
            <a:pPr marL="355600" marR="31750">
              <a:lnSpc>
                <a:spcPct val="80000"/>
              </a:lnSpc>
              <a:spcBef>
                <a:spcPts val="10"/>
              </a:spcBef>
            </a:pPr>
            <a:r>
              <a:rPr spc="-5" dirty="0">
                <a:solidFill>
                  <a:srgbClr val="FF9900"/>
                </a:solidFill>
              </a:rPr>
              <a:t>(2) some </a:t>
            </a:r>
            <a:r>
              <a:rPr spc="-10" dirty="0">
                <a:solidFill>
                  <a:srgbClr val="FF9900"/>
                </a:solidFill>
              </a:rPr>
              <a:t>earthquakes may </a:t>
            </a:r>
            <a:r>
              <a:rPr spc="-5" dirty="0">
                <a:solidFill>
                  <a:srgbClr val="FF9900"/>
                </a:solidFill>
              </a:rPr>
              <a:t>be </a:t>
            </a:r>
            <a:r>
              <a:rPr spc="-10" dirty="0">
                <a:solidFill>
                  <a:srgbClr val="FF9900"/>
                </a:solidFill>
              </a:rPr>
              <a:t>too slight  </a:t>
            </a:r>
            <a:r>
              <a:rPr spc="-15" dirty="0">
                <a:solidFill>
                  <a:srgbClr val="FF9900"/>
                </a:solidFill>
              </a:rPr>
              <a:t>to </a:t>
            </a:r>
            <a:r>
              <a:rPr spc="-5" dirty="0">
                <a:solidFill>
                  <a:srgbClr val="FF9900"/>
                </a:solidFill>
              </a:rPr>
              <a:t>cause </a:t>
            </a:r>
            <a:r>
              <a:rPr dirty="0">
                <a:solidFill>
                  <a:srgbClr val="FF9900"/>
                </a:solidFill>
              </a:rPr>
              <a:t>alarm </a:t>
            </a:r>
            <a:r>
              <a:rPr spc="-5" dirty="0">
                <a:solidFill>
                  <a:srgbClr val="FF9900"/>
                </a:solidFill>
              </a:rPr>
              <a:t>(3) </a:t>
            </a:r>
            <a:r>
              <a:rPr spc="-15" dirty="0">
                <a:solidFill>
                  <a:srgbClr val="FF9900"/>
                </a:solidFill>
              </a:rPr>
              <a:t>Even </a:t>
            </a:r>
            <a:r>
              <a:rPr dirty="0">
                <a:solidFill>
                  <a:srgbClr val="FF9900"/>
                </a:solidFill>
              </a:rPr>
              <a:t>in </a:t>
            </a:r>
            <a:r>
              <a:rPr spc="-5" dirty="0">
                <a:solidFill>
                  <a:srgbClr val="FF9900"/>
                </a:solidFill>
              </a:rPr>
              <a:t>Los Angeles,  Burglaries </a:t>
            </a:r>
            <a:r>
              <a:rPr spc="-10" dirty="0">
                <a:solidFill>
                  <a:srgbClr val="FF9900"/>
                </a:solidFill>
              </a:rPr>
              <a:t>are more </a:t>
            </a:r>
            <a:r>
              <a:rPr spc="-15" dirty="0">
                <a:solidFill>
                  <a:srgbClr val="FF9900"/>
                </a:solidFill>
              </a:rPr>
              <a:t>likely </a:t>
            </a:r>
            <a:r>
              <a:rPr dirty="0">
                <a:solidFill>
                  <a:srgbClr val="FF9900"/>
                </a:solidFill>
              </a:rPr>
              <a:t>than </a:t>
            </a:r>
            <a:r>
              <a:rPr spc="-10" dirty="0">
                <a:solidFill>
                  <a:srgbClr val="FF9900"/>
                </a:solidFill>
              </a:rPr>
              <a:t>Earth  Quakes </a:t>
            </a:r>
            <a:r>
              <a:rPr spc="-5" dirty="0">
                <a:solidFill>
                  <a:srgbClr val="FF9900"/>
                </a:solidFill>
              </a:rPr>
              <a:t>(4) </a:t>
            </a:r>
            <a:r>
              <a:rPr dirty="0">
                <a:solidFill>
                  <a:srgbClr val="FF9900"/>
                </a:solidFill>
              </a:rPr>
              <a:t>John and Mary </a:t>
            </a:r>
            <a:r>
              <a:rPr spc="-5" dirty="0">
                <a:solidFill>
                  <a:srgbClr val="FF9900"/>
                </a:solidFill>
              </a:rPr>
              <a:t>both </a:t>
            </a:r>
            <a:r>
              <a:rPr spc="-15" dirty="0">
                <a:solidFill>
                  <a:srgbClr val="FF9900"/>
                </a:solidFill>
              </a:rPr>
              <a:t>have  </a:t>
            </a:r>
            <a:r>
              <a:rPr spc="-5" dirty="0">
                <a:solidFill>
                  <a:srgbClr val="FF9900"/>
                </a:solidFill>
              </a:rPr>
              <a:t>their own lives </a:t>
            </a:r>
            <a:r>
              <a:rPr dirty="0">
                <a:solidFill>
                  <a:srgbClr val="FF9900"/>
                </a:solidFill>
              </a:rPr>
              <a:t>and </a:t>
            </a:r>
            <a:r>
              <a:rPr spc="-15" dirty="0">
                <a:solidFill>
                  <a:srgbClr val="FF9900"/>
                </a:solidFill>
              </a:rPr>
              <a:t>may </a:t>
            </a:r>
            <a:r>
              <a:rPr spc="-5" dirty="0">
                <a:solidFill>
                  <a:srgbClr val="FF9900"/>
                </a:solidFill>
              </a:rPr>
              <a:t>not </a:t>
            </a:r>
            <a:r>
              <a:rPr spc="-15" dirty="0">
                <a:solidFill>
                  <a:srgbClr val="FF9900"/>
                </a:solidFill>
              </a:rPr>
              <a:t>always </a:t>
            </a:r>
            <a:r>
              <a:rPr spc="-5" dirty="0">
                <a:solidFill>
                  <a:srgbClr val="FF9900"/>
                </a:solidFill>
              </a:rPr>
              <a:t>call  </a:t>
            </a:r>
            <a:r>
              <a:rPr dirty="0">
                <a:solidFill>
                  <a:srgbClr val="FF9900"/>
                </a:solidFill>
              </a:rPr>
              <a:t>when the alarm </a:t>
            </a:r>
            <a:r>
              <a:rPr spc="-10" dirty="0">
                <a:solidFill>
                  <a:srgbClr val="FF9900"/>
                </a:solidFill>
              </a:rPr>
              <a:t>goes off </a:t>
            </a:r>
            <a:r>
              <a:rPr spc="-5" dirty="0">
                <a:solidFill>
                  <a:srgbClr val="FF9900"/>
                </a:solidFill>
              </a:rPr>
              <a:t>(5) Between  </a:t>
            </a:r>
            <a:r>
              <a:rPr dirty="0">
                <a:solidFill>
                  <a:srgbClr val="FF9900"/>
                </a:solidFill>
              </a:rPr>
              <a:t>John and </a:t>
            </a:r>
            <a:r>
              <a:rPr spc="-25" dirty="0">
                <a:solidFill>
                  <a:srgbClr val="FF9900"/>
                </a:solidFill>
              </a:rPr>
              <a:t>Mary, </a:t>
            </a:r>
            <a:r>
              <a:rPr dirty="0">
                <a:solidFill>
                  <a:srgbClr val="FF9900"/>
                </a:solidFill>
              </a:rPr>
              <a:t>John </a:t>
            </a:r>
            <a:r>
              <a:rPr spc="-5" dirty="0">
                <a:solidFill>
                  <a:srgbClr val="FF9900"/>
                </a:solidFill>
              </a:rPr>
              <a:t>is </a:t>
            </a:r>
            <a:r>
              <a:rPr spc="-10" dirty="0">
                <a:solidFill>
                  <a:srgbClr val="FF9900"/>
                </a:solidFill>
              </a:rPr>
              <a:t>more </a:t>
            </a:r>
            <a:r>
              <a:rPr spc="-5" dirty="0">
                <a:solidFill>
                  <a:srgbClr val="FF9900"/>
                </a:solidFill>
              </a:rPr>
              <a:t>of </a:t>
            </a:r>
            <a:r>
              <a:rPr dirty="0">
                <a:solidFill>
                  <a:srgbClr val="FF9900"/>
                </a:solidFill>
              </a:rPr>
              <a:t>a  </a:t>
            </a:r>
            <a:r>
              <a:rPr spc="-10" dirty="0">
                <a:solidFill>
                  <a:srgbClr val="FF9900"/>
                </a:solidFill>
              </a:rPr>
              <a:t>slacker </a:t>
            </a:r>
            <a:r>
              <a:rPr spc="-5" dirty="0">
                <a:solidFill>
                  <a:srgbClr val="FF9900"/>
                </a:solidFill>
              </a:rPr>
              <a:t>than </a:t>
            </a:r>
            <a:r>
              <a:rPr spc="-15" dirty="0">
                <a:solidFill>
                  <a:srgbClr val="FF9900"/>
                </a:solidFill>
              </a:rPr>
              <a:t>Mary.(6) </a:t>
            </a:r>
            <a:r>
              <a:rPr dirty="0">
                <a:solidFill>
                  <a:srgbClr val="FF9900"/>
                </a:solidFill>
              </a:rPr>
              <a:t>John and Mary  </a:t>
            </a:r>
            <a:r>
              <a:rPr spc="-15" dirty="0">
                <a:solidFill>
                  <a:srgbClr val="FF9900"/>
                </a:solidFill>
              </a:rPr>
              <a:t>may </a:t>
            </a:r>
            <a:r>
              <a:rPr spc="-5" dirty="0">
                <a:solidFill>
                  <a:srgbClr val="FF9900"/>
                </a:solidFill>
              </a:rPr>
              <a:t>call </a:t>
            </a:r>
            <a:r>
              <a:rPr spc="-10" dirty="0">
                <a:solidFill>
                  <a:srgbClr val="FF9900"/>
                </a:solidFill>
              </a:rPr>
              <a:t>even </a:t>
            </a:r>
            <a:r>
              <a:rPr spc="-5" dirty="0">
                <a:solidFill>
                  <a:srgbClr val="FF9900"/>
                </a:solidFill>
              </a:rPr>
              <a:t>without </a:t>
            </a:r>
            <a:r>
              <a:rPr dirty="0">
                <a:solidFill>
                  <a:srgbClr val="FF9900"/>
                </a:solidFill>
              </a:rPr>
              <a:t>alarm </a:t>
            </a:r>
            <a:r>
              <a:rPr spc="-10" dirty="0">
                <a:solidFill>
                  <a:srgbClr val="FF9900"/>
                </a:solidFill>
              </a:rPr>
              <a:t>going</a:t>
            </a:r>
            <a:r>
              <a:rPr spc="-45" dirty="0">
                <a:solidFill>
                  <a:srgbClr val="FF9900"/>
                </a:solidFill>
              </a:rPr>
              <a:t> </a:t>
            </a:r>
            <a:r>
              <a:rPr spc="-10" dirty="0">
                <a:solidFill>
                  <a:srgbClr val="FF9900"/>
                </a:solidFill>
              </a:rPr>
              <a:t>off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2311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B</a:t>
            </a:r>
            <a:r>
              <a:rPr spc="-5" dirty="0"/>
              <a:t>urglary </a:t>
            </a:r>
            <a:r>
              <a:rPr spc="-5" dirty="0">
                <a:solidFill>
                  <a:srgbClr val="FF0000"/>
                </a:solidFill>
              </a:rPr>
              <a:t>=&gt;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/>
              <a:t>larm  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spc="-10" dirty="0"/>
              <a:t>arth-Quake </a:t>
            </a:r>
            <a:r>
              <a:rPr spc="-5" dirty="0">
                <a:solidFill>
                  <a:srgbClr val="FF0000"/>
                </a:solidFill>
              </a:rPr>
              <a:t>=&gt;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/>
              <a:t>larm 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/>
              <a:t>larm </a:t>
            </a:r>
            <a:r>
              <a:rPr spc="-5" dirty="0">
                <a:solidFill>
                  <a:srgbClr val="FF0000"/>
                </a:solidFill>
              </a:rPr>
              <a:t>=&gt; J</a:t>
            </a:r>
            <a:r>
              <a:rPr spc="-5" dirty="0"/>
              <a:t>ohn-calls 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/>
              <a:t>larm </a:t>
            </a:r>
            <a:r>
              <a:rPr spc="-5" dirty="0">
                <a:solidFill>
                  <a:srgbClr val="FF0000"/>
                </a:solidFill>
              </a:rPr>
              <a:t>=&gt;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M</a:t>
            </a:r>
            <a:r>
              <a:rPr spc="-5" dirty="0"/>
              <a:t>ary-calls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If </a:t>
            </a:r>
            <a:r>
              <a:rPr spc="-10" dirty="0"/>
              <a:t>there </a:t>
            </a:r>
            <a:r>
              <a:rPr dirty="0"/>
              <a:t>is a </a:t>
            </a:r>
            <a:r>
              <a:rPr spc="-20" dirty="0"/>
              <a:t>burglary, </a:t>
            </a:r>
            <a:r>
              <a:rPr dirty="0"/>
              <a:t>will Mary</a:t>
            </a:r>
            <a:r>
              <a:rPr spc="-20" dirty="0"/>
              <a:t> </a:t>
            </a:r>
            <a:r>
              <a:rPr spc="-5" dirty="0"/>
              <a:t>call?</a:t>
            </a:r>
          </a:p>
          <a:p>
            <a:pPr marL="288925">
              <a:lnSpc>
                <a:spcPct val="100000"/>
              </a:lnSpc>
            </a:pPr>
            <a:r>
              <a:rPr spc="-5" dirty="0">
                <a:solidFill>
                  <a:srgbClr val="C0504D"/>
                </a:solidFill>
              </a:rPr>
              <a:t>Check </a:t>
            </a:r>
            <a:r>
              <a:rPr dirty="0">
                <a:solidFill>
                  <a:srgbClr val="C0504D"/>
                </a:solidFill>
              </a:rPr>
              <a:t>KB &amp; E </a:t>
            </a:r>
            <a:r>
              <a:rPr spc="-5" dirty="0">
                <a:solidFill>
                  <a:srgbClr val="C0504D"/>
                </a:solidFill>
              </a:rPr>
              <a:t>|=</a:t>
            </a:r>
            <a:r>
              <a:rPr spc="-90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M</a:t>
            </a:r>
          </a:p>
          <a:p>
            <a:pPr marL="12700">
              <a:lnSpc>
                <a:spcPts val="1730"/>
              </a:lnSpc>
            </a:pPr>
            <a:r>
              <a:rPr dirty="0"/>
              <a:t>If Mary didn’t </a:t>
            </a:r>
            <a:r>
              <a:rPr spc="-5" dirty="0"/>
              <a:t>call, </a:t>
            </a:r>
            <a:r>
              <a:rPr dirty="0"/>
              <a:t>is it </a:t>
            </a:r>
            <a:r>
              <a:rPr spc="-5" dirty="0"/>
              <a:t>possible </a:t>
            </a:r>
            <a:r>
              <a:rPr spc="-10" dirty="0"/>
              <a:t>that</a:t>
            </a:r>
            <a:r>
              <a:rPr spc="-60" dirty="0"/>
              <a:t> </a:t>
            </a:r>
            <a:r>
              <a:rPr spc="-5" dirty="0"/>
              <a:t>Burglary</a:t>
            </a:r>
          </a:p>
          <a:p>
            <a:pPr marL="355600">
              <a:lnSpc>
                <a:spcPts val="1730"/>
              </a:lnSpc>
            </a:pPr>
            <a:r>
              <a:rPr spc="-5" dirty="0"/>
              <a:t>occurred?</a:t>
            </a:r>
          </a:p>
          <a:p>
            <a:pPr marL="242570">
              <a:lnSpc>
                <a:spcPct val="100000"/>
              </a:lnSpc>
            </a:pPr>
            <a:r>
              <a:rPr spc="-5" dirty="0">
                <a:solidFill>
                  <a:srgbClr val="C0504D"/>
                </a:solidFill>
              </a:rPr>
              <a:t>Check </a:t>
            </a:r>
            <a:r>
              <a:rPr dirty="0">
                <a:solidFill>
                  <a:srgbClr val="C0504D"/>
                </a:solidFill>
              </a:rPr>
              <a:t>KB &amp; </a:t>
            </a:r>
            <a:r>
              <a:rPr spc="-5" dirty="0">
                <a:solidFill>
                  <a:srgbClr val="C0504D"/>
                </a:solidFill>
              </a:rPr>
              <a:t>~M  </a:t>
            </a:r>
            <a:r>
              <a:rPr i="1" dirty="0">
                <a:solidFill>
                  <a:srgbClr val="C0504D"/>
                </a:solidFill>
                <a:latin typeface="Calibri"/>
                <a:cs typeface="Calibri"/>
              </a:rPr>
              <a:t>doesn’t </a:t>
            </a:r>
            <a:r>
              <a:rPr i="1" spc="-10" dirty="0">
                <a:solidFill>
                  <a:srgbClr val="C0504D"/>
                </a:solidFill>
                <a:latin typeface="Calibri"/>
                <a:cs typeface="Calibri"/>
              </a:rPr>
              <a:t>entail</a:t>
            </a:r>
            <a:r>
              <a:rPr i="1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504D"/>
                </a:solidFill>
              </a:rPr>
              <a:t>~B</a:t>
            </a:r>
          </a:p>
          <a:p>
            <a:pPr marL="355600" marR="426720" indent="-342900">
              <a:lnSpc>
                <a:spcPts val="1540"/>
              </a:lnSpc>
              <a:spcBef>
                <a:spcPts val="365"/>
              </a:spcBef>
            </a:pPr>
            <a:r>
              <a:rPr dirty="0">
                <a:solidFill>
                  <a:srgbClr val="FF9900"/>
                </a:solidFill>
              </a:rPr>
              <a:t>John </a:t>
            </a:r>
            <a:r>
              <a:rPr spc="-5" dirty="0">
                <a:solidFill>
                  <a:srgbClr val="FF9900"/>
                </a:solidFill>
              </a:rPr>
              <a:t>already called. </a:t>
            </a:r>
            <a:r>
              <a:rPr dirty="0">
                <a:solidFill>
                  <a:srgbClr val="FF9900"/>
                </a:solidFill>
              </a:rPr>
              <a:t>If Mary also </a:t>
            </a:r>
            <a:r>
              <a:rPr spc="-5" dirty="0">
                <a:solidFill>
                  <a:srgbClr val="FF9900"/>
                </a:solidFill>
              </a:rPr>
              <a:t>calls, </a:t>
            </a:r>
            <a:r>
              <a:rPr dirty="0">
                <a:solidFill>
                  <a:srgbClr val="FF9900"/>
                </a:solidFill>
              </a:rPr>
              <a:t>is</a:t>
            </a:r>
            <a:r>
              <a:rPr spc="-105" dirty="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it  </a:t>
            </a:r>
            <a:r>
              <a:rPr spc="-10" dirty="0">
                <a:solidFill>
                  <a:srgbClr val="FF9900"/>
                </a:solidFill>
              </a:rPr>
              <a:t>more </a:t>
            </a:r>
            <a:r>
              <a:rPr spc="-15" dirty="0">
                <a:solidFill>
                  <a:srgbClr val="FF9900"/>
                </a:solidFill>
              </a:rPr>
              <a:t>likely </a:t>
            </a:r>
            <a:r>
              <a:rPr spc="-10" dirty="0">
                <a:solidFill>
                  <a:srgbClr val="FF9900"/>
                </a:solidFill>
              </a:rPr>
              <a:t>that </a:t>
            </a:r>
            <a:r>
              <a:rPr spc="-5" dirty="0">
                <a:solidFill>
                  <a:srgbClr val="FF9900"/>
                </a:solidFill>
              </a:rPr>
              <a:t>Burglary</a:t>
            </a:r>
            <a:r>
              <a:rPr spc="10" dirty="0">
                <a:solidFill>
                  <a:srgbClr val="FF9900"/>
                </a:solidFill>
              </a:rPr>
              <a:t> </a:t>
            </a:r>
            <a:r>
              <a:rPr spc="-5" dirty="0">
                <a:solidFill>
                  <a:srgbClr val="FF9900"/>
                </a:solidFill>
              </a:rPr>
              <a:t>occurred?</a:t>
            </a:r>
          </a:p>
          <a:p>
            <a:pPr marL="355600" marR="5080" indent="-342900">
              <a:lnSpc>
                <a:spcPts val="1540"/>
              </a:lnSpc>
              <a:spcBef>
                <a:spcPts val="380"/>
              </a:spcBef>
            </a:pPr>
            <a:r>
              <a:rPr spc="-45" dirty="0">
                <a:solidFill>
                  <a:srgbClr val="FF9900"/>
                </a:solidFill>
              </a:rPr>
              <a:t>You </a:t>
            </a:r>
            <a:r>
              <a:rPr spc="-5" dirty="0">
                <a:solidFill>
                  <a:srgbClr val="FF9900"/>
                </a:solidFill>
              </a:rPr>
              <a:t>now also hear on </a:t>
            </a:r>
            <a:r>
              <a:rPr dirty="0">
                <a:solidFill>
                  <a:srgbClr val="FF9900"/>
                </a:solidFill>
              </a:rPr>
              <a:t>the </a:t>
            </a:r>
            <a:r>
              <a:rPr spc="-5" dirty="0">
                <a:solidFill>
                  <a:srgbClr val="FF9900"/>
                </a:solidFill>
              </a:rPr>
              <a:t>TV </a:t>
            </a:r>
            <a:r>
              <a:rPr spc="-10" dirty="0">
                <a:solidFill>
                  <a:srgbClr val="FF9900"/>
                </a:solidFill>
              </a:rPr>
              <a:t>that there was </a:t>
            </a:r>
            <a:r>
              <a:rPr dirty="0">
                <a:solidFill>
                  <a:srgbClr val="FF9900"/>
                </a:solidFill>
              </a:rPr>
              <a:t>an  </a:t>
            </a:r>
            <a:r>
              <a:rPr spc="-10" dirty="0">
                <a:solidFill>
                  <a:srgbClr val="FF9900"/>
                </a:solidFill>
              </a:rPr>
              <a:t>earthquake. </a:t>
            </a:r>
            <a:r>
              <a:rPr dirty="0">
                <a:solidFill>
                  <a:srgbClr val="FF9900"/>
                </a:solidFill>
              </a:rPr>
              <a:t>Is </a:t>
            </a:r>
            <a:r>
              <a:rPr spc="-5" dirty="0">
                <a:solidFill>
                  <a:srgbClr val="FF9900"/>
                </a:solidFill>
              </a:rPr>
              <a:t>Burglary </a:t>
            </a:r>
            <a:r>
              <a:rPr spc="-10" dirty="0">
                <a:solidFill>
                  <a:srgbClr val="FF9900"/>
                </a:solidFill>
              </a:rPr>
              <a:t>more </a:t>
            </a:r>
            <a:r>
              <a:rPr spc="-5" dirty="0">
                <a:solidFill>
                  <a:srgbClr val="FF9900"/>
                </a:solidFill>
              </a:rPr>
              <a:t>or </a:t>
            </a:r>
            <a:r>
              <a:rPr dirty="0">
                <a:solidFill>
                  <a:srgbClr val="FF9900"/>
                </a:solidFill>
              </a:rPr>
              <a:t>less </a:t>
            </a:r>
            <a:r>
              <a:rPr spc="-15" dirty="0">
                <a:solidFill>
                  <a:srgbClr val="FF9900"/>
                </a:solidFill>
              </a:rPr>
              <a:t>likely  </a:t>
            </a:r>
            <a:r>
              <a:rPr spc="-5" dirty="0">
                <a:solidFill>
                  <a:srgbClr val="FF9900"/>
                </a:solidFill>
              </a:rPr>
              <a:t>now?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083" y="474979"/>
            <a:ext cx="50038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Compact</a:t>
            </a:r>
            <a:r>
              <a:rPr spc="-25" dirty="0"/>
              <a:t> </a:t>
            </a:r>
            <a:r>
              <a:rPr spc="-5" dirty="0"/>
              <a:t>Conditionals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17319"/>
            <a:ext cx="9144000" cy="4969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7042" y="6407599"/>
            <a:ext cx="270510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42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926" y="287528"/>
            <a:ext cx="37236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Inference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spc="-5" dirty="0"/>
              <a:t>BNs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6235"/>
            <a:ext cx="7727315" cy="518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5" dirty="0">
                <a:latin typeface="Arial"/>
                <a:cs typeface="Arial"/>
              </a:rPr>
              <a:t>•</a:t>
            </a:r>
            <a:r>
              <a:rPr sz="3200" spc="5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graphical </a:t>
            </a:r>
            <a:r>
              <a:rPr sz="3200" spc="-5" dirty="0">
                <a:latin typeface="Calibri"/>
                <a:cs typeface="Calibri"/>
              </a:rPr>
              <a:t>independence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representation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0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yields </a:t>
            </a:r>
            <a:r>
              <a:rPr sz="2800" spc="-15" dirty="0">
                <a:latin typeface="Calibri"/>
                <a:cs typeface="Calibri"/>
              </a:rPr>
              <a:t>efficient inference </a:t>
            </a:r>
            <a:r>
              <a:rPr sz="2800" spc="-5" dirty="0">
                <a:latin typeface="Calibri"/>
                <a:cs typeface="Calibri"/>
              </a:rPr>
              <a:t>schemes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40" dirty="0">
                <a:latin typeface="Arial"/>
                <a:cs typeface="Arial"/>
              </a:rPr>
              <a:t>•</a:t>
            </a:r>
            <a:r>
              <a:rPr sz="3200" spc="40" dirty="0">
                <a:latin typeface="Calibri"/>
                <a:cs typeface="Calibri"/>
              </a:rPr>
              <a:t>We </a:t>
            </a:r>
            <a:r>
              <a:rPr sz="3200" spc="-15" dirty="0">
                <a:latin typeface="Calibri"/>
                <a:cs typeface="Calibri"/>
              </a:rPr>
              <a:t>generally </a:t>
            </a:r>
            <a:r>
              <a:rPr sz="3200" spc="-20" dirty="0">
                <a:latin typeface="Calibri"/>
                <a:cs typeface="Calibri"/>
              </a:rPr>
              <a:t>want 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compute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0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620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Marginal </a:t>
            </a:r>
            <a:r>
              <a:rPr sz="2800" spc="-10" dirty="0">
                <a:latin typeface="Calibri"/>
                <a:cs typeface="Calibri"/>
              </a:rPr>
              <a:t>probability: </a:t>
            </a:r>
            <a:r>
              <a:rPr sz="2800" i="1" dirty="0">
                <a:latin typeface="Calibri"/>
                <a:cs typeface="Calibri"/>
              </a:rPr>
              <a:t>Pr(Z),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4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i="1" dirty="0">
                <a:latin typeface="Calibri"/>
                <a:cs typeface="Calibri"/>
              </a:rPr>
              <a:t>Pr(Z|</a:t>
            </a:r>
            <a:r>
              <a:rPr sz="2800" b="1" i="1" dirty="0">
                <a:latin typeface="Calibri"/>
                <a:cs typeface="Calibri"/>
              </a:rPr>
              <a:t>E</a:t>
            </a:r>
            <a:r>
              <a:rPr sz="2800" i="1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b="1" i="1" dirty="0">
                <a:latin typeface="Calibri"/>
                <a:cs typeface="Calibri"/>
              </a:rPr>
              <a:t>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(conjunctive) </a:t>
            </a:r>
            <a:r>
              <a:rPr sz="2800" spc="-5" dirty="0">
                <a:latin typeface="Calibri"/>
                <a:cs typeface="Calibri"/>
              </a:rPr>
              <a:t>evidence</a:t>
            </a:r>
            <a:endParaRPr sz="2800">
              <a:latin typeface="Calibri"/>
              <a:cs typeface="Calibri"/>
            </a:endParaRPr>
          </a:p>
          <a:p>
            <a:pPr marL="1098550" indent="-22860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5" dirty="0">
                <a:latin typeface="Calibri"/>
                <a:cs typeface="Calibri"/>
              </a:rPr>
              <a:t>Z: query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variable(s),</a:t>
            </a:r>
            <a:endParaRPr sz="2400">
              <a:latin typeface="Calibri"/>
              <a:cs typeface="Calibri"/>
            </a:endParaRPr>
          </a:p>
          <a:p>
            <a:pPr marL="1098550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5" dirty="0">
                <a:latin typeface="Calibri"/>
                <a:cs typeface="Calibri"/>
              </a:rPr>
              <a:t>E: evidence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variable(s)</a:t>
            </a:r>
            <a:endParaRPr sz="2400">
              <a:latin typeface="Calibri"/>
              <a:cs typeface="Calibri"/>
            </a:endParaRPr>
          </a:p>
          <a:p>
            <a:pPr marL="1098550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5" dirty="0">
                <a:latin typeface="Calibri"/>
                <a:cs typeface="Calibri"/>
              </a:rPr>
              <a:t>everything </a:t>
            </a:r>
            <a:r>
              <a:rPr sz="2400" dirty="0">
                <a:latin typeface="Calibri"/>
                <a:cs typeface="Calibri"/>
              </a:rPr>
              <a:t>else: </a:t>
            </a:r>
            <a:r>
              <a:rPr sz="2400" spc="-5" dirty="0">
                <a:latin typeface="Calibri"/>
                <a:cs typeface="Calibri"/>
              </a:rPr>
              <a:t>hidden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3200" spc="10" dirty="0">
                <a:latin typeface="Arial"/>
                <a:cs typeface="Arial"/>
              </a:rPr>
              <a:t>•</a:t>
            </a:r>
            <a:r>
              <a:rPr sz="3200" spc="10" dirty="0">
                <a:latin typeface="Calibri"/>
                <a:cs typeface="Calibri"/>
              </a:rPr>
              <a:t>Computations </a:t>
            </a:r>
            <a:r>
              <a:rPr sz="3200" spc="-25" dirty="0">
                <a:latin typeface="Calibri"/>
                <a:cs typeface="Calibri"/>
              </a:rPr>
              <a:t>organized </a:t>
            </a:r>
            <a:r>
              <a:rPr sz="3200" spc="-15" dirty="0">
                <a:latin typeface="Calibri"/>
                <a:cs typeface="Calibri"/>
              </a:rPr>
              <a:t>by network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topology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522" y="474979"/>
            <a:ext cx="48526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P(B | J=true,</a:t>
            </a:r>
            <a:r>
              <a:rPr spc="-35" dirty="0"/>
              <a:t> </a:t>
            </a:r>
            <a:r>
              <a:rPr spc="-5" dirty="0"/>
              <a:t>M=true)</a:t>
            </a:r>
          </a:p>
        </p:txBody>
      </p:sp>
      <p:sp>
        <p:nvSpPr>
          <p:cNvPr id="3" name="object 3"/>
          <p:cNvSpPr/>
          <p:nvPr/>
        </p:nvSpPr>
        <p:spPr>
          <a:xfrm>
            <a:off x="2173223" y="1398269"/>
            <a:ext cx="49911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7467" y="1601470"/>
            <a:ext cx="460438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400" b="1" dirty="0">
                <a:latin typeface="Comic Sans MS"/>
                <a:cs typeface="Comic Sans MS"/>
              </a:rPr>
              <a:t>Earthqu</a:t>
            </a:r>
            <a:r>
              <a:rPr sz="2400" b="1" spc="-15" dirty="0">
                <a:latin typeface="Comic Sans MS"/>
                <a:cs typeface="Comic Sans MS"/>
              </a:rPr>
              <a:t>a</a:t>
            </a:r>
            <a:r>
              <a:rPr sz="2400" b="1" dirty="0">
                <a:latin typeface="Comic Sans MS"/>
                <a:cs typeface="Comic Sans MS"/>
              </a:rPr>
              <a:t>ke	</a:t>
            </a: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0067" y="3125723"/>
            <a:ext cx="88391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898" y="4651247"/>
            <a:ext cx="4937760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>
              <a:lnSpc>
                <a:spcPct val="100000"/>
              </a:lnSpc>
              <a:tabLst>
                <a:tab pos="3364865" algn="l"/>
              </a:tabLst>
            </a:pPr>
            <a:r>
              <a:rPr sz="2400" b="1" spc="-5" dirty="0">
                <a:latin typeface="Comic Sans MS"/>
                <a:cs typeface="Comic Sans MS"/>
              </a:rPr>
              <a:t>JohnCalls	MaryCalls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algn="ctr">
              <a:lnSpc>
                <a:spcPts val="4630"/>
              </a:lnSpc>
            </a:pP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P(b|j,m) = </a:t>
            </a:r>
            <a:r>
              <a:rPr sz="3200" dirty="0">
                <a:solidFill>
                  <a:srgbClr val="C0504D"/>
                </a:solidFill>
                <a:latin typeface="Symbol"/>
                <a:cs typeface="Symbol"/>
              </a:rPr>
              <a:t>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sz="4000" spc="254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P(b,j,m,e,a)</a:t>
            </a:r>
            <a:endParaRPr sz="3200">
              <a:latin typeface="Comic Sans MS"/>
              <a:cs typeface="Comic Sans MS"/>
            </a:endParaRPr>
          </a:p>
          <a:p>
            <a:pPr marL="122555" algn="ctr">
              <a:lnSpc>
                <a:spcPts val="2230"/>
              </a:lnSpc>
            </a:pPr>
            <a:r>
              <a:rPr sz="2000" spc="-5" dirty="0">
                <a:solidFill>
                  <a:srgbClr val="C0504D"/>
                </a:solidFill>
                <a:latin typeface="Comic Sans MS"/>
                <a:cs typeface="Comic Sans MS"/>
              </a:rPr>
              <a:t>e,a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522" y="474979"/>
            <a:ext cx="48526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P(B | J=true,</a:t>
            </a:r>
            <a:r>
              <a:rPr spc="-35" dirty="0"/>
              <a:t> </a:t>
            </a:r>
            <a:r>
              <a:rPr spc="-5" dirty="0"/>
              <a:t>M=true)</a:t>
            </a:r>
          </a:p>
        </p:txBody>
      </p:sp>
      <p:sp>
        <p:nvSpPr>
          <p:cNvPr id="3" name="object 3"/>
          <p:cNvSpPr/>
          <p:nvPr/>
        </p:nvSpPr>
        <p:spPr>
          <a:xfrm>
            <a:off x="2173223" y="1398269"/>
            <a:ext cx="49911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7467" y="1601470"/>
            <a:ext cx="460438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400" b="1" dirty="0">
                <a:latin typeface="Comic Sans MS"/>
                <a:cs typeface="Comic Sans MS"/>
              </a:rPr>
              <a:t>Earthqu</a:t>
            </a:r>
            <a:r>
              <a:rPr sz="2400" b="1" spc="-15" dirty="0">
                <a:latin typeface="Comic Sans MS"/>
                <a:cs typeface="Comic Sans MS"/>
              </a:rPr>
              <a:t>a</a:t>
            </a:r>
            <a:r>
              <a:rPr sz="2400" b="1" dirty="0">
                <a:latin typeface="Comic Sans MS"/>
                <a:cs typeface="Comic Sans MS"/>
              </a:rPr>
              <a:t>ke	</a:t>
            </a: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50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0067" y="3125723"/>
            <a:ext cx="88391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926" y="4651247"/>
            <a:ext cx="8296909" cy="159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6615">
              <a:lnSpc>
                <a:spcPct val="100000"/>
              </a:lnSpc>
              <a:tabLst>
                <a:tab pos="5084445" algn="l"/>
              </a:tabLst>
            </a:pPr>
            <a:r>
              <a:rPr sz="2400" b="1" spc="-5" dirty="0">
                <a:latin typeface="Comic Sans MS"/>
                <a:cs typeface="Comic Sans MS"/>
              </a:rPr>
              <a:t>JohnCalls	MaryCalls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4185"/>
              </a:lnSpc>
              <a:spcBef>
                <a:spcPts val="5"/>
              </a:spcBef>
            </a:pP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P(b|j,m) = </a:t>
            </a:r>
            <a:r>
              <a:rPr sz="3200" spc="-5" dirty="0">
                <a:solidFill>
                  <a:srgbClr val="C0504D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C0504D"/>
                </a:solidFill>
                <a:latin typeface="Comic Sans MS"/>
                <a:cs typeface="Comic Sans MS"/>
              </a:rPr>
              <a:t>P(b) </a:t>
            </a:r>
            <a:r>
              <a:rPr sz="4000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sz="3200" dirty="0">
                <a:solidFill>
                  <a:srgbClr val="C0504D"/>
                </a:solidFill>
                <a:latin typeface="Comic Sans MS"/>
                <a:cs typeface="Comic Sans MS"/>
              </a:rPr>
              <a:t>P(e)</a:t>
            </a:r>
            <a:r>
              <a:rPr sz="3200" spc="-6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4000" spc="-5" dirty="0">
                <a:solidFill>
                  <a:srgbClr val="C0504D"/>
                </a:solidFill>
                <a:latin typeface="Symbol"/>
                <a:cs typeface="Symbol"/>
              </a:rPr>
              <a:t></a:t>
            </a:r>
            <a:r>
              <a:rPr sz="3200" spc="-5" dirty="0">
                <a:solidFill>
                  <a:srgbClr val="C0504D"/>
                </a:solidFill>
                <a:latin typeface="Comic Sans MS"/>
                <a:cs typeface="Comic Sans MS"/>
              </a:rPr>
              <a:t>P(a|b,e)P(j|a)P(m|a)</a:t>
            </a:r>
            <a:endParaRPr sz="3200">
              <a:latin typeface="Comic Sans MS"/>
              <a:cs typeface="Comic Sans MS"/>
            </a:endParaRPr>
          </a:p>
          <a:p>
            <a:pPr marR="547370" algn="ctr">
              <a:lnSpc>
                <a:spcPts val="1785"/>
              </a:lnSpc>
              <a:tabLst>
                <a:tab pos="1204595" algn="l"/>
              </a:tabLst>
            </a:pPr>
            <a:r>
              <a:rPr sz="2000" spc="-5" dirty="0">
                <a:solidFill>
                  <a:srgbClr val="C0504D"/>
                </a:solidFill>
                <a:latin typeface="Comic Sans MS"/>
                <a:cs typeface="Comic Sans MS"/>
              </a:rPr>
              <a:t>e	a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419" y="1109472"/>
            <a:ext cx="7988808" cy="5007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7" y="3895344"/>
            <a:ext cx="864108" cy="180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" y="3697223"/>
            <a:ext cx="8455660" cy="2305050"/>
          </a:xfrm>
          <a:custGeom>
            <a:avLst/>
            <a:gdLst/>
            <a:ahLst/>
            <a:cxnLst/>
            <a:rect l="l" t="t" r="r" b="b"/>
            <a:pathLst>
              <a:path w="8455660" h="2305050">
                <a:moveTo>
                  <a:pt x="0" y="2305050"/>
                </a:moveTo>
                <a:lnTo>
                  <a:pt x="8455152" y="2305050"/>
                </a:lnTo>
                <a:lnTo>
                  <a:pt x="8455152" y="0"/>
                </a:lnTo>
                <a:lnTo>
                  <a:pt x="0" y="0"/>
                </a:lnTo>
                <a:lnTo>
                  <a:pt x="0" y="2305050"/>
                </a:lnTo>
                <a:close/>
              </a:path>
            </a:pathLst>
          </a:custGeom>
          <a:ln w="38100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881" y="19303"/>
            <a:ext cx="8242300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990"/>
              </a:lnSpc>
            </a:pPr>
            <a:r>
              <a:rPr spc="-35" dirty="0"/>
              <a:t>Variable</a:t>
            </a:r>
            <a:r>
              <a:rPr spc="-20" dirty="0"/>
              <a:t> </a:t>
            </a:r>
            <a:r>
              <a:rPr spc="-10" dirty="0"/>
              <a:t>Elimination</a:t>
            </a:r>
          </a:p>
          <a:p>
            <a:pPr algn="ctr">
              <a:lnSpc>
                <a:spcPts val="4510"/>
              </a:lnSpc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P(b|j,m) = </a:t>
            </a:r>
            <a:r>
              <a:rPr sz="3200" spc="-5" dirty="0">
                <a:solidFill>
                  <a:srgbClr val="3333CC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P(b) </a:t>
            </a:r>
            <a:r>
              <a:rPr sz="4000" spc="-935" dirty="0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sz="3000" spc="-1402" baseline="-34722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3000" spc="270" baseline="-34722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P(e) </a:t>
            </a:r>
            <a:r>
              <a:rPr sz="4000" spc="-735" dirty="0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sz="3000" spc="-1102" baseline="-34722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000" spc="-127" baseline="-34722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P(a|b,e)P(j|a)P(m,a)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51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6466" y="5972809"/>
            <a:ext cx="8061959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Comic Sans MS"/>
                <a:cs typeface="Comic Sans MS"/>
              </a:rPr>
              <a:t>Repeated </a:t>
            </a:r>
            <a:r>
              <a:rPr sz="2800" dirty="0">
                <a:solidFill>
                  <a:srgbClr val="C00000"/>
                </a:solidFill>
                <a:latin typeface="Comic Sans MS"/>
                <a:cs typeface="Comic Sans MS"/>
              </a:rPr>
              <a:t>computations </a:t>
            </a:r>
            <a:r>
              <a:rPr sz="2800" dirty="0">
                <a:solidFill>
                  <a:srgbClr val="C00000"/>
                </a:solidFill>
                <a:latin typeface="Wingdings"/>
                <a:cs typeface="Wingdings"/>
              </a:rPr>
              <a:t>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Comic Sans MS"/>
                <a:cs typeface="Comic Sans MS"/>
              </a:rPr>
              <a:t>Dynamic</a:t>
            </a:r>
            <a:r>
              <a:rPr sz="2800" spc="9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C00000"/>
                </a:solidFill>
                <a:latin typeface="Comic Sans MS"/>
                <a:cs typeface="Comic Sans MS"/>
              </a:rPr>
              <a:t>Programming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52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826" y="474979"/>
            <a:ext cx="456120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Variable</a:t>
            </a:r>
            <a:r>
              <a:rPr spc="-20" dirty="0"/>
              <a:t> </a:t>
            </a:r>
            <a:r>
              <a:rPr spc="-10" dirty="0"/>
              <a:t>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8211"/>
            <a:ext cx="8221980" cy="488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marR="156210" indent="-174625">
              <a:lnSpc>
                <a:spcPct val="100000"/>
              </a:lnSpc>
            </a:pPr>
            <a:r>
              <a:rPr sz="3200" spc="120" dirty="0">
                <a:latin typeface="Arial"/>
                <a:cs typeface="Arial"/>
              </a:rPr>
              <a:t>•</a:t>
            </a:r>
            <a:r>
              <a:rPr sz="3200" spc="120" dirty="0">
                <a:latin typeface="Calibri"/>
                <a:cs typeface="Calibri"/>
              </a:rPr>
              <a:t>A </a:t>
            </a:r>
            <a:r>
              <a:rPr sz="3200" i="1" spc="-20" dirty="0">
                <a:latin typeface="Calibri"/>
                <a:cs typeface="Calibri"/>
              </a:rPr>
              <a:t>factor </a:t>
            </a:r>
            <a:r>
              <a:rPr sz="3200" spc="-5" dirty="0">
                <a:latin typeface="Calibri"/>
                <a:cs typeface="Calibri"/>
              </a:rPr>
              <a:t>is a </a:t>
            </a:r>
            <a:r>
              <a:rPr sz="3200" spc="-10" dirty="0">
                <a:latin typeface="Calibri"/>
                <a:cs typeface="Calibri"/>
              </a:rPr>
              <a:t>function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variables 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specific value: </a:t>
            </a:r>
            <a:r>
              <a:rPr sz="3200" spc="5" dirty="0">
                <a:latin typeface="Calibri"/>
                <a:cs typeface="Calibri"/>
              </a:rPr>
              <a:t>e.g.,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f(E,A,N1)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60" dirty="0">
                <a:latin typeface="Calibri"/>
                <a:cs typeface="Calibri"/>
              </a:rPr>
              <a:t>CPTs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20" dirty="0">
                <a:latin typeface="Calibri"/>
                <a:cs typeface="Calibri"/>
              </a:rPr>
              <a:t>factors, </a:t>
            </a:r>
            <a:r>
              <a:rPr sz="2800" dirty="0">
                <a:latin typeface="Calibri"/>
                <a:cs typeface="Calibri"/>
              </a:rPr>
              <a:t>e.g., </a:t>
            </a:r>
            <a:r>
              <a:rPr sz="2800" i="1" dirty="0">
                <a:latin typeface="Calibri"/>
                <a:cs typeface="Calibri"/>
              </a:rPr>
              <a:t>P(A|E,B) </a:t>
            </a:r>
            <a:r>
              <a:rPr sz="2800" spc="-5" dirty="0">
                <a:latin typeface="Calibri"/>
                <a:cs typeface="Calibri"/>
              </a:rPr>
              <a:t>function of </a:t>
            </a:r>
            <a:r>
              <a:rPr sz="2800" i="1" dirty="0">
                <a:latin typeface="Calibri"/>
                <a:cs typeface="Calibri"/>
              </a:rPr>
              <a:t>A,E,B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ct val="110000"/>
              </a:lnSpc>
              <a:spcBef>
                <a:spcPts val="530"/>
              </a:spcBef>
            </a:pPr>
            <a:r>
              <a:rPr sz="3200" spc="80" dirty="0">
                <a:latin typeface="Arial"/>
                <a:cs typeface="Arial"/>
              </a:rPr>
              <a:t>•</a:t>
            </a:r>
            <a:r>
              <a:rPr sz="3200" spc="80" dirty="0">
                <a:latin typeface="Calibri"/>
                <a:cs typeface="Calibri"/>
              </a:rPr>
              <a:t>VE </a:t>
            </a:r>
            <a:r>
              <a:rPr sz="3200" spc="-15" dirty="0">
                <a:latin typeface="Calibri"/>
                <a:cs typeface="Calibri"/>
              </a:rPr>
              <a:t>works by </a:t>
            </a:r>
            <a:r>
              <a:rPr sz="3200" i="1" spc="-5" dirty="0">
                <a:latin typeface="Calibri"/>
                <a:cs typeface="Calibri"/>
              </a:rPr>
              <a:t>eliminating </a:t>
            </a:r>
            <a:r>
              <a:rPr sz="3200" spc="-5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variables </a:t>
            </a:r>
            <a:r>
              <a:rPr sz="3200" spc="-5" dirty="0">
                <a:latin typeface="Calibri"/>
                <a:cs typeface="Calibri"/>
              </a:rPr>
              <a:t>in turn </a:t>
            </a:r>
            <a:r>
              <a:rPr sz="3200" spc="-10" dirty="0">
                <a:latin typeface="Calibri"/>
                <a:cs typeface="Calibri"/>
              </a:rPr>
              <a:t>until  there </a:t>
            </a:r>
            <a:r>
              <a:rPr sz="3200" spc="-5" dirty="0">
                <a:latin typeface="Calibri"/>
                <a:cs typeface="Calibri"/>
              </a:rPr>
              <a:t>is a </a:t>
            </a:r>
            <a:r>
              <a:rPr sz="3200" spc="-20" dirty="0">
                <a:latin typeface="Calibri"/>
                <a:cs typeface="Calibri"/>
              </a:rPr>
              <a:t>factor </a:t>
            </a:r>
            <a:r>
              <a:rPr sz="3200" spc="-5" dirty="0">
                <a:latin typeface="Calibri"/>
                <a:cs typeface="Calibri"/>
              </a:rPr>
              <a:t>with only query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200" spc="-15" dirty="0">
                <a:latin typeface="Arial"/>
                <a:cs typeface="Arial"/>
              </a:rPr>
              <a:t>•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eliminate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i="1" spc="-5" dirty="0">
                <a:latin typeface="Calibri"/>
                <a:cs typeface="Calibri"/>
              </a:rPr>
              <a:t>join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20" dirty="0">
                <a:latin typeface="Calibri"/>
                <a:cs typeface="Calibri"/>
              </a:rPr>
              <a:t>factors </a:t>
            </a:r>
            <a:r>
              <a:rPr sz="2800" spc="-10" dirty="0">
                <a:latin typeface="Calibri"/>
                <a:cs typeface="Calibri"/>
              </a:rPr>
              <a:t>containing that </a:t>
            </a:r>
            <a:r>
              <a:rPr sz="2800" spc="-5" dirty="0">
                <a:latin typeface="Calibri"/>
                <a:cs typeface="Calibri"/>
              </a:rPr>
              <a:t>variable </a:t>
            </a:r>
            <a:r>
              <a:rPr sz="2800" spc="-25" dirty="0">
                <a:latin typeface="Calibri"/>
                <a:cs typeface="Calibri"/>
              </a:rPr>
              <a:t>(like </a:t>
            </a:r>
            <a:r>
              <a:rPr sz="2800" spc="-5" dirty="0">
                <a:latin typeface="Calibri"/>
                <a:cs typeface="Calibri"/>
              </a:rPr>
              <a:t>DB)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sum 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influence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variable on new </a:t>
            </a:r>
            <a:r>
              <a:rPr sz="2800" spc="-20" dirty="0">
                <a:latin typeface="Calibri"/>
                <a:cs typeface="Calibri"/>
              </a:rPr>
              <a:t>factor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15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exploits product </a:t>
            </a:r>
            <a:r>
              <a:rPr sz="2800" spc="-20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joint </a:t>
            </a:r>
            <a:r>
              <a:rPr sz="2800" spc="-5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011" y="474979"/>
            <a:ext cx="463296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Example </a:t>
            </a:r>
            <a:r>
              <a:rPr dirty="0"/>
              <a:t>of </a:t>
            </a:r>
            <a:r>
              <a:rPr spc="-5" dirty="0"/>
              <a:t>VE:</a:t>
            </a:r>
            <a:r>
              <a:rPr spc="-40" dirty="0"/>
              <a:t> </a:t>
            </a:r>
            <a:r>
              <a:rPr spc="-5" dirty="0"/>
              <a:t>P(JC)</a:t>
            </a:r>
          </a:p>
        </p:txBody>
      </p:sp>
      <p:sp>
        <p:nvSpPr>
          <p:cNvPr id="3" name="object 3"/>
          <p:cNvSpPr/>
          <p:nvPr/>
        </p:nvSpPr>
        <p:spPr>
          <a:xfrm>
            <a:off x="6551676" y="1975104"/>
            <a:ext cx="828040" cy="617220"/>
          </a:xfrm>
          <a:custGeom>
            <a:avLst/>
            <a:gdLst/>
            <a:ahLst/>
            <a:cxnLst/>
            <a:rect l="l" t="t" r="r" b="b"/>
            <a:pathLst>
              <a:path w="828040" h="617219">
                <a:moveTo>
                  <a:pt x="413766" y="0"/>
                </a:moveTo>
                <a:lnTo>
                  <a:pt x="357629" y="2817"/>
                </a:lnTo>
                <a:lnTo>
                  <a:pt x="303785" y="11024"/>
                </a:lnTo>
                <a:lnTo>
                  <a:pt x="252728" y="24253"/>
                </a:lnTo>
                <a:lnTo>
                  <a:pt x="204949" y="42135"/>
                </a:lnTo>
                <a:lnTo>
                  <a:pt x="160944" y="64304"/>
                </a:lnTo>
                <a:lnTo>
                  <a:pt x="121205" y="90392"/>
                </a:lnTo>
                <a:lnTo>
                  <a:pt x="86226" y="120030"/>
                </a:lnTo>
                <a:lnTo>
                  <a:pt x="56500" y="152851"/>
                </a:lnTo>
                <a:lnTo>
                  <a:pt x="32521" y="188487"/>
                </a:lnTo>
                <a:lnTo>
                  <a:pt x="14783" y="226571"/>
                </a:lnTo>
                <a:lnTo>
                  <a:pt x="3778" y="266734"/>
                </a:lnTo>
                <a:lnTo>
                  <a:pt x="0" y="308610"/>
                </a:lnTo>
                <a:lnTo>
                  <a:pt x="3778" y="350485"/>
                </a:lnTo>
                <a:lnTo>
                  <a:pt x="14783" y="390648"/>
                </a:lnTo>
                <a:lnTo>
                  <a:pt x="32521" y="428732"/>
                </a:lnTo>
                <a:lnTo>
                  <a:pt x="56500" y="464368"/>
                </a:lnTo>
                <a:lnTo>
                  <a:pt x="86226" y="497189"/>
                </a:lnTo>
                <a:lnTo>
                  <a:pt x="121205" y="526827"/>
                </a:lnTo>
                <a:lnTo>
                  <a:pt x="160944" y="552915"/>
                </a:lnTo>
                <a:lnTo>
                  <a:pt x="204949" y="575084"/>
                </a:lnTo>
                <a:lnTo>
                  <a:pt x="252728" y="592966"/>
                </a:lnTo>
                <a:lnTo>
                  <a:pt x="303785" y="606195"/>
                </a:lnTo>
                <a:lnTo>
                  <a:pt x="357629" y="614402"/>
                </a:lnTo>
                <a:lnTo>
                  <a:pt x="413766" y="617220"/>
                </a:lnTo>
                <a:lnTo>
                  <a:pt x="469902" y="614402"/>
                </a:lnTo>
                <a:lnTo>
                  <a:pt x="523746" y="606195"/>
                </a:lnTo>
                <a:lnTo>
                  <a:pt x="574803" y="592966"/>
                </a:lnTo>
                <a:lnTo>
                  <a:pt x="622582" y="575084"/>
                </a:lnTo>
                <a:lnTo>
                  <a:pt x="666587" y="552915"/>
                </a:lnTo>
                <a:lnTo>
                  <a:pt x="706326" y="526827"/>
                </a:lnTo>
                <a:lnTo>
                  <a:pt x="741305" y="497189"/>
                </a:lnTo>
                <a:lnTo>
                  <a:pt x="771031" y="464368"/>
                </a:lnTo>
                <a:lnTo>
                  <a:pt x="795010" y="428732"/>
                </a:lnTo>
                <a:lnTo>
                  <a:pt x="812748" y="390648"/>
                </a:lnTo>
                <a:lnTo>
                  <a:pt x="823753" y="350485"/>
                </a:lnTo>
                <a:lnTo>
                  <a:pt x="827531" y="308610"/>
                </a:lnTo>
                <a:lnTo>
                  <a:pt x="823753" y="266734"/>
                </a:lnTo>
                <a:lnTo>
                  <a:pt x="812748" y="226571"/>
                </a:lnTo>
                <a:lnTo>
                  <a:pt x="795010" y="188487"/>
                </a:lnTo>
                <a:lnTo>
                  <a:pt x="771031" y="152851"/>
                </a:lnTo>
                <a:lnTo>
                  <a:pt x="741305" y="120030"/>
                </a:lnTo>
                <a:lnTo>
                  <a:pt x="706326" y="90392"/>
                </a:lnTo>
                <a:lnTo>
                  <a:pt x="666587" y="64304"/>
                </a:lnTo>
                <a:lnTo>
                  <a:pt x="622582" y="42135"/>
                </a:lnTo>
                <a:lnTo>
                  <a:pt x="574803" y="24253"/>
                </a:lnTo>
                <a:lnTo>
                  <a:pt x="523746" y="11024"/>
                </a:lnTo>
                <a:lnTo>
                  <a:pt x="469902" y="2817"/>
                </a:lnTo>
                <a:lnTo>
                  <a:pt x="413766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1676" y="1975104"/>
            <a:ext cx="828040" cy="617220"/>
          </a:xfrm>
          <a:custGeom>
            <a:avLst/>
            <a:gdLst/>
            <a:ahLst/>
            <a:cxnLst/>
            <a:rect l="l" t="t" r="r" b="b"/>
            <a:pathLst>
              <a:path w="828040" h="617219">
                <a:moveTo>
                  <a:pt x="0" y="308610"/>
                </a:moveTo>
                <a:lnTo>
                  <a:pt x="3778" y="266734"/>
                </a:lnTo>
                <a:lnTo>
                  <a:pt x="14783" y="226571"/>
                </a:lnTo>
                <a:lnTo>
                  <a:pt x="32521" y="188487"/>
                </a:lnTo>
                <a:lnTo>
                  <a:pt x="56500" y="152851"/>
                </a:lnTo>
                <a:lnTo>
                  <a:pt x="86226" y="120030"/>
                </a:lnTo>
                <a:lnTo>
                  <a:pt x="121205" y="90392"/>
                </a:lnTo>
                <a:lnTo>
                  <a:pt x="160944" y="64304"/>
                </a:lnTo>
                <a:lnTo>
                  <a:pt x="204949" y="42135"/>
                </a:lnTo>
                <a:lnTo>
                  <a:pt x="252728" y="24253"/>
                </a:lnTo>
                <a:lnTo>
                  <a:pt x="303785" y="11024"/>
                </a:lnTo>
                <a:lnTo>
                  <a:pt x="357629" y="2817"/>
                </a:lnTo>
                <a:lnTo>
                  <a:pt x="413766" y="0"/>
                </a:lnTo>
                <a:lnTo>
                  <a:pt x="469902" y="2817"/>
                </a:lnTo>
                <a:lnTo>
                  <a:pt x="523746" y="11024"/>
                </a:lnTo>
                <a:lnTo>
                  <a:pt x="574803" y="24253"/>
                </a:lnTo>
                <a:lnTo>
                  <a:pt x="622582" y="42135"/>
                </a:lnTo>
                <a:lnTo>
                  <a:pt x="666587" y="64304"/>
                </a:lnTo>
                <a:lnTo>
                  <a:pt x="706326" y="90392"/>
                </a:lnTo>
                <a:lnTo>
                  <a:pt x="741305" y="120030"/>
                </a:lnTo>
                <a:lnTo>
                  <a:pt x="771031" y="152851"/>
                </a:lnTo>
                <a:lnTo>
                  <a:pt x="795010" y="188487"/>
                </a:lnTo>
                <a:lnTo>
                  <a:pt x="812748" y="226571"/>
                </a:lnTo>
                <a:lnTo>
                  <a:pt x="823753" y="266734"/>
                </a:lnTo>
                <a:lnTo>
                  <a:pt x="827531" y="308610"/>
                </a:lnTo>
                <a:lnTo>
                  <a:pt x="823753" y="350485"/>
                </a:lnTo>
                <a:lnTo>
                  <a:pt x="812748" y="390648"/>
                </a:lnTo>
                <a:lnTo>
                  <a:pt x="795010" y="428732"/>
                </a:lnTo>
                <a:lnTo>
                  <a:pt x="771031" y="464368"/>
                </a:lnTo>
                <a:lnTo>
                  <a:pt x="741305" y="497189"/>
                </a:lnTo>
                <a:lnTo>
                  <a:pt x="706326" y="526827"/>
                </a:lnTo>
                <a:lnTo>
                  <a:pt x="666587" y="552915"/>
                </a:lnTo>
                <a:lnTo>
                  <a:pt x="622582" y="575084"/>
                </a:lnTo>
                <a:lnTo>
                  <a:pt x="574803" y="592966"/>
                </a:lnTo>
                <a:lnTo>
                  <a:pt x="523746" y="606195"/>
                </a:lnTo>
                <a:lnTo>
                  <a:pt x="469902" y="614402"/>
                </a:lnTo>
                <a:lnTo>
                  <a:pt x="413766" y="617220"/>
                </a:lnTo>
                <a:lnTo>
                  <a:pt x="357629" y="614402"/>
                </a:lnTo>
                <a:lnTo>
                  <a:pt x="303785" y="606195"/>
                </a:lnTo>
                <a:lnTo>
                  <a:pt x="252728" y="592966"/>
                </a:lnTo>
                <a:lnTo>
                  <a:pt x="204949" y="575084"/>
                </a:lnTo>
                <a:lnTo>
                  <a:pt x="160944" y="552915"/>
                </a:lnTo>
                <a:lnTo>
                  <a:pt x="121205" y="526827"/>
                </a:lnTo>
                <a:lnTo>
                  <a:pt x="86226" y="497189"/>
                </a:lnTo>
                <a:lnTo>
                  <a:pt x="56500" y="464368"/>
                </a:lnTo>
                <a:lnTo>
                  <a:pt x="32521" y="428732"/>
                </a:lnTo>
                <a:lnTo>
                  <a:pt x="14783" y="390648"/>
                </a:lnTo>
                <a:lnTo>
                  <a:pt x="3778" y="350485"/>
                </a:lnTo>
                <a:lnTo>
                  <a:pt x="0" y="30861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84695" y="2160270"/>
            <a:ext cx="79311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mic Sans MS"/>
                <a:cs typeface="Comic Sans MS"/>
              </a:rPr>
              <a:t>Earthqk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7085" y="2039873"/>
            <a:ext cx="666750" cy="494030"/>
          </a:xfrm>
          <a:custGeom>
            <a:avLst/>
            <a:gdLst/>
            <a:ahLst/>
            <a:cxnLst/>
            <a:rect l="l" t="t" r="r" b="b"/>
            <a:pathLst>
              <a:path w="666750" h="494030">
                <a:moveTo>
                  <a:pt x="333375" y="0"/>
                </a:moveTo>
                <a:lnTo>
                  <a:pt x="279292" y="3230"/>
                </a:lnTo>
                <a:lnTo>
                  <a:pt x="227990" y="12582"/>
                </a:lnTo>
                <a:lnTo>
                  <a:pt x="180155" y="27548"/>
                </a:lnTo>
                <a:lnTo>
                  <a:pt x="136474" y="47621"/>
                </a:lnTo>
                <a:lnTo>
                  <a:pt x="97631" y="72294"/>
                </a:lnTo>
                <a:lnTo>
                  <a:pt x="64312" y="101059"/>
                </a:lnTo>
                <a:lnTo>
                  <a:pt x="37204" y="133408"/>
                </a:lnTo>
                <a:lnTo>
                  <a:pt x="16992" y="168834"/>
                </a:lnTo>
                <a:lnTo>
                  <a:pt x="4362" y="206830"/>
                </a:lnTo>
                <a:lnTo>
                  <a:pt x="0" y="246887"/>
                </a:lnTo>
                <a:lnTo>
                  <a:pt x="4362" y="286945"/>
                </a:lnTo>
                <a:lnTo>
                  <a:pt x="16992" y="324941"/>
                </a:lnTo>
                <a:lnTo>
                  <a:pt x="37204" y="360367"/>
                </a:lnTo>
                <a:lnTo>
                  <a:pt x="64312" y="392716"/>
                </a:lnTo>
                <a:lnTo>
                  <a:pt x="97631" y="421481"/>
                </a:lnTo>
                <a:lnTo>
                  <a:pt x="136474" y="446154"/>
                </a:lnTo>
                <a:lnTo>
                  <a:pt x="180155" y="466227"/>
                </a:lnTo>
                <a:lnTo>
                  <a:pt x="227990" y="481193"/>
                </a:lnTo>
                <a:lnTo>
                  <a:pt x="279292" y="490545"/>
                </a:lnTo>
                <a:lnTo>
                  <a:pt x="333375" y="493775"/>
                </a:lnTo>
                <a:lnTo>
                  <a:pt x="387457" y="490545"/>
                </a:lnTo>
                <a:lnTo>
                  <a:pt x="438759" y="481193"/>
                </a:lnTo>
                <a:lnTo>
                  <a:pt x="486594" y="466227"/>
                </a:lnTo>
                <a:lnTo>
                  <a:pt x="530275" y="446154"/>
                </a:lnTo>
                <a:lnTo>
                  <a:pt x="569118" y="421481"/>
                </a:lnTo>
                <a:lnTo>
                  <a:pt x="602437" y="392716"/>
                </a:lnTo>
                <a:lnTo>
                  <a:pt x="629545" y="360367"/>
                </a:lnTo>
                <a:lnTo>
                  <a:pt x="649757" y="324941"/>
                </a:lnTo>
                <a:lnTo>
                  <a:pt x="662387" y="286945"/>
                </a:lnTo>
                <a:lnTo>
                  <a:pt x="666750" y="246887"/>
                </a:lnTo>
                <a:lnTo>
                  <a:pt x="662387" y="206830"/>
                </a:lnTo>
                <a:lnTo>
                  <a:pt x="649757" y="168834"/>
                </a:lnTo>
                <a:lnTo>
                  <a:pt x="629545" y="133408"/>
                </a:lnTo>
                <a:lnTo>
                  <a:pt x="602437" y="101059"/>
                </a:lnTo>
                <a:lnTo>
                  <a:pt x="569118" y="72294"/>
                </a:lnTo>
                <a:lnTo>
                  <a:pt x="530275" y="47621"/>
                </a:lnTo>
                <a:lnTo>
                  <a:pt x="486594" y="27548"/>
                </a:lnTo>
                <a:lnTo>
                  <a:pt x="438759" y="12582"/>
                </a:lnTo>
                <a:lnTo>
                  <a:pt x="387457" y="3230"/>
                </a:lnTo>
                <a:lnTo>
                  <a:pt x="333375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7085" y="2039873"/>
            <a:ext cx="666750" cy="494030"/>
          </a:xfrm>
          <a:custGeom>
            <a:avLst/>
            <a:gdLst/>
            <a:ahLst/>
            <a:cxnLst/>
            <a:rect l="l" t="t" r="r" b="b"/>
            <a:pathLst>
              <a:path w="666750" h="494030">
                <a:moveTo>
                  <a:pt x="0" y="246887"/>
                </a:moveTo>
                <a:lnTo>
                  <a:pt x="4362" y="206830"/>
                </a:lnTo>
                <a:lnTo>
                  <a:pt x="16992" y="168834"/>
                </a:lnTo>
                <a:lnTo>
                  <a:pt x="37204" y="133408"/>
                </a:lnTo>
                <a:lnTo>
                  <a:pt x="64312" y="101059"/>
                </a:lnTo>
                <a:lnTo>
                  <a:pt x="97631" y="72294"/>
                </a:lnTo>
                <a:lnTo>
                  <a:pt x="136474" y="47621"/>
                </a:lnTo>
                <a:lnTo>
                  <a:pt x="180155" y="27548"/>
                </a:lnTo>
                <a:lnTo>
                  <a:pt x="227990" y="12582"/>
                </a:lnTo>
                <a:lnTo>
                  <a:pt x="279292" y="3230"/>
                </a:lnTo>
                <a:lnTo>
                  <a:pt x="333375" y="0"/>
                </a:lnTo>
                <a:lnTo>
                  <a:pt x="387457" y="3230"/>
                </a:lnTo>
                <a:lnTo>
                  <a:pt x="438759" y="12582"/>
                </a:lnTo>
                <a:lnTo>
                  <a:pt x="486594" y="27548"/>
                </a:lnTo>
                <a:lnTo>
                  <a:pt x="530275" y="47621"/>
                </a:lnTo>
                <a:lnTo>
                  <a:pt x="569118" y="72294"/>
                </a:lnTo>
                <a:lnTo>
                  <a:pt x="602437" y="101059"/>
                </a:lnTo>
                <a:lnTo>
                  <a:pt x="629545" y="133408"/>
                </a:lnTo>
                <a:lnTo>
                  <a:pt x="649757" y="168834"/>
                </a:lnTo>
                <a:lnTo>
                  <a:pt x="662387" y="206830"/>
                </a:lnTo>
                <a:lnTo>
                  <a:pt x="666750" y="246887"/>
                </a:lnTo>
                <a:lnTo>
                  <a:pt x="662387" y="286945"/>
                </a:lnTo>
                <a:lnTo>
                  <a:pt x="649757" y="324941"/>
                </a:lnTo>
                <a:lnTo>
                  <a:pt x="629545" y="360367"/>
                </a:lnTo>
                <a:lnTo>
                  <a:pt x="602437" y="392716"/>
                </a:lnTo>
                <a:lnTo>
                  <a:pt x="569118" y="421481"/>
                </a:lnTo>
                <a:lnTo>
                  <a:pt x="530275" y="446154"/>
                </a:lnTo>
                <a:lnTo>
                  <a:pt x="486594" y="466227"/>
                </a:lnTo>
                <a:lnTo>
                  <a:pt x="438759" y="481193"/>
                </a:lnTo>
                <a:lnTo>
                  <a:pt x="387457" y="490545"/>
                </a:lnTo>
                <a:lnTo>
                  <a:pt x="333375" y="493775"/>
                </a:lnTo>
                <a:lnTo>
                  <a:pt x="279292" y="490545"/>
                </a:lnTo>
                <a:lnTo>
                  <a:pt x="227990" y="481193"/>
                </a:lnTo>
                <a:lnTo>
                  <a:pt x="180155" y="466227"/>
                </a:lnTo>
                <a:lnTo>
                  <a:pt x="136474" y="446154"/>
                </a:lnTo>
                <a:lnTo>
                  <a:pt x="97631" y="421481"/>
                </a:lnTo>
                <a:lnTo>
                  <a:pt x="64312" y="392716"/>
                </a:lnTo>
                <a:lnTo>
                  <a:pt x="37204" y="360367"/>
                </a:lnTo>
                <a:lnTo>
                  <a:pt x="16992" y="324941"/>
                </a:lnTo>
                <a:lnTo>
                  <a:pt x="4362" y="286945"/>
                </a:lnTo>
                <a:lnTo>
                  <a:pt x="0" y="24688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4997" y="2140203"/>
            <a:ext cx="58229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mic Sans MS"/>
                <a:cs typeface="Comic Sans MS"/>
              </a:rPr>
              <a:t>Burgl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3195" y="3275076"/>
            <a:ext cx="603885" cy="495300"/>
          </a:xfrm>
          <a:custGeom>
            <a:avLst/>
            <a:gdLst/>
            <a:ahLst/>
            <a:cxnLst/>
            <a:rect l="l" t="t" r="r" b="b"/>
            <a:pathLst>
              <a:path w="603884" h="495300">
                <a:moveTo>
                  <a:pt x="301751" y="0"/>
                </a:moveTo>
                <a:lnTo>
                  <a:pt x="247519" y="3989"/>
                </a:lnTo>
                <a:lnTo>
                  <a:pt x="196472" y="15492"/>
                </a:lnTo>
                <a:lnTo>
                  <a:pt x="149464" y="33810"/>
                </a:lnTo>
                <a:lnTo>
                  <a:pt x="107348" y="58242"/>
                </a:lnTo>
                <a:lnTo>
                  <a:pt x="70977" y="88089"/>
                </a:lnTo>
                <a:lnTo>
                  <a:pt x="41204" y="122653"/>
                </a:lnTo>
                <a:lnTo>
                  <a:pt x="18881" y="161234"/>
                </a:lnTo>
                <a:lnTo>
                  <a:pt x="4862" y="203133"/>
                </a:lnTo>
                <a:lnTo>
                  <a:pt x="0" y="247650"/>
                </a:lnTo>
                <a:lnTo>
                  <a:pt x="4862" y="292166"/>
                </a:lnTo>
                <a:lnTo>
                  <a:pt x="18881" y="334065"/>
                </a:lnTo>
                <a:lnTo>
                  <a:pt x="41204" y="372646"/>
                </a:lnTo>
                <a:lnTo>
                  <a:pt x="70977" y="407210"/>
                </a:lnTo>
                <a:lnTo>
                  <a:pt x="107348" y="437057"/>
                </a:lnTo>
                <a:lnTo>
                  <a:pt x="149464" y="461489"/>
                </a:lnTo>
                <a:lnTo>
                  <a:pt x="196472" y="479807"/>
                </a:lnTo>
                <a:lnTo>
                  <a:pt x="247519" y="491310"/>
                </a:lnTo>
                <a:lnTo>
                  <a:pt x="301751" y="495300"/>
                </a:lnTo>
                <a:lnTo>
                  <a:pt x="355984" y="491310"/>
                </a:lnTo>
                <a:lnTo>
                  <a:pt x="407031" y="479807"/>
                </a:lnTo>
                <a:lnTo>
                  <a:pt x="454039" y="461489"/>
                </a:lnTo>
                <a:lnTo>
                  <a:pt x="496155" y="437057"/>
                </a:lnTo>
                <a:lnTo>
                  <a:pt x="532526" y="407210"/>
                </a:lnTo>
                <a:lnTo>
                  <a:pt x="562299" y="372646"/>
                </a:lnTo>
                <a:lnTo>
                  <a:pt x="584622" y="334065"/>
                </a:lnTo>
                <a:lnTo>
                  <a:pt x="598641" y="292166"/>
                </a:lnTo>
                <a:lnTo>
                  <a:pt x="603503" y="247650"/>
                </a:lnTo>
                <a:lnTo>
                  <a:pt x="598641" y="203133"/>
                </a:lnTo>
                <a:lnTo>
                  <a:pt x="584622" y="161234"/>
                </a:lnTo>
                <a:lnTo>
                  <a:pt x="562299" y="122653"/>
                </a:lnTo>
                <a:lnTo>
                  <a:pt x="532526" y="88089"/>
                </a:lnTo>
                <a:lnTo>
                  <a:pt x="496155" y="58242"/>
                </a:lnTo>
                <a:lnTo>
                  <a:pt x="454039" y="33810"/>
                </a:lnTo>
                <a:lnTo>
                  <a:pt x="407031" y="15492"/>
                </a:lnTo>
                <a:lnTo>
                  <a:pt x="355984" y="3989"/>
                </a:lnTo>
                <a:lnTo>
                  <a:pt x="301751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3195" y="3275076"/>
            <a:ext cx="603885" cy="495300"/>
          </a:xfrm>
          <a:custGeom>
            <a:avLst/>
            <a:gdLst/>
            <a:ahLst/>
            <a:cxnLst/>
            <a:rect l="l" t="t" r="r" b="b"/>
            <a:pathLst>
              <a:path w="603884" h="495300">
                <a:moveTo>
                  <a:pt x="0" y="247650"/>
                </a:moveTo>
                <a:lnTo>
                  <a:pt x="4862" y="203133"/>
                </a:lnTo>
                <a:lnTo>
                  <a:pt x="18881" y="161234"/>
                </a:lnTo>
                <a:lnTo>
                  <a:pt x="41204" y="122653"/>
                </a:lnTo>
                <a:lnTo>
                  <a:pt x="70977" y="88089"/>
                </a:lnTo>
                <a:lnTo>
                  <a:pt x="107348" y="58242"/>
                </a:lnTo>
                <a:lnTo>
                  <a:pt x="149464" y="33810"/>
                </a:lnTo>
                <a:lnTo>
                  <a:pt x="196472" y="15492"/>
                </a:lnTo>
                <a:lnTo>
                  <a:pt x="247519" y="3989"/>
                </a:lnTo>
                <a:lnTo>
                  <a:pt x="301751" y="0"/>
                </a:lnTo>
                <a:lnTo>
                  <a:pt x="355984" y="3989"/>
                </a:lnTo>
                <a:lnTo>
                  <a:pt x="407031" y="15492"/>
                </a:lnTo>
                <a:lnTo>
                  <a:pt x="454039" y="33810"/>
                </a:lnTo>
                <a:lnTo>
                  <a:pt x="496155" y="58242"/>
                </a:lnTo>
                <a:lnTo>
                  <a:pt x="532526" y="88089"/>
                </a:lnTo>
                <a:lnTo>
                  <a:pt x="562299" y="122653"/>
                </a:lnTo>
                <a:lnTo>
                  <a:pt x="584622" y="161234"/>
                </a:lnTo>
                <a:lnTo>
                  <a:pt x="598641" y="203133"/>
                </a:lnTo>
                <a:lnTo>
                  <a:pt x="603503" y="247650"/>
                </a:lnTo>
                <a:lnTo>
                  <a:pt x="598641" y="292166"/>
                </a:lnTo>
                <a:lnTo>
                  <a:pt x="584622" y="334065"/>
                </a:lnTo>
                <a:lnTo>
                  <a:pt x="562299" y="372646"/>
                </a:lnTo>
                <a:lnTo>
                  <a:pt x="532526" y="407210"/>
                </a:lnTo>
                <a:lnTo>
                  <a:pt x="496155" y="437057"/>
                </a:lnTo>
                <a:lnTo>
                  <a:pt x="454039" y="461489"/>
                </a:lnTo>
                <a:lnTo>
                  <a:pt x="407031" y="479807"/>
                </a:lnTo>
                <a:lnTo>
                  <a:pt x="355984" y="491310"/>
                </a:lnTo>
                <a:lnTo>
                  <a:pt x="301751" y="495300"/>
                </a:lnTo>
                <a:lnTo>
                  <a:pt x="247519" y="491310"/>
                </a:lnTo>
                <a:lnTo>
                  <a:pt x="196472" y="479807"/>
                </a:lnTo>
                <a:lnTo>
                  <a:pt x="149464" y="461489"/>
                </a:lnTo>
                <a:lnTo>
                  <a:pt x="107348" y="437057"/>
                </a:lnTo>
                <a:lnTo>
                  <a:pt x="70977" y="407210"/>
                </a:lnTo>
                <a:lnTo>
                  <a:pt x="41204" y="372646"/>
                </a:lnTo>
                <a:lnTo>
                  <a:pt x="18881" y="334065"/>
                </a:lnTo>
                <a:lnTo>
                  <a:pt x="4862" y="292166"/>
                </a:lnTo>
                <a:lnTo>
                  <a:pt x="0" y="2476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00721" y="3400297"/>
            <a:ext cx="59817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mic Sans MS"/>
                <a:cs typeface="Comic Sans MS"/>
              </a:rPr>
              <a:t>Alar</a:t>
            </a:r>
            <a:r>
              <a:rPr sz="1600" b="1" dirty="0">
                <a:latin typeface="Comic Sans MS"/>
                <a:cs typeface="Comic Sans MS"/>
              </a:rPr>
              <a:t>m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2973" y="4446270"/>
            <a:ext cx="731520" cy="618490"/>
          </a:xfrm>
          <a:custGeom>
            <a:avLst/>
            <a:gdLst/>
            <a:ahLst/>
            <a:cxnLst/>
            <a:rect l="l" t="t" r="r" b="b"/>
            <a:pathLst>
              <a:path w="731520" h="618489">
                <a:moveTo>
                  <a:pt x="365759" y="0"/>
                </a:moveTo>
                <a:lnTo>
                  <a:pt x="316117" y="2820"/>
                </a:lnTo>
                <a:lnTo>
                  <a:pt x="268507" y="11034"/>
                </a:lnTo>
                <a:lnTo>
                  <a:pt x="223367" y="24276"/>
                </a:lnTo>
                <a:lnTo>
                  <a:pt x="181130" y="42178"/>
                </a:lnTo>
                <a:lnTo>
                  <a:pt x="142232" y="64370"/>
                </a:lnTo>
                <a:lnTo>
                  <a:pt x="107108" y="90487"/>
                </a:lnTo>
                <a:lnTo>
                  <a:pt x="76194" y="120160"/>
                </a:lnTo>
                <a:lnTo>
                  <a:pt x="49925" y="153020"/>
                </a:lnTo>
                <a:lnTo>
                  <a:pt x="28735" y="188702"/>
                </a:lnTo>
                <a:lnTo>
                  <a:pt x="13061" y="226836"/>
                </a:lnTo>
                <a:lnTo>
                  <a:pt x="3337" y="267054"/>
                </a:lnTo>
                <a:lnTo>
                  <a:pt x="0" y="308990"/>
                </a:lnTo>
                <a:lnTo>
                  <a:pt x="3337" y="350927"/>
                </a:lnTo>
                <a:lnTo>
                  <a:pt x="13061" y="391145"/>
                </a:lnTo>
                <a:lnTo>
                  <a:pt x="28735" y="429279"/>
                </a:lnTo>
                <a:lnTo>
                  <a:pt x="49925" y="464961"/>
                </a:lnTo>
                <a:lnTo>
                  <a:pt x="76194" y="497821"/>
                </a:lnTo>
                <a:lnTo>
                  <a:pt x="107108" y="527494"/>
                </a:lnTo>
                <a:lnTo>
                  <a:pt x="142232" y="553611"/>
                </a:lnTo>
                <a:lnTo>
                  <a:pt x="181130" y="575803"/>
                </a:lnTo>
                <a:lnTo>
                  <a:pt x="223367" y="593705"/>
                </a:lnTo>
                <a:lnTo>
                  <a:pt x="268507" y="606947"/>
                </a:lnTo>
                <a:lnTo>
                  <a:pt x="316117" y="615161"/>
                </a:lnTo>
                <a:lnTo>
                  <a:pt x="365759" y="617981"/>
                </a:lnTo>
                <a:lnTo>
                  <a:pt x="415402" y="615161"/>
                </a:lnTo>
                <a:lnTo>
                  <a:pt x="463012" y="606947"/>
                </a:lnTo>
                <a:lnTo>
                  <a:pt x="508152" y="593705"/>
                </a:lnTo>
                <a:lnTo>
                  <a:pt x="550389" y="575803"/>
                </a:lnTo>
                <a:lnTo>
                  <a:pt x="589287" y="553611"/>
                </a:lnTo>
                <a:lnTo>
                  <a:pt x="624411" y="527494"/>
                </a:lnTo>
                <a:lnTo>
                  <a:pt x="655325" y="497821"/>
                </a:lnTo>
                <a:lnTo>
                  <a:pt x="681594" y="464961"/>
                </a:lnTo>
                <a:lnTo>
                  <a:pt x="702784" y="429279"/>
                </a:lnTo>
                <a:lnTo>
                  <a:pt x="718458" y="391145"/>
                </a:lnTo>
                <a:lnTo>
                  <a:pt x="728182" y="350927"/>
                </a:lnTo>
                <a:lnTo>
                  <a:pt x="731520" y="308990"/>
                </a:lnTo>
                <a:lnTo>
                  <a:pt x="728182" y="267054"/>
                </a:lnTo>
                <a:lnTo>
                  <a:pt x="718458" y="226836"/>
                </a:lnTo>
                <a:lnTo>
                  <a:pt x="702784" y="188702"/>
                </a:lnTo>
                <a:lnTo>
                  <a:pt x="681594" y="153020"/>
                </a:lnTo>
                <a:lnTo>
                  <a:pt x="655325" y="120160"/>
                </a:lnTo>
                <a:lnTo>
                  <a:pt x="624411" y="90487"/>
                </a:lnTo>
                <a:lnTo>
                  <a:pt x="589287" y="64370"/>
                </a:lnTo>
                <a:lnTo>
                  <a:pt x="550389" y="42178"/>
                </a:lnTo>
                <a:lnTo>
                  <a:pt x="508152" y="24276"/>
                </a:lnTo>
                <a:lnTo>
                  <a:pt x="463012" y="11034"/>
                </a:lnTo>
                <a:lnTo>
                  <a:pt x="415402" y="2820"/>
                </a:lnTo>
                <a:lnTo>
                  <a:pt x="365759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2973" y="4446270"/>
            <a:ext cx="731520" cy="618490"/>
          </a:xfrm>
          <a:custGeom>
            <a:avLst/>
            <a:gdLst/>
            <a:ahLst/>
            <a:cxnLst/>
            <a:rect l="l" t="t" r="r" b="b"/>
            <a:pathLst>
              <a:path w="731520" h="618489">
                <a:moveTo>
                  <a:pt x="0" y="308990"/>
                </a:moveTo>
                <a:lnTo>
                  <a:pt x="3337" y="267054"/>
                </a:lnTo>
                <a:lnTo>
                  <a:pt x="13061" y="226836"/>
                </a:lnTo>
                <a:lnTo>
                  <a:pt x="28735" y="188702"/>
                </a:lnTo>
                <a:lnTo>
                  <a:pt x="49925" y="153020"/>
                </a:lnTo>
                <a:lnTo>
                  <a:pt x="76194" y="120160"/>
                </a:lnTo>
                <a:lnTo>
                  <a:pt x="107108" y="90487"/>
                </a:lnTo>
                <a:lnTo>
                  <a:pt x="142232" y="64370"/>
                </a:lnTo>
                <a:lnTo>
                  <a:pt x="181130" y="42178"/>
                </a:lnTo>
                <a:lnTo>
                  <a:pt x="223367" y="24276"/>
                </a:lnTo>
                <a:lnTo>
                  <a:pt x="268507" y="11034"/>
                </a:lnTo>
                <a:lnTo>
                  <a:pt x="316117" y="2820"/>
                </a:lnTo>
                <a:lnTo>
                  <a:pt x="365759" y="0"/>
                </a:lnTo>
                <a:lnTo>
                  <a:pt x="415402" y="2820"/>
                </a:lnTo>
                <a:lnTo>
                  <a:pt x="463012" y="11034"/>
                </a:lnTo>
                <a:lnTo>
                  <a:pt x="508152" y="24276"/>
                </a:lnTo>
                <a:lnTo>
                  <a:pt x="550389" y="42178"/>
                </a:lnTo>
                <a:lnTo>
                  <a:pt x="589287" y="64370"/>
                </a:lnTo>
                <a:lnTo>
                  <a:pt x="624411" y="90487"/>
                </a:lnTo>
                <a:lnTo>
                  <a:pt x="655325" y="120160"/>
                </a:lnTo>
                <a:lnTo>
                  <a:pt x="681594" y="153020"/>
                </a:lnTo>
                <a:lnTo>
                  <a:pt x="702784" y="188702"/>
                </a:lnTo>
                <a:lnTo>
                  <a:pt x="718458" y="226836"/>
                </a:lnTo>
                <a:lnTo>
                  <a:pt x="728182" y="267054"/>
                </a:lnTo>
                <a:lnTo>
                  <a:pt x="731520" y="308990"/>
                </a:lnTo>
                <a:lnTo>
                  <a:pt x="728182" y="350927"/>
                </a:lnTo>
                <a:lnTo>
                  <a:pt x="718458" y="391145"/>
                </a:lnTo>
                <a:lnTo>
                  <a:pt x="702784" y="429279"/>
                </a:lnTo>
                <a:lnTo>
                  <a:pt x="681594" y="464961"/>
                </a:lnTo>
                <a:lnTo>
                  <a:pt x="655325" y="497821"/>
                </a:lnTo>
                <a:lnTo>
                  <a:pt x="624411" y="527494"/>
                </a:lnTo>
                <a:lnTo>
                  <a:pt x="589287" y="553611"/>
                </a:lnTo>
                <a:lnTo>
                  <a:pt x="550389" y="575803"/>
                </a:lnTo>
                <a:lnTo>
                  <a:pt x="508152" y="593705"/>
                </a:lnTo>
                <a:lnTo>
                  <a:pt x="463012" y="606947"/>
                </a:lnTo>
                <a:lnTo>
                  <a:pt x="415402" y="615161"/>
                </a:lnTo>
                <a:lnTo>
                  <a:pt x="365759" y="617981"/>
                </a:lnTo>
                <a:lnTo>
                  <a:pt x="316117" y="615161"/>
                </a:lnTo>
                <a:lnTo>
                  <a:pt x="268507" y="606947"/>
                </a:lnTo>
                <a:lnTo>
                  <a:pt x="223367" y="593705"/>
                </a:lnTo>
                <a:lnTo>
                  <a:pt x="181130" y="575803"/>
                </a:lnTo>
                <a:lnTo>
                  <a:pt x="142232" y="553611"/>
                </a:lnTo>
                <a:lnTo>
                  <a:pt x="107108" y="527494"/>
                </a:lnTo>
                <a:lnTo>
                  <a:pt x="76194" y="497821"/>
                </a:lnTo>
                <a:lnTo>
                  <a:pt x="49925" y="464961"/>
                </a:lnTo>
                <a:lnTo>
                  <a:pt x="28735" y="429279"/>
                </a:lnTo>
                <a:lnTo>
                  <a:pt x="13061" y="391145"/>
                </a:lnTo>
                <a:lnTo>
                  <a:pt x="3337" y="350927"/>
                </a:lnTo>
                <a:lnTo>
                  <a:pt x="0" y="30899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65947" y="4602226"/>
            <a:ext cx="4838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MC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1676" y="4446270"/>
            <a:ext cx="731520" cy="618490"/>
          </a:xfrm>
          <a:custGeom>
            <a:avLst/>
            <a:gdLst/>
            <a:ahLst/>
            <a:cxnLst/>
            <a:rect l="l" t="t" r="r" b="b"/>
            <a:pathLst>
              <a:path w="731520" h="618489">
                <a:moveTo>
                  <a:pt x="365759" y="0"/>
                </a:moveTo>
                <a:lnTo>
                  <a:pt x="316117" y="2820"/>
                </a:lnTo>
                <a:lnTo>
                  <a:pt x="268507" y="11034"/>
                </a:lnTo>
                <a:lnTo>
                  <a:pt x="223367" y="24276"/>
                </a:lnTo>
                <a:lnTo>
                  <a:pt x="181130" y="42178"/>
                </a:lnTo>
                <a:lnTo>
                  <a:pt x="142232" y="64370"/>
                </a:lnTo>
                <a:lnTo>
                  <a:pt x="107108" y="90487"/>
                </a:lnTo>
                <a:lnTo>
                  <a:pt x="76194" y="120160"/>
                </a:lnTo>
                <a:lnTo>
                  <a:pt x="49925" y="153020"/>
                </a:lnTo>
                <a:lnTo>
                  <a:pt x="28735" y="188702"/>
                </a:lnTo>
                <a:lnTo>
                  <a:pt x="13061" y="226836"/>
                </a:lnTo>
                <a:lnTo>
                  <a:pt x="3337" y="267054"/>
                </a:lnTo>
                <a:lnTo>
                  <a:pt x="0" y="308990"/>
                </a:lnTo>
                <a:lnTo>
                  <a:pt x="3337" y="350927"/>
                </a:lnTo>
                <a:lnTo>
                  <a:pt x="13061" y="391145"/>
                </a:lnTo>
                <a:lnTo>
                  <a:pt x="28735" y="429279"/>
                </a:lnTo>
                <a:lnTo>
                  <a:pt x="49925" y="464961"/>
                </a:lnTo>
                <a:lnTo>
                  <a:pt x="76194" y="497821"/>
                </a:lnTo>
                <a:lnTo>
                  <a:pt x="107108" y="527494"/>
                </a:lnTo>
                <a:lnTo>
                  <a:pt x="142232" y="553611"/>
                </a:lnTo>
                <a:lnTo>
                  <a:pt x="181130" y="575803"/>
                </a:lnTo>
                <a:lnTo>
                  <a:pt x="223367" y="593705"/>
                </a:lnTo>
                <a:lnTo>
                  <a:pt x="268507" y="606947"/>
                </a:lnTo>
                <a:lnTo>
                  <a:pt x="316117" y="615161"/>
                </a:lnTo>
                <a:lnTo>
                  <a:pt x="365759" y="617981"/>
                </a:lnTo>
                <a:lnTo>
                  <a:pt x="415402" y="615161"/>
                </a:lnTo>
                <a:lnTo>
                  <a:pt x="463012" y="606947"/>
                </a:lnTo>
                <a:lnTo>
                  <a:pt x="508152" y="593705"/>
                </a:lnTo>
                <a:lnTo>
                  <a:pt x="550389" y="575803"/>
                </a:lnTo>
                <a:lnTo>
                  <a:pt x="589287" y="553611"/>
                </a:lnTo>
                <a:lnTo>
                  <a:pt x="624411" y="527494"/>
                </a:lnTo>
                <a:lnTo>
                  <a:pt x="655325" y="497821"/>
                </a:lnTo>
                <a:lnTo>
                  <a:pt x="681594" y="464961"/>
                </a:lnTo>
                <a:lnTo>
                  <a:pt x="702784" y="429279"/>
                </a:lnTo>
                <a:lnTo>
                  <a:pt x="718458" y="391145"/>
                </a:lnTo>
                <a:lnTo>
                  <a:pt x="728182" y="350927"/>
                </a:lnTo>
                <a:lnTo>
                  <a:pt x="731520" y="308990"/>
                </a:lnTo>
                <a:lnTo>
                  <a:pt x="728182" y="267054"/>
                </a:lnTo>
                <a:lnTo>
                  <a:pt x="718458" y="226836"/>
                </a:lnTo>
                <a:lnTo>
                  <a:pt x="702784" y="188702"/>
                </a:lnTo>
                <a:lnTo>
                  <a:pt x="681594" y="153020"/>
                </a:lnTo>
                <a:lnTo>
                  <a:pt x="655325" y="120160"/>
                </a:lnTo>
                <a:lnTo>
                  <a:pt x="624411" y="90487"/>
                </a:lnTo>
                <a:lnTo>
                  <a:pt x="589287" y="64370"/>
                </a:lnTo>
                <a:lnTo>
                  <a:pt x="550389" y="42178"/>
                </a:lnTo>
                <a:lnTo>
                  <a:pt x="508152" y="24276"/>
                </a:lnTo>
                <a:lnTo>
                  <a:pt x="463012" y="11034"/>
                </a:lnTo>
                <a:lnTo>
                  <a:pt x="415402" y="2820"/>
                </a:lnTo>
                <a:lnTo>
                  <a:pt x="365759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1676" y="4446270"/>
            <a:ext cx="731520" cy="618490"/>
          </a:xfrm>
          <a:custGeom>
            <a:avLst/>
            <a:gdLst/>
            <a:ahLst/>
            <a:cxnLst/>
            <a:rect l="l" t="t" r="r" b="b"/>
            <a:pathLst>
              <a:path w="731520" h="618489">
                <a:moveTo>
                  <a:pt x="0" y="308990"/>
                </a:moveTo>
                <a:lnTo>
                  <a:pt x="3337" y="267054"/>
                </a:lnTo>
                <a:lnTo>
                  <a:pt x="13061" y="226836"/>
                </a:lnTo>
                <a:lnTo>
                  <a:pt x="28735" y="188702"/>
                </a:lnTo>
                <a:lnTo>
                  <a:pt x="49925" y="153020"/>
                </a:lnTo>
                <a:lnTo>
                  <a:pt x="76194" y="120160"/>
                </a:lnTo>
                <a:lnTo>
                  <a:pt x="107108" y="90487"/>
                </a:lnTo>
                <a:lnTo>
                  <a:pt x="142232" y="64370"/>
                </a:lnTo>
                <a:lnTo>
                  <a:pt x="181130" y="42178"/>
                </a:lnTo>
                <a:lnTo>
                  <a:pt x="223367" y="24276"/>
                </a:lnTo>
                <a:lnTo>
                  <a:pt x="268507" y="11034"/>
                </a:lnTo>
                <a:lnTo>
                  <a:pt x="316117" y="2820"/>
                </a:lnTo>
                <a:lnTo>
                  <a:pt x="365759" y="0"/>
                </a:lnTo>
                <a:lnTo>
                  <a:pt x="415402" y="2820"/>
                </a:lnTo>
                <a:lnTo>
                  <a:pt x="463012" y="11034"/>
                </a:lnTo>
                <a:lnTo>
                  <a:pt x="508152" y="24276"/>
                </a:lnTo>
                <a:lnTo>
                  <a:pt x="550389" y="42178"/>
                </a:lnTo>
                <a:lnTo>
                  <a:pt x="589287" y="64370"/>
                </a:lnTo>
                <a:lnTo>
                  <a:pt x="624411" y="90487"/>
                </a:lnTo>
                <a:lnTo>
                  <a:pt x="655325" y="120160"/>
                </a:lnTo>
                <a:lnTo>
                  <a:pt x="681594" y="153020"/>
                </a:lnTo>
                <a:lnTo>
                  <a:pt x="702784" y="188702"/>
                </a:lnTo>
                <a:lnTo>
                  <a:pt x="718458" y="226836"/>
                </a:lnTo>
                <a:lnTo>
                  <a:pt x="728182" y="267054"/>
                </a:lnTo>
                <a:lnTo>
                  <a:pt x="731520" y="308990"/>
                </a:lnTo>
                <a:lnTo>
                  <a:pt x="728182" y="350927"/>
                </a:lnTo>
                <a:lnTo>
                  <a:pt x="718458" y="391145"/>
                </a:lnTo>
                <a:lnTo>
                  <a:pt x="702784" y="429279"/>
                </a:lnTo>
                <a:lnTo>
                  <a:pt x="681594" y="464961"/>
                </a:lnTo>
                <a:lnTo>
                  <a:pt x="655325" y="497821"/>
                </a:lnTo>
                <a:lnTo>
                  <a:pt x="624411" y="527494"/>
                </a:lnTo>
                <a:lnTo>
                  <a:pt x="589287" y="553611"/>
                </a:lnTo>
                <a:lnTo>
                  <a:pt x="550389" y="575803"/>
                </a:lnTo>
                <a:lnTo>
                  <a:pt x="508152" y="593705"/>
                </a:lnTo>
                <a:lnTo>
                  <a:pt x="463012" y="606947"/>
                </a:lnTo>
                <a:lnTo>
                  <a:pt x="415402" y="615161"/>
                </a:lnTo>
                <a:lnTo>
                  <a:pt x="365759" y="617981"/>
                </a:lnTo>
                <a:lnTo>
                  <a:pt x="316117" y="615161"/>
                </a:lnTo>
                <a:lnTo>
                  <a:pt x="268507" y="606947"/>
                </a:lnTo>
                <a:lnTo>
                  <a:pt x="223367" y="593705"/>
                </a:lnTo>
                <a:lnTo>
                  <a:pt x="181130" y="575803"/>
                </a:lnTo>
                <a:lnTo>
                  <a:pt x="142232" y="553611"/>
                </a:lnTo>
                <a:lnTo>
                  <a:pt x="107108" y="527494"/>
                </a:lnTo>
                <a:lnTo>
                  <a:pt x="76194" y="497821"/>
                </a:lnTo>
                <a:lnTo>
                  <a:pt x="49925" y="464961"/>
                </a:lnTo>
                <a:lnTo>
                  <a:pt x="28735" y="429279"/>
                </a:lnTo>
                <a:lnTo>
                  <a:pt x="13061" y="391145"/>
                </a:lnTo>
                <a:lnTo>
                  <a:pt x="3337" y="350927"/>
                </a:lnTo>
                <a:lnTo>
                  <a:pt x="0" y="30899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24650" y="4602226"/>
            <a:ext cx="41719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JC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08317" y="2585720"/>
            <a:ext cx="285750" cy="686435"/>
          </a:xfrm>
          <a:custGeom>
            <a:avLst/>
            <a:gdLst/>
            <a:ahLst/>
            <a:cxnLst/>
            <a:rect l="l" t="t" r="r" b="b"/>
            <a:pathLst>
              <a:path w="285750" h="686435">
                <a:moveTo>
                  <a:pt x="213796" y="585877"/>
                </a:moveTo>
                <a:lnTo>
                  <a:pt x="178180" y="599185"/>
                </a:lnTo>
                <a:lnTo>
                  <a:pt x="271652" y="686307"/>
                </a:lnTo>
                <a:lnTo>
                  <a:pt x="280477" y="603757"/>
                </a:lnTo>
                <a:lnTo>
                  <a:pt x="220472" y="603757"/>
                </a:lnTo>
                <a:lnTo>
                  <a:pt x="213796" y="585877"/>
                </a:lnTo>
                <a:close/>
              </a:path>
              <a:path w="285750" h="686435">
                <a:moveTo>
                  <a:pt x="249485" y="572541"/>
                </a:moveTo>
                <a:lnTo>
                  <a:pt x="213796" y="585877"/>
                </a:lnTo>
                <a:lnTo>
                  <a:pt x="220472" y="603757"/>
                </a:lnTo>
                <a:lnTo>
                  <a:pt x="256158" y="590422"/>
                </a:lnTo>
                <a:lnTo>
                  <a:pt x="249485" y="572541"/>
                </a:lnTo>
                <a:close/>
              </a:path>
              <a:path w="285750" h="686435">
                <a:moveTo>
                  <a:pt x="285241" y="559180"/>
                </a:moveTo>
                <a:lnTo>
                  <a:pt x="249485" y="572541"/>
                </a:lnTo>
                <a:lnTo>
                  <a:pt x="256158" y="590422"/>
                </a:lnTo>
                <a:lnTo>
                  <a:pt x="220472" y="603757"/>
                </a:lnTo>
                <a:lnTo>
                  <a:pt x="280477" y="603757"/>
                </a:lnTo>
                <a:lnTo>
                  <a:pt x="285241" y="559180"/>
                </a:lnTo>
                <a:close/>
              </a:path>
              <a:path w="285750" h="686435">
                <a:moveTo>
                  <a:pt x="35813" y="0"/>
                </a:moveTo>
                <a:lnTo>
                  <a:pt x="0" y="13207"/>
                </a:lnTo>
                <a:lnTo>
                  <a:pt x="213796" y="585877"/>
                </a:lnTo>
                <a:lnTo>
                  <a:pt x="249485" y="572541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4478" y="2580513"/>
            <a:ext cx="556260" cy="691515"/>
          </a:xfrm>
          <a:custGeom>
            <a:avLst/>
            <a:gdLst/>
            <a:ahLst/>
            <a:cxnLst/>
            <a:rect l="l" t="t" r="r" b="b"/>
            <a:pathLst>
              <a:path w="556259" h="691514">
                <a:moveTo>
                  <a:pt x="26416" y="566547"/>
                </a:moveTo>
                <a:lnTo>
                  <a:pt x="0" y="691514"/>
                </a:lnTo>
                <a:lnTo>
                  <a:pt x="115950" y="637666"/>
                </a:lnTo>
                <a:lnTo>
                  <a:pt x="104919" y="628903"/>
                </a:lnTo>
                <a:lnTo>
                  <a:pt x="74168" y="628903"/>
                </a:lnTo>
                <a:lnTo>
                  <a:pt x="44450" y="605154"/>
                </a:lnTo>
                <a:lnTo>
                  <a:pt x="56292" y="590278"/>
                </a:lnTo>
                <a:lnTo>
                  <a:pt x="26416" y="566547"/>
                </a:lnTo>
                <a:close/>
              </a:path>
              <a:path w="556259" h="691514">
                <a:moveTo>
                  <a:pt x="56292" y="590278"/>
                </a:moveTo>
                <a:lnTo>
                  <a:pt x="44450" y="605154"/>
                </a:lnTo>
                <a:lnTo>
                  <a:pt x="74168" y="628903"/>
                </a:lnTo>
                <a:lnTo>
                  <a:pt x="86078" y="613938"/>
                </a:lnTo>
                <a:lnTo>
                  <a:pt x="56292" y="590278"/>
                </a:lnTo>
                <a:close/>
              </a:path>
              <a:path w="556259" h="691514">
                <a:moveTo>
                  <a:pt x="86078" y="613938"/>
                </a:moveTo>
                <a:lnTo>
                  <a:pt x="74168" y="628903"/>
                </a:lnTo>
                <a:lnTo>
                  <a:pt x="104919" y="628903"/>
                </a:lnTo>
                <a:lnTo>
                  <a:pt x="86078" y="613938"/>
                </a:lnTo>
                <a:close/>
              </a:path>
              <a:path w="556259" h="691514">
                <a:moveTo>
                  <a:pt x="526161" y="0"/>
                </a:moveTo>
                <a:lnTo>
                  <a:pt x="56292" y="590278"/>
                </a:lnTo>
                <a:lnTo>
                  <a:pt x="86078" y="613938"/>
                </a:lnTo>
                <a:lnTo>
                  <a:pt x="555878" y="23622"/>
                </a:lnTo>
                <a:lnTo>
                  <a:pt x="526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4200" y="3756659"/>
            <a:ext cx="430530" cy="628015"/>
          </a:xfrm>
          <a:custGeom>
            <a:avLst/>
            <a:gdLst/>
            <a:ahLst/>
            <a:cxnLst/>
            <a:rect l="l" t="t" r="r" b="b"/>
            <a:pathLst>
              <a:path w="430529" h="628014">
                <a:moveTo>
                  <a:pt x="16255" y="501141"/>
                </a:moveTo>
                <a:lnTo>
                  <a:pt x="0" y="627888"/>
                </a:lnTo>
                <a:lnTo>
                  <a:pt x="111125" y="564895"/>
                </a:lnTo>
                <a:lnTo>
                  <a:pt x="102998" y="559434"/>
                </a:lnTo>
                <a:lnTo>
                  <a:pt x="68960" y="559434"/>
                </a:lnTo>
                <a:lnTo>
                  <a:pt x="37338" y="538226"/>
                </a:lnTo>
                <a:lnTo>
                  <a:pt x="47939" y="522433"/>
                </a:lnTo>
                <a:lnTo>
                  <a:pt x="16255" y="501141"/>
                </a:lnTo>
                <a:close/>
              </a:path>
              <a:path w="430529" h="628014">
                <a:moveTo>
                  <a:pt x="47939" y="522433"/>
                </a:moveTo>
                <a:lnTo>
                  <a:pt x="37338" y="538226"/>
                </a:lnTo>
                <a:lnTo>
                  <a:pt x="68960" y="559434"/>
                </a:lnTo>
                <a:lnTo>
                  <a:pt x="79547" y="543674"/>
                </a:lnTo>
                <a:lnTo>
                  <a:pt x="47939" y="522433"/>
                </a:lnTo>
                <a:close/>
              </a:path>
              <a:path w="430529" h="628014">
                <a:moveTo>
                  <a:pt x="79547" y="543674"/>
                </a:moveTo>
                <a:lnTo>
                  <a:pt x="68960" y="559434"/>
                </a:lnTo>
                <a:lnTo>
                  <a:pt x="102998" y="559434"/>
                </a:lnTo>
                <a:lnTo>
                  <a:pt x="79547" y="543674"/>
                </a:lnTo>
                <a:close/>
              </a:path>
              <a:path w="430529" h="628014">
                <a:moveTo>
                  <a:pt x="398652" y="0"/>
                </a:moveTo>
                <a:lnTo>
                  <a:pt x="47939" y="522433"/>
                </a:lnTo>
                <a:lnTo>
                  <a:pt x="79547" y="543674"/>
                </a:lnTo>
                <a:lnTo>
                  <a:pt x="430402" y="21335"/>
                </a:lnTo>
                <a:lnTo>
                  <a:pt x="398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81086" y="3696334"/>
            <a:ext cx="431165" cy="749935"/>
          </a:xfrm>
          <a:custGeom>
            <a:avLst/>
            <a:gdLst/>
            <a:ahLst/>
            <a:cxnLst/>
            <a:rect l="l" t="t" r="r" b="b"/>
            <a:pathLst>
              <a:path w="431165" h="749935">
                <a:moveTo>
                  <a:pt x="358716" y="659477"/>
                </a:moveTo>
                <a:lnTo>
                  <a:pt x="325501" y="678052"/>
                </a:lnTo>
                <a:lnTo>
                  <a:pt x="431165" y="749934"/>
                </a:lnTo>
                <a:lnTo>
                  <a:pt x="427714" y="676147"/>
                </a:lnTo>
                <a:lnTo>
                  <a:pt x="368046" y="676147"/>
                </a:lnTo>
                <a:lnTo>
                  <a:pt x="358716" y="659477"/>
                </a:lnTo>
                <a:close/>
              </a:path>
              <a:path w="431165" h="749935">
                <a:moveTo>
                  <a:pt x="392014" y="640856"/>
                </a:moveTo>
                <a:lnTo>
                  <a:pt x="358716" y="659477"/>
                </a:lnTo>
                <a:lnTo>
                  <a:pt x="368046" y="676147"/>
                </a:lnTo>
                <a:lnTo>
                  <a:pt x="401320" y="657478"/>
                </a:lnTo>
                <a:lnTo>
                  <a:pt x="392014" y="640856"/>
                </a:lnTo>
                <a:close/>
              </a:path>
              <a:path w="431165" h="749935">
                <a:moveTo>
                  <a:pt x="425196" y="622300"/>
                </a:moveTo>
                <a:lnTo>
                  <a:pt x="392014" y="640856"/>
                </a:lnTo>
                <a:lnTo>
                  <a:pt x="401320" y="657478"/>
                </a:lnTo>
                <a:lnTo>
                  <a:pt x="368046" y="676147"/>
                </a:lnTo>
                <a:lnTo>
                  <a:pt x="427714" y="676147"/>
                </a:lnTo>
                <a:lnTo>
                  <a:pt x="425196" y="622300"/>
                </a:lnTo>
                <a:close/>
              </a:path>
              <a:path w="431165" h="749935">
                <a:moveTo>
                  <a:pt x="33274" y="0"/>
                </a:moveTo>
                <a:lnTo>
                  <a:pt x="0" y="18541"/>
                </a:lnTo>
                <a:lnTo>
                  <a:pt x="358716" y="659477"/>
                </a:lnTo>
                <a:lnTo>
                  <a:pt x="392014" y="640856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140" y="1448053"/>
            <a:ext cx="49784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2491" y="6407599"/>
            <a:ext cx="177990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200" b="1" i="1" spc="-95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r>
              <a:rPr spc="-5" dirty="0"/>
              <a:t>53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12140" y="2014473"/>
            <a:ext cx="5312410" cy="420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Arial Narrow"/>
                <a:cs typeface="Arial Narrow"/>
              </a:rPr>
              <a:t>M,A,B,E</a:t>
            </a:r>
            <a:r>
              <a:rPr sz="2400" b="1" spc="135" baseline="-20833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P(J,M,A,B,E)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Arial Narrow"/>
                <a:cs typeface="Arial Narrow"/>
              </a:rPr>
              <a:t>M,A,B,E 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P(J|A)P(M|A)</a:t>
            </a:r>
            <a:r>
              <a:rPr sz="2400" b="1" spc="80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P(B)P(A|B,E)P(E)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P(J|A)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Arial Narrow"/>
                <a:cs typeface="Arial Narrow"/>
              </a:rPr>
              <a:t>M</a:t>
            </a:r>
            <a:r>
              <a:rPr sz="2400" b="1" spc="-5" dirty="0">
                <a:solidFill>
                  <a:srgbClr val="336600"/>
                </a:solidFill>
                <a:latin typeface="Arial Narrow"/>
                <a:cs typeface="Arial Narrow"/>
              </a:rPr>
              <a:t>P(M|A)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B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P(B)</a:t>
            </a:r>
            <a:r>
              <a:rPr sz="2400" b="1" spc="-75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800" b="1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003366"/>
                </a:solidFill>
                <a:latin typeface="Arial Narrow"/>
                <a:cs typeface="Arial Narrow"/>
              </a:rPr>
              <a:t>E</a:t>
            </a:r>
            <a:r>
              <a:rPr sz="2400" b="1" dirty="0">
                <a:solidFill>
                  <a:srgbClr val="003366"/>
                </a:solidFill>
                <a:latin typeface="Arial Narrow"/>
                <a:cs typeface="Arial Narrow"/>
              </a:rPr>
              <a:t>P(A|B,E)P(E)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P(J|A)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Arial Narrow"/>
                <a:cs typeface="Arial Narrow"/>
              </a:rPr>
              <a:t>M</a:t>
            </a:r>
            <a:r>
              <a:rPr sz="2400" b="1" spc="-5" dirty="0">
                <a:solidFill>
                  <a:srgbClr val="336600"/>
                </a:solidFill>
                <a:latin typeface="Arial Narrow"/>
                <a:cs typeface="Arial Narrow"/>
              </a:rPr>
              <a:t>P(M|A) </a:t>
            </a:r>
            <a:r>
              <a:rPr sz="2800" b="1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003366"/>
                </a:solidFill>
                <a:latin typeface="Arial Narrow"/>
                <a:cs typeface="Arial Narrow"/>
              </a:rPr>
              <a:t>B</a:t>
            </a:r>
            <a:r>
              <a:rPr sz="2400" b="1" dirty="0">
                <a:solidFill>
                  <a:srgbClr val="003366"/>
                </a:solidFill>
                <a:latin typeface="Arial Narrow"/>
                <a:cs typeface="Arial Narrow"/>
              </a:rPr>
              <a:t>P(B)</a:t>
            </a:r>
            <a:r>
              <a:rPr sz="2400" b="1" spc="-75" dirty="0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 Narrow"/>
                <a:cs typeface="Arial Narrow"/>
              </a:rPr>
              <a:t>f1(A,B)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P(J|A) </a:t>
            </a:r>
            <a:r>
              <a:rPr sz="2800" b="1" spc="-5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003366"/>
                </a:solidFill>
                <a:latin typeface="Arial Narrow"/>
                <a:cs typeface="Arial Narrow"/>
              </a:rPr>
              <a:t>M</a:t>
            </a:r>
            <a:r>
              <a:rPr sz="2400" b="1" spc="-5" dirty="0">
                <a:solidFill>
                  <a:srgbClr val="003366"/>
                </a:solidFill>
                <a:latin typeface="Arial Narrow"/>
                <a:cs typeface="Arial Narrow"/>
              </a:rPr>
              <a:t>P(M|A)</a:t>
            </a:r>
            <a:r>
              <a:rPr sz="2400" b="1" spc="-75" dirty="0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 Narrow"/>
                <a:cs typeface="Arial Narrow"/>
              </a:rPr>
              <a:t>f2(A)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003366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003366"/>
                </a:solidFill>
                <a:latin typeface="Arial Narrow"/>
                <a:cs typeface="Arial Narrow"/>
              </a:rPr>
              <a:t>P(J|A)</a:t>
            </a:r>
            <a:r>
              <a:rPr sz="2400" b="1" spc="-100" dirty="0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 Narrow"/>
                <a:cs typeface="Arial Narrow"/>
              </a:rPr>
              <a:t>f3(A)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</a:t>
            </a:r>
            <a:r>
              <a:rPr sz="2400" b="1" spc="-100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 Narrow"/>
                <a:cs typeface="Arial Narrow"/>
              </a:rPr>
              <a:t>f4(J)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507" y="133603"/>
            <a:ext cx="279019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Notes </a:t>
            </a:r>
            <a:r>
              <a:rPr dirty="0"/>
              <a:t>on</a:t>
            </a:r>
            <a:r>
              <a:rPr spc="-55" dirty="0"/>
              <a:t> </a:t>
            </a:r>
            <a:r>
              <a:rPr spc="-10" dirty="0"/>
              <a:t>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29461"/>
            <a:ext cx="8829040" cy="513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marR="325120" indent="-174625">
              <a:lnSpc>
                <a:spcPct val="100000"/>
              </a:lnSpc>
            </a:pPr>
            <a:r>
              <a:rPr sz="3200" spc="35" dirty="0">
                <a:latin typeface="Arial"/>
                <a:cs typeface="Arial"/>
              </a:rPr>
              <a:t>•</a:t>
            </a:r>
            <a:r>
              <a:rPr sz="3200" spc="35" dirty="0">
                <a:latin typeface="Calibri"/>
                <a:cs typeface="Calibri"/>
              </a:rPr>
              <a:t>Each </a:t>
            </a:r>
            <a:r>
              <a:rPr sz="3200" spc="-15" dirty="0">
                <a:latin typeface="Calibri"/>
                <a:cs typeface="Calibri"/>
              </a:rPr>
              <a:t>operation </a:t>
            </a:r>
            <a:r>
              <a:rPr sz="3200" spc="-5" dirty="0">
                <a:latin typeface="Calibri"/>
                <a:cs typeface="Calibri"/>
              </a:rPr>
              <a:t>is a simple multiplication of </a:t>
            </a:r>
            <a:r>
              <a:rPr sz="3200" spc="-25" dirty="0">
                <a:latin typeface="Calibri"/>
                <a:cs typeface="Calibri"/>
              </a:rPr>
              <a:t>factors  </a:t>
            </a:r>
            <a:r>
              <a:rPr sz="3200" spc="-5" dirty="0">
                <a:latin typeface="Calibri"/>
                <a:cs typeface="Calibri"/>
              </a:rPr>
              <a:t>and summing out 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10" dirty="0">
                <a:latin typeface="Arial"/>
                <a:cs typeface="Arial"/>
              </a:rPr>
              <a:t>•</a:t>
            </a:r>
            <a:r>
              <a:rPr sz="3200" spc="10" dirty="0">
                <a:latin typeface="Calibri"/>
                <a:cs typeface="Calibri"/>
              </a:rPr>
              <a:t>Complexity </a:t>
            </a:r>
            <a:r>
              <a:rPr sz="3200" spc="-10" dirty="0">
                <a:latin typeface="Calibri"/>
                <a:cs typeface="Calibri"/>
              </a:rPr>
              <a:t>determined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25" dirty="0">
                <a:latin typeface="Calibri"/>
                <a:cs typeface="Calibri"/>
              </a:rPr>
              <a:t>size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largest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factor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our </a:t>
            </a:r>
            <a:r>
              <a:rPr sz="2800" spc="-15" dirty="0">
                <a:latin typeface="Calibri"/>
                <a:cs typeface="Calibri"/>
              </a:rPr>
              <a:t>example,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25" dirty="0">
                <a:latin typeface="Calibri"/>
                <a:cs typeface="Calibri"/>
              </a:rPr>
              <a:t>vars </a:t>
            </a:r>
            <a:r>
              <a:rPr sz="2800" spc="-5" dirty="0">
                <a:latin typeface="Calibri"/>
                <a:cs typeface="Calibri"/>
              </a:rPr>
              <a:t>(not </a:t>
            </a:r>
            <a:r>
              <a:rPr sz="2800" dirty="0">
                <a:latin typeface="Calibri"/>
                <a:cs typeface="Calibri"/>
              </a:rPr>
              <a:t>5)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linear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vars,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exponential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largest factor </a:t>
            </a:r>
            <a:r>
              <a:rPr sz="2800" spc="-5" dirty="0">
                <a:latin typeface="Calibri"/>
                <a:cs typeface="Calibri"/>
              </a:rPr>
              <a:t>elimination </a:t>
            </a:r>
            <a:r>
              <a:rPr sz="2800" spc="-10" dirty="0">
                <a:latin typeface="Calibri"/>
                <a:cs typeface="Calibri"/>
              </a:rPr>
              <a:t>ordering </a:t>
            </a:r>
            <a:r>
              <a:rPr sz="2800" spc="-15" dirty="0">
                <a:latin typeface="Calibri"/>
                <a:cs typeface="Calibri"/>
              </a:rPr>
              <a:t>greatly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impacts </a:t>
            </a:r>
            <a:r>
              <a:rPr sz="2800" spc="-15" dirty="0">
                <a:latin typeface="Calibri"/>
                <a:cs typeface="Calibri"/>
              </a:rPr>
              <a:t>factor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optimal elimination </a:t>
            </a:r>
            <a:r>
              <a:rPr sz="2800" spc="-10" dirty="0">
                <a:latin typeface="Calibri"/>
                <a:cs typeface="Calibri"/>
              </a:rPr>
              <a:t>orderings: NP-hard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heuristics, special </a:t>
            </a:r>
            <a:r>
              <a:rPr sz="2800" spc="-10" dirty="0">
                <a:latin typeface="Calibri"/>
                <a:cs typeface="Calibri"/>
              </a:rPr>
              <a:t>structure </a:t>
            </a:r>
            <a:r>
              <a:rPr sz="2800" dirty="0">
                <a:latin typeface="Calibri"/>
                <a:cs typeface="Calibri"/>
              </a:rPr>
              <a:t>(e.g., </a:t>
            </a:r>
            <a:r>
              <a:rPr sz="2800" spc="-5" dirty="0">
                <a:latin typeface="Calibri"/>
                <a:cs typeface="Calibri"/>
              </a:rPr>
              <a:t>polytrees)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-10" dirty="0">
                <a:latin typeface="Arial"/>
                <a:cs typeface="Arial"/>
              </a:rPr>
              <a:t>•</a:t>
            </a:r>
            <a:r>
              <a:rPr sz="3200" spc="-10" dirty="0">
                <a:latin typeface="Calibri"/>
                <a:cs typeface="Calibri"/>
              </a:rPr>
              <a:t>Practically, </a:t>
            </a:r>
            <a:r>
              <a:rPr sz="3200" spc="-20" dirty="0">
                <a:latin typeface="Calibri"/>
                <a:cs typeface="Calibri"/>
              </a:rPr>
              <a:t>inference </a:t>
            </a:r>
            <a:r>
              <a:rPr sz="3200" spc="-5" dirty="0">
                <a:latin typeface="Calibri"/>
                <a:cs typeface="Calibri"/>
              </a:rPr>
              <a:t>is much </a:t>
            </a:r>
            <a:r>
              <a:rPr sz="3200" spc="-15" dirty="0">
                <a:latin typeface="Calibri"/>
                <a:cs typeface="Calibri"/>
              </a:rPr>
              <a:t>more tractable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238" y="6162547"/>
            <a:ext cx="520890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structure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this </a:t>
            </a:r>
            <a:r>
              <a:rPr sz="3200" spc="-5" dirty="0">
                <a:latin typeface="Calibri"/>
                <a:cs typeface="Calibri"/>
              </a:rPr>
              <a:t>sort </a:t>
            </a:r>
            <a:r>
              <a:rPr sz="1800" spc="-7" baseline="-6944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800" b="1" i="1" spc="-7" baseline="-6944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800" b="1" i="1" baseline="-6944" dirty="0">
                <a:solidFill>
                  <a:srgbClr val="888888"/>
                </a:solidFill>
                <a:latin typeface="Comic Sans MS"/>
                <a:cs typeface="Comic Sans MS"/>
              </a:rPr>
              <a:t>D. Weld and D.</a:t>
            </a:r>
            <a:r>
              <a:rPr sz="1800" b="1" i="1" spc="-502" baseline="-6944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800" b="1" i="1" spc="-7" baseline="-6944" dirty="0">
                <a:solidFill>
                  <a:srgbClr val="888888"/>
                </a:solidFill>
                <a:latin typeface="Comic Sans MS"/>
                <a:cs typeface="Comic Sans MS"/>
              </a:rPr>
              <a:t>Fox</a:t>
            </a:r>
            <a:endParaRPr sz="1800" baseline="-6944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7042" y="6435852"/>
            <a:ext cx="27051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54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538" y="474979"/>
            <a:ext cx="436689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solidFill>
                  <a:srgbClr val="0000FF"/>
                </a:solidFill>
                <a:latin typeface="Calibri"/>
                <a:cs typeface="Calibri"/>
              </a:rPr>
              <a:t>Irrelevant</a:t>
            </a:r>
            <a:r>
              <a:rPr sz="44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3297" y="228600"/>
            <a:ext cx="1210310" cy="323850"/>
          </a:xfrm>
          <a:custGeom>
            <a:avLst/>
            <a:gdLst/>
            <a:ahLst/>
            <a:cxnLst/>
            <a:rect l="l" t="t" r="r" b="b"/>
            <a:pathLst>
              <a:path w="1210309" h="323850">
                <a:moveTo>
                  <a:pt x="605027" y="0"/>
                </a:moveTo>
                <a:lnTo>
                  <a:pt x="534470" y="1089"/>
                </a:lnTo>
                <a:lnTo>
                  <a:pt x="466304" y="4277"/>
                </a:lnTo>
                <a:lnTo>
                  <a:pt x="400981" y="9442"/>
                </a:lnTo>
                <a:lnTo>
                  <a:pt x="338956" y="16461"/>
                </a:lnTo>
                <a:lnTo>
                  <a:pt x="280684" y="25214"/>
                </a:lnTo>
                <a:lnTo>
                  <a:pt x="226618" y="35579"/>
                </a:lnTo>
                <a:lnTo>
                  <a:pt x="177212" y="47434"/>
                </a:lnTo>
                <a:lnTo>
                  <a:pt x="132921" y="60657"/>
                </a:lnTo>
                <a:lnTo>
                  <a:pt x="94198" y="75128"/>
                </a:lnTo>
                <a:lnTo>
                  <a:pt x="35273" y="107322"/>
                </a:lnTo>
                <a:lnTo>
                  <a:pt x="4070" y="143044"/>
                </a:lnTo>
                <a:lnTo>
                  <a:pt x="0" y="161925"/>
                </a:lnTo>
                <a:lnTo>
                  <a:pt x="4070" y="180805"/>
                </a:lnTo>
                <a:lnTo>
                  <a:pt x="35273" y="216527"/>
                </a:lnTo>
                <a:lnTo>
                  <a:pt x="94198" y="248721"/>
                </a:lnTo>
                <a:lnTo>
                  <a:pt x="132921" y="263192"/>
                </a:lnTo>
                <a:lnTo>
                  <a:pt x="177212" y="276415"/>
                </a:lnTo>
                <a:lnTo>
                  <a:pt x="226618" y="288270"/>
                </a:lnTo>
                <a:lnTo>
                  <a:pt x="280684" y="298635"/>
                </a:lnTo>
                <a:lnTo>
                  <a:pt x="338956" y="307388"/>
                </a:lnTo>
                <a:lnTo>
                  <a:pt x="400981" y="314407"/>
                </a:lnTo>
                <a:lnTo>
                  <a:pt x="466304" y="319572"/>
                </a:lnTo>
                <a:lnTo>
                  <a:pt x="534470" y="322760"/>
                </a:lnTo>
                <a:lnTo>
                  <a:pt x="605027" y="323850"/>
                </a:lnTo>
                <a:lnTo>
                  <a:pt x="675585" y="322760"/>
                </a:lnTo>
                <a:lnTo>
                  <a:pt x="743751" y="319572"/>
                </a:lnTo>
                <a:lnTo>
                  <a:pt x="809074" y="314407"/>
                </a:lnTo>
                <a:lnTo>
                  <a:pt x="871099" y="307388"/>
                </a:lnTo>
                <a:lnTo>
                  <a:pt x="929371" y="298635"/>
                </a:lnTo>
                <a:lnTo>
                  <a:pt x="983437" y="288270"/>
                </a:lnTo>
                <a:lnTo>
                  <a:pt x="1032843" y="276415"/>
                </a:lnTo>
                <a:lnTo>
                  <a:pt x="1077134" y="263192"/>
                </a:lnTo>
                <a:lnTo>
                  <a:pt x="1115857" y="248721"/>
                </a:lnTo>
                <a:lnTo>
                  <a:pt x="1174782" y="216527"/>
                </a:lnTo>
                <a:lnTo>
                  <a:pt x="1205985" y="180805"/>
                </a:lnTo>
                <a:lnTo>
                  <a:pt x="1210055" y="161925"/>
                </a:lnTo>
                <a:lnTo>
                  <a:pt x="1205985" y="143044"/>
                </a:lnTo>
                <a:lnTo>
                  <a:pt x="1174782" y="107322"/>
                </a:lnTo>
                <a:lnTo>
                  <a:pt x="1115857" y="75128"/>
                </a:lnTo>
                <a:lnTo>
                  <a:pt x="1077134" y="60657"/>
                </a:lnTo>
                <a:lnTo>
                  <a:pt x="1032843" y="47434"/>
                </a:lnTo>
                <a:lnTo>
                  <a:pt x="983437" y="35579"/>
                </a:lnTo>
                <a:lnTo>
                  <a:pt x="929371" y="25214"/>
                </a:lnTo>
                <a:lnTo>
                  <a:pt x="871099" y="16461"/>
                </a:lnTo>
                <a:lnTo>
                  <a:pt x="809074" y="9442"/>
                </a:lnTo>
                <a:lnTo>
                  <a:pt x="743751" y="4277"/>
                </a:lnTo>
                <a:lnTo>
                  <a:pt x="675585" y="1089"/>
                </a:lnTo>
                <a:lnTo>
                  <a:pt x="605027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3297" y="228600"/>
            <a:ext cx="1210310" cy="323850"/>
          </a:xfrm>
          <a:custGeom>
            <a:avLst/>
            <a:gdLst/>
            <a:ahLst/>
            <a:cxnLst/>
            <a:rect l="l" t="t" r="r" b="b"/>
            <a:pathLst>
              <a:path w="1210309" h="323850">
                <a:moveTo>
                  <a:pt x="0" y="161925"/>
                </a:moveTo>
                <a:lnTo>
                  <a:pt x="15979" y="124803"/>
                </a:lnTo>
                <a:lnTo>
                  <a:pt x="61497" y="90723"/>
                </a:lnTo>
                <a:lnTo>
                  <a:pt x="132921" y="60657"/>
                </a:lnTo>
                <a:lnTo>
                  <a:pt x="177212" y="47434"/>
                </a:lnTo>
                <a:lnTo>
                  <a:pt x="226618" y="35579"/>
                </a:lnTo>
                <a:lnTo>
                  <a:pt x="280684" y="25214"/>
                </a:lnTo>
                <a:lnTo>
                  <a:pt x="338956" y="16461"/>
                </a:lnTo>
                <a:lnTo>
                  <a:pt x="400981" y="9442"/>
                </a:lnTo>
                <a:lnTo>
                  <a:pt x="466304" y="4277"/>
                </a:lnTo>
                <a:lnTo>
                  <a:pt x="534470" y="1089"/>
                </a:lnTo>
                <a:lnTo>
                  <a:pt x="605027" y="0"/>
                </a:lnTo>
                <a:lnTo>
                  <a:pt x="675585" y="1089"/>
                </a:lnTo>
                <a:lnTo>
                  <a:pt x="743751" y="4277"/>
                </a:lnTo>
                <a:lnTo>
                  <a:pt x="809074" y="9442"/>
                </a:lnTo>
                <a:lnTo>
                  <a:pt x="871099" y="16461"/>
                </a:lnTo>
                <a:lnTo>
                  <a:pt x="929371" y="25214"/>
                </a:lnTo>
                <a:lnTo>
                  <a:pt x="983437" y="35579"/>
                </a:lnTo>
                <a:lnTo>
                  <a:pt x="1032843" y="47434"/>
                </a:lnTo>
                <a:lnTo>
                  <a:pt x="1077134" y="60657"/>
                </a:lnTo>
                <a:lnTo>
                  <a:pt x="1115857" y="75128"/>
                </a:lnTo>
                <a:lnTo>
                  <a:pt x="1174782" y="107322"/>
                </a:lnTo>
                <a:lnTo>
                  <a:pt x="1205985" y="143044"/>
                </a:lnTo>
                <a:lnTo>
                  <a:pt x="1210055" y="161925"/>
                </a:lnTo>
                <a:lnTo>
                  <a:pt x="1205985" y="180805"/>
                </a:lnTo>
                <a:lnTo>
                  <a:pt x="1174782" y="216527"/>
                </a:lnTo>
                <a:lnTo>
                  <a:pt x="1115857" y="248721"/>
                </a:lnTo>
                <a:lnTo>
                  <a:pt x="1077134" y="263192"/>
                </a:lnTo>
                <a:lnTo>
                  <a:pt x="1032843" y="276415"/>
                </a:lnTo>
                <a:lnTo>
                  <a:pt x="983437" y="288270"/>
                </a:lnTo>
                <a:lnTo>
                  <a:pt x="929371" y="298635"/>
                </a:lnTo>
                <a:lnTo>
                  <a:pt x="871099" y="307388"/>
                </a:lnTo>
                <a:lnTo>
                  <a:pt x="809074" y="314407"/>
                </a:lnTo>
                <a:lnTo>
                  <a:pt x="743751" y="319572"/>
                </a:lnTo>
                <a:lnTo>
                  <a:pt x="675585" y="322760"/>
                </a:lnTo>
                <a:lnTo>
                  <a:pt x="605027" y="323850"/>
                </a:lnTo>
                <a:lnTo>
                  <a:pt x="534470" y="322760"/>
                </a:lnTo>
                <a:lnTo>
                  <a:pt x="466304" y="319572"/>
                </a:lnTo>
                <a:lnTo>
                  <a:pt x="400981" y="314407"/>
                </a:lnTo>
                <a:lnTo>
                  <a:pt x="338956" y="307388"/>
                </a:lnTo>
                <a:lnTo>
                  <a:pt x="280684" y="298635"/>
                </a:lnTo>
                <a:lnTo>
                  <a:pt x="226618" y="288270"/>
                </a:lnTo>
                <a:lnTo>
                  <a:pt x="177212" y="276415"/>
                </a:lnTo>
                <a:lnTo>
                  <a:pt x="132921" y="263192"/>
                </a:lnTo>
                <a:lnTo>
                  <a:pt x="94198" y="248721"/>
                </a:lnTo>
                <a:lnTo>
                  <a:pt x="35273" y="216527"/>
                </a:lnTo>
                <a:lnTo>
                  <a:pt x="4070" y="180805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5471" y="264159"/>
            <a:ext cx="98615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mic Sans MS"/>
                <a:cs typeface="Comic Sans MS"/>
              </a:rPr>
              <a:t>Earthquake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1554" y="260604"/>
            <a:ext cx="977900" cy="258445"/>
          </a:xfrm>
          <a:custGeom>
            <a:avLst/>
            <a:gdLst/>
            <a:ahLst/>
            <a:cxnLst/>
            <a:rect l="l" t="t" r="r" b="b"/>
            <a:pathLst>
              <a:path w="977900" h="258445">
                <a:moveTo>
                  <a:pt x="488823" y="0"/>
                </a:moveTo>
                <a:lnTo>
                  <a:pt x="416580" y="1399"/>
                </a:lnTo>
                <a:lnTo>
                  <a:pt x="347632" y="5465"/>
                </a:lnTo>
                <a:lnTo>
                  <a:pt x="282733" y="11997"/>
                </a:lnTo>
                <a:lnTo>
                  <a:pt x="222639" y="20797"/>
                </a:lnTo>
                <a:lnTo>
                  <a:pt x="168106" y="31666"/>
                </a:lnTo>
                <a:lnTo>
                  <a:pt x="119889" y="44404"/>
                </a:lnTo>
                <a:lnTo>
                  <a:pt x="78744" y="58812"/>
                </a:lnTo>
                <a:lnTo>
                  <a:pt x="20693" y="91841"/>
                </a:lnTo>
                <a:lnTo>
                  <a:pt x="0" y="129159"/>
                </a:lnTo>
                <a:lnTo>
                  <a:pt x="5299" y="148254"/>
                </a:lnTo>
                <a:lnTo>
                  <a:pt x="45427" y="183627"/>
                </a:lnTo>
                <a:lnTo>
                  <a:pt x="119889" y="213913"/>
                </a:lnTo>
                <a:lnTo>
                  <a:pt x="168106" y="226651"/>
                </a:lnTo>
                <a:lnTo>
                  <a:pt x="222639" y="237520"/>
                </a:lnTo>
                <a:lnTo>
                  <a:pt x="282733" y="246320"/>
                </a:lnTo>
                <a:lnTo>
                  <a:pt x="347632" y="252852"/>
                </a:lnTo>
                <a:lnTo>
                  <a:pt x="416580" y="256918"/>
                </a:lnTo>
                <a:lnTo>
                  <a:pt x="488823" y="258318"/>
                </a:lnTo>
                <a:lnTo>
                  <a:pt x="561065" y="256918"/>
                </a:lnTo>
                <a:lnTo>
                  <a:pt x="630013" y="252852"/>
                </a:lnTo>
                <a:lnTo>
                  <a:pt x="694912" y="246320"/>
                </a:lnTo>
                <a:lnTo>
                  <a:pt x="755006" y="237520"/>
                </a:lnTo>
                <a:lnTo>
                  <a:pt x="809539" y="226651"/>
                </a:lnTo>
                <a:lnTo>
                  <a:pt x="857756" y="213913"/>
                </a:lnTo>
                <a:lnTo>
                  <a:pt x="898901" y="199505"/>
                </a:lnTo>
                <a:lnTo>
                  <a:pt x="956952" y="166476"/>
                </a:lnTo>
                <a:lnTo>
                  <a:pt x="977646" y="129159"/>
                </a:lnTo>
                <a:lnTo>
                  <a:pt x="972346" y="110063"/>
                </a:lnTo>
                <a:lnTo>
                  <a:pt x="932218" y="74690"/>
                </a:lnTo>
                <a:lnTo>
                  <a:pt x="857756" y="44404"/>
                </a:lnTo>
                <a:lnTo>
                  <a:pt x="809539" y="31666"/>
                </a:lnTo>
                <a:lnTo>
                  <a:pt x="755006" y="20797"/>
                </a:lnTo>
                <a:lnTo>
                  <a:pt x="694912" y="11997"/>
                </a:lnTo>
                <a:lnTo>
                  <a:pt x="630013" y="5465"/>
                </a:lnTo>
                <a:lnTo>
                  <a:pt x="561065" y="1399"/>
                </a:lnTo>
                <a:lnTo>
                  <a:pt x="488823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1554" y="260604"/>
            <a:ext cx="977900" cy="258445"/>
          </a:xfrm>
          <a:custGeom>
            <a:avLst/>
            <a:gdLst/>
            <a:ahLst/>
            <a:cxnLst/>
            <a:rect l="l" t="t" r="r" b="b"/>
            <a:pathLst>
              <a:path w="977900" h="258445">
                <a:moveTo>
                  <a:pt x="0" y="129159"/>
                </a:moveTo>
                <a:lnTo>
                  <a:pt x="20693" y="91841"/>
                </a:lnTo>
                <a:lnTo>
                  <a:pt x="78744" y="58812"/>
                </a:lnTo>
                <a:lnTo>
                  <a:pt x="119889" y="44404"/>
                </a:lnTo>
                <a:lnTo>
                  <a:pt x="168106" y="31666"/>
                </a:lnTo>
                <a:lnTo>
                  <a:pt x="222639" y="20797"/>
                </a:lnTo>
                <a:lnTo>
                  <a:pt x="282733" y="11997"/>
                </a:lnTo>
                <a:lnTo>
                  <a:pt x="347632" y="5465"/>
                </a:lnTo>
                <a:lnTo>
                  <a:pt x="416580" y="1399"/>
                </a:lnTo>
                <a:lnTo>
                  <a:pt x="488823" y="0"/>
                </a:lnTo>
                <a:lnTo>
                  <a:pt x="561065" y="1399"/>
                </a:lnTo>
                <a:lnTo>
                  <a:pt x="630013" y="5465"/>
                </a:lnTo>
                <a:lnTo>
                  <a:pt x="694912" y="11997"/>
                </a:lnTo>
                <a:lnTo>
                  <a:pt x="755006" y="20797"/>
                </a:lnTo>
                <a:lnTo>
                  <a:pt x="809539" y="31666"/>
                </a:lnTo>
                <a:lnTo>
                  <a:pt x="857756" y="44404"/>
                </a:lnTo>
                <a:lnTo>
                  <a:pt x="898901" y="58812"/>
                </a:lnTo>
                <a:lnTo>
                  <a:pt x="956952" y="91841"/>
                </a:lnTo>
                <a:lnTo>
                  <a:pt x="977646" y="129159"/>
                </a:lnTo>
                <a:lnTo>
                  <a:pt x="972346" y="148254"/>
                </a:lnTo>
                <a:lnTo>
                  <a:pt x="932218" y="183627"/>
                </a:lnTo>
                <a:lnTo>
                  <a:pt x="857756" y="213913"/>
                </a:lnTo>
                <a:lnTo>
                  <a:pt x="809539" y="226651"/>
                </a:lnTo>
                <a:lnTo>
                  <a:pt x="755006" y="237520"/>
                </a:lnTo>
                <a:lnTo>
                  <a:pt x="694912" y="246320"/>
                </a:lnTo>
                <a:lnTo>
                  <a:pt x="630013" y="252852"/>
                </a:lnTo>
                <a:lnTo>
                  <a:pt x="561065" y="256918"/>
                </a:lnTo>
                <a:lnTo>
                  <a:pt x="488823" y="258318"/>
                </a:lnTo>
                <a:lnTo>
                  <a:pt x="416580" y="256918"/>
                </a:lnTo>
                <a:lnTo>
                  <a:pt x="347632" y="252852"/>
                </a:lnTo>
                <a:lnTo>
                  <a:pt x="282733" y="246320"/>
                </a:lnTo>
                <a:lnTo>
                  <a:pt x="222639" y="237520"/>
                </a:lnTo>
                <a:lnTo>
                  <a:pt x="168106" y="226651"/>
                </a:lnTo>
                <a:lnTo>
                  <a:pt x="119889" y="213913"/>
                </a:lnTo>
                <a:lnTo>
                  <a:pt x="78744" y="199505"/>
                </a:lnTo>
                <a:lnTo>
                  <a:pt x="20693" y="166476"/>
                </a:lnTo>
                <a:lnTo>
                  <a:pt x="0" y="1291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3473" y="262635"/>
            <a:ext cx="7397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omic Sans MS"/>
                <a:cs typeface="Comic Sans MS"/>
              </a:rPr>
              <a:t>Burglary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5902" y="909827"/>
            <a:ext cx="885825" cy="258445"/>
          </a:xfrm>
          <a:custGeom>
            <a:avLst/>
            <a:gdLst/>
            <a:ahLst/>
            <a:cxnLst/>
            <a:rect l="l" t="t" r="r" b="b"/>
            <a:pathLst>
              <a:path w="885825" h="258444">
                <a:moveTo>
                  <a:pt x="442722" y="0"/>
                </a:moveTo>
                <a:lnTo>
                  <a:pt x="370918" y="1689"/>
                </a:lnTo>
                <a:lnTo>
                  <a:pt x="302800" y="6580"/>
                </a:lnTo>
                <a:lnTo>
                  <a:pt x="239280" y="14408"/>
                </a:lnTo>
                <a:lnTo>
                  <a:pt x="181270" y="24908"/>
                </a:lnTo>
                <a:lnTo>
                  <a:pt x="129682" y="37814"/>
                </a:lnTo>
                <a:lnTo>
                  <a:pt x="85429" y="52861"/>
                </a:lnTo>
                <a:lnTo>
                  <a:pt x="49422" y="69784"/>
                </a:lnTo>
                <a:lnTo>
                  <a:pt x="5795" y="108198"/>
                </a:lnTo>
                <a:lnTo>
                  <a:pt x="0" y="129159"/>
                </a:lnTo>
                <a:lnTo>
                  <a:pt x="5795" y="150119"/>
                </a:lnTo>
                <a:lnTo>
                  <a:pt x="49422" y="188533"/>
                </a:lnTo>
                <a:lnTo>
                  <a:pt x="85429" y="205456"/>
                </a:lnTo>
                <a:lnTo>
                  <a:pt x="129682" y="220503"/>
                </a:lnTo>
                <a:lnTo>
                  <a:pt x="181270" y="233409"/>
                </a:lnTo>
                <a:lnTo>
                  <a:pt x="239280" y="243909"/>
                </a:lnTo>
                <a:lnTo>
                  <a:pt x="302800" y="251737"/>
                </a:lnTo>
                <a:lnTo>
                  <a:pt x="370918" y="256628"/>
                </a:lnTo>
                <a:lnTo>
                  <a:pt x="442722" y="258318"/>
                </a:lnTo>
                <a:lnTo>
                  <a:pt x="514525" y="256628"/>
                </a:lnTo>
                <a:lnTo>
                  <a:pt x="582643" y="251737"/>
                </a:lnTo>
                <a:lnTo>
                  <a:pt x="646163" y="243909"/>
                </a:lnTo>
                <a:lnTo>
                  <a:pt x="704173" y="233409"/>
                </a:lnTo>
                <a:lnTo>
                  <a:pt x="755761" y="220503"/>
                </a:lnTo>
                <a:lnTo>
                  <a:pt x="800014" y="205456"/>
                </a:lnTo>
                <a:lnTo>
                  <a:pt x="836021" y="188533"/>
                </a:lnTo>
                <a:lnTo>
                  <a:pt x="879648" y="150119"/>
                </a:lnTo>
                <a:lnTo>
                  <a:pt x="885444" y="129159"/>
                </a:lnTo>
                <a:lnTo>
                  <a:pt x="879648" y="108198"/>
                </a:lnTo>
                <a:lnTo>
                  <a:pt x="836021" y="69784"/>
                </a:lnTo>
                <a:lnTo>
                  <a:pt x="800014" y="52861"/>
                </a:lnTo>
                <a:lnTo>
                  <a:pt x="755761" y="37814"/>
                </a:lnTo>
                <a:lnTo>
                  <a:pt x="704173" y="24908"/>
                </a:lnTo>
                <a:lnTo>
                  <a:pt x="646163" y="14408"/>
                </a:lnTo>
                <a:lnTo>
                  <a:pt x="582643" y="6580"/>
                </a:lnTo>
                <a:lnTo>
                  <a:pt x="514525" y="1689"/>
                </a:lnTo>
                <a:lnTo>
                  <a:pt x="442722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5902" y="909827"/>
            <a:ext cx="885825" cy="258445"/>
          </a:xfrm>
          <a:custGeom>
            <a:avLst/>
            <a:gdLst/>
            <a:ahLst/>
            <a:cxnLst/>
            <a:rect l="l" t="t" r="r" b="b"/>
            <a:pathLst>
              <a:path w="885825" h="258444">
                <a:moveTo>
                  <a:pt x="0" y="129159"/>
                </a:moveTo>
                <a:lnTo>
                  <a:pt x="22573" y="88318"/>
                </a:lnTo>
                <a:lnTo>
                  <a:pt x="85429" y="52861"/>
                </a:lnTo>
                <a:lnTo>
                  <a:pt x="129682" y="37814"/>
                </a:lnTo>
                <a:lnTo>
                  <a:pt x="181270" y="24908"/>
                </a:lnTo>
                <a:lnTo>
                  <a:pt x="239280" y="14408"/>
                </a:lnTo>
                <a:lnTo>
                  <a:pt x="302800" y="6580"/>
                </a:lnTo>
                <a:lnTo>
                  <a:pt x="370918" y="1689"/>
                </a:lnTo>
                <a:lnTo>
                  <a:pt x="442722" y="0"/>
                </a:lnTo>
                <a:lnTo>
                  <a:pt x="514525" y="1689"/>
                </a:lnTo>
                <a:lnTo>
                  <a:pt x="582643" y="6580"/>
                </a:lnTo>
                <a:lnTo>
                  <a:pt x="646163" y="14408"/>
                </a:lnTo>
                <a:lnTo>
                  <a:pt x="704173" y="24908"/>
                </a:lnTo>
                <a:lnTo>
                  <a:pt x="755761" y="37814"/>
                </a:lnTo>
                <a:lnTo>
                  <a:pt x="800014" y="52861"/>
                </a:lnTo>
                <a:lnTo>
                  <a:pt x="836021" y="69784"/>
                </a:lnTo>
                <a:lnTo>
                  <a:pt x="879648" y="108198"/>
                </a:lnTo>
                <a:lnTo>
                  <a:pt x="885444" y="129159"/>
                </a:lnTo>
                <a:lnTo>
                  <a:pt x="879648" y="150119"/>
                </a:lnTo>
                <a:lnTo>
                  <a:pt x="836021" y="188533"/>
                </a:lnTo>
                <a:lnTo>
                  <a:pt x="800014" y="205456"/>
                </a:lnTo>
                <a:lnTo>
                  <a:pt x="755761" y="220503"/>
                </a:lnTo>
                <a:lnTo>
                  <a:pt x="704173" y="233409"/>
                </a:lnTo>
                <a:lnTo>
                  <a:pt x="646163" y="243909"/>
                </a:lnTo>
                <a:lnTo>
                  <a:pt x="582643" y="251737"/>
                </a:lnTo>
                <a:lnTo>
                  <a:pt x="514525" y="256628"/>
                </a:lnTo>
                <a:lnTo>
                  <a:pt x="442722" y="258318"/>
                </a:lnTo>
                <a:lnTo>
                  <a:pt x="370918" y="256628"/>
                </a:lnTo>
                <a:lnTo>
                  <a:pt x="302800" y="251737"/>
                </a:lnTo>
                <a:lnTo>
                  <a:pt x="239280" y="243909"/>
                </a:lnTo>
                <a:lnTo>
                  <a:pt x="181270" y="233409"/>
                </a:lnTo>
                <a:lnTo>
                  <a:pt x="129682" y="220503"/>
                </a:lnTo>
                <a:lnTo>
                  <a:pt x="85429" y="205456"/>
                </a:lnTo>
                <a:lnTo>
                  <a:pt x="49422" y="188533"/>
                </a:lnTo>
                <a:lnTo>
                  <a:pt x="5795" y="150119"/>
                </a:lnTo>
                <a:lnTo>
                  <a:pt x="0" y="1291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5573" y="911859"/>
            <a:ext cx="52514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Comic Sans MS"/>
                <a:cs typeface="Comic Sans MS"/>
              </a:rPr>
              <a:t>Alarm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1345" y="1525524"/>
            <a:ext cx="1072515" cy="323850"/>
          </a:xfrm>
          <a:custGeom>
            <a:avLst/>
            <a:gdLst/>
            <a:ahLst/>
            <a:cxnLst/>
            <a:rect l="l" t="t" r="r" b="b"/>
            <a:pathLst>
              <a:path w="1072515" h="323850">
                <a:moveTo>
                  <a:pt x="536067" y="0"/>
                </a:moveTo>
                <a:lnTo>
                  <a:pt x="468828" y="1261"/>
                </a:lnTo>
                <a:lnTo>
                  <a:pt x="404081" y="4946"/>
                </a:lnTo>
                <a:lnTo>
                  <a:pt x="342327" y="10901"/>
                </a:lnTo>
                <a:lnTo>
                  <a:pt x="284070" y="18976"/>
                </a:lnTo>
                <a:lnTo>
                  <a:pt x="229811" y="29017"/>
                </a:lnTo>
                <a:lnTo>
                  <a:pt x="180053" y="40873"/>
                </a:lnTo>
                <a:lnTo>
                  <a:pt x="135299" y="54392"/>
                </a:lnTo>
                <a:lnTo>
                  <a:pt x="96052" y="69422"/>
                </a:lnTo>
                <a:lnTo>
                  <a:pt x="36086" y="103409"/>
                </a:lnTo>
                <a:lnTo>
                  <a:pt x="4177" y="141617"/>
                </a:lnTo>
                <a:lnTo>
                  <a:pt x="0" y="161925"/>
                </a:lnTo>
                <a:lnTo>
                  <a:pt x="4177" y="182232"/>
                </a:lnTo>
                <a:lnTo>
                  <a:pt x="36086" y="220440"/>
                </a:lnTo>
                <a:lnTo>
                  <a:pt x="96052" y="254427"/>
                </a:lnTo>
                <a:lnTo>
                  <a:pt x="135299" y="269457"/>
                </a:lnTo>
                <a:lnTo>
                  <a:pt x="180053" y="282976"/>
                </a:lnTo>
                <a:lnTo>
                  <a:pt x="229811" y="294832"/>
                </a:lnTo>
                <a:lnTo>
                  <a:pt x="284070" y="304873"/>
                </a:lnTo>
                <a:lnTo>
                  <a:pt x="342327" y="312948"/>
                </a:lnTo>
                <a:lnTo>
                  <a:pt x="404081" y="318903"/>
                </a:lnTo>
                <a:lnTo>
                  <a:pt x="468828" y="322588"/>
                </a:lnTo>
                <a:lnTo>
                  <a:pt x="536067" y="323850"/>
                </a:lnTo>
                <a:lnTo>
                  <a:pt x="603305" y="322588"/>
                </a:lnTo>
                <a:lnTo>
                  <a:pt x="668052" y="318903"/>
                </a:lnTo>
                <a:lnTo>
                  <a:pt x="729806" y="312948"/>
                </a:lnTo>
                <a:lnTo>
                  <a:pt x="788063" y="304873"/>
                </a:lnTo>
                <a:lnTo>
                  <a:pt x="842322" y="294832"/>
                </a:lnTo>
                <a:lnTo>
                  <a:pt x="892080" y="282976"/>
                </a:lnTo>
                <a:lnTo>
                  <a:pt x="936834" y="269457"/>
                </a:lnTo>
                <a:lnTo>
                  <a:pt x="976081" y="254427"/>
                </a:lnTo>
                <a:lnTo>
                  <a:pt x="1036047" y="220440"/>
                </a:lnTo>
                <a:lnTo>
                  <a:pt x="1067956" y="182232"/>
                </a:lnTo>
                <a:lnTo>
                  <a:pt x="1072133" y="161925"/>
                </a:lnTo>
                <a:lnTo>
                  <a:pt x="1067956" y="141617"/>
                </a:lnTo>
                <a:lnTo>
                  <a:pt x="1036047" y="103409"/>
                </a:lnTo>
                <a:lnTo>
                  <a:pt x="976081" y="69422"/>
                </a:lnTo>
                <a:lnTo>
                  <a:pt x="936834" y="54392"/>
                </a:lnTo>
                <a:lnTo>
                  <a:pt x="892080" y="40873"/>
                </a:lnTo>
                <a:lnTo>
                  <a:pt x="842322" y="29017"/>
                </a:lnTo>
                <a:lnTo>
                  <a:pt x="788063" y="18976"/>
                </a:lnTo>
                <a:lnTo>
                  <a:pt x="729806" y="10901"/>
                </a:lnTo>
                <a:lnTo>
                  <a:pt x="668052" y="4946"/>
                </a:lnTo>
                <a:lnTo>
                  <a:pt x="603305" y="1261"/>
                </a:lnTo>
                <a:lnTo>
                  <a:pt x="536067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1345" y="1525524"/>
            <a:ext cx="1072515" cy="323850"/>
          </a:xfrm>
          <a:custGeom>
            <a:avLst/>
            <a:gdLst/>
            <a:ahLst/>
            <a:cxnLst/>
            <a:rect l="l" t="t" r="r" b="b"/>
            <a:pathLst>
              <a:path w="1072515" h="323850">
                <a:moveTo>
                  <a:pt x="0" y="161925"/>
                </a:moveTo>
                <a:lnTo>
                  <a:pt x="16373" y="122061"/>
                </a:lnTo>
                <a:lnTo>
                  <a:pt x="62813" y="85812"/>
                </a:lnTo>
                <a:lnTo>
                  <a:pt x="135299" y="54392"/>
                </a:lnTo>
                <a:lnTo>
                  <a:pt x="180053" y="40873"/>
                </a:lnTo>
                <a:lnTo>
                  <a:pt x="229811" y="29017"/>
                </a:lnTo>
                <a:lnTo>
                  <a:pt x="284070" y="18976"/>
                </a:lnTo>
                <a:lnTo>
                  <a:pt x="342327" y="10901"/>
                </a:lnTo>
                <a:lnTo>
                  <a:pt x="404081" y="4946"/>
                </a:lnTo>
                <a:lnTo>
                  <a:pt x="468828" y="1261"/>
                </a:lnTo>
                <a:lnTo>
                  <a:pt x="536067" y="0"/>
                </a:lnTo>
                <a:lnTo>
                  <a:pt x="603305" y="1261"/>
                </a:lnTo>
                <a:lnTo>
                  <a:pt x="668052" y="4946"/>
                </a:lnTo>
                <a:lnTo>
                  <a:pt x="729806" y="10901"/>
                </a:lnTo>
                <a:lnTo>
                  <a:pt x="788063" y="18976"/>
                </a:lnTo>
                <a:lnTo>
                  <a:pt x="842322" y="29017"/>
                </a:lnTo>
                <a:lnTo>
                  <a:pt x="892080" y="40873"/>
                </a:lnTo>
                <a:lnTo>
                  <a:pt x="936834" y="54392"/>
                </a:lnTo>
                <a:lnTo>
                  <a:pt x="976081" y="69422"/>
                </a:lnTo>
                <a:lnTo>
                  <a:pt x="1036047" y="103409"/>
                </a:lnTo>
                <a:lnTo>
                  <a:pt x="1067956" y="141617"/>
                </a:lnTo>
                <a:lnTo>
                  <a:pt x="1072133" y="161925"/>
                </a:lnTo>
                <a:lnTo>
                  <a:pt x="1067956" y="182232"/>
                </a:lnTo>
                <a:lnTo>
                  <a:pt x="1036047" y="220440"/>
                </a:lnTo>
                <a:lnTo>
                  <a:pt x="976081" y="254427"/>
                </a:lnTo>
                <a:lnTo>
                  <a:pt x="936834" y="269457"/>
                </a:lnTo>
                <a:lnTo>
                  <a:pt x="892080" y="282976"/>
                </a:lnTo>
                <a:lnTo>
                  <a:pt x="842322" y="294832"/>
                </a:lnTo>
                <a:lnTo>
                  <a:pt x="788063" y="304873"/>
                </a:lnTo>
                <a:lnTo>
                  <a:pt x="729806" y="312948"/>
                </a:lnTo>
                <a:lnTo>
                  <a:pt x="668052" y="318903"/>
                </a:lnTo>
                <a:lnTo>
                  <a:pt x="603305" y="322588"/>
                </a:lnTo>
                <a:lnTo>
                  <a:pt x="536067" y="323850"/>
                </a:lnTo>
                <a:lnTo>
                  <a:pt x="468828" y="322588"/>
                </a:lnTo>
                <a:lnTo>
                  <a:pt x="404081" y="318903"/>
                </a:lnTo>
                <a:lnTo>
                  <a:pt x="342327" y="312948"/>
                </a:lnTo>
                <a:lnTo>
                  <a:pt x="284070" y="304873"/>
                </a:lnTo>
                <a:lnTo>
                  <a:pt x="229811" y="294832"/>
                </a:lnTo>
                <a:lnTo>
                  <a:pt x="180053" y="282976"/>
                </a:lnTo>
                <a:lnTo>
                  <a:pt x="135299" y="269457"/>
                </a:lnTo>
                <a:lnTo>
                  <a:pt x="96052" y="254427"/>
                </a:lnTo>
                <a:lnTo>
                  <a:pt x="36086" y="220440"/>
                </a:lnTo>
                <a:lnTo>
                  <a:pt x="4177" y="182232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38947" y="1561338"/>
            <a:ext cx="85661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mic Sans MS"/>
                <a:cs typeface="Comic Sans MS"/>
              </a:rPr>
              <a:t>MaryCalls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05500" y="1525524"/>
            <a:ext cx="1071880" cy="323850"/>
          </a:xfrm>
          <a:custGeom>
            <a:avLst/>
            <a:gdLst/>
            <a:ahLst/>
            <a:cxnLst/>
            <a:rect l="l" t="t" r="r" b="b"/>
            <a:pathLst>
              <a:path w="1071879" h="323850">
                <a:moveTo>
                  <a:pt x="535686" y="0"/>
                </a:moveTo>
                <a:lnTo>
                  <a:pt x="468479" y="1261"/>
                </a:lnTo>
                <a:lnTo>
                  <a:pt x="403766" y="4946"/>
                </a:lnTo>
                <a:lnTo>
                  <a:pt x="342050" y="10901"/>
                </a:lnTo>
                <a:lnTo>
                  <a:pt x="283831" y="18976"/>
                </a:lnTo>
                <a:lnTo>
                  <a:pt x="229611" y="29017"/>
                </a:lnTo>
                <a:lnTo>
                  <a:pt x="179892" y="40873"/>
                </a:lnTo>
                <a:lnTo>
                  <a:pt x="135174" y="54392"/>
                </a:lnTo>
                <a:lnTo>
                  <a:pt x="95961" y="69422"/>
                </a:lnTo>
                <a:lnTo>
                  <a:pt x="36050" y="103409"/>
                </a:lnTo>
                <a:lnTo>
                  <a:pt x="4172" y="141617"/>
                </a:lnTo>
                <a:lnTo>
                  <a:pt x="0" y="161925"/>
                </a:lnTo>
                <a:lnTo>
                  <a:pt x="4172" y="182232"/>
                </a:lnTo>
                <a:lnTo>
                  <a:pt x="36050" y="220440"/>
                </a:lnTo>
                <a:lnTo>
                  <a:pt x="95961" y="254427"/>
                </a:lnTo>
                <a:lnTo>
                  <a:pt x="135174" y="269457"/>
                </a:lnTo>
                <a:lnTo>
                  <a:pt x="179892" y="282976"/>
                </a:lnTo>
                <a:lnTo>
                  <a:pt x="229611" y="294832"/>
                </a:lnTo>
                <a:lnTo>
                  <a:pt x="283831" y="304873"/>
                </a:lnTo>
                <a:lnTo>
                  <a:pt x="342050" y="312948"/>
                </a:lnTo>
                <a:lnTo>
                  <a:pt x="403766" y="318903"/>
                </a:lnTo>
                <a:lnTo>
                  <a:pt x="468479" y="322588"/>
                </a:lnTo>
                <a:lnTo>
                  <a:pt x="535686" y="323850"/>
                </a:lnTo>
                <a:lnTo>
                  <a:pt x="602892" y="322588"/>
                </a:lnTo>
                <a:lnTo>
                  <a:pt x="667605" y="318903"/>
                </a:lnTo>
                <a:lnTo>
                  <a:pt x="729321" y="312948"/>
                </a:lnTo>
                <a:lnTo>
                  <a:pt x="787540" y="304873"/>
                </a:lnTo>
                <a:lnTo>
                  <a:pt x="841760" y="294832"/>
                </a:lnTo>
                <a:lnTo>
                  <a:pt x="891479" y="282976"/>
                </a:lnTo>
                <a:lnTo>
                  <a:pt x="936197" y="269457"/>
                </a:lnTo>
                <a:lnTo>
                  <a:pt x="975410" y="254427"/>
                </a:lnTo>
                <a:lnTo>
                  <a:pt x="1035321" y="220440"/>
                </a:lnTo>
                <a:lnTo>
                  <a:pt x="1067199" y="182232"/>
                </a:lnTo>
                <a:lnTo>
                  <a:pt x="1071372" y="161925"/>
                </a:lnTo>
                <a:lnTo>
                  <a:pt x="1067199" y="141617"/>
                </a:lnTo>
                <a:lnTo>
                  <a:pt x="1035321" y="103409"/>
                </a:lnTo>
                <a:lnTo>
                  <a:pt x="975410" y="69422"/>
                </a:lnTo>
                <a:lnTo>
                  <a:pt x="936197" y="54392"/>
                </a:lnTo>
                <a:lnTo>
                  <a:pt x="891479" y="40873"/>
                </a:lnTo>
                <a:lnTo>
                  <a:pt x="841760" y="29017"/>
                </a:lnTo>
                <a:lnTo>
                  <a:pt x="787540" y="18976"/>
                </a:lnTo>
                <a:lnTo>
                  <a:pt x="729321" y="10901"/>
                </a:lnTo>
                <a:lnTo>
                  <a:pt x="667605" y="4946"/>
                </a:lnTo>
                <a:lnTo>
                  <a:pt x="602892" y="1261"/>
                </a:lnTo>
                <a:lnTo>
                  <a:pt x="535686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5500" y="1525524"/>
            <a:ext cx="1071880" cy="323850"/>
          </a:xfrm>
          <a:custGeom>
            <a:avLst/>
            <a:gdLst/>
            <a:ahLst/>
            <a:cxnLst/>
            <a:rect l="l" t="t" r="r" b="b"/>
            <a:pathLst>
              <a:path w="1071879" h="323850">
                <a:moveTo>
                  <a:pt x="0" y="161925"/>
                </a:moveTo>
                <a:lnTo>
                  <a:pt x="16356" y="122061"/>
                </a:lnTo>
                <a:lnTo>
                  <a:pt x="62752" y="85812"/>
                </a:lnTo>
                <a:lnTo>
                  <a:pt x="135174" y="54392"/>
                </a:lnTo>
                <a:lnTo>
                  <a:pt x="179892" y="40873"/>
                </a:lnTo>
                <a:lnTo>
                  <a:pt x="229611" y="29017"/>
                </a:lnTo>
                <a:lnTo>
                  <a:pt x="283831" y="18976"/>
                </a:lnTo>
                <a:lnTo>
                  <a:pt x="342050" y="10901"/>
                </a:lnTo>
                <a:lnTo>
                  <a:pt x="403766" y="4946"/>
                </a:lnTo>
                <a:lnTo>
                  <a:pt x="468479" y="1261"/>
                </a:lnTo>
                <a:lnTo>
                  <a:pt x="535686" y="0"/>
                </a:lnTo>
                <a:lnTo>
                  <a:pt x="602892" y="1261"/>
                </a:lnTo>
                <a:lnTo>
                  <a:pt x="667605" y="4946"/>
                </a:lnTo>
                <a:lnTo>
                  <a:pt x="729321" y="10901"/>
                </a:lnTo>
                <a:lnTo>
                  <a:pt x="787540" y="18976"/>
                </a:lnTo>
                <a:lnTo>
                  <a:pt x="841760" y="29017"/>
                </a:lnTo>
                <a:lnTo>
                  <a:pt x="891479" y="40873"/>
                </a:lnTo>
                <a:lnTo>
                  <a:pt x="936197" y="54392"/>
                </a:lnTo>
                <a:lnTo>
                  <a:pt x="975410" y="69422"/>
                </a:lnTo>
                <a:lnTo>
                  <a:pt x="1035321" y="103409"/>
                </a:lnTo>
                <a:lnTo>
                  <a:pt x="1067199" y="141617"/>
                </a:lnTo>
                <a:lnTo>
                  <a:pt x="1071372" y="161925"/>
                </a:lnTo>
                <a:lnTo>
                  <a:pt x="1067199" y="182232"/>
                </a:lnTo>
                <a:lnTo>
                  <a:pt x="1035321" y="220440"/>
                </a:lnTo>
                <a:lnTo>
                  <a:pt x="975410" y="254427"/>
                </a:lnTo>
                <a:lnTo>
                  <a:pt x="936197" y="269457"/>
                </a:lnTo>
                <a:lnTo>
                  <a:pt x="891479" y="282976"/>
                </a:lnTo>
                <a:lnTo>
                  <a:pt x="841760" y="294832"/>
                </a:lnTo>
                <a:lnTo>
                  <a:pt x="787540" y="304873"/>
                </a:lnTo>
                <a:lnTo>
                  <a:pt x="729321" y="312948"/>
                </a:lnTo>
                <a:lnTo>
                  <a:pt x="667605" y="318903"/>
                </a:lnTo>
                <a:lnTo>
                  <a:pt x="602892" y="322588"/>
                </a:lnTo>
                <a:lnTo>
                  <a:pt x="535686" y="323850"/>
                </a:lnTo>
                <a:lnTo>
                  <a:pt x="468479" y="322588"/>
                </a:lnTo>
                <a:lnTo>
                  <a:pt x="403766" y="318903"/>
                </a:lnTo>
                <a:lnTo>
                  <a:pt x="342050" y="312948"/>
                </a:lnTo>
                <a:lnTo>
                  <a:pt x="283831" y="304873"/>
                </a:lnTo>
                <a:lnTo>
                  <a:pt x="229611" y="294832"/>
                </a:lnTo>
                <a:lnTo>
                  <a:pt x="179892" y="282976"/>
                </a:lnTo>
                <a:lnTo>
                  <a:pt x="135174" y="269457"/>
                </a:lnTo>
                <a:lnTo>
                  <a:pt x="95961" y="254427"/>
                </a:lnTo>
                <a:lnTo>
                  <a:pt x="36050" y="220440"/>
                </a:lnTo>
                <a:lnTo>
                  <a:pt x="4172" y="182232"/>
                </a:lnTo>
                <a:lnTo>
                  <a:pt x="0" y="16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22847" y="1561338"/>
            <a:ext cx="82486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mic Sans MS"/>
                <a:cs typeface="Comic Sans MS"/>
              </a:rPr>
              <a:t>Jo</a:t>
            </a:r>
            <a:r>
              <a:rPr sz="1400" b="1" dirty="0">
                <a:latin typeface="Comic Sans MS"/>
                <a:cs typeface="Comic Sans MS"/>
              </a:rPr>
              <a:t>h</a:t>
            </a:r>
            <a:r>
              <a:rPr sz="1400" b="1" spc="-10" dirty="0">
                <a:latin typeface="Comic Sans MS"/>
                <a:cs typeface="Comic Sans MS"/>
              </a:rPr>
              <a:t>nCalls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30492" y="538733"/>
            <a:ext cx="385445" cy="371475"/>
          </a:xfrm>
          <a:custGeom>
            <a:avLst/>
            <a:gdLst/>
            <a:ahLst/>
            <a:cxnLst/>
            <a:rect l="l" t="t" r="r" b="b"/>
            <a:pathLst>
              <a:path w="385445" h="371475">
                <a:moveTo>
                  <a:pt x="289462" y="305616"/>
                </a:moveTo>
                <a:lnTo>
                  <a:pt x="263016" y="333120"/>
                </a:lnTo>
                <a:lnTo>
                  <a:pt x="385063" y="371093"/>
                </a:lnTo>
                <a:lnTo>
                  <a:pt x="366463" y="318769"/>
                </a:lnTo>
                <a:lnTo>
                  <a:pt x="303149" y="318769"/>
                </a:lnTo>
                <a:lnTo>
                  <a:pt x="289462" y="305616"/>
                </a:lnTo>
                <a:close/>
              </a:path>
              <a:path w="385445" h="371475">
                <a:moveTo>
                  <a:pt x="315856" y="278164"/>
                </a:moveTo>
                <a:lnTo>
                  <a:pt x="289462" y="305616"/>
                </a:lnTo>
                <a:lnTo>
                  <a:pt x="303149" y="318769"/>
                </a:lnTo>
                <a:lnTo>
                  <a:pt x="329564" y="291338"/>
                </a:lnTo>
                <a:lnTo>
                  <a:pt x="315856" y="278164"/>
                </a:lnTo>
                <a:close/>
              </a:path>
              <a:path w="385445" h="371475">
                <a:moveTo>
                  <a:pt x="342264" y="250698"/>
                </a:moveTo>
                <a:lnTo>
                  <a:pt x="315856" y="278164"/>
                </a:lnTo>
                <a:lnTo>
                  <a:pt x="329564" y="291338"/>
                </a:lnTo>
                <a:lnTo>
                  <a:pt x="303149" y="318769"/>
                </a:lnTo>
                <a:lnTo>
                  <a:pt x="366463" y="318769"/>
                </a:lnTo>
                <a:lnTo>
                  <a:pt x="342264" y="250698"/>
                </a:lnTo>
                <a:close/>
              </a:path>
              <a:path w="385445" h="371475">
                <a:moveTo>
                  <a:pt x="26415" y="0"/>
                </a:moveTo>
                <a:lnTo>
                  <a:pt x="0" y="27431"/>
                </a:lnTo>
                <a:lnTo>
                  <a:pt x="289462" y="305616"/>
                </a:lnTo>
                <a:lnTo>
                  <a:pt x="315856" y="278164"/>
                </a:lnTo>
                <a:lnTo>
                  <a:pt x="26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89697" y="535051"/>
            <a:ext cx="798830" cy="380365"/>
          </a:xfrm>
          <a:custGeom>
            <a:avLst/>
            <a:gdLst/>
            <a:ahLst/>
            <a:cxnLst/>
            <a:rect l="l" t="t" r="r" b="b"/>
            <a:pathLst>
              <a:path w="798829" h="380365">
                <a:moveTo>
                  <a:pt x="80645" y="275589"/>
                </a:moveTo>
                <a:lnTo>
                  <a:pt x="0" y="374776"/>
                </a:lnTo>
                <a:lnTo>
                  <a:pt x="127634" y="379857"/>
                </a:lnTo>
                <a:lnTo>
                  <a:pt x="115501" y="352933"/>
                </a:lnTo>
                <a:lnTo>
                  <a:pt x="94615" y="352933"/>
                </a:lnTo>
                <a:lnTo>
                  <a:pt x="78994" y="318135"/>
                </a:lnTo>
                <a:lnTo>
                  <a:pt x="96295" y="310317"/>
                </a:lnTo>
                <a:lnTo>
                  <a:pt x="80645" y="275589"/>
                </a:lnTo>
                <a:close/>
              </a:path>
              <a:path w="798829" h="380365">
                <a:moveTo>
                  <a:pt x="96295" y="310317"/>
                </a:moveTo>
                <a:lnTo>
                  <a:pt x="78994" y="318135"/>
                </a:lnTo>
                <a:lnTo>
                  <a:pt x="94615" y="352933"/>
                </a:lnTo>
                <a:lnTo>
                  <a:pt x="111968" y="345093"/>
                </a:lnTo>
                <a:lnTo>
                  <a:pt x="96295" y="310317"/>
                </a:lnTo>
                <a:close/>
              </a:path>
              <a:path w="798829" h="380365">
                <a:moveTo>
                  <a:pt x="111968" y="345093"/>
                </a:moveTo>
                <a:lnTo>
                  <a:pt x="94615" y="352933"/>
                </a:lnTo>
                <a:lnTo>
                  <a:pt x="115501" y="352933"/>
                </a:lnTo>
                <a:lnTo>
                  <a:pt x="111968" y="345093"/>
                </a:lnTo>
                <a:close/>
              </a:path>
              <a:path w="798829" h="380365">
                <a:moveTo>
                  <a:pt x="783081" y="0"/>
                </a:moveTo>
                <a:lnTo>
                  <a:pt x="96295" y="310317"/>
                </a:lnTo>
                <a:lnTo>
                  <a:pt x="111968" y="345093"/>
                </a:lnTo>
                <a:lnTo>
                  <a:pt x="798829" y="34798"/>
                </a:lnTo>
                <a:lnTo>
                  <a:pt x="783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4046" y="1151382"/>
            <a:ext cx="615950" cy="340995"/>
          </a:xfrm>
          <a:custGeom>
            <a:avLst/>
            <a:gdLst/>
            <a:ahLst/>
            <a:cxnLst/>
            <a:rect l="l" t="t" r="r" b="b"/>
            <a:pathLst>
              <a:path w="615950" h="340994">
                <a:moveTo>
                  <a:pt x="73913" y="236346"/>
                </a:moveTo>
                <a:lnTo>
                  <a:pt x="0" y="340613"/>
                </a:lnTo>
                <a:lnTo>
                  <a:pt x="127761" y="337184"/>
                </a:lnTo>
                <a:lnTo>
                  <a:pt x="114605" y="312546"/>
                </a:lnTo>
                <a:lnTo>
                  <a:pt x="92963" y="312546"/>
                </a:lnTo>
                <a:lnTo>
                  <a:pt x="75056" y="278891"/>
                </a:lnTo>
                <a:lnTo>
                  <a:pt x="91847" y="269929"/>
                </a:lnTo>
                <a:lnTo>
                  <a:pt x="73913" y="236346"/>
                </a:lnTo>
                <a:close/>
              </a:path>
              <a:path w="615950" h="340994">
                <a:moveTo>
                  <a:pt x="91847" y="269929"/>
                </a:moveTo>
                <a:lnTo>
                  <a:pt x="75056" y="278891"/>
                </a:lnTo>
                <a:lnTo>
                  <a:pt x="92963" y="312546"/>
                </a:lnTo>
                <a:lnTo>
                  <a:pt x="109804" y="303556"/>
                </a:lnTo>
                <a:lnTo>
                  <a:pt x="91847" y="269929"/>
                </a:lnTo>
                <a:close/>
              </a:path>
              <a:path w="615950" h="340994">
                <a:moveTo>
                  <a:pt x="109804" y="303556"/>
                </a:moveTo>
                <a:lnTo>
                  <a:pt x="92963" y="312546"/>
                </a:lnTo>
                <a:lnTo>
                  <a:pt x="114605" y="312546"/>
                </a:lnTo>
                <a:lnTo>
                  <a:pt x="109804" y="303556"/>
                </a:lnTo>
                <a:close/>
              </a:path>
              <a:path w="615950" h="340994">
                <a:moveTo>
                  <a:pt x="597534" y="0"/>
                </a:moveTo>
                <a:lnTo>
                  <a:pt x="91847" y="269929"/>
                </a:lnTo>
                <a:lnTo>
                  <a:pt x="109804" y="303556"/>
                </a:lnTo>
                <a:lnTo>
                  <a:pt x="615569" y="33527"/>
                </a:lnTo>
                <a:lnTo>
                  <a:pt x="597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613" y="1120902"/>
            <a:ext cx="617220" cy="405130"/>
          </a:xfrm>
          <a:custGeom>
            <a:avLst/>
            <a:gdLst/>
            <a:ahLst/>
            <a:cxnLst/>
            <a:rect l="l" t="t" r="r" b="b"/>
            <a:pathLst>
              <a:path w="617220" h="405130">
                <a:moveTo>
                  <a:pt x="510288" y="358982"/>
                </a:moveTo>
                <a:lnTo>
                  <a:pt x="489711" y="391033"/>
                </a:lnTo>
                <a:lnTo>
                  <a:pt x="616838" y="404622"/>
                </a:lnTo>
                <a:lnTo>
                  <a:pt x="595794" y="369315"/>
                </a:lnTo>
                <a:lnTo>
                  <a:pt x="526414" y="369315"/>
                </a:lnTo>
                <a:lnTo>
                  <a:pt x="510288" y="358982"/>
                </a:lnTo>
                <a:close/>
              </a:path>
              <a:path w="617220" h="405130">
                <a:moveTo>
                  <a:pt x="530863" y="326934"/>
                </a:moveTo>
                <a:lnTo>
                  <a:pt x="510288" y="358982"/>
                </a:lnTo>
                <a:lnTo>
                  <a:pt x="526414" y="369315"/>
                </a:lnTo>
                <a:lnTo>
                  <a:pt x="546861" y="337185"/>
                </a:lnTo>
                <a:lnTo>
                  <a:pt x="530863" y="326934"/>
                </a:lnTo>
                <a:close/>
              </a:path>
              <a:path w="617220" h="405130">
                <a:moveTo>
                  <a:pt x="551433" y="294894"/>
                </a:moveTo>
                <a:lnTo>
                  <a:pt x="530863" y="326934"/>
                </a:lnTo>
                <a:lnTo>
                  <a:pt x="546861" y="337185"/>
                </a:lnTo>
                <a:lnTo>
                  <a:pt x="526414" y="369315"/>
                </a:lnTo>
                <a:lnTo>
                  <a:pt x="595794" y="369315"/>
                </a:lnTo>
                <a:lnTo>
                  <a:pt x="551433" y="294894"/>
                </a:lnTo>
                <a:close/>
              </a:path>
              <a:path w="617220" h="405130">
                <a:moveTo>
                  <a:pt x="20573" y="0"/>
                </a:moveTo>
                <a:lnTo>
                  <a:pt x="0" y="32003"/>
                </a:lnTo>
                <a:lnTo>
                  <a:pt x="510288" y="358982"/>
                </a:lnTo>
                <a:lnTo>
                  <a:pt x="530863" y="326934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140" y="1448053"/>
            <a:ext cx="4678680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Arial Narrow"/>
                <a:cs typeface="Arial Narrow"/>
              </a:rPr>
              <a:t>M,A,B,E</a:t>
            </a:r>
            <a:r>
              <a:rPr sz="2400" b="1" spc="135" baseline="-20833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P(J,M,A,B,E)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spc="-5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336600"/>
                </a:solidFill>
                <a:latin typeface="Arial Narrow"/>
                <a:cs typeface="Arial Narrow"/>
              </a:rPr>
              <a:t>M,A,B,E</a:t>
            </a:r>
            <a:r>
              <a:rPr sz="2400" b="1" spc="330" baseline="-20833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Arial Narrow"/>
                <a:cs typeface="Arial Narrow"/>
              </a:rPr>
              <a:t>P(J|A)P(B)P(A|B,E)P(E)P(M|A)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8878" y="3275076"/>
            <a:ext cx="1205230" cy="57658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z="2800" b="1" spc="-5" dirty="0">
                <a:solidFill>
                  <a:srgbClr val="001F5F"/>
                </a:solidFill>
                <a:latin typeface="Symbol"/>
                <a:cs typeface="Symbol"/>
              </a:rPr>
              <a:t></a:t>
            </a:r>
            <a:r>
              <a:rPr sz="2400" b="1" spc="-7" baseline="-20833" dirty="0">
                <a:solidFill>
                  <a:srgbClr val="001F5F"/>
                </a:solidFill>
                <a:latin typeface="Arial Narrow"/>
                <a:cs typeface="Arial Narrow"/>
              </a:rPr>
              <a:t>M</a:t>
            </a:r>
            <a:r>
              <a:rPr sz="2400" b="1" spc="-5" dirty="0">
                <a:solidFill>
                  <a:srgbClr val="001F5F"/>
                </a:solidFill>
                <a:latin typeface="Arial Narrow"/>
                <a:cs typeface="Arial Narrow"/>
              </a:rPr>
              <a:t>P(M|A)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140" y="3294633"/>
            <a:ext cx="4103370" cy="240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P(J|A)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B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P(B)</a:t>
            </a:r>
            <a:r>
              <a:rPr sz="2400" b="1" spc="-105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800" b="1" dirty="0">
                <a:solidFill>
                  <a:srgbClr val="4F6128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4F6128"/>
                </a:solidFill>
                <a:latin typeface="Arial Narrow"/>
                <a:cs typeface="Arial Narrow"/>
              </a:rPr>
              <a:t>E</a:t>
            </a:r>
            <a:r>
              <a:rPr sz="2400" b="1" dirty="0">
                <a:solidFill>
                  <a:srgbClr val="4F6128"/>
                </a:solidFill>
                <a:latin typeface="Arial Narrow"/>
                <a:cs typeface="Arial Narrow"/>
              </a:rPr>
              <a:t>P(A|B,E)P(E)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P(J|A) </a:t>
            </a:r>
            <a:r>
              <a:rPr sz="2800" b="1" dirty="0">
                <a:solidFill>
                  <a:srgbClr val="4F6128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4F6128"/>
                </a:solidFill>
                <a:latin typeface="Arial Narrow"/>
                <a:cs typeface="Arial Narrow"/>
              </a:rPr>
              <a:t>B</a:t>
            </a:r>
            <a:r>
              <a:rPr sz="2400" b="1" dirty="0">
                <a:solidFill>
                  <a:srgbClr val="4F6128"/>
                </a:solidFill>
                <a:latin typeface="Arial Narrow"/>
                <a:cs typeface="Arial Narrow"/>
              </a:rPr>
              <a:t>P(B)</a:t>
            </a:r>
            <a:r>
              <a:rPr sz="2400" b="1" spc="-105" dirty="0">
                <a:solidFill>
                  <a:srgbClr val="4F6128"/>
                </a:solidFill>
                <a:latin typeface="Arial Narrow"/>
                <a:cs typeface="Arial Narrow"/>
              </a:rPr>
              <a:t> </a:t>
            </a:r>
            <a:r>
              <a:rPr sz="2800" b="1" dirty="0">
                <a:solidFill>
                  <a:srgbClr val="001F5F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001F5F"/>
                </a:solidFill>
                <a:latin typeface="Arial Narrow"/>
                <a:cs typeface="Arial Narrow"/>
              </a:rPr>
              <a:t>E</a:t>
            </a:r>
            <a:r>
              <a:rPr sz="2400" b="1" dirty="0">
                <a:solidFill>
                  <a:srgbClr val="001F5F"/>
                </a:solidFill>
                <a:latin typeface="Arial Narrow"/>
                <a:cs typeface="Arial Narrow"/>
              </a:rPr>
              <a:t>P(A|B,E)P(E)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336600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336600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P(J|A) </a:t>
            </a:r>
            <a:r>
              <a:rPr sz="2800" b="1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003366"/>
                </a:solidFill>
                <a:latin typeface="Arial Narrow"/>
                <a:cs typeface="Arial Narrow"/>
              </a:rPr>
              <a:t>B</a:t>
            </a:r>
            <a:r>
              <a:rPr sz="2400" b="1" dirty="0">
                <a:solidFill>
                  <a:srgbClr val="003366"/>
                </a:solidFill>
                <a:latin typeface="Arial Narrow"/>
                <a:cs typeface="Arial Narrow"/>
              </a:rPr>
              <a:t>P(B)</a:t>
            </a:r>
            <a:r>
              <a:rPr sz="2400" b="1" spc="45" dirty="0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 Narrow"/>
                <a:cs typeface="Arial Narrow"/>
              </a:rPr>
              <a:t>f1(A,B)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 </a:t>
            </a:r>
            <a:r>
              <a:rPr sz="2800" b="1" dirty="0">
                <a:solidFill>
                  <a:srgbClr val="003366"/>
                </a:solidFill>
                <a:latin typeface="Symbol"/>
                <a:cs typeface="Symbol"/>
              </a:rPr>
              <a:t></a:t>
            </a:r>
            <a:r>
              <a:rPr sz="2400" b="1" baseline="-20833" dirty="0">
                <a:solidFill>
                  <a:srgbClr val="003366"/>
                </a:solidFill>
                <a:latin typeface="Arial Narrow"/>
                <a:cs typeface="Arial Narrow"/>
              </a:rPr>
              <a:t>A</a:t>
            </a:r>
            <a:r>
              <a:rPr sz="2400" b="1" dirty="0">
                <a:solidFill>
                  <a:srgbClr val="003366"/>
                </a:solidFill>
                <a:latin typeface="Arial Narrow"/>
                <a:cs typeface="Arial Narrow"/>
              </a:rPr>
              <a:t>P(J|A)</a:t>
            </a:r>
            <a:r>
              <a:rPr sz="2400" b="1" spc="-100" dirty="0">
                <a:solidFill>
                  <a:srgbClr val="0033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 Narrow"/>
                <a:cs typeface="Arial Narrow"/>
              </a:rPr>
              <a:t>f2(A)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140" y="5837428"/>
            <a:ext cx="76898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6600"/>
                </a:solidFill>
                <a:latin typeface="Arial Narrow"/>
                <a:cs typeface="Arial Narrow"/>
              </a:rPr>
              <a:t>=</a:t>
            </a:r>
            <a:r>
              <a:rPr sz="2400" b="1" spc="-100" dirty="0">
                <a:solidFill>
                  <a:srgbClr val="3366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 Narrow"/>
                <a:cs typeface="Arial Narrow"/>
              </a:rPr>
              <a:t>f3(J)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7542" y="5837173"/>
            <a:ext cx="684784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M </a:t>
            </a:r>
            <a:r>
              <a:rPr sz="2400" spc="-5" dirty="0">
                <a:latin typeface="Comic Sans MS"/>
                <a:cs typeface="Comic Sans MS"/>
              </a:rPr>
              <a:t>is irrelevant to the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computation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C00000"/>
                </a:solidFill>
                <a:latin typeface="Comic Sans MS"/>
                <a:cs typeface="Comic Sans MS"/>
              </a:rPr>
              <a:t>Thm: Y </a:t>
            </a:r>
            <a:r>
              <a:rPr sz="2400" spc="-5" dirty="0">
                <a:solidFill>
                  <a:srgbClr val="C00000"/>
                </a:solidFill>
                <a:latin typeface="Comic Sans MS"/>
                <a:cs typeface="Comic Sans MS"/>
              </a:rPr>
              <a:t>is </a:t>
            </a:r>
            <a:r>
              <a:rPr sz="2400" spc="-385" dirty="0">
                <a:solidFill>
                  <a:srgbClr val="C00000"/>
                </a:solidFill>
                <a:latin typeface="Comic Sans MS"/>
                <a:cs typeface="Comic Sans MS"/>
              </a:rPr>
              <a:t>ir</a:t>
            </a:r>
            <a:r>
              <a:rPr sz="1800" spc="-57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800" b="1" i="1" spc="-57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©</a:t>
            </a:r>
            <a:r>
              <a:rPr sz="2400" spc="-385" dirty="0">
                <a:solidFill>
                  <a:srgbClr val="C00000"/>
                </a:solidFill>
                <a:latin typeface="Comic Sans MS"/>
                <a:cs typeface="Comic Sans MS"/>
              </a:rPr>
              <a:t>r</a:t>
            </a:r>
            <a:r>
              <a:rPr sz="1800" b="1" i="1" spc="-57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D</a:t>
            </a:r>
            <a:r>
              <a:rPr sz="2400" spc="-385" dirty="0">
                <a:solidFill>
                  <a:srgbClr val="C00000"/>
                </a:solidFill>
                <a:latin typeface="Comic Sans MS"/>
                <a:cs typeface="Comic Sans MS"/>
              </a:rPr>
              <a:t>e</a:t>
            </a:r>
            <a:r>
              <a:rPr sz="1800" b="1" i="1" spc="-57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.  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l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W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e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e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v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ld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a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a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n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nd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t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D.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u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F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n</a:t>
            </a:r>
            <a:r>
              <a:rPr sz="1800" b="1" i="1" spc="-48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ox</a:t>
            </a:r>
            <a:r>
              <a:rPr sz="2400" spc="-325" dirty="0">
                <a:solidFill>
                  <a:srgbClr val="C00000"/>
                </a:solidFill>
                <a:latin typeface="Comic Sans MS"/>
                <a:cs typeface="Comic Sans MS"/>
              </a:rPr>
              <a:t>less  </a:t>
            </a:r>
            <a:r>
              <a:rPr sz="2400" dirty="0">
                <a:solidFill>
                  <a:srgbClr val="C00000"/>
                </a:solidFill>
                <a:latin typeface="Comic Sans MS"/>
                <a:cs typeface="Comic Sans MS"/>
              </a:rPr>
              <a:t>Y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ϵ </a:t>
            </a:r>
            <a:r>
              <a:rPr sz="2400" spc="-5" dirty="0">
                <a:solidFill>
                  <a:srgbClr val="C00000"/>
                </a:solidFill>
                <a:latin typeface="Comic Sans MS"/>
                <a:cs typeface="Comic Sans MS"/>
              </a:rPr>
              <a:t>Ancestors(Z </a:t>
            </a:r>
            <a:r>
              <a:rPr sz="1800" spc="-66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2400" spc="-445" dirty="0">
                <a:solidFill>
                  <a:srgbClr val="C00000"/>
                </a:solidFill>
                <a:latin typeface="Comic Sans MS"/>
                <a:cs typeface="Comic Sans MS"/>
              </a:rPr>
              <a:t>U</a:t>
            </a:r>
            <a:r>
              <a:rPr sz="1800" b="1" i="1" spc="-667" baseline="-23148" dirty="0">
                <a:solidFill>
                  <a:srgbClr val="888888"/>
                </a:solidFill>
                <a:latin typeface="Comic Sans MS"/>
                <a:cs typeface="Comic Sans MS"/>
              </a:rPr>
              <a:t>55   </a:t>
            </a:r>
            <a:r>
              <a:rPr sz="1800" b="1" i="1" spc="-562" baseline="-23148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0000"/>
                </a:solidFill>
                <a:latin typeface="Comic Sans MS"/>
                <a:cs typeface="Comic Sans MS"/>
              </a:rPr>
              <a:t>E)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727" y="428752"/>
            <a:ext cx="68916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5" dirty="0"/>
              <a:t>do </a:t>
            </a:r>
            <a:r>
              <a:rPr spc="-20" dirty="0"/>
              <a:t>we </a:t>
            </a:r>
            <a:r>
              <a:rPr spc="-5" dirty="0"/>
              <a:t>handle </a:t>
            </a:r>
            <a:r>
              <a:rPr spc="-20" dirty="0"/>
              <a:t>Real</a:t>
            </a:r>
            <a:r>
              <a:rPr spc="-5" dirty="0"/>
              <a:t> </a:t>
            </a:r>
            <a:r>
              <a:rPr spc="-15" dirty="0"/>
              <a:t>Pearl?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144780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tabLst>
                <a:tab pos="89090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589785"/>
            <a:ext cx="2992120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niscient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5" dirty="0">
                <a:latin typeface="Calibri"/>
                <a:cs typeface="Calibri"/>
              </a:rPr>
              <a:t>Eager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way: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5496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everything!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359405"/>
            <a:ext cx="3269615" cy="328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2160"/>
              </a:lnSpc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dirty="0">
                <a:latin typeface="Calibri"/>
                <a:cs typeface="Calibri"/>
              </a:rPr>
              <a:t>E.g.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spc="-15" dirty="0">
                <a:latin typeface="Calibri"/>
                <a:cs typeface="Calibri"/>
              </a:rPr>
              <a:t>exactly </a:t>
            </a:r>
            <a:r>
              <a:rPr sz="2000" spc="-5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conditions </a:t>
            </a:r>
            <a:r>
              <a:rPr sz="2000" spc="-5" dirty="0">
                <a:latin typeface="Calibri"/>
                <a:cs typeface="Calibri"/>
              </a:rPr>
              <a:t>under which John  will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  <a:p>
            <a:pPr marL="698500" marR="6985" lvl="1" indent="-228600">
              <a:lnSpc>
                <a:spcPct val="90000"/>
              </a:lnSpc>
              <a:spcBef>
                <a:spcPts val="4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He shouldn’t be </a:t>
            </a:r>
            <a:r>
              <a:rPr sz="1800" spc="-5" dirty="0">
                <a:latin typeface="Calibri"/>
                <a:cs typeface="Calibri"/>
              </a:rPr>
              <a:t>listening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 </a:t>
            </a:r>
            <a:r>
              <a:rPr sz="1800" dirty="0">
                <a:latin typeface="Calibri"/>
                <a:cs typeface="Calibri"/>
              </a:rPr>
              <a:t>loud music, he hasn’t </a:t>
            </a:r>
            <a:r>
              <a:rPr sz="1800" spc="-5" dirty="0">
                <a:latin typeface="Calibri"/>
                <a:cs typeface="Calibri"/>
              </a:rPr>
              <a:t>gone  on an errand, </a:t>
            </a:r>
            <a:r>
              <a:rPr sz="1800" dirty="0">
                <a:latin typeface="Calibri"/>
                <a:cs typeface="Calibri"/>
              </a:rPr>
              <a:t>he didn’t  </a:t>
            </a:r>
            <a:r>
              <a:rPr sz="1800" spc="-10" dirty="0">
                <a:latin typeface="Calibri"/>
                <a:cs typeface="Calibri"/>
              </a:rPr>
              <a:t>recently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tiff </a:t>
            </a:r>
            <a:r>
              <a:rPr sz="1800" dirty="0">
                <a:latin typeface="Calibri"/>
                <a:cs typeface="Calibri"/>
              </a:rPr>
              <a:t>with  </a:t>
            </a:r>
            <a:r>
              <a:rPr sz="1800" spc="-10" dirty="0">
                <a:latin typeface="Calibri"/>
                <a:cs typeface="Calibri"/>
              </a:rPr>
              <a:t>Pearl </a:t>
            </a:r>
            <a:r>
              <a:rPr sz="1800" spc="-15" dirty="0">
                <a:latin typeface="Calibri"/>
                <a:cs typeface="Calibri"/>
              </a:rPr>
              <a:t>etc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17475" marR="302260" indent="-105410">
              <a:lnSpc>
                <a:spcPct val="110000"/>
              </a:lnSpc>
            </a:pPr>
            <a:r>
              <a:rPr sz="1800" dirty="0">
                <a:solidFill>
                  <a:srgbClr val="6600CC"/>
                </a:solidFill>
                <a:latin typeface="Calibri"/>
                <a:cs typeface="Calibri"/>
              </a:rPr>
              <a:t>A &amp; c1 &amp; c2 &amp; c3 </a:t>
            </a:r>
            <a:r>
              <a:rPr sz="1800" spc="-5" dirty="0">
                <a:solidFill>
                  <a:srgbClr val="6600CC"/>
                </a:solidFill>
                <a:latin typeface="Calibri"/>
                <a:cs typeface="Calibri"/>
              </a:rPr>
              <a:t>&amp;..cn </a:t>
            </a:r>
            <a:r>
              <a:rPr sz="1800" dirty="0">
                <a:solidFill>
                  <a:srgbClr val="6600CC"/>
                </a:solidFill>
                <a:latin typeface="Calibri"/>
                <a:cs typeface="Calibri"/>
              </a:rPr>
              <a:t>=&gt; J  (</a:t>
            </a:r>
            <a:r>
              <a:rPr sz="1800" dirty="0">
                <a:latin typeface="Calibri"/>
                <a:cs typeface="Calibri"/>
              </a:rPr>
              <a:t>also  the </a:t>
            </a:r>
            <a:r>
              <a:rPr sz="1800" spc="-10" dirty="0">
                <a:latin typeface="Calibri"/>
                <a:cs typeface="Calibri"/>
              </a:rPr>
              <a:t>exceptions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interactions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6600CC"/>
                </a:solidFill>
                <a:latin typeface="Calibri"/>
                <a:cs typeface="Calibri"/>
              </a:rPr>
              <a:t>c1&amp;c5 </a:t>
            </a:r>
            <a:r>
              <a:rPr sz="1800" spc="-5" dirty="0">
                <a:solidFill>
                  <a:srgbClr val="6600CC"/>
                </a:solidFill>
                <a:latin typeface="Calibri"/>
                <a:cs typeface="Calibri"/>
              </a:rPr>
              <a:t>=&gt; ~c9</a:t>
            </a:r>
            <a:r>
              <a:rPr sz="1800" spc="-6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600CC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194" y="1631441"/>
            <a:ext cx="3764915" cy="256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545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Ignorant (non-omniscient)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Lazy (non-omnipotent)  </a:t>
            </a:r>
            <a:r>
              <a:rPr sz="2400" spc="-20" dirty="0">
                <a:latin typeface="Calibri"/>
                <a:cs typeface="Calibri"/>
              </a:rPr>
              <a:t>way: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Calibri"/>
                <a:cs typeface="Calibri"/>
              </a:rPr>
              <a:t>Model 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likelihood</a:t>
            </a:r>
            <a:endParaRPr sz="2000">
              <a:latin typeface="Calibri"/>
              <a:cs typeface="Calibri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Calibri"/>
                <a:cs typeface="Calibri"/>
              </a:rPr>
              <a:t>In 85% of the </a:t>
            </a:r>
            <a:r>
              <a:rPr sz="2000" spc="-10" dirty="0">
                <a:latin typeface="Calibri"/>
                <a:cs typeface="Calibri"/>
              </a:rPr>
              <a:t>worlds where 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an alarm, John will  actually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9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latin typeface="Calibri"/>
                <a:cs typeface="Calibri"/>
              </a:rPr>
              <a:t>How do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1847" y="4201414"/>
            <a:ext cx="229425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Non-monotonic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logics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“certainty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factors”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“fuzzy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logic”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“probability”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495" y="5964173"/>
            <a:ext cx="4838700" cy="6419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 marR="339090">
              <a:lnSpc>
                <a:spcPct val="105000"/>
              </a:lnSpc>
              <a:spcBef>
                <a:spcPts val="60"/>
              </a:spcBef>
            </a:pPr>
            <a:r>
              <a:rPr sz="1800" b="1" i="1" spc="-5" dirty="0">
                <a:solidFill>
                  <a:srgbClr val="FFFF00"/>
                </a:solidFill>
                <a:latin typeface="Comic Sans MS"/>
                <a:cs typeface="Comic Sans MS"/>
              </a:rPr>
              <a:t>Qualification </a:t>
            </a:r>
            <a:r>
              <a:rPr sz="1800" b="1" i="1" dirty="0">
                <a:solidFill>
                  <a:srgbClr val="FFFF00"/>
                </a:solidFill>
                <a:latin typeface="Comic Sans MS"/>
                <a:cs typeface="Comic Sans MS"/>
              </a:rPr>
              <a:t>and </a:t>
            </a:r>
            <a:r>
              <a:rPr sz="1800" b="1" i="1" spc="-5" dirty="0">
                <a:solidFill>
                  <a:srgbClr val="FFFF00"/>
                </a:solidFill>
                <a:latin typeface="Comic Sans MS"/>
                <a:cs typeface="Comic Sans MS"/>
              </a:rPr>
              <a:t>Ramification</a:t>
            </a:r>
            <a:r>
              <a:rPr sz="1800" b="1" i="1" spc="-12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omic Sans MS"/>
                <a:cs typeface="Comic Sans MS"/>
              </a:rPr>
              <a:t>problems  make </a:t>
            </a:r>
            <a:r>
              <a:rPr sz="1800" b="1" i="1" spc="-5" dirty="0">
                <a:solidFill>
                  <a:srgbClr val="FFFF00"/>
                </a:solidFill>
                <a:latin typeface="Comic Sans MS"/>
                <a:cs typeface="Comic Sans MS"/>
              </a:rPr>
              <a:t>this </a:t>
            </a:r>
            <a:r>
              <a:rPr sz="1800" b="1" i="1" dirty="0">
                <a:solidFill>
                  <a:srgbClr val="FFFF00"/>
                </a:solidFill>
                <a:latin typeface="Comic Sans MS"/>
                <a:cs typeface="Comic Sans MS"/>
              </a:rPr>
              <a:t>an </a:t>
            </a:r>
            <a:r>
              <a:rPr sz="1800" b="1" i="1" spc="-5" dirty="0">
                <a:solidFill>
                  <a:srgbClr val="FFFF00"/>
                </a:solidFill>
                <a:latin typeface="Comic Sans MS"/>
                <a:cs typeface="Comic Sans MS"/>
              </a:rPr>
              <a:t>infeasible</a:t>
            </a:r>
            <a:r>
              <a:rPr sz="1800" b="1" i="1" spc="-13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1800" b="1" i="1" spc="-5" dirty="0">
                <a:solidFill>
                  <a:srgbClr val="FFFF00"/>
                </a:solidFill>
                <a:latin typeface="Comic Sans MS"/>
                <a:cs typeface="Comic Sans MS"/>
              </a:rPr>
              <a:t>enterprise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5651" y="5004434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171450" y="0"/>
                </a:moveTo>
                <a:lnTo>
                  <a:pt x="0" y="266699"/>
                </a:lnTo>
                <a:lnTo>
                  <a:pt x="171450" y="533399"/>
                </a:lnTo>
                <a:lnTo>
                  <a:pt x="171450" y="400049"/>
                </a:lnTo>
                <a:lnTo>
                  <a:pt x="685800" y="400049"/>
                </a:lnTo>
                <a:lnTo>
                  <a:pt x="685800" y="133350"/>
                </a:lnTo>
                <a:lnTo>
                  <a:pt x="171450" y="133350"/>
                </a:lnTo>
                <a:lnTo>
                  <a:pt x="1714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5651" y="5004434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699"/>
                </a:moveTo>
                <a:lnTo>
                  <a:pt x="171450" y="0"/>
                </a:lnTo>
                <a:lnTo>
                  <a:pt x="171450" y="133350"/>
                </a:lnTo>
                <a:lnTo>
                  <a:pt x="685800" y="133350"/>
                </a:lnTo>
                <a:lnTo>
                  <a:pt x="685800" y="400049"/>
                </a:lnTo>
                <a:lnTo>
                  <a:pt x="171450" y="400049"/>
                </a:lnTo>
                <a:lnTo>
                  <a:pt x="171450" y="533399"/>
                </a:lnTo>
                <a:lnTo>
                  <a:pt x="0" y="26669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447800" cy="214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0067" y="1301241"/>
            <a:ext cx="23196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omic Sans MS"/>
                <a:cs typeface="Comic Sans MS"/>
              </a:rPr>
              <a:t>•</a:t>
            </a:r>
            <a:r>
              <a:rPr sz="1600" b="1" i="1" spc="-5" dirty="0">
                <a:solidFill>
                  <a:srgbClr val="C00000"/>
                </a:solidFill>
                <a:latin typeface="Comic Sans MS"/>
                <a:cs typeface="Comic Sans MS"/>
              </a:rPr>
              <a:t>Potato in the</a:t>
            </a:r>
            <a:r>
              <a:rPr sz="1600" b="1" i="1" spc="-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600" b="1" i="1" spc="-5" dirty="0">
                <a:solidFill>
                  <a:srgbClr val="C00000"/>
                </a:solidFill>
                <a:latin typeface="Comic Sans MS"/>
                <a:cs typeface="Comic Sans MS"/>
              </a:rPr>
              <a:t>tail-pipe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2828" y="474979"/>
            <a:ext cx="249809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Bayes</a:t>
            </a:r>
            <a:r>
              <a:rPr spc="-85" dirty="0"/>
              <a:t> </a:t>
            </a:r>
            <a:r>
              <a:rPr spc="-10" dirty="0"/>
              <a:t>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1166"/>
            <a:ext cx="7824470" cy="541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marR="572135" indent="-174625">
              <a:lnSpc>
                <a:spcPct val="110000"/>
              </a:lnSpc>
            </a:pPr>
            <a:r>
              <a:rPr sz="3200" spc="80" dirty="0">
                <a:latin typeface="Arial"/>
                <a:cs typeface="Arial"/>
              </a:rPr>
              <a:t>•</a:t>
            </a:r>
            <a:r>
              <a:rPr sz="3200" spc="8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general, </a:t>
            </a:r>
            <a:r>
              <a:rPr sz="3200" spc="-10" dirty="0">
                <a:latin typeface="Calibri"/>
                <a:cs typeface="Calibri"/>
              </a:rPr>
              <a:t>joint </a:t>
            </a:r>
            <a:r>
              <a:rPr sz="3200" spc="-5" dirty="0">
                <a:latin typeface="Calibri"/>
                <a:cs typeface="Calibri"/>
              </a:rPr>
              <a:t>distribution </a:t>
            </a:r>
            <a:r>
              <a:rPr sz="3200" i="1" spc="-5" dirty="0">
                <a:latin typeface="Calibri"/>
                <a:cs typeface="Calibri"/>
              </a:rPr>
              <a:t>P </a:t>
            </a:r>
            <a:r>
              <a:rPr sz="3200" spc="-15" dirty="0">
                <a:latin typeface="Calibri"/>
                <a:cs typeface="Calibri"/>
              </a:rPr>
              <a:t>over set </a:t>
            </a:r>
            <a:r>
              <a:rPr sz="3200" spc="-10" dirty="0">
                <a:latin typeface="Calibri"/>
                <a:cs typeface="Calibri"/>
              </a:rPr>
              <a:t>of  variables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X</a:t>
            </a:r>
            <a:r>
              <a:rPr sz="3600" i="1" baseline="-12731" dirty="0">
                <a:latin typeface="Calibri"/>
                <a:cs typeface="Calibri"/>
              </a:rPr>
              <a:t>1 </a:t>
            </a:r>
            <a:r>
              <a:rPr sz="3200" i="1" spc="-5" dirty="0">
                <a:latin typeface="Calibri"/>
                <a:cs typeface="Calibri"/>
              </a:rPr>
              <a:t>x ... x </a:t>
            </a:r>
            <a:r>
              <a:rPr sz="3200" i="1" dirty="0">
                <a:latin typeface="Calibri"/>
                <a:cs typeface="Calibri"/>
              </a:rPr>
              <a:t>X</a:t>
            </a:r>
            <a:r>
              <a:rPr sz="3600" i="1" baseline="-12731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) </a:t>
            </a:r>
            <a:r>
              <a:rPr sz="3200" spc="-15" dirty="0">
                <a:latin typeface="Calibri"/>
                <a:cs typeface="Calibri"/>
              </a:rPr>
              <a:t>requires exponential  </a:t>
            </a:r>
            <a:r>
              <a:rPr sz="3200" spc="-5" dirty="0">
                <a:latin typeface="Calibri"/>
                <a:cs typeface="Calibri"/>
              </a:rPr>
              <a:t>space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representation </a:t>
            </a:r>
            <a:r>
              <a:rPr sz="3200" spc="-5" dirty="0">
                <a:latin typeface="Calibri"/>
                <a:cs typeface="Calibri"/>
              </a:rPr>
              <a:t>&amp;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inference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spc="60" dirty="0">
                <a:latin typeface="Arial"/>
                <a:cs typeface="Arial"/>
              </a:rPr>
              <a:t>•</a:t>
            </a:r>
            <a:r>
              <a:rPr sz="3200" spc="60" dirty="0">
                <a:latin typeface="Calibri"/>
                <a:cs typeface="Calibri"/>
              </a:rPr>
              <a:t>BNs </a:t>
            </a:r>
            <a:r>
              <a:rPr sz="3200" spc="-15" dirty="0">
                <a:latin typeface="Calibri"/>
                <a:cs typeface="Calibri"/>
              </a:rPr>
              <a:t>provide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graphical </a:t>
            </a:r>
            <a:r>
              <a:rPr sz="3200" spc="-20" dirty="0">
                <a:latin typeface="Calibri"/>
                <a:cs typeface="Calibri"/>
              </a:rPr>
              <a:t>representation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 dirty="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  <a:spcBef>
                <a:spcPts val="385"/>
              </a:spcBef>
            </a:pPr>
            <a:r>
              <a:rPr sz="3200" i="1" spc="-10" dirty="0">
                <a:solidFill>
                  <a:srgbClr val="9900CC"/>
                </a:solidFill>
                <a:latin typeface="Calibri"/>
                <a:cs typeface="Calibri"/>
              </a:rPr>
              <a:t>conditional </a:t>
            </a:r>
            <a:r>
              <a:rPr sz="3200" i="1" spc="-5" dirty="0">
                <a:solidFill>
                  <a:srgbClr val="9900CC"/>
                </a:solidFill>
                <a:latin typeface="Calibri"/>
                <a:cs typeface="Calibri"/>
              </a:rPr>
              <a:t>independence </a:t>
            </a:r>
            <a:r>
              <a:rPr sz="3200" spc="-15" dirty="0">
                <a:latin typeface="Calibri"/>
                <a:cs typeface="Calibri"/>
              </a:rPr>
              <a:t>relations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P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usually </a:t>
            </a:r>
            <a:r>
              <a:rPr sz="2800" spc="-10" dirty="0">
                <a:latin typeface="Calibri"/>
                <a:cs typeface="Calibri"/>
              </a:rPr>
              <a:t>quite compact</a:t>
            </a:r>
            <a:endParaRPr sz="2800" dirty="0">
              <a:latin typeface="Calibri"/>
              <a:cs typeface="Calibri"/>
            </a:endParaRPr>
          </a:p>
          <a:p>
            <a:pPr marL="698500" marR="189230" indent="-2286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5" dirty="0">
                <a:latin typeface="Calibri"/>
                <a:cs typeface="Calibri"/>
              </a:rPr>
              <a:t>assessment of </a:t>
            </a:r>
            <a:r>
              <a:rPr sz="2800" spc="-25" dirty="0">
                <a:latin typeface="Calibri"/>
                <a:cs typeface="Calibri"/>
              </a:rPr>
              <a:t>fewer </a:t>
            </a:r>
            <a:r>
              <a:rPr sz="2800" spc="-20" dirty="0">
                <a:latin typeface="Calibri"/>
                <a:cs typeface="Calibri"/>
              </a:rPr>
              <a:t>parameters, </a:t>
            </a:r>
            <a:r>
              <a:rPr sz="2800" spc="-5" dirty="0">
                <a:latin typeface="Calibri"/>
                <a:cs typeface="Calibri"/>
              </a:rPr>
              <a:t>those  being </a:t>
            </a:r>
            <a:r>
              <a:rPr sz="2800" spc="-10" dirty="0">
                <a:latin typeface="Calibri"/>
                <a:cs typeface="Calibri"/>
              </a:rPr>
              <a:t>quite </a:t>
            </a:r>
            <a:r>
              <a:rPr sz="2800" spc="-15" dirty="0">
                <a:latin typeface="Calibri"/>
                <a:cs typeface="Calibri"/>
              </a:rPr>
              <a:t>natural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causal)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09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efficient </a:t>
            </a:r>
            <a:r>
              <a:rPr sz="2800" spc="-5" dirty="0">
                <a:latin typeface="Calibri"/>
                <a:cs typeface="Calibri"/>
              </a:rPr>
              <a:t>(usually) </a:t>
            </a:r>
            <a:r>
              <a:rPr sz="2800" spc="-20" dirty="0">
                <a:latin typeface="Calibri"/>
                <a:cs typeface="Calibri"/>
              </a:rPr>
              <a:t>inference: </a:t>
            </a:r>
            <a:r>
              <a:rPr sz="2800" spc="-5" dirty="0">
                <a:latin typeface="Calibri"/>
                <a:cs typeface="Calibri"/>
              </a:rPr>
              <a:t>query answering </a:t>
            </a:r>
            <a:r>
              <a:rPr sz="2800" dirty="0">
                <a:latin typeface="Calibri"/>
                <a:cs typeface="Calibri"/>
              </a:rPr>
              <a:t>and</a:t>
            </a:r>
          </a:p>
          <a:p>
            <a:pPr marL="6985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belief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006" y="6435852"/>
            <a:ext cx="17716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061" y="474979"/>
            <a:ext cx="459486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Back </a:t>
            </a:r>
            <a:r>
              <a:rPr spc="-25" dirty="0"/>
              <a:t>at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25" dirty="0"/>
              <a:t>dentist’s</a:t>
            </a:r>
          </a:p>
        </p:txBody>
      </p:sp>
      <p:sp>
        <p:nvSpPr>
          <p:cNvPr id="3" name="object 3"/>
          <p:cNvSpPr/>
          <p:nvPr/>
        </p:nvSpPr>
        <p:spPr>
          <a:xfrm>
            <a:off x="2804922" y="2699004"/>
            <a:ext cx="4287774" cy="2117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9044" y="1617979"/>
            <a:ext cx="5203825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000"/>
              </a:lnSpc>
            </a:pPr>
            <a:r>
              <a:rPr sz="2400" spc="-5" dirty="0">
                <a:latin typeface="Comic Sans MS"/>
                <a:cs typeface="Comic Sans MS"/>
              </a:rPr>
              <a:t>Topology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network encodes  conditional independence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assertions: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741" y="5092446"/>
            <a:ext cx="84213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Weather is independent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the other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variables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Toothache </a:t>
            </a:r>
            <a:r>
              <a:rPr sz="2400" dirty="0">
                <a:latin typeface="Comic Sans MS"/>
                <a:cs typeface="Comic Sans MS"/>
              </a:rPr>
              <a:t>and Catch are </a:t>
            </a:r>
            <a:r>
              <a:rPr sz="2400" u="heavy" spc="-5" dirty="0">
                <a:latin typeface="Comic Sans MS"/>
                <a:cs typeface="Comic Sans MS"/>
              </a:rPr>
              <a:t>conditionally independent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each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41" y="6208267"/>
            <a:ext cx="25971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other </a:t>
            </a:r>
            <a:r>
              <a:rPr sz="2400" dirty="0">
                <a:solidFill>
                  <a:srgbClr val="C00000"/>
                </a:solidFill>
                <a:latin typeface="Comic Sans MS"/>
                <a:cs typeface="Comic Sans MS"/>
              </a:rPr>
              <a:t>given</a:t>
            </a:r>
            <a:r>
              <a:rPr sz="2400" spc="-10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0000"/>
                </a:solidFill>
                <a:latin typeface="Comic Sans MS"/>
                <a:cs typeface="Comic Sans MS"/>
              </a:rPr>
              <a:t>Cavity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491" y="6435852"/>
            <a:ext cx="492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59960" algn="l"/>
              </a:tabLst>
            </a:pP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	</a:t>
            </a: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7</a:t>
            </a:r>
            <a:endParaRPr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474979"/>
            <a:ext cx="150114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S</a:t>
            </a:r>
            <a:r>
              <a:rPr spc="-5" dirty="0"/>
              <a:t>y</a:t>
            </a:r>
            <a:r>
              <a:rPr spc="-50" dirty="0"/>
              <a:t>n</a:t>
            </a:r>
            <a:r>
              <a:rPr spc="-60" dirty="0"/>
              <a:t>t</a:t>
            </a:r>
            <a:r>
              <a:rPr spc="-50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3567"/>
            <a:ext cx="7894955" cy="276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of nodes, one per </a:t>
            </a:r>
            <a:r>
              <a:rPr sz="2800" spc="-10" dirty="0">
                <a:latin typeface="Calibri"/>
                <a:cs typeface="Calibri"/>
              </a:rPr>
              <a:t>random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directed, </a:t>
            </a:r>
            <a:r>
              <a:rPr sz="2800" spc="-5" dirty="0">
                <a:latin typeface="Calibri"/>
                <a:cs typeface="Calibri"/>
              </a:rPr>
              <a:t>acyclic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dirty="0">
                <a:latin typeface="Calibri"/>
                <a:cs typeface="Calibri"/>
              </a:rPr>
              <a:t>(link </a:t>
            </a:r>
            <a:r>
              <a:rPr sz="2800" spc="-5" dirty="0">
                <a:latin typeface="Calibri"/>
                <a:cs typeface="Calibri"/>
              </a:rPr>
              <a:t>≈"directly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influences")</a:t>
            </a:r>
            <a:endParaRPr sz="2800">
              <a:latin typeface="Calibri"/>
              <a:cs typeface="Calibri"/>
            </a:endParaRPr>
          </a:p>
          <a:p>
            <a:pPr marL="355600" marR="55943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conditional </a:t>
            </a:r>
            <a:r>
              <a:rPr sz="2800" spc="-5" dirty="0">
                <a:latin typeface="Calibri"/>
                <a:cs typeface="Calibri"/>
              </a:rPr>
              <a:t>distribution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node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0" dirty="0">
                <a:latin typeface="Calibri"/>
                <a:cs typeface="Calibri"/>
              </a:rPr>
              <a:t>parents: </a:t>
            </a:r>
            <a:r>
              <a:rPr sz="2800" dirty="0">
                <a:latin typeface="Calibri"/>
                <a:cs typeface="Calibri"/>
              </a:rPr>
              <a:t>P (X</a:t>
            </a:r>
            <a:r>
              <a:rPr sz="2775" baseline="-21021" dirty="0">
                <a:latin typeface="Calibri"/>
                <a:cs typeface="Calibri"/>
              </a:rPr>
              <a:t>i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20" dirty="0">
                <a:latin typeface="Calibri"/>
                <a:cs typeface="Calibri"/>
              </a:rPr>
              <a:t>Parents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</a:t>
            </a:r>
            <a:r>
              <a:rPr sz="2775" spc="-7" baseline="-21021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5" dirty="0">
                <a:latin typeface="Calibri"/>
                <a:cs typeface="Calibri"/>
              </a:rPr>
              <a:t>For discrete </a:t>
            </a:r>
            <a:r>
              <a:rPr sz="2400" spc="-5" dirty="0">
                <a:latin typeface="Calibri"/>
                <a:cs typeface="Calibri"/>
              </a:rPr>
              <a:t>variables,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conditional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probability table</a:t>
            </a:r>
            <a:r>
              <a:rPr sz="2400" spc="2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(CPT)=</a:t>
            </a:r>
            <a:endParaRPr sz="240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distribution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baseline="-20833" dirty="0">
                <a:latin typeface="Calibri"/>
                <a:cs typeface="Calibri"/>
              </a:rPr>
              <a:t>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combination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parent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006" y="6435852"/>
            <a:ext cx="17716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8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474979"/>
            <a:ext cx="57772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Burglars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5" dirty="0"/>
              <a:t>Earthquakes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0006" y="6435852"/>
            <a:ext cx="17716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9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0805" y="1752980"/>
            <a:ext cx="2822575" cy="685800"/>
          </a:xfrm>
          <a:custGeom>
            <a:avLst/>
            <a:gdLst/>
            <a:ahLst/>
            <a:cxnLst/>
            <a:rect l="l" t="t" r="r" b="b"/>
            <a:pathLst>
              <a:path w="2822575" h="685800">
                <a:moveTo>
                  <a:pt x="2822575" y="285750"/>
                </a:moveTo>
                <a:lnTo>
                  <a:pt x="765175" y="285750"/>
                </a:lnTo>
                <a:lnTo>
                  <a:pt x="765175" y="685800"/>
                </a:lnTo>
                <a:lnTo>
                  <a:pt x="2822575" y="685800"/>
                </a:lnTo>
                <a:lnTo>
                  <a:pt x="2822575" y="285750"/>
                </a:lnTo>
                <a:close/>
              </a:path>
              <a:path w="2822575" h="685800">
                <a:moveTo>
                  <a:pt x="2822575" y="0"/>
                </a:moveTo>
                <a:lnTo>
                  <a:pt x="765175" y="0"/>
                </a:lnTo>
                <a:lnTo>
                  <a:pt x="765175" y="114300"/>
                </a:lnTo>
                <a:lnTo>
                  <a:pt x="0" y="296799"/>
                </a:lnTo>
                <a:lnTo>
                  <a:pt x="765175" y="285750"/>
                </a:lnTo>
                <a:lnTo>
                  <a:pt x="2822575" y="285750"/>
                </a:lnTo>
                <a:lnTo>
                  <a:pt x="2822575" y="0"/>
                </a:lnTo>
                <a:close/>
              </a:path>
            </a:pathLst>
          </a:custGeom>
          <a:solidFill>
            <a:srgbClr val="00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805" y="1752980"/>
            <a:ext cx="2822575" cy="685800"/>
          </a:xfrm>
          <a:custGeom>
            <a:avLst/>
            <a:gdLst/>
            <a:ahLst/>
            <a:cxnLst/>
            <a:rect l="l" t="t" r="r" b="b"/>
            <a:pathLst>
              <a:path w="2822575" h="685800">
                <a:moveTo>
                  <a:pt x="2822575" y="0"/>
                </a:moveTo>
                <a:lnTo>
                  <a:pt x="2822575" y="114300"/>
                </a:lnTo>
                <a:lnTo>
                  <a:pt x="2822575" y="285750"/>
                </a:lnTo>
                <a:lnTo>
                  <a:pt x="2822575" y="685800"/>
                </a:lnTo>
                <a:lnTo>
                  <a:pt x="1622425" y="685800"/>
                </a:lnTo>
                <a:lnTo>
                  <a:pt x="1108075" y="685800"/>
                </a:lnTo>
                <a:lnTo>
                  <a:pt x="765175" y="685800"/>
                </a:lnTo>
                <a:lnTo>
                  <a:pt x="765175" y="285750"/>
                </a:lnTo>
                <a:lnTo>
                  <a:pt x="0" y="296799"/>
                </a:lnTo>
                <a:lnTo>
                  <a:pt x="765175" y="114300"/>
                </a:lnTo>
                <a:lnTo>
                  <a:pt x="765175" y="0"/>
                </a:lnTo>
                <a:lnTo>
                  <a:pt x="1108075" y="0"/>
                </a:lnTo>
                <a:lnTo>
                  <a:pt x="1622425" y="0"/>
                </a:lnTo>
                <a:lnTo>
                  <a:pt x="2822575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8634" y="2895980"/>
            <a:ext cx="3595370" cy="1828800"/>
          </a:xfrm>
          <a:custGeom>
            <a:avLst/>
            <a:gdLst/>
            <a:ahLst/>
            <a:cxnLst/>
            <a:rect l="l" t="t" r="r" b="b"/>
            <a:pathLst>
              <a:path w="3595370" h="1828800">
                <a:moveTo>
                  <a:pt x="3595116" y="762000"/>
                </a:moveTo>
                <a:lnTo>
                  <a:pt x="1015745" y="762000"/>
                </a:lnTo>
                <a:lnTo>
                  <a:pt x="1015745" y="1828800"/>
                </a:lnTo>
                <a:lnTo>
                  <a:pt x="3595116" y="1828800"/>
                </a:lnTo>
                <a:lnTo>
                  <a:pt x="3595116" y="762000"/>
                </a:lnTo>
                <a:close/>
              </a:path>
              <a:path w="3595370" h="1828800">
                <a:moveTo>
                  <a:pt x="3595116" y="0"/>
                </a:moveTo>
                <a:lnTo>
                  <a:pt x="1015745" y="0"/>
                </a:lnTo>
                <a:lnTo>
                  <a:pt x="1015745" y="304800"/>
                </a:lnTo>
                <a:lnTo>
                  <a:pt x="0" y="887349"/>
                </a:lnTo>
                <a:lnTo>
                  <a:pt x="1015745" y="762000"/>
                </a:lnTo>
                <a:lnTo>
                  <a:pt x="3595116" y="762000"/>
                </a:lnTo>
                <a:lnTo>
                  <a:pt x="3595116" y="0"/>
                </a:lnTo>
                <a:close/>
              </a:path>
            </a:pathLst>
          </a:custGeom>
          <a:solidFill>
            <a:srgbClr val="00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8634" y="2895980"/>
            <a:ext cx="3595370" cy="1828800"/>
          </a:xfrm>
          <a:custGeom>
            <a:avLst/>
            <a:gdLst/>
            <a:ahLst/>
            <a:cxnLst/>
            <a:rect l="l" t="t" r="r" b="b"/>
            <a:pathLst>
              <a:path w="3595370" h="1828800">
                <a:moveTo>
                  <a:pt x="3595116" y="0"/>
                </a:moveTo>
                <a:lnTo>
                  <a:pt x="3595116" y="304800"/>
                </a:lnTo>
                <a:lnTo>
                  <a:pt x="3595116" y="762000"/>
                </a:lnTo>
                <a:lnTo>
                  <a:pt x="3595116" y="1828800"/>
                </a:lnTo>
                <a:lnTo>
                  <a:pt x="2090419" y="1828800"/>
                </a:lnTo>
                <a:lnTo>
                  <a:pt x="1445640" y="1828800"/>
                </a:lnTo>
                <a:lnTo>
                  <a:pt x="1015745" y="1828800"/>
                </a:lnTo>
                <a:lnTo>
                  <a:pt x="1015745" y="762000"/>
                </a:lnTo>
                <a:lnTo>
                  <a:pt x="0" y="887349"/>
                </a:lnTo>
                <a:lnTo>
                  <a:pt x="1015745" y="304800"/>
                </a:lnTo>
                <a:lnTo>
                  <a:pt x="1015745" y="0"/>
                </a:lnTo>
                <a:lnTo>
                  <a:pt x="1445640" y="0"/>
                </a:lnTo>
                <a:lnTo>
                  <a:pt x="2090419" y="0"/>
                </a:lnTo>
                <a:lnTo>
                  <a:pt x="359511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1981200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990600" y="0"/>
                </a:moveTo>
                <a:lnTo>
                  <a:pt x="922774" y="878"/>
                </a:lnTo>
                <a:lnTo>
                  <a:pt x="856176" y="3477"/>
                </a:lnTo>
                <a:lnTo>
                  <a:pt x="790953" y="7739"/>
                </a:lnTo>
                <a:lnTo>
                  <a:pt x="727251" y="13608"/>
                </a:lnTo>
                <a:lnTo>
                  <a:pt x="665219" y="21026"/>
                </a:lnTo>
                <a:lnTo>
                  <a:pt x="605004" y="29938"/>
                </a:lnTo>
                <a:lnTo>
                  <a:pt x="546753" y="40286"/>
                </a:lnTo>
                <a:lnTo>
                  <a:pt x="490615" y="52013"/>
                </a:lnTo>
                <a:lnTo>
                  <a:pt x="436736" y="65063"/>
                </a:lnTo>
                <a:lnTo>
                  <a:pt x="385264" y="79380"/>
                </a:lnTo>
                <a:lnTo>
                  <a:pt x="336346" y="94906"/>
                </a:lnTo>
                <a:lnTo>
                  <a:pt x="290131" y="111585"/>
                </a:lnTo>
                <a:lnTo>
                  <a:pt x="246765" y="129360"/>
                </a:lnTo>
                <a:lnTo>
                  <a:pt x="206397" y="148174"/>
                </a:lnTo>
                <a:lnTo>
                  <a:pt x="169172" y="167971"/>
                </a:lnTo>
                <a:lnTo>
                  <a:pt x="135240" y="188693"/>
                </a:lnTo>
                <a:lnTo>
                  <a:pt x="77843" y="232689"/>
                </a:lnTo>
                <a:lnTo>
                  <a:pt x="35383" y="279708"/>
                </a:lnTo>
                <a:lnTo>
                  <a:pt x="9042" y="329296"/>
                </a:lnTo>
                <a:lnTo>
                  <a:pt x="0" y="381000"/>
                </a:lnTo>
                <a:lnTo>
                  <a:pt x="2285" y="407087"/>
                </a:lnTo>
                <a:lnTo>
                  <a:pt x="20124" y="457790"/>
                </a:lnTo>
                <a:lnTo>
                  <a:pt x="54672" y="506150"/>
                </a:lnTo>
                <a:lnTo>
                  <a:pt x="104748" y="551714"/>
                </a:lnTo>
                <a:lnTo>
                  <a:pt x="169172" y="594028"/>
                </a:lnTo>
                <a:lnTo>
                  <a:pt x="206397" y="613825"/>
                </a:lnTo>
                <a:lnTo>
                  <a:pt x="246765" y="632639"/>
                </a:lnTo>
                <a:lnTo>
                  <a:pt x="290131" y="650414"/>
                </a:lnTo>
                <a:lnTo>
                  <a:pt x="336346" y="667093"/>
                </a:lnTo>
                <a:lnTo>
                  <a:pt x="385264" y="682619"/>
                </a:lnTo>
                <a:lnTo>
                  <a:pt x="436736" y="696936"/>
                </a:lnTo>
                <a:lnTo>
                  <a:pt x="490615" y="709986"/>
                </a:lnTo>
                <a:lnTo>
                  <a:pt x="546753" y="721713"/>
                </a:lnTo>
                <a:lnTo>
                  <a:pt x="605004" y="732061"/>
                </a:lnTo>
                <a:lnTo>
                  <a:pt x="665219" y="740973"/>
                </a:lnTo>
                <a:lnTo>
                  <a:pt x="727251" y="748391"/>
                </a:lnTo>
                <a:lnTo>
                  <a:pt x="790953" y="754260"/>
                </a:lnTo>
                <a:lnTo>
                  <a:pt x="856176" y="758522"/>
                </a:lnTo>
                <a:lnTo>
                  <a:pt x="922774" y="761121"/>
                </a:lnTo>
                <a:lnTo>
                  <a:pt x="990600" y="762000"/>
                </a:lnTo>
                <a:lnTo>
                  <a:pt x="1058425" y="761121"/>
                </a:lnTo>
                <a:lnTo>
                  <a:pt x="1125023" y="758522"/>
                </a:lnTo>
                <a:lnTo>
                  <a:pt x="1190246" y="754260"/>
                </a:lnTo>
                <a:lnTo>
                  <a:pt x="1253948" y="748391"/>
                </a:lnTo>
                <a:lnTo>
                  <a:pt x="1315980" y="740973"/>
                </a:lnTo>
                <a:lnTo>
                  <a:pt x="1376195" y="732061"/>
                </a:lnTo>
                <a:lnTo>
                  <a:pt x="1434446" y="721713"/>
                </a:lnTo>
                <a:lnTo>
                  <a:pt x="1490584" y="709986"/>
                </a:lnTo>
                <a:lnTo>
                  <a:pt x="1544463" y="696936"/>
                </a:lnTo>
                <a:lnTo>
                  <a:pt x="1595935" y="682619"/>
                </a:lnTo>
                <a:lnTo>
                  <a:pt x="1644853" y="667093"/>
                </a:lnTo>
                <a:lnTo>
                  <a:pt x="1691068" y="650414"/>
                </a:lnTo>
                <a:lnTo>
                  <a:pt x="1734434" y="632639"/>
                </a:lnTo>
                <a:lnTo>
                  <a:pt x="1774802" y="613825"/>
                </a:lnTo>
                <a:lnTo>
                  <a:pt x="1812027" y="594028"/>
                </a:lnTo>
                <a:lnTo>
                  <a:pt x="1845959" y="573306"/>
                </a:lnTo>
                <a:lnTo>
                  <a:pt x="1903356" y="529310"/>
                </a:lnTo>
                <a:lnTo>
                  <a:pt x="1945816" y="482291"/>
                </a:lnTo>
                <a:lnTo>
                  <a:pt x="1972157" y="432703"/>
                </a:lnTo>
                <a:lnTo>
                  <a:pt x="1981200" y="381000"/>
                </a:lnTo>
                <a:lnTo>
                  <a:pt x="1978914" y="354912"/>
                </a:lnTo>
                <a:lnTo>
                  <a:pt x="1961075" y="304209"/>
                </a:lnTo>
                <a:lnTo>
                  <a:pt x="1926527" y="255849"/>
                </a:lnTo>
                <a:lnTo>
                  <a:pt x="1876451" y="210285"/>
                </a:lnTo>
                <a:lnTo>
                  <a:pt x="1812027" y="167971"/>
                </a:lnTo>
                <a:lnTo>
                  <a:pt x="1774802" y="148174"/>
                </a:lnTo>
                <a:lnTo>
                  <a:pt x="1734434" y="129360"/>
                </a:lnTo>
                <a:lnTo>
                  <a:pt x="1691068" y="111585"/>
                </a:lnTo>
                <a:lnTo>
                  <a:pt x="1644853" y="94906"/>
                </a:lnTo>
                <a:lnTo>
                  <a:pt x="1595935" y="79380"/>
                </a:lnTo>
                <a:lnTo>
                  <a:pt x="1544463" y="65063"/>
                </a:lnTo>
                <a:lnTo>
                  <a:pt x="1490584" y="52013"/>
                </a:lnTo>
                <a:lnTo>
                  <a:pt x="1434446" y="40286"/>
                </a:lnTo>
                <a:lnTo>
                  <a:pt x="1376195" y="29938"/>
                </a:lnTo>
                <a:lnTo>
                  <a:pt x="1315980" y="21026"/>
                </a:lnTo>
                <a:lnTo>
                  <a:pt x="1253948" y="13608"/>
                </a:lnTo>
                <a:lnTo>
                  <a:pt x="1190246" y="7739"/>
                </a:lnTo>
                <a:lnTo>
                  <a:pt x="1125023" y="3477"/>
                </a:lnTo>
                <a:lnTo>
                  <a:pt x="1058425" y="878"/>
                </a:lnTo>
                <a:lnTo>
                  <a:pt x="990600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1981200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0" y="381000"/>
                </a:moveTo>
                <a:lnTo>
                  <a:pt x="9042" y="329296"/>
                </a:lnTo>
                <a:lnTo>
                  <a:pt x="35383" y="279708"/>
                </a:lnTo>
                <a:lnTo>
                  <a:pt x="77843" y="232689"/>
                </a:lnTo>
                <a:lnTo>
                  <a:pt x="135240" y="188693"/>
                </a:lnTo>
                <a:lnTo>
                  <a:pt x="169172" y="167971"/>
                </a:lnTo>
                <a:lnTo>
                  <a:pt x="206397" y="148174"/>
                </a:lnTo>
                <a:lnTo>
                  <a:pt x="246765" y="129360"/>
                </a:lnTo>
                <a:lnTo>
                  <a:pt x="290131" y="111585"/>
                </a:lnTo>
                <a:lnTo>
                  <a:pt x="336346" y="94906"/>
                </a:lnTo>
                <a:lnTo>
                  <a:pt x="385264" y="79380"/>
                </a:lnTo>
                <a:lnTo>
                  <a:pt x="436736" y="65063"/>
                </a:lnTo>
                <a:lnTo>
                  <a:pt x="490615" y="52013"/>
                </a:lnTo>
                <a:lnTo>
                  <a:pt x="546753" y="40286"/>
                </a:lnTo>
                <a:lnTo>
                  <a:pt x="605004" y="29938"/>
                </a:lnTo>
                <a:lnTo>
                  <a:pt x="665219" y="21026"/>
                </a:lnTo>
                <a:lnTo>
                  <a:pt x="727251" y="13608"/>
                </a:lnTo>
                <a:lnTo>
                  <a:pt x="790953" y="7739"/>
                </a:lnTo>
                <a:lnTo>
                  <a:pt x="856176" y="3477"/>
                </a:lnTo>
                <a:lnTo>
                  <a:pt x="922774" y="878"/>
                </a:lnTo>
                <a:lnTo>
                  <a:pt x="990600" y="0"/>
                </a:lnTo>
                <a:lnTo>
                  <a:pt x="1058425" y="878"/>
                </a:lnTo>
                <a:lnTo>
                  <a:pt x="1125023" y="3477"/>
                </a:lnTo>
                <a:lnTo>
                  <a:pt x="1190246" y="7739"/>
                </a:lnTo>
                <a:lnTo>
                  <a:pt x="1253948" y="13608"/>
                </a:lnTo>
                <a:lnTo>
                  <a:pt x="1315980" y="21026"/>
                </a:lnTo>
                <a:lnTo>
                  <a:pt x="1376195" y="29938"/>
                </a:lnTo>
                <a:lnTo>
                  <a:pt x="1434446" y="40286"/>
                </a:lnTo>
                <a:lnTo>
                  <a:pt x="1490584" y="52013"/>
                </a:lnTo>
                <a:lnTo>
                  <a:pt x="1544463" y="65063"/>
                </a:lnTo>
                <a:lnTo>
                  <a:pt x="1595935" y="79380"/>
                </a:lnTo>
                <a:lnTo>
                  <a:pt x="1644853" y="94906"/>
                </a:lnTo>
                <a:lnTo>
                  <a:pt x="1691068" y="111585"/>
                </a:lnTo>
                <a:lnTo>
                  <a:pt x="1734434" y="129360"/>
                </a:lnTo>
                <a:lnTo>
                  <a:pt x="1774802" y="148174"/>
                </a:lnTo>
                <a:lnTo>
                  <a:pt x="1812027" y="167971"/>
                </a:lnTo>
                <a:lnTo>
                  <a:pt x="1845959" y="188693"/>
                </a:lnTo>
                <a:lnTo>
                  <a:pt x="1903356" y="232689"/>
                </a:lnTo>
                <a:lnTo>
                  <a:pt x="1945816" y="279708"/>
                </a:lnTo>
                <a:lnTo>
                  <a:pt x="1972157" y="329296"/>
                </a:lnTo>
                <a:lnTo>
                  <a:pt x="1981200" y="381000"/>
                </a:lnTo>
                <a:lnTo>
                  <a:pt x="1978914" y="407087"/>
                </a:lnTo>
                <a:lnTo>
                  <a:pt x="1961075" y="457790"/>
                </a:lnTo>
                <a:lnTo>
                  <a:pt x="1926527" y="506150"/>
                </a:lnTo>
                <a:lnTo>
                  <a:pt x="1876451" y="551714"/>
                </a:lnTo>
                <a:lnTo>
                  <a:pt x="1812027" y="594028"/>
                </a:lnTo>
                <a:lnTo>
                  <a:pt x="1774802" y="613825"/>
                </a:lnTo>
                <a:lnTo>
                  <a:pt x="1734434" y="632639"/>
                </a:lnTo>
                <a:lnTo>
                  <a:pt x="1691068" y="650414"/>
                </a:lnTo>
                <a:lnTo>
                  <a:pt x="1644853" y="667093"/>
                </a:lnTo>
                <a:lnTo>
                  <a:pt x="1595935" y="682619"/>
                </a:lnTo>
                <a:lnTo>
                  <a:pt x="1544463" y="696936"/>
                </a:lnTo>
                <a:lnTo>
                  <a:pt x="1490584" y="709986"/>
                </a:lnTo>
                <a:lnTo>
                  <a:pt x="1434446" y="721713"/>
                </a:lnTo>
                <a:lnTo>
                  <a:pt x="1376195" y="732061"/>
                </a:lnTo>
                <a:lnTo>
                  <a:pt x="1315980" y="740973"/>
                </a:lnTo>
                <a:lnTo>
                  <a:pt x="1253948" y="748391"/>
                </a:lnTo>
                <a:lnTo>
                  <a:pt x="1190246" y="754260"/>
                </a:lnTo>
                <a:lnTo>
                  <a:pt x="1125023" y="758522"/>
                </a:lnTo>
                <a:lnTo>
                  <a:pt x="1058425" y="761121"/>
                </a:lnTo>
                <a:lnTo>
                  <a:pt x="990600" y="762000"/>
                </a:lnTo>
                <a:lnTo>
                  <a:pt x="922774" y="761121"/>
                </a:lnTo>
                <a:lnTo>
                  <a:pt x="856176" y="758522"/>
                </a:lnTo>
                <a:lnTo>
                  <a:pt x="790953" y="754260"/>
                </a:lnTo>
                <a:lnTo>
                  <a:pt x="727251" y="748391"/>
                </a:lnTo>
                <a:lnTo>
                  <a:pt x="665219" y="740973"/>
                </a:lnTo>
                <a:lnTo>
                  <a:pt x="605004" y="732061"/>
                </a:lnTo>
                <a:lnTo>
                  <a:pt x="546753" y="721713"/>
                </a:lnTo>
                <a:lnTo>
                  <a:pt x="490615" y="709986"/>
                </a:lnTo>
                <a:lnTo>
                  <a:pt x="436736" y="696936"/>
                </a:lnTo>
                <a:lnTo>
                  <a:pt x="385264" y="682619"/>
                </a:lnTo>
                <a:lnTo>
                  <a:pt x="336346" y="667093"/>
                </a:lnTo>
                <a:lnTo>
                  <a:pt x="290131" y="650414"/>
                </a:lnTo>
                <a:lnTo>
                  <a:pt x="246765" y="632639"/>
                </a:lnTo>
                <a:lnTo>
                  <a:pt x="206397" y="613825"/>
                </a:lnTo>
                <a:lnTo>
                  <a:pt x="169172" y="594028"/>
                </a:lnTo>
                <a:lnTo>
                  <a:pt x="135240" y="573306"/>
                </a:lnTo>
                <a:lnTo>
                  <a:pt x="77843" y="529310"/>
                </a:lnTo>
                <a:lnTo>
                  <a:pt x="35383" y="482291"/>
                </a:lnTo>
                <a:lnTo>
                  <a:pt x="9042" y="432703"/>
                </a:lnTo>
                <a:lnTo>
                  <a:pt x="0" y="381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057400"/>
            <a:ext cx="1600200" cy="609600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800100" y="0"/>
                </a:moveTo>
                <a:lnTo>
                  <a:pt x="734486" y="1010"/>
                </a:lnTo>
                <a:lnTo>
                  <a:pt x="670331" y="3990"/>
                </a:lnTo>
                <a:lnTo>
                  <a:pt x="607842" y="8861"/>
                </a:lnTo>
                <a:lnTo>
                  <a:pt x="547225" y="15544"/>
                </a:lnTo>
                <a:lnTo>
                  <a:pt x="488686" y="23961"/>
                </a:lnTo>
                <a:lnTo>
                  <a:pt x="432430" y="34032"/>
                </a:lnTo>
                <a:lnTo>
                  <a:pt x="378663" y="45680"/>
                </a:lnTo>
                <a:lnTo>
                  <a:pt x="327592" y="58826"/>
                </a:lnTo>
                <a:lnTo>
                  <a:pt x="279423" y="73391"/>
                </a:lnTo>
                <a:lnTo>
                  <a:pt x="234362" y="89296"/>
                </a:lnTo>
                <a:lnTo>
                  <a:pt x="192615" y="106464"/>
                </a:lnTo>
                <a:lnTo>
                  <a:pt x="154387" y="124815"/>
                </a:lnTo>
                <a:lnTo>
                  <a:pt x="119885" y="144271"/>
                </a:lnTo>
                <a:lnTo>
                  <a:pt x="62882" y="186183"/>
                </a:lnTo>
                <a:lnTo>
                  <a:pt x="23255" y="231572"/>
                </a:lnTo>
                <a:lnTo>
                  <a:pt x="2652" y="279809"/>
                </a:lnTo>
                <a:lnTo>
                  <a:pt x="0" y="304800"/>
                </a:lnTo>
                <a:lnTo>
                  <a:pt x="2652" y="329790"/>
                </a:lnTo>
                <a:lnTo>
                  <a:pt x="23255" y="378027"/>
                </a:lnTo>
                <a:lnTo>
                  <a:pt x="62882" y="423416"/>
                </a:lnTo>
                <a:lnTo>
                  <a:pt x="119885" y="465328"/>
                </a:lnTo>
                <a:lnTo>
                  <a:pt x="154387" y="484784"/>
                </a:lnTo>
                <a:lnTo>
                  <a:pt x="192615" y="503135"/>
                </a:lnTo>
                <a:lnTo>
                  <a:pt x="234362" y="520303"/>
                </a:lnTo>
                <a:lnTo>
                  <a:pt x="279423" y="536208"/>
                </a:lnTo>
                <a:lnTo>
                  <a:pt x="327592" y="550773"/>
                </a:lnTo>
                <a:lnTo>
                  <a:pt x="378663" y="563919"/>
                </a:lnTo>
                <a:lnTo>
                  <a:pt x="432430" y="575567"/>
                </a:lnTo>
                <a:lnTo>
                  <a:pt x="488686" y="585638"/>
                </a:lnTo>
                <a:lnTo>
                  <a:pt x="547225" y="594055"/>
                </a:lnTo>
                <a:lnTo>
                  <a:pt x="607842" y="600738"/>
                </a:lnTo>
                <a:lnTo>
                  <a:pt x="670331" y="605609"/>
                </a:lnTo>
                <a:lnTo>
                  <a:pt x="734486" y="608589"/>
                </a:lnTo>
                <a:lnTo>
                  <a:pt x="800100" y="609600"/>
                </a:lnTo>
                <a:lnTo>
                  <a:pt x="865713" y="608589"/>
                </a:lnTo>
                <a:lnTo>
                  <a:pt x="929868" y="605609"/>
                </a:lnTo>
                <a:lnTo>
                  <a:pt x="992357" y="600738"/>
                </a:lnTo>
                <a:lnTo>
                  <a:pt x="1052974" y="594055"/>
                </a:lnTo>
                <a:lnTo>
                  <a:pt x="1111513" y="585638"/>
                </a:lnTo>
                <a:lnTo>
                  <a:pt x="1167769" y="575567"/>
                </a:lnTo>
                <a:lnTo>
                  <a:pt x="1221536" y="563919"/>
                </a:lnTo>
                <a:lnTo>
                  <a:pt x="1272607" y="550773"/>
                </a:lnTo>
                <a:lnTo>
                  <a:pt x="1320776" y="536208"/>
                </a:lnTo>
                <a:lnTo>
                  <a:pt x="1365837" y="520303"/>
                </a:lnTo>
                <a:lnTo>
                  <a:pt x="1407584" y="503135"/>
                </a:lnTo>
                <a:lnTo>
                  <a:pt x="1445812" y="484784"/>
                </a:lnTo>
                <a:lnTo>
                  <a:pt x="1480314" y="465328"/>
                </a:lnTo>
                <a:lnTo>
                  <a:pt x="1537317" y="423416"/>
                </a:lnTo>
                <a:lnTo>
                  <a:pt x="1576944" y="378027"/>
                </a:lnTo>
                <a:lnTo>
                  <a:pt x="1597547" y="329790"/>
                </a:lnTo>
                <a:lnTo>
                  <a:pt x="1600200" y="304800"/>
                </a:lnTo>
                <a:lnTo>
                  <a:pt x="1597547" y="279809"/>
                </a:lnTo>
                <a:lnTo>
                  <a:pt x="1576944" y="231572"/>
                </a:lnTo>
                <a:lnTo>
                  <a:pt x="1537317" y="186183"/>
                </a:lnTo>
                <a:lnTo>
                  <a:pt x="1480314" y="144271"/>
                </a:lnTo>
                <a:lnTo>
                  <a:pt x="1445812" y="124815"/>
                </a:lnTo>
                <a:lnTo>
                  <a:pt x="1407584" y="106464"/>
                </a:lnTo>
                <a:lnTo>
                  <a:pt x="1365837" y="89296"/>
                </a:lnTo>
                <a:lnTo>
                  <a:pt x="1320776" y="73391"/>
                </a:lnTo>
                <a:lnTo>
                  <a:pt x="1272607" y="58826"/>
                </a:lnTo>
                <a:lnTo>
                  <a:pt x="1221536" y="45680"/>
                </a:lnTo>
                <a:lnTo>
                  <a:pt x="1167769" y="34032"/>
                </a:lnTo>
                <a:lnTo>
                  <a:pt x="1111513" y="23961"/>
                </a:lnTo>
                <a:lnTo>
                  <a:pt x="1052974" y="15544"/>
                </a:lnTo>
                <a:lnTo>
                  <a:pt x="992357" y="8861"/>
                </a:lnTo>
                <a:lnTo>
                  <a:pt x="929868" y="3990"/>
                </a:lnTo>
                <a:lnTo>
                  <a:pt x="865713" y="1010"/>
                </a:lnTo>
                <a:lnTo>
                  <a:pt x="800100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057400"/>
            <a:ext cx="1600200" cy="609600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0" y="304800"/>
                </a:moveTo>
                <a:lnTo>
                  <a:pt x="10473" y="255374"/>
                </a:lnTo>
                <a:lnTo>
                  <a:pt x="40794" y="208483"/>
                </a:lnTo>
                <a:lnTo>
                  <a:pt x="89315" y="164753"/>
                </a:lnTo>
                <a:lnTo>
                  <a:pt x="154387" y="124815"/>
                </a:lnTo>
                <a:lnTo>
                  <a:pt x="192615" y="106464"/>
                </a:lnTo>
                <a:lnTo>
                  <a:pt x="234362" y="89296"/>
                </a:lnTo>
                <a:lnTo>
                  <a:pt x="279423" y="73391"/>
                </a:lnTo>
                <a:lnTo>
                  <a:pt x="327592" y="58826"/>
                </a:lnTo>
                <a:lnTo>
                  <a:pt x="378663" y="45680"/>
                </a:lnTo>
                <a:lnTo>
                  <a:pt x="432430" y="34032"/>
                </a:lnTo>
                <a:lnTo>
                  <a:pt x="488686" y="23961"/>
                </a:lnTo>
                <a:lnTo>
                  <a:pt x="547225" y="15544"/>
                </a:lnTo>
                <a:lnTo>
                  <a:pt x="607842" y="8861"/>
                </a:lnTo>
                <a:lnTo>
                  <a:pt x="670331" y="3990"/>
                </a:lnTo>
                <a:lnTo>
                  <a:pt x="734486" y="1010"/>
                </a:lnTo>
                <a:lnTo>
                  <a:pt x="800100" y="0"/>
                </a:lnTo>
                <a:lnTo>
                  <a:pt x="865713" y="1010"/>
                </a:lnTo>
                <a:lnTo>
                  <a:pt x="929868" y="3990"/>
                </a:lnTo>
                <a:lnTo>
                  <a:pt x="992357" y="8861"/>
                </a:lnTo>
                <a:lnTo>
                  <a:pt x="1052974" y="15544"/>
                </a:lnTo>
                <a:lnTo>
                  <a:pt x="1111513" y="23961"/>
                </a:lnTo>
                <a:lnTo>
                  <a:pt x="1167769" y="34032"/>
                </a:lnTo>
                <a:lnTo>
                  <a:pt x="1221536" y="45680"/>
                </a:lnTo>
                <a:lnTo>
                  <a:pt x="1272607" y="58826"/>
                </a:lnTo>
                <a:lnTo>
                  <a:pt x="1320776" y="73391"/>
                </a:lnTo>
                <a:lnTo>
                  <a:pt x="1365837" y="89296"/>
                </a:lnTo>
                <a:lnTo>
                  <a:pt x="1407584" y="106464"/>
                </a:lnTo>
                <a:lnTo>
                  <a:pt x="1445812" y="124815"/>
                </a:lnTo>
                <a:lnTo>
                  <a:pt x="1480314" y="144271"/>
                </a:lnTo>
                <a:lnTo>
                  <a:pt x="1537317" y="186183"/>
                </a:lnTo>
                <a:lnTo>
                  <a:pt x="1576944" y="231572"/>
                </a:lnTo>
                <a:lnTo>
                  <a:pt x="1597547" y="279809"/>
                </a:lnTo>
                <a:lnTo>
                  <a:pt x="1600200" y="304800"/>
                </a:lnTo>
                <a:lnTo>
                  <a:pt x="1597547" y="329790"/>
                </a:lnTo>
                <a:lnTo>
                  <a:pt x="1576944" y="378027"/>
                </a:lnTo>
                <a:lnTo>
                  <a:pt x="1537317" y="423416"/>
                </a:lnTo>
                <a:lnTo>
                  <a:pt x="1480314" y="465328"/>
                </a:lnTo>
                <a:lnTo>
                  <a:pt x="1445812" y="484784"/>
                </a:lnTo>
                <a:lnTo>
                  <a:pt x="1407584" y="503135"/>
                </a:lnTo>
                <a:lnTo>
                  <a:pt x="1365837" y="520303"/>
                </a:lnTo>
                <a:lnTo>
                  <a:pt x="1320776" y="536208"/>
                </a:lnTo>
                <a:lnTo>
                  <a:pt x="1272607" y="550773"/>
                </a:lnTo>
                <a:lnTo>
                  <a:pt x="1221536" y="563919"/>
                </a:lnTo>
                <a:lnTo>
                  <a:pt x="1167769" y="575567"/>
                </a:lnTo>
                <a:lnTo>
                  <a:pt x="1111513" y="585638"/>
                </a:lnTo>
                <a:lnTo>
                  <a:pt x="1052974" y="594055"/>
                </a:lnTo>
                <a:lnTo>
                  <a:pt x="992357" y="600738"/>
                </a:lnTo>
                <a:lnTo>
                  <a:pt x="929868" y="605609"/>
                </a:lnTo>
                <a:lnTo>
                  <a:pt x="865713" y="608589"/>
                </a:lnTo>
                <a:lnTo>
                  <a:pt x="800100" y="609600"/>
                </a:lnTo>
                <a:lnTo>
                  <a:pt x="734486" y="608589"/>
                </a:lnTo>
                <a:lnTo>
                  <a:pt x="670331" y="605609"/>
                </a:lnTo>
                <a:lnTo>
                  <a:pt x="607842" y="600738"/>
                </a:lnTo>
                <a:lnTo>
                  <a:pt x="547225" y="594055"/>
                </a:lnTo>
                <a:lnTo>
                  <a:pt x="488686" y="585638"/>
                </a:lnTo>
                <a:lnTo>
                  <a:pt x="432430" y="575567"/>
                </a:lnTo>
                <a:lnTo>
                  <a:pt x="378663" y="563919"/>
                </a:lnTo>
                <a:lnTo>
                  <a:pt x="327592" y="550773"/>
                </a:lnTo>
                <a:lnTo>
                  <a:pt x="279423" y="536208"/>
                </a:lnTo>
                <a:lnTo>
                  <a:pt x="234362" y="520303"/>
                </a:lnTo>
                <a:lnTo>
                  <a:pt x="192615" y="503135"/>
                </a:lnTo>
                <a:lnTo>
                  <a:pt x="154387" y="484784"/>
                </a:lnTo>
                <a:lnTo>
                  <a:pt x="119885" y="465328"/>
                </a:lnTo>
                <a:lnTo>
                  <a:pt x="62882" y="423416"/>
                </a:lnTo>
                <a:lnTo>
                  <a:pt x="23255" y="378027"/>
                </a:lnTo>
                <a:lnTo>
                  <a:pt x="2652" y="329790"/>
                </a:lnTo>
                <a:lnTo>
                  <a:pt x="0" y="304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35814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723900" y="0"/>
                </a:moveTo>
                <a:lnTo>
                  <a:pt x="658010" y="1246"/>
                </a:lnTo>
                <a:lnTo>
                  <a:pt x="593778" y="4912"/>
                </a:lnTo>
                <a:lnTo>
                  <a:pt x="531459" y="10892"/>
                </a:lnTo>
                <a:lnTo>
                  <a:pt x="471309" y="19076"/>
                </a:lnTo>
                <a:lnTo>
                  <a:pt x="413582" y="29357"/>
                </a:lnTo>
                <a:lnTo>
                  <a:pt x="358535" y="41627"/>
                </a:lnTo>
                <a:lnTo>
                  <a:pt x="306423" y="55779"/>
                </a:lnTo>
                <a:lnTo>
                  <a:pt x="257501" y="71705"/>
                </a:lnTo>
                <a:lnTo>
                  <a:pt x="212026" y="89296"/>
                </a:lnTo>
                <a:lnTo>
                  <a:pt x="170253" y="108446"/>
                </a:lnTo>
                <a:lnTo>
                  <a:pt x="132437" y="129046"/>
                </a:lnTo>
                <a:lnTo>
                  <a:pt x="98834" y="150988"/>
                </a:lnTo>
                <a:lnTo>
                  <a:pt x="45289" y="198470"/>
                </a:lnTo>
                <a:lnTo>
                  <a:pt x="11663" y="250027"/>
                </a:lnTo>
                <a:lnTo>
                  <a:pt x="0" y="304800"/>
                </a:lnTo>
                <a:lnTo>
                  <a:pt x="2958" y="332533"/>
                </a:lnTo>
                <a:lnTo>
                  <a:pt x="25858" y="385806"/>
                </a:lnTo>
                <a:lnTo>
                  <a:pt x="69699" y="435433"/>
                </a:lnTo>
                <a:lnTo>
                  <a:pt x="132437" y="480553"/>
                </a:lnTo>
                <a:lnTo>
                  <a:pt x="170253" y="501153"/>
                </a:lnTo>
                <a:lnTo>
                  <a:pt x="212026" y="520303"/>
                </a:lnTo>
                <a:lnTo>
                  <a:pt x="257501" y="537894"/>
                </a:lnTo>
                <a:lnTo>
                  <a:pt x="306423" y="553820"/>
                </a:lnTo>
                <a:lnTo>
                  <a:pt x="358535" y="567972"/>
                </a:lnTo>
                <a:lnTo>
                  <a:pt x="413582" y="580242"/>
                </a:lnTo>
                <a:lnTo>
                  <a:pt x="471309" y="590523"/>
                </a:lnTo>
                <a:lnTo>
                  <a:pt x="531459" y="598707"/>
                </a:lnTo>
                <a:lnTo>
                  <a:pt x="593778" y="604687"/>
                </a:lnTo>
                <a:lnTo>
                  <a:pt x="658010" y="608353"/>
                </a:lnTo>
                <a:lnTo>
                  <a:pt x="723900" y="609600"/>
                </a:lnTo>
                <a:lnTo>
                  <a:pt x="789789" y="608353"/>
                </a:lnTo>
                <a:lnTo>
                  <a:pt x="854021" y="604687"/>
                </a:lnTo>
                <a:lnTo>
                  <a:pt x="916340" y="598707"/>
                </a:lnTo>
                <a:lnTo>
                  <a:pt x="976490" y="590523"/>
                </a:lnTo>
                <a:lnTo>
                  <a:pt x="1034217" y="580242"/>
                </a:lnTo>
                <a:lnTo>
                  <a:pt x="1089264" y="567972"/>
                </a:lnTo>
                <a:lnTo>
                  <a:pt x="1141376" y="553820"/>
                </a:lnTo>
                <a:lnTo>
                  <a:pt x="1190298" y="537894"/>
                </a:lnTo>
                <a:lnTo>
                  <a:pt x="1235773" y="520303"/>
                </a:lnTo>
                <a:lnTo>
                  <a:pt x="1277546" y="501153"/>
                </a:lnTo>
                <a:lnTo>
                  <a:pt x="1315362" y="480553"/>
                </a:lnTo>
                <a:lnTo>
                  <a:pt x="1348965" y="458611"/>
                </a:lnTo>
                <a:lnTo>
                  <a:pt x="1402510" y="411129"/>
                </a:lnTo>
                <a:lnTo>
                  <a:pt x="1436136" y="359572"/>
                </a:lnTo>
                <a:lnTo>
                  <a:pt x="1447800" y="304800"/>
                </a:lnTo>
                <a:lnTo>
                  <a:pt x="1444841" y="277066"/>
                </a:lnTo>
                <a:lnTo>
                  <a:pt x="1421941" y="223793"/>
                </a:lnTo>
                <a:lnTo>
                  <a:pt x="1378100" y="174166"/>
                </a:lnTo>
                <a:lnTo>
                  <a:pt x="1315362" y="129046"/>
                </a:lnTo>
                <a:lnTo>
                  <a:pt x="1277546" y="108446"/>
                </a:lnTo>
                <a:lnTo>
                  <a:pt x="1235773" y="89296"/>
                </a:lnTo>
                <a:lnTo>
                  <a:pt x="1190298" y="71705"/>
                </a:lnTo>
                <a:lnTo>
                  <a:pt x="1141376" y="55779"/>
                </a:lnTo>
                <a:lnTo>
                  <a:pt x="1089264" y="41627"/>
                </a:lnTo>
                <a:lnTo>
                  <a:pt x="1034217" y="29357"/>
                </a:lnTo>
                <a:lnTo>
                  <a:pt x="976490" y="19076"/>
                </a:lnTo>
                <a:lnTo>
                  <a:pt x="916340" y="10892"/>
                </a:lnTo>
                <a:lnTo>
                  <a:pt x="854021" y="4912"/>
                </a:lnTo>
                <a:lnTo>
                  <a:pt x="789789" y="1246"/>
                </a:lnTo>
                <a:lnTo>
                  <a:pt x="723900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35814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304800"/>
                </a:moveTo>
                <a:lnTo>
                  <a:pt x="11663" y="250027"/>
                </a:lnTo>
                <a:lnTo>
                  <a:pt x="45289" y="198470"/>
                </a:lnTo>
                <a:lnTo>
                  <a:pt x="98834" y="150988"/>
                </a:lnTo>
                <a:lnTo>
                  <a:pt x="132437" y="129046"/>
                </a:lnTo>
                <a:lnTo>
                  <a:pt x="170253" y="108446"/>
                </a:lnTo>
                <a:lnTo>
                  <a:pt x="212026" y="89296"/>
                </a:lnTo>
                <a:lnTo>
                  <a:pt x="257501" y="71705"/>
                </a:lnTo>
                <a:lnTo>
                  <a:pt x="306423" y="55779"/>
                </a:lnTo>
                <a:lnTo>
                  <a:pt x="358535" y="41627"/>
                </a:lnTo>
                <a:lnTo>
                  <a:pt x="413582" y="29357"/>
                </a:lnTo>
                <a:lnTo>
                  <a:pt x="471309" y="19076"/>
                </a:lnTo>
                <a:lnTo>
                  <a:pt x="531459" y="10892"/>
                </a:lnTo>
                <a:lnTo>
                  <a:pt x="593778" y="4912"/>
                </a:lnTo>
                <a:lnTo>
                  <a:pt x="658010" y="1246"/>
                </a:lnTo>
                <a:lnTo>
                  <a:pt x="723900" y="0"/>
                </a:lnTo>
                <a:lnTo>
                  <a:pt x="789789" y="1246"/>
                </a:lnTo>
                <a:lnTo>
                  <a:pt x="854021" y="4912"/>
                </a:lnTo>
                <a:lnTo>
                  <a:pt x="916340" y="10892"/>
                </a:lnTo>
                <a:lnTo>
                  <a:pt x="976490" y="19076"/>
                </a:lnTo>
                <a:lnTo>
                  <a:pt x="1034217" y="29357"/>
                </a:lnTo>
                <a:lnTo>
                  <a:pt x="1089264" y="41627"/>
                </a:lnTo>
                <a:lnTo>
                  <a:pt x="1141376" y="55779"/>
                </a:lnTo>
                <a:lnTo>
                  <a:pt x="1190298" y="71705"/>
                </a:lnTo>
                <a:lnTo>
                  <a:pt x="1235773" y="89296"/>
                </a:lnTo>
                <a:lnTo>
                  <a:pt x="1277546" y="108446"/>
                </a:lnTo>
                <a:lnTo>
                  <a:pt x="1315362" y="129046"/>
                </a:lnTo>
                <a:lnTo>
                  <a:pt x="1348965" y="150988"/>
                </a:lnTo>
                <a:lnTo>
                  <a:pt x="1402510" y="198470"/>
                </a:lnTo>
                <a:lnTo>
                  <a:pt x="1436136" y="250027"/>
                </a:lnTo>
                <a:lnTo>
                  <a:pt x="1447800" y="304800"/>
                </a:lnTo>
                <a:lnTo>
                  <a:pt x="1444841" y="332533"/>
                </a:lnTo>
                <a:lnTo>
                  <a:pt x="1421941" y="385806"/>
                </a:lnTo>
                <a:lnTo>
                  <a:pt x="1378100" y="435433"/>
                </a:lnTo>
                <a:lnTo>
                  <a:pt x="1315362" y="480553"/>
                </a:lnTo>
                <a:lnTo>
                  <a:pt x="1277546" y="501153"/>
                </a:lnTo>
                <a:lnTo>
                  <a:pt x="1235773" y="520303"/>
                </a:lnTo>
                <a:lnTo>
                  <a:pt x="1190298" y="537894"/>
                </a:lnTo>
                <a:lnTo>
                  <a:pt x="1141376" y="553820"/>
                </a:lnTo>
                <a:lnTo>
                  <a:pt x="1089264" y="567972"/>
                </a:lnTo>
                <a:lnTo>
                  <a:pt x="1034217" y="580242"/>
                </a:lnTo>
                <a:lnTo>
                  <a:pt x="976490" y="590523"/>
                </a:lnTo>
                <a:lnTo>
                  <a:pt x="916340" y="598707"/>
                </a:lnTo>
                <a:lnTo>
                  <a:pt x="854021" y="604687"/>
                </a:lnTo>
                <a:lnTo>
                  <a:pt x="789789" y="608353"/>
                </a:lnTo>
                <a:lnTo>
                  <a:pt x="723900" y="609600"/>
                </a:lnTo>
                <a:lnTo>
                  <a:pt x="658010" y="608353"/>
                </a:lnTo>
                <a:lnTo>
                  <a:pt x="593778" y="604687"/>
                </a:lnTo>
                <a:lnTo>
                  <a:pt x="531459" y="598707"/>
                </a:lnTo>
                <a:lnTo>
                  <a:pt x="471309" y="590523"/>
                </a:lnTo>
                <a:lnTo>
                  <a:pt x="413582" y="580242"/>
                </a:lnTo>
                <a:lnTo>
                  <a:pt x="358535" y="567972"/>
                </a:lnTo>
                <a:lnTo>
                  <a:pt x="306423" y="553820"/>
                </a:lnTo>
                <a:lnTo>
                  <a:pt x="257501" y="537894"/>
                </a:lnTo>
                <a:lnTo>
                  <a:pt x="212026" y="520303"/>
                </a:lnTo>
                <a:lnTo>
                  <a:pt x="170253" y="501153"/>
                </a:lnTo>
                <a:lnTo>
                  <a:pt x="132437" y="480553"/>
                </a:lnTo>
                <a:lnTo>
                  <a:pt x="98834" y="458611"/>
                </a:lnTo>
                <a:lnTo>
                  <a:pt x="45289" y="411129"/>
                </a:lnTo>
                <a:lnTo>
                  <a:pt x="11663" y="359572"/>
                </a:lnTo>
                <a:lnTo>
                  <a:pt x="0" y="304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26994" y="3689095"/>
            <a:ext cx="8845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Alarm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5029200"/>
            <a:ext cx="1752600" cy="762000"/>
          </a:xfrm>
          <a:custGeom>
            <a:avLst/>
            <a:gdLst/>
            <a:ahLst/>
            <a:cxnLst/>
            <a:rect l="l" t="t" r="r" b="b"/>
            <a:pathLst>
              <a:path w="1752600" h="762000">
                <a:moveTo>
                  <a:pt x="876300" y="0"/>
                </a:moveTo>
                <a:lnTo>
                  <a:pt x="810896" y="1044"/>
                </a:lnTo>
                <a:lnTo>
                  <a:pt x="746800" y="4130"/>
                </a:lnTo>
                <a:lnTo>
                  <a:pt x="684178" y="9183"/>
                </a:lnTo>
                <a:lnTo>
                  <a:pt x="623202" y="16129"/>
                </a:lnTo>
                <a:lnTo>
                  <a:pt x="564039" y="24895"/>
                </a:lnTo>
                <a:lnTo>
                  <a:pt x="506861" y="35408"/>
                </a:lnTo>
                <a:lnTo>
                  <a:pt x="451835" y="47592"/>
                </a:lnTo>
                <a:lnTo>
                  <a:pt x="399132" y="61376"/>
                </a:lnTo>
                <a:lnTo>
                  <a:pt x="348920" y="76685"/>
                </a:lnTo>
                <a:lnTo>
                  <a:pt x="301370" y="93446"/>
                </a:lnTo>
                <a:lnTo>
                  <a:pt x="256651" y="111585"/>
                </a:lnTo>
                <a:lnTo>
                  <a:pt x="214931" y="131028"/>
                </a:lnTo>
                <a:lnTo>
                  <a:pt x="176381" y="151702"/>
                </a:lnTo>
                <a:lnTo>
                  <a:pt x="141169" y="173533"/>
                </a:lnTo>
                <a:lnTo>
                  <a:pt x="109466" y="196447"/>
                </a:lnTo>
                <a:lnTo>
                  <a:pt x="57261" y="245232"/>
                </a:lnTo>
                <a:lnTo>
                  <a:pt x="21122" y="297467"/>
                </a:lnTo>
                <a:lnTo>
                  <a:pt x="2403" y="352563"/>
                </a:lnTo>
                <a:lnTo>
                  <a:pt x="0" y="381000"/>
                </a:lnTo>
                <a:lnTo>
                  <a:pt x="2403" y="409435"/>
                </a:lnTo>
                <a:lnTo>
                  <a:pt x="21122" y="464528"/>
                </a:lnTo>
                <a:lnTo>
                  <a:pt x="57261" y="516762"/>
                </a:lnTo>
                <a:lnTo>
                  <a:pt x="109466" y="565546"/>
                </a:lnTo>
                <a:lnTo>
                  <a:pt x="141169" y="588461"/>
                </a:lnTo>
                <a:lnTo>
                  <a:pt x="176381" y="610292"/>
                </a:lnTo>
                <a:lnTo>
                  <a:pt x="214931" y="630966"/>
                </a:lnTo>
                <a:lnTo>
                  <a:pt x="256651" y="650409"/>
                </a:lnTo>
                <a:lnTo>
                  <a:pt x="301370" y="668549"/>
                </a:lnTo>
                <a:lnTo>
                  <a:pt x="348920" y="685310"/>
                </a:lnTo>
                <a:lnTo>
                  <a:pt x="399132" y="700620"/>
                </a:lnTo>
                <a:lnTo>
                  <a:pt x="451835" y="714404"/>
                </a:lnTo>
                <a:lnTo>
                  <a:pt x="506861" y="726589"/>
                </a:lnTo>
                <a:lnTo>
                  <a:pt x="564039" y="737102"/>
                </a:lnTo>
                <a:lnTo>
                  <a:pt x="623202" y="745869"/>
                </a:lnTo>
                <a:lnTo>
                  <a:pt x="684178" y="752815"/>
                </a:lnTo>
                <a:lnTo>
                  <a:pt x="746800" y="757869"/>
                </a:lnTo>
                <a:lnTo>
                  <a:pt x="810896" y="760955"/>
                </a:lnTo>
                <a:lnTo>
                  <a:pt x="876300" y="762000"/>
                </a:lnTo>
                <a:lnTo>
                  <a:pt x="941703" y="760955"/>
                </a:lnTo>
                <a:lnTo>
                  <a:pt x="1005799" y="757869"/>
                </a:lnTo>
                <a:lnTo>
                  <a:pt x="1068421" y="752815"/>
                </a:lnTo>
                <a:lnTo>
                  <a:pt x="1129397" y="745869"/>
                </a:lnTo>
                <a:lnTo>
                  <a:pt x="1188560" y="737102"/>
                </a:lnTo>
                <a:lnTo>
                  <a:pt x="1245738" y="726589"/>
                </a:lnTo>
                <a:lnTo>
                  <a:pt x="1300764" y="714404"/>
                </a:lnTo>
                <a:lnTo>
                  <a:pt x="1353467" y="700620"/>
                </a:lnTo>
                <a:lnTo>
                  <a:pt x="1403679" y="685310"/>
                </a:lnTo>
                <a:lnTo>
                  <a:pt x="1451229" y="668549"/>
                </a:lnTo>
                <a:lnTo>
                  <a:pt x="1495948" y="650409"/>
                </a:lnTo>
                <a:lnTo>
                  <a:pt x="1537668" y="630966"/>
                </a:lnTo>
                <a:lnTo>
                  <a:pt x="1576218" y="610292"/>
                </a:lnTo>
                <a:lnTo>
                  <a:pt x="1611430" y="588461"/>
                </a:lnTo>
                <a:lnTo>
                  <a:pt x="1643133" y="565546"/>
                </a:lnTo>
                <a:lnTo>
                  <a:pt x="1695338" y="516762"/>
                </a:lnTo>
                <a:lnTo>
                  <a:pt x="1731477" y="464528"/>
                </a:lnTo>
                <a:lnTo>
                  <a:pt x="1750196" y="409435"/>
                </a:lnTo>
                <a:lnTo>
                  <a:pt x="1752600" y="381000"/>
                </a:lnTo>
                <a:lnTo>
                  <a:pt x="1750196" y="352563"/>
                </a:lnTo>
                <a:lnTo>
                  <a:pt x="1731477" y="297467"/>
                </a:lnTo>
                <a:lnTo>
                  <a:pt x="1695338" y="245232"/>
                </a:lnTo>
                <a:lnTo>
                  <a:pt x="1643133" y="196447"/>
                </a:lnTo>
                <a:lnTo>
                  <a:pt x="1611430" y="173533"/>
                </a:lnTo>
                <a:lnTo>
                  <a:pt x="1576218" y="151702"/>
                </a:lnTo>
                <a:lnTo>
                  <a:pt x="1537668" y="131028"/>
                </a:lnTo>
                <a:lnTo>
                  <a:pt x="1495948" y="111585"/>
                </a:lnTo>
                <a:lnTo>
                  <a:pt x="1451229" y="93446"/>
                </a:lnTo>
                <a:lnTo>
                  <a:pt x="1403679" y="76685"/>
                </a:lnTo>
                <a:lnTo>
                  <a:pt x="1353467" y="61376"/>
                </a:lnTo>
                <a:lnTo>
                  <a:pt x="1300764" y="47592"/>
                </a:lnTo>
                <a:lnTo>
                  <a:pt x="1245738" y="35408"/>
                </a:lnTo>
                <a:lnTo>
                  <a:pt x="1188560" y="24895"/>
                </a:lnTo>
                <a:lnTo>
                  <a:pt x="1129397" y="16129"/>
                </a:lnTo>
                <a:lnTo>
                  <a:pt x="1068421" y="9183"/>
                </a:lnTo>
                <a:lnTo>
                  <a:pt x="1005799" y="4130"/>
                </a:lnTo>
                <a:lnTo>
                  <a:pt x="941703" y="1044"/>
                </a:lnTo>
                <a:lnTo>
                  <a:pt x="876300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5029200"/>
            <a:ext cx="1752600" cy="762000"/>
          </a:xfrm>
          <a:custGeom>
            <a:avLst/>
            <a:gdLst/>
            <a:ahLst/>
            <a:cxnLst/>
            <a:rect l="l" t="t" r="r" b="b"/>
            <a:pathLst>
              <a:path w="1752600" h="762000">
                <a:moveTo>
                  <a:pt x="0" y="381000"/>
                </a:moveTo>
                <a:lnTo>
                  <a:pt x="9500" y="324694"/>
                </a:lnTo>
                <a:lnTo>
                  <a:pt x="37099" y="270955"/>
                </a:lnTo>
                <a:lnTo>
                  <a:pt x="81440" y="220372"/>
                </a:lnTo>
                <a:lnTo>
                  <a:pt x="141169" y="173533"/>
                </a:lnTo>
                <a:lnTo>
                  <a:pt x="176381" y="151702"/>
                </a:lnTo>
                <a:lnTo>
                  <a:pt x="214931" y="131028"/>
                </a:lnTo>
                <a:lnTo>
                  <a:pt x="256651" y="111585"/>
                </a:lnTo>
                <a:lnTo>
                  <a:pt x="301370" y="93446"/>
                </a:lnTo>
                <a:lnTo>
                  <a:pt x="348920" y="76685"/>
                </a:lnTo>
                <a:lnTo>
                  <a:pt x="399132" y="61376"/>
                </a:lnTo>
                <a:lnTo>
                  <a:pt x="451835" y="47592"/>
                </a:lnTo>
                <a:lnTo>
                  <a:pt x="506861" y="35408"/>
                </a:lnTo>
                <a:lnTo>
                  <a:pt x="564039" y="24895"/>
                </a:lnTo>
                <a:lnTo>
                  <a:pt x="623202" y="16129"/>
                </a:lnTo>
                <a:lnTo>
                  <a:pt x="684178" y="9183"/>
                </a:lnTo>
                <a:lnTo>
                  <a:pt x="746800" y="4130"/>
                </a:lnTo>
                <a:lnTo>
                  <a:pt x="810896" y="1044"/>
                </a:lnTo>
                <a:lnTo>
                  <a:pt x="876300" y="0"/>
                </a:lnTo>
                <a:lnTo>
                  <a:pt x="941703" y="1044"/>
                </a:lnTo>
                <a:lnTo>
                  <a:pt x="1005799" y="4130"/>
                </a:lnTo>
                <a:lnTo>
                  <a:pt x="1068421" y="9183"/>
                </a:lnTo>
                <a:lnTo>
                  <a:pt x="1129397" y="16129"/>
                </a:lnTo>
                <a:lnTo>
                  <a:pt x="1188560" y="24895"/>
                </a:lnTo>
                <a:lnTo>
                  <a:pt x="1245738" y="35408"/>
                </a:lnTo>
                <a:lnTo>
                  <a:pt x="1300764" y="47592"/>
                </a:lnTo>
                <a:lnTo>
                  <a:pt x="1353467" y="61376"/>
                </a:lnTo>
                <a:lnTo>
                  <a:pt x="1403679" y="76685"/>
                </a:lnTo>
                <a:lnTo>
                  <a:pt x="1451229" y="93446"/>
                </a:lnTo>
                <a:lnTo>
                  <a:pt x="1495948" y="111585"/>
                </a:lnTo>
                <a:lnTo>
                  <a:pt x="1537668" y="131028"/>
                </a:lnTo>
                <a:lnTo>
                  <a:pt x="1576218" y="151702"/>
                </a:lnTo>
                <a:lnTo>
                  <a:pt x="1611430" y="173533"/>
                </a:lnTo>
                <a:lnTo>
                  <a:pt x="1643133" y="196447"/>
                </a:lnTo>
                <a:lnTo>
                  <a:pt x="1695338" y="245232"/>
                </a:lnTo>
                <a:lnTo>
                  <a:pt x="1731477" y="297467"/>
                </a:lnTo>
                <a:lnTo>
                  <a:pt x="1750196" y="352563"/>
                </a:lnTo>
                <a:lnTo>
                  <a:pt x="1752600" y="381000"/>
                </a:lnTo>
                <a:lnTo>
                  <a:pt x="1750196" y="409435"/>
                </a:lnTo>
                <a:lnTo>
                  <a:pt x="1731477" y="464528"/>
                </a:lnTo>
                <a:lnTo>
                  <a:pt x="1695338" y="516762"/>
                </a:lnTo>
                <a:lnTo>
                  <a:pt x="1643133" y="565546"/>
                </a:lnTo>
                <a:lnTo>
                  <a:pt x="1611430" y="588461"/>
                </a:lnTo>
                <a:lnTo>
                  <a:pt x="1576218" y="610292"/>
                </a:lnTo>
                <a:lnTo>
                  <a:pt x="1537668" y="630966"/>
                </a:lnTo>
                <a:lnTo>
                  <a:pt x="1495948" y="650409"/>
                </a:lnTo>
                <a:lnTo>
                  <a:pt x="1451229" y="668549"/>
                </a:lnTo>
                <a:lnTo>
                  <a:pt x="1403679" y="685310"/>
                </a:lnTo>
                <a:lnTo>
                  <a:pt x="1353467" y="700620"/>
                </a:lnTo>
                <a:lnTo>
                  <a:pt x="1300764" y="714404"/>
                </a:lnTo>
                <a:lnTo>
                  <a:pt x="1245738" y="726589"/>
                </a:lnTo>
                <a:lnTo>
                  <a:pt x="1188560" y="737102"/>
                </a:lnTo>
                <a:lnTo>
                  <a:pt x="1129397" y="745869"/>
                </a:lnTo>
                <a:lnTo>
                  <a:pt x="1068421" y="752815"/>
                </a:lnTo>
                <a:lnTo>
                  <a:pt x="1005799" y="757869"/>
                </a:lnTo>
                <a:lnTo>
                  <a:pt x="941703" y="760955"/>
                </a:lnTo>
                <a:lnTo>
                  <a:pt x="876300" y="762000"/>
                </a:lnTo>
                <a:lnTo>
                  <a:pt x="810896" y="760955"/>
                </a:lnTo>
                <a:lnTo>
                  <a:pt x="746800" y="757869"/>
                </a:lnTo>
                <a:lnTo>
                  <a:pt x="684178" y="752815"/>
                </a:lnTo>
                <a:lnTo>
                  <a:pt x="623202" y="745869"/>
                </a:lnTo>
                <a:lnTo>
                  <a:pt x="564039" y="737102"/>
                </a:lnTo>
                <a:lnTo>
                  <a:pt x="506861" y="726589"/>
                </a:lnTo>
                <a:lnTo>
                  <a:pt x="451835" y="714404"/>
                </a:lnTo>
                <a:lnTo>
                  <a:pt x="399132" y="700620"/>
                </a:lnTo>
                <a:lnTo>
                  <a:pt x="348920" y="685310"/>
                </a:lnTo>
                <a:lnTo>
                  <a:pt x="301370" y="668549"/>
                </a:lnTo>
                <a:lnTo>
                  <a:pt x="256651" y="650409"/>
                </a:lnTo>
                <a:lnTo>
                  <a:pt x="214931" y="630966"/>
                </a:lnTo>
                <a:lnTo>
                  <a:pt x="176381" y="610292"/>
                </a:lnTo>
                <a:lnTo>
                  <a:pt x="141169" y="588461"/>
                </a:lnTo>
                <a:lnTo>
                  <a:pt x="109466" y="565546"/>
                </a:lnTo>
                <a:lnTo>
                  <a:pt x="57261" y="516762"/>
                </a:lnTo>
                <a:lnTo>
                  <a:pt x="21122" y="464528"/>
                </a:lnTo>
                <a:lnTo>
                  <a:pt x="2403" y="409435"/>
                </a:lnTo>
                <a:lnTo>
                  <a:pt x="0" y="381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89196" y="5213350"/>
            <a:ext cx="14522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MaryCalls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1600" y="5029200"/>
            <a:ext cx="1752600" cy="762000"/>
          </a:xfrm>
          <a:custGeom>
            <a:avLst/>
            <a:gdLst/>
            <a:ahLst/>
            <a:cxnLst/>
            <a:rect l="l" t="t" r="r" b="b"/>
            <a:pathLst>
              <a:path w="1752600" h="762000">
                <a:moveTo>
                  <a:pt x="876300" y="0"/>
                </a:moveTo>
                <a:lnTo>
                  <a:pt x="810896" y="1044"/>
                </a:lnTo>
                <a:lnTo>
                  <a:pt x="746800" y="4130"/>
                </a:lnTo>
                <a:lnTo>
                  <a:pt x="684178" y="9183"/>
                </a:lnTo>
                <a:lnTo>
                  <a:pt x="623202" y="16129"/>
                </a:lnTo>
                <a:lnTo>
                  <a:pt x="564039" y="24895"/>
                </a:lnTo>
                <a:lnTo>
                  <a:pt x="506861" y="35408"/>
                </a:lnTo>
                <a:lnTo>
                  <a:pt x="451835" y="47592"/>
                </a:lnTo>
                <a:lnTo>
                  <a:pt x="399132" y="61376"/>
                </a:lnTo>
                <a:lnTo>
                  <a:pt x="348920" y="76685"/>
                </a:lnTo>
                <a:lnTo>
                  <a:pt x="301370" y="93446"/>
                </a:lnTo>
                <a:lnTo>
                  <a:pt x="256651" y="111585"/>
                </a:lnTo>
                <a:lnTo>
                  <a:pt x="214931" y="131028"/>
                </a:lnTo>
                <a:lnTo>
                  <a:pt x="176381" y="151702"/>
                </a:lnTo>
                <a:lnTo>
                  <a:pt x="141169" y="173533"/>
                </a:lnTo>
                <a:lnTo>
                  <a:pt x="109466" y="196447"/>
                </a:lnTo>
                <a:lnTo>
                  <a:pt x="57261" y="245232"/>
                </a:lnTo>
                <a:lnTo>
                  <a:pt x="21122" y="297467"/>
                </a:lnTo>
                <a:lnTo>
                  <a:pt x="2403" y="352563"/>
                </a:lnTo>
                <a:lnTo>
                  <a:pt x="0" y="381000"/>
                </a:lnTo>
                <a:lnTo>
                  <a:pt x="2403" y="409435"/>
                </a:lnTo>
                <a:lnTo>
                  <a:pt x="21122" y="464528"/>
                </a:lnTo>
                <a:lnTo>
                  <a:pt x="57261" y="516762"/>
                </a:lnTo>
                <a:lnTo>
                  <a:pt x="109466" y="565546"/>
                </a:lnTo>
                <a:lnTo>
                  <a:pt x="141169" y="588461"/>
                </a:lnTo>
                <a:lnTo>
                  <a:pt x="176381" y="610292"/>
                </a:lnTo>
                <a:lnTo>
                  <a:pt x="214931" y="630966"/>
                </a:lnTo>
                <a:lnTo>
                  <a:pt x="256651" y="650409"/>
                </a:lnTo>
                <a:lnTo>
                  <a:pt x="301370" y="668549"/>
                </a:lnTo>
                <a:lnTo>
                  <a:pt x="348920" y="685310"/>
                </a:lnTo>
                <a:lnTo>
                  <a:pt x="399132" y="700620"/>
                </a:lnTo>
                <a:lnTo>
                  <a:pt x="451835" y="714404"/>
                </a:lnTo>
                <a:lnTo>
                  <a:pt x="506861" y="726589"/>
                </a:lnTo>
                <a:lnTo>
                  <a:pt x="564039" y="737102"/>
                </a:lnTo>
                <a:lnTo>
                  <a:pt x="623202" y="745869"/>
                </a:lnTo>
                <a:lnTo>
                  <a:pt x="684178" y="752815"/>
                </a:lnTo>
                <a:lnTo>
                  <a:pt x="746800" y="757869"/>
                </a:lnTo>
                <a:lnTo>
                  <a:pt x="810896" y="760955"/>
                </a:lnTo>
                <a:lnTo>
                  <a:pt x="876300" y="762000"/>
                </a:lnTo>
                <a:lnTo>
                  <a:pt x="941703" y="760955"/>
                </a:lnTo>
                <a:lnTo>
                  <a:pt x="1005799" y="757869"/>
                </a:lnTo>
                <a:lnTo>
                  <a:pt x="1068421" y="752815"/>
                </a:lnTo>
                <a:lnTo>
                  <a:pt x="1129397" y="745869"/>
                </a:lnTo>
                <a:lnTo>
                  <a:pt x="1188560" y="737102"/>
                </a:lnTo>
                <a:lnTo>
                  <a:pt x="1245738" y="726589"/>
                </a:lnTo>
                <a:lnTo>
                  <a:pt x="1300764" y="714404"/>
                </a:lnTo>
                <a:lnTo>
                  <a:pt x="1353467" y="700620"/>
                </a:lnTo>
                <a:lnTo>
                  <a:pt x="1403679" y="685310"/>
                </a:lnTo>
                <a:lnTo>
                  <a:pt x="1451229" y="668549"/>
                </a:lnTo>
                <a:lnTo>
                  <a:pt x="1495948" y="650409"/>
                </a:lnTo>
                <a:lnTo>
                  <a:pt x="1537668" y="630966"/>
                </a:lnTo>
                <a:lnTo>
                  <a:pt x="1576218" y="610292"/>
                </a:lnTo>
                <a:lnTo>
                  <a:pt x="1611430" y="588461"/>
                </a:lnTo>
                <a:lnTo>
                  <a:pt x="1643133" y="565546"/>
                </a:lnTo>
                <a:lnTo>
                  <a:pt x="1695338" y="516762"/>
                </a:lnTo>
                <a:lnTo>
                  <a:pt x="1731477" y="464528"/>
                </a:lnTo>
                <a:lnTo>
                  <a:pt x="1750196" y="409435"/>
                </a:lnTo>
                <a:lnTo>
                  <a:pt x="1752600" y="381000"/>
                </a:lnTo>
                <a:lnTo>
                  <a:pt x="1750196" y="352563"/>
                </a:lnTo>
                <a:lnTo>
                  <a:pt x="1731477" y="297467"/>
                </a:lnTo>
                <a:lnTo>
                  <a:pt x="1695338" y="245232"/>
                </a:lnTo>
                <a:lnTo>
                  <a:pt x="1643133" y="196447"/>
                </a:lnTo>
                <a:lnTo>
                  <a:pt x="1611430" y="173533"/>
                </a:lnTo>
                <a:lnTo>
                  <a:pt x="1576218" y="151702"/>
                </a:lnTo>
                <a:lnTo>
                  <a:pt x="1537668" y="131028"/>
                </a:lnTo>
                <a:lnTo>
                  <a:pt x="1495948" y="111585"/>
                </a:lnTo>
                <a:lnTo>
                  <a:pt x="1451229" y="93446"/>
                </a:lnTo>
                <a:lnTo>
                  <a:pt x="1403679" y="76685"/>
                </a:lnTo>
                <a:lnTo>
                  <a:pt x="1353467" y="61376"/>
                </a:lnTo>
                <a:lnTo>
                  <a:pt x="1300764" y="47592"/>
                </a:lnTo>
                <a:lnTo>
                  <a:pt x="1245738" y="35408"/>
                </a:lnTo>
                <a:lnTo>
                  <a:pt x="1188560" y="24895"/>
                </a:lnTo>
                <a:lnTo>
                  <a:pt x="1129397" y="16129"/>
                </a:lnTo>
                <a:lnTo>
                  <a:pt x="1068421" y="9183"/>
                </a:lnTo>
                <a:lnTo>
                  <a:pt x="1005799" y="4130"/>
                </a:lnTo>
                <a:lnTo>
                  <a:pt x="941703" y="1044"/>
                </a:lnTo>
                <a:lnTo>
                  <a:pt x="876300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1600" y="5029200"/>
            <a:ext cx="1752600" cy="762000"/>
          </a:xfrm>
          <a:custGeom>
            <a:avLst/>
            <a:gdLst/>
            <a:ahLst/>
            <a:cxnLst/>
            <a:rect l="l" t="t" r="r" b="b"/>
            <a:pathLst>
              <a:path w="1752600" h="762000">
                <a:moveTo>
                  <a:pt x="0" y="381000"/>
                </a:moveTo>
                <a:lnTo>
                  <a:pt x="9500" y="324694"/>
                </a:lnTo>
                <a:lnTo>
                  <a:pt x="37099" y="270955"/>
                </a:lnTo>
                <a:lnTo>
                  <a:pt x="81440" y="220372"/>
                </a:lnTo>
                <a:lnTo>
                  <a:pt x="141169" y="173533"/>
                </a:lnTo>
                <a:lnTo>
                  <a:pt x="176381" y="151702"/>
                </a:lnTo>
                <a:lnTo>
                  <a:pt x="214931" y="131028"/>
                </a:lnTo>
                <a:lnTo>
                  <a:pt x="256651" y="111585"/>
                </a:lnTo>
                <a:lnTo>
                  <a:pt x="301370" y="93446"/>
                </a:lnTo>
                <a:lnTo>
                  <a:pt x="348920" y="76685"/>
                </a:lnTo>
                <a:lnTo>
                  <a:pt x="399132" y="61376"/>
                </a:lnTo>
                <a:lnTo>
                  <a:pt x="451835" y="47592"/>
                </a:lnTo>
                <a:lnTo>
                  <a:pt x="506861" y="35408"/>
                </a:lnTo>
                <a:lnTo>
                  <a:pt x="564039" y="24895"/>
                </a:lnTo>
                <a:lnTo>
                  <a:pt x="623202" y="16129"/>
                </a:lnTo>
                <a:lnTo>
                  <a:pt x="684178" y="9183"/>
                </a:lnTo>
                <a:lnTo>
                  <a:pt x="746800" y="4130"/>
                </a:lnTo>
                <a:lnTo>
                  <a:pt x="810896" y="1044"/>
                </a:lnTo>
                <a:lnTo>
                  <a:pt x="876300" y="0"/>
                </a:lnTo>
                <a:lnTo>
                  <a:pt x="941703" y="1044"/>
                </a:lnTo>
                <a:lnTo>
                  <a:pt x="1005799" y="4130"/>
                </a:lnTo>
                <a:lnTo>
                  <a:pt x="1068421" y="9183"/>
                </a:lnTo>
                <a:lnTo>
                  <a:pt x="1129397" y="16129"/>
                </a:lnTo>
                <a:lnTo>
                  <a:pt x="1188560" y="24895"/>
                </a:lnTo>
                <a:lnTo>
                  <a:pt x="1245738" y="35408"/>
                </a:lnTo>
                <a:lnTo>
                  <a:pt x="1300764" y="47592"/>
                </a:lnTo>
                <a:lnTo>
                  <a:pt x="1353467" y="61376"/>
                </a:lnTo>
                <a:lnTo>
                  <a:pt x="1403679" y="76685"/>
                </a:lnTo>
                <a:lnTo>
                  <a:pt x="1451229" y="93446"/>
                </a:lnTo>
                <a:lnTo>
                  <a:pt x="1495948" y="111585"/>
                </a:lnTo>
                <a:lnTo>
                  <a:pt x="1537668" y="131028"/>
                </a:lnTo>
                <a:lnTo>
                  <a:pt x="1576218" y="151702"/>
                </a:lnTo>
                <a:lnTo>
                  <a:pt x="1611430" y="173533"/>
                </a:lnTo>
                <a:lnTo>
                  <a:pt x="1643133" y="196447"/>
                </a:lnTo>
                <a:lnTo>
                  <a:pt x="1695338" y="245232"/>
                </a:lnTo>
                <a:lnTo>
                  <a:pt x="1731477" y="297467"/>
                </a:lnTo>
                <a:lnTo>
                  <a:pt x="1750196" y="352563"/>
                </a:lnTo>
                <a:lnTo>
                  <a:pt x="1752600" y="381000"/>
                </a:lnTo>
                <a:lnTo>
                  <a:pt x="1750196" y="409435"/>
                </a:lnTo>
                <a:lnTo>
                  <a:pt x="1731477" y="464528"/>
                </a:lnTo>
                <a:lnTo>
                  <a:pt x="1695338" y="516762"/>
                </a:lnTo>
                <a:lnTo>
                  <a:pt x="1643133" y="565546"/>
                </a:lnTo>
                <a:lnTo>
                  <a:pt x="1611430" y="588461"/>
                </a:lnTo>
                <a:lnTo>
                  <a:pt x="1576218" y="610292"/>
                </a:lnTo>
                <a:lnTo>
                  <a:pt x="1537668" y="630966"/>
                </a:lnTo>
                <a:lnTo>
                  <a:pt x="1495948" y="650409"/>
                </a:lnTo>
                <a:lnTo>
                  <a:pt x="1451229" y="668549"/>
                </a:lnTo>
                <a:lnTo>
                  <a:pt x="1403679" y="685310"/>
                </a:lnTo>
                <a:lnTo>
                  <a:pt x="1353467" y="700620"/>
                </a:lnTo>
                <a:lnTo>
                  <a:pt x="1300764" y="714404"/>
                </a:lnTo>
                <a:lnTo>
                  <a:pt x="1245738" y="726589"/>
                </a:lnTo>
                <a:lnTo>
                  <a:pt x="1188560" y="737102"/>
                </a:lnTo>
                <a:lnTo>
                  <a:pt x="1129397" y="745869"/>
                </a:lnTo>
                <a:lnTo>
                  <a:pt x="1068421" y="752815"/>
                </a:lnTo>
                <a:lnTo>
                  <a:pt x="1005799" y="757869"/>
                </a:lnTo>
                <a:lnTo>
                  <a:pt x="941703" y="760955"/>
                </a:lnTo>
                <a:lnTo>
                  <a:pt x="876300" y="762000"/>
                </a:lnTo>
                <a:lnTo>
                  <a:pt x="810896" y="760955"/>
                </a:lnTo>
                <a:lnTo>
                  <a:pt x="746800" y="757869"/>
                </a:lnTo>
                <a:lnTo>
                  <a:pt x="684178" y="752815"/>
                </a:lnTo>
                <a:lnTo>
                  <a:pt x="623202" y="745869"/>
                </a:lnTo>
                <a:lnTo>
                  <a:pt x="564039" y="737102"/>
                </a:lnTo>
                <a:lnTo>
                  <a:pt x="506861" y="726589"/>
                </a:lnTo>
                <a:lnTo>
                  <a:pt x="451835" y="714404"/>
                </a:lnTo>
                <a:lnTo>
                  <a:pt x="399132" y="700620"/>
                </a:lnTo>
                <a:lnTo>
                  <a:pt x="348920" y="685310"/>
                </a:lnTo>
                <a:lnTo>
                  <a:pt x="301370" y="668549"/>
                </a:lnTo>
                <a:lnTo>
                  <a:pt x="256651" y="650409"/>
                </a:lnTo>
                <a:lnTo>
                  <a:pt x="214931" y="630966"/>
                </a:lnTo>
                <a:lnTo>
                  <a:pt x="176381" y="610292"/>
                </a:lnTo>
                <a:lnTo>
                  <a:pt x="141169" y="588461"/>
                </a:lnTo>
                <a:lnTo>
                  <a:pt x="109466" y="565546"/>
                </a:lnTo>
                <a:lnTo>
                  <a:pt x="57261" y="516762"/>
                </a:lnTo>
                <a:lnTo>
                  <a:pt x="21122" y="464528"/>
                </a:lnTo>
                <a:lnTo>
                  <a:pt x="2403" y="409435"/>
                </a:lnTo>
                <a:lnTo>
                  <a:pt x="0" y="381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17141" y="5213350"/>
            <a:ext cx="139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mic Sans MS"/>
                <a:cs typeface="Comic Sans MS"/>
              </a:rPr>
              <a:t>JohnCalls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1047" y="1861565"/>
            <a:ext cx="1812289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tabLst>
                <a:tab pos="1113155" algn="l"/>
              </a:tabLst>
            </a:pPr>
            <a:r>
              <a:rPr sz="2000" u="heavy" spc="-5" dirty="0">
                <a:latin typeface="Comic Sans MS"/>
                <a:cs typeface="Comic Sans MS"/>
              </a:rPr>
              <a:t>Pr(B=t)</a:t>
            </a:r>
            <a:r>
              <a:rPr sz="2000" u="heavy" spc="-40" dirty="0">
                <a:latin typeface="Comic Sans MS"/>
                <a:cs typeface="Comic Sans MS"/>
              </a:rPr>
              <a:t> </a:t>
            </a:r>
            <a:r>
              <a:rPr sz="2000" u="heavy" spc="-5" dirty="0">
                <a:latin typeface="Comic Sans MS"/>
                <a:cs typeface="Comic Sans MS"/>
              </a:rPr>
              <a:t>Pr(B=f)  </a:t>
            </a:r>
            <a:r>
              <a:rPr sz="2000" spc="-10" dirty="0">
                <a:latin typeface="Comic Sans MS"/>
                <a:cs typeface="Comic Sans MS"/>
              </a:rPr>
              <a:t>0.00</a:t>
            </a:r>
            <a:r>
              <a:rPr sz="2000" spc="-5" dirty="0">
                <a:latin typeface="Comic Sans MS"/>
                <a:cs typeface="Comic Sans MS"/>
              </a:rPr>
              <a:t>1</a:t>
            </a:r>
            <a:r>
              <a:rPr sz="2000" dirty="0">
                <a:latin typeface="Comic Sans MS"/>
                <a:cs typeface="Comic Sans MS"/>
              </a:rPr>
              <a:t>	</a:t>
            </a:r>
            <a:r>
              <a:rPr sz="2000" spc="-10" dirty="0">
                <a:latin typeface="Comic Sans MS"/>
                <a:cs typeface="Comic Sans MS"/>
              </a:rPr>
              <a:t>0.999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65647" y="2846070"/>
            <a:ext cx="2009775" cy="178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3400">
              <a:lnSpc>
                <a:spcPct val="114999"/>
              </a:lnSpc>
              <a:tabLst>
                <a:tab pos="676910" algn="l"/>
              </a:tabLst>
            </a:pPr>
            <a:r>
              <a:rPr sz="2000" spc="-5" dirty="0">
                <a:latin typeface="Comic Sans MS"/>
                <a:cs typeface="Comic Sans MS"/>
              </a:rPr>
              <a:t>Pr(A|E,B)  e,b	0.95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(0.05)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e,b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e,b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e,b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0462" y="3592829"/>
            <a:ext cx="161544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0.29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(0.71)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0.94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(0.06)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mic Sans MS"/>
                <a:cs typeface="Comic Sans MS"/>
              </a:rPr>
              <a:t>0.001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(0.999)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62600" y="32766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9800" y="289560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1200" y="36576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2600" y="40386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2600" y="44196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1200" y="43434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7832" y="2732023"/>
            <a:ext cx="625475" cy="849630"/>
          </a:xfrm>
          <a:custGeom>
            <a:avLst/>
            <a:gdLst/>
            <a:ahLst/>
            <a:cxnLst/>
            <a:rect l="l" t="t" r="r" b="b"/>
            <a:pathLst>
              <a:path w="625475" h="849629">
                <a:moveTo>
                  <a:pt x="542362" y="768147"/>
                </a:moveTo>
                <a:lnTo>
                  <a:pt x="511556" y="790575"/>
                </a:lnTo>
                <a:lnTo>
                  <a:pt x="624967" y="849376"/>
                </a:lnTo>
                <a:lnTo>
                  <a:pt x="614035" y="783589"/>
                </a:lnTo>
                <a:lnTo>
                  <a:pt x="553593" y="783589"/>
                </a:lnTo>
                <a:lnTo>
                  <a:pt x="542362" y="768147"/>
                </a:lnTo>
                <a:close/>
              </a:path>
              <a:path w="625475" h="849629">
                <a:moveTo>
                  <a:pt x="573144" y="745737"/>
                </a:moveTo>
                <a:lnTo>
                  <a:pt x="542362" y="768147"/>
                </a:lnTo>
                <a:lnTo>
                  <a:pt x="553593" y="783589"/>
                </a:lnTo>
                <a:lnTo>
                  <a:pt x="584327" y="761111"/>
                </a:lnTo>
                <a:lnTo>
                  <a:pt x="573144" y="745737"/>
                </a:lnTo>
                <a:close/>
              </a:path>
              <a:path w="625475" h="849629">
                <a:moveTo>
                  <a:pt x="604012" y="723264"/>
                </a:moveTo>
                <a:lnTo>
                  <a:pt x="573144" y="745737"/>
                </a:lnTo>
                <a:lnTo>
                  <a:pt x="584327" y="761111"/>
                </a:lnTo>
                <a:lnTo>
                  <a:pt x="553593" y="783589"/>
                </a:lnTo>
                <a:lnTo>
                  <a:pt x="614035" y="783589"/>
                </a:lnTo>
                <a:lnTo>
                  <a:pt x="604012" y="723264"/>
                </a:lnTo>
                <a:close/>
              </a:path>
              <a:path w="625475" h="849629">
                <a:moveTo>
                  <a:pt x="30734" y="0"/>
                </a:moveTo>
                <a:lnTo>
                  <a:pt x="0" y="22351"/>
                </a:lnTo>
                <a:lnTo>
                  <a:pt x="542362" y="768147"/>
                </a:lnTo>
                <a:lnTo>
                  <a:pt x="573144" y="745737"/>
                </a:lnTo>
                <a:lnTo>
                  <a:pt x="30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0" y="2727198"/>
            <a:ext cx="1306195" cy="854710"/>
          </a:xfrm>
          <a:custGeom>
            <a:avLst/>
            <a:gdLst/>
            <a:ahLst/>
            <a:cxnLst/>
            <a:rect l="l" t="t" r="r" b="b"/>
            <a:pathLst>
              <a:path w="1306195" h="854710">
                <a:moveTo>
                  <a:pt x="64897" y="744092"/>
                </a:moveTo>
                <a:lnTo>
                  <a:pt x="0" y="854201"/>
                </a:lnTo>
                <a:lnTo>
                  <a:pt x="127000" y="840104"/>
                </a:lnTo>
                <a:lnTo>
                  <a:pt x="112952" y="818388"/>
                </a:lnTo>
                <a:lnTo>
                  <a:pt x="90297" y="818388"/>
                </a:lnTo>
                <a:lnTo>
                  <a:pt x="69596" y="786511"/>
                </a:lnTo>
                <a:lnTo>
                  <a:pt x="85625" y="776139"/>
                </a:lnTo>
                <a:lnTo>
                  <a:pt x="64897" y="744092"/>
                </a:lnTo>
                <a:close/>
              </a:path>
              <a:path w="1306195" h="854710">
                <a:moveTo>
                  <a:pt x="85625" y="776139"/>
                </a:moveTo>
                <a:lnTo>
                  <a:pt x="69596" y="786511"/>
                </a:lnTo>
                <a:lnTo>
                  <a:pt x="90297" y="818388"/>
                </a:lnTo>
                <a:lnTo>
                  <a:pt x="106268" y="808054"/>
                </a:lnTo>
                <a:lnTo>
                  <a:pt x="85625" y="776139"/>
                </a:lnTo>
                <a:close/>
              </a:path>
              <a:path w="1306195" h="854710">
                <a:moveTo>
                  <a:pt x="106268" y="808054"/>
                </a:moveTo>
                <a:lnTo>
                  <a:pt x="90297" y="818388"/>
                </a:lnTo>
                <a:lnTo>
                  <a:pt x="112952" y="818388"/>
                </a:lnTo>
                <a:lnTo>
                  <a:pt x="106268" y="808054"/>
                </a:lnTo>
                <a:close/>
              </a:path>
              <a:path w="1306195" h="854710">
                <a:moveTo>
                  <a:pt x="1285113" y="0"/>
                </a:moveTo>
                <a:lnTo>
                  <a:pt x="85625" y="776139"/>
                </a:lnTo>
                <a:lnTo>
                  <a:pt x="106268" y="808054"/>
                </a:lnTo>
                <a:lnTo>
                  <a:pt x="1305687" y="32003"/>
                </a:lnTo>
                <a:lnTo>
                  <a:pt x="1285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175886"/>
            <a:ext cx="1002665" cy="777240"/>
          </a:xfrm>
          <a:custGeom>
            <a:avLst/>
            <a:gdLst/>
            <a:ahLst/>
            <a:cxnLst/>
            <a:rect l="l" t="t" r="r" b="b"/>
            <a:pathLst>
              <a:path w="1002664" h="777239">
                <a:moveTo>
                  <a:pt x="55752" y="662177"/>
                </a:moveTo>
                <a:lnTo>
                  <a:pt x="0" y="777113"/>
                </a:lnTo>
                <a:lnTo>
                  <a:pt x="125475" y="752729"/>
                </a:lnTo>
                <a:lnTo>
                  <a:pt x="111198" y="734187"/>
                </a:lnTo>
                <a:lnTo>
                  <a:pt x="87122" y="734187"/>
                </a:lnTo>
                <a:lnTo>
                  <a:pt x="63881" y="703961"/>
                </a:lnTo>
                <a:lnTo>
                  <a:pt x="78981" y="692345"/>
                </a:lnTo>
                <a:lnTo>
                  <a:pt x="55752" y="662177"/>
                </a:lnTo>
                <a:close/>
              </a:path>
              <a:path w="1002664" h="777239">
                <a:moveTo>
                  <a:pt x="78981" y="692345"/>
                </a:moveTo>
                <a:lnTo>
                  <a:pt x="63881" y="703961"/>
                </a:lnTo>
                <a:lnTo>
                  <a:pt x="87122" y="734187"/>
                </a:lnTo>
                <a:lnTo>
                  <a:pt x="102242" y="722554"/>
                </a:lnTo>
                <a:lnTo>
                  <a:pt x="78981" y="692345"/>
                </a:lnTo>
                <a:close/>
              </a:path>
              <a:path w="1002664" h="777239">
                <a:moveTo>
                  <a:pt x="102242" y="722554"/>
                </a:moveTo>
                <a:lnTo>
                  <a:pt x="87122" y="734187"/>
                </a:lnTo>
                <a:lnTo>
                  <a:pt x="111198" y="734187"/>
                </a:lnTo>
                <a:lnTo>
                  <a:pt x="102242" y="722554"/>
                </a:lnTo>
                <a:close/>
              </a:path>
              <a:path w="1002664" h="777239">
                <a:moveTo>
                  <a:pt x="979042" y="0"/>
                </a:moveTo>
                <a:lnTo>
                  <a:pt x="78981" y="692345"/>
                </a:lnTo>
                <a:lnTo>
                  <a:pt x="102242" y="722554"/>
                </a:lnTo>
                <a:lnTo>
                  <a:pt x="1002157" y="30225"/>
                </a:lnTo>
                <a:lnTo>
                  <a:pt x="979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1846" y="4100829"/>
            <a:ext cx="1003935" cy="928369"/>
          </a:xfrm>
          <a:custGeom>
            <a:avLst/>
            <a:gdLst/>
            <a:ahLst/>
            <a:cxnLst/>
            <a:rect l="l" t="t" r="r" b="b"/>
            <a:pathLst>
              <a:path w="1003935" h="928370">
                <a:moveTo>
                  <a:pt x="906580" y="864860"/>
                </a:moveTo>
                <a:lnTo>
                  <a:pt x="880744" y="892810"/>
                </a:lnTo>
                <a:lnTo>
                  <a:pt x="1003553" y="928370"/>
                </a:lnTo>
                <a:lnTo>
                  <a:pt x="984431" y="877824"/>
                </a:lnTo>
                <a:lnTo>
                  <a:pt x="920623" y="877824"/>
                </a:lnTo>
                <a:lnTo>
                  <a:pt x="906580" y="864860"/>
                </a:lnTo>
                <a:close/>
              </a:path>
              <a:path w="1003935" h="928370">
                <a:moveTo>
                  <a:pt x="932506" y="836812"/>
                </a:moveTo>
                <a:lnTo>
                  <a:pt x="906580" y="864860"/>
                </a:lnTo>
                <a:lnTo>
                  <a:pt x="920623" y="877824"/>
                </a:lnTo>
                <a:lnTo>
                  <a:pt x="946530" y="849757"/>
                </a:lnTo>
                <a:lnTo>
                  <a:pt x="932506" y="836812"/>
                </a:lnTo>
                <a:close/>
              </a:path>
              <a:path w="1003935" h="928370">
                <a:moveTo>
                  <a:pt x="958341" y="808863"/>
                </a:moveTo>
                <a:lnTo>
                  <a:pt x="932506" y="836812"/>
                </a:lnTo>
                <a:lnTo>
                  <a:pt x="946530" y="849757"/>
                </a:lnTo>
                <a:lnTo>
                  <a:pt x="920623" y="877824"/>
                </a:lnTo>
                <a:lnTo>
                  <a:pt x="984431" y="877824"/>
                </a:lnTo>
                <a:lnTo>
                  <a:pt x="958341" y="808863"/>
                </a:lnTo>
                <a:close/>
              </a:path>
              <a:path w="1003935" h="928370">
                <a:moveTo>
                  <a:pt x="25907" y="0"/>
                </a:moveTo>
                <a:lnTo>
                  <a:pt x="0" y="27940"/>
                </a:lnTo>
                <a:lnTo>
                  <a:pt x="906580" y="864860"/>
                </a:lnTo>
                <a:lnTo>
                  <a:pt x="932506" y="836812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005" y="3451478"/>
            <a:ext cx="2362200" cy="1508760"/>
          </a:xfrm>
          <a:custGeom>
            <a:avLst/>
            <a:gdLst/>
            <a:ahLst/>
            <a:cxnLst/>
            <a:rect l="l" t="t" r="r" b="b"/>
            <a:pathLst>
              <a:path w="2362200" h="1508760">
                <a:moveTo>
                  <a:pt x="1968500" y="1284732"/>
                </a:moveTo>
                <a:lnTo>
                  <a:pt x="1377950" y="1284732"/>
                </a:lnTo>
                <a:lnTo>
                  <a:pt x="2158619" y="1508633"/>
                </a:lnTo>
                <a:lnTo>
                  <a:pt x="1968500" y="1284732"/>
                </a:lnTo>
                <a:close/>
              </a:path>
              <a:path w="2362200" h="1508760">
                <a:moveTo>
                  <a:pt x="2362200" y="0"/>
                </a:moveTo>
                <a:lnTo>
                  <a:pt x="0" y="0"/>
                </a:lnTo>
                <a:lnTo>
                  <a:pt x="0" y="1284732"/>
                </a:lnTo>
                <a:lnTo>
                  <a:pt x="2362200" y="1284732"/>
                </a:lnTo>
                <a:lnTo>
                  <a:pt x="2362200" y="0"/>
                </a:lnTo>
                <a:close/>
              </a:path>
            </a:pathLst>
          </a:custGeom>
          <a:solidFill>
            <a:srgbClr val="00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05" y="3451478"/>
            <a:ext cx="2362200" cy="1508760"/>
          </a:xfrm>
          <a:custGeom>
            <a:avLst/>
            <a:gdLst/>
            <a:ahLst/>
            <a:cxnLst/>
            <a:rect l="l" t="t" r="r" b="b"/>
            <a:pathLst>
              <a:path w="2362200" h="1508760">
                <a:moveTo>
                  <a:pt x="2362200" y="0"/>
                </a:moveTo>
                <a:lnTo>
                  <a:pt x="2362200" y="749427"/>
                </a:lnTo>
                <a:lnTo>
                  <a:pt x="2362200" y="1070610"/>
                </a:lnTo>
                <a:lnTo>
                  <a:pt x="2362200" y="1284732"/>
                </a:lnTo>
                <a:lnTo>
                  <a:pt x="1968500" y="1284732"/>
                </a:lnTo>
                <a:lnTo>
                  <a:pt x="2158619" y="1508633"/>
                </a:lnTo>
                <a:lnTo>
                  <a:pt x="1377950" y="1284732"/>
                </a:lnTo>
                <a:lnTo>
                  <a:pt x="0" y="1284732"/>
                </a:lnTo>
                <a:lnTo>
                  <a:pt x="0" y="1070610"/>
                </a:lnTo>
                <a:lnTo>
                  <a:pt x="0" y="749427"/>
                </a:lnTo>
                <a:lnTo>
                  <a:pt x="0" y="0"/>
                </a:lnTo>
                <a:lnTo>
                  <a:pt x="1377950" y="0"/>
                </a:lnTo>
                <a:lnTo>
                  <a:pt x="1968500" y="0"/>
                </a:lnTo>
                <a:lnTo>
                  <a:pt x="2362200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2213" y="3554222"/>
            <a:ext cx="1385570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0">
              <a:lnSpc>
                <a:spcPct val="114999"/>
              </a:lnSpc>
              <a:tabLst>
                <a:tab pos="370840" algn="l"/>
              </a:tabLst>
            </a:pPr>
            <a:r>
              <a:rPr sz="2000" spc="-5" dirty="0">
                <a:latin typeface="Comic Sans MS"/>
                <a:cs typeface="Comic Sans MS"/>
              </a:rPr>
              <a:t>Pr(JC|A)  a	0.9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(0.1)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2213" y="4300982"/>
            <a:ext cx="16275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640" algn="l"/>
              </a:tabLst>
            </a:pPr>
            <a:r>
              <a:rPr sz="2000" spc="-5" dirty="0">
                <a:latin typeface="Comic Sans MS"/>
                <a:cs typeface="Comic Sans MS"/>
              </a:rPr>
              <a:t>a	0.05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(0.95)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1074" y="3934205"/>
            <a:ext cx="2018030" cy="0"/>
          </a:xfrm>
          <a:custGeom>
            <a:avLst/>
            <a:gdLst/>
            <a:ahLst/>
            <a:cxnLst/>
            <a:rect l="l" t="t" r="r" b="b"/>
            <a:pathLst>
              <a:path w="2018030">
                <a:moveTo>
                  <a:pt x="0" y="0"/>
                </a:moveTo>
                <a:lnTo>
                  <a:pt x="20177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273" y="3603497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57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9673" y="436549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0426" y="4948809"/>
            <a:ext cx="3164840" cy="1283970"/>
          </a:xfrm>
          <a:custGeom>
            <a:avLst/>
            <a:gdLst/>
            <a:ahLst/>
            <a:cxnLst/>
            <a:rect l="l" t="t" r="r" b="b"/>
            <a:pathLst>
              <a:path w="3164840" h="1283970">
                <a:moveTo>
                  <a:pt x="3164458" y="0"/>
                </a:moveTo>
                <a:lnTo>
                  <a:pt x="802259" y="0"/>
                </a:lnTo>
                <a:lnTo>
                  <a:pt x="802259" y="748982"/>
                </a:lnTo>
                <a:lnTo>
                  <a:pt x="0" y="898004"/>
                </a:lnTo>
                <a:lnTo>
                  <a:pt x="802259" y="1069975"/>
                </a:lnTo>
                <a:lnTo>
                  <a:pt x="802259" y="1283970"/>
                </a:lnTo>
                <a:lnTo>
                  <a:pt x="3164458" y="1283970"/>
                </a:lnTo>
                <a:lnTo>
                  <a:pt x="3164458" y="0"/>
                </a:lnTo>
                <a:close/>
              </a:path>
            </a:pathLst>
          </a:custGeom>
          <a:solidFill>
            <a:srgbClr val="00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0426" y="4948809"/>
            <a:ext cx="3164840" cy="1283970"/>
          </a:xfrm>
          <a:custGeom>
            <a:avLst/>
            <a:gdLst/>
            <a:ahLst/>
            <a:cxnLst/>
            <a:rect l="l" t="t" r="r" b="b"/>
            <a:pathLst>
              <a:path w="3164840" h="1283970">
                <a:moveTo>
                  <a:pt x="3164458" y="0"/>
                </a:moveTo>
                <a:lnTo>
                  <a:pt x="3164458" y="748982"/>
                </a:lnTo>
                <a:lnTo>
                  <a:pt x="3164458" y="1069975"/>
                </a:lnTo>
                <a:lnTo>
                  <a:pt x="3164458" y="1283970"/>
                </a:lnTo>
                <a:lnTo>
                  <a:pt x="1786508" y="1283970"/>
                </a:lnTo>
                <a:lnTo>
                  <a:pt x="1195958" y="1283970"/>
                </a:lnTo>
                <a:lnTo>
                  <a:pt x="802259" y="1283970"/>
                </a:lnTo>
                <a:lnTo>
                  <a:pt x="802259" y="1069975"/>
                </a:lnTo>
                <a:lnTo>
                  <a:pt x="0" y="898004"/>
                </a:lnTo>
                <a:lnTo>
                  <a:pt x="802259" y="748982"/>
                </a:lnTo>
                <a:lnTo>
                  <a:pt x="802259" y="0"/>
                </a:lnTo>
                <a:lnTo>
                  <a:pt x="1195958" y="0"/>
                </a:lnTo>
                <a:lnTo>
                  <a:pt x="1786508" y="0"/>
                </a:lnTo>
                <a:lnTo>
                  <a:pt x="316445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87997" y="5049773"/>
            <a:ext cx="1586865" cy="108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0495" indent="304800">
              <a:lnSpc>
                <a:spcPct val="114999"/>
              </a:lnSpc>
              <a:tabLst>
                <a:tab pos="370840" algn="l"/>
              </a:tabLst>
            </a:pPr>
            <a:r>
              <a:rPr sz="2000" spc="-5" dirty="0">
                <a:latin typeface="Comic Sans MS"/>
                <a:cs typeface="Comic Sans MS"/>
              </a:rPr>
              <a:t>Pr(MC|A)  a	0.7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(0.3)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294640" algn="l"/>
              </a:tabLst>
            </a:pPr>
            <a:r>
              <a:rPr sz="2000" spc="-5" dirty="0">
                <a:latin typeface="Comic Sans MS"/>
                <a:cs typeface="Comic Sans MS"/>
              </a:rPr>
              <a:t>a	0.01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(0.99)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18503" y="5449823"/>
            <a:ext cx="2018030" cy="0"/>
          </a:xfrm>
          <a:custGeom>
            <a:avLst/>
            <a:gdLst/>
            <a:ahLst/>
            <a:cxnLst/>
            <a:rect l="l" t="t" r="r" b="b"/>
            <a:pathLst>
              <a:path w="2018029">
                <a:moveTo>
                  <a:pt x="0" y="0"/>
                </a:moveTo>
                <a:lnTo>
                  <a:pt x="20177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75704" y="511835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99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47104" y="58803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829" y="1202055"/>
            <a:ext cx="2057400" cy="1026160"/>
          </a:xfrm>
          <a:custGeom>
            <a:avLst/>
            <a:gdLst/>
            <a:ahLst/>
            <a:cxnLst/>
            <a:rect l="l" t="t" r="r" b="b"/>
            <a:pathLst>
              <a:path w="2057400" h="1026160">
                <a:moveTo>
                  <a:pt x="1714500" y="685800"/>
                </a:moveTo>
                <a:lnTo>
                  <a:pt x="1200150" y="685800"/>
                </a:lnTo>
                <a:lnTo>
                  <a:pt x="1074521" y="1026160"/>
                </a:lnTo>
                <a:lnTo>
                  <a:pt x="1714500" y="685800"/>
                </a:lnTo>
                <a:close/>
              </a:path>
              <a:path w="2057400" h="1026160">
                <a:moveTo>
                  <a:pt x="2057400" y="0"/>
                </a:moveTo>
                <a:lnTo>
                  <a:pt x="0" y="0"/>
                </a:lnTo>
                <a:lnTo>
                  <a:pt x="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00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829" y="1202055"/>
            <a:ext cx="2057400" cy="1026160"/>
          </a:xfrm>
          <a:custGeom>
            <a:avLst/>
            <a:gdLst/>
            <a:ahLst/>
            <a:cxnLst/>
            <a:rect l="l" t="t" r="r" b="b"/>
            <a:pathLst>
              <a:path w="2057400" h="1026160">
                <a:moveTo>
                  <a:pt x="2057400" y="0"/>
                </a:moveTo>
                <a:lnTo>
                  <a:pt x="2057400" y="400050"/>
                </a:lnTo>
                <a:lnTo>
                  <a:pt x="2057400" y="571500"/>
                </a:lnTo>
                <a:lnTo>
                  <a:pt x="2057400" y="685800"/>
                </a:lnTo>
                <a:lnTo>
                  <a:pt x="1714500" y="685800"/>
                </a:lnTo>
                <a:lnTo>
                  <a:pt x="1074521" y="1026160"/>
                </a:lnTo>
                <a:lnTo>
                  <a:pt x="1200150" y="685800"/>
                </a:lnTo>
                <a:lnTo>
                  <a:pt x="0" y="685800"/>
                </a:lnTo>
                <a:lnTo>
                  <a:pt x="0" y="571500"/>
                </a:lnTo>
                <a:lnTo>
                  <a:pt x="0" y="400050"/>
                </a:lnTo>
                <a:lnTo>
                  <a:pt x="0" y="0"/>
                </a:lnTo>
                <a:lnTo>
                  <a:pt x="1200150" y="0"/>
                </a:lnTo>
                <a:lnTo>
                  <a:pt x="1714500" y="0"/>
                </a:lnTo>
                <a:lnTo>
                  <a:pt x="2057400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0641" y="1310640"/>
            <a:ext cx="180911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Pr(E=t)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Pr(E=f)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3041" y="1615440"/>
            <a:ext cx="5515610" cy="95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5830" algn="l"/>
              </a:tabLst>
            </a:pPr>
            <a:r>
              <a:rPr sz="2000" spc="-5" dirty="0">
                <a:latin typeface="Comic Sans MS"/>
                <a:cs typeface="Comic Sans MS"/>
              </a:rPr>
              <a:t>0.002	</a:t>
            </a:r>
            <a:r>
              <a:rPr sz="2000" spc="-10" dirty="0">
                <a:latin typeface="Comic Sans MS"/>
                <a:cs typeface="Comic Sans MS"/>
              </a:rPr>
              <a:t>0.998</a:t>
            </a:r>
            <a:endParaRPr sz="2000">
              <a:latin typeface="Comic Sans MS"/>
              <a:cs typeface="Comic Sans MS"/>
            </a:endParaRPr>
          </a:p>
          <a:p>
            <a:pPr marL="923290">
              <a:lnSpc>
                <a:spcPct val="100000"/>
              </a:lnSpc>
              <a:spcBef>
                <a:spcPts val="1925"/>
              </a:spcBef>
              <a:tabLst>
                <a:tab pos="4276725" algn="l"/>
              </a:tabLst>
            </a:pPr>
            <a:r>
              <a:rPr sz="2400" b="1" dirty="0">
                <a:latin typeface="Comic Sans MS"/>
                <a:cs typeface="Comic Sans MS"/>
              </a:rPr>
              <a:t>Earthqu</a:t>
            </a:r>
            <a:r>
              <a:rPr sz="2400" b="1" spc="-15" dirty="0">
                <a:latin typeface="Comic Sans MS"/>
                <a:cs typeface="Comic Sans MS"/>
              </a:rPr>
              <a:t>a</a:t>
            </a:r>
            <a:r>
              <a:rPr sz="2400" b="1" dirty="0">
                <a:latin typeface="Comic Sans MS"/>
                <a:cs typeface="Comic Sans MS"/>
              </a:rPr>
              <a:t>ke	</a:t>
            </a:r>
            <a:r>
              <a:rPr sz="2400" b="1" spc="-5" dirty="0">
                <a:latin typeface="Comic Sans MS"/>
                <a:cs typeface="Comic Sans MS"/>
              </a:rPr>
              <a:t>Burglary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3188</Words>
  <Application>Microsoft Office PowerPoint</Application>
  <PresentationFormat>On-screen Show (4:3)</PresentationFormat>
  <Paragraphs>422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Narrow</vt:lpstr>
      <vt:lpstr>Calibri</vt:lpstr>
      <vt:lpstr>Comic Sans MS</vt:lpstr>
      <vt:lpstr>Symbol</vt:lpstr>
      <vt:lpstr>Times New Roman</vt:lpstr>
      <vt:lpstr>Wingdings</vt:lpstr>
      <vt:lpstr>Office Theme</vt:lpstr>
      <vt:lpstr>Bayesian Networks</vt:lpstr>
      <vt:lpstr>Burglars and Earthquakes</vt:lpstr>
      <vt:lpstr>Example</vt:lpstr>
      <vt:lpstr>Example (Real)</vt:lpstr>
      <vt:lpstr>How do we handle Real Pearl?</vt:lpstr>
      <vt:lpstr>Bayes Nets</vt:lpstr>
      <vt:lpstr>Back at the dentist’s</vt:lpstr>
      <vt:lpstr>Syntax</vt:lpstr>
      <vt:lpstr>Burglars and Earthquakes</vt:lpstr>
      <vt:lpstr>Earthquake Example  (cont’d)</vt:lpstr>
      <vt:lpstr>Earthquake Example  (Global Semantics)</vt:lpstr>
      <vt:lpstr>BNs: Qualitative Structure</vt:lpstr>
      <vt:lpstr>PowerPoint Presentation</vt:lpstr>
      <vt:lpstr>Examples</vt:lpstr>
      <vt:lpstr>For Example</vt:lpstr>
      <vt:lpstr>For Example</vt:lpstr>
      <vt:lpstr>For Example</vt:lpstr>
      <vt:lpstr>For Example</vt:lpstr>
      <vt:lpstr>Given Markov Blanket, X is Independent of  All Other Nodes</vt:lpstr>
      <vt:lpstr>For Example</vt:lpstr>
      <vt:lpstr>For Example</vt:lpstr>
      <vt:lpstr>d-Separation</vt:lpstr>
      <vt:lpstr>d-Separation</vt:lpstr>
      <vt:lpstr>For Example</vt:lpstr>
      <vt:lpstr>d-Separation (continued)</vt:lpstr>
      <vt:lpstr>For Example</vt:lpstr>
      <vt:lpstr>d-Separation (continued)</vt:lpstr>
      <vt:lpstr>For Example</vt:lpstr>
      <vt:lpstr>d-Separation</vt:lpstr>
      <vt:lpstr>Note: For Some CPT Choices, More  Conditional Independences May Hold</vt:lpstr>
      <vt:lpstr>Bayes Net Construction Example</vt:lpstr>
      <vt:lpstr>Example</vt:lpstr>
      <vt:lpstr>Example</vt:lpstr>
      <vt:lpstr>Example</vt:lpstr>
      <vt:lpstr>Example</vt:lpstr>
      <vt:lpstr>Example contd.</vt:lpstr>
      <vt:lpstr>Example: Car Diagnosis</vt:lpstr>
      <vt:lpstr>Example: Car Insurance</vt:lpstr>
      <vt:lpstr>Other Applications</vt:lpstr>
      <vt:lpstr>Compact Conditionals</vt:lpstr>
      <vt:lpstr>Inference in BNs</vt:lpstr>
      <vt:lpstr>P(B | J=true, M=true)</vt:lpstr>
      <vt:lpstr>P(B | J=true, M=true)</vt:lpstr>
      <vt:lpstr>Variable Elimination P(b|j,m) = P(b) e P(e) a P(a|b,e)P(j|a)P(m,a)</vt:lpstr>
      <vt:lpstr>Variable Elimination</vt:lpstr>
      <vt:lpstr>Example of VE: P(JC)</vt:lpstr>
      <vt:lpstr>Notes on 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Shop Scheduling</dc:title>
  <dc:creator>friedman</dc:creator>
  <cp:lastModifiedBy>Hiten Sadani</cp:lastModifiedBy>
  <cp:revision>2</cp:revision>
  <dcterms:created xsi:type="dcterms:W3CDTF">2023-04-04T19:18:29Z</dcterms:created>
  <dcterms:modified xsi:type="dcterms:W3CDTF">2023-04-04T13:50:23Z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2023-04-04T00:00:00Z</vt:filetime>
  </property>
</Properties>
</file>