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70" y="224790"/>
            <a:ext cx="843025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3099" y="252729"/>
            <a:ext cx="5257800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359" y="2241550"/>
            <a:ext cx="6845934" cy="262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3029" y="2517140"/>
            <a:ext cx="38328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Calibri"/>
                <a:cs typeface="Calibri"/>
              </a:rPr>
              <a:t>Fuzzy Set</a:t>
            </a:r>
            <a:r>
              <a:rPr dirty="0" sz="4400" spc="-8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Theory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2559" y="3919220"/>
            <a:ext cx="11976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888888"/>
                </a:solidFill>
                <a:latin typeface="Calibri"/>
                <a:cs typeface="Calibri"/>
              </a:rPr>
              <a:t>UNI</a:t>
            </a:r>
            <a:r>
              <a:rPr dirty="0" sz="3200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z="3200" spc="-5" b="1">
                <a:solidFill>
                  <a:srgbClr val="888888"/>
                </a:solidFill>
                <a:latin typeface="Calibri"/>
                <a:cs typeface="Calibri"/>
              </a:rPr>
              <a:t>-2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320" y="314959"/>
            <a:ext cx="17354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Sets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" y="1088390"/>
            <a:ext cx="9072245" cy="15798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9720" indent="-2362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2800" spc="-5" b="1">
                <a:latin typeface="Calibri"/>
                <a:cs typeface="Calibri"/>
              </a:rPr>
              <a:t>Fuzzy </a:t>
            </a:r>
            <a:r>
              <a:rPr dirty="0" sz="2800" spc="-10" b="1">
                <a:latin typeface="Calibri"/>
                <a:cs typeface="Calibri"/>
              </a:rPr>
              <a:t>Logic </a:t>
            </a:r>
            <a:r>
              <a:rPr dirty="0" sz="2800" spc="-5">
                <a:latin typeface="Calibri"/>
                <a:cs typeface="Calibri"/>
              </a:rPr>
              <a:t>is derived from </a:t>
            </a:r>
            <a:r>
              <a:rPr dirty="0" sz="2800" spc="-10">
                <a:latin typeface="Calibri"/>
                <a:cs typeface="Calibri"/>
              </a:rPr>
              <a:t>fuzzy </a:t>
            </a:r>
            <a:r>
              <a:rPr dirty="0" sz="2800" spc="-5">
                <a:latin typeface="Calibri"/>
                <a:cs typeface="Calibri"/>
              </a:rPr>
              <a:t>set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theory</a:t>
            </a:r>
            <a:endParaRPr sz="2800">
              <a:latin typeface="Calibri"/>
              <a:cs typeface="Calibri"/>
            </a:endParaRPr>
          </a:p>
          <a:p>
            <a:pPr marL="299720" indent="-2362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2800" spc="-5">
                <a:latin typeface="Calibri"/>
                <a:cs typeface="Calibri"/>
              </a:rPr>
              <a:t>Many degree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membership </a:t>
            </a:r>
            <a:r>
              <a:rPr dirty="0" sz="2800" spc="-5">
                <a:latin typeface="Calibri"/>
                <a:cs typeface="Calibri"/>
              </a:rPr>
              <a:t>(between </a:t>
            </a:r>
            <a:r>
              <a:rPr dirty="0" sz="2800">
                <a:latin typeface="Calibri"/>
                <a:cs typeface="Calibri"/>
              </a:rPr>
              <a:t>0 </a:t>
            </a:r>
            <a:r>
              <a:rPr dirty="0" sz="2800" spc="-5">
                <a:latin typeface="Calibri"/>
                <a:cs typeface="Calibri"/>
              </a:rPr>
              <a:t>to 1) are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allowed.</a:t>
            </a:r>
            <a:endParaRPr sz="2800">
              <a:latin typeface="Calibri"/>
              <a:cs typeface="Calibri"/>
            </a:endParaRPr>
          </a:p>
          <a:p>
            <a:pPr marL="299720" indent="-23622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99720" algn="l"/>
                <a:tab pos="5254625" algn="l"/>
              </a:tabLst>
            </a:pPr>
            <a:r>
              <a:rPr dirty="0" baseline="1984" sz="4200" spc="-7">
                <a:latin typeface="Calibri"/>
                <a:cs typeface="Calibri"/>
              </a:rPr>
              <a:t>Thus  </a:t>
            </a:r>
            <a:r>
              <a:rPr dirty="0" baseline="1984" sz="4200">
                <a:latin typeface="Calibri"/>
                <a:cs typeface="Calibri"/>
              </a:rPr>
              <a:t>a  </a:t>
            </a:r>
            <a:r>
              <a:rPr dirty="0" baseline="1984" sz="4200" spc="-15">
                <a:latin typeface="Calibri"/>
                <a:cs typeface="Calibri"/>
              </a:rPr>
              <a:t>membership</a:t>
            </a:r>
            <a:r>
              <a:rPr dirty="0" baseline="1984" sz="4200" spc="-434">
                <a:latin typeface="Calibri"/>
                <a:cs typeface="Calibri"/>
              </a:rPr>
              <a:t> </a:t>
            </a:r>
            <a:r>
              <a:rPr dirty="0" baseline="1984" sz="4200" spc="-7">
                <a:latin typeface="Calibri"/>
                <a:cs typeface="Calibri"/>
              </a:rPr>
              <a:t>function</a:t>
            </a:r>
            <a:r>
              <a:rPr dirty="0" baseline="1984" sz="4200" spc="525">
                <a:latin typeface="Calibri"/>
                <a:cs typeface="Calibri"/>
              </a:rPr>
              <a:t> </a:t>
            </a:r>
            <a:r>
              <a:rPr dirty="0" baseline="1984" sz="4200" spc="-345" b="1">
                <a:latin typeface="Calibri"/>
                <a:cs typeface="Calibri"/>
              </a:rPr>
              <a:t>µ</a:t>
            </a:r>
            <a:r>
              <a:rPr dirty="0" baseline="-20833" sz="2400" spc="-345" b="1">
                <a:latin typeface="Calibri"/>
                <a:cs typeface="Calibri"/>
              </a:rPr>
              <a:t>A</a:t>
            </a:r>
            <a:r>
              <a:rPr dirty="0" baseline="31250" sz="2400" spc="-345" b="1">
                <a:latin typeface="Calibri"/>
                <a:cs typeface="Calibri"/>
              </a:rPr>
              <a:t>(x)	</a:t>
            </a:r>
            <a:r>
              <a:rPr dirty="0" baseline="1984" sz="4200" spc="-7">
                <a:latin typeface="Calibri"/>
                <a:cs typeface="Calibri"/>
              </a:rPr>
              <a:t>is associated with </a:t>
            </a:r>
            <a:r>
              <a:rPr dirty="0" baseline="1984" sz="4200">
                <a:latin typeface="Calibri"/>
                <a:cs typeface="Calibri"/>
              </a:rPr>
              <a:t>a</a:t>
            </a:r>
            <a:r>
              <a:rPr dirty="0" baseline="1984" sz="4200" spc="855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fuzzy</a:t>
            </a:r>
            <a:endParaRPr baseline="1984" sz="4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3486" y="2691129"/>
            <a:ext cx="17341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dirty="0" sz="2800" spc="-5">
                <a:latin typeface="Calibri"/>
                <a:cs typeface="Calibri"/>
              </a:rPr>
              <a:t>ele</a:t>
            </a:r>
            <a:r>
              <a:rPr dirty="0" sz="2800" spc="-10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	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" y="2691129"/>
            <a:ext cx="7120255" cy="140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3048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1494155" algn="l"/>
                <a:tab pos="2369820" algn="l"/>
                <a:tab pos="3178810" algn="l"/>
                <a:tab pos="3874135" algn="l"/>
                <a:tab pos="5291455" algn="l"/>
                <a:tab pos="6283960" algn="l"/>
              </a:tabLst>
            </a:pP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s	Ã	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>
                <a:latin typeface="Calibri"/>
                <a:cs typeface="Calibri"/>
              </a:rPr>
              <a:t>ch	t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t	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fu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ct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on	</a:t>
            </a:r>
            <a:r>
              <a:rPr dirty="0" sz="2800" spc="-10">
                <a:latin typeface="Calibri"/>
                <a:cs typeface="Calibri"/>
              </a:rPr>
              <a:t>m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p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v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y  </a:t>
            </a:r>
            <a:r>
              <a:rPr dirty="0" sz="2800" spc="-10">
                <a:latin typeface="Calibri"/>
                <a:cs typeface="Calibri"/>
              </a:rPr>
              <a:t>universe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discourse </a:t>
            </a:r>
            <a:r>
              <a:rPr dirty="0" sz="2800">
                <a:latin typeface="Calibri"/>
                <a:cs typeface="Calibri"/>
              </a:rPr>
              <a:t>X </a:t>
            </a:r>
            <a:r>
              <a:rPr dirty="0" sz="2800" spc="-5">
                <a:latin typeface="Calibri"/>
                <a:cs typeface="Calibri"/>
              </a:rPr>
              <a:t>to the interval </a:t>
            </a:r>
            <a:r>
              <a:rPr dirty="0" sz="2800" spc="-10">
                <a:latin typeface="Calibri"/>
                <a:cs typeface="Calibri"/>
              </a:rPr>
              <a:t>[0,1].</a:t>
            </a:r>
            <a:endParaRPr sz="2800">
              <a:latin typeface="Calibri"/>
              <a:cs typeface="Calibri"/>
            </a:endParaRPr>
          </a:p>
          <a:p>
            <a:pPr marL="287020" indent="-23622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87020" algn="l"/>
              </a:tabLst>
            </a:pPr>
            <a:r>
              <a:rPr dirty="0" baseline="1984" sz="4200" spc="-7">
                <a:latin typeface="Calibri"/>
                <a:cs typeface="Calibri"/>
              </a:rPr>
              <a:t>The </a:t>
            </a:r>
            <a:r>
              <a:rPr dirty="0" baseline="1984" sz="4200" spc="-15">
                <a:latin typeface="Calibri"/>
                <a:cs typeface="Calibri"/>
              </a:rPr>
              <a:t>mapping </a:t>
            </a:r>
            <a:r>
              <a:rPr dirty="0" baseline="1984" sz="4200" spc="-7">
                <a:latin typeface="Calibri"/>
                <a:cs typeface="Calibri"/>
              </a:rPr>
              <a:t>is written as: </a:t>
            </a:r>
            <a:r>
              <a:rPr dirty="0" baseline="1984" sz="4200" spc="-97">
                <a:latin typeface="Calibri"/>
                <a:cs typeface="Calibri"/>
              </a:rPr>
              <a:t>µ</a:t>
            </a:r>
            <a:r>
              <a:rPr dirty="0" baseline="-20833" sz="2400" spc="-97">
                <a:latin typeface="Calibri"/>
                <a:cs typeface="Calibri"/>
              </a:rPr>
              <a:t>Ã</a:t>
            </a:r>
            <a:r>
              <a:rPr dirty="0" baseline="1984" sz="4200" spc="-97">
                <a:latin typeface="Calibri"/>
                <a:cs typeface="Calibri"/>
              </a:rPr>
              <a:t>(x): </a:t>
            </a:r>
            <a:r>
              <a:rPr dirty="0" baseline="1984" sz="4200">
                <a:latin typeface="Calibri"/>
                <a:cs typeface="Calibri"/>
              </a:rPr>
              <a:t>X </a:t>
            </a:r>
            <a:r>
              <a:rPr dirty="0" baseline="1984" sz="4200" spc="4079">
                <a:latin typeface="Calibri"/>
                <a:cs typeface="Calibri"/>
              </a:rPr>
              <a:t></a:t>
            </a:r>
            <a:r>
              <a:rPr dirty="0" baseline="1984" sz="4200" spc="75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[0,1].</a:t>
            </a:r>
            <a:endParaRPr baseline="1984" sz="4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6188" y="4723129"/>
            <a:ext cx="14224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libri"/>
                <a:cs typeface="Calibri"/>
              </a:rPr>
              <a:t>imprecise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723129"/>
            <a:ext cx="752919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8920" algn="l"/>
                <a:tab pos="1256030" algn="l"/>
                <a:tab pos="2208530" algn="l"/>
                <a:tab pos="2646045" algn="l"/>
                <a:tab pos="3984625" algn="l"/>
                <a:tab pos="4497705" algn="l"/>
                <a:tab pos="5876925" algn="l"/>
              </a:tabLst>
            </a:pPr>
            <a:r>
              <a:rPr dirty="0" sz="2800" spc="-10">
                <a:latin typeface="Calibri"/>
                <a:cs typeface="Calibri"/>
              </a:rPr>
              <a:t>Fuzzy	</a:t>
            </a:r>
            <a:r>
              <a:rPr dirty="0" sz="2800" spc="-5">
                <a:latin typeface="Calibri"/>
                <a:cs typeface="Calibri"/>
              </a:rPr>
              <a:t>Logic	is	capable	</a:t>
            </a:r>
            <a:r>
              <a:rPr dirty="0" sz="2800">
                <a:latin typeface="Calibri"/>
                <a:cs typeface="Calibri"/>
              </a:rPr>
              <a:t>of	</a:t>
            </a:r>
            <a:r>
              <a:rPr dirty="0" sz="2800" spc="-10">
                <a:latin typeface="Calibri"/>
                <a:cs typeface="Calibri"/>
              </a:rPr>
              <a:t>handing	inherently  </a:t>
            </a:r>
            <a:r>
              <a:rPr dirty="0" sz="2800" spc="-5">
                <a:latin typeface="Calibri"/>
                <a:cs typeface="Calibri"/>
              </a:rPr>
              <a:t>(vague </a:t>
            </a:r>
            <a:r>
              <a:rPr dirty="0" sz="2800">
                <a:latin typeface="Calibri"/>
                <a:cs typeface="Calibri"/>
              </a:rPr>
              <a:t>or </a:t>
            </a:r>
            <a:r>
              <a:rPr dirty="0" sz="2800" spc="-5">
                <a:latin typeface="Calibri"/>
                <a:cs typeface="Calibri"/>
              </a:rPr>
              <a:t>inexact </a:t>
            </a:r>
            <a:r>
              <a:rPr dirty="0" sz="2800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rough </a:t>
            </a:r>
            <a:r>
              <a:rPr dirty="0" sz="2800" spc="-5">
                <a:latin typeface="Calibri"/>
                <a:cs typeface="Calibri"/>
              </a:rPr>
              <a:t>or inaccurate)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concepts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320" y="314959"/>
            <a:ext cx="17354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Sets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39" y="1176020"/>
            <a:ext cx="9006205" cy="336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1620" indent="-2362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1620" algn="l"/>
              </a:tabLst>
            </a:pPr>
            <a:r>
              <a:rPr dirty="0" sz="2800" spc="-5" b="1">
                <a:latin typeface="Calibri"/>
                <a:cs typeface="Calibri"/>
              </a:rPr>
              <a:t>Fuzzy set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defined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algn="just" marL="261620" marR="17780" indent="-236220">
              <a:lnSpc>
                <a:spcPct val="100000"/>
              </a:lnSpc>
              <a:buFont typeface="Arial"/>
              <a:buChar char="•"/>
              <a:tabLst>
                <a:tab pos="261620" algn="l"/>
              </a:tabLst>
            </a:pPr>
            <a:r>
              <a:rPr dirty="0" sz="2800">
                <a:latin typeface="Calibri"/>
                <a:cs typeface="Calibri"/>
              </a:rPr>
              <a:t>If X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10">
                <a:latin typeface="Calibri"/>
                <a:cs typeface="Calibri"/>
              </a:rPr>
              <a:t>universe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discourse </a:t>
            </a:r>
            <a:r>
              <a:rPr dirty="0" sz="2800">
                <a:latin typeface="Calibri"/>
                <a:cs typeface="Calibri"/>
              </a:rPr>
              <a:t>and x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particular element 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X, then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fuzzy set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defined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>
                <a:latin typeface="Calibri"/>
                <a:cs typeface="Calibri"/>
              </a:rPr>
              <a:t>X and can </a:t>
            </a:r>
            <a:r>
              <a:rPr dirty="0" sz="2800" spc="-5">
                <a:latin typeface="Calibri"/>
                <a:cs typeface="Calibri"/>
              </a:rPr>
              <a:t>be written </a:t>
            </a:r>
            <a:r>
              <a:rPr dirty="0" sz="2800">
                <a:latin typeface="Calibri"/>
                <a:cs typeface="Calibri"/>
              </a:rPr>
              <a:t>as a  </a:t>
            </a:r>
            <a:r>
              <a:rPr dirty="0" sz="2800" spc="-5">
                <a:latin typeface="Calibri"/>
                <a:cs typeface="Calibri"/>
              </a:rPr>
              <a:t>collection of </a:t>
            </a:r>
            <a:r>
              <a:rPr dirty="0" sz="2800" spc="-10">
                <a:latin typeface="Calibri"/>
                <a:cs typeface="Calibri"/>
              </a:rPr>
              <a:t>ordered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pairs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algn="ctr" marL="508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A = </a:t>
            </a:r>
            <a:r>
              <a:rPr dirty="0" sz="2800" spc="-5">
                <a:latin typeface="Calibri"/>
                <a:cs typeface="Calibri"/>
              </a:rPr>
              <a:t>{(x, </a:t>
            </a:r>
            <a:r>
              <a:rPr dirty="0" sz="2800" spc="-60">
                <a:latin typeface="Calibri"/>
                <a:cs typeface="Calibri"/>
              </a:rPr>
              <a:t>µ</a:t>
            </a:r>
            <a:r>
              <a:rPr dirty="0" baseline="-24305" sz="2400" spc="-89">
                <a:latin typeface="Calibri"/>
                <a:cs typeface="Calibri"/>
              </a:rPr>
              <a:t>Ã</a:t>
            </a:r>
            <a:r>
              <a:rPr dirty="0" sz="2800" spc="-60">
                <a:latin typeface="Calibri"/>
                <a:cs typeface="Calibri"/>
              </a:rPr>
              <a:t>(x)), </a:t>
            </a:r>
            <a:r>
              <a:rPr dirty="0" sz="2800">
                <a:latin typeface="Calibri"/>
                <a:cs typeface="Calibri"/>
              </a:rPr>
              <a:t>x є X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Sets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" y="1078230"/>
            <a:ext cx="9077325" cy="3522979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870"/>
              </a:spcBef>
            </a:pPr>
            <a:r>
              <a:rPr dirty="0" sz="2800" spc="-5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299720" indent="-23622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9720" algn="l"/>
              </a:tabLst>
            </a:pPr>
            <a:r>
              <a:rPr dirty="0" baseline="1984" sz="4200" spc="-7">
                <a:latin typeface="Calibri"/>
                <a:cs typeface="Calibri"/>
              </a:rPr>
              <a:t>Let </a:t>
            </a:r>
            <a:r>
              <a:rPr dirty="0" baseline="1984" sz="4200">
                <a:latin typeface="Calibri"/>
                <a:cs typeface="Calibri"/>
              </a:rPr>
              <a:t>X = </a:t>
            </a:r>
            <a:r>
              <a:rPr dirty="0" baseline="1984" sz="4200" spc="-127">
                <a:latin typeface="Calibri"/>
                <a:cs typeface="Calibri"/>
              </a:rPr>
              <a:t>{g</a:t>
            </a:r>
            <a:r>
              <a:rPr dirty="0" baseline="-20833" sz="2400" spc="-127">
                <a:latin typeface="Calibri"/>
                <a:cs typeface="Calibri"/>
              </a:rPr>
              <a:t>1</a:t>
            </a:r>
            <a:r>
              <a:rPr dirty="0" baseline="1984" sz="4200" spc="-127">
                <a:latin typeface="Calibri"/>
                <a:cs typeface="Calibri"/>
              </a:rPr>
              <a:t>, </a:t>
            </a:r>
            <a:r>
              <a:rPr dirty="0" baseline="1984" sz="4200" spc="-165">
                <a:latin typeface="Calibri"/>
                <a:cs typeface="Calibri"/>
              </a:rPr>
              <a:t>g</a:t>
            </a:r>
            <a:r>
              <a:rPr dirty="0" baseline="-20833" sz="2400" spc="-165">
                <a:latin typeface="Calibri"/>
                <a:cs typeface="Calibri"/>
              </a:rPr>
              <a:t>2</a:t>
            </a:r>
            <a:r>
              <a:rPr dirty="0" baseline="1984" sz="4200" spc="-165">
                <a:latin typeface="Calibri"/>
                <a:cs typeface="Calibri"/>
              </a:rPr>
              <a:t>, </a:t>
            </a:r>
            <a:r>
              <a:rPr dirty="0" baseline="1984" sz="4200" spc="-172">
                <a:latin typeface="Calibri"/>
                <a:cs typeface="Calibri"/>
              </a:rPr>
              <a:t>g</a:t>
            </a:r>
            <a:r>
              <a:rPr dirty="0" baseline="-20833" sz="2400" spc="-172">
                <a:latin typeface="Calibri"/>
                <a:cs typeface="Calibri"/>
              </a:rPr>
              <a:t>3</a:t>
            </a:r>
            <a:r>
              <a:rPr dirty="0" baseline="1984" sz="4200" spc="-172">
                <a:latin typeface="Calibri"/>
                <a:cs typeface="Calibri"/>
              </a:rPr>
              <a:t>, g</a:t>
            </a:r>
            <a:r>
              <a:rPr dirty="0" baseline="-20833" sz="2400" spc="-172">
                <a:latin typeface="Calibri"/>
                <a:cs typeface="Calibri"/>
              </a:rPr>
              <a:t>4</a:t>
            </a:r>
            <a:r>
              <a:rPr dirty="0" baseline="1984" sz="4200" spc="-172">
                <a:latin typeface="Calibri"/>
                <a:cs typeface="Calibri"/>
              </a:rPr>
              <a:t>, </a:t>
            </a:r>
            <a:r>
              <a:rPr dirty="0" baseline="1984" sz="4200" spc="-165">
                <a:latin typeface="Calibri"/>
                <a:cs typeface="Calibri"/>
              </a:rPr>
              <a:t>g</a:t>
            </a:r>
            <a:r>
              <a:rPr dirty="0" baseline="-20833" sz="2400" spc="-165">
                <a:latin typeface="Calibri"/>
                <a:cs typeface="Calibri"/>
              </a:rPr>
              <a:t>5</a:t>
            </a:r>
            <a:r>
              <a:rPr dirty="0" baseline="1984" sz="4200" spc="-165">
                <a:latin typeface="Calibri"/>
                <a:cs typeface="Calibri"/>
              </a:rPr>
              <a:t>} </a:t>
            </a:r>
            <a:r>
              <a:rPr dirty="0" baseline="1984" sz="4200" spc="-7">
                <a:latin typeface="Calibri"/>
                <a:cs typeface="Calibri"/>
              </a:rPr>
              <a:t>be the reference set </a:t>
            </a:r>
            <a:r>
              <a:rPr dirty="0" baseline="1984" sz="4200">
                <a:latin typeface="Calibri"/>
                <a:cs typeface="Calibri"/>
              </a:rPr>
              <a:t>of</a:t>
            </a:r>
            <a:r>
              <a:rPr dirty="0" baseline="1984" sz="4200" spc="719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students.</a:t>
            </a:r>
            <a:endParaRPr baseline="1984" sz="4200">
              <a:latin typeface="Calibri"/>
              <a:cs typeface="Calibri"/>
            </a:endParaRPr>
          </a:p>
          <a:p>
            <a:pPr marL="299720" marR="55880" indent="-236220">
              <a:lnSpc>
                <a:spcPts val="3350"/>
              </a:lnSpc>
              <a:spcBef>
                <a:spcPts val="1210"/>
              </a:spcBef>
              <a:buFont typeface="Arial"/>
              <a:buChar char="•"/>
              <a:tabLst>
                <a:tab pos="299720" algn="l"/>
                <a:tab pos="7575550" algn="l"/>
              </a:tabLst>
            </a:pPr>
            <a:r>
              <a:rPr dirty="0" sz="2800" spc="-5">
                <a:latin typeface="Calibri"/>
                <a:cs typeface="Calibri"/>
              </a:rPr>
              <a:t>Let </a:t>
            </a:r>
            <a:r>
              <a:rPr dirty="0" sz="2800">
                <a:latin typeface="Calibri"/>
                <a:cs typeface="Calibri"/>
              </a:rPr>
              <a:t>Ã </a:t>
            </a:r>
            <a:r>
              <a:rPr dirty="0" sz="2800" spc="-5">
                <a:latin typeface="Calibri"/>
                <a:cs typeface="Calibri"/>
              </a:rPr>
              <a:t>be the </a:t>
            </a:r>
            <a:r>
              <a:rPr dirty="0" sz="2800" spc="-10">
                <a:latin typeface="Calibri"/>
                <a:cs typeface="Calibri"/>
              </a:rPr>
              <a:t>fuzzy </a:t>
            </a:r>
            <a:r>
              <a:rPr dirty="0" sz="2800" spc="-5">
                <a:latin typeface="Calibri"/>
                <a:cs typeface="Calibri"/>
              </a:rPr>
              <a:t>set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“smart”</a:t>
            </a:r>
            <a:r>
              <a:rPr dirty="0" sz="2800" spc="3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students,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where	“smart”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 </a:t>
            </a:r>
            <a:r>
              <a:rPr dirty="0" sz="2800" spc="-10">
                <a:latin typeface="Calibri"/>
                <a:cs typeface="Calibri"/>
              </a:rPr>
              <a:t>fuzzy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term.</a:t>
            </a:r>
            <a:endParaRPr sz="2800">
              <a:latin typeface="Calibri"/>
              <a:cs typeface="Calibri"/>
            </a:endParaRPr>
          </a:p>
          <a:p>
            <a:pPr algn="ctr" marL="10795">
              <a:lnSpc>
                <a:spcPct val="100000"/>
              </a:lnSpc>
              <a:spcBef>
                <a:spcPts val="2040"/>
              </a:spcBef>
            </a:pPr>
            <a:r>
              <a:rPr dirty="0" sz="2800">
                <a:latin typeface="Calibri"/>
                <a:cs typeface="Calibri"/>
              </a:rPr>
              <a:t>Ã =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{(g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,0.4)(g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,0.5)(g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,1)(g</a:t>
            </a:r>
            <a:r>
              <a:rPr dirty="0" baseline="-24305" sz="2400" spc="-67">
                <a:latin typeface="Calibri"/>
                <a:cs typeface="Calibri"/>
              </a:rPr>
              <a:t>4</a:t>
            </a:r>
            <a:r>
              <a:rPr dirty="0" sz="2800" spc="-45">
                <a:latin typeface="Calibri"/>
                <a:cs typeface="Calibri"/>
              </a:rPr>
              <a:t>,0.9)(g</a:t>
            </a:r>
            <a:r>
              <a:rPr dirty="0" baseline="-24305" sz="2400" spc="-67">
                <a:latin typeface="Calibri"/>
                <a:cs typeface="Calibri"/>
              </a:rPr>
              <a:t>5</a:t>
            </a:r>
            <a:r>
              <a:rPr dirty="0" sz="2800" spc="-45">
                <a:latin typeface="Calibri"/>
                <a:cs typeface="Calibri"/>
              </a:rPr>
              <a:t>,0.8)}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610"/>
              </a:spcBef>
            </a:pPr>
            <a:r>
              <a:rPr dirty="0" sz="2800" spc="-10">
                <a:latin typeface="Calibri"/>
                <a:cs typeface="Calibri"/>
              </a:rPr>
              <a:t>Here </a:t>
            </a:r>
            <a:r>
              <a:rPr dirty="0" sz="2800">
                <a:latin typeface="Calibri"/>
                <a:cs typeface="Calibri"/>
              </a:rPr>
              <a:t>Ã </a:t>
            </a:r>
            <a:r>
              <a:rPr dirty="0" sz="2800" spc="-5">
                <a:latin typeface="Calibri"/>
                <a:cs typeface="Calibri"/>
              </a:rPr>
              <a:t>indicates that the </a:t>
            </a:r>
            <a:r>
              <a:rPr dirty="0" sz="2800" spc="-10">
                <a:latin typeface="Calibri"/>
                <a:cs typeface="Calibri"/>
              </a:rPr>
              <a:t>smartness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150">
                <a:latin typeface="Calibri"/>
                <a:cs typeface="Calibri"/>
              </a:rPr>
              <a:t>g</a:t>
            </a:r>
            <a:r>
              <a:rPr dirty="0" baseline="-24305" sz="2400" spc="-225">
                <a:latin typeface="Calibri"/>
                <a:cs typeface="Calibri"/>
              </a:rPr>
              <a:t>1 </a:t>
            </a:r>
            <a:r>
              <a:rPr dirty="0" sz="2800" spc="-5">
                <a:latin typeface="Calibri"/>
                <a:cs typeface="Calibri"/>
              </a:rPr>
              <a:t>is 0.4 and so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Sets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8390"/>
            <a:ext cx="8938260" cy="486283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800" spc="-5" b="1">
                <a:latin typeface="Calibri"/>
                <a:cs typeface="Calibri"/>
              </a:rPr>
              <a:t>Membership Function</a:t>
            </a:r>
            <a:endParaRPr sz="28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membership </a:t>
            </a:r>
            <a:r>
              <a:rPr dirty="0" sz="2800" spc="-5">
                <a:latin typeface="Calibri"/>
                <a:cs typeface="Calibri"/>
              </a:rPr>
              <a:t>function </a:t>
            </a:r>
            <a:r>
              <a:rPr dirty="0" sz="2800" spc="-10">
                <a:latin typeface="Calibri"/>
                <a:cs typeface="Calibri"/>
              </a:rPr>
              <a:t>fully defines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fuzzy</a:t>
            </a:r>
            <a:r>
              <a:rPr dirty="0" sz="2800" spc="-5">
                <a:latin typeface="Calibri"/>
                <a:cs typeface="Calibri"/>
              </a:rPr>
              <a:t> set</a:t>
            </a:r>
            <a:endParaRPr sz="2800">
              <a:latin typeface="Calibri"/>
              <a:cs typeface="Calibri"/>
            </a:endParaRPr>
          </a:p>
          <a:p>
            <a:pPr marL="248920" marR="5080" indent="-236220">
              <a:lnSpc>
                <a:spcPts val="3020"/>
              </a:lnSpc>
              <a:spcBef>
                <a:spcPts val="74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membership </a:t>
            </a:r>
            <a:r>
              <a:rPr dirty="0" sz="2800" spc="-5">
                <a:latin typeface="Calibri"/>
                <a:cs typeface="Calibri"/>
              </a:rPr>
              <a:t>function </a:t>
            </a:r>
            <a:r>
              <a:rPr dirty="0" sz="2800" spc="-10">
                <a:latin typeface="Calibri"/>
                <a:cs typeface="Calibri"/>
              </a:rPr>
              <a:t>provides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measure of </a:t>
            </a:r>
            <a:r>
              <a:rPr dirty="0" sz="2800" spc="-5" i="1">
                <a:latin typeface="Calibri"/>
                <a:cs typeface="Calibri"/>
              </a:rPr>
              <a:t>the degree of  </a:t>
            </a:r>
            <a:r>
              <a:rPr dirty="0" sz="2800" spc="-10" i="1">
                <a:latin typeface="Calibri"/>
                <a:cs typeface="Calibri"/>
              </a:rPr>
              <a:t>similarity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10">
                <a:latin typeface="Calibri"/>
                <a:cs typeface="Calibri"/>
              </a:rPr>
              <a:t>element </a:t>
            </a:r>
            <a:r>
              <a:rPr dirty="0" sz="2800" spc="-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fuzzy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2800" spc="-5" b="1">
                <a:latin typeface="Calibri"/>
                <a:cs typeface="Calibri"/>
              </a:rPr>
              <a:t>Membership functions can</a:t>
            </a:r>
            <a:endParaRPr sz="2800">
              <a:latin typeface="Calibri"/>
              <a:cs typeface="Calibri"/>
            </a:endParaRPr>
          </a:p>
          <a:p>
            <a:pPr lvl="1" marL="755650" marR="530225" indent="-285750">
              <a:lnSpc>
                <a:spcPct val="90000"/>
              </a:lnSpc>
              <a:spcBef>
                <a:spcPts val="69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either be chosen </a:t>
            </a:r>
            <a:r>
              <a:rPr dirty="0" sz="2800" spc="-10">
                <a:latin typeface="Calibri"/>
                <a:cs typeface="Calibri"/>
              </a:rPr>
              <a:t>by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user arbitrarily, </a:t>
            </a:r>
            <a:r>
              <a:rPr dirty="0" sz="2800" spc="-5">
                <a:latin typeface="Calibri"/>
                <a:cs typeface="Calibri"/>
              </a:rPr>
              <a:t>based </a:t>
            </a:r>
            <a:r>
              <a:rPr dirty="0" sz="2800">
                <a:latin typeface="Calibri"/>
                <a:cs typeface="Calibri"/>
              </a:rPr>
              <a:t>on </a:t>
            </a:r>
            <a:r>
              <a:rPr dirty="0" sz="2800" spc="-10">
                <a:latin typeface="Calibri"/>
                <a:cs typeface="Calibri"/>
              </a:rPr>
              <a:t>the  user’s </a:t>
            </a:r>
            <a:r>
              <a:rPr dirty="0" sz="2800" spc="-5">
                <a:latin typeface="Calibri"/>
                <a:cs typeface="Calibri"/>
              </a:rPr>
              <a:t>experience (MF chosen by </a:t>
            </a:r>
            <a:r>
              <a:rPr dirty="0" sz="2800">
                <a:latin typeface="Calibri"/>
                <a:cs typeface="Calibri"/>
              </a:rPr>
              <a:t>two </a:t>
            </a:r>
            <a:r>
              <a:rPr dirty="0" sz="2800" spc="-10">
                <a:latin typeface="Calibri"/>
                <a:cs typeface="Calibri"/>
              </a:rPr>
              <a:t>users </a:t>
            </a:r>
            <a:r>
              <a:rPr dirty="0" sz="2800" spc="-5">
                <a:latin typeface="Calibri"/>
                <a:cs typeface="Calibri"/>
              </a:rPr>
              <a:t>could </a:t>
            </a:r>
            <a:r>
              <a:rPr dirty="0" sz="2800" spc="-10">
                <a:latin typeface="Calibri"/>
                <a:cs typeface="Calibri"/>
              </a:rPr>
              <a:t>be  different depending </a:t>
            </a:r>
            <a:r>
              <a:rPr dirty="0" sz="2800" spc="-5">
                <a:latin typeface="Calibri"/>
                <a:cs typeface="Calibri"/>
              </a:rPr>
              <a:t>upon </a:t>
            </a:r>
            <a:r>
              <a:rPr dirty="0" sz="2800" spc="-10">
                <a:latin typeface="Calibri"/>
                <a:cs typeface="Calibri"/>
              </a:rPr>
              <a:t>their </a:t>
            </a:r>
            <a:r>
              <a:rPr dirty="0" sz="2800" spc="-5">
                <a:latin typeface="Calibri"/>
                <a:cs typeface="Calibri"/>
              </a:rPr>
              <a:t>experiences,  </a:t>
            </a:r>
            <a:r>
              <a:rPr dirty="0" sz="2800" spc="-10">
                <a:latin typeface="Calibri"/>
                <a:cs typeface="Calibri"/>
              </a:rPr>
              <a:t>perspectives, </a:t>
            </a:r>
            <a:r>
              <a:rPr dirty="0" sz="2800" spc="-5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  <a:p>
            <a:pPr lvl="1" marL="755650" marR="433070" indent="-285750">
              <a:lnSpc>
                <a:spcPts val="3020"/>
              </a:lnSpc>
              <a:spcBef>
                <a:spcPts val="7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Or be </a:t>
            </a:r>
            <a:r>
              <a:rPr dirty="0" sz="2800" spc="-10">
                <a:latin typeface="Calibri"/>
                <a:cs typeface="Calibri"/>
              </a:rPr>
              <a:t>designed using </a:t>
            </a:r>
            <a:r>
              <a:rPr dirty="0" sz="2800" spc="-5">
                <a:latin typeface="Calibri"/>
                <a:cs typeface="Calibri"/>
              </a:rPr>
              <a:t>machine </a:t>
            </a:r>
            <a:r>
              <a:rPr dirty="0" sz="2800" spc="-10">
                <a:latin typeface="Calibri"/>
                <a:cs typeface="Calibri"/>
              </a:rPr>
              <a:t>learning methods </a:t>
            </a:r>
            <a:r>
              <a:rPr dirty="0" sz="2800" spc="-5">
                <a:latin typeface="Calibri"/>
                <a:cs typeface="Calibri"/>
              </a:rPr>
              <a:t>(e.g.,  artificial neural networks, </a:t>
            </a:r>
            <a:r>
              <a:rPr dirty="0" sz="2800" spc="-10">
                <a:latin typeface="Calibri"/>
                <a:cs typeface="Calibri"/>
              </a:rPr>
              <a:t>genetic </a:t>
            </a:r>
            <a:r>
              <a:rPr dirty="0" sz="2800" spc="-5">
                <a:latin typeface="Calibri"/>
                <a:cs typeface="Calibri"/>
              </a:rPr>
              <a:t>algorithms,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Sets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32840"/>
            <a:ext cx="762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There are </a:t>
            </a:r>
            <a:r>
              <a:rPr dirty="0" sz="2800" spc="-10">
                <a:latin typeface="Calibri"/>
                <a:cs typeface="Calibri"/>
              </a:rPr>
              <a:t>different </a:t>
            </a:r>
            <a:r>
              <a:rPr dirty="0" sz="2800" spc="-5">
                <a:latin typeface="Calibri"/>
                <a:cs typeface="Calibri"/>
              </a:rPr>
              <a:t>shapes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membership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functions;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539239"/>
            <a:ext cx="150495" cy="14427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559559"/>
            <a:ext cx="1973580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800" spc="-10" b="1">
                <a:latin typeface="Calibri"/>
                <a:cs typeface="Calibri"/>
              </a:rPr>
              <a:t>Triangular,  Trapezoidal,  Gaussian,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Sets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697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1094970"/>
            <a:ext cx="8640445" cy="236347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sz="2600" spc="-5" b="1">
                <a:latin typeface="Calibri"/>
                <a:cs typeface="Calibri"/>
              </a:rPr>
              <a:t>Triangular membership</a:t>
            </a:r>
            <a:r>
              <a:rPr dirty="0" sz="2600" spc="-1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152400" marR="30480">
              <a:lnSpc>
                <a:spcPts val="3190"/>
              </a:lnSpc>
              <a:spcBef>
                <a:spcPts val="190"/>
              </a:spcBef>
            </a:pPr>
            <a:r>
              <a:rPr dirty="0" sz="2200">
                <a:latin typeface="Calibri"/>
                <a:cs typeface="Calibri"/>
              </a:rPr>
              <a:t>A </a:t>
            </a:r>
            <a:r>
              <a:rPr dirty="0" sz="2200" spc="-5" i="1">
                <a:latin typeface="Calibri"/>
                <a:cs typeface="Calibri"/>
              </a:rPr>
              <a:t>triangular </a:t>
            </a:r>
            <a:r>
              <a:rPr dirty="0" sz="2200" spc="-5">
                <a:latin typeface="Calibri"/>
                <a:cs typeface="Calibri"/>
              </a:rPr>
              <a:t>membership function </a:t>
            </a:r>
            <a:r>
              <a:rPr dirty="0" sz="2200">
                <a:latin typeface="Calibri"/>
                <a:cs typeface="Calibri"/>
              </a:rPr>
              <a:t>is </a:t>
            </a:r>
            <a:r>
              <a:rPr dirty="0" sz="2200" spc="-5">
                <a:latin typeface="Calibri"/>
                <a:cs typeface="Calibri"/>
              </a:rPr>
              <a:t>specified by three parameters </a:t>
            </a:r>
            <a:r>
              <a:rPr dirty="0" sz="2200">
                <a:latin typeface="Calibri"/>
                <a:cs typeface="Calibri"/>
              </a:rPr>
              <a:t>{a, </a:t>
            </a:r>
            <a:r>
              <a:rPr dirty="0" sz="2200" spc="-5">
                <a:latin typeface="Calibri"/>
                <a:cs typeface="Calibri"/>
              </a:rPr>
              <a:t>b, </a:t>
            </a:r>
            <a:r>
              <a:rPr dirty="0" sz="2200" spc="-10">
                <a:latin typeface="Calibri"/>
                <a:cs typeface="Calibri"/>
              </a:rPr>
              <a:t>c}  </a:t>
            </a:r>
            <a:r>
              <a:rPr dirty="0" sz="2200">
                <a:latin typeface="Calibri"/>
                <a:cs typeface="Calibri"/>
              </a:rPr>
              <a:t>a, b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>
                <a:latin typeface="Calibri"/>
                <a:cs typeface="Calibri"/>
              </a:rPr>
              <a:t>c </a:t>
            </a:r>
            <a:r>
              <a:rPr dirty="0" sz="2200" spc="-5">
                <a:latin typeface="Calibri"/>
                <a:cs typeface="Calibri"/>
              </a:rPr>
              <a:t>represent </a:t>
            </a:r>
            <a:r>
              <a:rPr dirty="0" sz="2200" spc="-10">
                <a:latin typeface="Calibri"/>
                <a:cs typeface="Calibri"/>
              </a:rPr>
              <a:t>the </a:t>
            </a:r>
            <a:r>
              <a:rPr dirty="0" sz="2200" i="1">
                <a:latin typeface="Calibri"/>
                <a:cs typeface="Calibri"/>
              </a:rPr>
              <a:t>x </a:t>
            </a:r>
            <a:r>
              <a:rPr dirty="0" sz="2200" spc="-10">
                <a:latin typeface="Calibri"/>
                <a:cs typeface="Calibri"/>
              </a:rPr>
              <a:t>coordinates </a:t>
            </a:r>
            <a:r>
              <a:rPr dirty="0" sz="2200" spc="-5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the </a:t>
            </a:r>
            <a:r>
              <a:rPr dirty="0" sz="2200" spc="-5">
                <a:latin typeface="Calibri"/>
                <a:cs typeface="Calibri"/>
              </a:rPr>
              <a:t>three vertices of </a:t>
            </a:r>
            <a:r>
              <a:rPr dirty="0" sz="2200" spc="-70" i="1">
                <a:latin typeface="Calibri"/>
                <a:cs typeface="Calibri"/>
              </a:rPr>
              <a:t>µ</a:t>
            </a:r>
            <a:r>
              <a:rPr dirty="0" baseline="-24444" sz="1875" spc="-104" i="1">
                <a:latin typeface="Calibri"/>
                <a:cs typeface="Calibri"/>
              </a:rPr>
              <a:t>A</a:t>
            </a:r>
            <a:r>
              <a:rPr dirty="0" sz="2200" spc="-70">
                <a:latin typeface="Calibri"/>
                <a:cs typeface="Calibri"/>
              </a:rPr>
              <a:t>(</a:t>
            </a:r>
            <a:r>
              <a:rPr dirty="0" sz="2200" spc="-70" i="1">
                <a:latin typeface="Calibri"/>
                <a:cs typeface="Calibri"/>
              </a:rPr>
              <a:t>x</a:t>
            </a:r>
            <a:r>
              <a:rPr dirty="0" sz="2200" spc="-70">
                <a:latin typeface="Calibri"/>
                <a:cs typeface="Calibri"/>
              </a:rPr>
              <a:t>)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438150" marR="167640">
              <a:lnSpc>
                <a:spcPct val="99800"/>
              </a:lnSpc>
              <a:spcBef>
                <a:spcPts val="175"/>
              </a:spcBef>
            </a:pPr>
            <a:r>
              <a:rPr dirty="0" sz="2200" spc="-5">
                <a:latin typeface="Calibri"/>
                <a:cs typeface="Calibri"/>
              </a:rPr>
              <a:t>fuzzy set </a:t>
            </a:r>
            <a:r>
              <a:rPr dirty="0" sz="2200">
                <a:latin typeface="Calibri"/>
                <a:cs typeface="Calibri"/>
              </a:rPr>
              <a:t>A </a:t>
            </a:r>
            <a:r>
              <a:rPr dirty="0" sz="2200" spc="-5">
                <a:latin typeface="Calibri"/>
                <a:cs typeface="Calibri"/>
              </a:rPr>
              <a:t>(a: lower boundary and </a:t>
            </a:r>
            <a:r>
              <a:rPr dirty="0" sz="2200" spc="-10">
                <a:latin typeface="Calibri"/>
                <a:cs typeface="Calibri"/>
              </a:rPr>
              <a:t>c: upper </a:t>
            </a:r>
            <a:r>
              <a:rPr dirty="0" sz="2200" spc="-5">
                <a:latin typeface="Calibri"/>
                <a:cs typeface="Calibri"/>
              </a:rPr>
              <a:t>boundary where  membership degree is zero, b: the </a:t>
            </a:r>
            <a:r>
              <a:rPr dirty="0" sz="2200" spc="-10">
                <a:latin typeface="Calibri"/>
                <a:cs typeface="Calibri"/>
              </a:rPr>
              <a:t>centre </a:t>
            </a:r>
            <a:r>
              <a:rPr dirty="0" sz="2200" spc="-5">
                <a:latin typeface="Calibri"/>
                <a:cs typeface="Calibri"/>
              </a:rPr>
              <a:t>where </a:t>
            </a:r>
            <a:r>
              <a:rPr dirty="0" sz="2200" spc="-10">
                <a:latin typeface="Calibri"/>
                <a:cs typeface="Calibri"/>
              </a:rPr>
              <a:t>membership </a:t>
            </a:r>
            <a:r>
              <a:rPr dirty="0" sz="2200" spc="-5">
                <a:latin typeface="Calibri"/>
                <a:cs typeface="Calibri"/>
              </a:rPr>
              <a:t>degree is  1)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4970" y="5134609"/>
            <a:ext cx="529590" cy="0"/>
          </a:xfrm>
          <a:custGeom>
            <a:avLst/>
            <a:gdLst/>
            <a:ahLst/>
            <a:cxnLst/>
            <a:rect l="l" t="t" r="r" b="b"/>
            <a:pathLst>
              <a:path w="529589" h="0">
                <a:moveTo>
                  <a:pt x="0" y="0"/>
                </a:moveTo>
                <a:lnTo>
                  <a:pt x="52959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19500" y="5990590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9500" y="5759450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9500" y="6148070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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9500" y="5113020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9500" y="4673600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9500" y="5294629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9500" y="4441190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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7650" y="6148070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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7650" y="4906009"/>
            <a:ext cx="16510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155">
                <a:latin typeface="Symbol"/>
                <a:cs typeface="Symbol"/>
              </a:rPr>
              <a:t>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3479" y="6090920"/>
            <a:ext cx="78676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45" i="1">
                <a:latin typeface="Times New Roman"/>
                <a:cs typeface="Times New Roman"/>
              </a:rPr>
              <a:t>if </a:t>
            </a:r>
            <a:r>
              <a:rPr dirty="0" sz="1900" spc="70" i="1">
                <a:latin typeface="Times New Roman"/>
                <a:cs typeface="Times New Roman"/>
              </a:rPr>
              <a:t>x </a:t>
            </a:r>
            <a:r>
              <a:rPr dirty="0" sz="1900" spc="175">
                <a:latin typeface="Symbol"/>
                <a:cs typeface="Symbol"/>
              </a:rPr>
              <a:t></a:t>
            </a:r>
            <a:r>
              <a:rPr dirty="0" sz="1900" spc="-360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8079" y="5591809"/>
            <a:ext cx="139192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900" spc="45" i="1">
                <a:latin typeface="Times New Roman"/>
                <a:cs typeface="Times New Roman"/>
              </a:rPr>
              <a:t>if</a:t>
            </a:r>
            <a:r>
              <a:rPr dirty="0" sz="1900" spc="315" i="1">
                <a:latin typeface="Times New Roman"/>
                <a:cs typeface="Times New Roman"/>
              </a:rPr>
              <a:t> </a:t>
            </a:r>
            <a:r>
              <a:rPr dirty="0" sz="1900" spc="75" i="1">
                <a:latin typeface="Times New Roman"/>
                <a:cs typeface="Times New Roman"/>
              </a:rPr>
              <a:t>b</a:t>
            </a:r>
            <a:r>
              <a:rPr dirty="0" sz="1900" spc="-45" i="1">
                <a:latin typeface="Times New Roman"/>
                <a:cs typeface="Times New Roman"/>
              </a:rPr>
              <a:t> </a:t>
            </a:r>
            <a:r>
              <a:rPr dirty="0" sz="1900" spc="175">
                <a:latin typeface="Symbol"/>
                <a:cs typeface="Symbol"/>
              </a:rPr>
              <a:t>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-25" i="1">
                <a:latin typeface="Times New Roman"/>
                <a:cs typeface="Times New Roman"/>
              </a:rPr>
              <a:t> </a:t>
            </a:r>
            <a:r>
              <a:rPr dirty="0" sz="1900" spc="175">
                <a:latin typeface="Symbol"/>
                <a:cs typeface="Symbol"/>
              </a:rPr>
              <a:t></a:t>
            </a:r>
            <a:r>
              <a:rPr dirty="0" sz="1900" spc="-135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c</a:t>
            </a:r>
            <a:r>
              <a:rPr dirty="0" sz="1900" spc="-235" i="1">
                <a:latin typeface="Times New Roman"/>
                <a:cs typeface="Times New Roman"/>
              </a:rPr>
              <a:t> </a:t>
            </a:r>
            <a:r>
              <a:rPr dirty="0" baseline="14619" sz="2850" spc="232">
                <a:latin typeface="Symbol"/>
                <a:cs typeface="Symbol"/>
              </a:rPr>
              <a:t></a:t>
            </a:r>
            <a:endParaRPr baseline="14619"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2250" y="5439409"/>
            <a:ext cx="70421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33625" sz="2850" spc="217">
                <a:latin typeface="Symbol"/>
                <a:cs typeface="Symbol"/>
              </a:rPr>
              <a:t></a:t>
            </a:r>
            <a:r>
              <a:rPr dirty="0" sz="1900" spc="145" i="1">
                <a:latin typeface="Times New Roman"/>
                <a:cs typeface="Times New Roman"/>
              </a:rPr>
              <a:t>c</a:t>
            </a:r>
            <a:r>
              <a:rPr dirty="0" sz="1900" spc="-145" i="1">
                <a:latin typeface="Times New Roman"/>
                <a:cs typeface="Times New Roman"/>
              </a:rPr>
              <a:t> </a:t>
            </a:r>
            <a:r>
              <a:rPr dirty="0" sz="1900" spc="175">
                <a:latin typeface="Symbol"/>
                <a:cs typeface="Symbol"/>
              </a:rPr>
              <a:t></a:t>
            </a:r>
            <a:r>
              <a:rPr dirty="0" sz="1900" spc="-145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8079" y="4939029"/>
            <a:ext cx="139192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900" spc="45" i="1">
                <a:latin typeface="Times New Roman"/>
                <a:cs typeface="Times New Roman"/>
              </a:rPr>
              <a:t>if </a:t>
            </a:r>
            <a:r>
              <a:rPr dirty="0" sz="1900" spc="75" i="1">
                <a:latin typeface="Times New Roman"/>
                <a:cs typeface="Times New Roman"/>
              </a:rPr>
              <a:t>a </a:t>
            </a:r>
            <a:r>
              <a:rPr dirty="0" sz="1900" spc="175">
                <a:latin typeface="Symbol"/>
                <a:cs typeface="Symbol"/>
              </a:rPr>
              <a:t></a:t>
            </a:r>
            <a:r>
              <a:rPr dirty="0" sz="1900" spc="175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x </a:t>
            </a:r>
            <a:r>
              <a:rPr dirty="0" sz="1900" spc="175">
                <a:latin typeface="Symbol"/>
                <a:cs typeface="Symbol"/>
              </a:rPr>
              <a:t></a:t>
            </a:r>
            <a:r>
              <a:rPr dirty="0" sz="1900" spc="-185">
                <a:latin typeface="Times New Roman"/>
                <a:cs typeface="Times New Roman"/>
              </a:rPr>
              <a:t> </a:t>
            </a:r>
            <a:r>
              <a:rPr dirty="0" sz="1900" spc="145" i="1">
                <a:latin typeface="Times New Roman"/>
                <a:cs typeface="Times New Roman"/>
              </a:rPr>
              <a:t>b</a:t>
            </a:r>
            <a:r>
              <a:rPr dirty="0" baseline="7309" sz="2850" spc="217">
                <a:latin typeface="Symbol"/>
                <a:cs typeface="Symbol"/>
              </a:rPr>
              <a:t></a:t>
            </a:r>
            <a:endParaRPr baseline="7309" sz="2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2250" y="4786629"/>
            <a:ext cx="72263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26315" sz="2850" spc="232">
                <a:latin typeface="Symbol"/>
                <a:cs typeface="Symbol"/>
              </a:rPr>
              <a:t></a:t>
            </a:r>
            <a:r>
              <a:rPr dirty="0" baseline="26315" sz="2850" spc="-457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-130" i="1">
                <a:latin typeface="Times New Roman"/>
                <a:cs typeface="Times New Roman"/>
              </a:rPr>
              <a:t> </a:t>
            </a:r>
            <a:r>
              <a:rPr dirty="0" sz="1900" spc="175">
                <a:latin typeface="Symbol"/>
                <a:cs typeface="Symbol"/>
              </a:rPr>
              <a:t>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75" i="1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3479" y="4423409"/>
            <a:ext cx="80645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45" i="1">
                <a:latin typeface="Times New Roman"/>
                <a:cs typeface="Times New Roman"/>
              </a:rPr>
              <a:t>if </a:t>
            </a:r>
            <a:r>
              <a:rPr dirty="0" sz="1900" spc="70" i="1">
                <a:latin typeface="Times New Roman"/>
                <a:cs typeface="Times New Roman"/>
              </a:rPr>
              <a:t>x </a:t>
            </a:r>
            <a:r>
              <a:rPr dirty="0" sz="1900" spc="175">
                <a:latin typeface="Symbol"/>
                <a:cs typeface="Symbol"/>
              </a:rPr>
              <a:t></a:t>
            </a:r>
            <a:r>
              <a:rPr dirty="0" sz="1900" spc="-320">
                <a:latin typeface="Times New Roman"/>
                <a:cs typeface="Times New Roman"/>
              </a:rPr>
              <a:t> </a:t>
            </a:r>
            <a:r>
              <a:rPr dirty="0" sz="1900" spc="75" i="1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880" y="5415279"/>
            <a:ext cx="11874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5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2250" y="5527040"/>
            <a:ext cx="787400" cy="780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ts val="2140"/>
              </a:lnSpc>
              <a:spcBef>
                <a:spcPts val="110"/>
              </a:spcBef>
              <a:tabLst>
                <a:tab pos="748665" algn="l"/>
              </a:tabLst>
            </a:pPr>
            <a:r>
              <a:rPr dirty="0" sz="1900" spc="95">
                <a:latin typeface="Symbol"/>
                <a:cs typeface="Symbol"/>
              </a:rPr>
              <a:t></a:t>
            </a:r>
            <a:r>
              <a:rPr dirty="0" u="sng" sz="1900" spc="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dirty="0" u="sng" sz="19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ts val="1825"/>
              </a:lnSpc>
            </a:pPr>
            <a:r>
              <a:rPr dirty="0" baseline="4385" sz="2850" spc="240">
                <a:latin typeface="Symbol"/>
                <a:cs typeface="Symbol"/>
              </a:rPr>
              <a:t></a:t>
            </a:r>
            <a:r>
              <a:rPr dirty="0" sz="1900" spc="160" i="1">
                <a:latin typeface="Times New Roman"/>
                <a:cs typeface="Times New Roman"/>
              </a:rPr>
              <a:t>c</a:t>
            </a:r>
            <a:r>
              <a:rPr dirty="0" sz="1900" spc="-135" i="1">
                <a:latin typeface="Times New Roman"/>
                <a:cs typeface="Times New Roman"/>
              </a:rPr>
              <a:t> </a:t>
            </a:r>
            <a:r>
              <a:rPr dirty="0" sz="1900" spc="175">
                <a:latin typeface="Symbol"/>
                <a:cs typeface="Symbol"/>
              </a:rPr>
              <a:t></a:t>
            </a:r>
            <a:r>
              <a:rPr dirty="0" sz="1900" spc="-285">
                <a:latin typeface="Times New Roman"/>
                <a:cs typeface="Times New Roman"/>
              </a:rPr>
              <a:t> </a:t>
            </a:r>
            <a:r>
              <a:rPr dirty="0" sz="1900" spc="75" i="1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ts val="1964"/>
              </a:lnSpc>
            </a:pPr>
            <a:r>
              <a:rPr dirty="0" sz="1900" spc="60">
                <a:latin typeface="Symbol"/>
                <a:cs typeface="Symbol"/>
              </a:rPr>
              <a:t></a:t>
            </a:r>
            <a:r>
              <a:rPr dirty="0" baseline="-23391" sz="2850" spc="89">
                <a:latin typeface="Times New Roman"/>
                <a:cs typeface="Times New Roman"/>
              </a:rPr>
              <a:t>0</a:t>
            </a:r>
            <a:endParaRPr baseline="-23391"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7650" y="4423409"/>
            <a:ext cx="28194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4385" sz="2850" spc="67">
                <a:latin typeface="Symbol"/>
                <a:cs typeface="Symbol"/>
              </a:rPr>
              <a:t></a:t>
            </a:r>
            <a:r>
              <a:rPr dirty="0" sz="1900" spc="7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4680" y="5242493"/>
            <a:ext cx="1596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 sz="2000" spc="125">
                <a:latin typeface="Symbol"/>
                <a:cs typeface="Symbol"/>
              </a:rPr>
              <a:t></a:t>
            </a:r>
            <a:r>
              <a:rPr dirty="0" sz="2000" spc="125">
                <a:latin typeface="Times New Roman"/>
                <a:cs typeface="Times New Roman"/>
              </a:rPr>
              <a:t>	</a:t>
            </a:r>
            <a:r>
              <a:rPr dirty="0" sz="1900" spc="120">
                <a:latin typeface="Times New Roman"/>
                <a:cs typeface="Times New Roman"/>
              </a:rPr>
              <a:t>(</a:t>
            </a:r>
            <a:r>
              <a:rPr dirty="0" sz="1900" spc="120" i="1">
                <a:latin typeface="Times New Roman"/>
                <a:cs typeface="Times New Roman"/>
              </a:rPr>
              <a:t>x</a:t>
            </a:r>
            <a:r>
              <a:rPr dirty="0" sz="1900" spc="120">
                <a:latin typeface="Times New Roman"/>
                <a:cs typeface="Times New Roman"/>
              </a:rPr>
              <a:t>)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175">
                <a:latin typeface="Symbol"/>
                <a:cs typeface="Symbol"/>
              </a:rPr>
              <a:t>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baseline="32163" sz="2850" spc="225">
                <a:latin typeface="Symbol"/>
                <a:cs typeface="Symbol"/>
              </a:rPr>
              <a:t></a:t>
            </a:r>
            <a:r>
              <a:rPr dirty="0" baseline="29239" sz="2850" spc="225" i="1">
                <a:latin typeface="Times New Roman"/>
                <a:cs typeface="Times New Roman"/>
              </a:rPr>
              <a:t>b</a:t>
            </a:r>
            <a:r>
              <a:rPr dirty="0" baseline="29239" sz="2850" spc="-209" i="1">
                <a:latin typeface="Times New Roman"/>
                <a:cs typeface="Times New Roman"/>
              </a:rPr>
              <a:t> </a:t>
            </a:r>
            <a:r>
              <a:rPr dirty="0" baseline="29239" sz="2850" spc="262">
                <a:latin typeface="Symbol"/>
                <a:cs typeface="Symbol"/>
              </a:rPr>
              <a:t></a:t>
            </a:r>
            <a:r>
              <a:rPr dirty="0" baseline="29239" sz="2850" spc="-337">
                <a:latin typeface="Times New Roman"/>
                <a:cs typeface="Times New Roman"/>
              </a:rPr>
              <a:t> </a:t>
            </a:r>
            <a:r>
              <a:rPr dirty="0" baseline="29239" sz="2850" spc="112" i="1">
                <a:latin typeface="Times New Roman"/>
                <a:cs typeface="Times New Roman"/>
              </a:rPr>
              <a:t>a</a:t>
            </a:r>
            <a:endParaRPr baseline="29239"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98440" y="4194809"/>
            <a:ext cx="0" cy="1958339"/>
          </a:xfrm>
          <a:custGeom>
            <a:avLst/>
            <a:gdLst/>
            <a:ahLst/>
            <a:cxnLst/>
            <a:rect l="l" t="t" r="r" b="b"/>
            <a:pathLst>
              <a:path w="0" h="1958339">
                <a:moveTo>
                  <a:pt x="0" y="19583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61609" y="412369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29" y="0"/>
                </a:moveTo>
                <a:lnTo>
                  <a:pt x="0" y="76200"/>
                </a:lnTo>
                <a:lnTo>
                  <a:pt x="74929" y="7620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98440" y="6154420"/>
            <a:ext cx="2796540" cy="0"/>
          </a:xfrm>
          <a:custGeom>
            <a:avLst/>
            <a:gdLst/>
            <a:ahLst/>
            <a:cxnLst/>
            <a:rect l="l" t="t" r="r" b="b"/>
            <a:pathLst>
              <a:path w="2796540" h="0">
                <a:moveTo>
                  <a:pt x="0" y="0"/>
                </a:moveTo>
                <a:lnTo>
                  <a:pt x="279654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89900" y="611632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0" y="0"/>
                </a:moveTo>
                <a:lnTo>
                  <a:pt x="0" y="7492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20409" y="4357370"/>
            <a:ext cx="868680" cy="1795780"/>
          </a:xfrm>
          <a:custGeom>
            <a:avLst/>
            <a:gdLst/>
            <a:ahLst/>
            <a:cxnLst/>
            <a:rect l="l" t="t" r="r" b="b"/>
            <a:pathLst>
              <a:path w="868679" h="1795779">
                <a:moveTo>
                  <a:pt x="0" y="1795779"/>
                </a:moveTo>
                <a:lnTo>
                  <a:pt x="8686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89090" y="4358640"/>
            <a:ext cx="1129030" cy="1794510"/>
          </a:xfrm>
          <a:custGeom>
            <a:avLst/>
            <a:gdLst/>
            <a:ahLst/>
            <a:cxnLst/>
            <a:rect l="l" t="t" r="r" b="b"/>
            <a:pathLst>
              <a:path w="1129029" h="1794510">
                <a:moveTo>
                  <a:pt x="0" y="0"/>
                </a:moveTo>
                <a:lnTo>
                  <a:pt x="1129029" y="17945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89090" y="435864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89090" y="43776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9090" y="439674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89090" y="441705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9090" y="443610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89090" y="445515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89090" y="447420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89090" y="449325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89090" y="451357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89090" y="453262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89090" y="455167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689090" y="457200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89090" y="45910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89090" y="461010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89090" y="463042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89090" y="464947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89090" y="466852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89090" y="468757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89090" y="470789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89090" y="472694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89090" y="47459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89090" y="476630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89090" y="478535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89090" y="480440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89090" y="482345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89090" y="484377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89090" y="486282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89090" y="488187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89090" y="490092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89090" y="492125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89090" y="494030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89090" y="49593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89090" y="497967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89090" y="499872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89090" y="501777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89090" y="503809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89090" y="505714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89090" y="50761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89090" y="509524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89090" y="51142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89090" y="513460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89090" y="515365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89090" y="517270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89090" y="519302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89090" y="521207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89090" y="523112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89090" y="525017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89090" y="527050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89090" y="52895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89090" y="530860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689090" y="532892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89090" y="534797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89090" y="536702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689090" y="538607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89090" y="540639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689090" y="542544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689090" y="54444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689090" y="546354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89090" y="548385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689090" y="550290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89090" y="552195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689090" y="554227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89090" y="556132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689090" y="558037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689090" y="560070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689090" y="561975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689090" y="563880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89090" y="56578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89090" y="567817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89090" y="569722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89090" y="571627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89090" y="573532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689090" y="575564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689090" y="57746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689090" y="579374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689090" y="58127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689090" y="583310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89090" y="585215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689090" y="587120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89090" y="5891529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689090" y="591057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689090" y="5929629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89090" y="594995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89090" y="596900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89090" y="59880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689090" y="600710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689090" y="602615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89090" y="604647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4"/>
                </a:moveTo>
                <a:lnTo>
                  <a:pt x="4445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89090" y="606552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689090" y="608457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79"/>
                </a:moveTo>
                <a:lnTo>
                  <a:pt x="4445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689090" y="610489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445" y="4445"/>
                </a:moveTo>
                <a:lnTo>
                  <a:pt x="4445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689090" y="612394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689090" y="6142990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445" y="5080"/>
                </a:moveTo>
                <a:lnTo>
                  <a:pt x="4445" y="508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5722620" y="610997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591300" y="613537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721600" y="610997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242300" y="5875020"/>
            <a:ext cx="1835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667893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90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65988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90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63955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62050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60145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90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58240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90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56209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4304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52399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90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50366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48462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46557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44525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42620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0715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38810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36777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34872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32967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31062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29030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27125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25220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23189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21284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19379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17474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15442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13537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1632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09600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07695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05790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03885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1852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99947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98042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96137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94105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92200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90295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88264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86359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84454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82422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80517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78612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76707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74802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72770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70865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68960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66927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65022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63117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61212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9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59180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57275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553709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53339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51434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49529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47497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45592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43687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1782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39877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7845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359400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340350" y="43586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888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32002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300979" y="43586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6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 txBox="1"/>
          <p:nvPr/>
        </p:nvSpPr>
        <p:spPr>
          <a:xfrm>
            <a:off x="4395470" y="3704872"/>
            <a:ext cx="799465" cy="83058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dirty="0" sz="2800" spc="-5" i="1">
                <a:latin typeface="Times New Roman"/>
                <a:cs typeface="Times New Roman"/>
              </a:rPr>
              <a:t>µ</a:t>
            </a:r>
            <a:r>
              <a:rPr dirty="0" baseline="-24305" sz="2400" spc="-7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 spc="-5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algn="r" marR="30480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027929" y="5967729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Sets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66799"/>
            <a:ext cx="150495" cy="10566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1088390"/>
            <a:ext cx="7900034" cy="148082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800" spc="-5" b="1">
                <a:latin typeface="Calibri"/>
                <a:cs typeface="Calibri"/>
              </a:rPr>
              <a:t>Trapezoid membership function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 i="1">
                <a:latin typeface="Calibri"/>
                <a:cs typeface="Calibri"/>
              </a:rPr>
              <a:t>trapezoidal </a:t>
            </a:r>
            <a:r>
              <a:rPr dirty="0" sz="2800" spc="-10">
                <a:latin typeface="Calibri"/>
                <a:cs typeface="Calibri"/>
              </a:rPr>
              <a:t>membership </a:t>
            </a:r>
            <a:r>
              <a:rPr dirty="0" sz="2800" spc="-5">
                <a:latin typeface="Calibri"/>
                <a:cs typeface="Calibri"/>
              </a:rPr>
              <a:t>function </a:t>
            </a:r>
            <a:r>
              <a:rPr dirty="0" sz="2800" spc="-10">
                <a:latin typeface="Calibri"/>
                <a:cs typeface="Calibri"/>
              </a:rPr>
              <a:t>is specified </a:t>
            </a:r>
            <a:r>
              <a:rPr dirty="0" sz="2800" spc="-5">
                <a:latin typeface="Calibri"/>
                <a:cs typeface="Calibri"/>
              </a:rPr>
              <a:t>by four  parameters {a, </a:t>
            </a:r>
            <a:r>
              <a:rPr dirty="0" sz="2800" spc="-10">
                <a:latin typeface="Calibri"/>
                <a:cs typeface="Calibri"/>
              </a:rPr>
              <a:t>b, </a:t>
            </a:r>
            <a:r>
              <a:rPr dirty="0" sz="2800">
                <a:latin typeface="Calibri"/>
                <a:cs typeface="Calibri"/>
              </a:rPr>
              <a:t>c, </a:t>
            </a:r>
            <a:r>
              <a:rPr dirty="0" sz="2800" spc="-5">
                <a:latin typeface="Calibri"/>
                <a:cs typeface="Calibri"/>
              </a:rPr>
              <a:t>d}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0" y="4042409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 h="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58990" y="5690870"/>
            <a:ext cx="35115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450" spc="-130">
                <a:latin typeface="Symbol"/>
                <a:cs typeface="Symbol"/>
              </a:rPr>
              <a:t></a:t>
            </a:r>
            <a:r>
              <a:rPr dirty="0" baseline="-26077" sz="3675" spc="-195">
                <a:latin typeface="Symbol"/>
                <a:cs typeface="Symbol"/>
              </a:rPr>
              <a:t></a:t>
            </a:r>
            <a:endParaRPr baseline="-26077" sz="367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4390" y="4050029"/>
            <a:ext cx="30035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95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4390" y="3451859"/>
            <a:ext cx="30035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95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4390" y="3152139"/>
            <a:ext cx="30035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950">
                <a:latin typeface="Symbol"/>
                <a:cs typeface="Symbol"/>
              </a:rPr>
              <a:t>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1270" y="5091429"/>
            <a:ext cx="111760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04265" algn="l"/>
              </a:tabLst>
            </a:pPr>
            <a:r>
              <a:rPr dirty="0" sz="2450" spc="950">
                <a:latin typeface="Symbol"/>
                <a:cs typeface="Symbol"/>
              </a:rPr>
              <a:t></a:t>
            </a:r>
            <a:r>
              <a:rPr dirty="0" sz="2450" spc="950">
                <a:latin typeface="Times New Roman"/>
                <a:cs typeface="Times New Roman"/>
              </a:rPr>
              <a:t>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1270" y="3751579"/>
            <a:ext cx="30035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95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9550" y="5749290"/>
            <a:ext cx="130556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2275" algn="l"/>
                <a:tab pos="761365" algn="l"/>
              </a:tabLst>
            </a:pPr>
            <a:r>
              <a:rPr dirty="0" sz="2450" spc="229" i="1">
                <a:latin typeface="Times New Roman"/>
                <a:cs typeface="Times New Roman"/>
              </a:rPr>
              <a:t>if	</a:t>
            </a:r>
            <a:r>
              <a:rPr dirty="0" sz="2450" spc="415" i="1">
                <a:latin typeface="Times New Roman"/>
                <a:cs typeface="Times New Roman"/>
              </a:rPr>
              <a:t>d	</a:t>
            </a:r>
            <a:r>
              <a:rPr dirty="0" sz="2450" spc="1055">
                <a:latin typeface="Symbol"/>
                <a:cs typeface="Symbol"/>
              </a:rPr>
              <a:t></a:t>
            </a:r>
            <a:r>
              <a:rPr dirty="0" sz="2450" spc="-370">
                <a:latin typeface="Times New Roman"/>
                <a:cs typeface="Times New Roman"/>
              </a:rPr>
              <a:t> </a:t>
            </a:r>
            <a:r>
              <a:rPr dirty="0" sz="2450" spc="365" i="1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9550" y="4493259"/>
            <a:ext cx="2195195" cy="12985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07539">
              <a:lnSpc>
                <a:spcPts val="2650"/>
              </a:lnSpc>
              <a:spcBef>
                <a:spcPts val="110"/>
              </a:spcBef>
            </a:pPr>
            <a:r>
              <a:rPr dirty="0" sz="2450" spc="950">
                <a:latin typeface="Symbol"/>
                <a:cs typeface="Symbol"/>
              </a:rPr>
              <a:t></a:t>
            </a:r>
            <a:endParaRPr sz="2450">
              <a:latin typeface="Symbol"/>
              <a:cs typeface="Symbol"/>
            </a:endParaRPr>
          </a:p>
          <a:p>
            <a:pPr marL="1907539">
              <a:lnSpc>
                <a:spcPts val="2410"/>
              </a:lnSpc>
            </a:pPr>
            <a:r>
              <a:rPr dirty="0" sz="2450" spc="95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355"/>
              </a:lnSpc>
              <a:tabLst>
                <a:tab pos="415925" algn="l"/>
              </a:tabLst>
            </a:pPr>
            <a:r>
              <a:rPr dirty="0" sz="2450" spc="229" i="1">
                <a:latin typeface="Times New Roman"/>
                <a:cs typeface="Times New Roman"/>
              </a:rPr>
              <a:t>if	</a:t>
            </a:r>
            <a:r>
              <a:rPr dirty="0" sz="2450" spc="365" i="1">
                <a:latin typeface="Times New Roman"/>
                <a:cs typeface="Times New Roman"/>
              </a:rPr>
              <a:t>c</a:t>
            </a:r>
            <a:r>
              <a:rPr dirty="0" sz="2450" spc="105" i="1">
                <a:latin typeface="Times New Roman"/>
                <a:cs typeface="Times New Roman"/>
              </a:rPr>
              <a:t> </a:t>
            </a:r>
            <a:r>
              <a:rPr dirty="0" sz="2450" spc="1055">
                <a:latin typeface="Symbol"/>
                <a:cs typeface="Symbol"/>
              </a:rPr>
              <a:t></a:t>
            </a:r>
            <a:r>
              <a:rPr dirty="0" sz="2450" spc="-310">
                <a:latin typeface="Times New Roman"/>
                <a:cs typeface="Times New Roman"/>
              </a:rPr>
              <a:t> </a:t>
            </a:r>
            <a:r>
              <a:rPr dirty="0" sz="2450" spc="365" i="1">
                <a:latin typeface="Times New Roman"/>
                <a:cs typeface="Times New Roman"/>
              </a:rPr>
              <a:t>x</a:t>
            </a:r>
            <a:r>
              <a:rPr dirty="0" sz="2450" spc="114" i="1">
                <a:latin typeface="Times New Roman"/>
                <a:cs typeface="Times New Roman"/>
              </a:rPr>
              <a:t> </a:t>
            </a:r>
            <a:r>
              <a:rPr dirty="0" sz="2450" spc="810">
                <a:latin typeface="Symbol"/>
                <a:cs typeface="Symbol"/>
              </a:rPr>
              <a:t></a:t>
            </a:r>
            <a:r>
              <a:rPr dirty="0" sz="2450" spc="810" i="1">
                <a:latin typeface="Times New Roman"/>
                <a:cs typeface="Times New Roman"/>
              </a:rPr>
              <a:t>d</a:t>
            </a:r>
            <a:r>
              <a:rPr dirty="0" sz="2450" spc="-220" i="1">
                <a:latin typeface="Times New Roman"/>
                <a:cs typeface="Times New Roman"/>
              </a:rPr>
              <a:t> </a:t>
            </a:r>
            <a:r>
              <a:rPr dirty="0" baseline="2267" sz="3675" spc="1425">
                <a:latin typeface="Symbol"/>
                <a:cs typeface="Symbol"/>
              </a:rPr>
              <a:t></a:t>
            </a:r>
            <a:endParaRPr baseline="2267" sz="3675">
              <a:latin typeface="Symbol"/>
              <a:cs typeface="Symbol"/>
            </a:endParaRPr>
          </a:p>
          <a:p>
            <a:pPr marL="1907539">
              <a:lnSpc>
                <a:spcPts val="2595"/>
              </a:lnSpc>
            </a:pPr>
            <a:r>
              <a:rPr dirty="0" sz="2450" spc="95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5870" y="4908550"/>
            <a:ext cx="114300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20408" sz="3675" spc="839">
                <a:latin typeface="Symbol"/>
                <a:cs typeface="Symbol"/>
              </a:rPr>
              <a:t></a:t>
            </a:r>
            <a:r>
              <a:rPr dirty="0" sz="2450" spc="560" i="1">
                <a:latin typeface="Times New Roman"/>
                <a:cs typeface="Times New Roman"/>
              </a:rPr>
              <a:t>d</a:t>
            </a:r>
            <a:r>
              <a:rPr dirty="0" sz="2450" spc="185" i="1">
                <a:latin typeface="Times New Roman"/>
                <a:cs typeface="Times New Roman"/>
              </a:rPr>
              <a:t> </a:t>
            </a:r>
            <a:r>
              <a:rPr dirty="0" sz="2450" spc="765">
                <a:latin typeface="Symbol"/>
                <a:cs typeface="Symbol"/>
              </a:rPr>
              <a:t></a:t>
            </a:r>
            <a:r>
              <a:rPr dirty="0" sz="2450" spc="765" i="1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4150" y="4439920"/>
            <a:ext cx="224599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34975" algn="l"/>
              </a:tabLst>
            </a:pPr>
            <a:r>
              <a:rPr dirty="0" sz="2450" spc="229" i="1">
                <a:latin typeface="Times New Roman"/>
                <a:cs typeface="Times New Roman"/>
              </a:rPr>
              <a:t>if	</a:t>
            </a:r>
            <a:r>
              <a:rPr dirty="0" sz="2450" spc="415" i="1">
                <a:latin typeface="Times New Roman"/>
                <a:cs typeface="Times New Roman"/>
              </a:rPr>
              <a:t>b</a:t>
            </a:r>
            <a:r>
              <a:rPr dirty="0" sz="2450" spc="80" i="1">
                <a:latin typeface="Times New Roman"/>
                <a:cs typeface="Times New Roman"/>
              </a:rPr>
              <a:t> </a:t>
            </a:r>
            <a:r>
              <a:rPr dirty="0" sz="2450" spc="1055">
                <a:latin typeface="Symbol"/>
                <a:cs typeface="Symbol"/>
              </a:rPr>
              <a:t></a:t>
            </a:r>
            <a:r>
              <a:rPr dirty="0" sz="2450" spc="-310">
                <a:latin typeface="Times New Roman"/>
                <a:cs typeface="Times New Roman"/>
              </a:rPr>
              <a:t> </a:t>
            </a:r>
            <a:r>
              <a:rPr dirty="0" sz="2450" spc="365" i="1">
                <a:latin typeface="Times New Roman"/>
                <a:cs typeface="Times New Roman"/>
              </a:rPr>
              <a:t>x</a:t>
            </a:r>
            <a:r>
              <a:rPr dirty="0" sz="2450" spc="105" i="1">
                <a:latin typeface="Times New Roman"/>
                <a:cs typeface="Times New Roman"/>
              </a:rPr>
              <a:t> </a:t>
            </a:r>
            <a:r>
              <a:rPr dirty="0" sz="2450" spc="765">
                <a:latin typeface="Symbol"/>
                <a:cs typeface="Symbol"/>
              </a:rPr>
              <a:t></a:t>
            </a:r>
            <a:r>
              <a:rPr dirty="0" sz="2450" spc="765" i="1">
                <a:latin typeface="Times New Roman"/>
                <a:cs typeface="Times New Roman"/>
              </a:rPr>
              <a:t>c</a:t>
            </a:r>
            <a:r>
              <a:rPr dirty="0" sz="2450" spc="-85" i="1">
                <a:latin typeface="Times New Roman"/>
                <a:cs typeface="Times New Roman"/>
              </a:rPr>
              <a:t> </a:t>
            </a:r>
            <a:r>
              <a:rPr dirty="0" baseline="32879" sz="3675" spc="1425">
                <a:latin typeface="Symbol"/>
                <a:cs typeface="Symbol"/>
              </a:rPr>
              <a:t></a:t>
            </a:r>
            <a:endParaRPr baseline="32879" sz="367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4150" y="3794759"/>
            <a:ext cx="224599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47675" algn="l"/>
              </a:tabLst>
            </a:pPr>
            <a:r>
              <a:rPr dirty="0" sz="2450" spc="229" i="1">
                <a:latin typeface="Times New Roman"/>
                <a:cs typeface="Times New Roman"/>
              </a:rPr>
              <a:t>if	</a:t>
            </a:r>
            <a:r>
              <a:rPr dirty="0" sz="2450" spc="415" i="1">
                <a:latin typeface="Times New Roman"/>
                <a:cs typeface="Times New Roman"/>
              </a:rPr>
              <a:t>a</a:t>
            </a:r>
            <a:r>
              <a:rPr dirty="0" sz="2450" spc="125" i="1">
                <a:latin typeface="Times New Roman"/>
                <a:cs typeface="Times New Roman"/>
              </a:rPr>
              <a:t> </a:t>
            </a:r>
            <a:r>
              <a:rPr dirty="0" sz="2450" spc="1055">
                <a:latin typeface="Symbol"/>
                <a:cs typeface="Symbol"/>
              </a:rPr>
              <a:t></a:t>
            </a:r>
            <a:r>
              <a:rPr dirty="0" sz="2450" spc="-310">
                <a:latin typeface="Times New Roman"/>
                <a:cs typeface="Times New Roman"/>
              </a:rPr>
              <a:t> </a:t>
            </a:r>
            <a:r>
              <a:rPr dirty="0" sz="2450" spc="365" i="1">
                <a:latin typeface="Times New Roman"/>
                <a:cs typeface="Times New Roman"/>
              </a:rPr>
              <a:t>x</a:t>
            </a:r>
            <a:r>
              <a:rPr dirty="0" sz="2450" spc="110" i="1">
                <a:latin typeface="Times New Roman"/>
                <a:cs typeface="Times New Roman"/>
              </a:rPr>
              <a:t> </a:t>
            </a:r>
            <a:r>
              <a:rPr dirty="0" sz="2450" spc="760">
                <a:latin typeface="Symbol"/>
                <a:cs typeface="Symbol"/>
              </a:rPr>
              <a:t></a:t>
            </a:r>
            <a:r>
              <a:rPr dirty="0" sz="2450" spc="760" i="1">
                <a:latin typeface="Times New Roman"/>
                <a:cs typeface="Times New Roman"/>
              </a:rPr>
              <a:t>b</a:t>
            </a:r>
            <a:r>
              <a:rPr dirty="0" sz="2450" spc="-365" i="1">
                <a:latin typeface="Times New Roman"/>
                <a:cs typeface="Times New Roman"/>
              </a:rPr>
              <a:t> </a:t>
            </a:r>
            <a:r>
              <a:rPr dirty="0" baseline="7936" sz="3675" spc="1425">
                <a:latin typeface="Symbol"/>
                <a:cs typeface="Symbol"/>
              </a:rPr>
              <a:t></a:t>
            </a:r>
            <a:endParaRPr baseline="7936" sz="367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1270" y="4050029"/>
            <a:ext cx="105092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530">
                <a:latin typeface="Symbol"/>
                <a:cs typeface="Symbol"/>
              </a:rPr>
              <a:t></a:t>
            </a:r>
            <a:r>
              <a:rPr dirty="0" baseline="2267" sz="3675" spc="794" i="1">
                <a:latin typeface="Times New Roman"/>
                <a:cs typeface="Times New Roman"/>
              </a:rPr>
              <a:t>b</a:t>
            </a:r>
            <a:r>
              <a:rPr dirty="0" baseline="2267" sz="3675" spc="-179" i="1">
                <a:latin typeface="Times New Roman"/>
                <a:cs typeface="Times New Roman"/>
              </a:rPr>
              <a:t> </a:t>
            </a:r>
            <a:r>
              <a:rPr dirty="0" baseline="2267" sz="3675" spc="1064">
                <a:latin typeface="Symbol"/>
                <a:cs typeface="Symbol"/>
              </a:rPr>
              <a:t></a:t>
            </a:r>
            <a:r>
              <a:rPr dirty="0" baseline="2267" sz="3675" spc="1064" i="1">
                <a:latin typeface="Times New Roman"/>
                <a:cs typeface="Times New Roman"/>
              </a:rPr>
              <a:t>a</a:t>
            </a:r>
            <a:endParaRPr baseline="2267" sz="36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5870" y="3597909"/>
            <a:ext cx="110807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26077" sz="3675" spc="914">
                <a:latin typeface="Symbol"/>
                <a:cs typeface="Symbol"/>
              </a:rPr>
              <a:t></a:t>
            </a:r>
            <a:r>
              <a:rPr dirty="0" sz="2450" spc="610" i="1">
                <a:latin typeface="Times New Roman"/>
                <a:cs typeface="Times New Roman"/>
              </a:rPr>
              <a:t>x</a:t>
            </a:r>
            <a:r>
              <a:rPr dirty="0" sz="2450" spc="-75" i="1">
                <a:latin typeface="Times New Roman"/>
                <a:cs typeface="Times New Roman"/>
              </a:rPr>
              <a:t> </a:t>
            </a:r>
            <a:r>
              <a:rPr dirty="0" sz="2450" spc="710">
                <a:latin typeface="Symbol"/>
                <a:cs typeface="Symbol"/>
              </a:rPr>
              <a:t></a:t>
            </a:r>
            <a:r>
              <a:rPr dirty="0" sz="2450" spc="710" i="1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9550" y="3129279"/>
            <a:ext cx="126936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2595" algn="l"/>
              </a:tabLst>
            </a:pPr>
            <a:r>
              <a:rPr dirty="0" sz="2450" spc="229" i="1">
                <a:latin typeface="Times New Roman"/>
                <a:cs typeface="Times New Roman"/>
              </a:rPr>
              <a:t>if	</a:t>
            </a:r>
            <a:r>
              <a:rPr dirty="0" sz="2450" spc="365" i="1">
                <a:latin typeface="Times New Roman"/>
                <a:cs typeface="Times New Roman"/>
              </a:rPr>
              <a:t>x</a:t>
            </a:r>
            <a:r>
              <a:rPr dirty="0" sz="2450" spc="55" i="1">
                <a:latin typeface="Times New Roman"/>
                <a:cs typeface="Times New Roman"/>
              </a:rPr>
              <a:t> </a:t>
            </a:r>
            <a:r>
              <a:rPr dirty="0" sz="2450" spc="810">
                <a:latin typeface="Symbol"/>
                <a:cs typeface="Symbol"/>
              </a:rPr>
              <a:t></a:t>
            </a:r>
            <a:r>
              <a:rPr dirty="0" sz="2450" spc="810" i="1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6210" y="4646929"/>
            <a:ext cx="17399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0" i="1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5870" y="5349240"/>
            <a:ext cx="1130300" cy="7423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ts val="2815"/>
              </a:lnSpc>
              <a:spcBef>
                <a:spcPts val="110"/>
              </a:spcBef>
            </a:pPr>
            <a:r>
              <a:rPr dirty="0" baseline="-7936" sz="3675" spc="914">
                <a:latin typeface="Symbol"/>
                <a:cs typeface="Symbol"/>
              </a:rPr>
              <a:t></a:t>
            </a:r>
            <a:r>
              <a:rPr dirty="0" sz="2450" spc="610" i="1">
                <a:latin typeface="Times New Roman"/>
                <a:cs typeface="Times New Roman"/>
              </a:rPr>
              <a:t>d</a:t>
            </a:r>
            <a:r>
              <a:rPr dirty="0" sz="2450" spc="185" i="1">
                <a:latin typeface="Times New Roman"/>
                <a:cs typeface="Times New Roman"/>
              </a:rPr>
              <a:t> </a:t>
            </a:r>
            <a:r>
              <a:rPr dirty="0" sz="2450" spc="665">
                <a:latin typeface="Symbol"/>
                <a:cs typeface="Symbol"/>
              </a:rPr>
              <a:t></a:t>
            </a:r>
            <a:r>
              <a:rPr dirty="0" sz="2450" spc="665" i="1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ts val="2815"/>
              </a:lnSpc>
            </a:pPr>
            <a:r>
              <a:rPr dirty="0" sz="2450" spc="-140">
                <a:latin typeface="Symbol"/>
                <a:cs typeface="Symbol"/>
              </a:rPr>
              <a:t></a:t>
            </a:r>
            <a:r>
              <a:rPr dirty="0" baseline="-26077" sz="3675" spc="-209">
                <a:latin typeface="Symbol"/>
                <a:cs typeface="Symbol"/>
              </a:rPr>
              <a:t></a:t>
            </a:r>
            <a:r>
              <a:rPr dirty="0" baseline="-10204" sz="3675" spc="-209">
                <a:latin typeface="Times New Roman"/>
                <a:cs typeface="Times New Roman"/>
              </a:rPr>
              <a:t>0</a:t>
            </a:r>
            <a:endParaRPr baseline="-10204" sz="36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1270" y="3129279"/>
            <a:ext cx="43624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4535" sz="3675" spc="562">
                <a:latin typeface="Symbol"/>
                <a:cs typeface="Symbol"/>
              </a:rPr>
              <a:t></a:t>
            </a:r>
            <a:r>
              <a:rPr dirty="0" sz="2450" spc="415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1250" y="4406219"/>
            <a:ext cx="186499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745"/>
              </a:lnSpc>
              <a:spcBef>
                <a:spcPts val="125"/>
              </a:spcBef>
              <a:tabLst>
                <a:tab pos="517525" algn="l"/>
              </a:tabLst>
            </a:pPr>
            <a:r>
              <a:rPr dirty="0" sz="2700" spc="965">
                <a:latin typeface="Symbol"/>
                <a:cs typeface="Symbol"/>
              </a:rPr>
              <a:t></a:t>
            </a:r>
            <a:r>
              <a:rPr dirty="0" sz="2700" spc="965">
                <a:latin typeface="Times New Roman"/>
                <a:cs typeface="Times New Roman"/>
              </a:rPr>
              <a:t>	</a:t>
            </a:r>
            <a:r>
              <a:rPr dirty="0" sz="2450" spc="409">
                <a:latin typeface="Times New Roman"/>
                <a:cs typeface="Times New Roman"/>
              </a:rPr>
              <a:t>(</a:t>
            </a:r>
            <a:r>
              <a:rPr dirty="0" sz="2450" spc="409" i="1">
                <a:latin typeface="Times New Roman"/>
                <a:cs typeface="Times New Roman"/>
              </a:rPr>
              <a:t>x</a:t>
            </a:r>
            <a:r>
              <a:rPr dirty="0" sz="2450" spc="409">
                <a:latin typeface="Times New Roman"/>
                <a:cs typeface="Times New Roman"/>
              </a:rPr>
              <a:t>)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 spc="1080">
                <a:latin typeface="Symbol"/>
                <a:cs typeface="Symbol"/>
              </a:rPr>
              <a:t></a:t>
            </a:r>
            <a:r>
              <a:rPr dirty="0" baseline="32879" sz="3675" spc="1620">
                <a:latin typeface="Symbol"/>
                <a:cs typeface="Symbol"/>
              </a:rPr>
              <a:t></a:t>
            </a:r>
            <a:endParaRPr baseline="32879" sz="3675">
              <a:latin typeface="Symbol"/>
              <a:cs typeface="Symbol"/>
            </a:endParaRPr>
          </a:p>
          <a:p>
            <a:pPr algn="r" marR="43180">
              <a:lnSpc>
                <a:spcPts val="1445"/>
              </a:lnSpc>
            </a:pPr>
            <a:r>
              <a:rPr dirty="0" baseline="-9070" sz="3675" spc="97">
                <a:latin typeface="Symbol"/>
                <a:cs typeface="Symbol"/>
              </a:rPr>
              <a:t></a:t>
            </a:r>
            <a:r>
              <a:rPr dirty="0" sz="2450" spc="415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480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405129"/>
            <a:ext cx="46075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latin typeface="Calibri"/>
                <a:cs typeface="Calibri"/>
              </a:rPr>
              <a:t>Gaussian </a:t>
            </a:r>
            <a:r>
              <a:rPr dirty="0" sz="2800" spc="-5" b="1">
                <a:latin typeface="Calibri"/>
                <a:cs typeface="Calibri"/>
              </a:rPr>
              <a:t>membership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803400"/>
            <a:ext cx="4456430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400" i="1">
                <a:latin typeface="Times New Roman"/>
                <a:cs typeface="Times New Roman"/>
              </a:rPr>
              <a:t>c: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centre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s: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width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m: </a:t>
            </a:r>
            <a:r>
              <a:rPr dirty="0" sz="2400" spc="-5">
                <a:latin typeface="Times New Roman"/>
                <a:cs typeface="Times New Roman"/>
              </a:rPr>
              <a:t>fuzzification factor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=2)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869" y="3158490"/>
            <a:ext cx="7785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latin typeface="Times New Roman"/>
                <a:cs typeface="Times New Roman"/>
              </a:rPr>
              <a:t>µ</a:t>
            </a:r>
            <a:r>
              <a:rPr dirty="0" baseline="-24305" sz="2400" spc="-7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 spc="-5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26279" y="153416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 h="0">
                <a:moveTo>
                  <a:pt x="0" y="0"/>
                </a:moveTo>
                <a:lnTo>
                  <a:pt x="16129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73929" y="1534160"/>
            <a:ext cx="535940" cy="0"/>
          </a:xfrm>
          <a:custGeom>
            <a:avLst/>
            <a:gdLst/>
            <a:ahLst/>
            <a:cxnLst/>
            <a:rect l="l" t="t" r="r" b="b"/>
            <a:pathLst>
              <a:path w="535939" h="0">
                <a:moveTo>
                  <a:pt x="0" y="0"/>
                </a:moveTo>
                <a:lnTo>
                  <a:pt x="5359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42179" y="1205230"/>
            <a:ext cx="0" cy="656590"/>
          </a:xfrm>
          <a:custGeom>
            <a:avLst/>
            <a:gdLst/>
            <a:ahLst/>
            <a:cxnLst/>
            <a:rect l="l" t="t" r="r" b="b"/>
            <a:pathLst>
              <a:path w="0" h="656589">
                <a:moveTo>
                  <a:pt x="0" y="0"/>
                </a:moveTo>
                <a:lnTo>
                  <a:pt x="0" y="65659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36540" y="1205230"/>
            <a:ext cx="0" cy="656590"/>
          </a:xfrm>
          <a:custGeom>
            <a:avLst/>
            <a:gdLst/>
            <a:ahLst/>
            <a:cxnLst/>
            <a:rect l="l" t="t" r="r" b="b"/>
            <a:pathLst>
              <a:path w="0" h="656589">
                <a:moveTo>
                  <a:pt x="0" y="0"/>
                </a:moveTo>
                <a:lnTo>
                  <a:pt x="0" y="65659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97829" y="1352550"/>
            <a:ext cx="178435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200"/>
              </a:lnSpc>
              <a:spcBef>
                <a:spcPts val="100"/>
              </a:spcBef>
            </a:pPr>
            <a:r>
              <a:rPr dirty="0" sz="2100" spc="-5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00"/>
              </a:lnSpc>
            </a:pPr>
            <a:r>
              <a:rPr dirty="0" sz="2100" spc="-405">
                <a:latin typeface="Symbol"/>
                <a:cs typeface="Symbol"/>
              </a:rPr>
              <a:t></a:t>
            </a:r>
            <a:r>
              <a:rPr dirty="0" baseline="-9259" sz="3150" spc="-607">
                <a:latin typeface="Symbol"/>
                <a:cs typeface="Symbol"/>
              </a:rPr>
              <a:t></a:t>
            </a:r>
            <a:endParaRPr baseline="-9259" sz="3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5759" y="1591309"/>
            <a:ext cx="1784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100" spc="-405">
                <a:latin typeface="Symbol"/>
                <a:cs typeface="Symbol"/>
              </a:rPr>
              <a:t></a:t>
            </a:r>
            <a:r>
              <a:rPr dirty="0" baseline="-9259" sz="3150" spc="-607">
                <a:latin typeface="Symbol"/>
                <a:cs typeface="Symbol"/>
              </a:rPr>
              <a:t></a:t>
            </a:r>
            <a:endParaRPr baseline="-9259" sz="3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1159" y="1096009"/>
            <a:ext cx="1276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Symbol"/>
                <a:cs typeface="Symbol"/>
              </a:rPr>
              <a:t>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9670" y="1529079"/>
            <a:ext cx="12953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i="1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2150" y="1153159"/>
            <a:ext cx="11741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dirty="0" sz="2100" spc="-5">
                <a:latin typeface="Times New Roman"/>
                <a:cs typeface="Times New Roman"/>
              </a:rPr>
              <a:t>1	</a:t>
            </a:r>
            <a:r>
              <a:rPr dirty="0" sz="2100" spc="-5" i="1">
                <a:latin typeface="Times New Roman"/>
                <a:cs typeface="Times New Roman"/>
              </a:rPr>
              <a:t>x </a:t>
            </a:r>
            <a:r>
              <a:rPr dirty="0" sz="2100" spc="-5">
                <a:latin typeface="Symbol"/>
                <a:cs typeface="Symbol"/>
              </a:rPr>
              <a:t>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5" i="1">
                <a:latin typeface="Times New Roman"/>
                <a:cs typeface="Times New Roman"/>
              </a:rPr>
              <a:t>c </a:t>
            </a:r>
            <a:r>
              <a:rPr dirty="0" baseline="57870" sz="1800" spc="22" i="1">
                <a:latin typeface="Times New Roman"/>
                <a:cs typeface="Times New Roman"/>
              </a:rPr>
              <a:t>m</a:t>
            </a:r>
            <a:r>
              <a:rPr dirty="0" baseline="57870" sz="1800" spc="-127" i="1">
                <a:latin typeface="Times New Roman"/>
                <a:cs typeface="Times New Roman"/>
              </a:rPr>
              <a:t> </a:t>
            </a:r>
            <a:r>
              <a:rPr dirty="0" baseline="11904" sz="3150" spc="-7">
                <a:latin typeface="Symbol"/>
                <a:cs typeface="Symbol"/>
              </a:rPr>
              <a:t></a:t>
            </a:r>
            <a:endParaRPr baseline="11904" sz="3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9950" y="1311418"/>
            <a:ext cx="2575560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150" spc="-35">
                <a:latin typeface="Symbol"/>
                <a:cs typeface="Symbol"/>
              </a:rPr>
              <a:t></a:t>
            </a:r>
            <a:r>
              <a:rPr dirty="0" sz="2150" spc="-295">
                <a:latin typeface="Times New Roman"/>
                <a:cs typeface="Times New Roman"/>
              </a:rPr>
              <a:t> </a:t>
            </a:r>
            <a:r>
              <a:rPr dirty="0" baseline="-25462" sz="1800" spc="15" i="1">
                <a:latin typeface="Times New Roman"/>
                <a:cs typeface="Times New Roman"/>
              </a:rPr>
              <a:t>A</a:t>
            </a:r>
            <a:r>
              <a:rPr dirty="0" baseline="-25462" sz="1800" spc="-37" i="1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(</a:t>
            </a:r>
            <a:r>
              <a:rPr dirty="0" sz="2100" spc="50" i="1">
                <a:latin typeface="Times New Roman"/>
                <a:cs typeface="Times New Roman"/>
              </a:rPr>
              <a:t>x</a:t>
            </a:r>
            <a:r>
              <a:rPr dirty="0" sz="2100" spc="50">
                <a:latin typeface="Times New Roman"/>
                <a:cs typeface="Times New Roman"/>
              </a:rPr>
              <a:t>,</a:t>
            </a:r>
            <a:r>
              <a:rPr dirty="0" sz="2100" spc="-300">
                <a:latin typeface="Times New Roman"/>
                <a:cs typeface="Times New Roman"/>
              </a:rPr>
              <a:t> </a:t>
            </a:r>
            <a:r>
              <a:rPr dirty="0" sz="2100" spc="5" i="1">
                <a:latin typeface="Times New Roman"/>
                <a:cs typeface="Times New Roman"/>
              </a:rPr>
              <a:t>c</a:t>
            </a:r>
            <a:r>
              <a:rPr dirty="0" sz="2100" spc="5">
                <a:latin typeface="Times New Roman"/>
                <a:cs typeface="Times New Roman"/>
              </a:rPr>
              <a:t>,</a:t>
            </a:r>
            <a:r>
              <a:rPr dirty="0" sz="2100" spc="-235">
                <a:latin typeface="Times New Roman"/>
                <a:cs typeface="Times New Roman"/>
              </a:rPr>
              <a:t> </a:t>
            </a:r>
            <a:r>
              <a:rPr dirty="0" sz="2100" spc="15" i="1">
                <a:latin typeface="Times New Roman"/>
                <a:cs typeface="Times New Roman"/>
              </a:rPr>
              <a:t>s</a:t>
            </a:r>
            <a:r>
              <a:rPr dirty="0" sz="2100" spc="15">
                <a:latin typeface="Times New Roman"/>
                <a:cs typeface="Times New Roman"/>
              </a:rPr>
              <a:t>,</a:t>
            </a:r>
            <a:r>
              <a:rPr dirty="0" sz="2100" spc="-270">
                <a:latin typeface="Times New Roman"/>
                <a:cs typeface="Times New Roman"/>
              </a:rPr>
              <a:t> </a:t>
            </a:r>
            <a:r>
              <a:rPr dirty="0" sz="2100" spc="15" i="1">
                <a:latin typeface="Times New Roman"/>
                <a:cs typeface="Times New Roman"/>
              </a:rPr>
              <a:t>m</a:t>
            </a:r>
            <a:r>
              <a:rPr dirty="0" sz="2100" spc="15">
                <a:latin typeface="Times New Roman"/>
                <a:cs typeface="Times New Roman"/>
              </a:rPr>
              <a:t>)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Symbol"/>
                <a:cs typeface="Symbol"/>
              </a:rPr>
              <a:t>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Times New Roman"/>
                <a:cs typeface="Times New Roman"/>
              </a:rPr>
              <a:t>exp</a:t>
            </a:r>
            <a:r>
              <a:rPr dirty="0" baseline="-6613" sz="3150" spc="30">
                <a:latin typeface="Symbol"/>
                <a:cs typeface="Symbol"/>
              </a:rPr>
              <a:t></a:t>
            </a:r>
            <a:r>
              <a:rPr dirty="0" sz="2100" spc="20">
                <a:latin typeface="Symbol"/>
                <a:cs typeface="Symbol"/>
              </a:rPr>
              <a:t></a:t>
            </a:r>
            <a:r>
              <a:rPr dirty="0" sz="2100" spc="65">
                <a:latin typeface="Times New Roman"/>
                <a:cs typeface="Times New Roman"/>
              </a:rPr>
              <a:t> </a:t>
            </a:r>
            <a:r>
              <a:rPr dirty="0" baseline="-43650" sz="3150" spc="-7">
                <a:latin typeface="Times New Roman"/>
                <a:cs typeface="Times New Roman"/>
              </a:rPr>
              <a:t>2</a:t>
            </a:r>
            <a:endParaRPr baseline="-43650" sz="3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71420" y="3460750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 h="0">
                <a:moveTo>
                  <a:pt x="0" y="0"/>
                </a:moveTo>
                <a:lnTo>
                  <a:pt x="33578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2930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71420" y="6111240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 h="0">
                <a:moveTo>
                  <a:pt x="0" y="0"/>
                </a:moveTo>
                <a:lnTo>
                  <a:pt x="33578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29300" y="611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29300" y="3460750"/>
            <a:ext cx="0" cy="2650490"/>
          </a:xfrm>
          <a:custGeom>
            <a:avLst/>
            <a:gdLst/>
            <a:ahLst/>
            <a:cxnLst/>
            <a:rect l="l" t="t" r="r" b="b"/>
            <a:pathLst>
              <a:path w="0" h="2650490">
                <a:moveTo>
                  <a:pt x="0" y="265049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2930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71420" y="3460750"/>
            <a:ext cx="0" cy="2650490"/>
          </a:xfrm>
          <a:custGeom>
            <a:avLst/>
            <a:gdLst/>
            <a:ahLst/>
            <a:cxnLst/>
            <a:rect l="l" t="t" r="r" b="b"/>
            <a:pathLst>
              <a:path w="0" h="2650490">
                <a:moveTo>
                  <a:pt x="0" y="265049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7142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71420" y="6111240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 h="0">
                <a:moveTo>
                  <a:pt x="0" y="0"/>
                </a:moveTo>
                <a:lnTo>
                  <a:pt x="33578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9300" y="611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71420" y="3460750"/>
            <a:ext cx="0" cy="2650490"/>
          </a:xfrm>
          <a:custGeom>
            <a:avLst/>
            <a:gdLst/>
            <a:ahLst/>
            <a:cxnLst/>
            <a:rect l="l" t="t" r="r" b="b"/>
            <a:pathLst>
              <a:path w="0" h="2650490">
                <a:moveTo>
                  <a:pt x="0" y="265049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7142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142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7142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7142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7142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0416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0416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0416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416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768600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45789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45789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45789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45789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110229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7980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7980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7980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7980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42970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1254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1254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1254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1254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776979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5417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5417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5417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5417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117340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486909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486909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86909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86909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451350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2092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2092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2092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2092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785359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54929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154929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154929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154929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118100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9529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9529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9529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9529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5459729" y="610107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829300" y="6080759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829300" y="6080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829300" y="34607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829300" y="3492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761990" y="6101079"/>
            <a:ext cx="135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1</a:t>
            </a: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471420" y="61112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501900" y="611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797550" y="611124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797550" y="611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373629" y="6008370"/>
            <a:ext cx="144145" cy="24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44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L="74930">
              <a:lnSpc>
                <a:spcPts val="844"/>
              </a:lnSpc>
            </a:pP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471420" y="584707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501900" y="58470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97550" y="584707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97550" y="58470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288539" y="5742940"/>
            <a:ext cx="1689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471420" y="558292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501900" y="558290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97550" y="558292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97550" y="558290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471420" y="53187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01900" y="5318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97550" y="531875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797550" y="53187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288539" y="5214620"/>
            <a:ext cx="16891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471420" y="505460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01900" y="50545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97550" y="50546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97550" y="50545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2288539" y="4950459"/>
            <a:ext cx="1689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471420" y="47904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501900" y="47904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797550" y="479044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797550" y="47904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2288539" y="4686300"/>
            <a:ext cx="1689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471420" y="45186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501900" y="45186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797550" y="451865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97550" y="45186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2288539" y="4413250"/>
            <a:ext cx="1689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471420" y="425322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501900" y="425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797550" y="425322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797550" y="425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2288539" y="4149090"/>
            <a:ext cx="1689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471420" y="398907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501900" y="39890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797550" y="39890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797550" y="39890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2288539" y="3884929"/>
            <a:ext cx="1689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471420" y="372490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501900" y="3724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797550" y="37249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97550" y="3724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2288539" y="3620770"/>
            <a:ext cx="1689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r>
              <a:rPr dirty="0" sz="800" spc="3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471420" y="346075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50190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797550" y="346075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75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79755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2373629" y="3356609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471420" y="3460750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 h="0">
                <a:moveTo>
                  <a:pt x="0" y="0"/>
                </a:moveTo>
                <a:lnTo>
                  <a:pt x="33578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82930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471420" y="6111240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 h="0">
                <a:moveTo>
                  <a:pt x="0" y="0"/>
                </a:moveTo>
                <a:lnTo>
                  <a:pt x="33578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829300" y="611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829300" y="3460750"/>
            <a:ext cx="0" cy="2650490"/>
          </a:xfrm>
          <a:custGeom>
            <a:avLst/>
            <a:gdLst/>
            <a:ahLst/>
            <a:cxnLst/>
            <a:rect l="l" t="t" r="r" b="b"/>
            <a:pathLst>
              <a:path w="0" h="2650490">
                <a:moveTo>
                  <a:pt x="0" y="265049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82930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471420" y="3460750"/>
            <a:ext cx="0" cy="2650490"/>
          </a:xfrm>
          <a:custGeom>
            <a:avLst/>
            <a:gdLst/>
            <a:ahLst/>
            <a:cxnLst/>
            <a:rect l="l" t="t" r="r" b="b"/>
            <a:pathLst>
              <a:path w="0" h="2650490">
                <a:moveTo>
                  <a:pt x="0" y="265049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471420" y="34607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471420" y="3460750"/>
            <a:ext cx="3357879" cy="2642870"/>
          </a:xfrm>
          <a:custGeom>
            <a:avLst/>
            <a:gdLst/>
            <a:ahLst/>
            <a:cxnLst/>
            <a:rect l="l" t="t" r="r" b="b"/>
            <a:pathLst>
              <a:path w="3357879" h="2642870">
                <a:moveTo>
                  <a:pt x="0" y="2642870"/>
                </a:moveTo>
                <a:lnTo>
                  <a:pt x="30480" y="2642870"/>
                </a:lnTo>
                <a:lnTo>
                  <a:pt x="69850" y="2642870"/>
                </a:lnTo>
                <a:lnTo>
                  <a:pt x="100330" y="2642870"/>
                </a:lnTo>
                <a:lnTo>
                  <a:pt x="132080" y="2635250"/>
                </a:lnTo>
                <a:lnTo>
                  <a:pt x="170180" y="2635250"/>
                </a:lnTo>
                <a:lnTo>
                  <a:pt x="200660" y="2627630"/>
                </a:lnTo>
                <a:lnTo>
                  <a:pt x="232410" y="2627630"/>
                </a:lnTo>
                <a:lnTo>
                  <a:pt x="271780" y="2620010"/>
                </a:lnTo>
                <a:lnTo>
                  <a:pt x="302260" y="2612390"/>
                </a:lnTo>
                <a:lnTo>
                  <a:pt x="332740" y="2604770"/>
                </a:lnTo>
                <a:lnTo>
                  <a:pt x="372110" y="2589530"/>
                </a:lnTo>
                <a:lnTo>
                  <a:pt x="402590" y="2580640"/>
                </a:lnTo>
                <a:lnTo>
                  <a:pt x="434340" y="2565400"/>
                </a:lnTo>
                <a:lnTo>
                  <a:pt x="472440" y="2550160"/>
                </a:lnTo>
                <a:lnTo>
                  <a:pt x="504190" y="2526030"/>
                </a:lnTo>
                <a:lnTo>
                  <a:pt x="534669" y="2503170"/>
                </a:lnTo>
                <a:lnTo>
                  <a:pt x="574040" y="2480310"/>
                </a:lnTo>
                <a:lnTo>
                  <a:pt x="604519" y="2448560"/>
                </a:lnTo>
                <a:lnTo>
                  <a:pt x="636269" y="2410460"/>
                </a:lnTo>
                <a:lnTo>
                  <a:pt x="674369" y="2371090"/>
                </a:lnTo>
                <a:lnTo>
                  <a:pt x="704850" y="2324100"/>
                </a:lnTo>
                <a:lnTo>
                  <a:pt x="736600" y="2277110"/>
                </a:lnTo>
                <a:lnTo>
                  <a:pt x="775969" y="2223770"/>
                </a:lnTo>
                <a:lnTo>
                  <a:pt x="806450" y="2161540"/>
                </a:lnTo>
                <a:lnTo>
                  <a:pt x="836930" y="2099310"/>
                </a:lnTo>
                <a:lnTo>
                  <a:pt x="876300" y="2021839"/>
                </a:lnTo>
                <a:lnTo>
                  <a:pt x="906780" y="1943100"/>
                </a:lnTo>
                <a:lnTo>
                  <a:pt x="938530" y="1858010"/>
                </a:lnTo>
                <a:lnTo>
                  <a:pt x="976630" y="1772920"/>
                </a:lnTo>
                <a:lnTo>
                  <a:pt x="1008380" y="1678939"/>
                </a:lnTo>
                <a:lnTo>
                  <a:pt x="1038859" y="1578610"/>
                </a:lnTo>
                <a:lnTo>
                  <a:pt x="1078230" y="1469389"/>
                </a:lnTo>
                <a:lnTo>
                  <a:pt x="1108709" y="1360170"/>
                </a:lnTo>
                <a:lnTo>
                  <a:pt x="1140459" y="1250950"/>
                </a:lnTo>
                <a:lnTo>
                  <a:pt x="1178559" y="1143000"/>
                </a:lnTo>
                <a:lnTo>
                  <a:pt x="1209040" y="1026160"/>
                </a:lnTo>
                <a:lnTo>
                  <a:pt x="1240790" y="916939"/>
                </a:lnTo>
                <a:lnTo>
                  <a:pt x="1278890" y="800100"/>
                </a:lnTo>
                <a:lnTo>
                  <a:pt x="1310640" y="692150"/>
                </a:lnTo>
                <a:lnTo>
                  <a:pt x="1341120" y="582930"/>
                </a:lnTo>
                <a:lnTo>
                  <a:pt x="1380490" y="490219"/>
                </a:lnTo>
                <a:lnTo>
                  <a:pt x="1410970" y="388619"/>
                </a:lnTo>
                <a:lnTo>
                  <a:pt x="1442720" y="303530"/>
                </a:lnTo>
                <a:lnTo>
                  <a:pt x="1480820" y="224789"/>
                </a:lnTo>
                <a:lnTo>
                  <a:pt x="1511300" y="163830"/>
                </a:lnTo>
                <a:lnTo>
                  <a:pt x="1543050" y="100329"/>
                </a:lnTo>
                <a:lnTo>
                  <a:pt x="1582420" y="62229"/>
                </a:lnTo>
                <a:lnTo>
                  <a:pt x="1612900" y="22860"/>
                </a:lnTo>
                <a:lnTo>
                  <a:pt x="1643380" y="7620"/>
                </a:lnTo>
                <a:lnTo>
                  <a:pt x="1682750" y="0"/>
                </a:lnTo>
                <a:lnTo>
                  <a:pt x="1713230" y="7620"/>
                </a:lnTo>
                <a:lnTo>
                  <a:pt x="1744980" y="22860"/>
                </a:lnTo>
                <a:lnTo>
                  <a:pt x="1775459" y="62229"/>
                </a:lnTo>
                <a:lnTo>
                  <a:pt x="1814830" y="100329"/>
                </a:lnTo>
                <a:lnTo>
                  <a:pt x="1845309" y="163830"/>
                </a:lnTo>
                <a:lnTo>
                  <a:pt x="1877059" y="224789"/>
                </a:lnTo>
                <a:lnTo>
                  <a:pt x="1915159" y="303530"/>
                </a:lnTo>
                <a:lnTo>
                  <a:pt x="1946909" y="388619"/>
                </a:lnTo>
                <a:lnTo>
                  <a:pt x="1977390" y="490219"/>
                </a:lnTo>
                <a:lnTo>
                  <a:pt x="2015490" y="582930"/>
                </a:lnTo>
                <a:lnTo>
                  <a:pt x="2047240" y="692150"/>
                </a:lnTo>
                <a:lnTo>
                  <a:pt x="2077720" y="800100"/>
                </a:lnTo>
                <a:lnTo>
                  <a:pt x="2117090" y="916939"/>
                </a:lnTo>
                <a:lnTo>
                  <a:pt x="2147570" y="1026160"/>
                </a:lnTo>
                <a:lnTo>
                  <a:pt x="2179320" y="1143000"/>
                </a:lnTo>
                <a:lnTo>
                  <a:pt x="2217420" y="1250950"/>
                </a:lnTo>
                <a:lnTo>
                  <a:pt x="2249170" y="1360170"/>
                </a:lnTo>
                <a:lnTo>
                  <a:pt x="2279650" y="1469389"/>
                </a:lnTo>
                <a:lnTo>
                  <a:pt x="2319020" y="1578610"/>
                </a:lnTo>
                <a:lnTo>
                  <a:pt x="2349500" y="1678939"/>
                </a:lnTo>
                <a:lnTo>
                  <a:pt x="2381250" y="1772920"/>
                </a:lnTo>
                <a:lnTo>
                  <a:pt x="2419350" y="1858010"/>
                </a:lnTo>
                <a:lnTo>
                  <a:pt x="2449830" y="1943100"/>
                </a:lnTo>
                <a:lnTo>
                  <a:pt x="2481580" y="2021839"/>
                </a:lnTo>
                <a:lnTo>
                  <a:pt x="2519680" y="2099310"/>
                </a:lnTo>
                <a:lnTo>
                  <a:pt x="2551430" y="2161540"/>
                </a:lnTo>
                <a:lnTo>
                  <a:pt x="2581910" y="2223770"/>
                </a:lnTo>
                <a:lnTo>
                  <a:pt x="2621280" y="2277110"/>
                </a:lnTo>
                <a:lnTo>
                  <a:pt x="2651760" y="2324100"/>
                </a:lnTo>
                <a:lnTo>
                  <a:pt x="2683510" y="2371090"/>
                </a:lnTo>
                <a:lnTo>
                  <a:pt x="2721610" y="2410460"/>
                </a:lnTo>
                <a:lnTo>
                  <a:pt x="2753360" y="2448560"/>
                </a:lnTo>
                <a:lnTo>
                  <a:pt x="2783840" y="2480310"/>
                </a:lnTo>
                <a:lnTo>
                  <a:pt x="2821940" y="2503170"/>
                </a:lnTo>
                <a:lnTo>
                  <a:pt x="2853690" y="2526030"/>
                </a:lnTo>
                <a:lnTo>
                  <a:pt x="2884170" y="2550160"/>
                </a:lnTo>
                <a:lnTo>
                  <a:pt x="2923540" y="2565400"/>
                </a:lnTo>
                <a:lnTo>
                  <a:pt x="2954020" y="2580640"/>
                </a:lnTo>
                <a:lnTo>
                  <a:pt x="2985770" y="2589530"/>
                </a:lnTo>
                <a:lnTo>
                  <a:pt x="3023870" y="2604770"/>
                </a:lnTo>
                <a:lnTo>
                  <a:pt x="3055620" y="2612390"/>
                </a:lnTo>
                <a:lnTo>
                  <a:pt x="3086100" y="2620010"/>
                </a:lnTo>
                <a:lnTo>
                  <a:pt x="3125470" y="2627630"/>
                </a:lnTo>
                <a:lnTo>
                  <a:pt x="3155950" y="2627630"/>
                </a:lnTo>
                <a:lnTo>
                  <a:pt x="3187700" y="2635250"/>
                </a:lnTo>
                <a:lnTo>
                  <a:pt x="3225800" y="2635250"/>
                </a:lnTo>
                <a:lnTo>
                  <a:pt x="3257550" y="2642870"/>
                </a:lnTo>
                <a:lnTo>
                  <a:pt x="3288029" y="2642870"/>
                </a:lnTo>
                <a:lnTo>
                  <a:pt x="3326129" y="2642870"/>
                </a:lnTo>
                <a:lnTo>
                  <a:pt x="3357879" y="2642870"/>
                </a:lnTo>
              </a:path>
            </a:pathLst>
          </a:custGeom>
          <a:ln w="7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6249670" y="5825490"/>
            <a:ext cx="1835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630669" y="3241039"/>
            <a:ext cx="698500" cy="197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2100"/>
              </a:lnSpc>
              <a:spcBef>
                <a:spcPts val="100"/>
              </a:spcBef>
            </a:pPr>
            <a:r>
              <a:rPr dirty="0" sz="2800" spc="-10" i="1">
                <a:latin typeface="Times New Roman"/>
                <a:cs typeface="Times New Roman"/>
              </a:rPr>
              <a:t>c=5  </a:t>
            </a:r>
            <a:r>
              <a:rPr dirty="0" sz="2800" spc="-5" i="1">
                <a:latin typeface="Times New Roman"/>
                <a:cs typeface="Times New Roman"/>
              </a:rPr>
              <a:t>s=2  </a:t>
            </a:r>
            <a:r>
              <a:rPr dirty="0" sz="2800" spc="-15" i="1">
                <a:latin typeface="Times New Roman"/>
                <a:cs typeface="Times New Roman"/>
              </a:rPr>
              <a:t>m</a:t>
            </a:r>
            <a:r>
              <a:rPr dirty="0" sz="2800" spc="-5" i="1">
                <a:latin typeface="Times New Roman"/>
                <a:cs typeface="Times New Roman"/>
              </a:rPr>
              <a:t>=2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463800" y="3270250"/>
            <a:ext cx="0" cy="692150"/>
          </a:xfrm>
          <a:custGeom>
            <a:avLst/>
            <a:gdLst/>
            <a:ahLst/>
            <a:cxnLst/>
            <a:rect l="l" t="t" r="r" b="b"/>
            <a:pathLst>
              <a:path w="0" h="692150">
                <a:moveTo>
                  <a:pt x="0" y="69215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425700" y="32004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15000" y="609600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096000" y="6057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676909"/>
            <a:ext cx="848360" cy="1323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dirty="0" sz="2800" spc="-5" i="1">
                <a:latin typeface="Times New Roman"/>
                <a:cs typeface="Times New Roman"/>
              </a:rPr>
              <a:t>c=5  </a:t>
            </a:r>
            <a:r>
              <a:rPr dirty="0" sz="2800" spc="5" i="1">
                <a:latin typeface="Times New Roman"/>
                <a:cs typeface="Times New Roman"/>
              </a:rPr>
              <a:t>s</a:t>
            </a:r>
            <a:r>
              <a:rPr dirty="0" sz="2800" spc="-15" i="1">
                <a:latin typeface="Times New Roman"/>
                <a:cs typeface="Times New Roman"/>
              </a:rPr>
              <a:t>=</a:t>
            </a:r>
            <a:r>
              <a:rPr dirty="0" sz="2800" i="1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0600" y="2197100"/>
            <a:ext cx="6991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latin typeface="Times New Roman"/>
                <a:cs typeface="Times New Roman"/>
              </a:rPr>
              <a:t>m=2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660" y="527050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 h="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1129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2660" y="2893060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 h="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1129" y="28930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1129" y="527050"/>
            <a:ext cx="0" cy="2366010"/>
          </a:xfrm>
          <a:custGeom>
            <a:avLst/>
            <a:gdLst/>
            <a:ahLst/>
            <a:cxnLst/>
            <a:rect l="l" t="t" r="r" b="b"/>
            <a:pathLst>
              <a:path w="0" h="2366010">
                <a:moveTo>
                  <a:pt x="0" y="23660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1129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2660" y="527050"/>
            <a:ext cx="0" cy="2366010"/>
          </a:xfrm>
          <a:custGeom>
            <a:avLst/>
            <a:gdLst/>
            <a:ahLst/>
            <a:cxnLst/>
            <a:rect l="l" t="t" r="r" b="b"/>
            <a:pathLst>
              <a:path w="0" h="2366010">
                <a:moveTo>
                  <a:pt x="0" y="23660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2660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2660" y="2893060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 h="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61129" y="28930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2660" y="527050"/>
            <a:ext cx="0" cy="2366010"/>
          </a:xfrm>
          <a:custGeom>
            <a:avLst/>
            <a:gdLst/>
            <a:ahLst/>
            <a:cxnLst/>
            <a:rect l="l" t="t" r="r" b="b"/>
            <a:pathLst>
              <a:path w="0" h="2366010">
                <a:moveTo>
                  <a:pt x="0" y="23660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2660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266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266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266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266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29639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6111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6111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6111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6111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26819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6591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6591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6591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6591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531619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63089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63089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63089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63089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30070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6027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6027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6027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6027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127250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6507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6507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6507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6507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432050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6352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6352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6352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6352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6070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6070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6070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6070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729229" y="2882900"/>
            <a:ext cx="37401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0515" algn="l"/>
              </a:tabLst>
            </a:pPr>
            <a:r>
              <a:rPr dirty="0" sz="700" spc="5">
                <a:latin typeface="Arial"/>
                <a:cs typeface="Arial"/>
              </a:rPr>
              <a:t>6</a:t>
            </a:r>
            <a:r>
              <a:rPr dirty="0" sz="700" spc="5">
                <a:latin typeface="Arial"/>
                <a:cs typeface="Arial"/>
              </a:rPr>
              <a:t>	</a:t>
            </a:r>
            <a:r>
              <a:rPr dirty="0" sz="700" spc="5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5915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5915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5915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5915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326129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63950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63950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63950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63950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629659" y="288290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61129" y="286638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61129" y="28663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61129" y="5270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61129" y="5549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900170" y="2882900"/>
            <a:ext cx="12446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 spc="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62660" y="289306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90600" y="28930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33190" y="28930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33190" y="28930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873760" y="280035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62660" y="265811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90600" y="265809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33190" y="265811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33190" y="26580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97559" y="2564129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62660" y="242188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90600" y="24218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33190" y="242188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33190" y="24218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797559" y="2327909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62660" y="218567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90600" y="218565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933190" y="21856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33190" y="21856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797559" y="2091689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62660" y="194945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90600" y="19494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33190" y="194945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33190" y="19494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97559" y="1855470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62660" y="17132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90600" y="171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933190" y="17132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933190" y="171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797559" y="1620520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62660" y="147066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90600" y="14706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933190" y="14706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33190" y="14706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797559" y="1376680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62660" y="123443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90600" y="12344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33190" y="123443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33190" y="12344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797559" y="1140459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62660" y="99821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90600" y="99820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33190" y="99821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33190" y="99820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97559" y="905509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62660" y="76326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90600" y="76325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933190" y="76326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33190" y="7632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797559" y="669289"/>
            <a:ext cx="1517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20">
                <a:latin typeface="Arial"/>
                <a:cs typeface="Arial"/>
              </a:rPr>
              <a:t>.</a:t>
            </a:r>
            <a:r>
              <a:rPr dirty="0" sz="700" spc="5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62660" y="52705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90600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33190" y="52705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33190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873760" y="433070"/>
            <a:ext cx="7556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62660" y="527050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 h="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61129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62660" y="2893060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 h="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961129" y="28930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61129" y="527050"/>
            <a:ext cx="0" cy="2366010"/>
          </a:xfrm>
          <a:custGeom>
            <a:avLst/>
            <a:gdLst/>
            <a:ahLst/>
            <a:cxnLst/>
            <a:rect l="l" t="t" r="r" b="b"/>
            <a:pathLst>
              <a:path w="0" h="2366010">
                <a:moveTo>
                  <a:pt x="0" y="23660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61129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62660" y="527050"/>
            <a:ext cx="0" cy="2366010"/>
          </a:xfrm>
          <a:custGeom>
            <a:avLst/>
            <a:gdLst/>
            <a:ahLst/>
            <a:cxnLst/>
            <a:rect l="l" t="t" r="r" b="b"/>
            <a:pathLst>
              <a:path w="0" h="2366010">
                <a:moveTo>
                  <a:pt x="0" y="23660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62660" y="5270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62660" y="527050"/>
            <a:ext cx="2998470" cy="2366010"/>
          </a:xfrm>
          <a:custGeom>
            <a:avLst/>
            <a:gdLst/>
            <a:ahLst/>
            <a:cxnLst/>
            <a:rect l="l" t="t" r="r" b="b"/>
            <a:pathLst>
              <a:path w="2998470" h="2366010">
                <a:moveTo>
                  <a:pt x="0" y="2366010"/>
                </a:moveTo>
                <a:lnTo>
                  <a:pt x="0" y="2366010"/>
                </a:lnTo>
                <a:lnTo>
                  <a:pt x="1108710" y="2366010"/>
                </a:lnTo>
                <a:lnTo>
                  <a:pt x="1143000" y="2359660"/>
                </a:lnTo>
                <a:lnTo>
                  <a:pt x="1197610" y="2325370"/>
                </a:lnTo>
                <a:lnTo>
                  <a:pt x="1233170" y="2275840"/>
                </a:lnTo>
                <a:lnTo>
                  <a:pt x="1261110" y="2185670"/>
                </a:lnTo>
                <a:lnTo>
                  <a:pt x="1287780" y="2033270"/>
                </a:lnTo>
                <a:lnTo>
                  <a:pt x="1323340" y="1804670"/>
                </a:lnTo>
                <a:lnTo>
                  <a:pt x="1350010" y="1498600"/>
                </a:lnTo>
                <a:lnTo>
                  <a:pt x="1377950" y="1117600"/>
                </a:lnTo>
                <a:lnTo>
                  <a:pt x="1413510" y="715010"/>
                </a:lnTo>
                <a:lnTo>
                  <a:pt x="1440180" y="346710"/>
                </a:lnTo>
                <a:lnTo>
                  <a:pt x="1468120" y="90170"/>
                </a:lnTo>
                <a:lnTo>
                  <a:pt x="1502410" y="0"/>
                </a:lnTo>
                <a:lnTo>
                  <a:pt x="1530350" y="90170"/>
                </a:lnTo>
                <a:lnTo>
                  <a:pt x="1558290" y="346710"/>
                </a:lnTo>
                <a:lnTo>
                  <a:pt x="1586230" y="715010"/>
                </a:lnTo>
                <a:lnTo>
                  <a:pt x="1620520" y="1117600"/>
                </a:lnTo>
                <a:lnTo>
                  <a:pt x="1648460" y="1498600"/>
                </a:lnTo>
                <a:lnTo>
                  <a:pt x="1676400" y="1804670"/>
                </a:lnTo>
                <a:lnTo>
                  <a:pt x="1710689" y="2033270"/>
                </a:lnTo>
                <a:lnTo>
                  <a:pt x="1738629" y="2185670"/>
                </a:lnTo>
                <a:lnTo>
                  <a:pt x="1766570" y="2275840"/>
                </a:lnTo>
                <a:lnTo>
                  <a:pt x="1800860" y="2325370"/>
                </a:lnTo>
                <a:lnTo>
                  <a:pt x="1855470" y="2359660"/>
                </a:lnTo>
                <a:lnTo>
                  <a:pt x="1891029" y="2366010"/>
                </a:lnTo>
                <a:lnTo>
                  <a:pt x="1918970" y="2366010"/>
                </a:lnTo>
                <a:lnTo>
                  <a:pt x="1945639" y="2366010"/>
                </a:lnTo>
                <a:lnTo>
                  <a:pt x="2970529" y="2366010"/>
                </a:lnTo>
                <a:lnTo>
                  <a:pt x="2998469" y="2366010"/>
                </a:lnTo>
              </a:path>
            </a:pathLst>
          </a:custGeom>
          <a:ln w="63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029969" y="3571240"/>
            <a:ext cx="2945130" cy="0"/>
          </a:xfrm>
          <a:custGeom>
            <a:avLst/>
            <a:gdLst/>
            <a:ahLst/>
            <a:cxnLst/>
            <a:rect l="l" t="t" r="r" b="b"/>
            <a:pathLst>
              <a:path w="2945129" h="0">
                <a:moveTo>
                  <a:pt x="0" y="0"/>
                </a:moveTo>
                <a:lnTo>
                  <a:pt x="294513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975100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29969" y="5895340"/>
            <a:ext cx="2945130" cy="0"/>
          </a:xfrm>
          <a:custGeom>
            <a:avLst/>
            <a:gdLst/>
            <a:ahLst/>
            <a:cxnLst/>
            <a:rect l="l" t="t" r="r" b="b"/>
            <a:pathLst>
              <a:path w="2945129" h="0">
                <a:moveTo>
                  <a:pt x="0" y="0"/>
                </a:moveTo>
                <a:lnTo>
                  <a:pt x="294513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975100" y="58953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975100" y="3571240"/>
            <a:ext cx="0" cy="2324100"/>
          </a:xfrm>
          <a:custGeom>
            <a:avLst/>
            <a:gdLst/>
            <a:ahLst/>
            <a:cxnLst/>
            <a:rect l="l" t="t" r="r" b="b"/>
            <a:pathLst>
              <a:path w="0" h="2324100">
                <a:moveTo>
                  <a:pt x="0" y="23241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975100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29969" y="3571240"/>
            <a:ext cx="0" cy="2324100"/>
          </a:xfrm>
          <a:custGeom>
            <a:avLst/>
            <a:gdLst/>
            <a:ahLst/>
            <a:cxnLst/>
            <a:rect l="l" t="t" r="r" b="b"/>
            <a:pathLst>
              <a:path w="0" h="2324100">
                <a:moveTo>
                  <a:pt x="0" y="23241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29969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29969" y="5895340"/>
            <a:ext cx="2945130" cy="0"/>
          </a:xfrm>
          <a:custGeom>
            <a:avLst/>
            <a:gdLst/>
            <a:ahLst/>
            <a:cxnLst/>
            <a:rect l="l" t="t" r="r" b="b"/>
            <a:pathLst>
              <a:path w="2945129" h="0">
                <a:moveTo>
                  <a:pt x="0" y="0"/>
                </a:moveTo>
                <a:lnTo>
                  <a:pt x="294513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975100" y="58953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29969" y="3571240"/>
            <a:ext cx="0" cy="2324100"/>
          </a:xfrm>
          <a:custGeom>
            <a:avLst/>
            <a:gdLst/>
            <a:ahLst/>
            <a:cxnLst/>
            <a:rect l="l" t="t" r="r" b="b"/>
            <a:pathLst>
              <a:path w="0" h="2324100">
                <a:moveTo>
                  <a:pt x="0" y="23241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29969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029969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029969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29969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29969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322069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322069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322069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322069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996950" y="5883909"/>
            <a:ext cx="3670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dirty="0" sz="700" spc="-5">
                <a:latin typeface="Arial"/>
                <a:cs typeface="Arial"/>
              </a:rPr>
              <a:t>0</a:t>
            </a:r>
            <a:r>
              <a:rPr dirty="0" sz="700" spc="-5">
                <a:latin typeface="Arial"/>
                <a:cs typeface="Arial"/>
              </a:rPr>
              <a:t>	</a:t>
            </a:r>
            <a:r>
              <a:rPr dirty="0" sz="700" spc="-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621789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621789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621789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621789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1588769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913889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913889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913889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913889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1880870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207260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207260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207260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207260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2174239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2505710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505710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505710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505710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2472689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2799079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799079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799079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799079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2766060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091179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091179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091179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091179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3058160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383279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383279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383279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383279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3350259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3683000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683000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683000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683000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 txBox="1"/>
          <p:nvPr/>
        </p:nvSpPr>
        <p:spPr>
          <a:xfrm>
            <a:off x="3649979" y="588390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3975100" y="58674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975100" y="58673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975100" y="357124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975100" y="35978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3915409" y="5883909"/>
            <a:ext cx="1219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Arial"/>
                <a:cs typeface="Arial"/>
              </a:rPr>
              <a:t>1</a:t>
            </a:r>
            <a:r>
              <a:rPr dirty="0" sz="700" spc="-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029969" y="589534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56639" y="58953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948429" y="589534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948429" y="58953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029969" y="566292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056639" y="566291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948429" y="566292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948429" y="56629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867410" y="5570220"/>
            <a:ext cx="149860" cy="36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1029969" y="543179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056639" y="54317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948429" y="543179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948429" y="54317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867410" y="5339079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029969" y="519937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056639" y="519936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948429" y="519937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948429" y="51993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/>
          <p:nvPr/>
        </p:nvSpPr>
        <p:spPr>
          <a:xfrm>
            <a:off x="867410" y="5107940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029969" y="496824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056639" y="49682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948429" y="496824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948429" y="4968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 txBox="1"/>
          <p:nvPr/>
        </p:nvSpPr>
        <p:spPr>
          <a:xfrm>
            <a:off x="867410" y="4875529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1029969" y="473582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56639" y="473581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948429" y="473582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948429" y="47358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 txBox="1"/>
          <p:nvPr/>
        </p:nvSpPr>
        <p:spPr>
          <a:xfrm>
            <a:off x="867410" y="4643120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029969" y="449834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056639" y="44983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948429" y="449834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948429" y="44983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867410" y="4405629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1029969" y="426592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056639" y="426591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948429" y="426592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948429" y="42659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867410" y="4173220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1029969" y="403479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056639" y="40347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948429" y="403479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948429" y="40347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 txBox="1"/>
          <p:nvPr/>
        </p:nvSpPr>
        <p:spPr>
          <a:xfrm>
            <a:off x="867410" y="3942079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1029969" y="380237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056639" y="380236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948429" y="380237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948429" y="38023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867410" y="3709670"/>
            <a:ext cx="1492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5">
                <a:latin typeface="Arial"/>
                <a:cs typeface="Arial"/>
              </a:rPr>
              <a:t>0</a:t>
            </a:r>
            <a:r>
              <a:rPr dirty="0" sz="700" spc="5">
                <a:latin typeface="Arial"/>
                <a:cs typeface="Arial"/>
              </a:rPr>
              <a:t>.</a:t>
            </a:r>
            <a:r>
              <a:rPr dirty="0" sz="700" spc="-5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1029969" y="357124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056639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948429" y="357124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2667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948429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 txBox="1"/>
          <p:nvPr/>
        </p:nvSpPr>
        <p:spPr>
          <a:xfrm>
            <a:off x="942339" y="3478529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1029969" y="3571240"/>
            <a:ext cx="2945130" cy="0"/>
          </a:xfrm>
          <a:custGeom>
            <a:avLst/>
            <a:gdLst/>
            <a:ahLst/>
            <a:cxnLst/>
            <a:rect l="l" t="t" r="r" b="b"/>
            <a:pathLst>
              <a:path w="2945129" h="0">
                <a:moveTo>
                  <a:pt x="0" y="0"/>
                </a:moveTo>
                <a:lnTo>
                  <a:pt x="294513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975100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029969" y="5895340"/>
            <a:ext cx="2945130" cy="0"/>
          </a:xfrm>
          <a:custGeom>
            <a:avLst/>
            <a:gdLst/>
            <a:ahLst/>
            <a:cxnLst/>
            <a:rect l="l" t="t" r="r" b="b"/>
            <a:pathLst>
              <a:path w="2945129" h="0">
                <a:moveTo>
                  <a:pt x="0" y="0"/>
                </a:moveTo>
                <a:lnTo>
                  <a:pt x="294513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975100" y="58953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975100" y="3571240"/>
            <a:ext cx="0" cy="2324100"/>
          </a:xfrm>
          <a:custGeom>
            <a:avLst/>
            <a:gdLst/>
            <a:ahLst/>
            <a:cxnLst/>
            <a:rect l="l" t="t" r="r" b="b"/>
            <a:pathLst>
              <a:path w="0" h="2324100">
                <a:moveTo>
                  <a:pt x="0" y="23241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975100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029969" y="3571240"/>
            <a:ext cx="0" cy="2324100"/>
          </a:xfrm>
          <a:custGeom>
            <a:avLst/>
            <a:gdLst/>
            <a:ahLst/>
            <a:cxnLst/>
            <a:rect l="l" t="t" r="r" b="b"/>
            <a:pathLst>
              <a:path w="0" h="2324100">
                <a:moveTo>
                  <a:pt x="0" y="23241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029969" y="35712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029969" y="3571240"/>
            <a:ext cx="2945130" cy="1471930"/>
          </a:xfrm>
          <a:custGeom>
            <a:avLst/>
            <a:gdLst/>
            <a:ahLst/>
            <a:cxnLst/>
            <a:rect l="l" t="t" r="r" b="b"/>
            <a:pathLst>
              <a:path w="2945129" h="1471929">
                <a:moveTo>
                  <a:pt x="0" y="1471930"/>
                </a:moveTo>
                <a:lnTo>
                  <a:pt x="26670" y="1431290"/>
                </a:lnTo>
                <a:lnTo>
                  <a:pt x="60960" y="1397000"/>
                </a:lnTo>
                <a:lnTo>
                  <a:pt x="88900" y="1362710"/>
                </a:lnTo>
                <a:lnTo>
                  <a:pt x="115570" y="1328420"/>
                </a:lnTo>
                <a:lnTo>
                  <a:pt x="149860" y="1287780"/>
                </a:lnTo>
                <a:lnTo>
                  <a:pt x="176530" y="1253490"/>
                </a:lnTo>
                <a:lnTo>
                  <a:pt x="204470" y="1212850"/>
                </a:lnTo>
                <a:lnTo>
                  <a:pt x="237490" y="1178560"/>
                </a:lnTo>
                <a:lnTo>
                  <a:pt x="265430" y="1137920"/>
                </a:lnTo>
                <a:lnTo>
                  <a:pt x="292100" y="1097280"/>
                </a:lnTo>
                <a:lnTo>
                  <a:pt x="326390" y="1056640"/>
                </a:lnTo>
                <a:lnTo>
                  <a:pt x="354330" y="1022350"/>
                </a:lnTo>
                <a:lnTo>
                  <a:pt x="381000" y="981710"/>
                </a:lnTo>
                <a:lnTo>
                  <a:pt x="415290" y="939800"/>
                </a:lnTo>
                <a:lnTo>
                  <a:pt x="441960" y="899160"/>
                </a:lnTo>
                <a:lnTo>
                  <a:pt x="469900" y="858520"/>
                </a:lnTo>
                <a:lnTo>
                  <a:pt x="502920" y="817880"/>
                </a:lnTo>
                <a:lnTo>
                  <a:pt x="530860" y="783590"/>
                </a:lnTo>
                <a:lnTo>
                  <a:pt x="557530" y="742950"/>
                </a:lnTo>
                <a:lnTo>
                  <a:pt x="591820" y="701040"/>
                </a:lnTo>
                <a:lnTo>
                  <a:pt x="618490" y="660400"/>
                </a:lnTo>
                <a:lnTo>
                  <a:pt x="646430" y="627380"/>
                </a:lnTo>
                <a:lnTo>
                  <a:pt x="680719" y="585470"/>
                </a:lnTo>
                <a:lnTo>
                  <a:pt x="707390" y="551180"/>
                </a:lnTo>
                <a:lnTo>
                  <a:pt x="734060" y="510540"/>
                </a:lnTo>
                <a:lnTo>
                  <a:pt x="768350" y="476250"/>
                </a:lnTo>
                <a:lnTo>
                  <a:pt x="796290" y="443230"/>
                </a:lnTo>
                <a:lnTo>
                  <a:pt x="822960" y="408940"/>
                </a:lnTo>
                <a:lnTo>
                  <a:pt x="857250" y="374650"/>
                </a:lnTo>
                <a:lnTo>
                  <a:pt x="883919" y="340360"/>
                </a:lnTo>
                <a:lnTo>
                  <a:pt x="911860" y="313690"/>
                </a:lnTo>
                <a:lnTo>
                  <a:pt x="946150" y="279400"/>
                </a:lnTo>
                <a:lnTo>
                  <a:pt x="972819" y="251460"/>
                </a:lnTo>
                <a:lnTo>
                  <a:pt x="999490" y="224790"/>
                </a:lnTo>
                <a:lnTo>
                  <a:pt x="1033780" y="196850"/>
                </a:lnTo>
                <a:lnTo>
                  <a:pt x="1061720" y="176530"/>
                </a:lnTo>
                <a:lnTo>
                  <a:pt x="1088390" y="149860"/>
                </a:lnTo>
                <a:lnTo>
                  <a:pt x="1122680" y="129540"/>
                </a:lnTo>
                <a:lnTo>
                  <a:pt x="1149350" y="109220"/>
                </a:lnTo>
                <a:lnTo>
                  <a:pt x="1177290" y="87630"/>
                </a:lnTo>
                <a:lnTo>
                  <a:pt x="1210310" y="74930"/>
                </a:lnTo>
                <a:lnTo>
                  <a:pt x="1238250" y="60960"/>
                </a:lnTo>
                <a:lnTo>
                  <a:pt x="1264920" y="46990"/>
                </a:lnTo>
                <a:lnTo>
                  <a:pt x="1299210" y="33020"/>
                </a:lnTo>
                <a:lnTo>
                  <a:pt x="1325880" y="20320"/>
                </a:lnTo>
                <a:lnTo>
                  <a:pt x="1353820" y="12700"/>
                </a:lnTo>
                <a:lnTo>
                  <a:pt x="1388110" y="6350"/>
                </a:lnTo>
                <a:lnTo>
                  <a:pt x="1414780" y="6350"/>
                </a:lnTo>
                <a:lnTo>
                  <a:pt x="1442720" y="0"/>
                </a:lnTo>
                <a:lnTo>
                  <a:pt x="1475740" y="0"/>
                </a:lnTo>
                <a:lnTo>
                  <a:pt x="1503680" y="0"/>
                </a:lnTo>
                <a:lnTo>
                  <a:pt x="1530350" y="6350"/>
                </a:lnTo>
                <a:lnTo>
                  <a:pt x="1558290" y="6350"/>
                </a:lnTo>
                <a:lnTo>
                  <a:pt x="1591310" y="12700"/>
                </a:lnTo>
                <a:lnTo>
                  <a:pt x="1619250" y="20320"/>
                </a:lnTo>
                <a:lnTo>
                  <a:pt x="1645920" y="33020"/>
                </a:lnTo>
                <a:lnTo>
                  <a:pt x="1680210" y="46990"/>
                </a:lnTo>
                <a:lnTo>
                  <a:pt x="1706880" y="60960"/>
                </a:lnTo>
                <a:lnTo>
                  <a:pt x="1734820" y="74930"/>
                </a:lnTo>
                <a:lnTo>
                  <a:pt x="1769110" y="87630"/>
                </a:lnTo>
                <a:lnTo>
                  <a:pt x="1795780" y="109220"/>
                </a:lnTo>
                <a:lnTo>
                  <a:pt x="1822450" y="129540"/>
                </a:lnTo>
                <a:lnTo>
                  <a:pt x="1856740" y="149860"/>
                </a:lnTo>
                <a:lnTo>
                  <a:pt x="1884680" y="176530"/>
                </a:lnTo>
                <a:lnTo>
                  <a:pt x="1911350" y="196850"/>
                </a:lnTo>
                <a:lnTo>
                  <a:pt x="1945640" y="224790"/>
                </a:lnTo>
                <a:lnTo>
                  <a:pt x="1972310" y="251460"/>
                </a:lnTo>
                <a:lnTo>
                  <a:pt x="2000250" y="279400"/>
                </a:lnTo>
                <a:lnTo>
                  <a:pt x="2034540" y="313690"/>
                </a:lnTo>
                <a:lnTo>
                  <a:pt x="2061210" y="340360"/>
                </a:lnTo>
                <a:lnTo>
                  <a:pt x="2087880" y="374650"/>
                </a:lnTo>
                <a:lnTo>
                  <a:pt x="2122170" y="408940"/>
                </a:lnTo>
                <a:lnTo>
                  <a:pt x="2150110" y="443230"/>
                </a:lnTo>
                <a:lnTo>
                  <a:pt x="2176780" y="476250"/>
                </a:lnTo>
                <a:lnTo>
                  <a:pt x="2211070" y="510540"/>
                </a:lnTo>
                <a:lnTo>
                  <a:pt x="2237740" y="551180"/>
                </a:lnTo>
                <a:lnTo>
                  <a:pt x="2265680" y="585470"/>
                </a:lnTo>
                <a:lnTo>
                  <a:pt x="2298700" y="627380"/>
                </a:lnTo>
                <a:lnTo>
                  <a:pt x="2326640" y="660400"/>
                </a:lnTo>
                <a:lnTo>
                  <a:pt x="2353310" y="701040"/>
                </a:lnTo>
                <a:lnTo>
                  <a:pt x="2387600" y="742950"/>
                </a:lnTo>
                <a:lnTo>
                  <a:pt x="2414270" y="783590"/>
                </a:lnTo>
                <a:lnTo>
                  <a:pt x="2442210" y="817880"/>
                </a:lnTo>
                <a:lnTo>
                  <a:pt x="2476500" y="858520"/>
                </a:lnTo>
                <a:lnTo>
                  <a:pt x="2503170" y="899160"/>
                </a:lnTo>
                <a:lnTo>
                  <a:pt x="2529840" y="939800"/>
                </a:lnTo>
                <a:lnTo>
                  <a:pt x="2564130" y="981710"/>
                </a:lnTo>
                <a:lnTo>
                  <a:pt x="2592070" y="1022350"/>
                </a:lnTo>
                <a:lnTo>
                  <a:pt x="2618740" y="1056640"/>
                </a:lnTo>
                <a:lnTo>
                  <a:pt x="2653030" y="1097280"/>
                </a:lnTo>
                <a:lnTo>
                  <a:pt x="2679700" y="1137920"/>
                </a:lnTo>
                <a:lnTo>
                  <a:pt x="2707640" y="1178560"/>
                </a:lnTo>
                <a:lnTo>
                  <a:pt x="2741930" y="1212850"/>
                </a:lnTo>
                <a:lnTo>
                  <a:pt x="2768600" y="1253490"/>
                </a:lnTo>
                <a:lnTo>
                  <a:pt x="2796540" y="1287780"/>
                </a:lnTo>
                <a:lnTo>
                  <a:pt x="2829560" y="1328420"/>
                </a:lnTo>
                <a:lnTo>
                  <a:pt x="2857500" y="1362710"/>
                </a:lnTo>
                <a:lnTo>
                  <a:pt x="2884170" y="1397000"/>
                </a:lnTo>
                <a:lnTo>
                  <a:pt x="2918460" y="1431290"/>
                </a:lnTo>
                <a:lnTo>
                  <a:pt x="2945130" y="1471930"/>
                </a:lnTo>
              </a:path>
            </a:pathLst>
          </a:custGeom>
          <a:ln w="63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4800600" y="3648710"/>
            <a:ext cx="699135" cy="197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2100"/>
              </a:lnSpc>
              <a:spcBef>
                <a:spcPts val="100"/>
              </a:spcBef>
            </a:pPr>
            <a:r>
              <a:rPr dirty="0" sz="2800" spc="-5" i="1">
                <a:latin typeface="Times New Roman"/>
                <a:cs typeface="Times New Roman"/>
              </a:rPr>
              <a:t>c=5  </a:t>
            </a:r>
            <a:r>
              <a:rPr dirty="0" sz="2800" spc="-5" i="1">
                <a:latin typeface="Times New Roman"/>
                <a:cs typeface="Times New Roman"/>
              </a:rPr>
              <a:t>s=5  m=2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676909"/>
            <a:ext cx="965200" cy="19723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dirty="0" sz="2800" spc="-5" i="1">
                <a:latin typeface="Times New Roman"/>
                <a:cs typeface="Times New Roman"/>
              </a:rPr>
              <a:t>c=5  </a:t>
            </a:r>
            <a:r>
              <a:rPr dirty="0" sz="2800" spc="-5" i="1">
                <a:latin typeface="Times New Roman"/>
                <a:cs typeface="Times New Roman"/>
              </a:rPr>
              <a:t>s=2  m=0.2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0600" y="3648710"/>
            <a:ext cx="699135" cy="197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2100"/>
              </a:lnSpc>
              <a:spcBef>
                <a:spcPts val="100"/>
              </a:spcBef>
            </a:pPr>
            <a:r>
              <a:rPr dirty="0" sz="2800" spc="-5" i="1">
                <a:latin typeface="Times New Roman"/>
                <a:cs typeface="Times New Roman"/>
              </a:rPr>
              <a:t>c=5  </a:t>
            </a:r>
            <a:r>
              <a:rPr dirty="0" sz="2800" spc="-5" i="1">
                <a:latin typeface="Times New Roman"/>
                <a:cs typeface="Times New Roman"/>
              </a:rPr>
              <a:t>s=5  m=5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3780" y="670559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 h="0">
                <a:moveTo>
                  <a:pt x="0" y="0"/>
                </a:moveTo>
                <a:lnTo>
                  <a:pt x="296544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99229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780" y="3009900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 h="0">
                <a:moveTo>
                  <a:pt x="0" y="0"/>
                </a:moveTo>
                <a:lnTo>
                  <a:pt x="296544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99229" y="30098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99229" y="670559"/>
            <a:ext cx="0" cy="2339340"/>
          </a:xfrm>
          <a:custGeom>
            <a:avLst/>
            <a:gdLst/>
            <a:ahLst/>
            <a:cxnLst/>
            <a:rect l="l" t="t" r="r" b="b"/>
            <a:pathLst>
              <a:path w="0" h="2339340">
                <a:moveTo>
                  <a:pt x="0" y="23393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99229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3780" y="670559"/>
            <a:ext cx="0" cy="2339340"/>
          </a:xfrm>
          <a:custGeom>
            <a:avLst/>
            <a:gdLst/>
            <a:ahLst/>
            <a:cxnLst/>
            <a:rect l="l" t="t" r="r" b="b"/>
            <a:pathLst>
              <a:path w="0" h="2339340">
                <a:moveTo>
                  <a:pt x="0" y="23393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3780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3780" y="3009900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 h="0">
                <a:moveTo>
                  <a:pt x="0" y="0"/>
                </a:moveTo>
                <a:lnTo>
                  <a:pt x="296544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99229" y="30098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3780" y="670559"/>
            <a:ext cx="0" cy="2339340"/>
          </a:xfrm>
          <a:custGeom>
            <a:avLst/>
            <a:gdLst/>
            <a:ahLst/>
            <a:cxnLst/>
            <a:rect l="l" t="t" r="r" b="b"/>
            <a:pathLst>
              <a:path w="0" h="2339340">
                <a:moveTo>
                  <a:pt x="0" y="23393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3780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3780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3780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3780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33780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00760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28419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28419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28419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28419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94130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9410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29410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29410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29410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596389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24050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24050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24050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24050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89760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17420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17420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17420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17420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184400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19679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19679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19679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19679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486660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14320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14320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14320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14320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08960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08960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08960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08960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780029" y="2999740"/>
            <a:ext cx="3702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dirty="0" sz="700">
                <a:latin typeface="Arial"/>
                <a:cs typeface="Arial"/>
              </a:rPr>
              <a:t>6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02329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02329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02329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02329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369309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04590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04590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04590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04590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671570" y="299974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9229" y="29832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99229" y="29832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99229" y="670559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9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99229" y="6984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938270" y="2999740"/>
            <a:ext cx="1238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33780" y="300990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60450" y="30098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71290" y="300990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71290" y="30098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869950" y="2917190"/>
            <a:ext cx="150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10">
                <a:latin typeface="Arial"/>
                <a:cs typeface="Arial"/>
              </a:rPr>
              <a:t>.</a:t>
            </a:r>
            <a:r>
              <a:rPr dirty="0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33780" y="267462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60450" y="267460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71290" y="26746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71290" y="267460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869950" y="2580640"/>
            <a:ext cx="150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10">
                <a:latin typeface="Arial"/>
                <a:cs typeface="Arial"/>
              </a:rPr>
              <a:t>.</a:t>
            </a: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033780" y="234442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60450" y="234440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71290" y="23444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71290" y="234440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869950" y="2251709"/>
            <a:ext cx="150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10">
                <a:latin typeface="Arial"/>
                <a:cs typeface="Arial"/>
              </a:rPr>
              <a:t>.</a:t>
            </a:r>
            <a:r>
              <a:rPr dirty="0" sz="70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33780" y="200787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60450" y="200785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971290" y="20078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71290" y="20078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869950" y="1915159"/>
            <a:ext cx="150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10">
                <a:latin typeface="Arial"/>
                <a:cs typeface="Arial"/>
              </a:rPr>
              <a:t>.</a:t>
            </a:r>
            <a:r>
              <a:rPr dirty="0" sz="70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33780" y="167258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60450" y="167257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71290" y="167258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71290" y="167257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869950" y="1578609"/>
            <a:ext cx="150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10">
                <a:latin typeface="Arial"/>
                <a:cs typeface="Arial"/>
              </a:rPr>
              <a:t>.</a:t>
            </a:r>
            <a:r>
              <a:rPr dirty="0" sz="70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033780" y="133603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60450" y="13360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971290" y="133603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971290" y="13360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869950" y="1243329"/>
            <a:ext cx="150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10">
                <a:latin typeface="Arial"/>
                <a:cs typeface="Arial"/>
              </a:rPr>
              <a:t>.</a:t>
            </a:r>
            <a:r>
              <a:rPr dirty="0" sz="70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033780" y="100711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60450" y="100709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971290" y="100711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71290" y="100709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869950" y="914400"/>
            <a:ext cx="150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0</a:t>
            </a:r>
            <a:r>
              <a:rPr dirty="0" sz="700" spc="10">
                <a:latin typeface="Arial"/>
                <a:cs typeface="Arial"/>
              </a:rPr>
              <a:t>.</a:t>
            </a:r>
            <a:r>
              <a:rPr dirty="0" sz="70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033780" y="67055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 h="0">
                <a:moveTo>
                  <a:pt x="0" y="0"/>
                </a:moveTo>
                <a:lnTo>
                  <a:pt x="26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60450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71290" y="67055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71290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944880" y="577850"/>
            <a:ext cx="755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033780" y="670559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 h="0">
                <a:moveTo>
                  <a:pt x="0" y="0"/>
                </a:moveTo>
                <a:lnTo>
                  <a:pt x="296544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99229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33780" y="3009900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 h="0">
                <a:moveTo>
                  <a:pt x="0" y="0"/>
                </a:moveTo>
                <a:lnTo>
                  <a:pt x="296544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99229" y="30098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99229" y="670559"/>
            <a:ext cx="0" cy="2339340"/>
          </a:xfrm>
          <a:custGeom>
            <a:avLst/>
            <a:gdLst/>
            <a:ahLst/>
            <a:cxnLst/>
            <a:rect l="l" t="t" r="r" b="b"/>
            <a:pathLst>
              <a:path w="0" h="2339340">
                <a:moveTo>
                  <a:pt x="0" y="23393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99229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33780" y="670559"/>
            <a:ext cx="0" cy="2339340"/>
          </a:xfrm>
          <a:custGeom>
            <a:avLst/>
            <a:gdLst/>
            <a:ahLst/>
            <a:cxnLst/>
            <a:rect l="l" t="t" r="r" b="b"/>
            <a:pathLst>
              <a:path w="0" h="2339340">
                <a:moveTo>
                  <a:pt x="0" y="233934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33780" y="6705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33780" y="670559"/>
            <a:ext cx="2965450" cy="2339340"/>
          </a:xfrm>
          <a:custGeom>
            <a:avLst/>
            <a:gdLst/>
            <a:ahLst/>
            <a:cxnLst/>
            <a:rect l="l" t="t" r="r" b="b"/>
            <a:pathLst>
              <a:path w="2965450" h="2339340">
                <a:moveTo>
                  <a:pt x="0" y="2339340"/>
                </a:moveTo>
                <a:lnTo>
                  <a:pt x="26669" y="2332990"/>
                </a:lnTo>
                <a:lnTo>
                  <a:pt x="60959" y="2325369"/>
                </a:lnTo>
                <a:lnTo>
                  <a:pt x="88900" y="2319019"/>
                </a:lnTo>
                <a:lnTo>
                  <a:pt x="115569" y="2319019"/>
                </a:lnTo>
                <a:lnTo>
                  <a:pt x="149859" y="2312669"/>
                </a:lnTo>
                <a:lnTo>
                  <a:pt x="177800" y="2305050"/>
                </a:lnTo>
                <a:lnTo>
                  <a:pt x="204469" y="2298700"/>
                </a:lnTo>
                <a:lnTo>
                  <a:pt x="238759" y="2291079"/>
                </a:lnTo>
                <a:lnTo>
                  <a:pt x="266700" y="2291079"/>
                </a:lnTo>
                <a:lnTo>
                  <a:pt x="294639" y="2284729"/>
                </a:lnTo>
                <a:lnTo>
                  <a:pt x="327659" y="2278379"/>
                </a:lnTo>
                <a:lnTo>
                  <a:pt x="355600" y="2270760"/>
                </a:lnTo>
                <a:lnTo>
                  <a:pt x="383539" y="2264410"/>
                </a:lnTo>
                <a:lnTo>
                  <a:pt x="417829" y="2256790"/>
                </a:lnTo>
                <a:lnTo>
                  <a:pt x="444500" y="2250440"/>
                </a:lnTo>
                <a:lnTo>
                  <a:pt x="472439" y="2244090"/>
                </a:lnTo>
                <a:lnTo>
                  <a:pt x="506729" y="2236469"/>
                </a:lnTo>
                <a:lnTo>
                  <a:pt x="533400" y="2230119"/>
                </a:lnTo>
                <a:lnTo>
                  <a:pt x="561339" y="2222500"/>
                </a:lnTo>
                <a:lnTo>
                  <a:pt x="595630" y="2209800"/>
                </a:lnTo>
                <a:lnTo>
                  <a:pt x="622300" y="2202179"/>
                </a:lnTo>
                <a:lnTo>
                  <a:pt x="650239" y="2195829"/>
                </a:lnTo>
                <a:lnTo>
                  <a:pt x="684530" y="2189479"/>
                </a:lnTo>
                <a:lnTo>
                  <a:pt x="711200" y="2175510"/>
                </a:lnTo>
                <a:lnTo>
                  <a:pt x="739139" y="2167890"/>
                </a:lnTo>
                <a:lnTo>
                  <a:pt x="773430" y="2155190"/>
                </a:lnTo>
                <a:lnTo>
                  <a:pt x="801369" y="2147569"/>
                </a:lnTo>
                <a:lnTo>
                  <a:pt x="828039" y="2133600"/>
                </a:lnTo>
                <a:lnTo>
                  <a:pt x="862330" y="2127250"/>
                </a:lnTo>
                <a:lnTo>
                  <a:pt x="890269" y="2113279"/>
                </a:lnTo>
                <a:lnTo>
                  <a:pt x="916939" y="2099310"/>
                </a:lnTo>
                <a:lnTo>
                  <a:pt x="951230" y="2085339"/>
                </a:lnTo>
                <a:lnTo>
                  <a:pt x="979169" y="2072639"/>
                </a:lnTo>
                <a:lnTo>
                  <a:pt x="1005839" y="2058669"/>
                </a:lnTo>
                <a:lnTo>
                  <a:pt x="1040130" y="2044700"/>
                </a:lnTo>
                <a:lnTo>
                  <a:pt x="1068070" y="2024379"/>
                </a:lnTo>
                <a:lnTo>
                  <a:pt x="1096009" y="2010410"/>
                </a:lnTo>
                <a:lnTo>
                  <a:pt x="1129030" y="1990089"/>
                </a:lnTo>
                <a:lnTo>
                  <a:pt x="1156970" y="1969769"/>
                </a:lnTo>
                <a:lnTo>
                  <a:pt x="1183639" y="1941829"/>
                </a:lnTo>
                <a:lnTo>
                  <a:pt x="1217930" y="1913889"/>
                </a:lnTo>
                <a:lnTo>
                  <a:pt x="1245870" y="1887219"/>
                </a:lnTo>
                <a:lnTo>
                  <a:pt x="1273809" y="1859279"/>
                </a:lnTo>
                <a:lnTo>
                  <a:pt x="1308100" y="1818639"/>
                </a:lnTo>
                <a:lnTo>
                  <a:pt x="1334770" y="1776729"/>
                </a:lnTo>
                <a:lnTo>
                  <a:pt x="1362709" y="1722119"/>
                </a:lnTo>
                <a:lnTo>
                  <a:pt x="1397000" y="1653539"/>
                </a:lnTo>
                <a:lnTo>
                  <a:pt x="1423670" y="1564639"/>
                </a:lnTo>
                <a:lnTo>
                  <a:pt x="1451609" y="1413510"/>
                </a:lnTo>
                <a:lnTo>
                  <a:pt x="1485900" y="0"/>
                </a:lnTo>
                <a:lnTo>
                  <a:pt x="1512570" y="1413510"/>
                </a:lnTo>
                <a:lnTo>
                  <a:pt x="1540509" y="1564639"/>
                </a:lnTo>
                <a:lnTo>
                  <a:pt x="1568450" y="1653539"/>
                </a:lnTo>
                <a:lnTo>
                  <a:pt x="1602739" y="1722119"/>
                </a:lnTo>
                <a:lnTo>
                  <a:pt x="1629409" y="1776729"/>
                </a:lnTo>
                <a:lnTo>
                  <a:pt x="1657350" y="1818639"/>
                </a:lnTo>
                <a:lnTo>
                  <a:pt x="1691639" y="1859279"/>
                </a:lnTo>
                <a:lnTo>
                  <a:pt x="1718309" y="1887219"/>
                </a:lnTo>
                <a:lnTo>
                  <a:pt x="1746250" y="1913889"/>
                </a:lnTo>
                <a:lnTo>
                  <a:pt x="1780539" y="1941829"/>
                </a:lnTo>
                <a:lnTo>
                  <a:pt x="1807209" y="1969769"/>
                </a:lnTo>
                <a:lnTo>
                  <a:pt x="1835150" y="1990089"/>
                </a:lnTo>
                <a:lnTo>
                  <a:pt x="1869439" y="2010410"/>
                </a:lnTo>
                <a:lnTo>
                  <a:pt x="1896109" y="2024379"/>
                </a:lnTo>
                <a:lnTo>
                  <a:pt x="1924050" y="2044700"/>
                </a:lnTo>
                <a:lnTo>
                  <a:pt x="1958339" y="2058669"/>
                </a:lnTo>
                <a:lnTo>
                  <a:pt x="1985009" y="2072639"/>
                </a:lnTo>
                <a:lnTo>
                  <a:pt x="2012950" y="2085339"/>
                </a:lnTo>
                <a:lnTo>
                  <a:pt x="2047239" y="2099310"/>
                </a:lnTo>
                <a:lnTo>
                  <a:pt x="2075180" y="2113279"/>
                </a:lnTo>
                <a:lnTo>
                  <a:pt x="2101850" y="2127250"/>
                </a:lnTo>
                <a:lnTo>
                  <a:pt x="2136140" y="2133600"/>
                </a:lnTo>
                <a:lnTo>
                  <a:pt x="2164080" y="2147569"/>
                </a:lnTo>
                <a:lnTo>
                  <a:pt x="2190750" y="2155190"/>
                </a:lnTo>
                <a:lnTo>
                  <a:pt x="2225040" y="2167890"/>
                </a:lnTo>
                <a:lnTo>
                  <a:pt x="2252980" y="2175510"/>
                </a:lnTo>
                <a:lnTo>
                  <a:pt x="2279649" y="2189479"/>
                </a:lnTo>
                <a:lnTo>
                  <a:pt x="2313940" y="2195829"/>
                </a:lnTo>
                <a:lnTo>
                  <a:pt x="2341880" y="2202179"/>
                </a:lnTo>
                <a:lnTo>
                  <a:pt x="2368549" y="2209800"/>
                </a:lnTo>
                <a:lnTo>
                  <a:pt x="2402840" y="2222500"/>
                </a:lnTo>
                <a:lnTo>
                  <a:pt x="2430780" y="2230119"/>
                </a:lnTo>
                <a:lnTo>
                  <a:pt x="2458720" y="2236469"/>
                </a:lnTo>
                <a:lnTo>
                  <a:pt x="2491740" y="2244090"/>
                </a:lnTo>
                <a:lnTo>
                  <a:pt x="2519680" y="2250440"/>
                </a:lnTo>
                <a:lnTo>
                  <a:pt x="2547620" y="2256790"/>
                </a:lnTo>
                <a:lnTo>
                  <a:pt x="2581910" y="2264410"/>
                </a:lnTo>
                <a:lnTo>
                  <a:pt x="2608580" y="2270760"/>
                </a:lnTo>
                <a:lnTo>
                  <a:pt x="2636520" y="2278379"/>
                </a:lnTo>
                <a:lnTo>
                  <a:pt x="2670810" y="2284729"/>
                </a:lnTo>
                <a:lnTo>
                  <a:pt x="2697480" y="2291079"/>
                </a:lnTo>
                <a:lnTo>
                  <a:pt x="2725420" y="2291079"/>
                </a:lnTo>
                <a:lnTo>
                  <a:pt x="2759710" y="2298700"/>
                </a:lnTo>
                <a:lnTo>
                  <a:pt x="2786380" y="2305050"/>
                </a:lnTo>
                <a:lnTo>
                  <a:pt x="2814320" y="2312669"/>
                </a:lnTo>
                <a:lnTo>
                  <a:pt x="2848610" y="2319019"/>
                </a:lnTo>
                <a:lnTo>
                  <a:pt x="2875280" y="2319019"/>
                </a:lnTo>
                <a:lnTo>
                  <a:pt x="2903220" y="2325369"/>
                </a:lnTo>
                <a:lnTo>
                  <a:pt x="2937510" y="2332990"/>
                </a:lnTo>
                <a:lnTo>
                  <a:pt x="2965449" y="2339340"/>
                </a:lnTo>
              </a:path>
            </a:pathLst>
          </a:custGeom>
          <a:ln w="63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84250" y="3671570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05909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84250" y="6136640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105909" y="61366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05909" y="3671570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246506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05909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84250" y="3671570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246506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84250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84250" y="6136640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105909" y="61366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84250" y="3671570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246506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84250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84250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84250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84250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84250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949960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294130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294130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294130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294130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259839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611630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611630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611630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611630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1577339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921510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921510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921510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21510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1887220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231389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231389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231389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231389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2197100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548889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548889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548889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548889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2514600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858770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858770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858770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858770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2824479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168650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168650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168650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168650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3134360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7</a:t>
            </a:r>
            <a:endParaRPr sz="75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3478529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478529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478529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478529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3444240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796029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796029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796029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796029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3761740" y="6126479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9</a:t>
            </a:r>
            <a:endParaRPr sz="7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4105909" y="610870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105909" y="610868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105909" y="367157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105909" y="370076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4042409" y="6126479"/>
            <a:ext cx="1282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5">
                <a:latin typeface="Arial"/>
                <a:cs typeface="Arial"/>
              </a:rPr>
              <a:t>1</a:t>
            </a:r>
            <a:r>
              <a:rPr dirty="0" sz="750" spc="-1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984250" y="613664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012189" y="61366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076700" y="613664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076700" y="61366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84250" y="58915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012189" y="589151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076700" y="58915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076700" y="589151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 txBox="1"/>
          <p:nvPr/>
        </p:nvSpPr>
        <p:spPr>
          <a:xfrm>
            <a:off x="812800" y="5793740"/>
            <a:ext cx="157480" cy="384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750" spc="-1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984250" y="564515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012189" y="56451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076700" y="5645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76700" y="56451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812800" y="5548629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984250" y="5400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12189" y="54000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076700" y="540004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076700" y="54000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812800" y="5302250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984250" y="515365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012189" y="51536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076700" y="515365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076700" y="51536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/>
          <p:nvPr/>
        </p:nvSpPr>
        <p:spPr>
          <a:xfrm>
            <a:off x="812800" y="5057140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984250" y="490855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012189" y="49085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076700" y="49085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076700" y="49085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 txBox="1"/>
          <p:nvPr/>
        </p:nvSpPr>
        <p:spPr>
          <a:xfrm>
            <a:off x="812800" y="4810759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984250" y="465582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012189" y="465580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076700" y="465582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076700" y="465580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/>
          <p:nvPr/>
        </p:nvSpPr>
        <p:spPr>
          <a:xfrm>
            <a:off x="812800" y="4558029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984250" y="440944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012189" y="440942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076700" y="440944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076700" y="44094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812800" y="4311650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7</a:t>
            </a:r>
            <a:endParaRPr sz="750">
              <a:latin typeface="Arial"/>
              <a:cs typeface="Arial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984250" y="416305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012189" y="416304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076700" y="416305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076700" y="416304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 txBox="1"/>
          <p:nvPr/>
        </p:nvSpPr>
        <p:spPr>
          <a:xfrm>
            <a:off x="812800" y="4066540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984250" y="391795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012189" y="391793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076700" y="39179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076700" y="391793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 txBox="1"/>
          <p:nvPr/>
        </p:nvSpPr>
        <p:spPr>
          <a:xfrm>
            <a:off x="812800" y="3820159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latin typeface="Arial"/>
                <a:cs typeface="Arial"/>
              </a:rPr>
              <a:t>0</a:t>
            </a:r>
            <a:r>
              <a:rPr dirty="0" sz="750" spc="25">
                <a:latin typeface="Arial"/>
                <a:cs typeface="Arial"/>
              </a:rPr>
              <a:t>.</a:t>
            </a:r>
            <a:r>
              <a:rPr dirty="0" sz="750" spc="-10">
                <a:latin typeface="Arial"/>
                <a:cs typeface="Arial"/>
              </a:rPr>
              <a:t>9</a:t>
            </a:r>
            <a:endParaRPr sz="75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984250" y="367157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012189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076700" y="367157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2921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076700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 txBox="1"/>
          <p:nvPr/>
        </p:nvSpPr>
        <p:spPr>
          <a:xfrm>
            <a:off x="891539" y="3575050"/>
            <a:ext cx="7810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984250" y="3671570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105909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84250" y="6136640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105909" y="613662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105909" y="3671570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246506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105909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84250" y="3671570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2465069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84250" y="3671552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84250" y="3671570"/>
            <a:ext cx="3121660" cy="2465070"/>
          </a:xfrm>
          <a:custGeom>
            <a:avLst/>
            <a:gdLst/>
            <a:ahLst/>
            <a:cxnLst/>
            <a:rect l="l" t="t" r="r" b="b"/>
            <a:pathLst>
              <a:path w="3121660" h="2465070">
                <a:moveTo>
                  <a:pt x="0" y="2465069"/>
                </a:moveTo>
                <a:lnTo>
                  <a:pt x="0" y="2465069"/>
                </a:lnTo>
                <a:lnTo>
                  <a:pt x="627380" y="2465069"/>
                </a:lnTo>
                <a:lnTo>
                  <a:pt x="655319" y="2458719"/>
                </a:lnTo>
                <a:lnTo>
                  <a:pt x="720089" y="2437129"/>
                </a:lnTo>
                <a:lnTo>
                  <a:pt x="749300" y="2407919"/>
                </a:lnTo>
                <a:lnTo>
                  <a:pt x="778510" y="2349499"/>
                </a:lnTo>
                <a:lnTo>
                  <a:pt x="814069" y="2263140"/>
                </a:lnTo>
                <a:lnTo>
                  <a:pt x="843280" y="2133599"/>
                </a:lnTo>
                <a:lnTo>
                  <a:pt x="872489" y="1973579"/>
                </a:lnTo>
                <a:lnTo>
                  <a:pt x="908050" y="1779269"/>
                </a:lnTo>
                <a:lnTo>
                  <a:pt x="937260" y="1562099"/>
                </a:lnTo>
                <a:lnTo>
                  <a:pt x="965200" y="1330959"/>
                </a:lnTo>
                <a:lnTo>
                  <a:pt x="1002030" y="1099819"/>
                </a:lnTo>
                <a:lnTo>
                  <a:pt x="1029969" y="882649"/>
                </a:lnTo>
                <a:lnTo>
                  <a:pt x="1059180" y="687069"/>
                </a:lnTo>
                <a:lnTo>
                  <a:pt x="1096010" y="520699"/>
                </a:lnTo>
                <a:lnTo>
                  <a:pt x="1123950" y="383539"/>
                </a:lnTo>
                <a:lnTo>
                  <a:pt x="1153160" y="267969"/>
                </a:lnTo>
                <a:lnTo>
                  <a:pt x="1188720" y="187959"/>
                </a:lnTo>
                <a:lnTo>
                  <a:pt x="1217930" y="123189"/>
                </a:lnTo>
                <a:lnTo>
                  <a:pt x="1247139" y="72389"/>
                </a:lnTo>
                <a:lnTo>
                  <a:pt x="1282700" y="43179"/>
                </a:lnTo>
                <a:lnTo>
                  <a:pt x="1341120" y="15239"/>
                </a:lnTo>
                <a:lnTo>
                  <a:pt x="1376680" y="7619"/>
                </a:lnTo>
                <a:lnTo>
                  <a:pt x="1405889" y="0"/>
                </a:lnTo>
                <a:lnTo>
                  <a:pt x="1715770" y="0"/>
                </a:lnTo>
                <a:lnTo>
                  <a:pt x="1744980" y="7619"/>
                </a:lnTo>
                <a:lnTo>
                  <a:pt x="1809750" y="21589"/>
                </a:lnTo>
                <a:lnTo>
                  <a:pt x="1874520" y="72389"/>
                </a:lnTo>
                <a:lnTo>
                  <a:pt x="1903730" y="123189"/>
                </a:lnTo>
                <a:lnTo>
                  <a:pt x="1931670" y="187959"/>
                </a:lnTo>
                <a:lnTo>
                  <a:pt x="1968500" y="267969"/>
                </a:lnTo>
                <a:lnTo>
                  <a:pt x="1996439" y="383539"/>
                </a:lnTo>
                <a:lnTo>
                  <a:pt x="2025650" y="520699"/>
                </a:lnTo>
                <a:lnTo>
                  <a:pt x="2061210" y="687069"/>
                </a:lnTo>
                <a:lnTo>
                  <a:pt x="2090420" y="882649"/>
                </a:lnTo>
                <a:lnTo>
                  <a:pt x="2119630" y="1099819"/>
                </a:lnTo>
                <a:lnTo>
                  <a:pt x="2155190" y="1330959"/>
                </a:lnTo>
                <a:lnTo>
                  <a:pt x="2184400" y="1562099"/>
                </a:lnTo>
                <a:lnTo>
                  <a:pt x="2213610" y="1779269"/>
                </a:lnTo>
                <a:lnTo>
                  <a:pt x="2249170" y="1973579"/>
                </a:lnTo>
                <a:lnTo>
                  <a:pt x="2278379" y="2133599"/>
                </a:lnTo>
                <a:lnTo>
                  <a:pt x="2306320" y="2263140"/>
                </a:lnTo>
                <a:lnTo>
                  <a:pt x="2343150" y="2349499"/>
                </a:lnTo>
                <a:lnTo>
                  <a:pt x="2372360" y="2407919"/>
                </a:lnTo>
                <a:lnTo>
                  <a:pt x="2400300" y="2437129"/>
                </a:lnTo>
                <a:lnTo>
                  <a:pt x="2437129" y="2451099"/>
                </a:lnTo>
                <a:lnTo>
                  <a:pt x="2494279" y="2465069"/>
                </a:lnTo>
                <a:lnTo>
                  <a:pt x="2531110" y="2465069"/>
                </a:lnTo>
                <a:lnTo>
                  <a:pt x="2559050" y="2465069"/>
                </a:lnTo>
                <a:lnTo>
                  <a:pt x="3092450" y="2465069"/>
                </a:lnTo>
                <a:lnTo>
                  <a:pt x="3121660" y="2465069"/>
                </a:lnTo>
              </a:path>
            </a:pathLst>
          </a:custGeom>
          <a:ln w="7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120" y="314959"/>
            <a:ext cx="21405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1176020"/>
            <a:ext cx="7063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The word </a:t>
            </a:r>
            <a:r>
              <a:rPr dirty="0" sz="2800" spc="-10">
                <a:latin typeface="Calibri"/>
                <a:cs typeface="Calibri"/>
              </a:rPr>
              <a:t>“fuzzy” </a:t>
            </a:r>
            <a:r>
              <a:rPr dirty="0" sz="2800" spc="-5">
                <a:latin typeface="Calibri"/>
                <a:cs typeface="Calibri"/>
              </a:rPr>
              <a:t>means “vaguness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(ambiguity)”.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66799"/>
            <a:ext cx="150495" cy="10566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61239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55472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49580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1690370"/>
            <a:ext cx="8639810" cy="370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100"/>
              </a:spcBef>
              <a:tabLst>
                <a:tab pos="1628139" algn="l"/>
                <a:tab pos="2828925" algn="l"/>
                <a:tab pos="3896995" algn="l"/>
                <a:tab pos="4643755" algn="l"/>
                <a:tab pos="6293485" algn="l"/>
                <a:tab pos="6854190" algn="l"/>
                <a:tab pos="7289800" algn="l"/>
                <a:tab pos="8325484" algn="l"/>
              </a:tabLst>
            </a:pPr>
            <a:r>
              <a:rPr dirty="0" sz="2800" spc="-1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-10">
                <a:latin typeface="Calibri"/>
                <a:cs typeface="Calibri"/>
              </a:rPr>
              <a:t>zz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cc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5">
                <a:latin typeface="Calibri"/>
                <a:cs typeface="Calibri"/>
              </a:rPr>
              <a:t>w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n	t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15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 spc="-15">
                <a:latin typeface="Calibri"/>
                <a:cs typeface="Calibri"/>
              </a:rPr>
              <a:t>d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y	of	a	</a:t>
            </a:r>
            <a:r>
              <a:rPr dirty="0" sz="2800" spc="-15">
                <a:latin typeface="Calibri"/>
                <a:cs typeface="Calibri"/>
              </a:rPr>
              <a:t>p</a:t>
            </a:r>
            <a:r>
              <a:rPr dirty="0" sz="2800" spc="-5">
                <a:latin typeface="Calibri"/>
                <a:cs typeface="Calibri"/>
              </a:rPr>
              <a:t>ie</a:t>
            </a:r>
            <a:r>
              <a:rPr dirty="0" sz="2800">
                <a:latin typeface="Calibri"/>
                <a:cs typeface="Calibri"/>
              </a:rPr>
              <a:t>ce	of  </a:t>
            </a:r>
            <a:r>
              <a:rPr dirty="0" sz="2800" spc="-10">
                <a:latin typeface="Calibri"/>
                <a:cs typeface="Calibri"/>
              </a:rPr>
              <a:t>information </a:t>
            </a:r>
            <a:r>
              <a:rPr dirty="0" sz="2800" spc="-5">
                <a:latin typeface="Calibri"/>
                <a:cs typeface="Calibri"/>
              </a:rPr>
              <a:t>is not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clear-cut.</a:t>
            </a:r>
            <a:endParaRPr sz="2800">
              <a:latin typeface="Calibri"/>
              <a:cs typeface="Calibri"/>
            </a:endParaRPr>
          </a:p>
          <a:p>
            <a:pPr marL="12700" marR="7620">
              <a:lnSpc>
                <a:spcPct val="100000"/>
              </a:lnSpc>
              <a:spcBef>
                <a:spcPts val="700"/>
              </a:spcBef>
              <a:tabLst>
                <a:tab pos="937894" algn="l"/>
                <a:tab pos="1647189" algn="l"/>
                <a:tab pos="1891030" algn="l"/>
                <a:tab pos="2746375" algn="l"/>
                <a:tab pos="3526790" algn="l"/>
                <a:tab pos="4548505" algn="l"/>
                <a:tab pos="4995545" algn="l"/>
                <a:tab pos="5488305" algn="l"/>
                <a:tab pos="7028180" algn="l"/>
                <a:tab pos="7461250" algn="l"/>
              </a:tabLst>
            </a:pPr>
            <a:r>
              <a:rPr dirty="0" sz="2800" spc="-1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-10">
                <a:latin typeface="Calibri"/>
                <a:cs typeface="Calibri"/>
              </a:rPr>
              <a:t>zz</a:t>
            </a:r>
            <a:r>
              <a:rPr dirty="0" sz="2800">
                <a:latin typeface="Calibri"/>
                <a:cs typeface="Calibri"/>
              </a:rPr>
              <a:t>y	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s	-	</a:t>
            </a: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 spc="-10">
                <a:latin typeface="Calibri"/>
                <a:cs typeface="Calibri"/>
              </a:rPr>
              <a:t>9</a:t>
            </a:r>
            <a:r>
              <a:rPr dirty="0" sz="2800" spc="-5">
                <a:latin typeface="Calibri"/>
                <a:cs typeface="Calibri"/>
              </a:rPr>
              <a:t>6</a:t>
            </a:r>
            <a:r>
              <a:rPr dirty="0" sz="2800">
                <a:latin typeface="Calibri"/>
                <a:cs typeface="Calibri"/>
              </a:rPr>
              <a:t>5	</a:t>
            </a:r>
            <a:r>
              <a:rPr dirty="0" sz="2800" spc="-10">
                <a:latin typeface="Calibri"/>
                <a:cs typeface="Calibri"/>
              </a:rPr>
              <a:t>L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fi	</a:t>
            </a:r>
            <a:r>
              <a:rPr dirty="0" sz="2800" spc="-5">
                <a:latin typeface="Calibri"/>
                <a:cs typeface="Calibri"/>
              </a:rPr>
              <a:t>Zade</a:t>
            </a:r>
            <a:r>
              <a:rPr dirty="0" sz="2800">
                <a:latin typeface="Calibri"/>
                <a:cs typeface="Calibri"/>
              </a:rPr>
              <a:t>h	as	an	</a:t>
            </a:r>
            <a:r>
              <a:rPr dirty="0" sz="2800" spc="-5">
                <a:latin typeface="Calibri"/>
                <a:cs typeface="Calibri"/>
              </a:rPr>
              <a:t>ex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en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on	of	</a:t>
            </a:r>
            <a:r>
              <a:rPr dirty="0" sz="2800" spc="-10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la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l  </a:t>
            </a:r>
            <a:r>
              <a:rPr dirty="0" sz="2800" spc="-5">
                <a:latin typeface="Calibri"/>
                <a:cs typeface="Calibri"/>
              </a:rPr>
              <a:t>notation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set.</a:t>
            </a:r>
            <a:endParaRPr sz="2800">
              <a:latin typeface="Calibri"/>
              <a:cs typeface="Calibri"/>
            </a:endParaRPr>
          </a:p>
          <a:p>
            <a:pPr marL="12700" marR="1016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latin typeface="Calibri"/>
                <a:cs typeface="Calibri"/>
              </a:rPr>
              <a:t>Classical set </a:t>
            </a:r>
            <a:r>
              <a:rPr dirty="0" sz="2800" spc="-10">
                <a:latin typeface="Calibri"/>
                <a:cs typeface="Calibri"/>
              </a:rPr>
              <a:t>theory </a:t>
            </a:r>
            <a:r>
              <a:rPr dirty="0" sz="2800" spc="-5">
                <a:latin typeface="Calibri"/>
                <a:cs typeface="Calibri"/>
              </a:rPr>
              <a:t>allows the </a:t>
            </a:r>
            <a:r>
              <a:rPr dirty="0" sz="2800" spc="-10">
                <a:latin typeface="Calibri"/>
                <a:cs typeface="Calibri"/>
              </a:rPr>
              <a:t>membership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elements  in </a:t>
            </a:r>
            <a:r>
              <a:rPr dirty="0" sz="2800" spc="-5">
                <a:latin typeface="Calibri"/>
                <a:cs typeface="Calibri"/>
              </a:rPr>
              <a:t>the set in </a:t>
            </a:r>
            <a:r>
              <a:rPr dirty="0" sz="2800" spc="-5" b="1">
                <a:latin typeface="Calibri"/>
                <a:cs typeface="Calibri"/>
              </a:rPr>
              <a:t>binary terms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  <a:tabLst>
                <a:tab pos="955675" algn="l"/>
                <a:tab pos="1543685" algn="l"/>
                <a:tab pos="2650490" algn="l"/>
                <a:tab pos="3912235" algn="l"/>
                <a:tab pos="5886450" algn="l"/>
                <a:tab pos="7244715" algn="l"/>
                <a:tab pos="8359140" algn="l"/>
              </a:tabLst>
            </a:pPr>
            <a:r>
              <a:rPr dirty="0" sz="2800" spc="-1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-10">
                <a:latin typeface="Calibri"/>
                <a:cs typeface="Calibri"/>
              </a:rPr>
              <a:t>zz</a:t>
            </a:r>
            <a:r>
              <a:rPr dirty="0" sz="2800">
                <a:latin typeface="Calibri"/>
                <a:cs typeface="Calibri"/>
              </a:rPr>
              <a:t>y	s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t	t</a:t>
            </a:r>
            <a:r>
              <a:rPr dirty="0" sz="2800" spc="-5">
                <a:latin typeface="Calibri"/>
                <a:cs typeface="Calibri"/>
              </a:rPr>
              <a:t>he</a:t>
            </a:r>
            <a:r>
              <a:rPr dirty="0" sz="2800" spc="-10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y	</a:t>
            </a:r>
            <a:r>
              <a:rPr dirty="0" sz="2800" spc="-5">
                <a:latin typeface="Calibri"/>
                <a:cs typeface="Calibri"/>
              </a:rPr>
              <a:t>pe</a:t>
            </a:r>
            <a:r>
              <a:rPr dirty="0" sz="2800" spc="-10">
                <a:latin typeface="Calibri"/>
                <a:cs typeface="Calibri"/>
              </a:rPr>
              <a:t>rm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s	m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m</a:t>
            </a:r>
            <a:r>
              <a:rPr dirty="0" sz="2800" spc="-15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rs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p	</a:t>
            </a:r>
            <a:r>
              <a:rPr dirty="0" sz="2800" spc="-5">
                <a:latin typeface="Calibri"/>
                <a:cs typeface="Calibri"/>
              </a:rPr>
              <a:t>fu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	</a:t>
            </a:r>
            <a:r>
              <a:rPr dirty="0" sz="2800" spc="-5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al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d	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n  </a:t>
            </a:r>
            <a:r>
              <a:rPr dirty="0" sz="2800" spc="-5">
                <a:latin typeface="Calibri"/>
                <a:cs typeface="Calibri"/>
              </a:rPr>
              <a:t>the interval </a:t>
            </a:r>
            <a:r>
              <a:rPr dirty="0" sz="2800" spc="-10">
                <a:latin typeface="Calibri"/>
                <a:cs typeface="Calibri"/>
              </a:rPr>
              <a:t>[0,1].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50" y="589279"/>
            <a:ext cx="33877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8119745" cy="499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542290" algn="l"/>
                <a:tab pos="1419225" algn="l"/>
                <a:tab pos="2134870" algn="l"/>
                <a:tab pos="2916555" algn="l"/>
                <a:tab pos="3695700" algn="l"/>
                <a:tab pos="4381500" algn="l"/>
                <a:tab pos="5152390" algn="l"/>
                <a:tab pos="5765800" algn="l"/>
                <a:tab pos="6592570" algn="l"/>
              </a:tabLst>
            </a:pPr>
            <a:r>
              <a:rPr dirty="0" sz="2800" spc="-5">
                <a:latin typeface="Calibri"/>
                <a:cs typeface="Calibri"/>
              </a:rPr>
              <a:t>Given </a:t>
            </a:r>
            <a:r>
              <a:rPr dirty="0" sz="2800">
                <a:latin typeface="Calibri"/>
                <a:cs typeface="Calibri"/>
              </a:rPr>
              <a:t>X to </a:t>
            </a:r>
            <a:r>
              <a:rPr dirty="0" sz="2800" spc="-5">
                <a:latin typeface="Calibri"/>
                <a:cs typeface="Calibri"/>
              </a:rPr>
              <a:t>be the </a:t>
            </a:r>
            <a:r>
              <a:rPr dirty="0" sz="2800" spc="-10">
                <a:latin typeface="Calibri"/>
                <a:cs typeface="Calibri"/>
              </a:rPr>
              <a:t>universe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discourse </a:t>
            </a:r>
            <a:r>
              <a:rPr dirty="0" sz="2800">
                <a:latin typeface="Calibri"/>
                <a:cs typeface="Calibri"/>
              </a:rPr>
              <a:t>and Ã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155">
                <a:latin typeface="Cambria"/>
                <a:cs typeface="Cambria"/>
              </a:rPr>
              <a:t>Ḃ </a:t>
            </a:r>
            <a:r>
              <a:rPr dirty="0" sz="2800">
                <a:latin typeface="Calibri"/>
                <a:cs typeface="Calibri"/>
              </a:rPr>
              <a:t>to  </a:t>
            </a:r>
            <a:r>
              <a:rPr dirty="0" sz="2800" spc="-15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fu</a:t>
            </a:r>
            <a:r>
              <a:rPr dirty="0" sz="2800" spc="-10">
                <a:latin typeface="Calibri"/>
                <a:cs typeface="Calibri"/>
              </a:rPr>
              <a:t>z</a:t>
            </a:r>
            <a:r>
              <a:rPr dirty="0" sz="2800" spc="-5">
                <a:latin typeface="Calibri"/>
                <a:cs typeface="Calibri"/>
              </a:rPr>
              <a:t>z</a:t>
            </a:r>
            <a:r>
              <a:rPr dirty="0" sz="2800">
                <a:latin typeface="Calibri"/>
                <a:cs typeface="Calibri"/>
              </a:rPr>
              <a:t>y	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-5">
                <a:latin typeface="Calibri"/>
                <a:cs typeface="Calibri"/>
              </a:rPr>
              <a:t>wi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h	</a:t>
            </a:r>
            <a:r>
              <a:rPr dirty="0" sz="2800" spc="20">
                <a:latin typeface="Calibri"/>
                <a:cs typeface="Calibri"/>
              </a:rPr>
              <a:t>µ</a:t>
            </a:r>
            <a:r>
              <a:rPr dirty="0" baseline="-24305" sz="2400" spc="-58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(x</a:t>
            </a:r>
            <a:r>
              <a:rPr dirty="0" sz="2800">
                <a:latin typeface="Calibri"/>
                <a:cs typeface="Calibri"/>
              </a:rPr>
              <a:t>)	and	</a:t>
            </a:r>
            <a:r>
              <a:rPr dirty="0" sz="2800" spc="-5">
                <a:latin typeface="Calibri"/>
                <a:cs typeface="Calibri"/>
              </a:rPr>
              <a:t>µ</a:t>
            </a:r>
            <a:r>
              <a:rPr dirty="0" baseline="-24305" sz="2400" spc="-562">
                <a:latin typeface="Calibri"/>
                <a:cs typeface="Calibri"/>
              </a:rPr>
              <a:t>B</a:t>
            </a:r>
            <a:r>
              <a:rPr dirty="0" sz="2800" spc="5">
                <a:latin typeface="Calibri"/>
                <a:cs typeface="Calibri"/>
              </a:rPr>
              <a:t>(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>
                <a:latin typeface="Calibri"/>
                <a:cs typeface="Calibri"/>
              </a:rPr>
              <a:t>)	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r	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pe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iv</a:t>
            </a:r>
            <a:r>
              <a:rPr dirty="0" sz="280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38100" marR="33020">
              <a:lnSpc>
                <a:spcPct val="100000"/>
              </a:lnSpc>
              <a:spcBef>
                <a:spcPts val="459"/>
              </a:spcBef>
              <a:tabLst>
                <a:tab pos="1992630" algn="l"/>
                <a:tab pos="3419475" algn="l"/>
                <a:tab pos="4036060" algn="l"/>
                <a:tab pos="4903470" algn="l"/>
                <a:tab pos="5473065" algn="l"/>
                <a:tab pos="7162165" algn="l"/>
                <a:tab pos="7768590" algn="l"/>
              </a:tabLst>
            </a:pPr>
            <a:r>
              <a:rPr dirty="0" sz="2800" spc="-10">
                <a:latin typeface="Calibri"/>
                <a:cs typeface="Calibri"/>
              </a:rPr>
              <a:t>m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m</a:t>
            </a:r>
            <a:r>
              <a:rPr dirty="0" sz="2800" spc="-15">
                <a:latin typeface="Calibri"/>
                <a:cs typeface="Calibri"/>
              </a:rPr>
              <a:t>b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 spc="-15">
                <a:latin typeface="Calibri"/>
                <a:cs typeface="Calibri"/>
              </a:rPr>
              <a:t>hi</a:t>
            </a:r>
            <a:r>
              <a:rPr dirty="0" sz="2800">
                <a:latin typeface="Calibri"/>
                <a:cs typeface="Calibri"/>
              </a:rPr>
              <a:t>p	</a:t>
            </a:r>
            <a:r>
              <a:rPr dirty="0" sz="2800" spc="-5">
                <a:latin typeface="Calibri"/>
                <a:cs typeface="Calibri"/>
              </a:rPr>
              <a:t>f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,	t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f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z</a:t>
            </a:r>
            <a:r>
              <a:rPr dirty="0" sz="2800" spc="-10">
                <a:latin typeface="Calibri"/>
                <a:cs typeface="Calibri"/>
              </a:rPr>
              <a:t>z</a:t>
            </a:r>
            <a:r>
              <a:rPr dirty="0" sz="2800">
                <a:latin typeface="Calibri"/>
                <a:cs typeface="Calibri"/>
              </a:rPr>
              <a:t>y	s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t	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pe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e	as  </a:t>
            </a:r>
            <a:r>
              <a:rPr dirty="0" sz="2800" spc="-5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Union:</a:t>
            </a:r>
            <a:endParaRPr sz="2800">
              <a:latin typeface="Calibri"/>
              <a:cs typeface="Calibri"/>
            </a:endParaRPr>
          </a:p>
          <a:p>
            <a:pPr marL="2308860">
              <a:lnSpc>
                <a:spcPct val="100000"/>
              </a:lnSpc>
              <a:spcBef>
                <a:spcPts val="700"/>
              </a:spcBef>
            </a:pP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baseline="-24305" sz="2400" spc="-637">
                <a:latin typeface="Calibri"/>
                <a:cs typeface="Calibri"/>
              </a:rPr>
              <a:t>U</a:t>
            </a:r>
            <a:r>
              <a:rPr dirty="0" baseline="-24305" sz="2400" spc="-232">
                <a:latin typeface="Calibri"/>
                <a:cs typeface="Calibri"/>
              </a:rPr>
              <a:t> </a:t>
            </a:r>
            <a:r>
              <a:rPr dirty="0" baseline="-24305" sz="2400" spc="-142">
                <a:latin typeface="Calibri"/>
                <a:cs typeface="Calibri"/>
              </a:rPr>
              <a:t>B</a:t>
            </a:r>
            <a:r>
              <a:rPr dirty="0" sz="2800" spc="-95">
                <a:latin typeface="Calibri"/>
                <a:cs typeface="Calibri"/>
              </a:rPr>
              <a:t>(x)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max </a:t>
            </a:r>
            <a:r>
              <a:rPr dirty="0" sz="2800" spc="-60">
                <a:latin typeface="Calibri"/>
                <a:cs typeface="Calibri"/>
              </a:rPr>
              <a:t>(µ</a:t>
            </a:r>
            <a:r>
              <a:rPr dirty="0" baseline="-24305" sz="2400" spc="-89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(x),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 spc="-65">
                <a:latin typeface="Calibri"/>
                <a:cs typeface="Calibri"/>
              </a:rPr>
              <a:t>µ</a:t>
            </a:r>
            <a:r>
              <a:rPr dirty="0" baseline="-24305" sz="2400" spc="-97">
                <a:latin typeface="Calibri"/>
                <a:cs typeface="Calibri"/>
              </a:rPr>
              <a:t>B</a:t>
            </a:r>
            <a:r>
              <a:rPr dirty="0" sz="2800" spc="-65">
                <a:latin typeface="Calibri"/>
                <a:cs typeface="Calibri"/>
              </a:rPr>
              <a:t>(x))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Intersection:</a:t>
            </a:r>
            <a:endParaRPr sz="2800">
              <a:latin typeface="Calibri"/>
              <a:cs typeface="Calibri"/>
            </a:endParaRPr>
          </a:p>
          <a:p>
            <a:pPr marL="2330450">
              <a:lnSpc>
                <a:spcPct val="100000"/>
              </a:lnSpc>
              <a:spcBef>
                <a:spcPts val="690"/>
              </a:spcBef>
            </a:pPr>
            <a:r>
              <a:rPr dirty="0" sz="2800" spc="-200">
                <a:latin typeface="Calibri"/>
                <a:cs typeface="Calibri"/>
              </a:rPr>
              <a:t>µ</a:t>
            </a:r>
            <a:r>
              <a:rPr dirty="0" baseline="-24305" sz="2400" spc="-300">
                <a:latin typeface="Calibri"/>
                <a:cs typeface="Calibri"/>
              </a:rPr>
              <a:t>A </a:t>
            </a:r>
            <a:r>
              <a:rPr dirty="0" baseline="-24305" sz="2400" spc="-765">
                <a:latin typeface="Symbol"/>
                <a:cs typeface="Symbol"/>
              </a:rPr>
              <a:t></a:t>
            </a:r>
            <a:r>
              <a:rPr dirty="0" baseline="-24305" sz="2400" spc="-284">
                <a:latin typeface="Times New Roman"/>
                <a:cs typeface="Times New Roman"/>
              </a:rPr>
              <a:t> </a:t>
            </a:r>
            <a:r>
              <a:rPr dirty="0" baseline="-24305" sz="2400" spc="-142">
                <a:latin typeface="Calibri"/>
                <a:cs typeface="Calibri"/>
              </a:rPr>
              <a:t>B</a:t>
            </a:r>
            <a:r>
              <a:rPr dirty="0" sz="2800" spc="-95">
                <a:latin typeface="Calibri"/>
                <a:cs typeface="Calibri"/>
              </a:rPr>
              <a:t>(x)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min </a:t>
            </a:r>
            <a:r>
              <a:rPr dirty="0" sz="2800" spc="-60">
                <a:latin typeface="Calibri"/>
                <a:cs typeface="Calibri"/>
              </a:rPr>
              <a:t>(µ</a:t>
            </a:r>
            <a:r>
              <a:rPr dirty="0" baseline="-24305" sz="2400" spc="-89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(x),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-65">
                <a:latin typeface="Calibri"/>
                <a:cs typeface="Calibri"/>
              </a:rPr>
              <a:t>µ</a:t>
            </a:r>
            <a:r>
              <a:rPr dirty="0" baseline="-24305" sz="2400" spc="-97">
                <a:latin typeface="Calibri"/>
                <a:cs typeface="Calibri"/>
              </a:rPr>
              <a:t>B</a:t>
            </a:r>
            <a:r>
              <a:rPr dirty="0" sz="2800" spc="-65">
                <a:latin typeface="Calibri"/>
                <a:cs typeface="Calibri"/>
              </a:rPr>
              <a:t>(x))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Complement:</a:t>
            </a:r>
            <a:endParaRPr sz="2800">
              <a:latin typeface="Calibri"/>
              <a:cs typeface="Calibri"/>
            </a:endParaRPr>
          </a:p>
          <a:p>
            <a:pPr marL="3100070">
              <a:lnSpc>
                <a:spcPct val="100000"/>
              </a:lnSpc>
              <a:spcBef>
                <a:spcPts val="700"/>
              </a:spcBef>
            </a:pP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(x) =1-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80">
                <a:latin typeface="Calibri"/>
                <a:cs typeface="Calibri"/>
              </a:rPr>
              <a:t>µ</a:t>
            </a:r>
            <a:r>
              <a:rPr dirty="0" baseline="-24305" sz="2400" spc="-12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(x)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20" y="589279"/>
            <a:ext cx="52635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 Operation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44319"/>
            <a:ext cx="7388225" cy="48399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 sz="2800" spc="-5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  <a:tabLst>
                <a:tab pos="3779520" algn="l"/>
              </a:tabLst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{(x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,0.5),(x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,0.7),(x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,0)}	</a:t>
            </a:r>
            <a:r>
              <a:rPr dirty="0" sz="2800">
                <a:latin typeface="Calibri"/>
                <a:cs typeface="Calibri"/>
              </a:rPr>
              <a:t>B 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{(x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,0.8),(x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,0.2),(x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,1)}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Union:</a:t>
            </a:r>
            <a:endParaRPr sz="2800">
              <a:latin typeface="Calibri"/>
              <a:cs typeface="Calibri"/>
            </a:endParaRPr>
          </a:p>
          <a:p>
            <a:pPr marL="197866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Calibri"/>
                <a:cs typeface="Calibri"/>
              </a:rPr>
              <a:t>A U B =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{(x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,0.8),(x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,0.7),(x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,1)}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dirty="0" sz="2800" spc="-5">
                <a:latin typeface="Calibri"/>
                <a:cs typeface="Calibri"/>
              </a:rPr>
              <a:t>Because</a:t>
            </a:r>
            <a:endParaRPr sz="2800">
              <a:latin typeface="Calibri"/>
              <a:cs typeface="Calibri"/>
            </a:endParaRPr>
          </a:p>
          <a:p>
            <a:pPr marL="2217420">
              <a:lnSpc>
                <a:spcPct val="100000"/>
              </a:lnSpc>
              <a:spcBef>
                <a:spcPts val="690"/>
              </a:spcBef>
            </a:pP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baseline="-24305" sz="2400" spc="-637">
                <a:latin typeface="Calibri"/>
                <a:cs typeface="Calibri"/>
              </a:rPr>
              <a:t>U</a:t>
            </a:r>
            <a:r>
              <a:rPr dirty="0" baseline="-24305" sz="2400" spc="-247">
                <a:latin typeface="Calibri"/>
                <a:cs typeface="Calibri"/>
              </a:rPr>
              <a:t> </a:t>
            </a:r>
            <a:r>
              <a:rPr dirty="0" baseline="-24305" sz="2400" spc="-217">
                <a:latin typeface="Calibri"/>
                <a:cs typeface="Calibri"/>
              </a:rPr>
              <a:t>B</a:t>
            </a:r>
            <a:r>
              <a:rPr dirty="0" sz="2800" spc="-145">
                <a:latin typeface="Calibri"/>
                <a:cs typeface="Calibri"/>
              </a:rPr>
              <a:t>(x</a:t>
            </a:r>
            <a:r>
              <a:rPr dirty="0" baseline="-24305" sz="2400" spc="-217">
                <a:latin typeface="Calibri"/>
                <a:cs typeface="Calibri"/>
              </a:rPr>
              <a:t>1</a:t>
            </a:r>
            <a:r>
              <a:rPr dirty="0" sz="2800" spc="-145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= max </a:t>
            </a:r>
            <a:r>
              <a:rPr dirty="0" sz="2800" spc="-95">
                <a:latin typeface="Calibri"/>
                <a:cs typeface="Calibri"/>
              </a:rPr>
              <a:t>(µ</a:t>
            </a:r>
            <a:r>
              <a:rPr dirty="0" baseline="-24305" sz="2400" spc="-142">
                <a:latin typeface="Calibri"/>
                <a:cs typeface="Calibri"/>
              </a:rPr>
              <a:t>A</a:t>
            </a:r>
            <a:r>
              <a:rPr dirty="0" sz="2800" spc="-95">
                <a:latin typeface="Calibri"/>
                <a:cs typeface="Calibri"/>
              </a:rPr>
              <a:t>(x</a:t>
            </a:r>
            <a:r>
              <a:rPr dirty="0" baseline="-24305" sz="2400" spc="-142">
                <a:latin typeface="Calibri"/>
                <a:cs typeface="Calibri"/>
              </a:rPr>
              <a:t>1</a:t>
            </a:r>
            <a:r>
              <a:rPr dirty="0" sz="2800" spc="-95">
                <a:latin typeface="Calibri"/>
                <a:cs typeface="Calibri"/>
              </a:rPr>
              <a:t>),</a:t>
            </a:r>
            <a:r>
              <a:rPr dirty="0" sz="2800" spc="175">
                <a:latin typeface="Calibri"/>
                <a:cs typeface="Calibri"/>
              </a:rPr>
              <a:t> </a:t>
            </a:r>
            <a:r>
              <a:rPr dirty="0" sz="2800" spc="-105">
                <a:latin typeface="Calibri"/>
                <a:cs typeface="Calibri"/>
              </a:rPr>
              <a:t>µ</a:t>
            </a:r>
            <a:r>
              <a:rPr dirty="0" baseline="-24305" sz="2400" spc="-157">
                <a:latin typeface="Calibri"/>
                <a:cs typeface="Calibri"/>
              </a:rPr>
              <a:t>B</a:t>
            </a:r>
            <a:r>
              <a:rPr dirty="0" sz="2800" spc="-105">
                <a:latin typeface="Calibri"/>
                <a:cs typeface="Calibri"/>
              </a:rPr>
              <a:t>(x</a:t>
            </a:r>
            <a:r>
              <a:rPr dirty="0" baseline="-24305" sz="2400" spc="-157">
                <a:latin typeface="Calibri"/>
                <a:cs typeface="Calibri"/>
              </a:rPr>
              <a:t>1</a:t>
            </a:r>
            <a:r>
              <a:rPr dirty="0" sz="2800" spc="-105"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  <a:p>
            <a:pPr marL="3346450">
              <a:lnSpc>
                <a:spcPct val="100000"/>
              </a:lnSpc>
              <a:spcBef>
                <a:spcPts val="1160"/>
              </a:spcBef>
            </a:pP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max(0.5,0.8)</a:t>
            </a:r>
            <a:endParaRPr sz="2800">
              <a:latin typeface="Calibri"/>
              <a:cs typeface="Calibri"/>
            </a:endParaRPr>
          </a:p>
          <a:p>
            <a:pPr marL="334645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0.8</a:t>
            </a:r>
            <a:endParaRPr sz="2800">
              <a:latin typeface="Calibri"/>
              <a:cs typeface="Calibri"/>
            </a:endParaRPr>
          </a:p>
          <a:p>
            <a:pPr marL="1976120">
              <a:lnSpc>
                <a:spcPct val="100000"/>
              </a:lnSpc>
              <a:spcBef>
                <a:spcPts val="700"/>
              </a:spcBef>
              <a:tabLst>
                <a:tab pos="3814445" algn="l"/>
              </a:tabLst>
            </a:pP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baseline="-24305" sz="2400" spc="-637">
                <a:latin typeface="Calibri"/>
                <a:cs typeface="Calibri"/>
              </a:rPr>
              <a:t>U</a:t>
            </a:r>
            <a:r>
              <a:rPr dirty="0" baseline="-24305" sz="2400" spc="-240">
                <a:latin typeface="Calibri"/>
                <a:cs typeface="Calibri"/>
              </a:rPr>
              <a:t> </a:t>
            </a:r>
            <a:r>
              <a:rPr dirty="0" baseline="-24305" sz="2400" spc="-217">
                <a:latin typeface="Calibri"/>
                <a:cs typeface="Calibri"/>
              </a:rPr>
              <a:t>B</a:t>
            </a:r>
            <a:r>
              <a:rPr dirty="0" sz="2800" spc="-145">
                <a:latin typeface="Calibri"/>
                <a:cs typeface="Calibri"/>
              </a:rPr>
              <a:t>(x</a:t>
            </a:r>
            <a:r>
              <a:rPr dirty="0" baseline="-24305" sz="2400" spc="-217">
                <a:latin typeface="Calibri"/>
                <a:cs typeface="Calibri"/>
              </a:rPr>
              <a:t>2</a:t>
            </a:r>
            <a:r>
              <a:rPr dirty="0" sz="2800" spc="-145">
                <a:latin typeface="Calibri"/>
                <a:cs typeface="Calibri"/>
              </a:rPr>
              <a:t>)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0.7	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90">
                <a:latin typeface="Calibri"/>
                <a:cs typeface="Calibri"/>
              </a:rPr>
              <a:t>µ</a:t>
            </a:r>
            <a:r>
              <a:rPr dirty="0" baseline="-24305" sz="2400" spc="-284">
                <a:latin typeface="Calibri"/>
                <a:cs typeface="Calibri"/>
              </a:rPr>
              <a:t>A </a:t>
            </a:r>
            <a:r>
              <a:rPr dirty="0" baseline="-24305" sz="2400" spc="-637">
                <a:latin typeface="Calibri"/>
                <a:cs typeface="Calibri"/>
              </a:rPr>
              <a:t>U</a:t>
            </a:r>
            <a:r>
              <a:rPr dirty="0" baseline="-24305" sz="2400" spc="-232">
                <a:latin typeface="Calibri"/>
                <a:cs typeface="Calibri"/>
              </a:rPr>
              <a:t> </a:t>
            </a:r>
            <a:r>
              <a:rPr dirty="0" baseline="-24305" sz="2400" spc="-217">
                <a:latin typeface="Calibri"/>
                <a:cs typeface="Calibri"/>
              </a:rPr>
              <a:t>B</a:t>
            </a:r>
            <a:r>
              <a:rPr dirty="0" sz="2800" spc="-145">
                <a:latin typeface="Calibri"/>
                <a:cs typeface="Calibri"/>
              </a:rPr>
              <a:t>(x</a:t>
            </a:r>
            <a:r>
              <a:rPr dirty="0" baseline="-24305" sz="2400" spc="-217">
                <a:latin typeface="Calibri"/>
                <a:cs typeface="Calibri"/>
              </a:rPr>
              <a:t>3</a:t>
            </a:r>
            <a:r>
              <a:rPr dirty="0" sz="2800" spc="-145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20" y="589279"/>
            <a:ext cx="52635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 Operation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44319"/>
            <a:ext cx="7388225" cy="48399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 sz="2800" spc="-5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  <a:tabLst>
                <a:tab pos="3779520" algn="l"/>
              </a:tabLst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{(x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,0.5),(x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,0.7),(x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,0)}	</a:t>
            </a:r>
            <a:r>
              <a:rPr dirty="0" sz="2800">
                <a:latin typeface="Calibri"/>
                <a:cs typeface="Calibri"/>
              </a:rPr>
              <a:t>B 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{(x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,0.8),(x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,0.2),(x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,1)}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Intersection:</a:t>
            </a:r>
            <a:endParaRPr sz="2800">
              <a:latin typeface="Calibri"/>
              <a:cs typeface="Calibri"/>
            </a:endParaRPr>
          </a:p>
          <a:p>
            <a:pPr marL="195707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>
                <a:latin typeface="Symbol"/>
                <a:cs typeface="Symbol"/>
              </a:rPr>
              <a:t>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B =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{(x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,0.5),(x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,0.2),(x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,0)}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dirty="0" sz="2800" spc="-5">
                <a:latin typeface="Calibri"/>
                <a:cs typeface="Calibri"/>
              </a:rPr>
              <a:t>Because</a:t>
            </a:r>
            <a:endParaRPr sz="2800">
              <a:latin typeface="Calibri"/>
              <a:cs typeface="Calibri"/>
            </a:endParaRPr>
          </a:p>
          <a:p>
            <a:pPr marL="2239010">
              <a:lnSpc>
                <a:spcPct val="100000"/>
              </a:lnSpc>
              <a:spcBef>
                <a:spcPts val="690"/>
              </a:spcBef>
            </a:pP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baseline="-24305" sz="2400" spc="-765">
                <a:latin typeface="Symbol"/>
                <a:cs typeface="Symbol"/>
              </a:rPr>
              <a:t></a:t>
            </a:r>
            <a:r>
              <a:rPr dirty="0" baseline="-24305" sz="2400" spc="-284">
                <a:latin typeface="Times New Roman"/>
                <a:cs typeface="Times New Roman"/>
              </a:rPr>
              <a:t> </a:t>
            </a:r>
            <a:r>
              <a:rPr dirty="0" baseline="-24305" sz="2400" spc="-217">
                <a:latin typeface="Calibri"/>
                <a:cs typeface="Calibri"/>
              </a:rPr>
              <a:t>B</a:t>
            </a:r>
            <a:r>
              <a:rPr dirty="0" sz="2800" spc="-145">
                <a:latin typeface="Calibri"/>
                <a:cs typeface="Calibri"/>
              </a:rPr>
              <a:t>(x</a:t>
            </a:r>
            <a:r>
              <a:rPr dirty="0" baseline="-24305" sz="2400" spc="-217">
                <a:latin typeface="Calibri"/>
                <a:cs typeface="Calibri"/>
              </a:rPr>
              <a:t>1</a:t>
            </a:r>
            <a:r>
              <a:rPr dirty="0" sz="2800" spc="-145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min </a:t>
            </a:r>
            <a:r>
              <a:rPr dirty="0" sz="2800" spc="-95">
                <a:latin typeface="Calibri"/>
                <a:cs typeface="Calibri"/>
              </a:rPr>
              <a:t>(µ</a:t>
            </a:r>
            <a:r>
              <a:rPr dirty="0" baseline="-24305" sz="2400" spc="-142">
                <a:latin typeface="Calibri"/>
                <a:cs typeface="Calibri"/>
              </a:rPr>
              <a:t>A</a:t>
            </a:r>
            <a:r>
              <a:rPr dirty="0" sz="2800" spc="-95">
                <a:latin typeface="Calibri"/>
                <a:cs typeface="Calibri"/>
              </a:rPr>
              <a:t>(x</a:t>
            </a:r>
            <a:r>
              <a:rPr dirty="0" baseline="-24305" sz="2400" spc="-142">
                <a:latin typeface="Calibri"/>
                <a:cs typeface="Calibri"/>
              </a:rPr>
              <a:t>1</a:t>
            </a:r>
            <a:r>
              <a:rPr dirty="0" sz="2800" spc="-95">
                <a:latin typeface="Calibri"/>
                <a:cs typeface="Calibri"/>
              </a:rPr>
              <a:t>),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105">
                <a:latin typeface="Calibri"/>
                <a:cs typeface="Calibri"/>
              </a:rPr>
              <a:t>µ</a:t>
            </a:r>
            <a:r>
              <a:rPr dirty="0" baseline="-24305" sz="2400" spc="-157">
                <a:latin typeface="Calibri"/>
                <a:cs typeface="Calibri"/>
              </a:rPr>
              <a:t>B</a:t>
            </a:r>
            <a:r>
              <a:rPr dirty="0" sz="2800" spc="-105">
                <a:latin typeface="Calibri"/>
                <a:cs typeface="Calibri"/>
              </a:rPr>
              <a:t>(x</a:t>
            </a:r>
            <a:r>
              <a:rPr dirty="0" baseline="-24305" sz="2400" spc="-157">
                <a:latin typeface="Calibri"/>
                <a:cs typeface="Calibri"/>
              </a:rPr>
              <a:t>1</a:t>
            </a:r>
            <a:r>
              <a:rPr dirty="0" sz="2800" spc="-105"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  <a:p>
            <a:pPr marL="3346450">
              <a:lnSpc>
                <a:spcPct val="100000"/>
              </a:lnSpc>
              <a:spcBef>
                <a:spcPts val="1160"/>
              </a:spcBef>
            </a:pP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max(0.5,0.8)</a:t>
            </a:r>
            <a:endParaRPr sz="2800">
              <a:latin typeface="Calibri"/>
              <a:cs typeface="Calibri"/>
            </a:endParaRPr>
          </a:p>
          <a:p>
            <a:pPr marL="334645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0.5</a:t>
            </a:r>
            <a:endParaRPr sz="2800">
              <a:latin typeface="Calibri"/>
              <a:cs typeface="Calibri"/>
            </a:endParaRPr>
          </a:p>
          <a:p>
            <a:pPr marL="1976120">
              <a:lnSpc>
                <a:spcPct val="100000"/>
              </a:lnSpc>
              <a:spcBef>
                <a:spcPts val="700"/>
              </a:spcBef>
              <a:tabLst>
                <a:tab pos="3829685" algn="l"/>
              </a:tabLst>
            </a:pP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baseline="-24305" sz="2400" spc="-765">
                <a:latin typeface="Symbol"/>
                <a:cs typeface="Symbol"/>
              </a:rPr>
              <a:t></a:t>
            </a:r>
            <a:r>
              <a:rPr dirty="0" baseline="-24305" sz="2400" spc="-292">
                <a:latin typeface="Times New Roman"/>
                <a:cs typeface="Times New Roman"/>
              </a:rPr>
              <a:t> </a:t>
            </a:r>
            <a:r>
              <a:rPr dirty="0" baseline="-24305" sz="2400" spc="-217">
                <a:latin typeface="Calibri"/>
                <a:cs typeface="Calibri"/>
              </a:rPr>
              <a:t>B</a:t>
            </a:r>
            <a:r>
              <a:rPr dirty="0" sz="2800" spc="-145">
                <a:latin typeface="Calibri"/>
                <a:cs typeface="Calibri"/>
              </a:rPr>
              <a:t>(x</a:t>
            </a:r>
            <a:r>
              <a:rPr dirty="0" baseline="-24305" sz="2400" spc="-217">
                <a:latin typeface="Calibri"/>
                <a:cs typeface="Calibri"/>
              </a:rPr>
              <a:t>2</a:t>
            </a:r>
            <a:r>
              <a:rPr dirty="0" sz="2800" spc="-145">
                <a:latin typeface="Calibri"/>
                <a:cs typeface="Calibri"/>
              </a:rPr>
              <a:t>)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0.2	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baseline="-24305" sz="2400" spc="-765">
                <a:latin typeface="Symbol"/>
                <a:cs typeface="Symbol"/>
              </a:rPr>
              <a:t></a:t>
            </a:r>
            <a:r>
              <a:rPr dirty="0" baseline="-24305" sz="2400" spc="-292">
                <a:latin typeface="Times New Roman"/>
                <a:cs typeface="Times New Roman"/>
              </a:rPr>
              <a:t> </a:t>
            </a:r>
            <a:r>
              <a:rPr dirty="0" baseline="-24305" sz="2400" spc="-217">
                <a:latin typeface="Calibri"/>
                <a:cs typeface="Calibri"/>
              </a:rPr>
              <a:t>B</a:t>
            </a:r>
            <a:r>
              <a:rPr dirty="0" sz="2800" spc="-145">
                <a:latin typeface="Calibri"/>
                <a:cs typeface="Calibri"/>
              </a:rPr>
              <a:t>(x</a:t>
            </a:r>
            <a:r>
              <a:rPr dirty="0" baseline="-24305" sz="2400" spc="-217">
                <a:latin typeface="Calibri"/>
                <a:cs typeface="Calibri"/>
              </a:rPr>
              <a:t>3</a:t>
            </a:r>
            <a:r>
              <a:rPr dirty="0" sz="2800" spc="-145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20" y="589279"/>
            <a:ext cx="52635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 Set Operation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44319"/>
            <a:ext cx="5915660" cy="48399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 sz="2800" spc="-5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Calibri"/>
                <a:cs typeface="Calibri"/>
              </a:rPr>
              <a:t>A =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{(x</a:t>
            </a:r>
            <a:r>
              <a:rPr dirty="0" baseline="-24305" sz="2400" spc="-67">
                <a:latin typeface="Calibri"/>
                <a:cs typeface="Calibri"/>
              </a:rPr>
              <a:t>1</a:t>
            </a:r>
            <a:r>
              <a:rPr dirty="0" sz="2800" spc="-45">
                <a:latin typeface="Calibri"/>
                <a:cs typeface="Calibri"/>
              </a:rPr>
              <a:t>,0.5),(x</a:t>
            </a:r>
            <a:r>
              <a:rPr dirty="0" baseline="-24305" sz="2400" spc="-67">
                <a:latin typeface="Calibri"/>
                <a:cs typeface="Calibri"/>
              </a:rPr>
              <a:t>2</a:t>
            </a:r>
            <a:r>
              <a:rPr dirty="0" sz="2800" spc="-45">
                <a:latin typeface="Calibri"/>
                <a:cs typeface="Calibri"/>
              </a:rPr>
              <a:t>,0.7),(x</a:t>
            </a:r>
            <a:r>
              <a:rPr dirty="0" baseline="-24305" sz="2400" spc="-67">
                <a:latin typeface="Calibri"/>
                <a:cs typeface="Calibri"/>
              </a:rPr>
              <a:t>3</a:t>
            </a:r>
            <a:r>
              <a:rPr dirty="0" sz="2800" spc="-45">
                <a:latin typeface="Calibri"/>
                <a:cs typeface="Calibri"/>
              </a:rPr>
              <a:t>,0)}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Complement:</a:t>
            </a:r>
            <a:endParaRPr sz="2800">
              <a:latin typeface="Calibri"/>
              <a:cs typeface="Calibri"/>
            </a:endParaRPr>
          </a:p>
          <a:p>
            <a:pPr marL="2245360">
              <a:lnSpc>
                <a:spcPts val="2630"/>
              </a:lnSpc>
              <a:spcBef>
                <a:spcPts val="690"/>
              </a:spcBef>
            </a:pPr>
            <a:r>
              <a:rPr dirty="0" sz="2800" spc="-145">
                <a:latin typeface="Calibri"/>
                <a:cs typeface="Calibri"/>
              </a:rPr>
              <a:t>A</a:t>
            </a:r>
            <a:r>
              <a:rPr dirty="0" baseline="34722" sz="2400" spc="-217">
                <a:latin typeface="Calibri"/>
                <a:cs typeface="Calibri"/>
              </a:rPr>
              <a:t>c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{(x ,0.5),(x ,0.3),(x</a:t>
            </a:r>
            <a:r>
              <a:rPr dirty="0" sz="2800" spc="-2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,1)}</a:t>
            </a:r>
            <a:endParaRPr sz="2800">
              <a:latin typeface="Calibri"/>
              <a:cs typeface="Calibri"/>
            </a:endParaRPr>
          </a:p>
          <a:p>
            <a:pPr marL="3213100">
              <a:lnSpc>
                <a:spcPts val="1190"/>
              </a:lnSpc>
              <a:tabLst>
                <a:tab pos="4270375" algn="l"/>
                <a:tab pos="5328285" algn="l"/>
              </a:tabLst>
            </a:pPr>
            <a:r>
              <a:rPr dirty="0" sz="1600" spc="-335">
                <a:latin typeface="Calibri"/>
                <a:cs typeface="Calibri"/>
              </a:rPr>
              <a:t>1	2	3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dirty="0" sz="2800" spc="-5">
                <a:latin typeface="Calibri"/>
                <a:cs typeface="Calibri"/>
              </a:rPr>
              <a:t>Because</a:t>
            </a:r>
            <a:endParaRPr sz="2800">
              <a:latin typeface="Calibri"/>
              <a:cs typeface="Calibri"/>
            </a:endParaRPr>
          </a:p>
          <a:p>
            <a:pPr marL="3040380">
              <a:lnSpc>
                <a:spcPct val="100000"/>
              </a:lnSpc>
              <a:spcBef>
                <a:spcPts val="690"/>
              </a:spcBef>
            </a:pPr>
            <a:r>
              <a:rPr dirty="0" sz="2800" spc="-200">
                <a:latin typeface="Calibri"/>
                <a:cs typeface="Calibri"/>
              </a:rPr>
              <a:t>µ</a:t>
            </a:r>
            <a:r>
              <a:rPr dirty="0" baseline="-24305" sz="2400" spc="-300">
                <a:latin typeface="Calibri"/>
                <a:cs typeface="Calibri"/>
              </a:rPr>
              <a:t>A </a:t>
            </a:r>
            <a:r>
              <a:rPr dirty="0" sz="2800" spc="-90">
                <a:latin typeface="Calibri"/>
                <a:cs typeface="Calibri"/>
              </a:rPr>
              <a:t>(x</a:t>
            </a:r>
            <a:r>
              <a:rPr dirty="0" baseline="-24305" sz="2400" spc="-135">
                <a:latin typeface="Calibri"/>
                <a:cs typeface="Calibri"/>
              </a:rPr>
              <a:t>1</a:t>
            </a:r>
            <a:r>
              <a:rPr dirty="0" sz="2800" spc="-90">
                <a:latin typeface="Calibri"/>
                <a:cs typeface="Calibri"/>
              </a:rPr>
              <a:t>) </a:t>
            </a:r>
            <a:r>
              <a:rPr dirty="0" sz="2800" spc="-5">
                <a:latin typeface="Calibri"/>
                <a:cs typeface="Calibri"/>
              </a:rPr>
              <a:t>=1-</a:t>
            </a:r>
            <a:r>
              <a:rPr dirty="0" sz="2800" spc="114">
                <a:latin typeface="Calibri"/>
                <a:cs typeface="Calibri"/>
              </a:rPr>
              <a:t> </a:t>
            </a:r>
            <a:r>
              <a:rPr dirty="0" sz="2800" spc="-125">
                <a:latin typeface="Calibri"/>
                <a:cs typeface="Calibri"/>
              </a:rPr>
              <a:t>µ</a:t>
            </a:r>
            <a:r>
              <a:rPr dirty="0" baseline="-24305" sz="2400" spc="-187">
                <a:latin typeface="Calibri"/>
                <a:cs typeface="Calibri"/>
              </a:rPr>
              <a:t>A</a:t>
            </a:r>
            <a:r>
              <a:rPr dirty="0" sz="2800" spc="-125">
                <a:latin typeface="Calibri"/>
                <a:cs typeface="Calibri"/>
              </a:rPr>
              <a:t>(x</a:t>
            </a:r>
            <a:r>
              <a:rPr dirty="0" baseline="-24305" sz="2400" spc="-187">
                <a:latin typeface="Calibri"/>
                <a:cs typeface="Calibri"/>
              </a:rPr>
              <a:t>1</a:t>
            </a:r>
            <a:r>
              <a:rPr dirty="0" sz="2800" spc="-125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346450">
              <a:lnSpc>
                <a:spcPct val="100000"/>
              </a:lnSpc>
              <a:spcBef>
                <a:spcPts val="1160"/>
              </a:spcBef>
            </a:pPr>
            <a:r>
              <a:rPr dirty="0" sz="2800">
                <a:latin typeface="Calibri"/>
                <a:cs typeface="Calibri"/>
              </a:rPr>
              <a:t>= 1 –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0.5</a:t>
            </a:r>
            <a:endParaRPr sz="2800">
              <a:latin typeface="Calibri"/>
              <a:cs typeface="Calibri"/>
            </a:endParaRPr>
          </a:p>
          <a:p>
            <a:pPr marL="334645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0.5</a:t>
            </a:r>
            <a:endParaRPr sz="2800">
              <a:latin typeface="Calibri"/>
              <a:cs typeface="Calibri"/>
            </a:endParaRPr>
          </a:p>
          <a:p>
            <a:pPr marL="1976120">
              <a:lnSpc>
                <a:spcPct val="100000"/>
              </a:lnSpc>
              <a:spcBef>
                <a:spcPts val="700"/>
              </a:spcBef>
              <a:tabLst>
                <a:tab pos="3646804" algn="l"/>
              </a:tabLst>
            </a:pP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sz="2800" spc="-90">
                <a:latin typeface="Calibri"/>
                <a:cs typeface="Calibri"/>
              </a:rPr>
              <a:t>(x</a:t>
            </a:r>
            <a:r>
              <a:rPr dirty="0" baseline="-24305" sz="2400" spc="-135">
                <a:latin typeface="Calibri"/>
                <a:cs typeface="Calibri"/>
              </a:rPr>
              <a:t>2</a:t>
            </a:r>
            <a:r>
              <a:rPr dirty="0" sz="2800" spc="-90">
                <a:latin typeface="Calibri"/>
                <a:cs typeface="Calibri"/>
              </a:rPr>
              <a:t>)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0.3	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95">
                <a:latin typeface="Calibri"/>
                <a:cs typeface="Calibri"/>
              </a:rPr>
              <a:t>µ</a:t>
            </a:r>
            <a:r>
              <a:rPr dirty="0" baseline="-24305" sz="2400" spc="-292">
                <a:latin typeface="Calibri"/>
                <a:cs typeface="Calibri"/>
              </a:rPr>
              <a:t>A </a:t>
            </a:r>
            <a:r>
              <a:rPr dirty="0" sz="2800" spc="-90">
                <a:latin typeface="Calibri"/>
                <a:cs typeface="Calibri"/>
              </a:rPr>
              <a:t>(x</a:t>
            </a:r>
            <a:r>
              <a:rPr dirty="0" baseline="-24305" sz="2400" spc="-135">
                <a:latin typeface="Calibri"/>
                <a:cs typeface="Calibri"/>
              </a:rPr>
              <a:t>3</a:t>
            </a:r>
            <a:r>
              <a:rPr dirty="0" sz="2800" spc="-90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620"/>
            <a:ext cx="8064500" cy="351282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Support(A) </a:t>
            </a:r>
            <a:r>
              <a:rPr dirty="0" sz="3200" spc="-5">
                <a:latin typeface="Calibri"/>
                <a:cs typeface="Calibri"/>
              </a:rPr>
              <a:t>is set of all points </a:t>
            </a:r>
            <a:r>
              <a:rPr dirty="0" sz="3200">
                <a:latin typeface="Calibri"/>
                <a:cs typeface="Calibri"/>
              </a:rPr>
              <a:t>x </a:t>
            </a:r>
            <a:r>
              <a:rPr dirty="0" sz="3200" spc="-5">
                <a:latin typeface="Calibri"/>
                <a:cs typeface="Calibri"/>
              </a:rPr>
              <a:t>in </a:t>
            </a:r>
            <a:r>
              <a:rPr dirty="0" sz="3200">
                <a:latin typeface="Calibri"/>
                <a:cs typeface="Calibri"/>
              </a:rPr>
              <a:t>X </a:t>
            </a:r>
            <a:r>
              <a:rPr dirty="0" sz="3200" spc="-5">
                <a:latin typeface="Calibri"/>
                <a:cs typeface="Calibri"/>
              </a:rPr>
              <a:t>such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  <a:p>
            <a:pPr marL="2940050">
              <a:lnSpc>
                <a:spcPts val="3075"/>
              </a:lnSpc>
              <a:spcBef>
                <a:spcPts val="800"/>
              </a:spcBef>
            </a:pPr>
            <a:r>
              <a:rPr dirty="0" sz="3200" spc="-30">
                <a:latin typeface="Calibri"/>
                <a:cs typeface="Calibri"/>
              </a:rPr>
              <a:t>{(x</a:t>
            </a:r>
            <a:r>
              <a:rPr dirty="0" sz="3200" spc="-30">
                <a:latin typeface="Cambria"/>
                <a:cs typeface="Cambria"/>
              </a:rPr>
              <a:t>∣ </a:t>
            </a:r>
            <a:r>
              <a:rPr dirty="0" sz="3200">
                <a:latin typeface="Calibri"/>
                <a:cs typeface="Calibri"/>
              </a:rPr>
              <a:t>µ </a:t>
            </a:r>
            <a:r>
              <a:rPr dirty="0" sz="3200" spc="-5">
                <a:latin typeface="Calibri"/>
                <a:cs typeface="Calibri"/>
              </a:rPr>
              <a:t>(x) </a:t>
            </a:r>
            <a:r>
              <a:rPr dirty="0" sz="3200" spc="95">
                <a:latin typeface="Cambria"/>
                <a:cs typeface="Cambria"/>
              </a:rPr>
              <a:t>&gt; </a:t>
            </a:r>
            <a:r>
              <a:rPr dirty="0" sz="3200" spc="5">
                <a:latin typeface="Cambria"/>
                <a:cs typeface="Cambria"/>
              </a:rPr>
              <a:t>0</a:t>
            </a:r>
            <a:r>
              <a:rPr dirty="0" sz="3200" spc="390">
                <a:latin typeface="Cambria"/>
                <a:cs typeface="Cambria"/>
              </a:rPr>
              <a:t> </a:t>
            </a: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3810000">
              <a:lnSpc>
                <a:spcPts val="1455"/>
              </a:lnSpc>
            </a:pPr>
            <a:r>
              <a:rPr dirty="0" sz="1850" spc="-450">
                <a:latin typeface="Calibri"/>
                <a:cs typeface="Calibri"/>
              </a:rPr>
              <a:t>A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core(A) </a:t>
            </a:r>
            <a:r>
              <a:rPr dirty="0" sz="3200" spc="-5">
                <a:latin typeface="Calibri"/>
                <a:cs typeface="Calibri"/>
              </a:rPr>
              <a:t>is set of all </a:t>
            </a:r>
            <a:r>
              <a:rPr dirty="0" sz="3200" spc="-10">
                <a:latin typeface="Calibri"/>
                <a:cs typeface="Calibri"/>
              </a:rPr>
              <a:t>points </a:t>
            </a:r>
            <a:r>
              <a:rPr dirty="0" sz="3200">
                <a:latin typeface="Calibri"/>
                <a:cs typeface="Calibri"/>
              </a:rPr>
              <a:t>x in X </a:t>
            </a:r>
            <a:r>
              <a:rPr dirty="0" sz="3200" spc="-5">
                <a:latin typeface="Calibri"/>
                <a:cs typeface="Calibri"/>
              </a:rPr>
              <a:t>such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  <a:p>
            <a:pPr marL="2997200">
              <a:lnSpc>
                <a:spcPts val="3075"/>
              </a:lnSpc>
              <a:spcBef>
                <a:spcPts val="800"/>
              </a:spcBef>
            </a:pPr>
            <a:r>
              <a:rPr dirty="0" sz="3200" spc="-30">
                <a:latin typeface="Calibri"/>
                <a:cs typeface="Calibri"/>
              </a:rPr>
              <a:t>{(x</a:t>
            </a:r>
            <a:r>
              <a:rPr dirty="0" sz="3200" spc="-30">
                <a:latin typeface="Cambria"/>
                <a:cs typeface="Cambria"/>
              </a:rPr>
              <a:t>∣ </a:t>
            </a:r>
            <a:r>
              <a:rPr dirty="0" sz="3200">
                <a:latin typeface="Calibri"/>
                <a:cs typeface="Calibri"/>
              </a:rPr>
              <a:t>µ (x) </a:t>
            </a:r>
            <a:r>
              <a:rPr dirty="0" sz="3200" spc="50">
                <a:latin typeface="Cambria"/>
                <a:cs typeface="Cambria"/>
              </a:rPr>
              <a:t>=1</a:t>
            </a:r>
            <a:r>
              <a:rPr dirty="0" sz="3200" spc="265">
                <a:latin typeface="Cambria"/>
                <a:cs typeface="Cambria"/>
              </a:rPr>
              <a:t> </a:t>
            </a:r>
            <a:r>
              <a:rPr dirty="0" sz="320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3867150">
              <a:lnSpc>
                <a:spcPts val="1455"/>
              </a:lnSpc>
            </a:pPr>
            <a:r>
              <a:rPr dirty="0" sz="1850" spc="-450">
                <a:latin typeface="Calibri"/>
                <a:cs typeface="Calibri"/>
              </a:rPr>
              <a:t>A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Fuzzy</a:t>
            </a:r>
            <a:r>
              <a:rPr dirty="0" sz="3200" spc="2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set</a:t>
            </a:r>
            <a:r>
              <a:rPr dirty="0" sz="3200" spc="2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whose</a:t>
            </a:r>
            <a:r>
              <a:rPr dirty="0" sz="3200" spc="27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support</a:t>
            </a:r>
            <a:r>
              <a:rPr dirty="0" sz="3200" spc="25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25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2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single</a:t>
            </a:r>
            <a:r>
              <a:rPr dirty="0" sz="3200" spc="2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point</a:t>
            </a:r>
            <a:r>
              <a:rPr dirty="0" sz="3200" spc="2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2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7860" y="5311140"/>
            <a:ext cx="10477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450">
                <a:latin typeface="Calibri"/>
                <a:cs typeface="Calibri"/>
              </a:rPr>
              <a:t>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5019040"/>
            <a:ext cx="60947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with </a:t>
            </a:r>
            <a:r>
              <a:rPr dirty="0" sz="3200">
                <a:latin typeface="Calibri"/>
                <a:cs typeface="Calibri"/>
              </a:rPr>
              <a:t>µ </a:t>
            </a:r>
            <a:r>
              <a:rPr dirty="0" sz="3200" spc="-5">
                <a:latin typeface="Calibri"/>
                <a:cs typeface="Calibri"/>
              </a:rPr>
              <a:t>(x) </a:t>
            </a:r>
            <a:r>
              <a:rPr dirty="0" sz="3200" spc="50">
                <a:latin typeface="Cambria"/>
                <a:cs typeface="Cambria"/>
              </a:rPr>
              <a:t>=1 </a:t>
            </a:r>
            <a:r>
              <a:rPr dirty="0" sz="3200" spc="-5">
                <a:latin typeface="Calibri"/>
                <a:cs typeface="Calibri"/>
              </a:rPr>
              <a:t>is called fuzzy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singleton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5670" y="1478509"/>
            <a:ext cx="0" cy="2078355"/>
          </a:xfrm>
          <a:custGeom>
            <a:avLst/>
            <a:gdLst/>
            <a:ahLst/>
            <a:cxnLst/>
            <a:rect l="l" t="t" r="r" b="b"/>
            <a:pathLst>
              <a:path w="0" h="2078354">
                <a:moveTo>
                  <a:pt x="0" y="0"/>
                </a:moveTo>
                <a:lnTo>
                  <a:pt x="0" y="207835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85670" y="1456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85670" y="3552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80997" y="3552190"/>
            <a:ext cx="4238625" cy="0"/>
          </a:xfrm>
          <a:custGeom>
            <a:avLst/>
            <a:gdLst/>
            <a:ahLst/>
            <a:cxnLst/>
            <a:rect l="l" t="t" r="r" b="b"/>
            <a:pathLst>
              <a:path w="4238625" h="0">
                <a:moveTo>
                  <a:pt x="0" y="0"/>
                </a:moveTo>
                <a:lnTo>
                  <a:pt x="4238444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5670" y="3552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43369" y="3553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99739" y="2181860"/>
            <a:ext cx="1014730" cy="1389380"/>
          </a:xfrm>
          <a:custGeom>
            <a:avLst/>
            <a:gdLst/>
            <a:ahLst/>
            <a:cxnLst/>
            <a:rect l="l" t="t" r="r" b="b"/>
            <a:pathLst>
              <a:path w="1014729" h="1389379">
                <a:moveTo>
                  <a:pt x="1014730" y="0"/>
                </a:moveTo>
                <a:lnTo>
                  <a:pt x="0" y="13893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14570" y="2181860"/>
            <a:ext cx="1042669" cy="1389380"/>
          </a:xfrm>
          <a:custGeom>
            <a:avLst/>
            <a:gdLst/>
            <a:ahLst/>
            <a:cxnLst/>
            <a:rect l="l" t="t" r="r" b="b"/>
            <a:pathLst>
              <a:path w="1042670" h="1389379">
                <a:moveTo>
                  <a:pt x="0" y="0"/>
                </a:moveTo>
                <a:lnTo>
                  <a:pt x="1042669" y="13893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91940" y="3747770"/>
            <a:ext cx="870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129" y="2007870"/>
            <a:ext cx="219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5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6720" y="2555240"/>
            <a:ext cx="109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µ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2129" y="3467100"/>
            <a:ext cx="219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0</a:t>
            </a:r>
            <a:r>
              <a:rPr dirty="0" sz="1200" spc="5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0342" y="1845309"/>
            <a:ext cx="422465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09550">
              <a:lnSpc>
                <a:spcPct val="100000"/>
              </a:lnSpc>
              <a:spcBef>
                <a:spcPts val="100"/>
              </a:spcBef>
              <a:tabLst>
                <a:tab pos="1023619" algn="l"/>
              </a:tabLst>
            </a:pP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Core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4470" y="220598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15740" y="223138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17009" y="22567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18279" y="22821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19550" y="23075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19550" y="2332989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20820" y="23571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22090" y="238252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23359" y="240792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3359" y="24333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4629" y="245745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25900" y="248285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27170" y="250825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27170" y="25336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28440" y="25590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29709" y="258445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30979" y="260985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32250" y="263397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32250" y="265937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33520" y="268477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34790" y="271017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36059" y="273557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36059" y="276097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37329" y="27851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38600" y="281051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39870" y="283591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41140" y="286131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41140" y="288671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70" y="114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42409" y="291083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43679" y="29362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44950" y="29616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46220" y="29870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46220" y="301243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47490" y="30378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48759" y="30619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50029" y="30873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50029" y="311277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51300" y="31381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52570" y="31635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53840" y="31889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53840" y="321310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55109" y="323850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56379" y="32639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57650" y="32893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57650" y="331470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58920" y="334010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0190" y="33642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1459" y="33896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62729" y="34150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62729" y="344042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64000" y="346582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065270" y="348995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66540" y="351535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67809" y="354075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67809" y="35661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69079" y="35915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70350" y="361695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71620" y="3642359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6350" y="635"/>
                </a:moveTo>
                <a:lnTo>
                  <a:pt x="6350" y="6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85359" y="221487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86629" y="224027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87900" y="226567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87900" y="22898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89170" y="231521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90440" y="234061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91709" y="236601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91709" y="23914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92979" y="24168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794250" y="24409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95520" y="24663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96790" y="24917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96790" y="251713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798059" y="2542539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30">
                <a:moveTo>
                  <a:pt x="0" y="0"/>
                </a:moveTo>
                <a:lnTo>
                  <a:pt x="1269" y="11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99329" y="25666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800600" y="25920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801870" y="26174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01870" y="264287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03140" y="266827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04409" y="269367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05679" y="27178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06950" y="27432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06950" y="276860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808220" y="27940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09490" y="28194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09490" y="284480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10759" y="286892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12029" y="28943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813300" y="29197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813300" y="294512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14570" y="297052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815840" y="299466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17109" y="302006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18379" y="304546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818379" y="307086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819650" y="309626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20920" y="312166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22190" y="31457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823459" y="31711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823459" y="319658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824729" y="322198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826000" y="32473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827270" y="327279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828540" y="329819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28540" y="33223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29809" y="33477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831079" y="337312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832350" y="339852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832350" y="34226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33620" y="34480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34890" y="347345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836159" y="349885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836159" y="35242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837429" y="35496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838700" y="357505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839970" y="359917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839970" y="362457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69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841240" y="364997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270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842509" y="3675379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6350" y="635"/>
                </a:moveTo>
                <a:lnTo>
                  <a:pt x="6350" y="6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2592070" y="3676650"/>
            <a:ext cx="10515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Lower  B</a:t>
            </a:r>
            <a:r>
              <a:rPr dirty="0" sz="2000" b="1">
                <a:latin typeface="Calibri"/>
                <a:cs typeface="Calibri"/>
              </a:rPr>
              <a:t>ounda</a:t>
            </a:r>
            <a:r>
              <a:rPr dirty="0" sz="2000" spc="-5" b="1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520690" y="3676650"/>
            <a:ext cx="10515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Upper  </a:t>
            </a:r>
            <a:r>
              <a:rPr dirty="0" sz="2000" spc="5" b="1">
                <a:latin typeface="Calibri"/>
                <a:cs typeface="Calibri"/>
              </a:rPr>
              <a:t>B</a:t>
            </a:r>
            <a:r>
              <a:rPr dirty="0" sz="2000" b="1">
                <a:latin typeface="Calibri"/>
                <a:cs typeface="Calibri"/>
              </a:rPr>
              <a:t>ound</a:t>
            </a:r>
            <a:r>
              <a:rPr dirty="0" sz="2000" spc="-1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69" y="528320"/>
            <a:ext cx="68732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Linguistic </a:t>
            </a:r>
            <a:r>
              <a:rPr dirty="0" sz="4000" spc="-10"/>
              <a:t>variable, linguistic</a:t>
            </a:r>
            <a:r>
              <a:rPr dirty="0" sz="4000" spc="-45"/>
              <a:t> </a:t>
            </a:r>
            <a:r>
              <a:rPr dirty="0" sz="4000" spc="-5"/>
              <a:t>term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807148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096135" algn="l"/>
                <a:tab pos="3735704" algn="l"/>
                <a:tab pos="4156075" algn="l"/>
                <a:tab pos="5781675" algn="l"/>
                <a:tab pos="7446009" algn="l"/>
                <a:tab pos="7863205" algn="l"/>
              </a:tabLst>
            </a:pPr>
            <a:r>
              <a:rPr dirty="0" sz="3200" spc="-5" b="1">
                <a:latin typeface="Calibri"/>
                <a:cs typeface="Calibri"/>
              </a:rPr>
              <a:t>L</a:t>
            </a:r>
            <a:r>
              <a:rPr dirty="0" sz="3200" spc="10" b="1">
                <a:latin typeface="Calibri"/>
                <a:cs typeface="Calibri"/>
              </a:rPr>
              <a:t>i</a:t>
            </a:r>
            <a:r>
              <a:rPr dirty="0" sz="3200" spc="-10" b="1">
                <a:latin typeface="Calibri"/>
                <a:cs typeface="Calibri"/>
              </a:rPr>
              <a:t>n</a:t>
            </a:r>
            <a:r>
              <a:rPr dirty="0" sz="3200" spc="5" b="1">
                <a:latin typeface="Calibri"/>
                <a:cs typeface="Calibri"/>
              </a:rPr>
              <a:t>g</a:t>
            </a:r>
            <a:r>
              <a:rPr dirty="0" sz="3200" spc="-10" b="1">
                <a:latin typeface="Calibri"/>
                <a:cs typeface="Calibri"/>
              </a:rPr>
              <a:t>u</a:t>
            </a:r>
            <a:r>
              <a:rPr dirty="0" sz="3200" spc="10" b="1">
                <a:latin typeface="Calibri"/>
                <a:cs typeface="Calibri"/>
              </a:rPr>
              <a:t>i</a:t>
            </a:r>
            <a:r>
              <a:rPr dirty="0" sz="3200" b="1">
                <a:latin typeface="Calibri"/>
                <a:cs typeface="Calibri"/>
              </a:rPr>
              <a:t>s</a:t>
            </a:r>
            <a:r>
              <a:rPr dirty="0" sz="3200" spc="-5" b="1">
                <a:latin typeface="Calibri"/>
                <a:cs typeface="Calibri"/>
              </a:rPr>
              <a:t>t</a:t>
            </a:r>
            <a:r>
              <a:rPr dirty="0" sz="3200" spc="10" b="1">
                <a:latin typeface="Calibri"/>
                <a:cs typeface="Calibri"/>
              </a:rPr>
              <a:t>i</a:t>
            </a:r>
            <a:r>
              <a:rPr dirty="0" sz="3200" b="1">
                <a:latin typeface="Calibri"/>
                <a:cs typeface="Calibri"/>
              </a:rPr>
              <a:t>c	</a:t>
            </a:r>
            <a:r>
              <a:rPr dirty="0" sz="3200" spc="-5" b="1">
                <a:latin typeface="Calibri"/>
                <a:cs typeface="Calibri"/>
              </a:rPr>
              <a:t>v</a:t>
            </a:r>
            <a:r>
              <a:rPr dirty="0" sz="3200" spc="5" b="1">
                <a:latin typeface="Calibri"/>
                <a:cs typeface="Calibri"/>
              </a:rPr>
              <a:t>a</a:t>
            </a:r>
            <a:r>
              <a:rPr dirty="0" sz="3200" spc="-5" b="1">
                <a:latin typeface="Calibri"/>
                <a:cs typeface="Calibri"/>
              </a:rPr>
              <a:t>r</a:t>
            </a:r>
            <a:r>
              <a:rPr dirty="0" sz="3200" b="1">
                <a:latin typeface="Calibri"/>
                <a:cs typeface="Calibri"/>
              </a:rPr>
              <a:t>i</a:t>
            </a:r>
            <a:r>
              <a:rPr dirty="0" sz="3200" spc="-5" b="1">
                <a:latin typeface="Calibri"/>
                <a:cs typeface="Calibri"/>
              </a:rPr>
              <a:t>a</a:t>
            </a:r>
            <a:r>
              <a:rPr dirty="0" sz="3200" b="1">
                <a:latin typeface="Calibri"/>
                <a:cs typeface="Calibri"/>
              </a:rPr>
              <a:t>bl</a:t>
            </a:r>
            <a:r>
              <a:rPr dirty="0" sz="3200" spc="-5" b="1">
                <a:latin typeface="Calibri"/>
                <a:cs typeface="Calibri"/>
              </a:rPr>
              <a:t>e</a:t>
            </a:r>
            <a:r>
              <a:rPr dirty="0" sz="3200" b="1">
                <a:latin typeface="Calibri"/>
                <a:cs typeface="Calibri"/>
              </a:rPr>
              <a:t>:	A	</a:t>
            </a:r>
            <a:r>
              <a:rPr dirty="0" sz="3200" spc="-5" i="1">
                <a:latin typeface="Calibri"/>
                <a:cs typeface="Calibri"/>
              </a:rPr>
              <a:t>li</a:t>
            </a:r>
            <a:r>
              <a:rPr dirty="0" sz="3200" spc="-10" i="1">
                <a:latin typeface="Calibri"/>
                <a:cs typeface="Calibri"/>
              </a:rPr>
              <a:t>n</a:t>
            </a:r>
            <a:r>
              <a:rPr dirty="0" sz="3200" i="1">
                <a:latin typeface="Calibri"/>
                <a:cs typeface="Calibri"/>
              </a:rPr>
              <a:t>g</a:t>
            </a:r>
            <a:r>
              <a:rPr dirty="0" sz="3200" spc="-10" i="1">
                <a:latin typeface="Calibri"/>
                <a:cs typeface="Calibri"/>
              </a:rPr>
              <a:t>u</a:t>
            </a:r>
            <a:r>
              <a:rPr dirty="0" sz="3200" i="1">
                <a:latin typeface="Calibri"/>
                <a:cs typeface="Calibri"/>
              </a:rPr>
              <a:t>i</a:t>
            </a:r>
            <a:r>
              <a:rPr dirty="0" sz="3200" spc="-10" i="1">
                <a:latin typeface="Calibri"/>
                <a:cs typeface="Calibri"/>
              </a:rPr>
              <a:t>s</a:t>
            </a:r>
            <a:r>
              <a:rPr dirty="0" sz="3200" spc="-5" i="1">
                <a:latin typeface="Calibri"/>
                <a:cs typeface="Calibri"/>
              </a:rPr>
              <a:t>t</a:t>
            </a:r>
            <a:r>
              <a:rPr dirty="0" sz="3200" spc="-10" i="1">
                <a:latin typeface="Calibri"/>
                <a:cs typeface="Calibri"/>
              </a:rPr>
              <a:t>i</a:t>
            </a:r>
            <a:r>
              <a:rPr dirty="0" sz="3200" i="1">
                <a:latin typeface="Calibri"/>
                <a:cs typeface="Calibri"/>
              </a:rPr>
              <a:t>c	v</a:t>
            </a:r>
            <a:r>
              <a:rPr dirty="0" sz="3200" spc="-10" i="1">
                <a:latin typeface="Calibri"/>
                <a:cs typeface="Calibri"/>
              </a:rPr>
              <a:t>a</a:t>
            </a:r>
            <a:r>
              <a:rPr dirty="0" sz="3200" i="1">
                <a:latin typeface="Calibri"/>
                <a:cs typeface="Calibri"/>
              </a:rPr>
              <a:t>r</a:t>
            </a:r>
            <a:r>
              <a:rPr dirty="0" sz="3200" spc="-5" i="1">
                <a:latin typeface="Calibri"/>
                <a:cs typeface="Calibri"/>
              </a:rPr>
              <a:t>i</a:t>
            </a:r>
            <a:r>
              <a:rPr dirty="0" sz="3200" i="1">
                <a:latin typeface="Calibri"/>
                <a:cs typeface="Calibri"/>
              </a:rPr>
              <a:t>a</a:t>
            </a:r>
            <a:r>
              <a:rPr dirty="0" sz="3200" spc="-10" i="1">
                <a:latin typeface="Calibri"/>
                <a:cs typeface="Calibri"/>
              </a:rPr>
              <a:t>b</a:t>
            </a:r>
            <a:r>
              <a:rPr dirty="0" sz="3200" spc="-5" i="1">
                <a:latin typeface="Calibri"/>
                <a:cs typeface="Calibri"/>
              </a:rPr>
              <a:t>l</a:t>
            </a:r>
            <a:r>
              <a:rPr dirty="0" sz="3200" i="1">
                <a:latin typeface="Calibri"/>
                <a:cs typeface="Calibri"/>
              </a:rPr>
              <a:t>e	</a:t>
            </a:r>
            <a:r>
              <a:rPr dirty="0" sz="3200" spc="-5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s	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023109"/>
            <a:ext cx="77235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8770" algn="l"/>
                <a:tab pos="2927350" algn="l"/>
                <a:tab pos="4232275" algn="l"/>
                <a:tab pos="5030470" algn="l"/>
                <a:tab pos="6949440" algn="l"/>
                <a:tab pos="7515225" algn="l"/>
              </a:tabLst>
            </a:pPr>
            <a:r>
              <a:rPr dirty="0" sz="3200">
                <a:latin typeface="Calibri"/>
                <a:cs typeface="Calibri"/>
              </a:rPr>
              <a:t>va</a:t>
            </a:r>
            <a:r>
              <a:rPr dirty="0" sz="3200" spc="-10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bl</a:t>
            </a:r>
            <a:r>
              <a:rPr dirty="0" sz="3200">
                <a:latin typeface="Calibri"/>
                <a:cs typeface="Calibri"/>
              </a:rPr>
              <a:t>e	w</a:t>
            </a:r>
            <a:r>
              <a:rPr dirty="0" sz="3200" spc="-5">
                <a:latin typeface="Calibri"/>
                <a:cs typeface="Calibri"/>
              </a:rPr>
              <a:t>hos</a:t>
            </a:r>
            <a:r>
              <a:rPr dirty="0" sz="3200">
                <a:latin typeface="Calibri"/>
                <a:cs typeface="Calibri"/>
              </a:rPr>
              <a:t>e	va</a:t>
            </a:r>
            <a:r>
              <a:rPr dirty="0" sz="3200" spc="-5">
                <a:latin typeface="Calibri"/>
                <a:cs typeface="Calibri"/>
              </a:rPr>
              <a:t>lue</a:t>
            </a:r>
            <a:r>
              <a:rPr dirty="0" sz="3200">
                <a:latin typeface="Calibri"/>
                <a:cs typeface="Calibri"/>
              </a:rPr>
              <a:t>s	</a:t>
            </a:r>
            <a:r>
              <a:rPr dirty="0" sz="3200" spc="-5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re	</a:t>
            </a:r>
            <a:r>
              <a:rPr dirty="0" sz="3200" spc="-5">
                <a:latin typeface="Calibri"/>
                <a:cs typeface="Calibri"/>
              </a:rPr>
              <a:t>sent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5">
                <a:latin typeface="Calibri"/>
                <a:cs typeface="Calibri"/>
              </a:rPr>
              <a:t>nc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s	</a:t>
            </a:r>
            <a:r>
              <a:rPr dirty="0" sz="3200" spc="-5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n	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40279"/>
            <a:ext cx="8065134" cy="3465829"/>
          </a:xfrm>
          <a:prstGeom prst="rect">
            <a:avLst/>
          </a:prstGeom>
        </p:spPr>
        <p:txBody>
          <a:bodyPr wrap="square" lIns="0" tIns="233679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39"/>
              </a:spcBef>
            </a:pPr>
            <a:r>
              <a:rPr dirty="0" sz="3200" spc="-5">
                <a:latin typeface="Calibri"/>
                <a:cs typeface="Calibri"/>
              </a:rPr>
              <a:t>natural or artificial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language.</a:t>
            </a:r>
            <a:endParaRPr sz="32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9900"/>
              </a:lnSpc>
              <a:spcBef>
                <a:spcPts val="21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b="1">
                <a:latin typeface="Calibri"/>
                <a:cs typeface="Calibri"/>
              </a:rPr>
              <a:t>For example</a:t>
            </a:r>
            <a:r>
              <a:rPr dirty="0" sz="3200">
                <a:latin typeface="Calibri"/>
                <a:cs typeface="Calibri"/>
              </a:rPr>
              <a:t>,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values of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fuzzy variable  </a:t>
            </a:r>
            <a:r>
              <a:rPr dirty="0" sz="3200" spc="-5" i="1">
                <a:latin typeface="Calibri"/>
                <a:cs typeface="Calibri"/>
              </a:rPr>
              <a:t>height </a:t>
            </a:r>
            <a:r>
              <a:rPr dirty="0" sz="3200" spc="-5">
                <a:latin typeface="Calibri"/>
                <a:cs typeface="Calibri"/>
              </a:rPr>
              <a:t>could be </a:t>
            </a:r>
            <a:r>
              <a:rPr dirty="0" sz="3200" spc="-5" i="1">
                <a:latin typeface="Calibri"/>
                <a:cs typeface="Calibri"/>
              </a:rPr>
              <a:t>tall, </a:t>
            </a:r>
            <a:r>
              <a:rPr dirty="0" sz="3200" i="1">
                <a:latin typeface="Calibri"/>
                <a:cs typeface="Calibri"/>
              </a:rPr>
              <a:t>very </a:t>
            </a:r>
            <a:r>
              <a:rPr dirty="0" sz="3200" spc="-5" i="1">
                <a:latin typeface="Calibri"/>
                <a:cs typeface="Calibri"/>
              </a:rPr>
              <a:t>tall, very </a:t>
            </a:r>
            <a:r>
              <a:rPr dirty="0" sz="3200" i="1">
                <a:latin typeface="Calibri"/>
                <a:cs typeface="Calibri"/>
              </a:rPr>
              <a:t>very </a:t>
            </a:r>
            <a:r>
              <a:rPr dirty="0" sz="3200" spc="-5" i="1">
                <a:latin typeface="Calibri"/>
                <a:cs typeface="Calibri"/>
              </a:rPr>
              <a:t>tall,  </a:t>
            </a:r>
            <a:r>
              <a:rPr dirty="0" sz="3200" spc="-5" i="1">
                <a:latin typeface="Calibri"/>
                <a:cs typeface="Calibri"/>
              </a:rPr>
              <a:t>somewhat tall, not very tall, tall but not </a:t>
            </a:r>
            <a:r>
              <a:rPr dirty="0" sz="3200" i="1">
                <a:latin typeface="Calibri"/>
                <a:cs typeface="Calibri"/>
              </a:rPr>
              <a:t>very  </a:t>
            </a:r>
            <a:r>
              <a:rPr dirty="0" sz="3200" spc="-5" i="1">
                <a:latin typeface="Calibri"/>
                <a:cs typeface="Calibri"/>
              </a:rPr>
              <a:t>tall, quite tall, </a:t>
            </a:r>
            <a:r>
              <a:rPr dirty="0" sz="3200" i="1">
                <a:latin typeface="Calibri"/>
                <a:cs typeface="Calibri"/>
              </a:rPr>
              <a:t>more </a:t>
            </a:r>
            <a:r>
              <a:rPr dirty="0" sz="3200" spc="-5" i="1">
                <a:latin typeface="Calibri"/>
                <a:cs typeface="Calibri"/>
              </a:rPr>
              <a:t>or less</a:t>
            </a:r>
            <a:r>
              <a:rPr dirty="0" sz="3200" spc="-15" i="1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tall.</a:t>
            </a:r>
            <a:endParaRPr sz="3200">
              <a:latin typeface="Calibri"/>
              <a:cs typeface="Calibri"/>
            </a:endParaRPr>
          </a:p>
          <a:p>
            <a:pPr algn="just"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5" i="1">
                <a:latin typeface="Calibri"/>
                <a:cs typeface="Calibri"/>
              </a:rPr>
              <a:t>Tall is </a:t>
            </a:r>
            <a:r>
              <a:rPr dirty="0" sz="3200" i="1">
                <a:latin typeface="Calibri"/>
                <a:cs typeface="Calibri"/>
              </a:rPr>
              <a:t>a </a:t>
            </a:r>
            <a:r>
              <a:rPr dirty="0" sz="3200" spc="-5" i="1">
                <a:latin typeface="Calibri"/>
                <a:cs typeface="Calibri"/>
              </a:rPr>
              <a:t>linguistic </a:t>
            </a:r>
            <a:r>
              <a:rPr dirty="0" sz="3200" spc="-5">
                <a:latin typeface="Calibri"/>
                <a:cs typeface="Calibri"/>
              </a:rPr>
              <a:t>value </a:t>
            </a:r>
            <a:r>
              <a:rPr dirty="0" sz="3200">
                <a:latin typeface="Calibri"/>
                <a:cs typeface="Calibri"/>
              </a:rPr>
              <a:t>or </a:t>
            </a:r>
            <a:r>
              <a:rPr dirty="0" sz="3200" spc="-5">
                <a:latin typeface="Calibri"/>
                <a:cs typeface="Calibri"/>
              </a:rPr>
              <a:t>primary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term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620"/>
            <a:ext cx="8055609" cy="266573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If </a:t>
            </a:r>
            <a:r>
              <a:rPr dirty="0" sz="3200" spc="-5" b="1" i="1">
                <a:latin typeface="Calibri"/>
                <a:cs typeface="Calibri"/>
              </a:rPr>
              <a:t>age </a:t>
            </a:r>
            <a:r>
              <a:rPr dirty="0" sz="3200" spc="-5">
                <a:latin typeface="Calibri"/>
                <a:cs typeface="Calibri"/>
              </a:rPr>
              <a:t>is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linguistic variable </a:t>
            </a:r>
            <a:r>
              <a:rPr dirty="0" sz="3200" spc="-10">
                <a:latin typeface="Calibri"/>
                <a:cs typeface="Calibri"/>
              </a:rPr>
              <a:t>then </a:t>
            </a:r>
            <a:r>
              <a:rPr dirty="0" sz="3200" spc="-5">
                <a:latin typeface="Calibri"/>
                <a:cs typeface="Calibri"/>
              </a:rPr>
              <a:t>its term set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 marR="13462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i="1">
                <a:latin typeface="Calibri"/>
                <a:cs typeface="Calibri"/>
              </a:rPr>
              <a:t>T(age) </a:t>
            </a:r>
            <a:r>
              <a:rPr dirty="0" sz="3200" i="1">
                <a:latin typeface="Calibri"/>
                <a:cs typeface="Calibri"/>
              </a:rPr>
              <a:t>= { </a:t>
            </a:r>
            <a:r>
              <a:rPr dirty="0" sz="3200" spc="-5" i="1">
                <a:latin typeface="Calibri"/>
                <a:cs typeface="Calibri"/>
              </a:rPr>
              <a:t>young, not young, </a:t>
            </a:r>
            <a:r>
              <a:rPr dirty="0" sz="3200" i="1">
                <a:latin typeface="Calibri"/>
                <a:cs typeface="Calibri"/>
              </a:rPr>
              <a:t>very </a:t>
            </a:r>
            <a:r>
              <a:rPr dirty="0" sz="3200" spc="-5" i="1">
                <a:latin typeface="Calibri"/>
                <a:cs typeface="Calibri"/>
              </a:rPr>
              <a:t>young, not  </a:t>
            </a:r>
            <a:r>
              <a:rPr dirty="0" sz="3200" i="1">
                <a:latin typeface="Calibri"/>
                <a:cs typeface="Calibri"/>
              </a:rPr>
              <a:t>very </a:t>
            </a:r>
            <a:r>
              <a:rPr dirty="0" sz="3200" spc="-5" i="1">
                <a:latin typeface="Calibri"/>
                <a:cs typeface="Calibri"/>
              </a:rPr>
              <a:t>young,…… middle aged, not middle</a:t>
            </a:r>
            <a:r>
              <a:rPr dirty="0" sz="3200" spc="-70" i="1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aged,</a:t>
            </a:r>
            <a:endParaRPr sz="3200">
              <a:latin typeface="Calibri"/>
              <a:cs typeface="Calibri"/>
            </a:endParaRPr>
          </a:p>
          <a:p>
            <a:pPr marL="355600" marR="200025">
              <a:lnSpc>
                <a:spcPts val="3840"/>
              </a:lnSpc>
              <a:spcBef>
                <a:spcPts val="114"/>
              </a:spcBef>
            </a:pPr>
            <a:r>
              <a:rPr dirty="0" sz="3200" i="1">
                <a:latin typeface="Calibri"/>
                <a:cs typeface="Calibri"/>
              </a:rPr>
              <a:t>… </a:t>
            </a:r>
            <a:r>
              <a:rPr dirty="0" sz="3200" spc="-5" i="1">
                <a:latin typeface="Calibri"/>
                <a:cs typeface="Calibri"/>
              </a:rPr>
              <a:t>old, not old, </a:t>
            </a:r>
            <a:r>
              <a:rPr dirty="0" sz="3200" i="1">
                <a:latin typeface="Calibri"/>
                <a:cs typeface="Calibri"/>
              </a:rPr>
              <a:t>very </a:t>
            </a:r>
            <a:r>
              <a:rPr dirty="0" sz="3200" spc="-5" i="1">
                <a:latin typeface="Calibri"/>
                <a:cs typeface="Calibri"/>
              </a:rPr>
              <a:t>old, </a:t>
            </a:r>
            <a:r>
              <a:rPr dirty="0" sz="3200" i="1">
                <a:latin typeface="Calibri"/>
                <a:cs typeface="Calibri"/>
              </a:rPr>
              <a:t>more </a:t>
            </a:r>
            <a:r>
              <a:rPr dirty="0" sz="3200" spc="-5" i="1">
                <a:latin typeface="Calibri"/>
                <a:cs typeface="Calibri"/>
              </a:rPr>
              <a:t>or less old, not  </a:t>
            </a:r>
            <a:r>
              <a:rPr dirty="0" sz="3200" i="1">
                <a:latin typeface="Calibri"/>
                <a:cs typeface="Calibri"/>
              </a:rPr>
              <a:t>very </a:t>
            </a:r>
            <a:r>
              <a:rPr dirty="0" sz="3200" spc="-5" i="1">
                <a:latin typeface="Calibri"/>
                <a:cs typeface="Calibri"/>
              </a:rPr>
              <a:t>old,…not </a:t>
            </a:r>
            <a:r>
              <a:rPr dirty="0" sz="3200" i="1">
                <a:latin typeface="Calibri"/>
                <a:cs typeface="Calibri"/>
              </a:rPr>
              <a:t>very </a:t>
            </a:r>
            <a:r>
              <a:rPr dirty="0" sz="3200" spc="-5" i="1">
                <a:latin typeface="Calibri"/>
                <a:cs typeface="Calibri"/>
              </a:rPr>
              <a:t>young and not </a:t>
            </a:r>
            <a:r>
              <a:rPr dirty="0" sz="3200" i="1">
                <a:latin typeface="Calibri"/>
                <a:cs typeface="Calibri"/>
              </a:rPr>
              <a:t>very</a:t>
            </a:r>
            <a:r>
              <a:rPr dirty="0" sz="3200" spc="-90" i="1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old,…}.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7860" y="497840"/>
            <a:ext cx="26174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Fuzzy</a:t>
            </a:r>
            <a:r>
              <a:rPr dirty="0" sz="4400" spc="-75"/>
              <a:t> </a:t>
            </a:r>
            <a:r>
              <a:rPr dirty="0" sz="4400" spc="-5"/>
              <a:t>Rules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752777" y="1484629"/>
            <a:ext cx="6090285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 indent="224154">
              <a:lnSpc>
                <a:spcPts val="3450"/>
              </a:lnSpc>
              <a:spcBef>
                <a:spcPts val="540"/>
              </a:spcBef>
              <a:tabLst>
                <a:tab pos="1052830" algn="l"/>
                <a:tab pos="2335530" algn="l"/>
                <a:tab pos="2419985" algn="l"/>
                <a:tab pos="3094355" algn="l"/>
                <a:tab pos="4916805" algn="l"/>
                <a:tab pos="545592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e	</a:t>
            </a:r>
            <a:r>
              <a:rPr dirty="0" sz="3200" spc="5">
                <a:latin typeface="Calibri"/>
                <a:cs typeface="Calibri"/>
              </a:rPr>
              <a:t>u</a:t>
            </a:r>
            <a:r>
              <a:rPr dirty="0" sz="3200" spc="-1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f</a:t>
            </a:r>
            <a:r>
              <a:rPr dirty="0" sz="3200" spc="-5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l	</a:t>
            </a:r>
            <a:r>
              <a:rPr dirty="0" sz="3200" spc="-10">
                <a:latin typeface="Calibri"/>
                <a:cs typeface="Calibri"/>
              </a:rPr>
              <a:t>f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r	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d</a:t>
            </a:r>
            <a:r>
              <a:rPr dirty="0" sz="3200" spc="-5">
                <a:latin typeface="Calibri"/>
                <a:cs typeface="Calibri"/>
              </a:rPr>
              <a:t>eli</a:t>
            </a:r>
            <a:r>
              <a:rPr dirty="0" sz="3200" spc="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g	</a:t>
            </a:r>
            <a:r>
              <a:rPr dirty="0" sz="3200" spc="-5">
                <a:latin typeface="Calibri"/>
                <a:cs typeface="Calibri"/>
              </a:rPr>
              <a:t>hu</a:t>
            </a:r>
            <a:r>
              <a:rPr dirty="0" sz="3200">
                <a:latin typeface="Calibri"/>
                <a:cs typeface="Calibri"/>
              </a:rPr>
              <a:t>m</a:t>
            </a:r>
            <a:r>
              <a:rPr dirty="0" sz="3200" spc="-5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n  </a:t>
            </a:r>
            <a:r>
              <a:rPr dirty="0" sz="3200" spc="-5">
                <a:latin typeface="Calibri"/>
                <a:cs typeface="Calibri"/>
              </a:rPr>
              <a:t>p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p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n		</a:t>
            </a:r>
            <a:r>
              <a:rPr dirty="0" sz="3200" spc="-5">
                <a:latin typeface="Calibri"/>
                <a:cs typeface="Calibri"/>
              </a:rPr>
              <a:t>(</a:t>
            </a:r>
            <a:r>
              <a:rPr dirty="0" sz="3200" spc="5">
                <a:latin typeface="Calibri"/>
                <a:cs typeface="Calibri"/>
              </a:rPr>
              <a:t>O</a:t>
            </a:r>
            <a:r>
              <a:rPr dirty="0" sz="3200" spc="-5">
                <a:latin typeface="Calibri"/>
                <a:cs typeface="Calibri"/>
              </a:rPr>
              <a:t>pinion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>
                <a:latin typeface="Calibri"/>
                <a:cs typeface="Calibri"/>
              </a:rPr>
              <a:t>v</a:t>
            </a:r>
            <a:r>
              <a:rPr dirty="0" sz="3200" spc="-5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ew)		</a:t>
            </a:r>
            <a:r>
              <a:rPr dirty="0" sz="3200" spc="-5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" y="1484629"/>
            <a:ext cx="2359025" cy="138938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345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  <a:tab pos="1537335" algn="l"/>
              </a:tabLst>
            </a:pPr>
            <a:r>
              <a:rPr dirty="0" sz="3200" spc="-5">
                <a:latin typeface="Calibri"/>
                <a:cs typeface="Calibri"/>
              </a:rPr>
              <a:t>Fuzz</a:t>
            </a:r>
            <a:r>
              <a:rPr dirty="0" sz="3200">
                <a:latin typeface="Calibri"/>
                <a:cs typeface="Calibri"/>
              </a:rPr>
              <a:t>y	r</a:t>
            </a:r>
            <a:r>
              <a:rPr dirty="0" sz="3200" spc="-5">
                <a:latin typeface="Calibri"/>
                <a:cs typeface="Calibri"/>
              </a:rPr>
              <a:t>ules  thinking,  judgment.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490" y="3069590"/>
            <a:ext cx="8486140" cy="29756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5600" marR="5080" indent="-342900">
              <a:lnSpc>
                <a:spcPct val="89900"/>
              </a:lnSpc>
              <a:spcBef>
                <a:spcPts val="484"/>
              </a:spcBef>
              <a:buFont typeface="Arial"/>
              <a:buChar char="•"/>
              <a:tabLst>
                <a:tab pos="450850" algn="l"/>
              </a:tabLst>
            </a:pPr>
            <a:r>
              <a:rPr dirty="0"/>
              <a:t>	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fuzzy if-then rule is of the form “If </a:t>
            </a:r>
            <a:r>
              <a:rPr dirty="0" sz="3200">
                <a:latin typeface="Calibri"/>
                <a:cs typeface="Calibri"/>
              </a:rPr>
              <a:t>x is A </a:t>
            </a:r>
            <a:r>
              <a:rPr dirty="0" sz="3200" spc="-10">
                <a:latin typeface="Calibri"/>
                <a:cs typeface="Calibri"/>
              </a:rPr>
              <a:t>then </a:t>
            </a:r>
            <a:r>
              <a:rPr dirty="0" sz="3200">
                <a:latin typeface="Calibri"/>
                <a:cs typeface="Calibri"/>
              </a:rPr>
              <a:t>y  </a:t>
            </a:r>
            <a:r>
              <a:rPr dirty="0" sz="3200" spc="-5">
                <a:latin typeface="Calibri"/>
                <a:cs typeface="Calibri"/>
              </a:rPr>
              <a:t>is B” </a:t>
            </a:r>
            <a:r>
              <a:rPr dirty="0" sz="3200">
                <a:latin typeface="Calibri"/>
                <a:cs typeface="Calibri"/>
              </a:rPr>
              <a:t>where A </a:t>
            </a:r>
            <a:r>
              <a:rPr dirty="0" sz="3200" spc="-5">
                <a:latin typeface="Calibri"/>
                <a:cs typeface="Calibri"/>
              </a:rPr>
              <a:t>and </a:t>
            </a:r>
            <a:r>
              <a:rPr dirty="0" sz="3200">
                <a:latin typeface="Calibri"/>
                <a:cs typeface="Calibri"/>
              </a:rPr>
              <a:t>B </a:t>
            </a:r>
            <a:r>
              <a:rPr dirty="0" sz="3200" spc="-5">
                <a:latin typeface="Calibri"/>
                <a:cs typeface="Calibri"/>
              </a:rPr>
              <a:t>are linguistic values defined  by fuzzy sets </a:t>
            </a:r>
            <a:r>
              <a:rPr dirty="0" sz="3200">
                <a:latin typeface="Calibri"/>
                <a:cs typeface="Calibri"/>
              </a:rPr>
              <a:t>on </a:t>
            </a:r>
            <a:r>
              <a:rPr dirty="0" sz="3200" spc="-5">
                <a:latin typeface="Calibri"/>
                <a:cs typeface="Calibri"/>
              </a:rPr>
              <a:t>universes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discourse </a:t>
            </a:r>
            <a:r>
              <a:rPr dirty="0" sz="3200" i="1">
                <a:latin typeface="Calibri"/>
                <a:cs typeface="Calibri"/>
              </a:rPr>
              <a:t>X </a:t>
            </a:r>
            <a:r>
              <a:rPr dirty="0" sz="3200" spc="-5">
                <a:latin typeface="Calibri"/>
                <a:cs typeface="Calibri"/>
              </a:rPr>
              <a:t>and </a:t>
            </a:r>
            <a:r>
              <a:rPr dirty="0" sz="3200" i="1">
                <a:latin typeface="Calibri"/>
                <a:cs typeface="Calibri"/>
              </a:rPr>
              <a:t>Y</a:t>
            </a:r>
            <a:r>
              <a:rPr dirty="0" sz="3200">
                <a:latin typeface="Calibri"/>
                <a:cs typeface="Calibri"/>
              </a:rPr>
              <a:t>,  </a:t>
            </a:r>
            <a:r>
              <a:rPr dirty="0" sz="3200" spc="-5">
                <a:latin typeface="Calibri"/>
                <a:cs typeface="Calibri"/>
              </a:rPr>
              <a:t>respectively.</a:t>
            </a:r>
            <a:endParaRPr sz="3200">
              <a:latin typeface="Calibri"/>
              <a:cs typeface="Calibri"/>
            </a:endParaRPr>
          </a:p>
          <a:p>
            <a:pPr algn="just" marL="355600" indent="-342900">
              <a:lnSpc>
                <a:spcPts val="3645"/>
              </a:lnSpc>
              <a:spcBef>
                <a:spcPts val="1739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“x</a:t>
            </a:r>
            <a:r>
              <a:rPr dirty="0" sz="3200" spc="1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 spc="1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A”</a:t>
            </a:r>
            <a:r>
              <a:rPr dirty="0" sz="3200" spc="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114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called</a:t>
            </a:r>
            <a:r>
              <a:rPr dirty="0" sz="3200" spc="160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antecedent</a:t>
            </a:r>
            <a:r>
              <a:rPr dirty="0" sz="3200" spc="140" i="1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and</a:t>
            </a:r>
            <a:r>
              <a:rPr dirty="0" sz="3200" spc="1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“y</a:t>
            </a:r>
            <a:r>
              <a:rPr dirty="0" sz="3200" spc="1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 spc="1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B”</a:t>
            </a:r>
            <a:r>
              <a:rPr dirty="0" sz="3200" spc="1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 spc="1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called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45"/>
              </a:lnSpc>
            </a:pPr>
            <a:r>
              <a:rPr dirty="0" sz="3200" spc="-5" i="1">
                <a:latin typeface="Calibri"/>
                <a:cs typeface="Calibri"/>
              </a:rPr>
              <a:t>consequent</a:t>
            </a:r>
            <a:r>
              <a:rPr dirty="0" sz="3200" spc="-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589" y="497840"/>
            <a:ext cx="65506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Examples, </a:t>
            </a:r>
            <a:r>
              <a:rPr dirty="0" sz="4400"/>
              <a:t>for </a:t>
            </a:r>
            <a:r>
              <a:rPr dirty="0" sz="4400" spc="-5"/>
              <a:t>such </a:t>
            </a:r>
            <a:r>
              <a:rPr dirty="0" sz="4400"/>
              <a:t>a </a:t>
            </a:r>
            <a:r>
              <a:rPr dirty="0" sz="4400" spc="-5"/>
              <a:t>rule</a:t>
            </a:r>
            <a:r>
              <a:rPr dirty="0" sz="4400" spc="-55"/>
              <a:t> </a:t>
            </a:r>
            <a:r>
              <a:rPr dirty="0" sz="4400"/>
              <a:t>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162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9019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33220"/>
            <a:ext cx="7719059" cy="217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If pressure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high, then volume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small.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Calibri"/>
              <a:cs typeface="Calibri"/>
            </a:endParaRPr>
          </a:p>
          <a:p>
            <a:pPr marL="12700" marR="5080" indent="294640">
              <a:lnSpc>
                <a:spcPct val="100000"/>
              </a:lnSpc>
              <a:tabLst>
                <a:tab pos="826769" algn="l"/>
                <a:tab pos="1672589" algn="l"/>
                <a:tab pos="2731135" algn="l"/>
                <a:tab pos="3277870" algn="l"/>
                <a:tab pos="4972050" algn="l"/>
                <a:tab pos="6029325" algn="l"/>
                <a:tab pos="7452995" algn="l"/>
              </a:tabLst>
            </a:pPr>
            <a:r>
              <a:rPr dirty="0" sz="3200">
                <a:latin typeface="Calibri"/>
                <a:cs typeface="Calibri"/>
              </a:rPr>
              <a:t>If	</a:t>
            </a:r>
            <a:r>
              <a:rPr dirty="0" sz="3200" spc="-5">
                <a:latin typeface="Calibri"/>
                <a:cs typeface="Calibri"/>
              </a:rPr>
              <a:t>th</a:t>
            </a:r>
            <a:r>
              <a:rPr dirty="0" sz="3200">
                <a:latin typeface="Calibri"/>
                <a:cs typeface="Calibri"/>
              </a:rPr>
              <a:t>e	r</a:t>
            </a:r>
            <a:r>
              <a:rPr dirty="0" sz="3200" spc="-5">
                <a:latin typeface="Calibri"/>
                <a:cs typeface="Calibri"/>
              </a:rPr>
              <a:t>oa</a:t>
            </a:r>
            <a:r>
              <a:rPr dirty="0" sz="3200">
                <a:latin typeface="Calibri"/>
                <a:cs typeface="Calibri"/>
              </a:rPr>
              <a:t>d	</a:t>
            </a:r>
            <a:r>
              <a:rPr dirty="0" sz="3200" spc="-5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s	</a:t>
            </a:r>
            <a:r>
              <a:rPr dirty="0" sz="3200" spc="-15">
                <a:latin typeface="Calibri"/>
                <a:cs typeface="Calibri"/>
              </a:rPr>
              <a:t>s</a:t>
            </a:r>
            <a:r>
              <a:rPr dirty="0" sz="3200" spc="-5">
                <a:latin typeface="Calibri"/>
                <a:cs typeface="Calibri"/>
              </a:rPr>
              <a:t>l</a:t>
            </a:r>
            <a:r>
              <a:rPr dirty="0" sz="320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ppe</a:t>
            </a:r>
            <a:r>
              <a:rPr dirty="0" sz="3200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y</a:t>
            </a:r>
            <a:r>
              <a:rPr dirty="0" sz="3200">
                <a:latin typeface="Calibri"/>
                <a:cs typeface="Calibri"/>
              </a:rPr>
              <a:t>,	</a:t>
            </a:r>
            <a:r>
              <a:rPr dirty="0" sz="3200" spc="-10">
                <a:latin typeface="Calibri"/>
                <a:cs typeface="Calibri"/>
              </a:rPr>
              <a:t>the</a:t>
            </a:r>
            <a:r>
              <a:rPr dirty="0" sz="3200">
                <a:latin typeface="Calibri"/>
                <a:cs typeface="Calibri"/>
              </a:rPr>
              <a:t>n	</a:t>
            </a:r>
            <a:r>
              <a:rPr dirty="0" sz="3200" spc="-5">
                <a:latin typeface="Calibri"/>
                <a:cs typeface="Calibri"/>
              </a:rPr>
              <a:t>dr</a:t>
            </a:r>
            <a:r>
              <a:rPr dirty="0" sz="3200">
                <a:latin typeface="Calibri"/>
                <a:cs typeface="Calibri"/>
              </a:rPr>
              <a:t>iv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>
                <a:latin typeface="Calibri"/>
                <a:cs typeface="Calibri"/>
              </a:rPr>
              <a:t>g	is  </a:t>
            </a:r>
            <a:r>
              <a:rPr dirty="0" sz="3200" spc="-5">
                <a:latin typeface="Calibri"/>
                <a:cs typeface="Calibri"/>
              </a:rPr>
              <a:t>dangerous.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5515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280" y="4476750"/>
            <a:ext cx="53117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0550" algn="l"/>
              </a:tabLst>
            </a:pPr>
            <a:r>
              <a:rPr dirty="0" sz="3200" spc="-5">
                <a:latin typeface="Calibri"/>
                <a:cs typeface="Calibri"/>
              </a:rPr>
              <a:t>If </a:t>
            </a:r>
            <a:r>
              <a:rPr dirty="0" sz="3200" spc="-1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fruit	is ripe, then it is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soft.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120" y="314959"/>
            <a:ext cx="21405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7120"/>
            <a:ext cx="6586220" cy="9702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 spc="-10" b="1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800" spc="-10">
                <a:latin typeface="Calibri"/>
                <a:cs typeface="Calibri"/>
              </a:rPr>
              <a:t>Words </a:t>
            </a:r>
            <a:r>
              <a:rPr dirty="0" sz="2800" spc="-5">
                <a:latin typeface="Calibri"/>
                <a:cs typeface="Calibri"/>
              </a:rPr>
              <a:t>like </a:t>
            </a:r>
            <a:r>
              <a:rPr dirty="0" sz="2800" spc="-10">
                <a:latin typeface="Calibri"/>
                <a:cs typeface="Calibri"/>
              </a:rPr>
              <a:t>young, </a:t>
            </a:r>
            <a:r>
              <a:rPr dirty="0" sz="2800">
                <a:latin typeface="Calibri"/>
                <a:cs typeface="Calibri"/>
              </a:rPr>
              <a:t>tall, </a:t>
            </a:r>
            <a:r>
              <a:rPr dirty="0" sz="2800" spc="-5">
                <a:latin typeface="Calibri"/>
                <a:cs typeface="Calibri"/>
              </a:rPr>
              <a:t>good or </a:t>
            </a:r>
            <a:r>
              <a:rPr dirty="0" sz="2800" spc="-10">
                <a:latin typeface="Calibri"/>
                <a:cs typeface="Calibri"/>
              </a:rPr>
              <a:t>high </a:t>
            </a:r>
            <a:r>
              <a:rPr dirty="0" sz="2800" spc="-5">
                <a:latin typeface="Calibri"/>
                <a:cs typeface="Calibri"/>
              </a:rPr>
              <a:t>are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fuzzy.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91337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723640"/>
            <a:ext cx="150495" cy="9702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077720"/>
            <a:ext cx="8980805" cy="30200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There </a:t>
            </a:r>
            <a:r>
              <a:rPr dirty="0" sz="2800" spc="-5">
                <a:latin typeface="Calibri"/>
                <a:cs typeface="Calibri"/>
              </a:rPr>
              <a:t>is no </a:t>
            </a:r>
            <a:r>
              <a:rPr dirty="0" sz="2800" spc="-10">
                <a:latin typeface="Calibri"/>
                <a:cs typeface="Calibri"/>
              </a:rPr>
              <a:t>single quantitative </a:t>
            </a:r>
            <a:r>
              <a:rPr dirty="0" sz="2800" spc="-5">
                <a:latin typeface="Calibri"/>
                <a:cs typeface="Calibri"/>
              </a:rPr>
              <a:t>value which </a:t>
            </a:r>
            <a:r>
              <a:rPr dirty="0" sz="2800" spc="-10">
                <a:latin typeface="Calibri"/>
                <a:cs typeface="Calibri"/>
              </a:rPr>
              <a:t>defines </a:t>
            </a:r>
            <a:r>
              <a:rPr dirty="0" sz="2800" spc="-5">
                <a:latin typeface="Calibri"/>
                <a:cs typeface="Calibri"/>
              </a:rPr>
              <a:t>the term  </a:t>
            </a:r>
            <a:r>
              <a:rPr dirty="0" sz="2800" spc="-10">
                <a:latin typeface="Calibri"/>
                <a:cs typeface="Calibri"/>
              </a:rPr>
              <a:t>young.</a:t>
            </a:r>
            <a:endParaRPr sz="2800">
              <a:latin typeface="Calibri"/>
              <a:cs typeface="Calibri"/>
            </a:endParaRPr>
          </a:p>
          <a:p>
            <a:pPr marL="355600" marR="11430">
              <a:lnSpc>
                <a:spcPts val="3020"/>
              </a:lnSpc>
              <a:spcBef>
                <a:spcPts val="700"/>
              </a:spcBef>
            </a:pPr>
            <a:r>
              <a:rPr dirty="0" sz="2800" spc="-5">
                <a:latin typeface="Calibri"/>
                <a:cs typeface="Calibri"/>
              </a:rPr>
              <a:t>For some </a:t>
            </a:r>
            <a:r>
              <a:rPr dirty="0" sz="2800" spc="-10">
                <a:latin typeface="Calibri"/>
                <a:cs typeface="Calibri"/>
              </a:rPr>
              <a:t>people, </a:t>
            </a:r>
            <a:r>
              <a:rPr dirty="0" sz="2800">
                <a:latin typeface="Calibri"/>
                <a:cs typeface="Calibri"/>
              </a:rPr>
              <a:t>age </a:t>
            </a:r>
            <a:r>
              <a:rPr dirty="0" sz="2800" spc="-5">
                <a:latin typeface="Calibri"/>
                <a:cs typeface="Calibri"/>
              </a:rPr>
              <a:t>25 is </a:t>
            </a:r>
            <a:r>
              <a:rPr dirty="0" sz="2800" spc="-10">
                <a:latin typeface="Calibri"/>
                <a:cs typeface="Calibri"/>
              </a:rPr>
              <a:t>young, </a:t>
            </a:r>
            <a:r>
              <a:rPr dirty="0" sz="2800" spc="-5">
                <a:latin typeface="Calibri"/>
                <a:cs typeface="Calibri"/>
              </a:rPr>
              <a:t>and for </a:t>
            </a:r>
            <a:r>
              <a:rPr dirty="0" sz="2800" spc="-10">
                <a:latin typeface="Calibri"/>
                <a:cs typeface="Calibri"/>
              </a:rPr>
              <a:t>others, </a:t>
            </a:r>
            <a:r>
              <a:rPr dirty="0" sz="2800">
                <a:latin typeface="Calibri"/>
                <a:cs typeface="Calibri"/>
              </a:rPr>
              <a:t>age </a:t>
            </a:r>
            <a:r>
              <a:rPr dirty="0" sz="2800" spc="-5">
                <a:latin typeface="Calibri"/>
                <a:cs typeface="Calibri"/>
              </a:rPr>
              <a:t>35 is  </a:t>
            </a:r>
            <a:r>
              <a:rPr dirty="0" sz="2800" spc="-10">
                <a:latin typeface="Calibri"/>
                <a:cs typeface="Calibri"/>
              </a:rPr>
              <a:t>young.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dirty="0" sz="2800" spc="-5">
                <a:latin typeface="Calibri"/>
                <a:cs typeface="Calibri"/>
              </a:rPr>
              <a:t>The concept </a:t>
            </a:r>
            <a:r>
              <a:rPr dirty="0" sz="2800" spc="-10">
                <a:latin typeface="Calibri"/>
                <a:cs typeface="Calibri"/>
              </a:rPr>
              <a:t>young </a:t>
            </a:r>
            <a:r>
              <a:rPr dirty="0" sz="2800" spc="-5">
                <a:latin typeface="Calibri"/>
                <a:cs typeface="Calibri"/>
              </a:rPr>
              <a:t>has </a:t>
            </a:r>
            <a:r>
              <a:rPr dirty="0" sz="2800" spc="-10">
                <a:latin typeface="Calibri"/>
                <a:cs typeface="Calibri"/>
              </a:rPr>
              <a:t>no </a:t>
            </a:r>
            <a:r>
              <a:rPr dirty="0" sz="2800" spc="-5">
                <a:latin typeface="Calibri"/>
                <a:cs typeface="Calibri"/>
              </a:rPr>
              <a:t>clean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boundary.</a:t>
            </a:r>
            <a:endParaRPr sz="2800">
              <a:latin typeface="Calibri"/>
              <a:cs typeface="Calibri"/>
            </a:endParaRPr>
          </a:p>
          <a:p>
            <a:pPr marL="355600" marR="7620">
              <a:lnSpc>
                <a:spcPts val="3020"/>
              </a:lnSpc>
              <a:spcBef>
                <a:spcPts val="745"/>
              </a:spcBef>
              <a:tabLst>
                <a:tab pos="1066165" algn="l"/>
                <a:tab pos="1588135" algn="l"/>
                <a:tab pos="2244725" algn="l"/>
                <a:tab pos="3192145" algn="l"/>
                <a:tab pos="4792345" algn="l"/>
                <a:tab pos="5250180" algn="l"/>
                <a:tab pos="6207760" algn="l"/>
                <a:tab pos="7257415" algn="l"/>
                <a:tab pos="7961630" algn="l"/>
              </a:tabLst>
            </a:pPr>
            <a:r>
              <a:rPr dirty="0" sz="2800" spc="-5">
                <a:latin typeface="Calibri"/>
                <a:cs typeface="Calibri"/>
              </a:rPr>
              <a:t>Ag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>
                <a:latin typeface="Calibri"/>
                <a:cs typeface="Calibri"/>
              </a:rPr>
              <a:t>5	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0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15">
                <a:latin typeface="Calibri"/>
                <a:cs typeface="Calibri"/>
              </a:rPr>
              <a:t>p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 spc="-15">
                <a:latin typeface="Calibri"/>
                <a:cs typeface="Calibri"/>
              </a:rPr>
              <a:t>ib</a:t>
            </a:r>
            <a:r>
              <a:rPr dirty="0" sz="2800" spc="-5">
                <a:latin typeface="Calibri"/>
                <a:cs typeface="Calibri"/>
              </a:rPr>
              <a:t>il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ty	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f	</a:t>
            </a:r>
            <a:r>
              <a:rPr dirty="0" sz="2800" spc="-15">
                <a:latin typeface="Calibri"/>
                <a:cs typeface="Calibri"/>
              </a:rPr>
              <a:t>b</a:t>
            </a:r>
            <a:r>
              <a:rPr dirty="0" sz="2800" spc="-5">
                <a:latin typeface="Calibri"/>
                <a:cs typeface="Calibri"/>
              </a:rPr>
              <a:t>ei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g	</a:t>
            </a:r>
            <a:r>
              <a:rPr dirty="0" sz="2800" spc="-10">
                <a:latin typeface="Calibri"/>
                <a:cs typeface="Calibri"/>
              </a:rPr>
              <a:t>y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g	a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d	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ual</a:t>
            </a:r>
            <a:r>
              <a:rPr dirty="0" sz="2800" spc="-15">
                <a:latin typeface="Calibri"/>
                <a:cs typeface="Calibri"/>
              </a:rPr>
              <a:t>l</a:t>
            </a:r>
            <a:r>
              <a:rPr dirty="0" sz="2800">
                <a:latin typeface="Calibri"/>
                <a:cs typeface="Calibri"/>
              </a:rPr>
              <a:t>y  </a:t>
            </a:r>
            <a:r>
              <a:rPr dirty="0" sz="2800" spc="-10">
                <a:latin typeface="Calibri"/>
                <a:cs typeface="Calibri"/>
              </a:rPr>
              <a:t>depends </a:t>
            </a:r>
            <a:r>
              <a:rPr dirty="0" sz="2800" spc="-5">
                <a:latin typeface="Calibri"/>
                <a:cs typeface="Calibri"/>
              </a:rPr>
              <a:t>on the context in which </a:t>
            </a:r>
            <a:r>
              <a:rPr dirty="0" sz="2800" spc="-10">
                <a:latin typeface="Calibri"/>
                <a:cs typeface="Calibri"/>
              </a:rPr>
              <a:t>it is being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considered.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590540"/>
            <a:ext cx="8976995" cy="8356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</a:pPr>
            <a:r>
              <a:rPr dirty="0" sz="2800" spc="-10">
                <a:latin typeface="Calibri"/>
                <a:cs typeface="Calibri"/>
              </a:rPr>
              <a:t>Fuzzy </a:t>
            </a:r>
            <a:r>
              <a:rPr dirty="0" sz="2800" spc="-5">
                <a:latin typeface="Calibri"/>
                <a:cs typeface="Calibri"/>
              </a:rPr>
              <a:t>set theory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5">
                <a:latin typeface="Calibri"/>
                <a:cs typeface="Calibri"/>
              </a:rPr>
              <a:t>extension of classical set theory </a:t>
            </a:r>
            <a:r>
              <a:rPr dirty="0" sz="2800" spc="-10">
                <a:latin typeface="Calibri"/>
                <a:cs typeface="Calibri"/>
              </a:rPr>
              <a:t>where  elements </a:t>
            </a:r>
            <a:r>
              <a:rPr dirty="0" sz="2800" spc="-5">
                <a:latin typeface="Calibri"/>
                <a:cs typeface="Calibri"/>
              </a:rPr>
              <a:t>have </a:t>
            </a:r>
            <a:r>
              <a:rPr dirty="0" sz="2800" spc="-10">
                <a:latin typeface="Calibri"/>
                <a:cs typeface="Calibri"/>
              </a:rPr>
              <a:t>degree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membership.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60" y="497840"/>
            <a:ext cx="4774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Calibri"/>
                <a:cs typeface="Calibri"/>
              </a:rPr>
              <a:t>Binary fuzzy</a:t>
            </a:r>
            <a:r>
              <a:rPr dirty="0" sz="4400" spc="-65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relation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71484" cy="207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binary fuzzy relation is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fuzzy set in </a:t>
            </a:r>
            <a:r>
              <a:rPr dirty="0" sz="3200" i="1">
                <a:latin typeface="Calibri"/>
                <a:cs typeface="Calibri"/>
              </a:rPr>
              <a:t>X × Y  </a:t>
            </a:r>
            <a:r>
              <a:rPr dirty="0" sz="3200" spc="-5">
                <a:latin typeface="Calibri"/>
                <a:cs typeface="Calibri"/>
              </a:rPr>
              <a:t>which maps each element in </a:t>
            </a:r>
            <a:r>
              <a:rPr dirty="0" sz="3200" i="1">
                <a:latin typeface="Calibri"/>
                <a:cs typeface="Calibri"/>
              </a:rPr>
              <a:t>X × Y </a:t>
            </a:r>
            <a:r>
              <a:rPr dirty="0" sz="3200" spc="-10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5">
                <a:latin typeface="Calibri"/>
                <a:cs typeface="Calibri"/>
              </a:rPr>
              <a:t>membership value between </a:t>
            </a:r>
            <a:r>
              <a:rPr dirty="0" sz="3200" i="1">
                <a:latin typeface="Calibri"/>
                <a:cs typeface="Calibri"/>
              </a:rPr>
              <a:t>0 </a:t>
            </a:r>
            <a:r>
              <a:rPr dirty="0" sz="3200" spc="-5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1</a:t>
            </a:r>
            <a:r>
              <a:rPr dirty="0" sz="3200" spc="-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algn="just"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If </a:t>
            </a:r>
            <a:r>
              <a:rPr dirty="0" sz="3200" i="1">
                <a:latin typeface="Calibri"/>
                <a:cs typeface="Calibri"/>
              </a:rPr>
              <a:t>X </a:t>
            </a:r>
            <a:r>
              <a:rPr dirty="0" sz="3200" spc="-5">
                <a:latin typeface="Calibri"/>
                <a:cs typeface="Calibri"/>
              </a:rPr>
              <a:t>and </a:t>
            </a:r>
            <a:r>
              <a:rPr dirty="0" sz="3200" i="1">
                <a:latin typeface="Calibri"/>
                <a:cs typeface="Calibri"/>
              </a:rPr>
              <a:t>Y </a:t>
            </a:r>
            <a:r>
              <a:rPr dirty="0" sz="3200" spc="-5">
                <a:latin typeface="Calibri"/>
                <a:cs typeface="Calibri"/>
              </a:rPr>
              <a:t>are two universes of discourse,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0550" y="3785870"/>
            <a:ext cx="29337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latin typeface="Calibri"/>
                <a:cs typeface="Calibri"/>
              </a:rPr>
              <a:t>X × Y </a:t>
            </a:r>
            <a:r>
              <a:rPr dirty="0" sz="3200">
                <a:latin typeface="Calibri"/>
                <a:cs typeface="Calibri"/>
              </a:rPr>
              <a:t>} </a:t>
            </a:r>
            <a:r>
              <a:rPr dirty="0" sz="3200" spc="-5">
                <a:latin typeface="Calibri"/>
                <a:cs typeface="Calibri"/>
              </a:rPr>
              <a:t>is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2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binary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85870"/>
            <a:ext cx="7454900" cy="1677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265" marR="2536825" indent="-342265">
              <a:lnSpc>
                <a:spcPts val="3075"/>
              </a:lnSpc>
              <a:spcBef>
                <a:spcPts val="10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R = </a:t>
            </a:r>
            <a:r>
              <a:rPr dirty="0" sz="3200" spc="-5">
                <a:latin typeface="Calibri"/>
                <a:cs typeface="Calibri"/>
              </a:rPr>
              <a:t>{((x,y), </a:t>
            </a:r>
            <a:r>
              <a:rPr dirty="0" sz="3200">
                <a:latin typeface="Symbol"/>
                <a:cs typeface="Symbol"/>
              </a:rPr>
              <a:t>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Calibri"/>
                <a:cs typeface="Calibri"/>
              </a:rPr>
              <a:t>(x, y)) </a:t>
            </a:r>
            <a:r>
              <a:rPr dirty="0" sz="3200">
                <a:latin typeface="Calibri"/>
                <a:cs typeface="Calibri"/>
              </a:rPr>
              <a:t>| </a:t>
            </a:r>
            <a:r>
              <a:rPr dirty="0" sz="3200" spc="-5">
                <a:latin typeface="Calibri"/>
                <a:cs typeface="Calibri"/>
              </a:rPr>
              <a:t>(x,y)</a:t>
            </a:r>
            <a:r>
              <a:rPr dirty="0" sz="3200" spc="330">
                <a:latin typeface="Calibri"/>
                <a:cs typeface="Calibri"/>
              </a:rPr>
              <a:t> </a:t>
            </a:r>
            <a:r>
              <a:rPr dirty="0" sz="2400">
                <a:latin typeface="MS Reference Sans Serif"/>
                <a:cs typeface="MS Reference Sans Serif"/>
              </a:rPr>
              <a:t>Є</a:t>
            </a:r>
            <a:endParaRPr sz="2400">
              <a:latin typeface="MS Reference Sans Serif"/>
              <a:cs typeface="MS Reference Sans Serif"/>
            </a:endParaRPr>
          </a:p>
          <a:p>
            <a:pPr algn="ctr" marR="2531745">
              <a:lnSpc>
                <a:spcPts val="1455"/>
              </a:lnSpc>
            </a:pPr>
            <a:r>
              <a:rPr dirty="0" sz="1850" spc="-425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fuzzy relation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i="1">
                <a:latin typeface="Calibri"/>
                <a:cs typeface="Calibri"/>
              </a:rPr>
              <a:t>X ×</a:t>
            </a:r>
            <a:r>
              <a:rPr dirty="0" sz="3200" spc="-20" i="1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i="1">
                <a:latin typeface="Calibri"/>
                <a:cs typeface="Calibri"/>
              </a:rPr>
              <a:t>X × Y </a:t>
            </a:r>
            <a:r>
              <a:rPr dirty="0" sz="3200" spc="-5">
                <a:latin typeface="Calibri"/>
                <a:cs typeface="Calibri"/>
              </a:rPr>
              <a:t>indicates cartesian product of </a:t>
            </a:r>
            <a:r>
              <a:rPr dirty="0" sz="3200">
                <a:latin typeface="Calibri"/>
                <a:cs typeface="Calibri"/>
              </a:rPr>
              <a:t>X </a:t>
            </a:r>
            <a:r>
              <a:rPr dirty="0" sz="3200" spc="-5">
                <a:latin typeface="Calibri"/>
                <a:cs typeface="Calibri"/>
              </a:rPr>
              <a:t>and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1633220"/>
            <a:ext cx="9034780" cy="390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177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  <a:tab pos="1236980" algn="l"/>
                <a:tab pos="2306955" algn="l"/>
                <a:tab pos="3187065" algn="l"/>
                <a:tab pos="3815079" algn="l"/>
                <a:tab pos="4220845" algn="l"/>
                <a:tab pos="4701540" algn="l"/>
                <a:tab pos="5165725" algn="l"/>
                <a:tab pos="6142990" algn="l"/>
                <a:tab pos="6553200" algn="l"/>
                <a:tab pos="7034530" algn="l"/>
                <a:tab pos="7660640" algn="l"/>
                <a:tab pos="7872095" algn="l"/>
                <a:tab pos="8593455" algn="l"/>
              </a:tabLst>
            </a:pPr>
            <a:r>
              <a:rPr dirty="0" sz="3200" spc="-5">
                <a:latin typeface="Calibri"/>
                <a:cs typeface="Calibri"/>
              </a:rPr>
              <a:t>Th</a:t>
            </a:r>
            <a:r>
              <a:rPr dirty="0" sz="3200">
                <a:latin typeface="Calibri"/>
                <a:cs typeface="Calibri"/>
              </a:rPr>
              <a:t>e	</a:t>
            </a:r>
            <a:r>
              <a:rPr dirty="0" sz="3200" spc="-10">
                <a:latin typeface="Calibri"/>
                <a:cs typeface="Calibri"/>
              </a:rPr>
              <a:t>f</a:t>
            </a:r>
            <a:r>
              <a:rPr dirty="0" sz="3200" spc="-5">
                <a:latin typeface="Calibri"/>
                <a:cs typeface="Calibri"/>
              </a:rPr>
              <a:t>uzz</a:t>
            </a:r>
            <a:r>
              <a:rPr dirty="0" sz="3200">
                <a:latin typeface="Calibri"/>
                <a:cs typeface="Calibri"/>
              </a:rPr>
              <a:t>y	r</a:t>
            </a:r>
            <a:r>
              <a:rPr dirty="0" sz="3200" spc="-5">
                <a:latin typeface="Calibri"/>
                <a:cs typeface="Calibri"/>
              </a:rPr>
              <a:t>ul</a:t>
            </a:r>
            <a:r>
              <a:rPr dirty="0" sz="3200">
                <a:latin typeface="Calibri"/>
                <a:cs typeface="Calibri"/>
              </a:rPr>
              <a:t>e	</a:t>
            </a:r>
            <a:r>
              <a:rPr dirty="0" sz="3200" spc="20">
                <a:latin typeface="Calibri"/>
                <a:cs typeface="Calibri"/>
              </a:rPr>
              <a:t>“</a:t>
            </a:r>
            <a:r>
              <a:rPr dirty="0" sz="3200" i="1">
                <a:latin typeface="Calibri"/>
                <a:cs typeface="Calibri"/>
              </a:rPr>
              <a:t>If	x	</a:t>
            </a:r>
            <a:r>
              <a:rPr dirty="0" sz="3200" spc="-5" i="1">
                <a:latin typeface="Calibri"/>
                <a:cs typeface="Calibri"/>
              </a:rPr>
              <a:t>i</a:t>
            </a:r>
            <a:r>
              <a:rPr dirty="0" sz="3200" i="1">
                <a:latin typeface="Calibri"/>
                <a:cs typeface="Calibri"/>
              </a:rPr>
              <a:t>s	A	</a:t>
            </a:r>
            <a:r>
              <a:rPr dirty="0" sz="3200" spc="-5" i="1">
                <a:latin typeface="Calibri"/>
                <a:cs typeface="Calibri"/>
              </a:rPr>
              <a:t>t</a:t>
            </a:r>
            <a:r>
              <a:rPr dirty="0" sz="3200" i="1">
                <a:latin typeface="Calibri"/>
                <a:cs typeface="Calibri"/>
              </a:rPr>
              <a:t>h</a:t>
            </a:r>
            <a:r>
              <a:rPr dirty="0" sz="3200" spc="-5" i="1">
                <a:latin typeface="Calibri"/>
                <a:cs typeface="Calibri"/>
              </a:rPr>
              <a:t>e</a:t>
            </a:r>
            <a:r>
              <a:rPr dirty="0" sz="3200" i="1">
                <a:latin typeface="Calibri"/>
                <a:cs typeface="Calibri"/>
              </a:rPr>
              <a:t>n	y	is	</a:t>
            </a:r>
            <a:r>
              <a:rPr dirty="0" sz="3200" spc="40" i="1">
                <a:latin typeface="Calibri"/>
                <a:cs typeface="Calibri"/>
              </a:rPr>
              <a:t>B</a:t>
            </a:r>
            <a:r>
              <a:rPr dirty="0" sz="3200">
                <a:latin typeface="Calibri"/>
                <a:cs typeface="Calibri"/>
              </a:rPr>
              <a:t>”	may	</a:t>
            </a:r>
            <a:r>
              <a:rPr dirty="0" sz="3200" spc="-5">
                <a:latin typeface="Calibri"/>
                <a:cs typeface="Calibri"/>
              </a:rPr>
              <a:t>be  abbreviated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5" i="1">
                <a:latin typeface="Calibri"/>
                <a:cs typeface="Calibri"/>
              </a:rPr>
              <a:t>A→ </a:t>
            </a:r>
            <a:r>
              <a:rPr dirty="0" sz="3200" i="1">
                <a:latin typeface="Calibri"/>
                <a:cs typeface="Calibri"/>
              </a:rPr>
              <a:t>B </a:t>
            </a:r>
            <a:r>
              <a:rPr dirty="0" sz="3200" spc="-5">
                <a:latin typeface="Calibri"/>
                <a:cs typeface="Calibri"/>
              </a:rPr>
              <a:t>and is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interpreted </a:t>
            </a:r>
            <a:r>
              <a:rPr dirty="0" sz="3200">
                <a:latin typeface="Calibri"/>
                <a:cs typeface="Calibri"/>
              </a:rPr>
              <a:t>as		</a:t>
            </a:r>
            <a:r>
              <a:rPr dirty="0" sz="3200" i="1">
                <a:latin typeface="Calibri"/>
                <a:cs typeface="Calibri"/>
              </a:rPr>
              <a:t>A ×</a:t>
            </a:r>
            <a:r>
              <a:rPr dirty="0" sz="3200" spc="-65" i="1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B</a:t>
            </a:r>
            <a:r>
              <a:rPr dirty="0" sz="320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93700" marR="27305" indent="-342900">
              <a:lnSpc>
                <a:spcPct val="100000"/>
              </a:lnSpc>
              <a:buFont typeface="Arial"/>
              <a:buChar char="•"/>
              <a:tabLst>
                <a:tab pos="497205" algn="l"/>
                <a:tab pos="497840" algn="l"/>
              </a:tabLst>
            </a:pPr>
            <a:r>
              <a:rPr dirty="0"/>
              <a:t>	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fuzzy if then rule may be defined (Mamdani) </a:t>
            </a:r>
            <a:r>
              <a:rPr dirty="0" sz="3200">
                <a:latin typeface="Calibri"/>
                <a:cs typeface="Calibri"/>
              </a:rPr>
              <a:t>as a  </a:t>
            </a:r>
            <a:r>
              <a:rPr dirty="0" sz="3200" spc="-5">
                <a:latin typeface="Calibri"/>
                <a:cs typeface="Calibri"/>
              </a:rPr>
              <a:t>binary fuzzy relation </a:t>
            </a:r>
            <a:r>
              <a:rPr dirty="0" sz="3200" i="1">
                <a:latin typeface="Calibri"/>
                <a:cs typeface="Calibri"/>
              </a:rPr>
              <a:t>R </a:t>
            </a:r>
            <a:r>
              <a:rPr dirty="0" sz="3200" spc="-5">
                <a:latin typeface="Calibri"/>
                <a:cs typeface="Calibri"/>
              </a:rPr>
              <a:t>on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product space </a:t>
            </a:r>
            <a:r>
              <a:rPr dirty="0" sz="3200" i="1">
                <a:latin typeface="Calibri"/>
                <a:cs typeface="Calibri"/>
              </a:rPr>
              <a:t>X ×</a:t>
            </a:r>
            <a:r>
              <a:rPr dirty="0" sz="3200" spc="5" i="1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Y.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350">
              <a:latin typeface="Calibri"/>
              <a:cs typeface="Calibri"/>
            </a:endParaRPr>
          </a:p>
          <a:p>
            <a:pPr marL="393700" indent="-342900">
              <a:lnSpc>
                <a:spcPts val="3065"/>
              </a:lnSpc>
              <a:buFont typeface="Arial"/>
              <a:buChar char="•"/>
              <a:tabLst>
                <a:tab pos="393065" algn="l"/>
                <a:tab pos="393700" algn="l"/>
                <a:tab pos="3827145" algn="l"/>
              </a:tabLst>
            </a:pPr>
            <a:r>
              <a:rPr dirty="0" sz="3200" i="1">
                <a:latin typeface="Calibri"/>
                <a:cs typeface="Calibri"/>
              </a:rPr>
              <a:t>R = </a:t>
            </a:r>
            <a:r>
              <a:rPr dirty="0" sz="3200" spc="-5" i="1">
                <a:latin typeface="Calibri"/>
                <a:cs typeface="Calibri"/>
              </a:rPr>
              <a:t>A→ </a:t>
            </a:r>
            <a:r>
              <a:rPr dirty="0" sz="3200" i="1">
                <a:latin typeface="Calibri"/>
                <a:cs typeface="Calibri"/>
              </a:rPr>
              <a:t>B </a:t>
            </a:r>
            <a:r>
              <a:rPr dirty="0" sz="3200">
                <a:latin typeface="Calibri"/>
                <a:cs typeface="Calibri"/>
              </a:rPr>
              <a:t>= </a:t>
            </a:r>
            <a:r>
              <a:rPr dirty="0" sz="3200" i="1">
                <a:latin typeface="Calibri"/>
                <a:cs typeface="Calibri"/>
              </a:rPr>
              <a:t>A ×</a:t>
            </a:r>
            <a:r>
              <a:rPr dirty="0" sz="3200" spc="-35" i="1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B</a:t>
            </a:r>
            <a:r>
              <a:rPr dirty="0" sz="3200" spc="-10" i="1">
                <a:latin typeface="Calibri"/>
                <a:cs typeface="Calibri"/>
              </a:rPr>
              <a:t> </a:t>
            </a:r>
            <a:r>
              <a:rPr dirty="0" sz="3200" spc="110" i="1">
                <a:latin typeface="Calibri"/>
                <a:cs typeface="Calibri"/>
              </a:rPr>
              <a:t>=</a:t>
            </a:r>
            <a:r>
              <a:rPr dirty="0" sz="3300" spc="110">
                <a:latin typeface="Cambria"/>
                <a:cs typeface="Cambria"/>
              </a:rPr>
              <a:t>∫	</a:t>
            </a:r>
            <a:r>
              <a:rPr dirty="0" sz="3200">
                <a:latin typeface="Symbol"/>
                <a:cs typeface="Symbol"/>
              </a:rPr>
              <a:t>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Calibri"/>
                <a:cs typeface="Calibri"/>
              </a:rPr>
              <a:t>(x) </a:t>
            </a:r>
            <a:r>
              <a:rPr dirty="0" sz="3200" spc="-5" i="1">
                <a:latin typeface="Calibri"/>
                <a:cs typeface="Calibri"/>
              </a:rPr>
              <a:t>T-norm </a:t>
            </a:r>
            <a:r>
              <a:rPr dirty="0" sz="3200">
                <a:latin typeface="Symbol"/>
                <a:cs typeface="Symbol"/>
              </a:rPr>
              <a:t>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Calibri"/>
                <a:cs typeface="Calibri"/>
              </a:rPr>
              <a:t>(y)/</a:t>
            </a:r>
            <a:r>
              <a:rPr dirty="0" sz="3200" spc="-39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(x,y).</a:t>
            </a:r>
            <a:endParaRPr sz="3200">
              <a:latin typeface="Calibri"/>
              <a:cs typeface="Calibri"/>
            </a:endParaRPr>
          </a:p>
          <a:p>
            <a:pPr marL="3642360">
              <a:lnSpc>
                <a:spcPts val="1325"/>
              </a:lnSpc>
              <a:tabLst>
                <a:tab pos="4062095" algn="l"/>
                <a:tab pos="6184265" algn="l"/>
              </a:tabLst>
            </a:pPr>
            <a:r>
              <a:rPr dirty="0" sz="1400" spc="-300" i="1">
                <a:latin typeface="Calibri"/>
                <a:cs typeface="Calibri"/>
              </a:rPr>
              <a:t>X×Y	</a:t>
            </a:r>
            <a:r>
              <a:rPr dirty="0" baseline="-7507" sz="2775" spc="-675">
                <a:latin typeface="Calibri"/>
                <a:cs typeface="Calibri"/>
              </a:rPr>
              <a:t>A	</a:t>
            </a:r>
            <a:r>
              <a:rPr dirty="0" baseline="-7507" sz="2775" spc="-637">
                <a:latin typeface="Calibri"/>
                <a:cs typeface="Calibri"/>
              </a:rPr>
              <a:t>B</a:t>
            </a:r>
            <a:endParaRPr baseline="-7507" sz="277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" y="224790"/>
            <a:ext cx="69062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latin typeface="Calibri"/>
                <a:cs typeface="Calibri"/>
              </a:rPr>
              <a:t>expert systems: </a:t>
            </a:r>
            <a:r>
              <a:rPr dirty="0" sz="4200" spc="-10">
                <a:latin typeface="Calibri"/>
                <a:cs typeface="Calibri"/>
              </a:rPr>
              <a:t>Fuzzy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inference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919" y="2282190"/>
            <a:ext cx="4544695" cy="144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00"/>
              </a:spcBef>
            </a:pPr>
            <a:r>
              <a:rPr dirty="0" sz="3400" spc="-10" b="1">
                <a:latin typeface="Calibri"/>
                <a:cs typeface="Calibri"/>
              </a:rPr>
              <a:t>Mamdani fuzzy </a:t>
            </a:r>
            <a:r>
              <a:rPr dirty="0" sz="3400" spc="-5" b="1">
                <a:latin typeface="Calibri"/>
                <a:cs typeface="Calibri"/>
              </a:rPr>
              <a:t>inference  </a:t>
            </a:r>
            <a:r>
              <a:rPr dirty="0" sz="3400" spc="-10" b="1">
                <a:latin typeface="Calibri"/>
                <a:cs typeface="Calibri"/>
              </a:rPr>
              <a:t>Sugeno fuzzy</a:t>
            </a:r>
            <a:r>
              <a:rPr dirty="0" sz="3400" spc="-30" b="1">
                <a:latin typeface="Calibri"/>
                <a:cs typeface="Calibri"/>
              </a:rPr>
              <a:t> </a:t>
            </a:r>
            <a:r>
              <a:rPr dirty="0" sz="3400" spc="-5" b="1">
                <a:latin typeface="Calibri"/>
                <a:cs typeface="Calibri"/>
              </a:rPr>
              <a:t>inference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497840"/>
            <a:ext cx="35483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Fuzzy</a:t>
            </a:r>
            <a:r>
              <a:rPr dirty="0" sz="4400" spc="-60"/>
              <a:t> </a:t>
            </a:r>
            <a:r>
              <a:rPr dirty="0" sz="4400" spc="-5"/>
              <a:t>inference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4490" y="1532890"/>
            <a:ext cx="847788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314450" algn="l"/>
                <a:tab pos="2494280" algn="l"/>
                <a:tab pos="4580255" algn="l"/>
                <a:tab pos="5714365" algn="l"/>
                <a:tab pos="6900545" algn="l"/>
              </a:tabLst>
            </a:pPr>
            <a:r>
              <a:rPr dirty="0" sz="3200" spc="-5">
                <a:latin typeface="Calibri"/>
                <a:cs typeface="Calibri"/>
              </a:rPr>
              <a:t>The	most	commonly	used	fuzzy	inference</a:t>
            </a:r>
            <a:endParaRPr sz="3200">
              <a:latin typeface="Calibri"/>
              <a:cs typeface="Calibri"/>
            </a:endParaRPr>
          </a:p>
          <a:p>
            <a:pPr marL="267843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is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so-called Mamdani</a:t>
            </a:r>
            <a:r>
              <a:rPr dirty="0" sz="3200" spc="5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method.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" y="2020570"/>
            <a:ext cx="2026285" cy="159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te</a:t>
            </a:r>
            <a:r>
              <a:rPr dirty="0" sz="3200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hnique  In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1975,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Professor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8439" y="3097529"/>
            <a:ext cx="60902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5000" algn="l"/>
                <a:tab pos="4016375" algn="l"/>
                <a:tab pos="4838700" algn="l"/>
              </a:tabLst>
            </a:pPr>
            <a:r>
              <a:rPr dirty="0" sz="3200" spc="-5" b="1">
                <a:latin typeface="Calibri"/>
                <a:cs typeface="Calibri"/>
              </a:rPr>
              <a:t>E</a:t>
            </a:r>
            <a:r>
              <a:rPr dirty="0" sz="3200" b="1">
                <a:latin typeface="Calibri"/>
                <a:cs typeface="Calibri"/>
              </a:rPr>
              <a:t>b</a:t>
            </a:r>
            <a:r>
              <a:rPr dirty="0" sz="3200" spc="-10" b="1">
                <a:latin typeface="Calibri"/>
                <a:cs typeface="Calibri"/>
              </a:rPr>
              <a:t>r</a:t>
            </a:r>
            <a:r>
              <a:rPr dirty="0" sz="3200" spc="5" b="1">
                <a:latin typeface="Calibri"/>
                <a:cs typeface="Calibri"/>
              </a:rPr>
              <a:t>a</a:t>
            </a:r>
            <a:r>
              <a:rPr dirty="0" sz="3200" spc="-10" b="1">
                <a:latin typeface="Calibri"/>
                <a:cs typeface="Calibri"/>
              </a:rPr>
              <a:t>h</a:t>
            </a:r>
            <a:r>
              <a:rPr dirty="0" sz="3200" spc="10" b="1">
                <a:latin typeface="Calibri"/>
                <a:cs typeface="Calibri"/>
              </a:rPr>
              <a:t>i</a:t>
            </a:r>
            <a:r>
              <a:rPr dirty="0" sz="3200" b="1">
                <a:latin typeface="Calibri"/>
                <a:cs typeface="Calibri"/>
              </a:rPr>
              <a:t>m	</a:t>
            </a:r>
            <a:r>
              <a:rPr dirty="0" sz="3200" spc="-5" b="1">
                <a:latin typeface="Calibri"/>
                <a:cs typeface="Calibri"/>
              </a:rPr>
              <a:t>Ma</a:t>
            </a:r>
            <a:r>
              <a:rPr dirty="0" sz="3200" spc="5" b="1">
                <a:latin typeface="Calibri"/>
                <a:cs typeface="Calibri"/>
              </a:rPr>
              <a:t>m</a:t>
            </a:r>
            <a:r>
              <a:rPr dirty="0" sz="3200" spc="-10" b="1">
                <a:latin typeface="Calibri"/>
                <a:cs typeface="Calibri"/>
              </a:rPr>
              <a:t>d</a:t>
            </a:r>
            <a:r>
              <a:rPr dirty="0" sz="3200" spc="5" b="1">
                <a:latin typeface="Calibri"/>
                <a:cs typeface="Calibri"/>
              </a:rPr>
              <a:t>a</a:t>
            </a:r>
            <a:r>
              <a:rPr dirty="0" sz="3200" spc="-10" b="1">
                <a:latin typeface="Calibri"/>
                <a:cs typeface="Calibri"/>
              </a:rPr>
              <a:t>n</a:t>
            </a:r>
            <a:r>
              <a:rPr dirty="0" sz="3200" b="1">
                <a:latin typeface="Calibri"/>
                <a:cs typeface="Calibri"/>
              </a:rPr>
              <a:t>i	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f	</a:t>
            </a:r>
            <a:r>
              <a:rPr dirty="0" sz="3200" spc="-5">
                <a:latin typeface="Calibri"/>
                <a:cs typeface="Calibri"/>
              </a:rPr>
              <a:t>London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490" y="3482339"/>
            <a:ext cx="8479790" cy="27686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dirty="0" sz="3200" spc="-5">
                <a:latin typeface="Calibri"/>
                <a:cs typeface="Calibri"/>
              </a:rPr>
              <a:t>University built one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first fuzzy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  <a:tab pos="1201420" algn="l"/>
                <a:tab pos="2821305" algn="l"/>
                <a:tab pos="3449954" algn="l"/>
                <a:tab pos="4901565" algn="l"/>
                <a:tab pos="6453505" algn="l"/>
                <a:tab pos="7509509" algn="l"/>
              </a:tabLst>
            </a:pPr>
            <a:r>
              <a:rPr dirty="0" sz="3200" spc="-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o	c</a:t>
            </a:r>
            <a:r>
              <a:rPr dirty="0" sz="3200" spc="-5">
                <a:latin typeface="Calibri"/>
                <a:cs typeface="Calibri"/>
              </a:rPr>
              <a:t>ont</a:t>
            </a:r>
            <a:r>
              <a:rPr dirty="0" sz="3200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l	a	</a:t>
            </a:r>
            <a:r>
              <a:rPr dirty="0" sz="3200" spc="-5">
                <a:latin typeface="Calibri"/>
                <a:cs typeface="Calibri"/>
              </a:rPr>
              <a:t>ste</a:t>
            </a:r>
            <a:r>
              <a:rPr dirty="0" sz="3200">
                <a:latin typeface="Calibri"/>
                <a:cs typeface="Calibri"/>
              </a:rPr>
              <a:t>am	e</a:t>
            </a:r>
            <a:r>
              <a:rPr dirty="0" sz="3200" spc="-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g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>
                <a:latin typeface="Calibri"/>
                <a:cs typeface="Calibri"/>
              </a:rPr>
              <a:t>e	</a:t>
            </a:r>
            <a:r>
              <a:rPr dirty="0" sz="3200" spc="-5">
                <a:latin typeface="Calibri"/>
                <a:cs typeface="Calibri"/>
              </a:rPr>
              <a:t>an</a:t>
            </a:r>
            <a:r>
              <a:rPr dirty="0" sz="3200">
                <a:latin typeface="Calibri"/>
                <a:cs typeface="Calibri"/>
              </a:rPr>
              <a:t>d	</a:t>
            </a:r>
            <a:r>
              <a:rPr dirty="0" sz="3200" spc="-5">
                <a:latin typeface="Calibri"/>
                <a:cs typeface="Calibri"/>
              </a:rPr>
              <a:t>boil</a:t>
            </a:r>
            <a:r>
              <a:rPr dirty="0" sz="3200">
                <a:latin typeface="Calibri"/>
                <a:cs typeface="Calibri"/>
              </a:rPr>
              <a:t>er  </a:t>
            </a:r>
            <a:r>
              <a:rPr dirty="0" sz="3200" spc="-5">
                <a:latin typeface="Calibri"/>
                <a:cs typeface="Calibri"/>
              </a:rPr>
              <a:t>combination.</a:t>
            </a:r>
            <a:endParaRPr sz="32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  <a:tab pos="1055370" algn="l"/>
                <a:tab pos="2522220" algn="l"/>
                <a:tab pos="2962275" algn="l"/>
                <a:tab pos="3702050" algn="l"/>
                <a:tab pos="4284345" algn="l"/>
                <a:tab pos="5369560" algn="l"/>
                <a:tab pos="6423025" algn="l"/>
                <a:tab pos="8066405" algn="l"/>
              </a:tabLst>
            </a:pPr>
            <a:r>
              <a:rPr dirty="0" sz="3200" spc="-5">
                <a:latin typeface="Calibri"/>
                <a:cs typeface="Calibri"/>
              </a:rPr>
              <a:t>H</a:t>
            </a:r>
            <a:r>
              <a:rPr dirty="0" sz="3200">
                <a:latin typeface="Calibri"/>
                <a:cs typeface="Calibri"/>
              </a:rPr>
              <a:t>e	</a:t>
            </a:r>
            <a:r>
              <a:rPr dirty="0" sz="3200" spc="-5">
                <a:latin typeface="Calibri"/>
                <a:cs typeface="Calibri"/>
              </a:rPr>
              <a:t>appli</a:t>
            </a:r>
            <a:r>
              <a:rPr dirty="0" sz="3200">
                <a:latin typeface="Calibri"/>
                <a:cs typeface="Calibri"/>
              </a:rPr>
              <a:t>ed	a	</a:t>
            </a:r>
            <a:r>
              <a:rPr dirty="0" sz="3200" spc="-1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et	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f	</a:t>
            </a:r>
            <a:r>
              <a:rPr dirty="0" sz="3200" spc="-5">
                <a:latin typeface="Calibri"/>
                <a:cs typeface="Calibri"/>
              </a:rPr>
              <a:t>fuzz</a:t>
            </a:r>
            <a:r>
              <a:rPr dirty="0" sz="3200">
                <a:latin typeface="Calibri"/>
                <a:cs typeface="Calibri"/>
              </a:rPr>
              <a:t>y	</a:t>
            </a:r>
            <a:r>
              <a:rPr dirty="0" sz="3200" spc="-10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ul</a:t>
            </a:r>
            <a:r>
              <a:rPr dirty="0" sz="3200">
                <a:latin typeface="Calibri"/>
                <a:cs typeface="Calibri"/>
              </a:rPr>
              <a:t>es	</a:t>
            </a:r>
            <a:r>
              <a:rPr dirty="0" sz="3200" spc="-15">
                <a:latin typeface="Calibri"/>
                <a:cs typeface="Calibri"/>
              </a:rPr>
              <a:t>s</a:t>
            </a:r>
            <a:r>
              <a:rPr dirty="0" sz="3200" spc="-5">
                <a:latin typeface="Calibri"/>
                <a:cs typeface="Calibri"/>
              </a:rPr>
              <a:t>upp</a:t>
            </a:r>
            <a:r>
              <a:rPr dirty="0" sz="3200">
                <a:latin typeface="Calibri"/>
                <a:cs typeface="Calibri"/>
              </a:rPr>
              <a:t>l</a:t>
            </a:r>
            <a:r>
              <a:rPr dirty="0" sz="3200" spc="-5">
                <a:latin typeface="Calibri"/>
                <a:cs typeface="Calibri"/>
              </a:rPr>
              <a:t>ie</a:t>
            </a:r>
            <a:r>
              <a:rPr dirty="0" sz="3200">
                <a:latin typeface="Calibri"/>
                <a:cs typeface="Calibri"/>
              </a:rPr>
              <a:t>d	</a:t>
            </a:r>
            <a:r>
              <a:rPr dirty="0" sz="3200" spc="-5">
                <a:latin typeface="Calibri"/>
                <a:cs typeface="Calibri"/>
              </a:rPr>
              <a:t>by  experienced human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operators..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497840"/>
            <a:ext cx="35483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Fuzzy</a:t>
            </a:r>
            <a:r>
              <a:rPr dirty="0" sz="4400" spc="-60"/>
              <a:t> </a:t>
            </a:r>
            <a:r>
              <a:rPr dirty="0" sz="4400" spc="-5"/>
              <a:t>inference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4490" y="1431290"/>
            <a:ext cx="8067040" cy="465582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200" spc="-5" b="1">
                <a:latin typeface="Calibri"/>
                <a:cs typeface="Calibri"/>
              </a:rPr>
              <a:t>Mamdani fuzzy</a:t>
            </a:r>
            <a:r>
              <a:rPr dirty="0" sz="3200" spc="-1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inference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  <a:tab pos="1106170" algn="l"/>
                <a:tab pos="3724275" algn="l"/>
              </a:tabLst>
            </a:pPr>
            <a:r>
              <a:rPr dirty="0" sz="3200" spc="-5">
                <a:latin typeface="Calibri"/>
                <a:cs typeface="Calibri"/>
              </a:rPr>
              <a:t>The	Mamdani-style	fuzzy inference process is  performed in four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steps: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Fuzzification of the input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variables,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Rule evaluation;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Aggregation of the rule outputs, and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finally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Defuzzification.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284479"/>
            <a:ext cx="35483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Fuzzy</a:t>
            </a:r>
            <a:r>
              <a:rPr dirty="0" sz="4400" spc="-60"/>
              <a:t> </a:t>
            </a:r>
            <a:r>
              <a:rPr dirty="0" sz="4400" spc="-5"/>
              <a:t>inference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6870" y="1101090"/>
            <a:ext cx="80283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Calibri"/>
                <a:cs typeface="Calibri"/>
              </a:rPr>
              <a:t>We examine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5">
                <a:latin typeface="Calibri"/>
                <a:cs typeface="Calibri"/>
              </a:rPr>
              <a:t>simple two-input one-output problem that  includes </a:t>
            </a:r>
            <a:r>
              <a:rPr dirty="0" sz="2700" spc="-10">
                <a:latin typeface="Calibri"/>
                <a:cs typeface="Calibri"/>
              </a:rPr>
              <a:t>three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rules: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1953259"/>
            <a:ext cx="160274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Calibri"/>
                <a:cs typeface="Calibri"/>
              </a:rPr>
              <a:t>Rule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1:</a:t>
            </a:r>
            <a:endParaRPr sz="2500">
              <a:latin typeface="Calibri"/>
              <a:cs typeface="Calibri"/>
            </a:endParaRPr>
          </a:p>
          <a:p>
            <a:pPr marL="12700" marR="312420">
              <a:lnSpc>
                <a:spcPct val="101299"/>
              </a:lnSpc>
              <a:spcBef>
                <a:spcPts val="10"/>
              </a:spcBef>
            </a:pPr>
            <a:r>
              <a:rPr dirty="0" sz="2500" spc="-5">
                <a:latin typeface="Calibri"/>
                <a:cs typeface="Calibri"/>
              </a:rPr>
              <a:t>IF </a:t>
            </a:r>
            <a:r>
              <a:rPr dirty="0" sz="2500">
                <a:latin typeface="Calibri"/>
                <a:cs typeface="Calibri"/>
              </a:rPr>
              <a:t>x is </a:t>
            </a:r>
            <a:r>
              <a:rPr dirty="0" sz="2500" spc="-5">
                <a:latin typeface="Calibri"/>
                <a:cs typeface="Calibri"/>
              </a:rPr>
              <a:t>A3  </a:t>
            </a:r>
            <a:r>
              <a:rPr dirty="0" sz="2500">
                <a:latin typeface="Calibri"/>
                <a:cs typeface="Calibri"/>
              </a:rPr>
              <a:t>OR y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 spc="-1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B1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500" spc="-5">
                <a:latin typeface="Calibri"/>
                <a:cs typeface="Calibri"/>
              </a:rPr>
              <a:t>THEN </a:t>
            </a:r>
            <a:r>
              <a:rPr dirty="0" sz="2500">
                <a:latin typeface="Calibri"/>
                <a:cs typeface="Calibri"/>
              </a:rPr>
              <a:t>z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 spc="-10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C1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latin typeface="Calibri"/>
                <a:cs typeface="Calibri"/>
              </a:rPr>
              <a:t>Rule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2:</a:t>
            </a:r>
            <a:endParaRPr sz="2500">
              <a:latin typeface="Calibri"/>
              <a:cs typeface="Calibri"/>
            </a:endParaRPr>
          </a:p>
          <a:p>
            <a:pPr marL="12700" marR="312420">
              <a:lnSpc>
                <a:spcPts val="3050"/>
              </a:lnSpc>
              <a:spcBef>
                <a:spcPts val="100"/>
              </a:spcBef>
            </a:pPr>
            <a:r>
              <a:rPr dirty="0" sz="2500" spc="-5">
                <a:latin typeface="Calibri"/>
                <a:cs typeface="Calibri"/>
              </a:rPr>
              <a:t>IF </a:t>
            </a:r>
            <a:r>
              <a:rPr dirty="0" sz="2500">
                <a:latin typeface="Calibri"/>
                <a:cs typeface="Calibri"/>
              </a:rPr>
              <a:t>x is </a:t>
            </a:r>
            <a:r>
              <a:rPr dirty="0" sz="2500" spc="-5">
                <a:latin typeface="Calibri"/>
                <a:cs typeface="Calibri"/>
              </a:rPr>
              <a:t>A2  </a:t>
            </a:r>
            <a:r>
              <a:rPr dirty="0" sz="2500">
                <a:latin typeface="Calibri"/>
                <a:cs typeface="Calibri"/>
              </a:rPr>
              <a:t>OR y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 spc="-1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B2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940"/>
              </a:lnSpc>
            </a:pPr>
            <a:r>
              <a:rPr dirty="0" sz="2500" spc="-5">
                <a:latin typeface="Calibri"/>
                <a:cs typeface="Calibri"/>
              </a:rPr>
              <a:t>THEN </a:t>
            </a:r>
            <a:r>
              <a:rPr dirty="0" sz="2500">
                <a:latin typeface="Calibri"/>
                <a:cs typeface="Calibri"/>
              </a:rPr>
              <a:t>z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 spc="-10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C2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500" spc="-5">
                <a:latin typeface="Calibri"/>
                <a:cs typeface="Calibri"/>
              </a:rPr>
              <a:t>Rule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3: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2500" spc="-5">
                <a:latin typeface="Calibri"/>
                <a:cs typeface="Calibri"/>
              </a:rPr>
              <a:t>IF </a:t>
            </a:r>
            <a:r>
              <a:rPr dirty="0" sz="2500">
                <a:latin typeface="Calibri"/>
                <a:cs typeface="Calibri"/>
              </a:rPr>
              <a:t>x is </a:t>
            </a:r>
            <a:r>
              <a:rPr dirty="0" sz="2500" spc="-5">
                <a:latin typeface="Calibri"/>
                <a:cs typeface="Calibri"/>
              </a:rPr>
              <a:t>A1  THEN </a:t>
            </a:r>
            <a:r>
              <a:rPr dirty="0" sz="2500">
                <a:latin typeface="Calibri"/>
                <a:cs typeface="Calibri"/>
              </a:rPr>
              <a:t>z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 spc="-1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509" y="1953259"/>
            <a:ext cx="410273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Calibri"/>
                <a:cs typeface="Calibri"/>
              </a:rPr>
              <a:t>Rule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1:</a:t>
            </a:r>
            <a:endParaRPr sz="2500">
              <a:latin typeface="Calibri"/>
              <a:cs typeface="Calibri"/>
            </a:endParaRPr>
          </a:p>
          <a:p>
            <a:pPr marL="12700" marR="437515">
              <a:lnSpc>
                <a:spcPct val="101499"/>
              </a:lnSpc>
              <a:spcBef>
                <a:spcPts val="5"/>
              </a:spcBef>
            </a:pPr>
            <a:r>
              <a:rPr dirty="0" sz="2500" spc="-5">
                <a:latin typeface="Calibri"/>
                <a:cs typeface="Calibri"/>
              </a:rPr>
              <a:t>IF </a:t>
            </a:r>
            <a:r>
              <a:rPr dirty="0" sz="2500" spc="-10" i="1">
                <a:latin typeface="Calibri"/>
                <a:cs typeface="Calibri"/>
              </a:rPr>
              <a:t>project_funding </a:t>
            </a:r>
            <a:r>
              <a:rPr dirty="0" sz="2500" i="1">
                <a:latin typeface="Calibri"/>
                <a:cs typeface="Calibri"/>
              </a:rPr>
              <a:t>is </a:t>
            </a:r>
            <a:r>
              <a:rPr dirty="0" sz="2500" spc="-5" i="1">
                <a:latin typeface="Calibri"/>
                <a:cs typeface="Calibri"/>
              </a:rPr>
              <a:t>enough  </a:t>
            </a:r>
            <a:r>
              <a:rPr dirty="0" sz="2500">
                <a:latin typeface="Calibri"/>
                <a:cs typeface="Calibri"/>
              </a:rPr>
              <a:t>OR </a:t>
            </a:r>
            <a:r>
              <a:rPr dirty="0" sz="2500" spc="-5" i="1">
                <a:latin typeface="Calibri"/>
                <a:cs typeface="Calibri"/>
              </a:rPr>
              <a:t>project_staffing is small  </a:t>
            </a:r>
            <a:r>
              <a:rPr dirty="0" sz="2500" spc="-5">
                <a:latin typeface="Calibri"/>
                <a:cs typeface="Calibri"/>
              </a:rPr>
              <a:t>THEN </a:t>
            </a:r>
            <a:r>
              <a:rPr dirty="0" sz="2500" spc="-5" i="1">
                <a:latin typeface="Calibri"/>
                <a:cs typeface="Calibri"/>
              </a:rPr>
              <a:t>risk is</a:t>
            </a:r>
            <a:r>
              <a:rPr dirty="0" sz="2500" spc="-10" i="1">
                <a:latin typeface="Calibri"/>
                <a:cs typeface="Calibri"/>
              </a:rPr>
              <a:t> </a:t>
            </a:r>
            <a:r>
              <a:rPr dirty="0" sz="2500" spc="-5" i="1">
                <a:latin typeface="Calibri"/>
                <a:cs typeface="Calibri"/>
              </a:rPr>
              <a:t>low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latin typeface="Calibri"/>
                <a:cs typeface="Calibri"/>
              </a:rPr>
              <a:t>Rule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2:</a:t>
            </a:r>
            <a:endParaRPr sz="2500">
              <a:latin typeface="Calibri"/>
              <a:cs typeface="Calibri"/>
            </a:endParaRPr>
          </a:p>
          <a:p>
            <a:pPr marL="12700" marR="350520">
              <a:lnSpc>
                <a:spcPts val="3050"/>
              </a:lnSpc>
              <a:spcBef>
                <a:spcPts val="100"/>
              </a:spcBef>
            </a:pPr>
            <a:r>
              <a:rPr dirty="0" sz="2500" spc="-5">
                <a:latin typeface="Calibri"/>
                <a:cs typeface="Calibri"/>
              </a:rPr>
              <a:t>IF </a:t>
            </a:r>
            <a:r>
              <a:rPr dirty="0" sz="2500" spc="-10" i="1">
                <a:latin typeface="Calibri"/>
                <a:cs typeface="Calibri"/>
              </a:rPr>
              <a:t>project_funding </a:t>
            </a:r>
            <a:r>
              <a:rPr dirty="0" sz="2500" i="1">
                <a:latin typeface="Calibri"/>
                <a:cs typeface="Calibri"/>
              </a:rPr>
              <a:t>is </a:t>
            </a:r>
            <a:r>
              <a:rPr dirty="0" sz="2500" spc="-5" i="1">
                <a:latin typeface="Calibri"/>
                <a:cs typeface="Calibri"/>
              </a:rPr>
              <a:t>medium  </a:t>
            </a:r>
            <a:r>
              <a:rPr dirty="0" sz="2500">
                <a:latin typeface="Calibri"/>
                <a:cs typeface="Calibri"/>
              </a:rPr>
              <a:t>OR </a:t>
            </a:r>
            <a:r>
              <a:rPr dirty="0" sz="2500" spc="-5" i="1">
                <a:latin typeface="Calibri"/>
                <a:cs typeface="Calibri"/>
              </a:rPr>
              <a:t>project_staffing is large  </a:t>
            </a:r>
            <a:r>
              <a:rPr dirty="0" sz="2500" spc="-5">
                <a:latin typeface="Calibri"/>
                <a:cs typeface="Calibri"/>
              </a:rPr>
              <a:t>THEN </a:t>
            </a:r>
            <a:r>
              <a:rPr dirty="0" sz="2500" spc="-5" i="1">
                <a:latin typeface="Calibri"/>
                <a:cs typeface="Calibri"/>
              </a:rPr>
              <a:t>risk is</a:t>
            </a:r>
            <a:r>
              <a:rPr dirty="0" sz="2500" spc="-15" i="1">
                <a:latin typeface="Calibri"/>
                <a:cs typeface="Calibri"/>
              </a:rPr>
              <a:t> </a:t>
            </a:r>
            <a:r>
              <a:rPr dirty="0" sz="2500" spc="-5" i="1">
                <a:latin typeface="Calibri"/>
                <a:cs typeface="Calibri"/>
              </a:rPr>
              <a:t>normal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500" spc="-5">
                <a:latin typeface="Calibri"/>
                <a:cs typeface="Calibri"/>
              </a:rPr>
              <a:t>Rule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3: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500" spc="-5">
                <a:latin typeface="Calibri"/>
                <a:cs typeface="Calibri"/>
              </a:rPr>
              <a:t>IF </a:t>
            </a:r>
            <a:r>
              <a:rPr dirty="0" sz="2500" spc="-10" i="1">
                <a:latin typeface="Calibri"/>
                <a:cs typeface="Calibri"/>
              </a:rPr>
              <a:t>project_funding </a:t>
            </a:r>
            <a:r>
              <a:rPr dirty="0" sz="2500" i="1">
                <a:latin typeface="Calibri"/>
                <a:cs typeface="Calibri"/>
              </a:rPr>
              <a:t>is</a:t>
            </a:r>
            <a:r>
              <a:rPr dirty="0" sz="2500" spc="-5" i="1">
                <a:latin typeface="Calibri"/>
                <a:cs typeface="Calibri"/>
              </a:rPr>
              <a:t> notenough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500" spc="-5">
                <a:latin typeface="Calibri"/>
                <a:cs typeface="Calibri"/>
              </a:rPr>
              <a:t>THEN </a:t>
            </a:r>
            <a:r>
              <a:rPr dirty="0" sz="2500" spc="-5" i="1">
                <a:latin typeface="Calibri"/>
                <a:cs typeface="Calibri"/>
              </a:rPr>
              <a:t>risk is</a:t>
            </a:r>
            <a:r>
              <a:rPr dirty="0" sz="2500" spc="-10" i="1">
                <a:latin typeface="Calibri"/>
                <a:cs typeface="Calibri"/>
              </a:rPr>
              <a:t> </a:t>
            </a:r>
            <a:r>
              <a:rPr dirty="0" sz="2500" spc="-5" i="1">
                <a:latin typeface="Calibri"/>
                <a:cs typeface="Calibri"/>
              </a:rPr>
              <a:t>high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236220"/>
            <a:ext cx="38011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 </a:t>
            </a:r>
            <a:r>
              <a:rPr dirty="0" u="heavy" sz="3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</a:t>
            </a:r>
            <a:r>
              <a:rPr dirty="0" u="heavy" sz="3600" spc="-9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Fuzzification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" y="1023620"/>
            <a:ext cx="8456930" cy="185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595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The first step is </a:t>
            </a:r>
            <a:r>
              <a:rPr dirty="0" sz="3000">
                <a:latin typeface="Calibri"/>
                <a:cs typeface="Calibri"/>
              </a:rPr>
              <a:t>to take </a:t>
            </a:r>
            <a:r>
              <a:rPr dirty="0" sz="3000" spc="-5">
                <a:latin typeface="Calibri"/>
                <a:cs typeface="Calibri"/>
              </a:rPr>
              <a:t>the crisp </a:t>
            </a:r>
            <a:r>
              <a:rPr dirty="0" sz="3000" spc="-10">
                <a:latin typeface="Calibri"/>
                <a:cs typeface="Calibri"/>
              </a:rPr>
              <a:t>inputs, </a:t>
            </a:r>
            <a:r>
              <a:rPr dirty="0" sz="3000" spc="-5">
                <a:latin typeface="Calibri"/>
                <a:cs typeface="Calibri"/>
              </a:rPr>
              <a:t>x1 </a:t>
            </a:r>
            <a:r>
              <a:rPr dirty="0" sz="3000">
                <a:latin typeface="Calibri"/>
                <a:cs typeface="Calibri"/>
              </a:rPr>
              <a:t>and</a:t>
            </a:r>
            <a:r>
              <a:rPr dirty="0" sz="3000" spc="3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y1</a:t>
            </a:r>
            <a:endParaRPr sz="3000">
              <a:latin typeface="Calibri"/>
              <a:cs typeface="Calibri"/>
            </a:endParaRPr>
          </a:p>
          <a:p>
            <a:pPr marL="4039235">
              <a:lnSpc>
                <a:spcPts val="3595"/>
              </a:lnSpc>
            </a:pPr>
            <a:r>
              <a:rPr dirty="0" sz="3000" spc="-5">
                <a:latin typeface="Calibri"/>
                <a:cs typeface="Calibri"/>
              </a:rPr>
              <a:t>(project </a:t>
            </a:r>
            <a:r>
              <a:rPr dirty="0" sz="3000" spc="-10">
                <a:latin typeface="Calibri"/>
                <a:cs typeface="Calibri"/>
              </a:rPr>
              <a:t>funding </a:t>
            </a:r>
            <a:r>
              <a:rPr dirty="0" sz="3000" spc="-5">
                <a:latin typeface="Calibri"/>
                <a:cs typeface="Calibri"/>
              </a:rPr>
              <a:t>and</a:t>
            </a:r>
            <a:r>
              <a:rPr dirty="0" sz="3000" spc="434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project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642620" algn="l"/>
                <a:tab pos="1863089" algn="l"/>
                <a:tab pos="3016885" algn="l"/>
                <a:tab pos="4280535" algn="l"/>
                <a:tab pos="5636895" algn="l"/>
                <a:tab pos="6266180" algn="l"/>
                <a:tab pos="6757034" algn="l"/>
                <a:tab pos="7299325" algn="l"/>
                <a:tab pos="7917180" algn="l"/>
              </a:tabLst>
            </a:pPr>
            <a:r>
              <a:rPr dirty="0" sz="3000" spc="-5">
                <a:latin typeface="Calibri"/>
                <a:cs typeface="Calibri"/>
              </a:rPr>
              <a:t>staffing),</a:t>
            </a:r>
            <a:r>
              <a:rPr dirty="0" sz="3000" spc="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and</a:t>
            </a:r>
            <a:r>
              <a:rPr dirty="0" sz="3000" spc="3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determine				the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degree  </a:t>
            </a:r>
            <a:r>
              <a:rPr dirty="0" sz="3000">
                <a:latin typeface="Calibri"/>
                <a:cs typeface="Calibri"/>
              </a:rPr>
              <a:t>to	</a:t>
            </a:r>
            <a:r>
              <a:rPr dirty="0" sz="3000" spc="-10">
                <a:latin typeface="Calibri"/>
                <a:cs typeface="Calibri"/>
              </a:rPr>
              <a:t>wh</a:t>
            </a:r>
            <a:r>
              <a:rPr dirty="0" sz="3000" spc="-5">
                <a:latin typeface="Calibri"/>
                <a:cs typeface="Calibri"/>
              </a:rPr>
              <a:t>ic</a:t>
            </a:r>
            <a:r>
              <a:rPr dirty="0" sz="3000">
                <a:latin typeface="Calibri"/>
                <a:cs typeface="Calibri"/>
              </a:rPr>
              <a:t>h	t</a:t>
            </a:r>
            <a:r>
              <a:rPr dirty="0" sz="3000" spc="-10">
                <a:latin typeface="Calibri"/>
                <a:cs typeface="Calibri"/>
              </a:rPr>
              <a:t>h</a:t>
            </a:r>
            <a:r>
              <a:rPr dirty="0" sz="3000" spc="-15">
                <a:latin typeface="Calibri"/>
                <a:cs typeface="Calibri"/>
              </a:rPr>
              <a:t>e</a:t>
            </a:r>
            <a:r>
              <a:rPr dirty="0" sz="3000">
                <a:latin typeface="Calibri"/>
                <a:cs typeface="Calibri"/>
              </a:rPr>
              <a:t>se	</a:t>
            </a:r>
            <a:r>
              <a:rPr dirty="0" sz="3000" spc="-10">
                <a:latin typeface="Calibri"/>
                <a:cs typeface="Calibri"/>
              </a:rPr>
              <a:t>i</a:t>
            </a:r>
            <a:r>
              <a:rPr dirty="0" sz="3000">
                <a:latin typeface="Calibri"/>
                <a:cs typeface="Calibri"/>
              </a:rPr>
              <a:t>n</a:t>
            </a:r>
            <a:r>
              <a:rPr dirty="0" sz="3000" spc="-10">
                <a:latin typeface="Calibri"/>
                <a:cs typeface="Calibri"/>
              </a:rPr>
              <a:t>pu</a:t>
            </a:r>
            <a:r>
              <a:rPr dirty="0" sz="3000">
                <a:latin typeface="Calibri"/>
                <a:cs typeface="Calibri"/>
              </a:rPr>
              <a:t>ts	</a:t>
            </a:r>
            <a:r>
              <a:rPr dirty="0" sz="3000" spc="-10">
                <a:latin typeface="Calibri"/>
                <a:cs typeface="Calibri"/>
              </a:rPr>
              <a:t>b</a:t>
            </a:r>
            <a:r>
              <a:rPr dirty="0" sz="3000" spc="-5">
                <a:latin typeface="Calibri"/>
                <a:cs typeface="Calibri"/>
              </a:rPr>
              <a:t>e</a:t>
            </a:r>
            <a:r>
              <a:rPr dirty="0" sz="3000" spc="-10">
                <a:latin typeface="Calibri"/>
                <a:cs typeface="Calibri"/>
              </a:rPr>
              <a:t>l</a:t>
            </a:r>
            <a:r>
              <a:rPr dirty="0" sz="3000" spc="5">
                <a:latin typeface="Calibri"/>
                <a:cs typeface="Calibri"/>
              </a:rPr>
              <a:t>o</a:t>
            </a:r>
            <a:r>
              <a:rPr dirty="0" sz="3000" spc="-10">
                <a:latin typeface="Calibri"/>
                <a:cs typeface="Calibri"/>
              </a:rPr>
              <a:t>n</a:t>
            </a:r>
            <a:r>
              <a:rPr dirty="0" sz="3000">
                <a:latin typeface="Calibri"/>
                <a:cs typeface="Calibri"/>
              </a:rPr>
              <a:t>g	to	</a:t>
            </a:r>
            <a:r>
              <a:rPr dirty="0" sz="3000" spc="-5">
                <a:latin typeface="Calibri"/>
                <a:cs typeface="Calibri"/>
              </a:rPr>
              <a:t>eac</a:t>
            </a:r>
            <a:r>
              <a:rPr dirty="0" sz="3000">
                <a:latin typeface="Calibri"/>
                <a:cs typeface="Calibri"/>
              </a:rPr>
              <a:t>h	</a:t>
            </a:r>
            <a:r>
              <a:rPr dirty="0" sz="3000" spc="-5">
                <a:latin typeface="Calibri"/>
                <a:cs typeface="Calibri"/>
              </a:rPr>
              <a:t>o</a:t>
            </a:r>
            <a:r>
              <a:rPr dirty="0" sz="3000">
                <a:latin typeface="Calibri"/>
                <a:cs typeface="Calibri"/>
              </a:rPr>
              <a:t>f	t</a:t>
            </a:r>
            <a:r>
              <a:rPr dirty="0" sz="3000" spc="-10">
                <a:latin typeface="Calibri"/>
                <a:cs typeface="Calibri"/>
              </a:rPr>
              <a:t>h</a:t>
            </a:r>
            <a:r>
              <a:rPr dirty="0" sz="300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70" y="2959100"/>
            <a:ext cx="3507104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50"/>
              </a:lnSpc>
            </a:pPr>
            <a:r>
              <a:rPr dirty="0" sz="3000" spc="-5">
                <a:latin typeface="Calibri"/>
                <a:cs typeface="Calibri"/>
              </a:rPr>
              <a:t>appropriate fuzzy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sets.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20" y="3115310"/>
            <a:ext cx="8366759" cy="3124200"/>
          </a:xfrm>
          <a:custGeom>
            <a:avLst/>
            <a:gdLst/>
            <a:ahLst/>
            <a:cxnLst/>
            <a:rect l="l" t="t" r="r" b="b"/>
            <a:pathLst>
              <a:path w="8366759" h="3124200">
                <a:moveTo>
                  <a:pt x="8366759" y="0"/>
                </a:moveTo>
                <a:lnTo>
                  <a:pt x="0" y="0"/>
                </a:lnTo>
                <a:lnTo>
                  <a:pt x="0" y="3124200"/>
                </a:lnTo>
                <a:lnTo>
                  <a:pt x="8366759" y="3124200"/>
                </a:lnTo>
                <a:lnTo>
                  <a:pt x="8366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23684" y="3989070"/>
            <a:ext cx="104140" cy="24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81700" y="3286759"/>
            <a:ext cx="1386840" cy="702310"/>
          </a:xfrm>
          <a:custGeom>
            <a:avLst/>
            <a:gdLst/>
            <a:ahLst/>
            <a:cxnLst/>
            <a:rect l="l" t="t" r="r" b="b"/>
            <a:pathLst>
              <a:path w="1386840" h="702310">
                <a:moveTo>
                  <a:pt x="0" y="0"/>
                </a:moveTo>
                <a:lnTo>
                  <a:pt x="1386840" y="0"/>
                </a:lnTo>
                <a:lnTo>
                  <a:pt x="1386840" y="502919"/>
                </a:lnTo>
                <a:lnTo>
                  <a:pt x="693420" y="70230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31559" y="3328670"/>
            <a:ext cx="111125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20" i="1">
                <a:latin typeface="Times New Roman"/>
                <a:cs typeface="Times New Roman"/>
              </a:rPr>
              <a:t>Crisp</a:t>
            </a:r>
            <a:r>
              <a:rPr dirty="0" sz="1900" spc="-70" i="1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Input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2240" y="3632200"/>
            <a:ext cx="379730" cy="303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83529" y="462534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0" y="0"/>
                </a:moveTo>
                <a:lnTo>
                  <a:pt x="1301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39359" y="4480559"/>
            <a:ext cx="26352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.</a:t>
            </a:r>
            <a:r>
              <a:rPr dirty="0" sz="1500" spc="-5">
                <a:latin typeface="Times New Roman"/>
                <a:cs typeface="Times New Roman"/>
              </a:rPr>
              <a:t>7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0490" y="4251959"/>
            <a:ext cx="120650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9359" y="4869179"/>
            <a:ext cx="271780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35">
              <a:lnSpc>
                <a:spcPts val="1650"/>
              </a:lnSpc>
              <a:spcBef>
                <a:spcPts val="90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.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ts val="1650"/>
              </a:lnSpc>
            </a:pPr>
            <a:r>
              <a:rPr dirty="0" sz="1500" spc="-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26125" y="4563745"/>
            <a:ext cx="104140" cy="10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26125" y="5000625"/>
            <a:ext cx="104140" cy="104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75119" y="474852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40894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75119" y="4398009"/>
            <a:ext cx="0" cy="407670"/>
          </a:xfrm>
          <a:custGeom>
            <a:avLst/>
            <a:gdLst/>
            <a:ahLst/>
            <a:cxnLst/>
            <a:rect l="l" t="t" r="r" b="b"/>
            <a:pathLst>
              <a:path w="0" h="407670">
                <a:moveTo>
                  <a:pt x="0" y="40766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75119" y="4179570"/>
            <a:ext cx="0" cy="511809"/>
          </a:xfrm>
          <a:custGeom>
            <a:avLst/>
            <a:gdLst/>
            <a:ahLst/>
            <a:cxnLst/>
            <a:rect l="l" t="t" r="r" b="b"/>
            <a:pathLst>
              <a:path w="0" h="511810">
                <a:moveTo>
                  <a:pt x="0" y="0"/>
                </a:moveTo>
                <a:lnTo>
                  <a:pt x="0" y="5118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75119" y="4796790"/>
            <a:ext cx="0" cy="407670"/>
          </a:xfrm>
          <a:custGeom>
            <a:avLst/>
            <a:gdLst/>
            <a:ahLst/>
            <a:cxnLst/>
            <a:rect l="l" t="t" r="r" b="b"/>
            <a:pathLst>
              <a:path w="0" h="407670">
                <a:moveTo>
                  <a:pt x="0" y="40767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76950" y="4340859"/>
            <a:ext cx="1405890" cy="816610"/>
          </a:xfrm>
          <a:custGeom>
            <a:avLst/>
            <a:gdLst/>
            <a:ahLst/>
            <a:cxnLst/>
            <a:rect l="l" t="t" r="r" b="b"/>
            <a:pathLst>
              <a:path w="1405890" h="816610">
                <a:moveTo>
                  <a:pt x="1405890" y="0"/>
                </a:moveTo>
                <a:lnTo>
                  <a:pt x="939800" y="0"/>
                </a:lnTo>
                <a:lnTo>
                  <a:pt x="0" y="816609"/>
                </a:lnTo>
                <a:lnTo>
                  <a:pt x="1405890" y="816609"/>
                </a:lnTo>
                <a:lnTo>
                  <a:pt x="140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6950" y="4340859"/>
            <a:ext cx="1405890" cy="816610"/>
          </a:xfrm>
          <a:custGeom>
            <a:avLst/>
            <a:gdLst/>
            <a:ahLst/>
            <a:cxnLst/>
            <a:rect l="l" t="t" r="r" b="b"/>
            <a:pathLst>
              <a:path w="1405890" h="816610">
                <a:moveTo>
                  <a:pt x="0" y="816609"/>
                </a:moveTo>
                <a:lnTo>
                  <a:pt x="939800" y="0"/>
                </a:lnTo>
                <a:lnTo>
                  <a:pt x="1405890" y="0"/>
                </a:lnTo>
                <a:lnTo>
                  <a:pt x="1405890" y="816609"/>
                </a:lnTo>
                <a:lnTo>
                  <a:pt x="0" y="816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83529" y="4340859"/>
            <a:ext cx="1395730" cy="816610"/>
          </a:xfrm>
          <a:custGeom>
            <a:avLst/>
            <a:gdLst/>
            <a:ahLst/>
            <a:cxnLst/>
            <a:rect l="l" t="t" r="r" b="b"/>
            <a:pathLst>
              <a:path w="1395729" h="816610">
                <a:moveTo>
                  <a:pt x="1395729" y="816609"/>
                </a:moveTo>
                <a:lnTo>
                  <a:pt x="466090" y="0"/>
                </a:lnTo>
                <a:lnTo>
                  <a:pt x="0" y="0"/>
                </a:lnTo>
                <a:lnTo>
                  <a:pt x="0" y="816609"/>
                </a:lnTo>
                <a:lnTo>
                  <a:pt x="1395729" y="81660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83529" y="4340859"/>
            <a:ext cx="2099310" cy="816610"/>
          </a:xfrm>
          <a:custGeom>
            <a:avLst/>
            <a:gdLst/>
            <a:ahLst/>
            <a:cxnLst/>
            <a:rect l="l" t="t" r="r" b="b"/>
            <a:pathLst>
              <a:path w="2099309" h="816610">
                <a:moveTo>
                  <a:pt x="0" y="816609"/>
                </a:moveTo>
                <a:lnTo>
                  <a:pt x="2099310" y="816609"/>
                </a:lnTo>
                <a:lnTo>
                  <a:pt x="2099310" y="0"/>
                </a:lnTo>
                <a:lnTo>
                  <a:pt x="0" y="0"/>
                </a:lnTo>
                <a:lnTo>
                  <a:pt x="0" y="816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83529" y="5052059"/>
            <a:ext cx="1291590" cy="0"/>
          </a:xfrm>
          <a:custGeom>
            <a:avLst/>
            <a:gdLst/>
            <a:ahLst/>
            <a:cxnLst/>
            <a:rect l="l" t="t" r="r" b="b"/>
            <a:pathLst>
              <a:path w="1291590" h="0">
                <a:moveTo>
                  <a:pt x="0" y="0"/>
                </a:moveTo>
                <a:lnTo>
                  <a:pt x="129159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0679" y="4359909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89" h="237489">
                <a:moveTo>
                  <a:pt x="351790" y="0"/>
                </a:moveTo>
                <a:lnTo>
                  <a:pt x="0" y="0"/>
                </a:lnTo>
                <a:lnTo>
                  <a:pt x="0" y="237489"/>
                </a:lnTo>
                <a:lnTo>
                  <a:pt x="351790" y="237489"/>
                </a:lnTo>
                <a:lnTo>
                  <a:pt x="351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40679" y="4359909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89" h="237489">
                <a:moveTo>
                  <a:pt x="0" y="237489"/>
                </a:moveTo>
                <a:lnTo>
                  <a:pt x="351790" y="237489"/>
                </a:lnTo>
                <a:lnTo>
                  <a:pt x="351790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41315" y="4321809"/>
            <a:ext cx="35052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90"/>
              </a:spcBef>
            </a:pPr>
            <a:r>
              <a:rPr dirty="0" sz="1700" i="1">
                <a:latin typeface="Times New Roman"/>
                <a:cs typeface="Times New Roman"/>
              </a:rPr>
              <a:t>B</a:t>
            </a:r>
            <a:r>
              <a:rPr dirty="0" sz="170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73900" y="4359909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90" h="237489">
                <a:moveTo>
                  <a:pt x="351790" y="0"/>
                </a:moveTo>
                <a:lnTo>
                  <a:pt x="0" y="0"/>
                </a:lnTo>
                <a:lnTo>
                  <a:pt x="0" y="237489"/>
                </a:lnTo>
                <a:lnTo>
                  <a:pt x="351790" y="237489"/>
                </a:lnTo>
                <a:lnTo>
                  <a:pt x="351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73900" y="4359909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90" h="237489">
                <a:moveTo>
                  <a:pt x="0" y="237489"/>
                </a:moveTo>
                <a:lnTo>
                  <a:pt x="351790" y="237489"/>
                </a:lnTo>
                <a:lnTo>
                  <a:pt x="351790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684644" y="4321809"/>
            <a:ext cx="79756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45770">
              <a:lnSpc>
                <a:spcPct val="100000"/>
              </a:lnSpc>
              <a:spcBef>
                <a:spcPts val="90"/>
              </a:spcBef>
            </a:pPr>
            <a:r>
              <a:rPr dirty="0" sz="1700" i="1">
                <a:latin typeface="Times New Roman"/>
                <a:cs typeface="Times New Roman"/>
              </a:rPr>
              <a:t>B</a:t>
            </a:r>
            <a:r>
              <a:rPr dirty="0" sz="170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76950" y="4843779"/>
            <a:ext cx="702310" cy="313690"/>
          </a:xfrm>
          <a:custGeom>
            <a:avLst/>
            <a:gdLst/>
            <a:ahLst/>
            <a:cxnLst/>
            <a:rect l="l" t="t" r="r" b="b"/>
            <a:pathLst>
              <a:path w="702309" h="313689">
                <a:moveTo>
                  <a:pt x="351789" y="0"/>
                </a:moveTo>
                <a:lnTo>
                  <a:pt x="0" y="313690"/>
                </a:lnTo>
                <a:lnTo>
                  <a:pt x="702309" y="313690"/>
                </a:lnTo>
                <a:lnTo>
                  <a:pt x="351789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76950" y="4843779"/>
            <a:ext cx="702310" cy="313690"/>
          </a:xfrm>
          <a:custGeom>
            <a:avLst/>
            <a:gdLst/>
            <a:ahLst/>
            <a:cxnLst/>
            <a:rect l="l" t="t" r="r" b="b"/>
            <a:pathLst>
              <a:path w="702309" h="313689">
                <a:moveTo>
                  <a:pt x="0" y="313690"/>
                </a:moveTo>
                <a:lnTo>
                  <a:pt x="351789" y="0"/>
                </a:lnTo>
                <a:lnTo>
                  <a:pt x="702309" y="313690"/>
                </a:lnTo>
                <a:lnTo>
                  <a:pt x="0" y="3136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81090" y="5062220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 h="0">
                <a:moveTo>
                  <a:pt x="0" y="0"/>
                </a:moveTo>
                <a:lnTo>
                  <a:pt x="49403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75119" y="4625340"/>
            <a:ext cx="0" cy="532130"/>
          </a:xfrm>
          <a:custGeom>
            <a:avLst/>
            <a:gdLst/>
            <a:ahLst/>
            <a:cxnLst/>
            <a:rect l="l" t="t" r="r" b="b"/>
            <a:pathLst>
              <a:path w="0" h="532129">
                <a:moveTo>
                  <a:pt x="0" y="0"/>
                </a:moveTo>
                <a:lnTo>
                  <a:pt x="0" y="53213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393940" y="5182870"/>
            <a:ext cx="13144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3869" y="4217670"/>
            <a:ext cx="8166100" cy="1869439"/>
          </a:xfrm>
          <a:custGeom>
            <a:avLst/>
            <a:gdLst/>
            <a:ahLst/>
            <a:cxnLst/>
            <a:rect l="l" t="t" r="r" b="b"/>
            <a:pathLst>
              <a:path w="8166100" h="1869439">
                <a:moveTo>
                  <a:pt x="0" y="1869439"/>
                </a:moveTo>
                <a:lnTo>
                  <a:pt x="8166100" y="1869439"/>
                </a:lnTo>
                <a:lnTo>
                  <a:pt x="8166100" y="0"/>
                </a:lnTo>
                <a:lnTo>
                  <a:pt x="0" y="0"/>
                </a:lnTo>
                <a:lnTo>
                  <a:pt x="0" y="18694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61160" y="3286759"/>
            <a:ext cx="1397000" cy="702310"/>
          </a:xfrm>
          <a:custGeom>
            <a:avLst/>
            <a:gdLst/>
            <a:ahLst/>
            <a:cxnLst/>
            <a:rect l="l" t="t" r="r" b="b"/>
            <a:pathLst>
              <a:path w="1397000" h="702310">
                <a:moveTo>
                  <a:pt x="0" y="0"/>
                </a:moveTo>
                <a:lnTo>
                  <a:pt x="1397000" y="0"/>
                </a:lnTo>
                <a:lnTo>
                  <a:pt x="1397000" y="502919"/>
                </a:lnTo>
                <a:lnTo>
                  <a:pt x="693419" y="70230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29080" y="4340859"/>
            <a:ext cx="2335530" cy="816610"/>
          </a:xfrm>
          <a:custGeom>
            <a:avLst/>
            <a:gdLst/>
            <a:ahLst/>
            <a:cxnLst/>
            <a:rect l="l" t="t" r="r" b="b"/>
            <a:pathLst>
              <a:path w="2335529" h="816610">
                <a:moveTo>
                  <a:pt x="0" y="816609"/>
                </a:moveTo>
                <a:lnTo>
                  <a:pt x="2335530" y="816609"/>
                </a:lnTo>
                <a:lnTo>
                  <a:pt x="2335530" y="0"/>
                </a:lnTo>
                <a:lnTo>
                  <a:pt x="0" y="0"/>
                </a:lnTo>
                <a:lnTo>
                  <a:pt x="0" y="816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9080" y="4330700"/>
            <a:ext cx="1054100" cy="816610"/>
          </a:xfrm>
          <a:custGeom>
            <a:avLst/>
            <a:gdLst/>
            <a:ahLst/>
            <a:cxnLst/>
            <a:rect l="l" t="t" r="r" b="b"/>
            <a:pathLst>
              <a:path w="1054100" h="816610">
                <a:moveTo>
                  <a:pt x="0" y="0"/>
                </a:moveTo>
                <a:lnTo>
                  <a:pt x="0" y="816610"/>
                </a:lnTo>
                <a:lnTo>
                  <a:pt x="1054100" y="816610"/>
                </a:lnTo>
                <a:lnTo>
                  <a:pt x="58800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20670" y="4340859"/>
            <a:ext cx="1043940" cy="816610"/>
          </a:xfrm>
          <a:custGeom>
            <a:avLst/>
            <a:gdLst/>
            <a:ahLst/>
            <a:cxnLst/>
            <a:rect l="l" t="t" r="r" b="b"/>
            <a:pathLst>
              <a:path w="1043939" h="816610">
                <a:moveTo>
                  <a:pt x="1043940" y="0"/>
                </a:moveTo>
                <a:lnTo>
                  <a:pt x="464819" y="0"/>
                </a:lnTo>
                <a:lnTo>
                  <a:pt x="0" y="816609"/>
                </a:lnTo>
                <a:lnTo>
                  <a:pt x="1043940" y="816609"/>
                </a:lnTo>
                <a:lnTo>
                  <a:pt x="104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20670" y="4340859"/>
            <a:ext cx="1043940" cy="816610"/>
          </a:xfrm>
          <a:custGeom>
            <a:avLst/>
            <a:gdLst/>
            <a:ahLst/>
            <a:cxnLst/>
            <a:rect l="l" t="t" r="r" b="b"/>
            <a:pathLst>
              <a:path w="1043939" h="816610">
                <a:moveTo>
                  <a:pt x="1043940" y="0"/>
                </a:moveTo>
                <a:lnTo>
                  <a:pt x="1043940" y="816609"/>
                </a:lnTo>
                <a:lnTo>
                  <a:pt x="0" y="816609"/>
                </a:lnTo>
                <a:lnTo>
                  <a:pt x="464819" y="0"/>
                </a:lnTo>
                <a:lnTo>
                  <a:pt x="10439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69489" y="4340859"/>
            <a:ext cx="882650" cy="816610"/>
          </a:xfrm>
          <a:custGeom>
            <a:avLst/>
            <a:gdLst/>
            <a:ahLst/>
            <a:cxnLst/>
            <a:rect l="l" t="t" r="r" b="b"/>
            <a:pathLst>
              <a:path w="882650" h="816610">
                <a:moveTo>
                  <a:pt x="436880" y="0"/>
                </a:moveTo>
                <a:lnTo>
                  <a:pt x="0" y="816609"/>
                </a:lnTo>
                <a:lnTo>
                  <a:pt x="882650" y="816609"/>
                </a:lnTo>
                <a:lnTo>
                  <a:pt x="43688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69489" y="4340859"/>
            <a:ext cx="882650" cy="816610"/>
          </a:xfrm>
          <a:custGeom>
            <a:avLst/>
            <a:gdLst/>
            <a:ahLst/>
            <a:cxnLst/>
            <a:rect l="l" t="t" r="r" b="b"/>
            <a:pathLst>
              <a:path w="882650" h="816610">
                <a:moveTo>
                  <a:pt x="0" y="816609"/>
                </a:moveTo>
                <a:lnTo>
                  <a:pt x="882650" y="816609"/>
                </a:lnTo>
                <a:lnTo>
                  <a:pt x="436880" y="0"/>
                </a:lnTo>
                <a:lnTo>
                  <a:pt x="0" y="816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29080" y="4739640"/>
            <a:ext cx="816610" cy="0"/>
          </a:xfrm>
          <a:custGeom>
            <a:avLst/>
            <a:gdLst/>
            <a:ahLst/>
            <a:cxnLst/>
            <a:rect l="l" t="t" r="r" b="b"/>
            <a:pathLst>
              <a:path w="816610" h="0">
                <a:moveTo>
                  <a:pt x="0" y="0"/>
                </a:moveTo>
                <a:lnTo>
                  <a:pt x="81660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344930" y="4251959"/>
            <a:ext cx="120650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93800" y="4594859"/>
            <a:ext cx="271780" cy="717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35">
              <a:lnSpc>
                <a:spcPct val="100000"/>
              </a:lnSpc>
              <a:spcBef>
                <a:spcPts val="90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.</a:t>
            </a:r>
            <a:r>
              <a:rPr dirty="0" sz="1500" spc="-5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  <a:p>
            <a:pPr algn="r" marR="13335">
              <a:lnSpc>
                <a:spcPct val="100000"/>
              </a:lnSpc>
              <a:spcBef>
                <a:spcPts val="60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r>
              <a:rPr dirty="0" sz="1500">
                <a:latin typeface="Times New Roman"/>
                <a:cs typeface="Times New Roman"/>
              </a:rPr>
              <a:t>.</a:t>
            </a: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0564" y="4686934"/>
            <a:ext cx="102869" cy="104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80564" y="4934584"/>
            <a:ext cx="102869" cy="93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652270" y="4453890"/>
            <a:ext cx="351790" cy="237490"/>
          </a:xfrm>
          <a:prstGeom prst="rect">
            <a:avLst/>
          </a:prstGeom>
          <a:ln w="888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1839"/>
              </a:lnSpc>
            </a:pPr>
            <a:r>
              <a:rPr dirty="0" sz="1700" i="1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34920" y="4453890"/>
            <a:ext cx="351790" cy="23749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8260">
              <a:lnSpc>
                <a:spcPts val="1839"/>
              </a:lnSpc>
            </a:pPr>
            <a:r>
              <a:rPr dirty="0" sz="1700" spc="-5" i="1">
                <a:latin typeface="Times New Roman"/>
                <a:cs typeface="Times New Roman"/>
              </a:rPr>
              <a:t>A</a:t>
            </a:r>
            <a:r>
              <a:rPr dirty="0" sz="1700" spc="-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99790" y="4453890"/>
            <a:ext cx="350520" cy="237490"/>
          </a:xfrm>
          <a:custGeom>
            <a:avLst/>
            <a:gdLst/>
            <a:ahLst/>
            <a:cxnLst/>
            <a:rect l="l" t="t" r="r" b="b"/>
            <a:pathLst>
              <a:path w="350520" h="237489">
                <a:moveTo>
                  <a:pt x="350520" y="0"/>
                </a:moveTo>
                <a:lnTo>
                  <a:pt x="0" y="0"/>
                </a:lnTo>
                <a:lnTo>
                  <a:pt x="0" y="237490"/>
                </a:lnTo>
                <a:lnTo>
                  <a:pt x="350520" y="23749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99790" y="4453890"/>
            <a:ext cx="350520" cy="237490"/>
          </a:xfrm>
          <a:custGeom>
            <a:avLst/>
            <a:gdLst/>
            <a:ahLst/>
            <a:cxnLst/>
            <a:rect l="l" t="t" r="r" b="b"/>
            <a:pathLst>
              <a:path w="350520" h="237489">
                <a:moveTo>
                  <a:pt x="0" y="237490"/>
                </a:moveTo>
                <a:lnTo>
                  <a:pt x="350520" y="237490"/>
                </a:lnTo>
                <a:lnTo>
                  <a:pt x="350520" y="0"/>
                </a:lnTo>
                <a:lnTo>
                  <a:pt x="0" y="0"/>
                </a:lnTo>
                <a:lnTo>
                  <a:pt x="0" y="2374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455670" y="4417059"/>
            <a:ext cx="25400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700" spc="5" i="1">
                <a:latin typeface="Times New Roman"/>
                <a:cs typeface="Times New Roman"/>
              </a:rPr>
              <a:t>A</a:t>
            </a:r>
            <a:r>
              <a:rPr dirty="0" sz="1700" spc="-5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69489" y="4871720"/>
            <a:ext cx="313690" cy="275590"/>
          </a:xfrm>
          <a:custGeom>
            <a:avLst/>
            <a:gdLst/>
            <a:ahLst/>
            <a:cxnLst/>
            <a:rect l="l" t="t" r="r" b="b"/>
            <a:pathLst>
              <a:path w="313689" h="275589">
                <a:moveTo>
                  <a:pt x="152400" y="0"/>
                </a:moveTo>
                <a:lnTo>
                  <a:pt x="0" y="275589"/>
                </a:lnTo>
                <a:lnTo>
                  <a:pt x="313690" y="275589"/>
                </a:lnTo>
                <a:lnTo>
                  <a:pt x="15240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69489" y="4871720"/>
            <a:ext cx="313690" cy="275590"/>
          </a:xfrm>
          <a:custGeom>
            <a:avLst/>
            <a:gdLst/>
            <a:ahLst/>
            <a:cxnLst/>
            <a:rect l="l" t="t" r="r" b="b"/>
            <a:pathLst>
              <a:path w="313689" h="275589">
                <a:moveTo>
                  <a:pt x="152400" y="0"/>
                </a:moveTo>
                <a:lnTo>
                  <a:pt x="313690" y="275589"/>
                </a:lnTo>
                <a:lnTo>
                  <a:pt x="0" y="275589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85490" y="4682490"/>
            <a:ext cx="0" cy="407670"/>
          </a:xfrm>
          <a:custGeom>
            <a:avLst/>
            <a:gdLst/>
            <a:ahLst/>
            <a:cxnLst/>
            <a:rect l="l" t="t" r="r" b="b"/>
            <a:pathLst>
              <a:path w="0" h="407670">
                <a:moveTo>
                  <a:pt x="0" y="40767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809750" y="3328670"/>
            <a:ext cx="1112520" cy="5981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30530" marR="5080" indent="-417830">
              <a:lnSpc>
                <a:spcPts val="2240"/>
              </a:lnSpc>
              <a:spcBef>
                <a:spcPts val="195"/>
              </a:spcBef>
            </a:pPr>
            <a:r>
              <a:rPr dirty="0" sz="1900" spc="-15" i="1">
                <a:latin typeface="Times New Roman"/>
                <a:cs typeface="Times New Roman"/>
              </a:rPr>
              <a:t>Crisp</a:t>
            </a:r>
            <a:r>
              <a:rPr dirty="0" sz="1900" spc="-95" i="1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Input  </a:t>
            </a:r>
            <a:r>
              <a:rPr dirty="0" sz="1900" spc="-10" i="1">
                <a:latin typeface="Times New Roman"/>
                <a:cs typeface="Times New Roman"/>
              </a:rPr>
              <a:t>x</a:t>
            </a:r>
            <a:r>
              <a:rPr dirty="0" sz="1900" spc="-1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03145" y="3989070"/>
            <a:ext cx="104139" cy="2374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54579" y="4217670"/>
            <a:ext cx="0" cy="986790"/>
          </a:xfrm>
          <a:custGeom>
            <a:avLst/>
            <a:gdLst/>
            <a:ahLst/>
            <a:cxnLst/>
            <a:rect l="l" t="t" r="r" b="b"/>
            <a:pathLst>
              <a:path w="0" h="986789">
                <a:moveTo>
                  <a:pt x="0" y="0"/>
                </a:moveTo>
                <a:lnTo>
                  <a:pt x="0" y="9867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20670" y="4843779"/>
            <a:ext cx="341630" cy="313690"/>
          </a:xfrm>
          <a:custGeom>
            <a:avLst/>
            <a:gdLst/>
            <a:ahLst/>
            <a:cxnLst/>
            <a:rect l="l" t="t" r="r" b="b"/>
            <a:pathLst>
              <a:path w="341630" h="313689">
                <a:moveTo>
                  <a:pt x="170180" y="0"/>
                </a:moveTo>
                <a:lnTo>
                  <a:pt x="0" y="313690"/>
                </a:lnTo>
                <a:lnTo>
                  <a:pt x="341630" y="313690"/>
                </a:lnTo>
                <a:lnTo>
                  <a:pt x="17018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20670" y="4843779"/>
            <a:ext cx="341630" cy="313690"/>
          </a:xfrm>
          <a:custGeom>
            <a:avLst/>
            <a:gdLst/>
            <a:ahLst/>
            <a:cxnLst/>
            <a:rect l="l" t="t" r="r" b="b"/>
            <a:pathLst>
              <a:path w="341630" h="313689">
                <a:moveTo>
                  <a:pt x="170180" y="0"/>
                </a:moveTo>
                <a:lnTo>
                  <a:pt x="341630" y="313690"/>
                </a:lnTo>
                <a:lnTo>
                  <a:pt x="0" y="313690"/>
                </a:lnTo>
                <a:lnTo>
                  <a:pt x="17018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64609" y="4340859"/>
            <a:ext cx="0" cy="816610"/>
          </a:xfrm>
          <a:custGeom>
            <a:avLst/>
            <a:gdLst/>
            <a:ahLst/>
            <a:cxnLst/>
            <a:rect l="l" t="t" r="r" b="b"/>
            <a:pathLst>
              <a:path w="0" h="816610">
                <a:moveTo>
                  <a:pt x="0" y="0"/>
                </a:moveTo>
                <a:lnTo>
                  <a:pt x="0" y="8166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85490" y="4340859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2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529080" y="5157470"/>
            <a:ext cx="2335530" cy="0"/>
          </a:xfrm>
          <a:custGeom>
            <a:avLst/>
            <a:gdLst/>
            <a:ahLst/>
            <a:cxnLst/>
            <a:rect l="l" t="t" r="r" b="b"/>
            <a:pathLst>
              <a:path w="2335529" h="0">
                <a:moveTo>
                  <a:pt x="0" y="0"/>
                </a:moveTo>
                <a:lnTo>
                  <a:pt x="233553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756659" y="5182870"/>
            <a:ext cx="14160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37969" y="4986020"/>
            <a:ext cx="816610" cy="0"/>
          </a:xfrm>
          <a:custGeom>
            <a:avLst/>
            <a:gdLst/>
            <a:ahLst/>
            <a:cxnLst/>
            <a:rect l="l" t="t" r="r" b="b"/>
            <a:pathLst>
              <a:path w="816610" h="0">
                <a:moveTo>
                  <a:pt x="0" y="0"/>
                </a:moveTo>
                <a:lnTo>
                  <a:pt x="81661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974850" y="5162645"/>
            <a:ext cx="1421130" cy="88138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250"/>
              </a:spcBef>
            </a:pPr>
            <a:r>
              <a:rPr dirty="0" sz="1500" i="1">
                <a:latin typeface="Times New Roman"/>
                <a:cs typeface="Times New Roman"/>
              </a:rPr>
              <a:t>x</a:t>
            </a:r>
            <a:r>
              <a:rPr dirty="0" sz="150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 baseline="10233" sz="2850" spc="52">
                <a:latin typeface="Symbol"/>
                <a:cs typeface="Symbol"/>
              </a:rPr>
              <a:t></a:t>
            </a:r>
            <a:r>
              <a:rPr dirty="0" sz="1500" spc="35">
                <a:latin typeface="Times New Roman"/>
                <a:cs typeface="Times New Roman"/>
              </a:rPr>
              <a:t>(</a:t>
            </a:r>
            <a:r>
              <a:rPr dirty="0" sz="1500" spc="35" i="1">
                <a:latin typeface="Times New Roman"/>
                <a:cs typeface="Times New Roman"/>
              </a:rPr>
              <a:t>x </a:t>
            </a:r>
            <a:r>
              <a:rPr dirty="0" sz="1500" spc="-5">
                <a:latin typeface="Times New Roman"/>
                <a:cs typeface="Times New Roman"/>
              </a:rPr>
              <a:t>= </a:t>
            </a:r>
            <a:r>
              <a:rPr dirty="0" sz="1500" spc="-15" i="1">
                <a:latin typeface="Times New Roman"/>
                <a:cs typeface="Times New Roman"/>
              </a:rPr>
              <a:t>A</a:t>
            </a:r>
            <a:r>
              <a:rPr dirty="0" sz="1500" spc="-15">
                <a:latin typeface="Times New Roman"/>
                <a:cs typeface="Times New Roman"/>
              </a:rPr>
              <a:t>1) </a:t>
            </a:r>
            <a:r>
              <a:rPr dirty="0" baseline="8771" sz="2850" spc="-7">
                <a:latin typeface="Times New Roman"/>
                <a:cs typeface="Times New Roman"/>
              </a:rPr>
              <a:t>=</a:t>
            </a:r>
            <a:r>
              <a:rPr dirty="0" baseline="8771" sz="2850" spc="150">
                <a:latin typeface="Times New Roman"/>
                <a:cs typeface="Times New Roman"/>
              </a:rPr>
              <a:t> </a:t>
            </a:r>
            <a:r>
              <a:rPr dirty="0" baseline="8771" sz="2850" spc="-7">
                <a:latin typeface="Times New Roman"/>
                <a:cs typeface="Times New Roman"/>
              </a:rPr>
              <a:t>0.5</a:t>
            </a:r>
            <a:endParaRPr baseline="8771"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baseline="10233" sz="2850" spc="52">
                <a:latin typeface="Symbol"/>
                <a:cs typeface="Symbol"/>
              </a:rPr>
              <a:t></a:t>
            </a:r>
            <a:r>
              <a:rPr dirty="0" sz="1500" spc="35">
                <a:latin typeface="Times New Roman"/>
                <a:cs typeface="Times New Roman"/>
              </a:rPr>
              <a:t>(</a:t>
            </a:r>
            <a:r>
              <a:rPr dirty="0" sz="1500" spc="35" i="1">
                <a:latin typeface="Times New Roman"/>
                <a:cs typeface="Times New Roman"/>
              </a:rPr>
              <a:t>x </a:t>
            </a:r>
            <a:r>
              <a:rPr dirty="0" sz="1500" spc="-5">
                <a:latin typeface="Times New Roman"/>
                <a:cs typeface="Times New Roman"/>
              </a:rPr>
              <a:t>= </a:t>
            </a:r>
            <a:r>
              <a:rPr dirty="0" sz="1500" spc="-15" i="1">
                <a:latin typeface="Times New Roman"/>
                <a:cs typeface="Times New Roman"/>
              </a:rPr>
              <a:t>A</a:t>
            </a:r>
            <a:r>
              <a:rPr dirty="0" sz="1500" spc="-15">
                <a:latin typeface="Times New Roman"/>
                <a:cs typeface="Times New Roman"/>
              </a:rPr>
              <a:t>2) </a:t>
            </a:r>
            <a:r>
              <a:rPr dirty="0" baseline="8771" sz="2850" spc="-7">
                <a:latin typeface="Times New Roman"/>
                <a:cs typeface="Times New Roman"/>
              </a:rPr>
              <a:t>=</a:t>
            </a:r>
            <a:r>
              <a:rPr dirty="0" baseline="8771" sz="2850" spc="150">
                <a:latin typeface="Times New Roman"/>
                <a:cs typeface="Times New Roman"/>
              </a:rPr>
              <a:t> </a:t>
            </a:r>
            <a:r>
              <a:rPr dirty="0" baseline="8771" sz="2850" spc="-7">
                <a:latin typeface="Times New Roman"/>
                <a:cs typeface="Times New Roman"/>
              </a:rPr>
              <a:t>0.2</a:t>
            </a:r>
            <a:endParaRPr baseline="8771" sz="28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06109" y="5162645"/>
            <a:ext cx="1422400" cy="87121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892810">
              <a:lnSpc>
                <a:spcPct val="100000"/>
              </a:lnSpc>
              <a:spcBef>
                <a:spcPts val="250"/>
              </a:spcBef>
            </a:pPr>
            <a:r>
              <a:rPr dirty="0" sz="1500" spc="5" i="1">
                <a:latin typeface="Times New Roman"/>
                <a:cs typeface="Times New Roman"/>
              </a:rPr>
              <a:t>y</a:t>
            </a:r>
            <a:r>
              <a:rPr dirty="0" sz="1500" spc="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ts val="2260"/>
              </a:lnSpc>
              <a:spcBef>
                <a:spcPts val="190"/>
              </a:spcBef>
            </a:pPr>
            <a:r>
              <a:rPr dirty="0" baseline="10233" sz="2850" spc="52">
                <a:latin typeface="Symbol"/>
                <a:cs typeface="Symbol"/>
              </a:rPr>
              <a:t></a:t>
            </a:r>
            <a:r>
              <a:rPr dirty="0" sz="1500" spc="35">
                <a:latin typeface="Times New Roman"/>
                <a:cs typeface="Times New Roman"/>
              </a:rPr>
              <a:t>(</a:t>
            </a:r>
            <a:r>
              <a:rPr dirty="0" sz="1500" spc="35" i="1">
                <a:latin typeface="Times New Roman"/>
                <a:cs typeface="Times New Roman"/>
              </a:rPr>
              <a:t>y </a:t>
            </a:r>
            <a:r>
              <a:rPr dirty="0" sz="1500" spc="-5">
                <a:latin typeface="Times New Roman"/>
                <a:cs typeface="Times New Roman"/>
              </a:rPr>
              <a:t>= </a:t>
            </a:r>
            <a:r>
              <a:rPr dirty="0" sz="1500" spc="-10" i="1">
                <a:latin typeface="Times New Roman"/>
                <a:cs typeface="Times New Roman"/>
              </a:rPr>
              <a:t>B</a:t>
            </a:r>
            <a:r>
              <a:rPr dirty="0" sz="1500" spc="-10">
                <a:latin typeface="Times New Roman"/>
                <a:cs typeface="Times New Roman"/>
              </a:rPr>
              <a:t>1) </a:t>
            </a:r>
            <a:r>
              <a:rPr dirty="0" baseline="8771" sz="2850" spc="-7">
                <a:latin typeface="Times New Roman"/>
                <a:cs typeface="Times New Roman"/>
              </a:rPr>
              <a:t>=</a:t>
            </a:r>
            <a:r>
              <a:rPr dirty="0" baseline="8771" sz="2850" spc="120">
                <a:latin typeface="Times New Roman"/>
                <a:cs typeface="Times New Roman"/>
              </a:rPr>
              <a:t> </a:t>
            </a:r>
            <a:r>
              <a:rPr dirty="0" baseline="8771" sz="2850" spc="-7">
                <a:latin typeface="Times New Roman"/>
                <a:cs typeface="Times New Roman"/>
              </a:rPr>
              <a:t>0.1</a:t>
            </a:r>
            <a:endParaRPr baseline="8771" sz="2850">
              <a:latin typeface="Times New Roman"/>
              <a:cs typeface="Times New Roman"/>
            </a:endParaRPr>
          </a:p>
          <a:p>
            <a:pPr marL="38100">
              <a:lnSpc>
                <a:spcPts val="2260"/>
              </a:lnSpc>
            </a:pPr>
            <a:r>
              <a:rPr dirty="0" baseline="8771" sz="2850" spc="52">
                <a:latin typeface="Symbol"/>
                <a:cs typeface="Symbol"/>
              </a:rPr>
              <a:t></a:t>
            </a:r>
            <a:r>
              <a:rPr dirty="0" sz="1500" spc="35">
                <a:latin typeface="Times New Roman"/>
                <a:cs typeface="Times New Roman"/>
              </a:rPr>
              <a:t>(</a:t>
            </a:r>
            <a:r>
              <a:rPr dirty="0" sz="1500" spc="35" i="1">
                <a:latin typeface="Times New Roman"/>
                <a:cs typeface="Times New Roman"/>
              </a:rPr>
              <a:t>y </a:t>
            </a:r>
            <a:r>
              <a:rPr dirty="0" sz="1500" spc="-5">
                <a:latin typeface="Times New Roman"/>
                <a:cs typeface="Times New Roman"/>
              </a:rPr>
              <a:t>= </a:t>
            </a:r>
            <a:r>
              <a:rPr dirty="0" sz="1500" spc="-10" i="1">
                <a:latin typeface="Times New Roman"/>
                <a:cs typeface="Times New Roman"/>
              </a:rPr>
              <a:t>B</a:t>
            </a:r>
            <a:r>
              <a:rPr dirty="0" sz="1500" spc="-10">
                <a:latin typeface="Times New Roman"/>
                <a:cs typeface="Times New Roman"/>
              </a:rPr>
              <a:t>2) </a:t>
            </a:r>
            <a:r>
              <a:rPr dirty="0" baseline="8771" sz="2850" spc="-7">
                <a:latin typeface="Times New Roman"/>
                <a:cs typeface="Times New Roman"/>
              </a:rPr>
              <a:t>=</a:t>
            </a:r>
            <a:r>
              <a:rPr dirty="0" baseline="8771" sz="2850" spc="120">
                <a:latin typeface="Times New Roman"/>
                <a:cs typeface="Times New Roman"/>
              </a:rPr>
              <a:t> </a:t>
            </a:r>
            <a:r>
              <a:rPr dirty="0" baseline="8771" sz="2850" spc="-7">
                <a:latin typeface="Times New Roman"/>
                <a:cs typeface="Times New Roman"/>
              </a:rPr>
              <a:t>0.7</a:t>
            </a:r>
            <a:endParaRPr baseline="8771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59" y="228600"/>
            <a:ext cx="4394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 </a:t>
            </a:r>
            <a:r>
              <a:rPr dirty="0" u="heavy" sz="3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2: 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</a:t>
            </a:r>
            <a:r>
              <a:rPr dirty="0" u="heavy" sz="3600" spc="-8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Evaluation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359" y="1014729"/>
            <a:ext cx="78549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460" algn="l"/>
                <a:tab pos="2032635" algn="l"/>
                <a:tab pos="2871470" algn="l"/>
                <a:tab pos="3279140" algn="l"/>
                <a:tab pos="3781425" algn="l"/>
                <a:tab pos="4627880" algn="l"/>
                <a:tab pos="5316855" algn="l"/>
                <a:tab pos="6784340" algn="l"/>
              </a:tabLst>
            </a:pPr>
            <a:r>
              <a:rPr dirty="0" sz="3000" spc="-5">
                <a:latin typeface="Calibri"/>
                <a:cs typeface="Calibri"/>
              </a:rPr>
              <a:t>T</a:t>
            </a:r>
            <a:r>
              <a:rPr dirty="0" sz="3000">
                <a:latin typeface="Calibri"/>
                <a:cs typeface="Calibri"/>
              </a:rPr>
              <a:t>he	s</a:t>
            </a:r>
            <a:r>
              <a:rPr dirty="0" sz="3000" spc="-5">
                <a:latin typeface="Calibri"/>
                <a:cs typeface="Calibri"/>
              </a:rPr>
              <a:t>eco</a:t>
            </a:r>
            <a:r>
              <a:rPr dirty="0" sz="3000" spc="-10">
                <a:latin typeface="Calibri"/>
                <a:cs typeface="Calibri"/>
              </a:rPr>
              <a:t>n</a:t>
            </a:r>
            <a:r>
              <a:rPr dirty="0" sz="3000">
                <a:latin typeface="Calibri"/>
                <a:cs typeface="Calibri"/>
              </a:rPr>
              <a:t>d	</a:t>
            </a:r>
            <a:r>
              <a:rPr dirty="0" sz="3000" spc="-5">
                <a:latin typeface="Calibri"/>
                <a:cs typeface="Calibri"/>
              </a:rPr>
              <a:t>s</a:t>
            </a:r>
            <a:r>
              <a:rPr dirty="0" sz="3000">
                <a:latin typeface="Calibri"/>
                <a:cs typeface="Calibri"/>
              </a:rPr>
              <a:t>t</a:t>
            </a:r>
            <a:r>
              <a:rPr dirty="0" sz="3000" spc="-5">
                <a:latin typeface="Calibri"/>
                <a:cs typeface="Calibri"/>
              </a:rPr>
              <a:t>e</a:t>
            </a:r>
            <a:r>
              <a:rPr dirty="0" sz="3000">
                <a:latin typeface="Calibri"/>
                <a:cs typeface="Calibri"/>
              </a:rPr>
              <a:t>p	</a:t>
            </a:r>
            <a:r>
              <a:rPr dirty="0" sz="3000" spc="-10">
                <a:latin typeface="Calibri"/>
                <a:cs typeface="Calibri"/>
              </a:rPr>
              <a:t>i</a:t>
            </a:r>
            <a:r>
              <a:rPr dirty="0" sz="3000">
                <a:latin typeface="Calibri"/>
                <a:cs typeface="Calibri"/>
              </a:rPr>
              <a:t>s	to	ta</a:t>
            </a:r>
            <a:r>
              <a:rPr dirty="0" sz="3000" spc="5">
                <a:latin typeface="Calibri"/>
                <a:cs typeface="Calibri"/>
              </a:rPr>
              <a:t>k</a:t>
            </a:r>
            <a:r>
              <a:rPr dirty="0" sz="3000">
                <a:latin typeface="Calibri"/>
                <a:cs typeface="Calibri"/>
              </a:rPr>
              <a:t>e	</a:t>
            </a:r>
            <a:r>
              <a:rPr dirty="0" sz="3000" spc="-10">
                <a:latin typeface="Calibri"/>
                <a:cs typeface="Calibri"/>
              </a:rPr>
              <a:t>t</a:t>
            </a:r>
            <a:r>
              <a:rPr dirty="0" sz="3000">
                <a:latin typeface="Calibri"/>
                <a:cs typeface="Calibri"/>
              </a:rPr>
              <a:t>he	</a:t>
            </a:r>
            <a:r>
              <a:rPr dirty="0" sz="3000" spc="-10">
                <a:latin typeface="Calibri"/>
                <a:cs typeface="Calibri"/>
              </a:rPr>
              <a:t>f</a:t>
            </a:r>
            <a:r>
              <a:rPr dirty="0" sz="3000">
                <a:latin typeface="Calibri"/>
                <a:cs typeface="Calibri"/>
              </a:rPr>
              <a:t>uz</a:t>
            </a:r>
            <a:r>
              <a:rPr dirty="0" sz="3000" spc="-10">
                <a:latin typeface="Calibri"/>
                <a:cs typeface="Calibri"/>
              </a:rPr>
              <a:t>z</a:t>
            </a:r>
            <a:r>
              <a:rPr dirty="0" sz="3000" spc="-5">
                <a:latin typeface="Calibri"/>
                <a:cs typeface="Calibri"/>
              </a:rPr>
              <a:t>i</a:t>
            </a:r>
            <a:r>
              <a:rPr dirty="0" sz="3000" spc="-10">
                <a:latin typeface="Calibri"/>
                <a:cs typeface="Calibri"/>
              </a:rPr>
              <a:t>fi</a:t>
            </a:r>
            <a:r>
              <a:rPr dirty="0" sz="3000" spc="-5">
                <a:latin typeface="Calibri"/>
                <a:cs typeface="Calibri"/>
              </a:rPr>
              <a:t>e</a:t>
            </a:r>
            <a:r>
              <a:rPr dirty="0" sz="3000">
                <a:latin typeface="Calibri"/>
                <a:cs typeface="Calibri"/>
              </a:rPr>
              <a:t>d	</a:t>
            </a:r>
            <a:r>
              <a:rPr dirty="0" sz="3000" spc="-5">
                <a:latin typeface="Calibri"/>
                <a:cs typeface="Calibri"/>
              </a:rPr>
              <a:t>i</a:t>
            </a:r>
            <a:r>
              <a:rPr dirty="0" sz="3000" spc="-10">
                <a:latin typeface="Calibri"/>
                <a:cs typeface="Calibri"/>
              </a:rPr>
              <a:t>npu</a:t>
            </a:r>
            <a:r>
              <a:rPr dirty="0" sz="3000">
                <a:latin typeface="Calibri"/>
                <a:cs typeface="Calibri"/>
              </a:rPr>
              <a:t>ts,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069" y="1738629"/>
            <a:ext cx="603885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 spc="-5">
                <a:latin typeface="Calibri"/>
                <a:cs typeface="Calibri"/>
              </a:rPr>
              <a:t>(</a:t>
            </a:r>
            <a:r>
              <a:rPr dirty="0" sz="1750" spc="-10">
                <a:latin typeface="Calibri"/>
                <a:cs typeface="Calibri"/>
              </a:rPr>
              <a:t>x</a:t>
            </a:r>
            <a:r>
              <a:rPr dirty="0" sz="1750" spc="-5">
                <a:latin typeface="Calibri"/>
                <a:cs typeface="Calibri"/>
              </a:rPr>
              <a:t>=</a:t>
            </a:r>
            <a:r>
              <a:rPr dirty="0" sz="1750" spc="-20">
                <a:latin typeface="Calibri"/>
                <a:cs typeface="Calibri"/>
              </a:rPr>
              <a:t>A</a:t>
            </a:r>
            <a:r>
              <a:rPr dirty="0" sz="1750" spc="-10">
                <a:latin typeface="Calibri"/>
                <a:cs typeface="Calibri"/>
              </a:rPr>
              <a:t>1)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59" y="1471929"/>
            <a:ext cx="172656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425" algn="l"/>
              </a:tabLst>
            </a:pPr>
            <a:r>
              <a:rPr dirty="0" sz="3000">
                <a:latin typeface="Symbol"/>
                <a:cs typeface="Symbol"/>
              </a:rPr>
              <a:t>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>
                <a:latin typeface="Calibri"/>
                <a:cs typeface="Calibri"/>
              </a:rPr>
              <a:t>=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0.5,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860425" algn="l"/>
              </a:tabLst>
            </a:pPr>
            <a:r>
              <a:rPr dirty="0">
                <a:latin typeface="Symbol"/>
                <a:cs typeface="Symbol"/>
              </a:rPr>
              <a:t>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=</a:t>
            </a:r>
            <a:r>
              <a:rPr dirty="0" spc="5"/>
              <a:t> </a:t>
            </a:r>
            <a:r>
              <a:rPr dirty="0" spc="-5"/>
              <a:t>0.2,</a:t>
            </a:r>
          </a:p>
          <a:p>
            <a:pPr marL="232410">
              <a:lnSpc>
                <a:spcPts val="1345"/>
              </a:lnSpc>
            </a:pPr>
            <a:r>
              <a:rPr dirty="0" sz="1750" spc="-10"/>
              <a:t>(x=A2)</a:t>
            </a:r>
            <a:endParaRPr sz="175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/>
          </a:p>
          <a:p>
            <a:pPr marL="12700">
              <a:lnSpc>
                <a:spcPts val="2845"/>
              </a:lnSpc>
              <a:tabLst>
                <a:tab pos="857885" algn="l"/>
                <a:tab pos="3270885" algn="l"/>
              </a:tabLst>
            </a:pPr>
            <a:r>
              <a:rPr dirty="0">
                <a:latin typeface="Symbol"/>
                <a:cs typeface="Symbol"/>
              </a:rPr>
              <a:t>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= 0.1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15"/>
              <a:t> </a:t>
            </a:r>
            <a:r>
              <a:rPr dirty="0">
                <a:latin typeface="Symbol"/>
                <a:cs typeface="Symbol"/>
              </a:rPr>
              <a:t>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=</a:t>
            </a:r>
            <a:r>
              <a:rPr dirty="0" spc="-5"/>
              <a:t> </a:t>
            </a:r>
            <a:r>
              <a:rPr dirty="0"/>
              <a:t>0.7,</a:t>
            </a:r>
          </a:p>
          <a:p>
            <a:pPr marL="232410">
              <a:lnSpc>
                <a:spcPts val="1345"/>
              </a:lnSpc>
              <a:tabLst>
                <a:tab pos="2593975" algn="l"/>
              </a:tabLst>
            </a:pPr>
            <a:r>
              <a:rPr dirty="0" sz="1750" spc="-10"/>
              <a:t>(y=B1)	(y=B</a:t>
            </a:r>
            <a:r>
              <a:rPr dirty="0" sz="1750" spc="-5"/>
              <a:t> </a:t>
            </a:r>
            <a:r>
              <a:rPr dirty="0" sz="1750" spc="-10"/>
              <a:t>2)</a:t>
            </a:r>
            <a:endParaRPr sz="1750"/>
          </a:p>
          <a:p>
            <a:pPr marL="12700" marR="5080">
              <a:lnSpc>
                <a:spcPts val="5110"/>
              </a:lnSpc>
              <a:spcBef>
                <a:spcPts val="455"/>
              </a:spcBef>
            </a:pPr>
            <a:r>
              <a:rPr dirty="0" sz="2800"/>
              <a:t>and </a:t>
            </a:r>
            <a:r>
              <a:rPr dirty="0" sz="2800" spc="-5"/>
              <a:t>apply them </a:t>
            </a:r>
            <a:r>
              <a:rPr dirty="0" sz="2800"/>
              <a:t>to </a:t>
            </a:r>
            <a:r>
              <a:rPr dirty="0" sz="2800" spc="-5"/>
              <a:t>the antecedents of the </a:t>
            </a:r>
            <a:r>
              <a:rPr dirty="0" sz="2800" spc="-10"/>
              <a:t>fuzzy  </a:t>
            </a:r>
            <a:r>
              <a:rPr dirty="0" sz="2800"/>
              <a:t>If a </a:t>
            </a:r>
            <a:r>
              <a:rPr dirty="0" sz="2800" spc="-5"/>
              <a:t>given </a:t>
            </a:r>
            <a:r>
              <a:rPr dirty="0" sz="2800" spc="-10"/>
              <a:t>fuzzy </a:t>
            </a:r>
            <a:r>
              <a:rPr dirty="0" sz="2800" spc="-5"/>
              <a:t>rule has </a:t>
            </a:r>
            <a:r>
              <a:rPr dirty="0" sz="2800" spc="-10"/>
              <a:t>multiple</a:t>
            </a:r>
            <a:r>
              <a:rPr dirty="0" sz="2800" spc="-40"/>
              <a:t> </a:t>
            </a:r>
            <a:r>
              <a:rPr dirty="0" sz="2800" spc="-5"/>
              <a:t>antecedents,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88760" y="3542029"/>
            <a:ext cx="1322705" cy="1323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3355">
              <a:lnSpc>
                <a:spcPct val="152100"/>
              </a:lnSpc>
              <a:spcBef>
                <a:spcPts val="100"/>
              </a:spcBef>
            </a:pPr>
            <a:r>
              <a:rPr dirty="0" sz="2800" spc="-10">
                <a:latin typeface="Calibri"/>
                <a:cs typeface="Calibri"/>
              </a:rPr>
              <a:t>rules. 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fuzzy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359" y="4839970"/>
            <a:ext cx="8235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0295" algn="l"/>
              </a:tabLst>
            </a:pPr>
            <a:r>
              <a:rPr dirty="0" sz="2800" spc="-5">
                <a:latin typeface="Calibri"/>
                <a:cs typeface="Calibri"/>
              </a:rPr>
              <a:t>operator (AND </a:t>
            </a:r>
            <a:r>
              <a:rPr dirty="0" sz="2800">
                <a:latin typeface="Calibri"/>
                <a:cs typeface="Calibri"/>
              </a:rPr>
              <a:t>or </a:t>
            </a:r>
            <a:r>
              <a:rPr dirty="0" sz="2800" spc="-5">
                <a:latin typeface="Calibri"/>
                <a:cs typeface="Calibri"/>
              </a:rPr>
              <a:t>OR)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used to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obtain </a:t>
            </a:r>
            <a:r>
              <a:rPr dirty="0" sz="2800">
                <a:latin typeface="Calibri"/>
                <a:cs typeface="Calibri"/>
              </a:rPr>
              <a:t>a	</a:t>
            </a:r>
            <a:r>
              <a:rPr dirty="0" sz="2800" spc="-10">
                <a:latin typeface="Calibri"/>
                <a:cs typeface="Calibri"/>
              </a:rPr>
              <a:t>single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number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59" y="5266690"/>
            <a:ext cx="46482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that </a:t>
            </a:r>
            <a:r>
              <a:rPr dirty="0" sz="2800" spc="-10">
                <a:latin typeface="Calibri"/>
                <a:cs typeface="Calibri"/>
              </a:rPr>
              <a:t>represents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result </a:t>
            </a:r>
            <a:r>
              <a:rPr dirty="0" sz="2800" spc="-5">
                <a:latin typeface="Calibri"/>
                <a:cs typeface="Calibri"/>
              </a:rPr>
              <a:t>of the  This </a:t>
            </a:r>
            <a:r>
              <a:rPr dirty="0" sz="2800" spc="-10">
                <a:latin typeface="Calibri"/>
                <a:cs typeface="Calibri"/>
              </a:rPr>
              <a:t>number </a:t>
            </a:r>
            <a:r>
              <a:rPr dirty="0" sz="2800" spc="-5">
                <a:latin typeface="Calibri"/>
                <a:cs typeface="Calibri"/>
              </a:rPr>
              <a:t>(the truth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value)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9943" y="5266690"/>
            <a:ext cx="34163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antecedent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evaluation.  is then applied to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359" y="6120129"/>
            <a:ext cx="54762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0045" algn="l"/>
              </a:tabLst>
            </a:pPr>
            <a:r>
              <a:rPr dirty="0" sz="2800" spc="-10">
                <a:latin typeface="Calibri"/>
                <a:cs typeface="Calibri"/>
              </a:rPr>
              <a:t>consequent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membership	function.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274320"/>
            <a:ext cx="801560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To evaluate the disjunction of the rule antecedents,  </a:t>
            </a:r>
            <a:r>
              <a:rPr dirty="0" sz="3000"/>
              <a:t>we </a:t>
            </a:r>
            <a:r>
              <a:rPr dirty="0" sz="3000" spc="-5"/>
              <a:t>use the </a:t>
            </a:r>
            <a:r>
              <a:rPr dirty="0" sz="3000" spc="-5" b="1">
                <a:latin typeface="Calibri"/>
                <a:cs typeface="Calibri"/>
              </a:rPr>
              <a:t>OR fuzzy operation</a:t>
            </a:r>
            <a:r>
              <a:rPr dirty="0" sz="3000" spc="-5"/>
              <a:t>. </a:t>
            </a:r>
            <a:r>
              <a:rPr dirty="0" sz="3000" spc="-10"/>
              <a:t>Typically, </a:t>
            </a:r>
            <a:r>
              <a:rPr dirty="0" sz="3000" spc="-5"/>
              <a:t>fuzzy  </a:t>
            </a:r>
            <a:r>
              <a:rPr dirty="0" sz="3000" spc="-10"/>
              <a:t>expert </a:t>
            </a:r>
            <a:r>
              <a:rPr dirty="0" sz="3000" spc="-5"/>
              <a:t>systems </a:t>
            </a:r>
            <a:r>
              <a:rPr dirty="0" sz="3000"/>
              <a:t>make </a:t>
            </a:r>
            <a:r>
              <a:rPr dirty="0" sz="3000" spc="-5"/>
              <a:t>use of the classical fuzzy  operation</a:t>
            </a:r>
            <a:r>
              <a:rPr dirty="0" sz="3000" spc="5"/>
              <a:t> </a:t>
            </a:r>
            <a:r>
              <a:rPr dirty="0" sz="3000" spc="-10" b="1">
                <a:latin typeface="Calibri"/>
                <a:cs typeface="Calibri"/>
              </a:rPr>
              <a:t>union</a:t>
            </a:r>
            <a:r>
              <a:rPr dirty="0" sz="3000" spc="-10"/>
              <a:t>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" y="2355850"/>
            <a:ext cx="8230234" cy="292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1148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latin typeface="Calibri"/>
                <a:cs typeface="Calibri"/>
              </a:rPr>
              <a:t>µ</a:t>
            </a:r>
            <a:r>
              <a:rPr dirty="0" baseline="-24024" sz="2775" spc="7">
                <a:latin typeface="Calibri"/>
                <a:cs typeface="Calibri"/>
              </a:rPr>
              <a:t>A U </a:t>
            </a:r>
            <a:r>
              <a:rPr dirty="0" baseline="-24024" sz="2775">
                <a:latin typeface="Calibri"/>
                <a:cs typeface="Calibri"/>
              </a:rPr>
              <a:t>B</a:t>
            </a:r>
            <a:r>
              <a:rPr dirty="0" sz="3200">
                <a:latin typeface="Calibri"/>
                <a:cs typeface="Calibri"/>
              </a:rPr>
              <a:t>(x) = </a:t>
            </a:r>
            <a:r>
              <a:rPr dirty="0" sz="3200" spc="-5">
                <a:latin typeface="Calibri"/>
                <a:cs typeface="Calibri"/>
              </a:rPr>
              <a:t>max (µ</a:t>
            </a:r>
            <a:r>
              <a:rPr dirty="0" baseline="-24024" sz="2775" spc="-7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(x),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µ</a:t>
            </a:r>
            <a:r>
              <a:rPr dirty="0" baseline="-24024" sz="2775">
                <a:latin typeface="Calibri"/>
                <a:cs typeface="Calibri"/>
              </a:rPr>
              <a:t>B</a:t>
            </a:r>
            <a:r>
              <a:rPr dirty="0" sz="3200">
                <a:latin typeface="Calibri"/>
                <a:cs typeface="Calibri"/>
              </a:rPr>
              <a:t>(x))</a:t>
            </a:r>
            <a:endParaRPr sz="3200">
              <a:latin typeface="Calibri"/>
              <a:cs typeface="Calibri"/>
            </a:endParaRPr>
          </a:p>
          <a:p>
            <a:pPr algn="just" marL="50800" marR="43180">
              <a:lnSpc>
                <a:spcPct val="100000"/>
              </a:lnSpc>
              <a:spcBef>
                <a:spcPts val="2400"/>
              </a:spcBef>
            </a:pPr>
            <a:r>
              <a:rPr dirty="0" sz="3000" spc="-10">
                <a:latin typeface="Calibri"/>
                <a:cs typeface="Calibri"/>
              </a:rPr>
              <a:t>Similarly, </a:t>
            </a:r>
            <a:r>
              <a:rPr dirty="0" sz="3000" spc="-5">
                <a:latin typeface="Calibri"/>
                <a:cs typeface="Calibri"/>
              </a:rPr>
              <a:t>in order to evaluate the conjunction of the  rule antecedents, </a:t>
            </a:r>
            <a:r>
              <a:rPr dirty="0" sz="3000">
                <a:latin typeface="Calibri"/>
                <a:cs typeface="Calibri"/>
              </a:rPr>
              <a:t>we </a:t>
            </a:r>
            <a:r>
              <a:rPr dirty="0" sz="3000" spc="-5">
                <a:latin typeface="Calibri"/>
                <a:cs typeface="Calibri"/>
              </a:rPr>
              <a:t>apply the </a:t>
            </a:r>
            <a:r>
              <a:rPr dirty="0" sz="3000" spc="-5" b="1">
                <a:latin typeface="Calibri"/>
                <a:cs typeface="Calibri"/>
              </a:rPr>
              <a:t>AND fuzzy </a:t>
            </a:r>
            <a:r>
              <a:rPr dirty="0" sz="3000" spc="-10" b="1">
                <a:latin typeface="Calibri"/>
                <a:cs typeface="Calibri"/>
              </a:rPr>
              <a:t>operation  </a:t>
            </a:r>
            <a:r>
              <a:rPr dirty="0" sz="3000" spc="-5" b="1">
                <a:latin typeface="Calibri"/>
                <a:cs typeface="Calibri"/>
              </a:rPr>
              <a:t>intersection</a:t>
            </a:r>
            <a:r>
              <a:rPr dirty="0" sz="3000" spc="-5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algn="ctr" marL="412750">
              <a:lnSpc>
                <a:spcPct val="100000"/>
              </a:lnSpc>
              <a:spcBef>
                <a:spcPts val="1989"/>
              </a:spcBef>
            </a:pPr>
            <a:r>
              <a:rPr dirty="0" sz="3200">
                <a:latin typeface="Calibri"/>
                <a:cs typeface="Calibri"/>
              </a:rPr>
              <a:t>µ</a:t>
            </a:r>
            <a:r>
              <a:rPr dirty="0" baseline="-24024" sz="2775">
                <a:latin typeface="Calibri"/>
                <a:cs typeface="Calibri"/>
              </a:rPr>
              <a:t>A </a:t>
            </a:r>
            <a:r>
              <a:rPr dirty="0" baseline="-24024" sz="2775" spc="7">
                <a:latin typeface="Symbol"/>
                <a:cs typeface="Symbol"/>
              </a:rPr>
              <a:t></a:t>
            </a:r>
            <a:r>
              <a:rPr dirty="0" baseline="-24024" sz="2775" spc="7">
                <a:latin typeface="Times New Roman"/>
                <a:cs typeface="Times New Roman"/>
              </a:rPr>
              <a:t> </a:t>
            </a:r>
            <a:r>
              <a:rPr dirty="0" baseline="-24024" sz="2775" spc="-7">
                <a:latin typeface="Calibri"/>
                <a:cs typeface="Calibri"/>
              </a:rPr>
              <a:t>B</a:t>
            </a:r>
            <a:r>
              <a:rPr dirty="0" sz="3200" spc="-5">
                <a:latin typeface="Calibri"/>
                <a:cs typeface="Calibri"/>
              </a:rPr>
              <a:t>(x) </a:t>
            </a:r>
            <a:r>
              <a:rPr dirty="0" sz="3200">
                <a:latin typeface="Calibri"/>
                <a:cs typeface="Calibri"/>
              </a:rPr>
              <a:t>= </a:t>
            </a:r>
            <a:r>
              <a:rPr dirty="0" sz="3200" spc="-5">
                <a:latin typeface="Calibri"/>
                <a:cs typeface="Calibri"/>
              </a:rPr>
              <a:t>min </a:t>
            </a:r>
            <a:r>
              <a:rPr dirty="0" sz="3200">
                <a:latin typeface="Calibri"/>
                <a:cs typeface="Calibri"/>
              </a:rPr>
              <a:t>(µ</a:t>
            </a:r>
            <a:r>
              <a:rPr dirty="0" baseline="-24024" sz="2775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(x),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µ</a:t>
            </a:r>
            <a:r>
              <a:rPr dirty="0" baseline="-24024" sz="2775" spc="-7">
                <a:latin typeface="Calibri"/>
                <a:cs typeface="Calibri"/>
              </a:rPr>
              <a:t>B</a:t>
            </a:r>
            <a:r>
              <a:rPr dirty="0" sz="3200" spc="-5">
                <a:latin typeface="Calibri"/>
                <a:cs typeface="Calibri"/>
              </a:rPr>
              <a:t>(x))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134110"/>
            <a:ext cx="1877060" cy="828040"/>
          </a:xfrm>
          <a:custGeom>
            <a:avLst/>
            <a:gdLst/>
            <a:ahLst/>
            <a:cxnLst/>
            <a:rect l="l" t="t" r="r" b="b"/>
            <a:pathLst>
              <a:path w="1877060" h="828039">
                <a:moveTo>
                  <a:pt x="0" y="828039"/>
                </a:moveTo>
                <a:lnTo>
                  <a:pt x="1877060" y="828039"/>
                </a:lnTo>
                <a:lnTo>
                  <a:pt x="1877060" y="0"/>
                </a:lnTo>
                <a:lnTo>
                  <a:pt x="0" y="0"/>
                </a:lnTo>
                <a:lnTo>
                  <a:pt x="0" y="8280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5050" y="1371600"/>
            <a:ext cx="353060" cy="228600"/>
          </a:xfrm>
          <a:custGeom>
            <a:avLst/>
            <a:gdLst/>
            <a:ahLst/>
            <a:cxnLst/>
            <a:rect l="l" t="t" r="r" b="b"/>
            <a:pathLst>
              <a:path w="353060" h="228600">
                <a:moveTo>
                  <a:pt x="0" y="228600"/>
                </a:moveTo>
                <a:lnTo>
                  <a:pt x="353060" y="228600"/>
                </a:lnTo>
                <a:lnTo>
                  <a:pt x="35306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0019" y="194310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603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8020" y="1856739"/>
            <a:ext cx="1247140" cy="0"/>
          </a:xfrm>
          <a:custGeom>
            <a:avLst/>
            <a:gdLst/>
            <a:ahLst/>
            <a:cxnLst/>
            <a:rect l="l" t="t" r="r" b="b"/>
            <a:pathLst>
              <a:path w="1247139" h="0">
                <a:moveTo>
                  <a:pt x="0" y="0"/>
                </a:moveTo>
                <a:lnTo>
                  <a:pt x="124713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11570" y="185673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49365" y="1805304"/>
            <a:ext cx="104140" cy="10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63209" y="1953260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68769" y="1371600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90" h="237490">
                <a:moveTo>
                  <a:pt x="0" y="237489"/>
                </a:moveTo>
                <a:lnTo>
                  <a:pt x="351789" y="237489"/>
                </a:lnTo>
                <a:lnTo>
                  <a:pt x="351789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92569" y="1134110"/>
            <a:ext cx="704850" cy="819150"/>
          </a:xfrm>
          <a:custGeom>
            <a:avLst/>
            <a:gdLst/>
            <a:ahLst/>
            <a:cxnLst/>
            <a:rect l="l" t="t" r="r" b="b"/>
            <a:pathLst>
              <a:path w="704850" h="819150">
                <a:moveTo>
                  <a:pt x="0" y="819150"/>
                </a:moveTo>
                <a:lnTo>
                  <a:pt x="0" y="0"/>
                </a:lnTo>
                <a:lnTo>
                  <a:pt x="400050" y="0"/>
                </a:lnTo>
                <a:lnTo>
                  <a:pt x="704850" y="819150"/>
                </a:lnTo>
                <a:lnTo>
                  <a:pt x="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68819" y="1134110"/>
            <a:ext cx="933450" cy="819150"/>
          </a:xfrm>
          <a:custGeom>
            <a:avLst/>
            <a:gdLst/>
            <a:ahLst/>
            <a:cxnLst/>
            <a:rect l="l" t="t" r="r" b="b"/>
            <a:pathLst>
              <a:path w="933450" h="819150">
                <a:moveTo>
                  <a:pt x="0" y="819150"/>
                </a:moveTo>
                <a:lnTo>
                  <a:pt x="342900" y="0"/>
                </a:lnTo>
                <a:lnTo>
                  <a:pt x="580389" y="0"/>
                </a:lnTo>
                <a:lnTo>
                  <a:pt x="933450" y="819150"/>
                </a:lnTo>
                <a:lnTo>
                  <a:pt x="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63459" y="1371600"/>
            <a:ext cx="353060" cy="237490"/>
          </a:xfrm>
          <a:custGeom>
            <a:avLst/>
            <a:gdLst/>
            <a:ahLst/>
            <a:cxnLst/>
            <a:rect l="l" t="t" r="r" b="b"/>
            <a:pathLst>
              <a:path w="353059" h="237490">
                <a:moveTo>
                  <a:pt x="0" y="237489"/>
                </a:moveTo>
                <a:lnTo>
                  <a:pt x="353060" y="237489"/>
                </a:lnTo>
                <a:lnTo>
                  <a:pt x="353060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92569" y="1856739"/>
            <a:ext cx="704850" cy="96520"/>
          </a:xfrm>
          <a:custGeom>
            <a:avLst/>
            <a:gdLst/>
            <a:ahLst/>
            <a:cxnLst/>
            <a:rect l="l" t="t" r="r" b="b"/>
            <a:pathLst>
              <a:path w="704850" h="96519">
                <a:moveTo>
                  <a:pt x="666750" y="0"/>
                </a:moveTo>
                <a:lnTo>
                  <a:pt x="0" y="0"/>
                </a:lnTo>
                <a:lnTo>
                  <a:pt x="0" y="96520"/>
                </a:lnTo>
                <a:lnTo>
                  <a:pt x="704850" y="96520"/>
                </a:lnTo>
                <a:lnTo>
                  <a:pt x="666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92569" y="1856739"/>
            <a:ext cx="704850" cy="96520"/>
          </a:xfrm>
          <a:custGeom>
            <a:avLst/>
            <a:gdLst/>
            <a:ahLst/>
            <a:cxnLst/>
            <a:rect l="l" t="t" r="r" b="b"/>
            <a:pathLst>
              <a:path w="704850" h="96519">
                <a:moveTo>
                  <a:pt x="0" y="0"/>
                </a:moveTo>
                <a:lnTo>
                  <a:pt x="666750" y="0"/>
                </a:lnTo>
                <a:lnTo>
                  <a:pt x="70485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11619" y="1134110"/>
            <a:ext cx="1837689" cy="0"/>
          </a:xfrm>
          <a:custGeom>
            <a:avLst/>
            <a:gdLst/>
            <a:ahLst/>
            <a:cxnLst/>
            <a:rect l="l" t="t" r="r" b="b"/>
            <a:pathLst>
              <a:path w="1837690" h="0">
                <a:moveTo>
                  <a:pt x="0" y="0"/>
                </a:moveTo>
                <a:lnTo>
                  <a:pt x="18376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" y="2886710"/>
            <a:ext cx="1877060" cy="828040"/>
          </a:xfrm>
          <a:custGeom>
            <a:avLst/>
            <a:gdLst/>
            <a:ahLst/>
            <a:cxnLst/>
            <a:rect l="l" t="t" r="r" b="b"/>
            <a:pathLst>
              <a:path w="1877060" h="828039">
                <a:moveTo>
                  <a:pt x="0" y="828039"/>
                </a:moveTo>
                <a:lnTo>
                  <a:pt x="1877060" y="828039"/>
                </a:lnTo>
                <a:lnTo>
                  <a:pt x="1877060" y="0"/>
                </a:lnTo>
                <a:lnTo>
                  <a:pt x="0" y="0"/>
                </a:lnTo>
                <a:lnTo>
                  <a:pt x="0" y="828039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8020" y="319151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68769" y="3124200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90" h="237489">
                <a:moveTo>
                  <a:pt x="0" y="237489"/>
                </a:moveTo>
                <a:lnTo>
                  <a:pt x="351789" y="237489"/>
                </a:lnTo>
                <a:lnTo>
                  <a:pt x="351789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92569" y="2895600"/>
            <a:ext cx="704850" cy="819150"/>
          </a:xfrm>
          <a:custGeom>
            <a:avLst/>
            <a:gdLst/>
            <a:ahLst/>
            <a:cxnLst/>
            <a:rect l="l" t="t" r="r" b="b"/>
            <a:pathLst>
              <a:path w="704850" h="819150">
                <a:moveTo>
                  <a:pt x="0" y="819150"/>
                </a:moveTo>
                <a:lnTo>
                  <a:pt x="0" y="0"/>
                </a:lnTo>
                <a:lnTo>
                  <a:pt x="400050" y="0"/>
                </a:lnTo>
                <a:lnTo>
                  <a:pt x="704850" y="819150"/>
                </a:lnTo>
                <a:lnTo>
                  <a:pt x="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68819" y="2895600"/>
            <a:ext cx="933450" cy="819150"/>
          </a:xfrm>
          <a:custGeom>
            <a:avLst/>
            <a:gdLst/>
            <a:ahLst/>
            <a:cxnLst/>
            <a:rect l="l" t="t" r="r" b="b"/>
            <a:pathLst>
              <a:path w="933450" h="819150">
                <a:moveTo>
                  <a:pt x="0" y="819150"/>
                </a:moveTo>
                <a:lnTo>
                  <a:pt x="342900" y="0"/>
                </a:lnTo>
                <a:lnTo>
                  <a:pt x="580389" y="0"/>
                </a:lnTo>
                <a:lnTo>
                  <a:pt x="933450" y="819150"/>
                </a:lnTo>
                <a:lnTo>
                  <a:pt x="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63459" y="3124200"/>
            <a:ext cx="353060" cy="237490"/>
          </a:xfrm>
          <a:custGeom>
            <a:avLst/>
            <a:gdLst/>
            <a:ahLst/>
            <a:cxnLst/>
            <a:rect l="l" t="t" r="r" b="b"/>
            <a:pathLst>
              <a:path w="353059" h="237489">
                <a:moveTo>
                  <a:pt x="0" y="237489"/>
                </a:moveTo>
                <a:lnTo>
                  <a:pt x="353060" y="237489"/>
                </a:lnTo>
                <a:lnTo>
                  <a:pt x="353060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87819" y="28956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1970" y="2895600"/>
            <a:ext cx="447040" cy="819150"/>
          </a:xfrm>
          <a:custGeom>
            <a:avLst/>
            <a:gdLst/>
            <a:ahLst/>
            <a:cxnLst/>
            <a:rect l="l" t="t" r="r" b="b"/>
            <a:pathLst>
              <a:path w="447039" h="819150">
                <a:moveTo>
                  <a:pt x="0" y="0"/>
                </a:moveTo>
                <a:lnTo>
                  <a:pt x="447040" y="8191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43660" y="2895600"/>
            <a:ext cx="448309" cy="810260"/>
          </a:xfrm>
          <a:custGeom>
            <a:avLst/>
            <a:gdLst/>
            <a:ahLst/>
            <a:cxnLst/>
            <a:rect l="l" t="t" r="r" b="b"/>
            <a:pathLst>
              <a:path w="448310" h="810260">
                <a:moveTo>
                  <a:pt x="0" y="810260"/>
                </a:moveTo>
                <a:lnTo>
                  <a:pt x="44830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10360" y="3238500"/>
            <a:ext cx="353060" cy="238760"/>
          </a:xfrm>
          <a:custGeom>
            <a:avLst/>
            <a:gdLst/>
            <a:ahLst/>
            <a:cxnLst/>
            <a:rect l="l" t="t" r="r" b="b"/>
            <a:pathLst>
              <a:path w="353060" h="238760">
                <a:moveTo>
                  <a:pt x="0" y="238760"/>
                </a:moveTo>
                <a:lnTo>
                  <a:pt x="353059" y="238760"/>
                </a:lnTo>
                <a:lnTo>
                  <a:pt x="353059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10360" y="3238500"/>
            <a:ext cx="353060" cy="238760"/>
          </a:xfrm>
          <a:custGeom>
            <a:avLst/>
            <a:gdLst/>
            <a:ahLst/>
            <a:cxnLst/>
            <a:rect l="l" t="t" r="r" b="b"/>
            <a:pathLst>
              <a:path w="353060" h="238760">
                <a:moveTo>
                  <a:pt x="0" y="238760"/>
                </a:moveTo>
                <a:lnTo>
                  <a:pt x="353059" y="238760"/>
                </a:lnTo>
                <a:lnTo>
                  <a:pt x="353059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28850" y="3705859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 h="0">
                <a:moveTo>
                  <a:pt x="0" y="0"/>
                </a:moveTo>
                <a:lnTo>
                  <a:pt x="48641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8200" y="3705859"/>
            <a:ext cx="515620" cy="0"/>
          </a:xfrm>
          <a:custGeom>
            <a:avLst/>
            <a:gdLst/>
            <a:ahLst/>
            <a:cxnLst/>
            <a:rect l="l" t="t" r="r" b="b"/>
            <a:pathLst>
              <a:path w="515619" h="0">
                <a:moveTo>
                  <a:pt x="0" y="0"/>
                </a:moveTo>
                <a:lnTo>
                  <a:pt x="5156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38910" y="3705859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38910" y="3543300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11220" y="3533775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 h="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3937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8200" y="4648200"/>
            <a:ext cx="1877060" cy="819150"/>
          </a:xfrm>
          <a:custGeom>
            <a:avLst/>
            <a:gdLst/>
            <a:ahLst/>
            <a:cxnLst/>
            <a:rect l="l" t="t" r="r" b="b"/>
            <a:pathLst>
              <a:path w="1877060" h="819150">
                <a:moveTo>
                  <a:pt x="0" y="819150"/>
                </a:moveTo>
                <a:lnTo>
                  <a:pt x="1877060" y="819150"/>
                </a:lnTo>
                <a:lnTo>
                  <a:pt x="1877060" y="0"/>
                </a:lnTo>
                <a:lnTo>
                  <a:pt x="0" y="0"/>
                </a:lnTo>
                <a:lnTo>
                  <a:pt x="0" y="819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7410" y="4752340"/>
            <a:ext cx="361950" cy="238760"/>
          </a:xfrm>
          <a:custGeom>
            <a:avLst/>
            <a:gdLst/>
            <a:ahLst/>
            <a:cxnLst/>
            <a:rect l="l" t="t" r="r" b="b"/>
            <a:pathLst>
              <a:path w="361950" h="238760">
                <a:moveTo>
                  <a:pt x="0" y="238760"/>
                </a:moveTo>
                <a:lnTo>
                  <a:pt x="361950" y="238760"/>
                </a:lnTo>
                <a:lnTo>
                  <a:pt x="361950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92569" y="4648200"/>
            <a:ext cx="704850" cy="819150"/>
          </a:xfrm>
          <a:custGeom>
            <a:avLst/>
            <a:gdLst/>
            <a:ahLst/>
            <a:cxnLst/>
            <a:rect l="l" t="t" r="r" b="b"/>
            <a:pathLst>
              <a:path w="704850" h="819150">
                <a:moveTo>
                  <a:pt x="0" y="819150"/>
                </a:moveTo>
                <a:lnTo>
                  <a:pt x="0" y="0"/>
                </a:lnTo>
                <a:lnTo>
                  <a:pt x="400050" y="0"/>
                </a:lnTo>
                <a:lnTo>
                  <a:pt x="704850" y="819150"/>
                </a:lnTo>
                <a:lnTo>
                  <a:pt x="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68819" y="4648200"/>
            <a:ext cx="933450" cy="819150"/>
          </a:xfrm>
          <a:custGeom>
            <a:avLst/>
            <a:gdLst/>
            <a:ahLst/>
            <a:cxnLst/>
            <a:rect l="l" t="t" r="r" b="b"/>
            <a:pathLst>
              <a:path w="933450" h="819150">
                <a:moveTo>
                  <a:pt x="0" y="819150"/>
                </a:moveTo>
                <a:lnTo>
                  <a:pt x="342900" y="0"/>
                </a:lnTo>
                <a:lnTo>
                  <a:pt x="580389" y="0"/>
                </a:lnTo>
                <a:lnTo>
                  <a:pt x="933450" y="819150"/>
                </a:lnTo>
                <a:lnTo>
                  <a:pt x="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87819" y="464439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30019" y="5458459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603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30019" y="5057140"/>
            <a:ext cx="0" cy="401320"/>
          </a:xfrm>
          <a:custGeom>
            <a:avLst/>
            <a:gdLst/>
            <a:ahLst/>
            <a:cxnLst/>
            <a:rect l="l" t="t" r="r" b="b"/>
            <a:pathLst>
              <a:path w="0" h="401320">
                <a:moveTo>
                  <a:pt x="0" y="0"/>
                </a:moveTo>
                <a:lnTo>
                  <a:pt x="0" y="4013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49719" y="4762500"/>
            <a:ext cx="351790" cy="238760"/>
          </a:xfrm>
          <a:custGeom>
            <a:avLst/>
            <a:gdLst/>
            <a:ahLst/>
            <a:cxnLst/>
            <a:rect l="l" t="t" r="r" b="b"/>
            <a:pathLst>
              <a:path w="351790" h="238760">
                <a:moveTo>
                  <a:pt x="0" y="238760"/>
                </a:moveTo>
                <a:lnTo>
                  <a:pt x="351789" y="238760"/>
                </a:lnTo>
                <a:lnTo>
                  <a:pt x="351789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54569" y="4762500"/>
            <a:ext cx="351790" cy="238760"/>
          </a:xfrm>
          <a:custGeom>
            <a:avLst/>
            <a:gdLst/>
            <a:ahLst/>
            <a:cxnLst/>
            <a:rect l="l" t="t" r="r" b="b"/>
            <a:pathLst>
              <a:path w="351790" h="238760">
                <a:moveTo>
                  <a:pt x="0" y="238760"/>
                </a:moveTo>
                <a:lnTo>
                  <a:pt x="351789" y="238760"/>
                </a:lnTo>
                <a:lnTo>
                  <a:pt x="351789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63509" y="5057140"/>
            <a:ext cx="695960" cy="410209"/>
          </a:xfrm>
          <a:custGeom>
            <a:avLst/>
            <a:gdLst/>
            <a:ahLst/>
            <a:cxnLst/>
            <a:rect l="l" t="t" r="r" b="b"/>
            <a:pathLst>
              <a:path w="695959" h="410210">
                <a:moveTo>
                  <a:pt x="695960" y="0"/>
                </a:moveTo>
                <a:lnTo>
                  <a:pt x="152400" y="0"/>
                </a:lnTo>
                <a:lnTo>
                  <a:pt x="0" y="410210"/>
                </a:lnTo>
                <a:lnTo>
                  <a:pt x="695960" y="410210"/>
                </a:lnTo>
                <a:lnTo>
                  <a:pt x="6959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63509" y="5057140"/>
            <a:ext cx="695960" cy="410209"/>
          </a:xfrm>
          <a:custGeom>
            <a:avLst/>
            <a:gdLst/>
            <a:ahLst/>
            <a:cxnLst/>
            <a:rect l="l" t="t" r="r" b="b"/>
            <a:pathLst>
              <a:path w="695959" h="410210">
                <a:moveTo>
                  <a:pt x="152400" y="0"/>
                </a:moveTo>
                <a:lnTo>
                  <a:pt x="0" y="410210"/>
                </a:lnTo>
                <a:lnTo>
                  <a:pt x="695960" y="410210"/>
                </a:lnTo>
                <a:lnTo>
                  <a:pt x="695960" y="0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58765" y="1805304"/>
            <a:ext cx="104140" cy="10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68925" y="3151504"/>
            <a:ext cx="104140" cy="10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78020" y="3191510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29">
                <a:moveTo>
                  <a:pt x="0" y="0"/>
                </a:moveTo>
                <a:lnTo>
                  <a:pt x="0" y="57022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63770" y="3238500"/>
            <a:ext cx="351790" cy="238760"/>
          </a:xfrm>
          <a:custGeom>
            <a:avLst/>
            <a:gdLst/>
            <a:ahLst/>
            <a:cxnLst/>
            <a:rect l="l" t="t" r="r" b="b"/>
            <a:pathLst>
              <a:path w="351789" h="238760">
                <a:moveTo>
                  <a:pt x="0" y="238760"/>
                </a:moveTo>
                <a:lnTo>
                  <a:pt x="351789" y="238760"/>
                </a:lnTo>
                <a:lnTo>
                  <a:pt x="351789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87470" y="2886710"/>
            <a:ext cx="932180" cy="819150"/>
          </a:xfrm>
          <a:custGeom>
            <a:avLst/>
            <a:gdLst/>
            <a:ahLst/>
            <a:cxnLst/>
            <a:rect l="l" t="t" r="r" b="b"/>
            <a:pathLst>
              <a:path w="932179" h="819150">
                <a:moveTo>
                  <a:pt x="0" y="819150"/>
                </a:moveTo>
                <a:lnTo>
                  <a:pt x="93217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11220" y="3705859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11220" y="2886710"/>
            <a:ext cx="1875789" cy="828040"/>
          </a:xfrm>
          <a:custGeom>
            <a:avLst/>
            <a:gdLst/>
            <a:ahLst/>
            <a:cxnLst/>
            <a:rect l="l" t="t" r="r" b="b"/>
            <a:pathLst>
              <a:path w="1875789" h="828039">
                <a:moveTo>
                  <a:pt x="0" y="828039"/>
                </a:moveTo>
                <a:lnTo>
                  <a:pt x="1875789" y="828039"/>
                </a:lnTo>
                <a:lnTo>
                  <a:pt x="1875789" y="0"/>
                </a:lnTo>
                <a:lnTo>
                  <a:pt x="0" y="0"/>
                </a:lnTo>
                <a:lnTo>
                  <a:pt x="0" y="8280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19650" y="2886710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 h="0">
                <a:moveTo>
                  <a:pt x="0" y="0"/>
                </a:moveTo>
                <a:lnTo>
                  <a:pt x="4673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20109" y="1952625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 h="0">
                <a:moveTo>
                  <a:pt x="0" y="0"/>
                </a:moveTo>
                <a:lnTo>
                  <a:pt x="2161540" y="0"/>
                </a:lnTo>
              </a:path>
            </a:pathLst>
          </a:custGeom>
          <a:ln w="3937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80559" y="1856739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77259" y="1371600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89" h="237490">
                <a:moveTo>
                  <a:pt x="0" y="237489"/>
                </a:moveTo>
                <a:lnTo>
                  <a:pt x="351789" y="237489"/>
                </a:lnTo>
                <a:lnTo>
                  <a:pt x="351789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11220" y="1134110"/>
            <a:ext cx="1875789" cy="819150"/>
          </a:xfrm>
          <a:custGeom>
            <a:avLst/>
            <a:gdLst/>
            <a:ahLst/>
            <a:cxnLst/>
            <a:rect l="l" t="t" r="r" b="b"/>
            <a:pathLst>
              <a:path w="1875789" h="819150">
                <a:moveTo>
                  <a:pt x="0" y="0"/>
                </a:moveTo>
                <a:lnTo>
                  <a:pt x="237489" y="0"/>
                </a:lnTo>
                <a:lnTo>
                  <a:pt x="1170939" y="819150"/>
                </a:lnTo>
                <a:lnTo>
                  <a:pt x="1875789" y="8191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11220" y="1134110"/>
            <a:ext cx="1875789" cy="828040"/>
          </a:xfrm>
          <a:custGeom>
            <a:avLst/>
            <a:gdLst/>
            <a:ahLst/>
            <a:cxnLst/>
            <a:rect l="l" t="t" r="r" b="b"/>
            <a:pathLst>
              <a:path w="1875789" h="828039">
                <a:moveTo>
                  <a:pt x="0" y="828039"/>
                </a:moveTo>
                <a:lnTo>
                  <a:pt x="1875789" y="828039"/>
                </a:lnTo>
                <a:lnTo>
                  <a:pt x="1875789" y="0"/>
                </a:lnTo>
                <a:lnTo>
                  <a:pt x="0" y="0"/>
                </a:lnTo>
                <a:lnTo>
                  <a:pt x="0" y="8280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200" y="1134110"/>
            <a:ext cx="1868170" cy="819150"/>
          </a:xfrm>
          <a:custGeom>
            <a:avLst/>
            <a:gdLst/>
            <a:ahLst/>
            <a:cxnLst/>
            <a:rect l="l" t="t" r="r" b="b"/>
            <a:pathLst>
              <a:path w="1868170" h="819150">
                <a:moveTo>
                  <a:pt x="0" y="819150"/>
                </a:moveTo>
                <a:lnTo>
                  <a:pt x="1057910" y="819150"/>
                </a:lnTo>
                <a:lnTo>
                  <a:pt x="1525270" y="0"/>
                </a:lnTo>
                <a:lnTo>
                  <a:pt x="18681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40369" y="1371600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90" h="237490">
                <a:moveTo>
                  <a:pt x="0" y="237489"/>
                </a:moveTo>
                <a:lnTo>
                  <a:pt x="351789" y="237489"/>
                </a:lnTo>
                <a:lnTo>
                  <a:pt x="351789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63509" y="1134110"/>
            <a:ext cx="695960" cy="819150"/>
          </a:xfrm>
          <a:custGeom>
            <a:avLst/>
            <a:gdLst/>
            <a:ahLst/>
            <a:cxnLst/>
            <a:rect l="l" t="t" r="r" b="b"/>
            <a:pathLst>
              <a:path w="695959" h="819150">
                <a:moveTo>
                  <a:pt x="695960" y="819150"/>
                </a:moveTo>
                <a:lnTo>
                  <a:pt x="695960" y="0"/>
                </a:lnTo>
                <a:lnTo>
                  <a:pt x="295910" y="0"/>
                </a:lnTo>
                <a:lnTo>
                  <a:pt x="0" y="819150"/>
                </a:lnTo>
                <a:lnTo>
                  <a:pt x="69596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40369" y="3124200"/>
            <a:ext cx="351790" cy="237490"/>
          </a:xfrm>
          <a:custGeom>
            <a:avLst/>
            <a:gdLst/>
            <a:ahLst/>
            <a:cxnLst/>
            <a:rect l="l" t="t" r="r" b="b"/>
            <a:pathLst>
              <a:path w="351790" h="237489">
                <a:moveTo>
                  <a:pt x="0" y="237489"/>
                </a:moveTo>
                <a:lnTo>
                  <a:pt x="351789" y="237489"/>
                </a:lnTo>
                <a:lnTo>
                  <a:pt x="351789" y="0"/>
                </a:lnTo>
                <a:lnTo>
                  <a:pt x="0" y="0"/>
                </a:lnTo>
                <a:lnTo>
                  <a:pt x="0" y="2374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63509" y="2895600"/>
            <a:ext cx="695960" cy="819150"/>
          </a:xfrm>
          <a:custGeom>
            <a:avLst/>
            <a:gdLst/>
            <a:ahLst/>
            <a:cxnLst/>
            <a:rect l="l" t="t" r="r" b="b"/>
            <a:pathLst>
              <a:path w="695959" h="819150">
                <a:moveTo>
                  <a:pt x="695960" y="819150"/>
                </a:moveTo>
                <a:lnTo>
                  <a:pt x="695960" y="0"/>
                </a:lnTo>
                <a:lnTo>
                  <a:pt x="295910" y="0"/>
                </a:lnTo>
                <a:lnTo>
                  <a:pt x="0" y="819150"/>
                </a:lnTo>
                <a:lnTo>
                  <a:pt x="69596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68309" y="4762500"/>
            <a:ext cx="353060" cy="238760"/>
          </a:xfrm>
          <a:custGeom>
            <a:avLst/>
            <a:gdLst/>
            <a:ahLst/>
            <a:cxnLst/>
            <a:rect l="l" t="t" r="r" b="b"/>
            <a:pathLst>
              <a:path w="353059" h="238760">
                <a:moveTo>
                  <a:pt x="0" y="238760"/>
                </a:moveTo>
                <a:lnTo>
                  <a:pt x="353060" y="238760"/>
                </a:lnTo>
                <a:lnTo>
                  <a:pt x="353060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63509" y="4648200"/>
            <a:ext cx="695960" cy="819150"/>
          </a:xfrm>
          <a:custGeom>
            <a:avLst/>
            <a:gdLst/>
            <a:ahLst/>
            <a:cxnLst/>
            <a:rect l="l" t="t" r="r" b="b"/>
            <a:pathLst>
              <a:path w="695959" h="819150">
                <a:moveTo>
                  <a:pt x="695960" y="819150"/>
                </a:moveTo>
                <a:lnTo>
                  <a:pt x="695960" y="0"/>
                </a:lnTo>
                <a:lnTo>
                  <a:pt x="295910" y="0"/>
                </a:lnTo>
                <a:lnTo>
                  <a:pt x="0" y="819150"/>
                </a:lnTo>
                <a:lnTo>
                  <a:pt x="695960" y="8191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68819" y="3533140"/>
            <a:ext cx="933450" cy="181610"/>
          </a:xfrm>
          <a:custGeom>
            <a:avLst/>
            <a:gdLst/>
            <a:ahLst/>
            <a:cxnLst/>
            <a:rect l="l" t="t" r="r" b="b"/>
            <a:pathLst>
              <a:path w="933450" h="181610">
                <a:moveTo>
                  <a:pt x="857250" y="0"/>
                </a:moveTo>
                <a:lnTo>
                  <a:pt x="66039" y="0"/>
                </a:lnTo>
                <a:lnTo>
                  <a:pt x="0" y="181610"/>
                </a:lnTo>
                <a:lnTo>
                  <a:pt x="933450" y="181610"/>
                </a:lnTo>
                <a:lnTo>
                  <a:pt x="857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68819" y="3533140"/>
            <a:ext cx="933450" cy="181610"/>
          </a:xfrm>
          <a:custGeom>
            <a:avLst/>
            <a:gdLst/>
            <a:ahLst/>
            <a:cxnLst/>
            <a:rect l="l" t="t" r="r" b="b"/>
            <a:pathLst>
              <a:path w="933450" h="181610">
                <a:moveTo>
                  <a:pt x="0" y="181610"/>
                </a:moveTo>
                <a:lnTo>
                  <a:pt x="66039" y="0"/>
                </a:lnTo>
                <a:lnTo>
                  <a:pt x="857250" y="0"/>
                </a:lnTo>
                <a:lnTo>
                  <a:pt x="933450" y="181610"/>
                </a:lnTo>
                <a:lnTo>
                  <a:pt x="0" y="1816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38200" y="4638040"/>
            <a:ext cx="353060" cy="10160"/>
          </a:xfrm>
          <a:custGeom>
            <a:avLst/>
            <a:gdLst/>
            <a:ahLst/>
            <a:cxnLst/>
            <a:rect l="l" t="t" r="r" b="b"/>
            <a:pathLst>
              <a:path w="353059" h="10160">
                <a:moveTo>
                  <a:pt x="0" y="0"/>
                </a:moveTo>
                <a:lnTo>
                  <a:pt x="353059" y="101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191260" y="4638040"/>
            <a:ext cx="1524000" cy="829310"/>
          </a:xfrm>
          <a:custGeom>
            <a:avLst/>
            <a:gdLst/>
            <a:ahLst/>
            <a:cxnLst/>
            <a:rect l="l" t="t" r="r" b="b"/>
            <a:pathLst>
              <a:path w="1524000" h="829310">
                <a:moveTo>
                  <a:pt x="0" y="0"/>
                </a:moveTo>
                <a:lnTo>
                  <a:pt x="467359" y="820420"/>
                </a:lnTo>
                <a:lnTo>
                  <a:pt x="1524000" y="8293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43760" y="5057140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 h="0">
                <a:moveTo>
                  <a:pt x="0" y="0"/>
                </a:moveTo>
                <a:lnTo>
                  <a:pt x="5816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15260" y="5057140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 h="0">
                <a:moveTo>
                  <a:pt x="0" y="0"/>
                </a:moveTo>
                <a:lnTo>
                  <a:pt x="6959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06725" y="5005704"/>
            <a:ext cx="104139" cy="1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86450" y="5057140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 h="0">
                <a:moveTo>
                  <a:pt x="0" y="0"/>
                </a:moveTo>
                <a:lnTo>
                  <a:pt x="70612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385820" y="505714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25159" y="505714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91970" y="505714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 h="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438910" y="5057140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 h="0">
                <a:moveTo>
                  <a:pt x="0" y="0"/>
                </a:moveTo>
                <a:lnTo>
                  <a:pt x="5816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49365" y="5005704"/>
            <a:ext cx="95250" cy="10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00960" y="1962150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 h="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96564" y="1909445"/>
            <a:ext cx="114299" cy="104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53709" y="1447800"/>
            <a:ext cx="657860" cy="819150"/>
          </a:xfrm>
          <a:custGeom>
            <a:avLst/>
            <a:gdLst/>
            <a:ahLst/>
            <a:cxnLst/>
            <a:rect l="l" t="t" r="r" b="b"/>
            <a:pathLst>
              <a:path w="657860" h="819150">
                <a:moveTo>
                  <a:pt x="543560" y="0"/>
                </a:moveTo>
                <a:lnTo>
                  <a:pt x="0" y="0"/>
                </a:lnTo>
                <a:lnTo>
                  <a:pt x="0" y="819150"/>
                </a:lnTo>
                <a:lnTo>
                  <a:pt x="543560" y="819150"/>
                </a:lnTo>
                <a:lnTo>
                  <a:pt x="657860" y="408939"/>
                </a:lnTo>
                <a:lnTo>
                  <a:pt x="543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53709" y="1447800"/>
            <a:ext cx="657860" cy="819150"/>
          </a:xfrm>
          <a:custGeom>
            <a:avLst/>
            <a:gdLst/>
            <a:ahLst/>
            <a:cxnLst/>
            <a:rect l="l" t="t" r="r" b="b"/>
            <a:pathLst>
              <a:path w="657860" h="819150">
                <a:moveTo>
                  <a:pt x="0" y="0"/>
                </a:moveTo>
                <a:lnTo>
                  <a:pt x="0" y="819150"/>
                </a:lnTo>
                <a:lnTo>
                  <a:pt x="543560" y="819150"/>
                </a:lnTo>
                <a:lnTo>
                  <a:pt x="657860" y="408939"/>
                </a:lnTo>
                <a:lnTo>
                  <a:pt x="54356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53709" y="3124200"/>
            <a:ext cx="657860" cy="810260"/>
          </a:xfrm>
          <a:custGeom>
            <a:avLst/>
            <a:gdLst/>
            <a:ahLst/>
            <a:cxnLst/>
            <a:rect l="l" t="t" r="r" b="b"/>
            <a:pathLst>
              <a:path w="657860" h="810260">
                <a:moveTo>
                  <a:pt x="543560" y="0"/>
                </a:moveTo>
                <a:lnTo>
                  <a:pt x="0" y="0"/>
                </a:lnTo>
                <a:lnTo>
                  <a:pt x="0" y="810260"/>
                </a:lnTo>
                <a:lnTo>
                  <a:pt x="543560" y="810260"/>
                </a:lnTo>
                <a:lnTo>
                  <a:pt x="657860" y="408939"/>
                </a:lnTo>
                <a:lnTo>
                  <a:pt x="543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53709" y="3124200"/>
            <a:ext cx="657860" cy="810260"/>
          </a:xfrm>
          <a:custGeom>
            <a:avLst/>
            <a:gdLst/>
            <a:ahLst/>
            <a:cxnLst/>
            <a:rect l="l" t="t" r="r" b="b"/>
            <a:pathLst>
              <a:path w="657860" h="810260">
                <a:moveTo>
                  <a:pt x="0" y="0"/>
                </a:moveTo>
                <a:lnTo>
                  <a:pt x="0" y="810260"/>
                </a:lnTo>
                <a:lnTo>
                  <a:pt x="543560" y="810260"/>
                </a:lnTo>
                <a:lnTo>
                  <a:pt x="657860" y="408939"/>
                </a:lnTo>
                <a:lnTo>
                  <a:pt x="54356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479425" y="1017905"/>
          <a:ext cx="8207375" cy="514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1855"/>
                <a:gridCol w="172085"/>
                <a:gridCol w="829310"/>
                <a:gridCol w="447039"/>
                <a:gridCol w="1369694"/>
                <a:gridCol w="391159"/>
                <a:gridCol w="306070"/>
              </a:tblGrid>
              <a:tr h="1324610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2770505" algn="l"/>
                        </a:tabLst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1	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474345">
                        <a:lnSpc>
                          <a:spcPts val="1864"/>
                        </a:lnSpc>
                        <a:spcBef>
                          <a:spcPts val="560"/>
                        </a:spcBef>
                        <a:tabLst>
                          <a:tab pos="1646555" algn="l"/>
                        </a:tabLst>
                      </a:pPr>
                      <a:r>
                        <a:rPr dirty="0" baseline="3267" sz="2550" spc="-37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3267" sz="2550" spc="-37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dirty="0" sz="1700" spc="-3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700" spc="-3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428240">
                        <a:lnSpc>
                          <a:spcPts val="1625"/>
                        </a:lnSpc>
                        <a:tabLst>
                          <a:tab pos="4361815" algn="l"/>
                        </a:tabLst>
                      </a:pPr>
                      <a:r>
                        <a:rPr dirty="0" baseline="-33333" sz="2250">
                          <a:latin typeface="Times New Roman"/>
                          <a:cs typeface="Times New Roman"/>
                        </a:rPr>
                        <a:t>0.0	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0.1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spcBef>
                          <a:spcPts val="1580"/>
                        </a:spcBef>
                        <a:tabLst>
                          <a:tab pos="846455" algn="l"/>
                          <a:tab pos="2132965" algn="l"/>
                          <a:tab pos="2770505" algn="l"/>
                          <a:tab pos="3904615" algn="l"/>
                        </a:tabLst>
                      </a:pPr>
                      <a:r>
                        <a:rPr dirty="0" baseline="16666" sz="225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5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baseline="16666" sz="225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dirty="0" sz="1500" i="1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4650">
                        <a:lnSpc>
                          <a:spcPts val="1725"/>
                        </a:lnSpc>
                        <a:spcBef>
                          <a:spcPts val="1080"/>
                        </a:spcBef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OR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9560">
                        <a:lnSpc>
                          <a:spcPts val="1725"/>
                        </a:lnSpc>
                      </a:pP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-10" i="1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 marR="7302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7429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tabLst>
                          <a:tab pos="785495" algn="l"/>
                        </a:tabLst>
                      </a:pPr>
                      <a:r>
                        <a:rPr dirty="0" sz="1700" spc="-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700" spc="-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 marR="27940">
                        <a:lnSpc>
                          <a:spcPct val="100000"/>
                        </a:lnSpc>
                      </a:pPr>
                      <a:r>
                        <a:rPr dirty="0" sz="1700" spc="-3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dirty="0" sz="1500" i="1"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 gridSpan="7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2590165" algn="l"/>
                          <a:tab pos="3189605" algn="l"/>
                          <a:tab pos="4904105" algn="l"/>
                          <a:tab pos="6228715" algn="l"/>
                        </a:tabLst>
                      </a:pPr>
                      <a:r>
                        <a:rPr dirty="0" baseline="4901" sz="2550" i="1">
                          <a:latin typeface="Times New Roman"/>
                          <a:cs typeface="Times New Roman"/>
                        </a:rPr>
                        <a:t>Rule </a:t>
                      </a:r>
                      <a:r>
                        <a:rPr dirty="0" baseline="4901" sz="2550" spc="22">
                          <a:latin typeface="Times New Roman"/>
                          <a:cs typeface="Times New Roman"/>
                        </a:rPr>
                        <a:t>1: </a:t>
                      </a:r>
                      <a:r>
                        <a:rPr dirty="0" baseline="4385" sz="285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baseline="4385" sz="285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4385" sz="285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baseline="4385" sz="2850" spc="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385" sz="2850" spc="7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4385" sz="2850" spc="7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baseline="4385" sz="28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385" sz="2850" spc="15">
                          <a:latin typeface="Times New Roman"/>
                          <a:cs typeface="Times New Roman"/>
                        </a:rPr>
                        <a:t>(0.0)	</a:t>
                      </a:r>
                      <a:r>
                        <a:rPr dirty="0" sz="1850" spc="15">
                          <a:latin typeface="Times New Roman"/>
                          <a:cs typeface="Times New Roman"/>
                        </a:rPr>
                        <a:t>OR	</a:t>
                      </a:r>
                      <a:r>
                        <a:rPr dirty="0" sz="1850" spc="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(0.1)	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THEN	</a:t>
                      </a:r>
                      <a:r>
                        <a:rPr dirty="0" sz="1850" spc="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50" spc="1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(0.1)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90650">
                <a:tc>
                  <a:txBody>
                    <a:bodyPr/>
                    <a:lstStyle/>
                    <a:p>
                      <a:pPr marL="201295">
                        <a:lnSpc>
                          <a:spcPts val="1465"/>
                        </a:lnSpc>
                        <a:spcBef>
                          <a:spcPts val="770"/>
                        </a:spcBef>
                        <a:tabLst>
                          <a:tab pos="2770505" algn="l"/>
                        </a:tabLst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1	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19600">
                        <a:lnSpc>
                          <a:spcPts val="1465"/>
                        </a:lnSpc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0.7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709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437765" algn="l"/>
                          <a:tab pos="4332605" algn="l"/>
                        </a:tabLst>
                      </a:pP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0.2	</a:t>
                      </a: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tabLst>
                          <a:tab pos="856615" algn="l"/>
                          <a:tab pos="2132965" algn="l"/>
                          <a:tab pos="2770505" algn="l"/>
                          <a:tab pos="3913504" algn="l"/>
                        </a:tabLst>
                      </a:pPr>
                      <a:r>
                        <a:rPr dirty="0" baseline="16666" sz="225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baseline="16666" sz="225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500" spc="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790">
                    <a:lnL w="952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dirty="0" sz="1500" i="1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98450">
                        <a:lnSpc>
                          <a:spcPts val="1725"/>
                        </a:lnSpc>
                        <a:spcBef>
                          <a:spcPts val="1000"/>
                        </a:spcBef>
                      </a:pP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AND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98450">
                        <a:lnSpc>
                          <a:spcPts val="1725"/>
                        </a:lnSpc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00" spc="-5" i="1">
                          <a:latin typeface="Times New Roman"/>
                          <a:cs typeface="Times New Roman"/>
                        </a:rPr>
                        <a:t>min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101600">
                        <a:lnSpc>
                          <a:spcPct val="100000"/>
                        </a:lnSpc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0.2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7429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tabLst>
                          <a:tab pos="794385" algn="l"/>
                        </a:tabLst>
                      </a:pPr>
                      <a:r>
                        <a:rPr dirty="0" sz="1700" spc="-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70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r" marR="27940">
                        <a:lnSpc>
                          <a:spcPct val="100000"/>
                        </a:lnSpc>
                      </a:pPr>
                      <a:r>
                        <a:rPr dirty="0" sz="1700" spc="-3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500" i="1"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tabLst>
                          <a:tab pos="3189605" algn="l"/>
                        </a:tabLst>
                      </a:pPr>
                      <a:r>
                        <a:rPr dirty="0" sz="1700" i="1">
                          <a:latin typeface="Times New Roman"/>
                          <a:cs typeface="Times New Roman"/>
                        </a:rPr>
                        <a:t>Rule 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2: </a:t>
                      </a:r>
                      <a:r>
                        <a:rPr dirty="0" sz="190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90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9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900" spc="5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900" spc="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9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0">
                          <a:latin typeface="Times New Roman"/>
                          <a:cs typeface="Times New Roman"/>
                        </a:rPr>
                        <a:t>(0.2)</a:t>
                      </a:r>
                      <a:r>
                        <a:rPr dirty="0" sz="19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385" sz="2850" spc="-15">
                          <a:latin typeface="Times New Roman"/>
                          <a:cs typeface="Times New Roman"/>
                        </a:rPr>
                        <a:t>AND	</a:t>
                      </a:r>
                      <a:r>
                        <a:rPr dirty="0" baseline="-4504" sz="2775" spc="15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baseline="-4504" sz="2775" spc="7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baseline="-4504" sz="2775" spc="15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4504" sz="2775" spc="1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-4504" sz="2775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504" sz="2775" spc="15">
                          <a:latin typeface="Times New Roman"/>
                          <a:cs typeface="Times New Roman"/>
                        </a:rPr>
                        <a:t>(0.7)</a:t>
                      </a:r>
                      <a:endParaRPr baseline="-4504" sz="27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THEN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50" spc="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50" spc="1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(0.2)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1352550">
                <a:tc>
                  <a:txBody>
                    <a:bodyPr/>
                    <a:lstStyle/>
                    <a:p>
                      <a:pPr marL="201295">
                        <a:lnSpc>
                          <a:spcPts val="1660"/>
                        </a:lnSpc>
                        <a:spcBef>
                          <a:spcPts val="85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36880">
                        <a:lnSpc>
                          <a:spcPts val="1900"/>
                        </a:lnSpc>
                        <a:tabLst>
                          <a:tab pos="2427605" algn="l"/>
                        </a:tabLst>
                      </a:pPr>
                      <a:r>
                        <a:rPr dirty="0" baseline="6535" sz="2550" spc="22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6535" sz="2550" spc="22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0.5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spcBef>
                          <a:spcPts val="1445"/>
                        </a:spcBef>
                        <a:tabLst>
                          <a:tab pos="856615" algn="l"/>
                          <a:tab pos="2132965" algn="l"/>
                        </a:tabLst>
                      </a:pPr>
                      <a:r>
                        <a:rPr dirty="0" baseline="18518" sz="225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500" i="1">
                          <a:latin typeface="Times New Roman"/>
                          <a:cs typeface="Times New Roman"/>
                        </a:rPr>
                        <a:t>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1725"/>
                        </a:lnSpc>
                        <a:spcBef>
                          <a:spcPts val="85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01600">
                        <a:lnSpc>
                          <a:spcPts val="1725"/>
                        </a:lnSpc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0.5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tabLst>
                          <a:tab pos="785495" algn="l"/>
                        </a:tabLst>
                      </a:pPr>
                      <a:r>
                        <a:rPr dirty="0" sz="1700" spc="-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700" spc="-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700" spc="-2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dirty="0" sz="1500" i="1"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tabLst>
                          <a:tab pos="3961765" algn="l"/>
                        </a:tabLst>
                      </a:pPr>
                      <a:r>
                        <a:rPr dirty="0" sz="1700" i="1">
                          <a:latin typeface="Times New Roman"/>
                          <a:cs typeface="Times New Roman"/>
                        </a:rPr>
                        <a:t>Rule 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3: </a:t>
                      </a:r>
                      <a:r>
                        <a:rPr dirty="0" sz="190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90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9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9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5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900" spc="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0">
                          <a:latin typeface="Times New Roman"/>
                          <a:cs typeface="Times New Roman"/>
                        </a:rPr>
                        <a:t>(0.5)	</a:t>
                      </a:r>
                      <a:r>
                        <a:rPr dirty="0" baseline="-4504" sz="2775" spc="15">
                          <a:latin typeface="Times New Roman"/>
                          <a:cs typeface="Times New Roman"/>
                        </a:rPr>
                        <a:t>THEN</a:t>
                      </a:r>
                      <a:endParaRPr baseline="-4504" sz="27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850" spc="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50" spc="1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8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(0.5)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83" name="object 83"/>
          <p:cNvSpPr/>
          <p:nvPr/>
        </p:nvSpPr>
        <p:spPr>
          <a:xfrm>
            <a:off x="1430019" y="353314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 h="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006725" y="3481704"/>
            <a:ext cx="104139" cy="10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20459" y="3533140"/>
            <a:ext cx="981710" cy="0"/>
          </a:xfrm>
          <a:custGeom>
            <a:avLst/>
            <a:gdLst/>
            <a:ahLst/>
            <a:cxnLst/>
            <a:rect l="l" t="t" r="r" b="b"/>
            <a:pathLst>
              <a:path w="981709" h="0">
                <a:moveTo>
                  <a:pt x="0" y="0"/>
                </a:moveTo>
                <a:lnTo>
                  <a:pt x="98171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49365" y="3481704"/>
            <a:ext cx="95250" cy="104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Mamdani-style rule</a:t>
            </a:r>
            <a:r>
              <a:rPr dirty="0" spc="-90"/>
              <a:t> </a:t>
            </a:r>
            <a:r>
              <a:rPr dirty="0" spc="-5"/>
              <a:t>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120" y="314959"/>
            <a:ext cx="21405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570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1176020"/>
            <a:ext cx="863536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5">
                <a:latin typeface="Calibri"/>
                <a:cs typeface="Calibri"/>
              </a:rPr>
              <a:t>real </a:t>
            </a:r>
            <a:r>
              <a:rPr dirty="0" sz="2800" spc="-10">
                <a:latin typeface="Calibri"/>
                <a:cs typeface="Calibri"/>
              </a:rPr>
              <a:t>world, </a:t>
            </a:r>
            <a:r>
              <a:rPr dirty="0" sz="2800" spc="-5">
                <a:latin typeface="Calibri"/>
                <a:cs typeface="Calibri"/>
              </a:rPr>
              <a:t>there exist much </a:t>
            </a:r>
            <a:r>
              <a:rPr dirty="0" sz="2800" spc="-10">
                <a:latin typeface="Calibri"/>
                <a:cs typeface="Calibri"/>
              </a:rPr>
              <a:t>fuzzy knowledge </a:t>
            </a:r>
            <a:r>
              <a:rPr dirty="0" sz="2800" spc="-5">
                <a:latin typeface="Calibri"/>
                <a:cs typeface="Calibri"/>
              </a:rPr>
              <a:t>(i.e. vague,  uncertain inexact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etc).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09804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3910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98145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2117090"/>
            <a:ext cx="8642350" cy="318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Human </a:t>
            </a:r>
            <a:r>
              <a:rPr dirty="0" sz="2800" spc="-5" b="1">
                <a:latin typeface="Calibri"/>
                <a:cs typeface="Calibri"/>
              </a:rPr>
              <a:t>thinking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5" b="1">
                <a:latin typeface="Calibri"/>
                <a:cs typeface="Calibri"/>
              </a:rPr>
              <a:t>reasoning </a:t>
            </a:r>
            <a:r>
              <a:rPr dirty="0" sz="2800" spc="-10">
                <a:latin typeface="Calibri"/>
                <a:cs typeface="Calibri"/>
              </a:rPr>
              <a:t>(analysis, </a:t>
            </a:r>
            <a:r>
              <a:rPr dirty="0" sz="2800" spc="-5">
                <a:latin typeface="Calibri"/>
                <a:cs typeface="Calibri"/>
              </a:rPr>
              <a:t>logic,  </a:t>
            </a:r>
            <a:r>
              <a:rPr dirty="0" sz="2800" spc="-10">
                <a:latin typeface="Calibri"/>
                <a:cs typeface="Calibri"/>
              </a:rPr>
              <a:t>interpretation) frequently involved </a:t>
            </a:r>
            <a:r>
              <a:rPr dirty="0" sz="2800" spc="-5" b="1">
                <a:latin typeface="Calibri"/>
                <a:cs typeface="Calibri"/>
              </a:rPr>
              <a:t>fuzzy</a:t>
            </a:r>
            <a:r>
              <a:rPr dirty="0" sz="2800" spc="55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algn="just" marL="12700" marR="12065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latin typeface="Calibri"/>
                <a:cs typeface="Calibri"/>
              </a:rPr>
              <a:t>Human </a:t>
            </a:r>
            <a:r>
              <a:rPr dirty="0" sz="280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give satisfactory answers, which are </a:t>
            </a:r>
            <a:r>
              <a:rPr dirty="0" sz="2800" spc="-10">
                <a:latin typeface="Calibri"/>
                <a:cs typeface="Calibri"/>
              </a:rPr>
              <a:t>probably  true.</a:t>
            </a:r>
            <a:endParaRPr sz="2800">
              <a:latin typeface="Calibri"/>
              <a:cs typeface="Calibri"/>
            </a:endParaRPr>
          </a:p>
          <a:p>
            <a:pPr algn="just" marL="12700" marR="8890">
              <a:lnSpc>
                <a:spcPct val="100000"/>
              </a:lnSpc>
              <a:spcBef>
                <a:spcPts val="690"/>
              </a:spcBef>
            </a:pPr>
            <a:r>
              <a:rPr dirty="0" sz="2800" spc="-10">
                <a:latin typeface="Calibri"/>
                <a:cs typeface="Calibri"/>
              </a:rPr>
              <a:t>Our systems </a:t>
            </a:r>
            <a:r>
              <a:rPr dirty="0" sz="2800" spc="-5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unable </a:t>
            </a:r>
            <a:r>
              <a:rPr dirty="0" sz="280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answer many </a:t>
            </a:r>
            <a:r>
              <a:rPr dirty="0" sz="2800" spc="-10">
                <a:latin typeface="Calibri"/>
                <a:cs typeface="Calibri"/>
              </a:rPr>
              <a:t>question </a:t>
            </a:r>
            <a:r>
              <a:rPr dirty="0" sz="2800" spc="-5">
                <a:latin typeface="Calibri"/>
                <a:cs typeface="Calibri"/>
              </a:rPr>
              <a:t>because  the </a:t>
            </a:r>
            <a:r>
              <a:rPr dirty="0" sz="2800" spc="-10">
                <a:latin typeface="Calibri"/>
                <a:cs typeface="Calibri"/>
              </a:rPr>
              <a:t>systems </a:t>
            </a:r>
            <a:r>
              <a:rPr dirty="0" sz="2800" spc="-5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designed </a:t>
            </a:r>
            <a:r>
              <a:rPr dirty="0" sz="2800" spc="-5">
                <a:latin typeface="Calibri"/>
                <a:cs typeface="Calibri"/>
              </a:rPr>
              <a:t>based </a:t>
            </a:r>
            <a:r>
              <a:rPr dirty="0" sz="2800" spc="-10">
                <a:latin typeface="Calibri"/>
                <a:cs typeface="Calibri"/>
              </a:rPr>
              <a:t>upon </a:t>
            </a:r>
            <a:r>
              <a:rPr dirty="0" sz="2800" spc="-5">
                <a:latin typeface="Calibri"/>
                <a:cs typeface="Calibri"/>
              </a:rPr>
              <a:t>classical set </a:t>
            </a:r>
            <a:r>
              <a:rPr dirty="0" sz="2800" spc="-10">
                <a:latin typeface="Calibri"/>
                <a:cs typeface="Calibri"/>
              </a:rPr>
              <a:t>theory  (Unreliable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incomplete).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34924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629157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0" y="5369559"/>
            <a:ext cx="8637270" cy="139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9935" algn="l"/>
                <a:tab pos="1811655" algn="l"/>
                <a:tab pos="2553970" algn="l"/>
                <a:tab pos="3813810" algn="l"/>
                <a:tab pos="5023485" algn="l"/>
                <a:tab pos="5629275" algn="l"/>
                <a:tab pos="6487795" algn="l"/>
                <a:tab pos="7038340" algn="l"/>
                <a:tab pos="7983220" algn="l"/>
              </a:tabLst>
            </a:pPr>
            <a:r>
              <a:rPr dirty="0" sz="2800" spc="-1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wan</a:t>
            </a:r>
            <a:r>
              <a:rPr dirty="0" sz="2800">
                <a:latin typeface="Calibri"/>
                <a:cs typeface="Calibri"/>
              </a:rPr>
              <a:t>t,	o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>
                <a:latin typeface="Calibri"/>
                <a:cs typeface="Calibri"/>
              </a:rPr>
              <a:t>r	</a:t>
            </a:r>
            <a:r>
              <a:rPr dirty="0" sz="2800" spc="-10">
                <a:latin typeface="Calibri"/>
                <a:cs typeface="Calibri"/>
              </a:rPr>
              <a:t>syst</a:t>
            </a:r>
            <a:r>
              <a:rPr dirty="0" sz="2800">
                <a:latin typeface="Calibri"/>
                <a:cs typeface="Calibri"/>
              </a:rPr>
              <a:t>em	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h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-15">
                <a:latin typeface="Calibri"/>
                <a:cs typeface="Calibri"/>
              </a:rPr>
              <a:t>l</a:t>
            </a:r>
            <a:r>
              <a:rPr dirty="0" sz="2800">
                <a:latin typeface="Calibri"/>
                <a:cs typeface="Calibri"/>
              </a:rPr>
              <a:t>d	</a:t>
            </a:r>
            <a:r>
              <a:rPr dirty="0" sz="2800" spc="-15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e	ab</a:t>
            </a:r>
            <a:r>
              <a:rPr dirty="0" sz="2800" spc="-15">
                <a:latin typeface="Calibri"/>
                <a:cs typeface="Calibri"/>
              </a:rPr>
              <a:t>l</a:t>
            </a:r>
            <a:r>
              <a:rPr dirty="0" sz="2800">
                <a:latin typeface="Calibri"/>
                <a:cs typeface="Calibri"/>
              </a:rPr>
              <a:t>e	to	co</a:t>
            </a:r>
            <a:r>
              <a:rPr dirty="0" sz="2800" spc="-15">
                <a:latin typeface="Calibri"/>
                <a:cs typeface="Calibri"/>
              </a:rPr>
              <a:t>p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5">
                <a:latin typeface="Calibri"/>
                <a:cs typeface="Calibri"/>
              </a:rPr>
              <a:t>w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th  </a:t>
            </a:r>
            <a:r>
              <a:rPr dirty="0" sz="2800" spc="-10">
                <a:latin typeface="Calibri"/>
                <a:cs typeface="Calibri"/>
              </a:rPr>
              <a:t>unreliable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incomplete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800" spc="-10">
                <a:latin typeface="Calibri"/>
                <a:cs typeface="Calibri"/>
              </a:rPr>
              <a:t>Fuzzy system </a:t>
            </a:r>
            <a:r>
              <a:rPr dirty="0" sz="2800" spc="-5">
                <a:latin typeface="Calibri"/>
                <a:cs typeface="Calibri"/>
              </a:rPr>
              <a:t>have </a:t>
            </a:r>
            <a:r>
              <a:rPr dirty="0" sz="2800" spc="-10">
                <a:latin typeface="Calibri"/>
                <a:cs typeface="Calibri"/>
              </a:rPr>
              <a:t>been provide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solution.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99949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359" y="1021079"/>
            <a:ext cx="822515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Michio Sugeno </a:t>
            </a:r>
            <a:r>
              <a:rPr dirty="0" sz="3200" spc="-5">
                <a:latin typeface="Calibri"/>
                <a:cs typeface="Calibri"/>
              </a:rPr>
              <a:t>suggested to use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single spike,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5">
                <a:latin typeface="Calibri"/>
                <a:cs typeface="Calibri"/>
              </a:rPr>
              <a:t>singleton,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5">
                <a:latin typeface="Calibri"/>
                <a:cs typeface="Calibri"/>
              </a:rPr>
              <a:t>the membership function of the</a:t>
            </a:r>
            <a:r>
              <a:rPr dirty="0" sz="3200" spc="19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640" y="2736850"/>
            <a:ext cx="8702040" cy="394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38784" marR="47625" indent="-3759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942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b="1">
                <a:latin typeface="Calibri"/>
                <a:cs typeface="Calibri"/>
              </a:rPr>
              <a:t>singleton</a:t>
            </a:r>
            <a:r>
              <a:rPr dirty="0" sz="3200">
                <a:latin typeface="Calibri"/>
                <a:cs typeface="Calibri"/>
              </a:rPr>
              <a:t>,, </a:t>
            </a:r>
            <a:r>
              <a:rPr dirty="0" sz="3200" spc="-5">
                <a:latin typeface="Calibri"/>
                <a:cs typeface="Calibri"/>
              </a:rPr>
              <a:t>or more precisely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 b="1">
                <a:latin typeface="Calibri"/>
                <a:cs typeface="Calibri"/>
              </a:rPr>
              <a:t>fuzzy </a:t>
            </a:r>
            <a:r>
              <a:rPr dirty="0" sz="3200" b="1">
                <a:latin typeface="Calibri"/>
                <a:cs typeface="Calibri"/>
              </a:rPr>
              <a:t>singleton</a:t>
            </a:r>
            <a:r>
              <a:rPr dirty="0" sz="3200">
                <a:latin typeface="Calibri"/>
                <a:cs typeface="Calibri"/>
              </a:rPr>
              <a:t>,  </a:t>
            </a:r>
            <a:r>
              <a:rPr dirty="0" sz="3200" spc="-5">
                <a:latin typeface="Calibri"/>
                <a:cs typeface="Calibri"/>
              </a:rPr>
              <a:t>is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fuzzy set </a:t>
            </a:r>
            <a:r>
              <a:rPr dirty="0" sz="3200">
                <a:latin typeface="Calibri"/>
                <a:cs typeface="Calibri"/>
              </a:rPr>
              <a:t>with a </a:t>
            </a:r>
            <a:r>
              <a:rPr dirty="0" sz="3200" spc="-5">
                <a:latin typeface="Calibri"/>
                <a:cs typeface="Calibri"/>
              </a:rPr>
              <a:t>membership function that  is unity </a:t>
            </a:r>
            <a:r>
              <a:rPr dirty="0" sz="3200">
                <a:latin typeface="Calibri"/>
                <a:cs typeface="Calibri"/>
              </a:rPr>
              <a:t>at a </a:t>
            </a:r>
            <a:r>
              <a:rPr dirty="0" sz="3200" spc="-5">
                <a:latin typeface="Calibri"/>
                <a:cs typeface="Calibri"/>
              </a:rPr>
              <a:t>single particular point on the  universe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discourse and zero everywhere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else.</a:t>
            </a:r>
            <a:endParaRPr sz="3200">
              <a:latin typeface="Calibri"/>
              <a:cs typeface="Calibri"/>
            </a:endParaRPr>
          </a:p>
          <a:p>
            <a:pPr algn="just" marL="438784" marR="55880" indent="-375920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tabLst>
                <a:tab pos="439420" algn="l"/>
              </a:tabLst>
            </a:pPr>
            <a:r>
              <a:rPr dirty="0" sz="3200" spc="-5">
                <a:latin typeface="Calibri"/>
                <a:cs typeface="Calibri"/>
              </a:rPr>
              <a:t>Fuzzy </a:t>
            </a:r>
            <a:r>
              <a:rPr dirty="0" sz="3200">
                <a:latin typeface="Calibri"/>
                <a:cs typeface="Calibri"/>
              </a:rPr>
              <a:t>set </a:t>
            </a:r>
            <a:r>
              <a:rPr dirty="0" sz="3200" spc="-5">
                <a:latin typeface="Calibri"/>
                <a:cs typeface="Calibri"/>
              </a:rPr>
              <a:t>whose support is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single point in </a:t>
            </a:r>
            <a:r>
              <a:rPr dirty="0" sz="3200">
                <a:latin typeface="Calibri"/>
                <a:cs typeface="Calibri"/>
              </a:rPr>
              <a:t>X  </a:t>
            </a:r>
            <a:r>
              <a:rPr dirty="0" sz="3200" spc="-5">
                <a:latin typeface="Calibri"/>
                <a:cs typeface="Calibri"/>
              </a:rPr>
              <a:t>with:</a:t>
            </a:r>
            <a:endParaRPr sz="32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1990"/>
              </a:spcBef>
              <a:tabLst>
                <a:tab pos="2013585" algn="l"/>
              </a:tabLst>
            </a:pPr>
            <a:r>
              <a:rPr dirty="0" sz="3200" spc="-5" b="1">
                <a:latin typeface="Calibri"/>
                <a:cs typeface="Calibri"/>
              </a:rPr>
              <a:t>µ</a:t>
            </a:r>
            <a:r>
              <a:rPr dirty="0" baseline="-28528" sz="2775" spc="-7" b="1">
                <a:latin typeface="Calibri"/>
                <a:cs typeface="Calibri"/>
              </a:rPr>
              <a:t>A</a:t>
            </a:r>
            <a:r>
              <a:rPr dirty="0" sz="3200" spc="-5" b="1">
                <a:latin typeface="Calibri"/>
                <a:cs typeface="Calibri"/>
              </a:rPr>
              <a:t>(x)</a:t>
            </a:r>
            <a:r>
              <a:rPr dirty="0" sz="3200" spc="-1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=1	</a:t>
            </a:r>
            <a:r>
              <a:rPr dirty="0" sz="3200" spc="-5">
                <a:latin typeface="Calibri"/>
                <a:cs typeface="Calibri"/>
              </a:rPr>
              <a:t>is called </a:t>
            </a:r>
            <a:r>
              <a:rPr dirty="0" sz="3200" spc="-5" b="1">
                <a:latin typeface="Calibri"/>
                <a:cs typeface="Calibri"/>
              </a:rPr>
              <a:t>fuzzy singleton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7689" y="259079"/>
            <a:ext cx="39052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Sugeno fuzzy</a:t>
            </a:r>
            <a:r>
              <a:rPr dirty="0" sz="3200" spc="-8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inference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70" y="261620"/>
            <a:ext cx="8248650" cy="324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marR="347345" indent="-2641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6860" algn="l"/>
              </a:tabLst>
            </a:pPr>
            <a:r>
              <a:rPr dirty="0" sz="3000" spc="-5">
                <a:latin typeface="Calibri"/>
                <a:cs typeface="Calibri"/>
              </a:rPr>
              <a:t>Sugeno-style fuzzy </a:t>
            </a:r>
            <a:r>
              <a:rPr dirty="0" sz="3000" spc="-10">
                <a:latin typeface="Calibri"/>
                <a:cs typeface="Calibri"/>
              </a:rPr>
              <a:t>inference </a:t>
            </a:r>
            <a:r>
              <a:rPr dirty="0" sz="3000" spc="-5">
                <a:latin typeface="Calibri"/>
                <a:cs typeface="Calibri"/>
              </a:rPr>
              <a:t>is very similar to </a:t>
            </a:r>
            <a:r>
              <a:rPr dirty="0" sz="3000" spc="-10">
                <a:latin typeface="Calibri"/>
                <a:cs typeface="Calibri"/>
              </a:rPr>
              <a:t>the  </a:t>
            </a:r>
            <a:r>
              <a:rPr dirty="0" sz="3000" spc="-5">
                <a:latin typeface="Calibri"/>
                <a:cs typeface="Calibri"/>
              </a:rPr>
              <a:t>Mamdani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method.</a:t>
            </a:r>
            <a:endParaRPr sz="3000">
              <a:latin typeface="Calibri"/>
              <a:cs typeface="Calibri"/>
            </a:endParaRPr>
          </a:p>
          <a:p>
            <a:pPr marL="276860" indent="-264160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276860" algn="l"/>
              </a:tabLst>
            </a:pPr>
            <a:r>
              <a:rPr dirty="0" sz="3000" spc="-5">
                <a:latin typeface="Calibri"/>
                <a:cs typeface="Calibri"/>
              </a:rPr>
              <a:t>Sugeno changed </a:t>
            </a:r>
            <a:r>
              <a:rPr dirty="0" sz="3000" spc="-10">
                <a:latin typeface="Calibri"/>
                <a:cs typeface="Calibri"/>
              </a:rPr>
              <a:t>only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rule consequent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(resultant).</a:t>
            </a:r>
            <a:endParaRPr sz="3000">
              <a:latin typeface="Calibri"/>
              <a:cs typeface="Calibri"/>
            </a:endParaRPr>
          </a:p>
          <a:p>
            <a:pPr marL="276225" marR="447675" indent="-264160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276860" algn="l"/>
                <a:tab pos="5721350" algn="l"/>
              </a:tabLst>
            </a:pPr>
            <a:r>
              <a:rPr dirty="0" sz="3000" spc="-5">
                <a:latin typeface="Calibri"/>
                <a:cs typeface="Calibri"/>
              </a:rPr>
              <a:t>Instead of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fuzzy set, </a:t>
            </a:r>
            <a:r>
              <a:rPr dirty="0" sz="3000">
                <a:latin typeface="Calibri"/>
                <a:cs typeface="Calibri"/>
              </a:rPr>
              <a:t>he </a:t>
            </a:r>
            <a:r>
              <a:rPr dirty="0" sz="3000" spc="-10">
                <a:latin typeface="Calibri"/>
                <a:cs typeface="Calibri"/>
              </a:rPr>
              <a:t>used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mathematical  function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input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variable.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	format of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  </a:t>
            </a:r>
            <a:r>
              <a:rPr dirty="0" sz="3000" spc="-5" b="1">
                <a:latin typeface="Calibri"/>
                <a:cs typeface="Calibri"/>
              </a:rPr>
              <a:t>Sugeno-style </a:t>
            </a:r>
            <a:r>
              <a:rPr dirty="0" sz="3000" spc="-10" b="1">
                <a:latin typeface="Calibri"/>
                <a:cs typeface="Calibri"/>
              </a:rPr>
              <a:t>fuzzy </a:t>
            </a:r>
            <a:r>
              <a:rPr dirty="0" sz="3000" spc="-5" b="1">
                <a:latin typeface="Calibri"/>
                <a:cs typeface="Calibri"/>
              </a:rPr>
              <a:t>rule</a:t>
            </a:r>
            <a:r>
              <a:rPr dirty="0" sz="3000" spc="45" b="1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is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5560" y="3825240"/>
          <a:ext cx="3562985" cy="129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/>
                <a:gridCol w="1346835"/>
                <a:gridCol w="1612264"/>
              </a:tblGrid>
              <a:tr h="419100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</a:pPr>
                      <a:r>
                        <a:rPr dirty="0" sz="3000">
                          <a:latin typeface="Calibri"/>
                          <a:cs typeface="Calibri"/>
                        </a:rPr>
                        <a:t>IF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ts val="2850"/>
                        </a:lnSpc>
                      </a:pPr>
                      <a:r>
                        <a:rPr dirty="0" sz="3000" i="1">
                          <a:latin typeface="Calibri"/>
                          <a:cs typeface="Calibri"/>
                        </a:rPr>
                        <a:t>x </a:t>
                      </a:r>
                      <a:r>
                        <a:rPr dirty="0" sz="3000" spc="-5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3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000" i="1">
                          <a:latin typeface="Calibri"/>
                          <a:cs typeface="Calibri"/>
                        </a:rPr>
                        <a:t>A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6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3150"/>
                        </a:lnSpc>
                      </a:pPr>
                      <a:r>
                        <a:rPr dirty="0" sz="3000">
                          <a:latin typeface="Calibri"/>
                          <a:cs typeface="Calibri"/>
                        </a:rPr>
                        <a:t>AND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3150"/>
                        </a:lnSpc>
                      </a:pPr>
                      <a:r>
                        <a:rPr dirty="0" sz="3000" i="1">
                          <a:latin typeface="Calibri"/>
                          <a:cs typeface="Calibri"/>
                        </a:rPr>
                        <a:t>y </a:t>
                      </a:r>
                      <a:r>
                        <a:rPr dirty="0" sz="3000" spc="-5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3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000" i="1">
                          <a:latin typeface="Calibri"/>
                          <a:cs typeface="Calibri"/>
                        </a:rPr>
                        <a:t>B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3145"/>
                        </a:lnSpc>
                      </a:pPr>
                      <a:r>
                        <a:rPr dirty="0" sz="3000" spc="-5">
                          <a:latin typeface="Calibri"/>
                          <a:cs typeface="Calibri"/>
                        </a:rPr>
                        <a:t>THEN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3145"/>
                        </a:lnSpc>
                      </a:pPr>
                      <a:r>
                        <a:rPr dirty="0" sz="3000" i="1">
                          <a:latin typeface="Calibri"/>
                          <a:cs typeface="Calibri"/>
                        </a:rPr>
                        <a:t>z </a:t>
                      </a:r>
                      <a:r>
                        <a:rPr dirty="0" sz="3000" spc="-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3000" i="1">
                          <a:latin typeface="Calibri"/>
                          <a:cs typeface="Calibri"/>
                        </a:rPr>
                        <a:t>f </a:t>
                      </a:r>
                      <a:r>
                        <a:rPr dirty="0" sz="3000" spc="-5" i="1">
                          <a:latin typeface="Calibri"/>
                          <a:cs typeface="Calibri"/>
                        </a:rPr>
                        <a:t>(x,</a:t>
                      </a:r>
                      <a:r>
                        <a:rPr dirty="0" sz="3000" spc="-8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000" spc="-5" i="1">
                          <a:latin typeface="Calibri"/>
                          <a:cs typeface="Calibri"/>
                        </a:rPr>
                        <a:t>y)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9570" y="5325109"/>
            <a:ext cx="82435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where </a:t>
            </a:r>
            <a:r>
              <a:rPr dirty="0" sz="3000" spc="-5" i="1">
                <a:latin typeface="Calibri"/>
                <a:cs typeface="Calibri"/>
              </a:rPr>
              <a:t>x, </a:t>
            </a:r>
            <a:r>
              <a:rPr dirty="0" sz="3000" i="1">
                <a:latin typeface="Calibri"/>
                <a:cs typeface="Calibri"/>
              </a:rPr>
              <a:t>y </a:t>
            </a:r>
            <a:r>
              <a:rPr dirty="0" sz="3000">
                <a:latin typeface="Calibri"/>
                <a:cs typeface="Calibri"/>
              </a:rPr>
              <a:t>and </a:t>
            </a:r>
            <a:r>
              <a:rPr dirty="0" sz="3000" i="1">
                <a:latin typeface="Calibri"/>
                <a:cs typeface="Calibri"/>
              </a:rPr>
              <a:t>z </a:t>
            </a:r>
            <a:r>
              <a:rPr dirty="0" sz="3000">
                <a:latin typeface="Calibri"/>
                <a:cs typeface="Calibri"/>
              </a:rPr>
              <a:t>are </a:t>
            </a:r>
            <a:r>
              <a:rPr dirty="0" sz="3000" spc="-10">
                <a:latin typeface="Calibri"/>
                <a:cs typeface="Calibri"/>
              </a:rPr>
              <a:t>linguistic </a:t>
            </a:r>
            <a:r>
              <a:rPr dirty="0" sz="3000" spc="-5">
                <a:latin typeface="Calibri"/>
                <a:cs typeface="Calibri"/>
              </a:rPr>
              <a:t>variables; </a:t>
            </a:r>
            <a:r>
              <a:rPr dirty="0" sz="3000" i="1">
                <a:latin typeface="Calibri"/>
                <a:cs typeface="Calibri"/>
              </a:rPr>
              <a:t>A </a:t>
            </a:r>
            <a:r>
              <a:rPr dirty="0" sz="3000">
                <a:latin typeface="Calibri"/>
                <a:cs typeface="Calibri"/>
              </a:rPr>
              <a:t>and </a:t>
            </a:r>
            <a:r>
              <a:rPr dirty="0" sz="3000" i="1">
                <a:latin typeface="Calibri"/>
                <a:cs typeface="Calibri"/>
              </a:rPr>
              <a:t>B </a:t>
            </a:r>
            <a:r>
              <a:rPr dirty="0" sz="3000" spc="-5">
                <a:latin typeface="Calibri"/>
                <a:cs typeface="Calibri"/>
              </a:rPr>
              <a:t>are  fuzzy sets on universe of discourses </a:t>
            </a:r>
            <a:r>
              <a:rPr dirty="0" sz="3000" i="1">
                <a:latin typeface="Calibri"/>
                <a:cs typeface="Calibri"/>
              </a:rPr>
              <a:t>X </a:t>
            </a:r>
            <a:r>
              <a:rPr dirty="0" sz="3000" spc="-5">
                <a:latin typeface="Calibri"/>
                <a:cs typeface="Calibri"/>
              </a:rPr>
              <a:t>and </a:t>
            </a:r>
            <a:r>
              <a:rPr dirty="0" sz="3000" spc="-5" i="1">
                <a:latin typeface="Calibri"/>
                <a:cs typeface="Calibri"/>
              </a:rPr>
              <a:t>Y</a:t>
            </a:r>
            <a:r>
              <a:rPr dirty="0" sz="3000" spc="-5">
                <a:latin typeface="Calibri"/>
                <a:cs typeface="Calibri"/>
              </a:rPr>
              <a:t>,  respectively; and </a:t>
            </a:r>
            <a:r>
              <a:rPr dirty="0" sz="3000" i="1">
                <a:latin typeface="Calibri"/>
                <a:cs typeface="Calibri"/>
              </a:rPr>
              <a:t>f </a:t>
            </a:r>
            <a:r>
              <a:rPr dirty="0" sz="3000" spc="-5" i="1">
                <a:latin typeface="Calibri"/>
                <a:cs typeface="Calibri"/>
              </a:rPr>
              <a:t>(x, y)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mathematical</a:t>
            </a:r>
            <a:r>
              <a:rPr dirty="0" sz="3000" spc="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function.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" y="275590"/>
            <a:ext cx="7799705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The most commonly used </a:t>
            </a:r>
            <a:r>
              <a:rPr dirty="0" sz="3200" spc="-5" b="1">
                <a:latin typeface="Calibri"/>
                <a:cs typeface="Calibri"/>
              </a:rPr>
              <a:t>zero-order Sugeno  fuzzy model </a:t>
            </a:r>
            <a:r>
              <a:rPr dirty="0" sz="3200" spc="-5">
                <a:latin typeface="Calibri"/>
                <a:cs typeface="Calibri"/>
              </a:rPr>
              <a:t>applies fuzzy rules in the following  form: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2539" y="1991359"/>
            <a:ext cx="3213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6939" y="1991359"/>
            <a:ext cx="220916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87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x is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30325" algn="l"/>
              </a:tabLst>
            </a:pPr>
            <a:r>
              <a:rPr dirty="0" sz="3200" b="1">
                <a:latin typeface="Calibri"/>
                <a:cs typeface="Calibri"/>
              </a:rPr>
              <a:t>AND	y is</a:t>
            </a:r>
            <a:r>
              <a:rPr dirty="0" sz="3200" spc="-10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40" y="2711450"/>
            <a:ext cx="7131684" cy="3966210"/>
          </a:xfrm>
          <a:prstGeom prst="rect">
            <a:avLst/>
          </a:prstGeom>
        </p:spPr>
        <p:txBody>
          <a:bodyPr wrap="square" lIns="0" tIns="266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2100"/>
              </a:spcBef>
              <a:tabLst>
                <a:tab pos="3036570" algn="l"/>
              </a:tabLst>
            </a:pPr>
            <a:r>
              <a:rPr dirty="0" sz="3200" spc="-5" b="1">
                <a:latin typeface="Calibri"/>
                <a:cs typeface="Calibri"/>
              </a:rPr>
              <a:t>THEN	</a:t>
            </a:r>
            <a:r>
              <a:rPr dirty="0" sz="3200" b="1">
                <a:latin typeface="Calibri"/>
                <a:cs typeface="Calibri"/>
              </a:rPr>
              <a:t>z is</a:t>
            </a:r>
            <a:r>
              <a:rPr dirty="0" sz="3200" spc="-1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k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3200" spc="-5">
                <a:latin typeface="Calibri"/>
                <a:cs typeface="Calibri"/>
              </a:rPr>
              <a:t>where </a:t>
            </a:r>
            <a:r>
              <a:rPr dirty="0" sz="3200">
                <a:latin typeface="Calibri"/>
                <a:cs typeface="Calibri"/>
              </a:rPr>
              <a:t>k is a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constant.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00"/>
              </a:spcBef>
            </a:pP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5">
                <a:latin typeface="Calibri"/>
                <a:cs typeface="Calibri"/>
              </a:rPr>
              <a:t>this case, the output of each fuzzy rule is  constant.</a:t>
            </a:r>
            <a:endParaRPr sz="3200">
              <a:latin typeface="Calibri"/>
              <a:cs typeface="Calibri"/>
            </a:endParaRPr>
          </a:p>
          <a:p>
            <a:pPr marL="12700" marR="675640">
              <a:lnSpc>
                <a:spcPct val="100000"/>
              </a:lnSpc>
              <a:spcBef>
                <a:spcPts val="1990"/>
              </a:spcBef>
            </a:pPr>
            <a:r>
              <a:rPr dirty="0" sz="3200" spc="-5">
                <a:latin typeface="Calibri"/>
                <a:cs typeface="Calibri"/>
              </a:rPr>
              <a:t>All resultant membership functions are  represented </a:t>
            </a:r>
            <a:r>
              <a:rPr dirty="0" sz="3200" spc="-10">
                <a:latin typeface="Calibri"/>
                <a:cs typeface="Calibri"/>
              </a:rPr>
              <a:t>by </a:t>
            </a:r>
            <a:r>
              <a:rPr dirty="0" sz="3200" spc="-5">
                <a:latin typeface="Calibri"/>
                <a:cs typeface="Calibri"/>
              </a:rPr>
              <a:t>singleton </a:t>
            </a:r>
            <a:r>
              <a:rPr dirty="0" sz="3200" spc="-10">
                <a:latin typeface="Calibri"/>
                <a:cs typeface="Calibri"/>
              </a:rPr>
              <a:t>spikes.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F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1270" y="254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F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1270" y="533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D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1270" y="800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C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1270" y="106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B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1270" y="133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A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-1270" y="1600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9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-1270" y="1879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8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-1270" y="214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7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-1270" y="241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6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-1270" y="267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5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-1270" y="2946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4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-1270" y="321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3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-1270" y="349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2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-1270" y="375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1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-1270" y="4025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0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-1270" y="429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F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-1270" y="4559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EE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-1270" y="4838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D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-1270" y="5105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C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-1270" y="537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B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-1270" y="5638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A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-1270" y="590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9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-1270" y="61721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8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-1270" y="645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7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-1270" y="6718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6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-1270" y="698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5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-1270" y="7251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4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-1270" y="7518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E3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-1270" y="7797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2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-1270" y="806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1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-1270" y="8331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0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-1270" y="8597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F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-1270" y="8864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E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-1270" y="9131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DD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-1270" y="9410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C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-1270" y="9677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B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-1270" y="9944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A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-1270" y="10210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9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-1270" y="10477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D8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-1270" y="10756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7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-1270" y="11023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6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-1270" y="11290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5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655050" y="11557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4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-1270" y="11557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4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55050" y="118236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3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-1270" y="118236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3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55050" y="120903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D2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-1270" y="120903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D2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55050" y="123698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1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-1270" y="123698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1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55050" y="12636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0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-1270" y="12636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0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55050" y="129031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F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-1270" y="129031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F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55050" y="131698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E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-1270" y="131698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E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55050" y="134366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D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-1270" y="134366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D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55050" y="137033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C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-1270" y="137033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C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55050" y="139826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C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-1270" y="139826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C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55050" y="142493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A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-1270" y="142493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A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655050" y="145161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9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-1270" y="145161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9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655050" y="147828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8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-1270" y="147828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8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55050" y="150495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C7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-1270" y="150495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C7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55050" y="153288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6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-1270" y="153288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6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55050" y="155956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5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-1270" y="155956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5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655050" y="158623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09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4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-1270" y="158623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09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4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655050" y="16129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3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-1270" y="16129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3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655050" y="16395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2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-1270" y="16395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2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655050" y="166623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1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-1270" y="166623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1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655050" y="16941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0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-1270" y="16941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0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655050" y="17208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F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-1270" y="17208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F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655050" y="17475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E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-1270" y="17475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E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655050" y="177418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D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-1270" y="177418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D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655050" y="180086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C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-1270" y="180086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C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655050" y="18288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B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-1270" y="18288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B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655050" y="18554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A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-1270" y="18554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A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655050" y="188213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9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-1270" y="188213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9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655050" y="190881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8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-1270" y="190881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8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655050" y="19354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7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-1270" y="19354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7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655050" y="196215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6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-1270" y="196215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6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655050" y="199008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5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-1270" y="199008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5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655050" y="201676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4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-1270" y="201676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4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655050" y="20434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3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-1270" y="20434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3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655050" y="20701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2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-1270" y="20701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2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655050" y="209677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1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-1270" y="209677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1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655050" y="212471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0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-1270" y="212471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0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655050" y="21513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F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-1270" y="21513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F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655050" y="21780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E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-1270" y="21780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E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655050" y="22047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D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-1270" y="22047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D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55050" y="223138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C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-1270" y="223138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C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655050" y="225806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B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-1270" y="225806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B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655050" y="22860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A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-1270" y="22860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A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655050" y="23126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9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-1270" y="23126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9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655050" y="233933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8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-1270" y="233933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8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655050" y="236601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7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-1270" y="236601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7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655050" y="239267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6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-1270" y="239267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6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655050" y="24206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5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-1270" y="24206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5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655050" y="244728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4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-1270" y="244728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4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655050" y="247396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3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-1270" y="247396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3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655050" y="25006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2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-1270" y="25006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2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655050" y="25273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1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-1270" y="25273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1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655050" y="255397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0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-1270" y="255397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0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655050" y="258191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F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-1270" y="258191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F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655050" y="26085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E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-1270" y="26085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E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655050" y="26352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D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-1270" y="26352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D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655050" y="26619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C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-1270" y="26619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C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655050" y="268858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B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-1270" y="268858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B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655050" y="27165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A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-1270" y="27165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A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655050" y="27432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-1270" y="27432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655050" y="27698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-1270" y="27698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655050" y="279653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7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-1270" y="279653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7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655050" y="282321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6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-1270" y="282321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6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655050" y="284987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5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-1270" y="284987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5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655050" y="28778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4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-1270" y="28778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4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655050" y="290448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3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-1270" y="290448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3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655050" y="293116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2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-1270" y="293116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2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655050" y="29578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1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-1270" y="29578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1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655050" y="298450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90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-1270" y="298450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90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655050" y="301243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F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-1270" y="301243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F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655050" y="303911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E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-1270" y="303911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E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655050" y="30657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D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-1270" y="30657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D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655050" y="30924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C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-1270" y="30924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C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655050" y="3120389"/>
            <a:ext cx="490220" cy="27940"/>
          </a:xfrm>
          <a:custGeom>
            <a:avLst/>
            <a:gdLst/>
            <a:ahLst/>
            <a:cxnLst/>
            <a:rect l="l" t="t" r="r" b="b"/>
            <a:pathLst>
              <a:path w="490220" h="27939">
                <a:moveTo>
                  <a:pt x="0" y="27940"/>
                </a:moveTo>
                <a:lnTo>
                  <a:pt x="490220" y="27940"/>
                </a:lnTo>
                <a:lnTo>
                  <a:pt x="49022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B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-1270" y="3120389"/>
            <a:ext cx="491490" cy="27940"/>
          </a:xfrm>
          <a:custGeom>
            <a:avLst/>
            <a:gdLst/>
            <a:ahLst/>
            <a:cxnLst/>
            <a:rect l="l" t="t" r="r" b="b"/>
            <a:pathLst>
              <a:path w="491490" h="27939">
                <a:moveTo>
                  <a:pt x="0" y="27940"/>
                </a:moveTo>
                <a:lnTo>
                  <a:pt x="491490" y="27940"/>
                </a:lnTo>
                <a:lnTo>
                  <a:pt x="4914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B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655050" y="314578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80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A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-1270" y="314578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80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A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655050" y="31737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9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-1270" y="31737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9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655050" y="32004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8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-1270" y="32004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8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655050" y="32270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7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-1270" y="32270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7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655050" y="32537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6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-1270" y="32537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6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655050" y="328040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5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-1270" y="328040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5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655050" y="33083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4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-1270" y="33083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4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655050" y="33350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3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-1270" y="33350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3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655050" y="33616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2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-1270" y="33616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2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655050" y="33883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1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-1270" y="33883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1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655050" y="3416300"/>
            <a:ext cx="490220" cy="27940"/>
          </a:xfrm>
          <a:custGeom>
            <a:avLst/>
            <a:gdLst/>
            <a:ahLst/>
            <a:cxnLst/>
            <a:rect l="l" t="t" r="r" b="b"/>
            <a:pathLst>
              <a:path w="490220" h="27939">
                <a:moveTo>
                  <a:pt x="0" y="27940"/>
                </a:moveTo>
                <a:lnTo>
                  <a:pt x="490220" y="27940"/>
                </a:lnTo>
                <a:lnTo>
                  <a:pt x="49022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0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-1270" y="3416300"/>
            <a:ext cx="491490" cy="27940"/>
          </a:xfrm>
          <a:custGeom>
            <a:avLst/>
            <a:gdLst/>
            <a:ahLst/>
            <a:cxnLst/>
            <a:rect l="l" t="t" r="r" b="b"/>
            <a:pathLst>
              <a:path w="491490" h="27939">
                <a:moveTo>
                  <a:pt x="0" y="27940"/>
                </a:moveTo>
                <a:lnTo>
                  <a:pt x="491490" y="27940"/>
                </a:lnTo>
                <a:lnTo>
                  <a:pt x="4914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0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655050" y="344170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F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-1270" y="344170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F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655050" y="34696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-1270" y="34696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655050" y="34963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D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-1270" y="34963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D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655050" y="35229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C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-1270" y="35229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C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655050" y="35496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B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-1270" y="35496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B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655050" y="35775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A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-1270" y="35775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A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655050" y="36042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9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-1270" y="36042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9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655050" y="36309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8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-1270" y="36309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8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655050" y="36576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7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-1270" y="36576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7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655050" y="368427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6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-1270" y="368427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6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655050" y="3712209"/>
            <a:ext cx="490220" cy="27940"/>
          </a:xfrm>
          <a:custGeom>
            <a:avLst/>
            <a:gdLst/>
            <a:ahLst/>
            <a:cxnLst/>
            <a:rect l="l" t="t" r="r" b="b"/>
            <a:pathLst>
              <a:path w="490220" h="27939">
                <a:moveTo>
                  <a:pt x="0" y="27939"/>
                </a:moveTo>
                <a:lnTo>
                  <a:pt x="490220" y="27939"/>
                </a:lnTo>
                <a:lnTo>
                  <a:pt x="49022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5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-1270" y="3712209"/>
            <a:ext cx="491490" cy="27940"/>
          </a:xfrm>
          <a:custGeom>
            <a:avLst/>
            <a:gdLst/>
            <a:ahLst/>
            <a:cxnLst/>
            <a:rect l="l" t="t" r="r" b="b"/>
            <a:pathLst>
              <a:path w="491490" h="27939">
                <a:moveTo>
                  <a:pt x="0" y="27939"/>
                </a:moveTo>
                <a:lnTo>
                  <a:pt x="491490" y="27939"/>
                </a:lnTo>
                <a:lnTo>
                  <a:pt x="49149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5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655050" y="373760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4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-1270" y="373760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4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655050" y="37655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3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-1270" y="37655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3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655050" y="37922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2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-1270" y="37922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2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655050" y="38188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1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-1270" y="38188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1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655050" y="38455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0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-1270" y="38455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0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655050" y="38735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F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-1270" y="38735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F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655050" y="39001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E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-1270" y="39001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E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655050" y="39268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D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-1270" y="39268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D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655050" y="39535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C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-1270" y="39535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C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655050" y="398017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B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-1270" y="398017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B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655050" y="4008120"/>
            <a:ext cx="490220" cy="27940"/>
          </a:xfrm>
          <a:custGeom>
            <a:avLst/>
            <a:gdLst/>
            <a:ahLst/>
            <a:cxnLst/>
            <a:rect l="l" t="t" r="r" b="b"/>
            <a:pathLst>
              <a:path w="490220" h="27939">
                <a:moveTo>
                  <a:pt x="0" y="27940"/>
                </a:moveTo>
                <a:lnTo>
                  <a:pt x="490220" y="27940"/>
                </a:lnTo>
                <a:lnTo>
                  <a:pt x="49022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6A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-1270" y="4008120"/>
            <a:ext cx="491490" cy="27940"/>
          </a:xfrm>
          <a:custGeom>
            <a:avLst/>
            <a:gdLst/>
            <a:ahLst/>
            <a:cxnLst/>
            <a:rect l="l" t="t" r="r" b="b"/>
            <a:pathLst>
              <a:path w="491490" h="27939">
                <a:moveTo>
                  <a:pt x="0" y="27940"/>
                </a:moveTo>
                <a:lnTo>
                  <a:pt x="491490" y="27940"/>
                </a:lnTo>
                <a:lnTo>
                  <a:pt x="4914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6A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655050" y="40347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9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-1270" y="40347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9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8655050" y="40614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8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-1270" y="40614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8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8655050" y="40881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7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-1270" y="40881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7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655050" y="41148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6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-1270" y="41148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6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655050" y="414147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-1270" y="414147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8655050" y="41694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4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-1270" y="41694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4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655050" y="41960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-1270" y="41960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8655050" y="42227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2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-1270" y="42227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2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655050" y="42494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1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-1270" y="42494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1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8655050" y="427609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0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-1270" y="427609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0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655050" y="4304029"/>
            <a:ext cx="490220" cy="27940"/>
          </a:xfrm>
          <a:custGeom>
            <a:avLst/>
            <a:gdLst/>
            <a:ahLst/>
            <a:cxnLst/>
            <a:rect l="l" t="t" r="r" b="b"/>
            <a:pathLst>
              <a:path w="490220" h="27939">
                <a:moveTo>
                  <a:pt x="0" y="27940"/>
                </a:moveTo>
                <a:lnTo>
                  <a:pt x="490220" y="27940"/>
                </a:lnTo>
                <a:lnTo>
                  <a:pt x="49022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5F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-1270" y="4304029"/>
            <a:ext cx="491490" cy="27940"/>
          </a:xfrm>
          <a:custGeom>
            <a:avLst/>
            <a:gdLst/>
            <a:ahLst/>
            <a:cxnLst/>
            <a:rect l="l" t="t" r="r" b="b"/>
            <a:pathLst>
              <a:path w="491490" h="27939">
                <a:moveTo>
                  <a:pt x="0" y="27940"/>
                </a:moveTo>
                <a:lnTo>
                  <a:pt x="491490" y="27940"/>
                </a:lnTo>
                <a:lnTo>
                  <a:pt x="4914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5F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8655050" y="43307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E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-1270" y="43307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E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655050" y="43573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D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-1270" y="43573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D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8655050" y="43840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C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-1270" y="43840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C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655050" y="44107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B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-1270" y="44107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B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655050" y="443737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A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-1270" y="443737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A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8655050" y="44653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9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-1270" y="44653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9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655050" y="44919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8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-1270" y="44919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8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655050" y="45186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7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-1270" y="45186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7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8655050" y="45453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6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-1270" y="45453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6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8655050" y="457200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5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-1270" y="457200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5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8655050" y="45999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4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-1270" y="45999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4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8655050" y="46266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3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-1270" y="46266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3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8655050" y="46532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2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-1270" y="46532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2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8655050" y="46799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1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-1270" y="46799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1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8655050" y="47066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0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-1270" y="47066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0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8655050" y="473329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F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-1270" y="473329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F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8655050" y="47612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E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-1270" y="47612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E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8655050" y="47879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D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-1270" y="47879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D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8655050" y="48145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C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-1270" y="48145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C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8655050" y="48412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B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-1270" y="48412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B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8655050" y="486790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A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-1270" y="486790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A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8655050" y="48958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9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-1270" y="48958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9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8655050" y="49225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8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-1270" y="49225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8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8655050" y="49491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7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-1270" y="49491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7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8655050" y="49758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6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-1270" y="49758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6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8655050" y="50025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5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-1270" y="50025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5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8655050" y="502920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4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-1270" y="502920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4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8655050" y="50571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3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-1270" y="50571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3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8655050" y="50838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2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-1270" y="50838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2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8655050" y="51104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1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-1270" y="51104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1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8655050" y="51371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0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-1270" y="51371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0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8655050" y="516382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F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-1270" y="516382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F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8655050" y="51917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E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-1270" y="51917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E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8655050" y="52184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D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-1270" y="52184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D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8655050" y="52451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C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-1270" y="52451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C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8655050" y="52717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B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-1270" y="52717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B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8655050" y="52984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A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-1270" y="52984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A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8655050" y="532510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9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-1270" y="532510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9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8655050" y="53530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8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-1270" y="53530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8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8655050" y="53797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7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-1270" y="53797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7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8655050" y="54063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6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-1270" y="54063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6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8655050" y="54330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5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-1270" y="54330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5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8655050" y="545972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4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-1270" y="545972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4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8655050" y="54876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3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-1270" y="54876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3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8655050" y="55143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3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-1270" y="55143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3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8655050" y="55410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1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-1270" y="55410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1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8655050" y="55676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0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-1270" y="55676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0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655050" y="55943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F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-1270" y="55943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F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655050" y="562102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E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-1270" y="562102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E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655050" y="56489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D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-1270" y="56489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D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655050" y="56756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C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-1270" y="56756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C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8655050" y="57023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B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-1270" y="57023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B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8655050" y="57289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A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-1270" y="57289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A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8655050" y="57556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9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-1270" y="57556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9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8655050" y="578230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8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-1270" y="578230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8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8655050" y="58102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7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-1270" y="58102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7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8655050" y="58369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6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-1270" y="58369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6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8655050" y="586359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5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-1270" y="586359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5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8655050" y="58902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4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-1270" y="58902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4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8655050" y="5916929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23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-1270" y="5916929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23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8655050" y="59448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2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-1270" y="59448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2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8655050" y="597154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1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-1270" y="597154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1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8655050" y="599820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0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-1270" y="599820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0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8655050" y="60248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F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-1270" y="60248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F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8655050" y="60515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E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-1270" y="60515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E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8655050" y="607822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79"/>
                </a:moveTo>
                <a:lnTo>
                  <a:pt x="490220" y="30479"/>
                </a:lnTo>
                <a:lnTo>
                  <a:pt x="4902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1D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-1270" y="607822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79"/>
                </a:moveTo>
                <a:lnTo>
                  <a:pt x="491490" y="30479"/>
                </a:lnTo>
                <a:lnTo>
                  <a:pt x="4914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1D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8655050" y="610615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C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-1270" y="610615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C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8655050" y="613282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B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-1270" y="613282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B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8655050" y="615950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A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-1270" y="615950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A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8655050" y="618617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9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-1270" y="618617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9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8655050" y="6212840"/>
            <a:ext cx="490220" cy="30480"/>
          </a:xfrm>
          <a:custGeom>
            <a:avLst/>
            <a:gdLst/>
            <a:ahLst/>
            <a:cxnLst/>
            <a:rect l="l" t="t" r="r" b="b"/>
            <a:pathLst>
              <a:path w="490220" h="30479">
                <a:moveTo>
                  <a:pt x="0" y="30480"/>
                </a:moveTo>
                <a:lnTo>
                  <a:pt x="490220" y="30480"/>
                </a:lnTo>
                <a:lnTo>
                  <a:pt x="4902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18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-1270" y="6212840"/>
            <a:ext cx="491490" cy="30480"/>
          </a:xfrm>
          <a:custGeom>
            <a:avLst/>
            <a:gdLst/>
            <a:ahLst/>
            <a:cxnLst/>
            <a:rect l="l" t="t" r="r" b="b"/>
            <a:pathLst>
              <a:path w="491490" h="30479">
                <a:moveTo>
                  <a:pt x="0" y="30480"/>
                </a:moveTo>
                <a:lnTo>
                  <a:pt x="491490" y="30480"/>
                </a:lnTo>
                <a:lnTo>
                  <a:pt x="4914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18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8655050" y="6240779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10"/>
                </a:moveTo>
                <a:lnTo>
                  <a:pt x="490220" y="29210"/>
                </a:lnTo>
                <a:lnTo>
                  <a:pt x="49022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7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-1270" y="6240779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10"/>
                </a:moveTo>
                <a:lnTo>
                  <a:pt x="491490" y="29210"/>
                </a:lnTo>
                <a:lnTo>
                  <a:pt x="4914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7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8655050" y="626745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6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-1270" y="626745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6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8655050" y="6294120"/>
            <a:ext cx="490220" cy="29209"/>
          </a:xfrm>
          <a:custGeom>
            <a:avLst/>
            <a:gdLst/>
            <a:ahLst/>
            <a:cxnLst/>
            <a:rect l="l" t="t" r="r" b="b"/>
            <a:pathLst>
              <a:path w="490220" h="29210">
                <a:moveTo>
                  <a:pt x="0" y="29209"/>
                </a:moveTo>
                <a:lnTo>
                  <a:pt x="490220" y="29209"/>
                </a:lnTo>
                <a:lnTo>
                  <a:pt x="4902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5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-1270" y="6294120"/>
            <a:ext cx="491490" cy="29209"/>
          </a:xfrm>
          <a:custGeom>
            <a:avLst/>
            <a:gdLst/>
            <a:ahLst/>
            <a:cxnLst/>
            <a:rect l="l" t="t" r="r" b="b"/>
            <a:pathLst>
              <a:path w="491490" h="29210">
                <a:moveTo>
                  <a:pt x="0" y="29209"/>
                </a:moveTo>
                <a:lnTo>
                  <a:pt x="491490" y="29209"/>
                </a:lnTo>
                <a:lnTo>
                  <a:pt x="4914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5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-1270" y="63207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4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-1270" y="63474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3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-1270" y="63741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12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-1270" y="64020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1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-1270" y="64287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0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-1270" y="64554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F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-1270" y="6482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E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-1270" y="65087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D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-1270" y="65366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C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-1270" y="65633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B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-1270" y="65900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A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-1270" y="66167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9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-1270" y="66433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8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-1270" y="66700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7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-1270" y="66979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-1270" y="67246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5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-1270" y="67513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4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-1270" y="67779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3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-1270" y="680465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2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0" y="6832600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1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90219" y="1151889"/>
            <a:ext cx="8164830" cy="5193030"/>
          </a:xfrm>
          <a:custGeom>
            <a:avLst/>
            <a:gdLst/>
            <a:ahLst/>
            <a:cxnLst/>
            <a:rect l="l" t="t" r="r" b="b"/>
            <a:pathLst>
              <a:path w="8164830" h="5193030">
                <a:moveTo>
                  <a:pt x="8164830" y="0"/>
                </a:moveTo>
                <a:lnTo>
                  <a:pt x="0" y="0"/>
                </a:lnTo>
                <a:lnTo>
                  <a:pt x="0" y="5193030"/>
                </a:lnTo>
                <a:lnTo>
                  <a:pt x="8164830" y="5193030"/>
                </a:lnTo>
                <a:lnTo>
                  <a:pt x="8164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062989" y="1409700"/>
            <a:ext cx="1771650" cy="781050"/>
          </a:xfrm>
          <a:custGeom>
            <a:avLst/>
            <a:gdLst/>
            <a:ahLst/>
            <a:cxnLst/>
            <a:rect l="l" t="t" r="r" b="b"/>
            <a:pathLst>
              <a:path w="1771650" h="781050">
                <a:moveTo>
                  <a:pt x="0" y="781050"/>
                </a:moveTo>
                <a:lnTo>
                  <a:pt x="1771650" y="781050"/>
                </a:lnTo>
                <a:lnTo>
                  <a:pt x="1771650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453639" y="1629410"/>
            <a:ext cx="332740" cy="228600"/>
          </a:xfrm>
          <a:custGeom>
            <a:avLst/>
            <a:gdLst/>
            <a:ahLst/>
            <a:cxnLst/>
            <a:rect l="l" t="t" r="r" b="b"/>
            <a:pathLst>
              <a:path w="332739" h="228600">
                <a:moveTo>
                  <a:pt x="0" y="228600"/>
                </a:moveTo>
                <a:lnTo>
                  <a:pt x="332740" y="228600"/>
                </a:lnTo>
                <a:lnTo>
                  <a:pt x="33274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624330" y="218186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603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500879" y="2105660"/>
            <a:ext cx="1172210" cy="0"/>
          </a:xfrm>
          <a:custGeom>
            <a:avLst/>
            <a:gdLst/>
            <a:ahLst/>
            <a:cxnLst/>
            <a:rect l="l" t="t" r="r" b="b"/>
            <a:pathLst>
              <a:path w="1172210" h="0">
                <a:moveTo>
                  <a:pt x="0" y="0"/>
                </a:moveTo>
                <a:lnTo>
                  <a:pt x="117221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140450" y="209550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78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6269354" y="2052954"/>
            <a:ext cx="10414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339079" y="21907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062989" y="3086100"/>
            <a:ext cx="1771650" cy="781050"/>
          </a:xfrm>
          <a:custGeom>
            <a:avLst/>
            <a:gdLst/>
            <a:ahLst/>
            <a:cxnLst/>
            <a:rect l="l" t="t" r="r" b="b"/>
            <a:pathLst>
              <a:path w="1771650" h="781050">
                <a:moveTo>
                  <a:pt x="0" y="781050"/>
                </a:moveTo>
                <a:lnTo>
                  <a:pt x="1771650" y="781050"/>
                </a:lnTo>
                <a:lnTo>
                  <a:pt x="1771650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834639" y="3695700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3105785" y="3644265"/>
            <a:ext cx="104139" cy="104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4500879" y="3362959"/>
            <a:ext cx="1219200" cy="8890"/>
          </a:xfrm>
          <a:custGeom>
            <a:avLst/>
            <a:gdLst/>
            <a:ahLst/>
            <a:cxnLst/>
            <a:rect l="l" t="t" r="r" b="b"/>
            <a:pathLst>
              <a:path w="1219200" h="8889">
                <a:moveTo>
                  <a:pt x="0" y="0"/>
                </a:moveTo>
                <a:lnTo>
                  <a:pt x="1219200" y="888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6120129" y="3686809"/>
            <a:ext cx="382270" cy="8890"/>
          </a:xfrm>
          <a:custGeom>
            <a:avLst/>
            <a:gdLst/>
            <a:ahLst/>
            <a:cxnLst/>
            <a:rect l="l" t="t" r="r" b="b"/>
            <a:pathLst>
              <a:path w="382270" h="8889">
                <a:moveTo>
                  <a:pt x="0" y="0"/>
                </a:moveTo>
                <a:lnTo>
                  <a:pt x="382270" y="888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6269354" y="3644265"/>
            <a:ext cx="93980" cy="10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967229" y="3096260"/>
            <a:ext cx="410209" cy="770890"/>
          </a:xfrm>
          <a:custGeom>
            <a:avLst/>
            <a:gdLst/>
            <a:ahLst/>
            <a:cxnLst/>
            <a:rect l="l" t="t" r="r" b="b"/>
            <a:pathLst>
              <a:path w="410210" h="770889">
                <a:moveTo>
                  <a:pt x="0" y="0"/>
                </a:moveTo>
                <a:lnTo>
                  <a:pt x="410209" y="7708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539239" y="3086100"/>
            <a:ext cx="419100" cy="772160"/>
          </a:xfrm>
          <a:custGeom>
            <a:avLst/>
            <a:gdLst/>
            <a:ahLst/>
            <a:cxnLst/>
            <a:rect l="l" t="t" r="r" b="b"/>
            <a:pathLst>
              <a:path w="419100" h="772160">
                <a:moveTo>
                  <a:pt x="0" y="772160"/>
                </a:moveTo>
                <a:lnTo>
                  <a:pt x="4190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795779" y="3420109"/>
            <a:ext cx="334010" cy="218440"/>
          </a:xfrm>
          <a:custGeom>
            <a:avLst/>
            <a:gdLst/>
            <a:ahLst/>
            <a:cxnLst/>
            <a:rect l="l" t="t" r="r" b="b"/>
            <a:pathLst>
              <a:path w="334010" h="218439">
                <a:moveTo>
                  <a:pt x="334009" y="0"/>
                </a:moveTo>
                <a:lnTo>
                  <a:pt x="0" y="0"/>
                </a:lnTo>
                <a:lnTo>
                  <a:pt x="0" y="218439"/>
                </a:lnTo>
                <a:lnTo>
                  <a:pt x="334009" y="218439"/>
                </a:lnTo>
                <a:lnTo>
                  <a:pt x="334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795779" y="3420109"/>
            <a:ext cx="334010" cy="218440"/>
          </a:xfrm>
          <a:custGeom>
            <a:avLst/>
            <a:gdLst/>
            <a:ahLst/>
            <a:cxnLst/>
            <a:rect l="l" t="t" r="r" b="b"/>
            <a:pathLst>
              <a:path w="334010" h="218439">
                <a:moveTo>
                  <a:pt x="0" y="218439"/>
                </a:moveTo>
                <a:lnTo>
                  <a:pt x="334009" y="218439"/>
                </a:lnTo>
                <a:lnTo>
                  <a:pt x="334009" y="0"/>
                </a:lnTo>
                <a:lnTo>
                  <a:pt x="0" y="0"/>
                </a:lnTo>
                <a:lnTo>
                  <a:pt x="0" y="2184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367279" y="3867150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 h="0">
                <a:moveTo>
                  <a:pt x="0" y="0"/>
                </a:moveTo>
                <a:lnTo>
                  <a:pt x="4673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062989" y="3867150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 h="0">
                <a:moveTo>
                  <a:pt x="0" y="0"/>
                </a:moveTo>
                <a:lnTo>
                  <a:pt x="4851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624330" y="3858259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71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624330" y="3695700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291079" y="3695700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h="0">
                <a:moveTo>
                  <a:pt x="0" y="0"/>
                </a:moveTo>
                <a:lnTo>
                  <a:pt x="56260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3510279" y="3695700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10" h="0">
                <a:moveTo>
                  <a:pt x="0" y="0"/>
                </a:moveTo>
                <a:lnTo>
                  <a:pt x="2086610" y="0"/>
                </a:lnTo>
              </a:path>
            </a:pathLst>
          </a:custGeom>
          <a:ln w="381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6445250" y="3695700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 h="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062989" y="4753609"/>
            <a:ext cx="1771650" cy="781050"/>
          </a:xfrm>
          <a:custGeom>
            <a:avLst/>
            <a:gdLst/>
            <a:ahLst/>
            <a:cxnLst/>
            <a:rect l="l" t="t" r="r" b="b"/>
            <a:pathLst>
              <a:path w="1771650" h="781050">
                <a:moveTo>
                  <a:pt x="0" y="781049"/>
                </a:moveTo>
                <a:lnTo>
                  <a:pt x="1771650" y="781049"/>
                </a:lnTo>
                <a:lnTo>
                  <a:pt x="177165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090930" y="4857750"/>
            <a:ext cx="334010" cy="228600"/>
          </a:xfrm>
          <a:custGeom>
            <a:avLst/>
            <a:gdLst/>
            <a:ahLst/>
            <a:cxnLst/>
            <a:rect l="l" t="t" r="r" b="b"/>
            <a:pathLst>
              <a:path w="334009" h="228600">
                <a:moveTo>
                  <a:pt x="0" y="228600"/>
                </a:moveTo>
                <a:lnTo>
                  <a:pt x="334009" y="228600"/>
                </a:lnTo>
                <a:lnTo>
                  <a:pt x="33400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624330" y="5524500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30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1624330" y="5153659"/>
            <a:ext cx="0" cy="389890"/>
          </a:xfrm>
          <a:custGeom>
            <a:avLst/>
            <a:gdLst/>
            <a:ahLst/>
            <a:cxnLst/>
            <a:rect l="l" t="t" r="r" b="b"/>
            <a:pathLst>
              <a:path w="0" h="389889">
                <a:moveTo>
                  <a:pt x="0" y="0"/>
                </a:moveTo>
                <a:lnTo>
                  <a:pt x="0" y="38988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334634" y="2052954"/>
            <a:ext cx="10414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334634" y="3320415"/>
            <a:ext cx="104140" cy="9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767579" y="3420109"/>
            <a:ext cx="334010" cy="218440"/>
          </a:xfrm>
          <a:custGeom>
            <a:avLst/>
            <a:gdLst/>
            <a:ahLst/>
            <a:cxnLst/>
            <a:rect l="l" t="t" r="r" b="b"/>
            <a:pathLst>
              <a:path w="334010" h="218439">
                <a:moveTo>
                  <a:pt x="334010" y="0"/>
                </a:moveTo>
                <a:lnTo>
                  <a:pt x="0" y="0"/>
                </a:lnTo>
                <a:lnTo>
                  <a:pt x="0" y="218439"/>
                </a:lnTo>
                <a:lnTo>
                  <a:pt x="334010" y="218439"/>
                </a:lnTo>
                <a:lnTo>
                  <a:pt x="334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767579" y="3420109"/>
            <a:ext cx="334010" cy="218440"/>
          </a:xfrm>
          <a:custGeom>
            <a:avLst/>
            <a:gdLst/>
            <a:ahLst/>
            <a:cxnLst/>
            <a:rect l="l" t="t" r="r" b="b"/>
            <a:pathLst>
              <a:path w="334010" h="218439">
                <a:moveTo>
                  <a:pt x="0" y="218439"/>
                </a:moveTo>
                <a:lnTo>
                  <a:pt x="334010" y="218439"/>
                </a:lnTo>
                <a:lnTo>
                  <a:pt x="334010" y="0"/>
                </a:lnTo>
                <a:lnTo>
                  <a:pt x="0" y="0"/>
                </a:lnTo>
                <a:lnTo>
                  <a:pt x="0" y="2184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3939540" y="3086100"/>
            <a:ext cx="885190" cy="781050"/>
          </a:xfrm>
          <a:custGeom>
            <a:avLst/>
            <a:gdLst/>
            <a:ahLst/>
            <a:cxnLst/>
            <a:rect l="l" t="t" r="r" b="b"/>
            <a:pathLst>
              <a:path w="885189" h="781050">
                <a:moveTo>
                  <a:pt x="0" y="781050"/>
                </a:moveTo>
                <a:lnTo>
                  <a:pt x="8851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3501390" y="3867150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3501390" y="3086100"/>
            <a:ext cx="1761489" cy="781050"/>
          </a:xfrm>
          <a:custGeom>
            <a:avLst/>
            <a:gdLst/>
            <a:ahLst/>
            <a:cxnLst/>
            <a:rect l="l" t="t" r="r" b="b"/>
            <a:pathLst>
              <a:path w="1761489" h="781050">
                <a:moveTo>
                  <a:pt x="0" y="781050"/>
                </a:moveTo>
                <a:lnTo>
                  <a:pt x="1761489" y="781050"/>
                </a:lnTo>
                <a:lnTo>
                  <a:pt x="1761489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824729" y="3086100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4511040" y="3362959"/>
            <a:ext cx="0" cy="542290"/>
          </a:xfrm>
          <a:custGeom>
            <a:avLst/>
            <a:gdLst/>
            <a:ahLst/>
            <a:cxnLst/>
            <a:rect l="l" t="t" r="r" b="b"/>
            <a:pathLst>
              <a:path w="0" h="542289">
                <a:moveTo>
                  <a:pt x="0" y="0"/>
                </a:moveTo>
                <a:lnTo>
                  <a:pt x="0" y="54228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3491229" y="2190750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 h="0">
                <a:moveTo>
                  <a:pt x="0" y="0"/>
                </a:moveTo>
                <a:lnTo>
                  <a:pt x="2048510" y="0"/>
                </a:lnTo>
              </a:path>
            </a:pathLst>
          </a:custGeom>
          <a:ln w="381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4500879" y="2105660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3558540" y="1638300"/>
            <a:ext cx="332740" cy="219710"/>
          </a:xfrm>
          <a:custGeom>
            <a:avLst/>
            <a:gdLst/>
            <a:ahLst/>
            <a:cxnLst/>
            <a:rect l="l" t="t" r="r" b="b"/>
            <a:pathLst>
              <a:path w="332739" h="219710">
                <a:moveTo>
                  <a:pt x="332739" y="0"/>
                </a:moveTo>
                <a:lnTo>
                  <a:pt x="0" y="0"/>
                </a:lnTo>
                <a:lnTo>
                  <a:pt x="0" y="219710"/>
                </a:lnTo>
                <a:lnTo>
                  <a:pt x="332739" y="219710"/>
                </a:lnTo>
                <a:lnTo>
                  <a:pt x="332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3558540" y="1638300"/>
            <a:ext cx="332740" cy="219710"/>
          </a:xfrm>
          <a:custGeom>
            <a:avLst/>
            <a:gdLst/>
            <a:ahLst/>
            <a:cxnLst/>
            <a:rect l="l" t="t" r="r" b="b"/>
            <a:pathLst>
              <a:path w="332739" h="219710">
                <a:moveTo>
                  <a:pt x="0" y="219710"/>
                </a:moveTo>
                <a:lnTo>
                  <a:pt x="332739" y="219710"/>
                </a:lnTo>
                <a:lnTo>
                  <a:pt x="332739" y="0"/>
                </a:lnTo>
                <a:lnTo>
                  <a:pt x="0" y="0"/>
                </a:lnTo>
                <a:lnTo>
                  <a:pt x="0" y="2197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3501390" y="1409700"/>
            <a:ext cx="218440" cy="10160"/>
          </a:xfrm>
          <a:custGeom>
            <a:avLst/>
            <a:gdLst/>
            <a:ahLst/>
            <a:cxnLst/>
            <a:rect l="l" t="t" r="r" b="b"/>
            <a:pathLst>
              <a:path w="218439" h="10159">
                <a:moveTo>
                  <a:pt x="-9525" y="5079"/>
                </a:moveTo>
                <a:lnTo>
                  <a:pt x="227964" y="5079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3710940" y="1409700"/>
            <a:ext cx="1551940" cy="781050"/>
          </a:xfrm>
          <a:custGeom>
            <a:avLst/>
            <a:gdLst/>
            <a:ahLst/>
            <a:cxnLst/>
            <a:rect l="l" t="t" r="r" b="b"/>
            <a:pathLst>
              <a:path w="1551939" h="781050">
                <a:moveTo>
                  <a:pt x="0" y="0"/>
                </a:moveTo>
                <a:lnTo>
                  <a:pt x="895350" y="781050"/>
                </a:lnTo>
                <a:lnTo>
                  <a:pt x="1551939" y="781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3491229" y="1409700"/>
            <a:ext cx="1781810" cy="781050"/>
          </a:xfrm>
          <a:custGeom>
            <a:avLst/>
            <a:gdLst/>
            <a:ahLst/>
            <a:cxnLst/>
            <a:rect l="l" t="t" r="r" b="b"/>
            <a:pathLst>
              <a:path w="1781810" h="781050">
                <a:moveTo>
                  <a:pt x="0" y="781050"/>
                </a:moveTo>
                <a:lnTo>
                  <a:pt x="1781810" y="781050"/>
                </a:lnTo>
                <a:lnTo>
                  <a:pt x="1781810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062989" y="1409700"/>
            <a:ext cx="1771650" cy="781050"/>
          </a:xfrm>
          <a:custGeom>
            <a:avLst/>
            <a:gdLst/>
            <a:ahLst/>
            <a:cxnLst/>
            <a:rect l="l" t="t" r="r" b="b"/>
            <a:pathLst>
              <a:path w="1771650" h="781050">
                <a:moveTo>
                  <a:pt x="0" y="781050"/>
                </a:moveTo>
                <a:lnTo>
                  <a:pt x="999490" y="781050"/>
                </a:lnTo>
                <a:lnTo>
                  <a:pt x="1437640" y="0"/>
                </a:lnTo>
                <a:lnTo>
                  <a:pt x="1771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624330" y="3695700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h="0">
                <a:moveTo>
                  <a:pt x="0" y="0"/>
                </a:moveTo>
                <a:lnTo>
                  <a:pt x="56260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062479" y="36957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062989" y="4753609"/>
            <a:ext cx="1771650" cy="781050"/>
          </a:xfrm>
          <a:custGeom>
            <a:avLst/>
            <a:gdLst/>
            <a:ahLst/>
            <a:cxnLst/>
            <a:rect l="l" t="t" r="r" b="b"/>
            <a:pathLst>
              <a:path w="1771650" h="781050">
                <a:moveTo>
                  <a:pt x="0" y="0"/>
                </a:moveTo>
                <a:lnTo>
                  <a:pt x="332740" y="0"/>
                </a:lnTo>
                <a:lnTo>
                  <a:pt x="781049" y="781049"/>
                </a:lnTo>
                <a:lnTo>
                  <a:pt x="1771650" y="7810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291079" y="5153659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 h="0">
                <a:moveTo>
                  <a:pt x="0" y="0"/>
                </a:moveTo>
                <a:lnTo>
                  <a:pt x="5524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834639" y="5153659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3105785" y="5100954"/>
            <a:ext cx="104139" cy="95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834379" y="5153659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 h="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3472179" y="515365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 h="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958339" y="5153659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 h="0">
                <a:moveTo>
                  <a:pt x="0" y="0"/>
                </a:moveTo>
                <a:lnTo>
                  <a:pt x="5524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634489" y="5153659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 h="0">
                <a:moveTo>
                  <a:pt x="0" y="0"/>
                </a:moveTo>
                <a:lnTo>
                  <a:pt x="5524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072639" y="2190750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 h="0">
                <a:moveTo>
                  <a:pt x="0" y="0"/>
                </a:moveTo>
                <a:lnTo>
                  <a:pt x="14287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3105785" y="2139314"/>
            <a:ext cx="104139" cy="10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520690" y="1714500"/>
            <a:ext cx="619760" cy="772160"/>
          </a:xfrm>
          <a:custGeom>
            <a:avLst/>
            <a:gdLst/>
            <a:ahLst/>
            <a:cxnLst/>
            <a:rect l="l" t="t" r="r" b="b"/>
            <a:pathLst>
              <a:path w="619760" h="772160">
                <a:moveTo>
                  <a:pt x="514350" y="0"/>
                </a:moveTo>
                <a:lnTo>
                  <a:pt x="0" y="0"/>
                </a:lnTo>
                <a:lnTo>
                  <a:pt x="0" y="772160"/>
                </a:lnTo>
                <a:lnTo>
                  <a:pt x="514350" y="772160"/>
                </a:lnTo>
                <a:lnTo>
                  <a:pt x="619760" y="381000"/>
                </a:lnTo>
                <a:lnTo>
                  <a:pt x="51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520690" y="1714500"/>
            <a:ext cx="619760" cy="772160"/>
          </a:xfrm>
          <a:custGeom>
            <a:avLst/>
            <a:gdLst/>
            <a:ahLst/>
            <a:cxnLst/>
            <a:rect l="l" t="t" r="r" b="b"/>
            <a:pathLst>
              <a:path w="619760" h="772160">
                <a:moveTo>
                  <a:pt x="0" y="0"/>
                </a:moveTo>
                <a:lnTo>
                  <a:pt x="0" y="772160"/>
                </a:lnTo>
                <a:lnTo>
                  <a:pt x="514350" y="772160"/>
                </a:lnTo>
                <a:lnTo>
                  <a:pt x="619760" y="381000"/>
                </a:lnTo>
                <a:lnTo>
                  <a:pt x="5143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520690" y="3305809"/>
            <a:ext cx="619760" cy="770890"/>
          </a:xfrm>
          <a:custGeom>
            <a:avLst/>
            <a:gdLst/>
            <a:ahLst/>
            <a:cxnLst/>
            <a:rect l="l" t="t" r="r" b="b"/>
            <a:pathLst>
              <a:path w="619760" h="770889">
                <a:moveTo>
                  <a:pt x="514350" y="0"/>
                </a:moveTo>
                <a:lnTo>
                  <a:pt x="0" y="0"/>
                </a:lnTo>
                <a:lnTo>
                  <a:pt x="0" y="770889"/>
                </a:lnTo>
                <a:lnTo>
                  <a:pt x="514350" y="770889"/>
                </a:lnTo>
                <a:lnTo>
                  <a:pt x="619760" y="389889"/>
                </a:lnTo>
                <a:lnTo>
                  <a:pt x="51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5520690" y="3305809"/>
            <a:ext cx="619760" cy="770890"/>
          </a:xfrm>
          <a:custGeom>
            <a:avLst/>
            <a:gdLst/>
            <a:ahLst/>
            <a:cxnLst/>
            <a:rect l="l" t="t" r="r" b="b"/>
            <a:pathLst>
              <a:path w="619760" h="770889">
                <a:moveTo>
                  <a:pt x="0" y="0"/>
                </a:moveTo>
                <a:lnTo>
                  <a:pt x="0" y="770889"/>
                </a:lnTo>
                <a:lnTo>
                  <a:pt x="514350" y="770889"/>
                </a:lnTo>
                <a:lnTo>
                  <a:pt x="619760" y="389889"/>
                </a:lnTo>
                <a:lnTo>
                  <a:pt x="51435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6502400" y="2190750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 h="0">
                <a:moveTo>
                  <a:pt x="0" y="0"/>
                </a:moveTo>
                <a:lnTo>
                  <a:pt x="174244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6502400" y="14097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8244840" y="14097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7378700" y="14097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7893050" y="14097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6473190" y="2095500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 h="0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6511290" y="2095500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6854190" y="3086100"/>
            <a:ext cx="38100" cy="781050"/>
          </a:xfrm>
          <a:custGeom>
            <a:avLst/>
            <a:gdLst/>
            <a:ahLst/>
            <a:cxnLst/>
            <a:rect l="l" t="t" r="r" b="b"/>
            <a:pathLst>
              <a:path w="38100" h="781050">
                <a:moveTo>
                  <a:pt x="0" y="781050"/>
                </a:moveTo>
                <a:lnTo>
                  <a:pt x="38100" y="781050"/>
                </a:lnTo>
                <a:lnTo>
                  <a:pt x="38100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6502400" y="3867150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 h="0">
                <a:moveTo>
                  <a:pt x="0" y="0"/>
                </a:moveTo>
                <a:lnTo>
                  <a:pt x="174244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6502400" y="30861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8244840" y="30861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7378700" y="30861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381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7893050" y="30861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6502400" y="4753609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 h="0">
                <a:moveTo>
                  <a:pt x="0" y="0"/>
                </a:moveTo>
                <a:lnTo>
                  <a:pt x="174244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6854190" y="4753609"/>
            <a:ext cx="38100" cy="781050"/>
          </a:xfrm>
          <a:custGeom>
            <a:avLst/>
            <a:gdLst/>
            <a:ahLst/>
            <a:cxnLst/>
            <a:rect l="l" t="t" r="r" b="b"/>
            <a:pathLst>
              <a:path w="38100" h="781050">
                <a:moveTo>
                  <a:pt x="0" y="781049"/>
                </a:moveTo>
                <a:lnTo>
                  <a:pt x="38100" y="781049"/>
                </a:lnTo>
                <a:lnTo>
                  <a:pt x="3810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6502400" y="5534659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 h="0">
                <a:moveTo>
                  <a:pt x="0" y="0"/>
                </a:moveTo>
                <a:lnTo>
                  <a:pt x="174244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6502400" y="4753609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8244840" y="4753609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7359650" y="4753609"/>
            <a:ext cx="38100" cy="781050"/>
          </a:xfrm>
          <a:custGeom>
            <a:avLst/>
            <a:gdLst/>
            <a:ahLst/>
            <a:cxnLst/>
            <a:rect l="l" t="t" r="r" b="b"/>
            <a:pathLst>
              <a:path w="38100" h="781050">
                <a:moveTo>
                  <a:pt x="0" y="781049"/>
                </a:moveTo>
                <a:lnTo>
                  <a:pt x="38100" y="781049"/>
                </a:lnTo>
                <a:lnTo>
                  <a:pt x="3810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7887969" y="4753609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49"/>
                </a:lnTo>
              </a:path>
            </a:pathLst>
          </a:custGeom>
          <a:ln w="4825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31" name="object 531"/>
          <p:cNvGraphicFramePr>
            <a:graphicFrameLocks noGrp="1"/>
          </p:cNvGraphicFramePr>
          <p:nvPr/>
        </p:nvGraphicFramePr>
        <p:xfrm>
          <a:off x="738505" y="1294764"/>
          <a:ext cx="7736205" cy="491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3455"/>
                <a:gridCol w="2165985"/>
                <a:gridCol w="189229"/>
                <a:gridCol w="759460"/>
                <a:gridCol w="437514"/>
                <a:gridCol w="1184909"/>
                <a:gridCol w="362584"/>
                <a:gridCol w="393065"/>
              </a:tblGrid>
              <a:tr h="126746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2444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50" spc="-3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tabLst>
                          <a:tab pos="799465" algn="l"/>
                          <a:tab pos="2008505" algn="l"/>
                        </a:tabLst>
                      </a:pPr>
                      <a:r>
                        <a:rPr dirty="0" baseline="17857" sz="2100" spc="15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22935">
                        <a:lnSpc>
                          <a:spcPts val="1789"/>
                        </a:lnSpc>
                        <a:spcBef>
                          <a:spcPts val="620"/>
                        </a:spcBef>
                      </a:pPr>
                      <a:r>
                        <a:rPr dirty="0" sz="1650" spc="-2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650" spc="-2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490"/>
                        </a:lnSpc>
                        <a:tabLst>
                          <a:tab pos="1871345" algn="l"/>
                        </a:tabLst>
                      </a:pPr>
                      <a:r>
                        <a:rPr dirty="0" baseline="-29761" sz="2100" spc="7">
                          <a:latin typeface="Times New Roman"/>
                          <a:cs typeface="Times New Roman"/>
                        </a:rPr>
                        <a:t>0.0	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0.1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66395">
                        <a:lnSpc>
                          <a:spcPct val="100000"/>
                        </a:lnSpc>
                        <a:spcBef>
                          <a:spcPts val="1550"/>
                        </a:spcBef>
                        <a:tabLst>
                          <a:tab pos="1423035" algn="l"/>
                        </a:tabLst>
                      </a:pPr>
                      <a:r>
                        <a:rPr dirty="0" baseline="17857" sz="2100" spc="15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41910">
                        <a:lnSpc>
                          <a:spcPct val="100000"/>
                        </a:lnSpc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35280">
                        <a:lnSpc>
                          <a:spcPts val="1625"/>
                        </a:lnSpc>
                      </a:pPr>
                      <a:r>
                        <a:rPr dirty="0" sz="1400" spc="10">
                          <a:latin typeface="Times New Roman"/>
                          <a:cs typeface="Times New Roman"/>
                        </a:rPr>
                        <a:t>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ts val="162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r" marR="7429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850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dirty="0" sz="1400" spc="3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 gridSpan="8"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84755" algn="l"/>
                          <a:tab pos="3009265" algn="l"/>
                          <a:tab pos="4666615" algn="l"/>
                          <a:tab pos="5875655" algn="l"/>
                        </a:tabLst>
                      </a:pPr>
                      <a:r>
                        <a:rPr dirty="0" sz="1700" spc="5" i="1">
                          <a:latin typeface="Times New Roman"/>
                          <a:cs typeface="Times New Roman"/>
                        </a:rPr>
                        <a:t>Rule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1: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7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3 (0.0)	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OR	</a:t>
                      </a: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(0.1)	THEN	</a:t>
                      </a:r>
                      <a:r>
                        <a:rPr dirty="0" sz="1700" spc="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70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(0.1)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649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79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ts val="1360"/>
                        </a:lnSpc>
                        <a:spcBef>
                          <a:spcPts val="1820"/>
                        </a:spcBef>
                        <a:tabLst>
                          <a:tab pos="1551305" algn="l"/>
                        </a:tabLst>
                      </a:pPr>
                      <a:r>
                        <a:rPr dirty="0" baseline="41666" sz="21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41666" sz="2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14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79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4873">
                <a:tc>
                  <a:txBody>
                    <a:bodyPr/>
                    <a:lstStyle/>
                    <a:p>
                      <a:pPr algn="ctr" marL="1943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650" spc="-25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50" spc="-25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1842135" algn="l"/>
                        </a:tabLst>
                      </a:pPr>
                      <a:r>
                        <a:rPr dirty="0" baseline="3968" sz="2100" spc="15">
                          <a:latin typeface="Times New Roman"/>
                          <a:cs typeface="Times New Roman"/>
                        </a:rPr>
                        <a:t>0.2	</a:t>
                      </a:r>
                      <a:r>
                        <a:rPr dirty="0" sz="1650" spc="-15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650" spc="-15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1605"/>
                        </a:lnSpc>
                        <a:spcBef>
                          <a:spcPts val="1170"/>
                        </a:spcBef>
                      </a:pP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859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9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545"/>
                        </a:lnSpc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2943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808355" algn="l"/>
                          <a:tab pos="2008505" algn="l"/>
                        </a:tabLst>
                      </a:pPr>
                      <a:r>
                        <a:rPr dirty="0" baseline="17857" sz="2100" spc="15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1452245" algn="l"/>
                        </a:tabLst>
                      </a:pPr>
                      <a:r>
                        <a:rPr dirty="0" baseline="17857" sz="2100" spc="15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125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3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739">
                <a:tc>
                  <a:txBody>
                    <a:bodyPr/>
                    <a:lstStyle/>
                    <a:p>
                      <a:pPr marL="218440">
                        <a:lnSpc>
                          <a:spcPts val="2070"/>
                        </a:lnSpc>
                      </a:pPr>
                      <a:r>
                        <a:rPr dirty="0" sz="1650" spc="-5" i="1">
                          <a:latin typeface="Times New Roman"/>
                          <a:cs typeface="Times New Roman"/>
                        </a:rPr>
                        <a:t>Rule </a:t>
                      </a:r>
                      <a:r>
                        <a:rPr dirty="0" sz="1650" spc="-5">
                          <a:latin typeface="Times New Roman"/>
                          <a:cs typeface="Times New Roman"/>
                        </a:rPr>
                        <a:t>2: </a:t>
                      </a:r>
                      <a:r>
                        <a:rPr dirty="0" sz="1750" spc="-2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75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750" spc="-1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750" spc="-15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50" spc="-1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7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50" spc="-5">
                          <a:latin typeface="Times New Roman"/>
                          <a:cs typeface="Times New Roman"/>
                        </a:rPr>
                        <a:t>(0.2)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766445" algn="l"/>
                        </a:tabLst>
                      </a:pPr>
                      <a:r>
                        <a:rPr dirty="0" sz="1700" spc="5">
                          <a:latin typeface="Times New Roman"/>
                          <a:cs typeface="Times New Roman"/>
                        </a:rPr>
                        <a:t>AND	</a:t>
                      </a: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700" spc="1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(0.7)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EN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700" spc="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70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7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(0.2)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1296670">
                <a:tc>
                  <a:txBody>
                    <a:bodyPr/>
                    <a:lstStyle/>
                    <a:p>
                      <a:pPr marL="180340">
                        <a:lnSpc>
                          <a:spcPts val="1500"/>
                        </a:lnSpc>
                        <a:spcBef>
                          <a:spcPts val="78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0050">
                        <a:lnSpc>
                          <a:spcPts val="1800"/>
                        </a:lnSpc>
                      </a:pPr>
                      <a:r>
                        <a:rPr dirty="0" sz="1650" spc="-25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50" spc="-25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tabLst>
                          <a:tab pos="799465" algn="l"/>
                          <a:tab pos="2008505" algn="l"/>
                        </a:tabLst>
                      </a:pPr>
                      <a:r>
                        <a:rPr dirty="0" baseline="17857" sz="2100" spc="15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1630"/>
                        </a:lnSpc>
                        <a:spcBef>
                          <a:spcPts val="85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0965">
                        <a:lnSpc>
                          <a:spcPts val="1630"/>
                        </a:lnSpc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218440">
                        <a:lnSpc>
                          <a:spcPts val="2070"/>
                        </a:lnSpc>
                      </a:pPr>
                      <a:r>
                        <a:rPr dirty="0" sz="1650" spc="-5" i="1">
                          <a:latin typeface="Times New Roman"/>
                          <a:cs typeface="Times New Roman"/>
                        </a:rPr>
                        <a:t>Rule </a:t>
                      </a:r>
                      <a:r>
                        <a:rPr dirty="0" sz="1650" spc="-5">
                          <a:latin typeface="Times New Roman"/>
                          <a:cs typeface="Times New Roman"/>
                        </a:rPr>
                        <a:t>3: </a:t>
                      </a:r>
                      <a:r>
                        <a:rPr dirty="0" sz="1750" spc="-2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75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750" spc="-1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750" spc="-15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50" spc="-1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7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50" spc="-5">
                          <a:latin typeface="Times New Roman"/>
                          <a:cs typeface="Times New Roman"/>
                        </a:rPr>
                        <a:t>(0.5)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700" spc="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70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7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(0.5)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532" name="object 532"/>
          <p:cNvSpPr/>
          <p:nvPr/>
        </p:nvSpPr>
        <p:spPr>
          <a:xfrm>
            <a:off x="6873240" y="1409700"/>
            <a:ext cx="0" cy="781050"/>
          </a:xfrm>
          <a:custGeom>
            <a:avLst/>
            <a:gdLst/>
            <a:ahLst/>
            <a:cxnLst/>
            <a:rect l="l" t="t" r="r" b="b"/>
            <a:pathLst>
              <a:path w="0"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381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6873240" y="209550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6854190" y="3086100"/>
            <a:ext cx="38100" cy="781050"/>
          </a:xfrm>
          <a:custGeom>
            <a:avLst/>
            <a:gdLst/>
            <a:ahLst/>
            <a:cxnLst/>
            <a:rect l="l" t="t" r="r" b="b"/>
            <a:pathLst>
              <a:path w="38100" h="781050">
                <a:moveTo>
                  <a:pt x="0" y="781050"/>
                </a:moveTo>
                <a:lnTo>
                  <a:pt x="38100" y="781050"/>
                </a:lnTo>
                <a:lnTo>
                  <a:pt x="38100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6873240" y="377190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7378700" y="3695700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6854190" y="4753609"/>
            <a:ext cx="38100" cy="781050"/>
          </a:xfrm>
          <a:custGeom>
            <a:avLst/>
            <a:gdLst/>
            <a:ahLst/>
            <a:cxnLst/>
            <a:rect l="l" t="t" r="r" b="b"/>
            <a:pathLst>
              <a:path w="38100" h="781050">
                <a:moveTo>
                  <a:pt x="0" y="781049"/>
                </a:moveTo>
                <a:lnTo>
                  <a:pt x="38100" y="781049"/>
                </a:lnTo>
                <a:lnTo>
                  <a:pt x="3810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7359650" y="4753609"/>
            <a:ext cx="38100" cy="781050"/>
          </a:xfrm>
          <a:custGeom>
            <a:avLst/>
            <a:gdLst/>
            <a:ahLst/>
            <a:cxnLst/>
            <a:rect l="l" t="t" r="r" b="b"/>
            <a:pathLst>
              <a:path w="38100" h="781050">
                <a:moveTo>
                  <a:pt x="0" y="781049"/>
                </a:moveTo>
                <a:lnTo>
                  <a:pt x="38100" y="781049"/>
                </a:lnTo>
                <a:lnTo>
                  <a:pt x="3810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6854190" y="4753609"/>
            <a:ext cx="38100" cy="781050"/>
          </a:xfrm>
          <a:custGeom>
            <a:avLst/>
            <a:gdLst/>
            <a:ahLst/>
            <a:cxnLst/>
            <a:rect l="l" t="t" r="r" b="b"/>
            <a:pathLst>
              <a:path w="38100" h="781050">
                <a:moveTo>
                  <a:pt x="0" y="781049"/>
                </a:moveTo>
                <a:lnTo>
                  <a:pt x="38100" y="781049"/>
                </a:lnTo>
                <a:lnTo>
                  <a:pt x="3810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6873240" y="5439409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7378700" y="5363209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7893050" y="5153659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377179" y="515365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 h="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6269354" y="5100954"/>
            <a:ext cx="93980" cy="95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6654800" y="3695700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 h="0">
                <a:moveTo>
                  <a:pt x="0" y="0"/>
                </a:moveTo>
                <a:lnTo>
                  <a:pt x="7327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6502400" y="1409700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 h="0">
                <a:moveTo>
                  <a:pt x="0" y="0"/>
                </a:moveTo>
                <a:lnTo>
                  <a:pt x="174244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6502400" y="3086100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 h="0">
                <a:moveTo>
                  <a:pt x="0" y="0"/>
                </a:moveTo>
                <a:lnTo>
                  <a:pt x="174244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 txBox="1">
            <a:spLocks noGrp="1"/>
          </p:cNvSpPr>
          <p:nvPr>
            <p:ph type="title"/>
          </p:nvPr>
        </p:nvSpPr>
        <p:spPr>
          <a:xfrm>
            <a:off x="1812289" y="236220"/>
            <a:ext cx="5302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1F1F1"/>
                </a:solidFill>
              </a:rPr>
              <a:t>Sugeno-style </a:t>
            </a:r>
            <a:r>
              <a:rPr dirty="0" sz="3600">
                <a:solidFill>
                  <a:srgbClr val="F1F1F1"/>
                </a:solidFill>
              </a:rPr>
              <a:t>rule</a:t>
            </a:r>
            <a:r>
              <a:rPr dirty="0" sz="3600" spc="-70">
                <a:solidFill>
                  <a:srgbClr val="F1F1F1"/>
                </a:solidFill>
              </a:rPr>
              <a:t> </a:t>
            </a:r>
            <a:r>
              <a:rPr dirty="0" sz="3600" spc="-5">
                <a:solidFill>
                  <a:srgbClr val="F1F1F1"/>
                </a:solidFill>
              </a:rPr>
              <a:t>evaluation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F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1270" y="254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F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1270" y="533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D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1270" y="800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C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1270" y="106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B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1270" y="133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A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-1270" y="1600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9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-1270" y="1879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8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-1270" y="214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7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-1270" y="241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6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-1270" y="267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5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-1270" y="2946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4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-1270" y="321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3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-1270" y="349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2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-1270" y="375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1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-1270" y="4025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0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-1270" y="429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F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-1270" y="4559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EE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-1270" y="4838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D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-1270" y="5105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C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-1270" y="537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B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-1270" y="5638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A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-1270" y="590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9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-1270" y="61721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8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-1270" y="645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7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-1270" y="6718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6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-1270" y="698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5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-1270" y="7251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4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-1270" y="7518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E3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-1270" y="7797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2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-1270" y="806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1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-1270" y="8331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0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-1270" y="8597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F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-1270" y="8864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E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-1270" y="9131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DD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-1270" y="9410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C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-1270" y="9677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B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-1270" y="9944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A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-1270" y="10210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9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-1270" y="10477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D8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-1270" y="10756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7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-1270" y="11023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6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-1270" y="11290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5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-1270" y="11557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4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-1270" y="11823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3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-1270" y="12090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D2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-1270" y="12369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1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-1270" y="12636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0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-1270" y="12903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F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-1270" y="13169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E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-1270" y="13436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D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-1270" y="13703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C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-1270" y="13982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C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-1270" y="14249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A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-1270" y="14516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9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-1270" y="14782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8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-1270" y="15049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C7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-1270" y="15328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6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-1270" y="15595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5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-1270" y="15862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4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-1270" y="16129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3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-1270" y="16395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2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-1270" y="16662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1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884919" y="16941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0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-1270" y="16941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0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884919" y="17208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F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-1270" y="17208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F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884919" y="17475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E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-1270" y="17475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E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884919" y="177418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D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-1270" y="177418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D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884919" y="180086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C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-1270" y="180086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C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884919" y="18288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B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-1270" y="18288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B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884919" y="185547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A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-1270" y="185547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A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884919" y="188213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9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-1270" y="188213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9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884919" y="190881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8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-1270" y="190881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8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884919" y="19354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7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-1270" y="19354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7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884919" y="196215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6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-1270" y="196215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6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884919" y="199008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5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-1270" y="199008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5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884919" y="201676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4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-1270" y="201676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4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84919" y="20434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3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-1270" y="20434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3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84919" y="20701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2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-1270" y="20701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2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84919" y="209677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1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-1270" y="209677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1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884919" y="212471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0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-1270" y="212471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0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84919" y="21513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F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-1270" y="21513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F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884919" y="21780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E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-1270" y="21780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E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884919" y="22047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D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-1270" y="22047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D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884919" y="223138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C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-1270" y="223138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C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884919" y="225806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B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-1270" y="225806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B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884919" y="22860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A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-1270" y="22860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A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884919" y="231267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9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-1270" y="231267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9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884919" y="233933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8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-1270" y="233933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8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884919" y="236601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7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-1270" y="236601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7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884919" y="239267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80"/>
                </a:moveTo>
                <a:lnTo>
                  <a:pt x="260350" y="30480"/>
                </a:lnTo>
                <a:lnTo>
                  <a:pt x="26035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6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-1270" y="239267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80"/>
                </a:moveTo>
                <a:lnTo>
                  <a:pt x="262890" y="30480"/>
                </a:lnTo>
                <a:lnTo>
                  <a:pt x="2628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6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884919" y="24206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5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-1270" y="24206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5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884919" y="244728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4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-1270" y="244728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4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884919" y="247396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3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-1270" y="247396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3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884919" y="25006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2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-1270" y="25006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2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884919" y="25273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1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-1270" y="25273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1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884919" y="255397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0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-1270" y="255397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0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884919" y="258191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F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-1270" y="258191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F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884919" y="26085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E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-1270" y="26085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E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884919" y="26352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D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-1270" y="26352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D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884919" y="26619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C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-1270" y="26619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C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884919" y="268858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80"/>
                </a:moveTo>
                <a:lnTo>
                  <a:pt x="260350" y="30480"/>
                </a:lnTo>
                <a:lnTo>
                  <a:pt x="26035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B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-1270" y="268858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80"/>
                </a:moveTo>
                <a:lnTo>
                  <a:pt x="262890" y="30480"/>
                </a:lnTo>
                <a:lnTo>
                  <a:pt x="2628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B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884919" y="27165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A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-1270" y="27165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A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884919" y="27432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-1270" y="27432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884919" y="276987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-1270" y="276987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884919" y="279653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7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-1270" y="279653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7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884919" y="282321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6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-1270" y="282321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6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884919" y="284987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80"/>
                </a:moveTo>
                <a:lnTo>
                  <a:pt x="260350" y="30480"/>
                </a:lnTo>
                <a:lnTo>
                  <a:pt x="26035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5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-1270" y="284987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80"/>
                </a:moveTo>
                <a:lnTo>
                  <a:pt x="262890" y="30480"/>
                </a:lnTo>
                <a:lnTo>
                  <a:pt x="2628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5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884919" y="28778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4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-1270" y="28778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4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884919" y="290448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3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-1270" y="290448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3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884919" y="293116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2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-1270" y="293116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2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884919" y="29578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1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-1270" y="29578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1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884919" y="298450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90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-1270" y="298450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90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884919" y="301243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F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-1270" y="301243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F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884919" y="303911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E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-1270" y="303911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E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884919" y="30657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D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-1270" y="30657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D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884919" y="30924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C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-1270" y="30924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C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884919" y="3120389"/>
            <a:ext cx="260350" cy="27940"/>
          </a:xfrm>
          <a:custGeom>
            <a:avLst/>
            <a:gdLst/>
            <a:ahLst/>
            <a:cxnLst/>
            <a:rect l="l" t="t" r="r" b="b"/>
            <a:pathLst>
              <a:path w="260350" h="27939">
                <a:moveTo>
                  <a:pt x="0" y="27940"/>
                </a:moveTo>
                <a:lnTo>
                  <a:pt x="260350" y="27940"/>
                </a:lnTo>
                <a:lnTo>
                  <a:pt x="26035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B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-1270" y="3120389"/>
            <a:ext cx="262890" cy="27940"/>
          </a:xfrm>
          <a:custGeom>
            <a:avLst/>
            <a:gdLst/>
            <a:ahLst/>
            <a:cxnLst/>
            <a:rect l="l" t="t" r="r" b="b"/>
            <a:pathLst>
              <a:path w="262890" h="27939">
                <a:moveTo>
                  <a:pt x="0" y="27940"/>
                </a:moveTo>
                <a:lnTo>
                  <a:pt x="262890" y="27940"/>
                </a:lnTo>
                <a:lnTo>
                  <a:pt x="2628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B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884919" y="314578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80">
                <a:moveTo>
                  <a:pt x="0" y="30480"/>
                </a:moveTo>
                <a:lnTo>
                  <a:pt x="260350" y="30480"/>
                </a:lnTo>
                <a:lnTo>
                  <a:pt x="26035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A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-1270" y="314578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80">
                <a:moveTo>
                  <a:pt x="0" y="30480"/>
                </a:moveTo>
                <a:lnTo>
                  <a:pt x="262890" y="30480"/>
                </a:lnTo>
                <a:lnTo>
                  <a:pt x="2628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A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884919" y="31737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9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-1270" y="31737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9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884919" y="32004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8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-1270" y="32004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8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884919" y="322707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7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-1270" y="322707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7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884919" y="325374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6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-1270" y="325374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6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884919" y="328040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5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-1270" y="328040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5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884919" y="33083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4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-1270" y="33083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4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884919" y="33350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3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-1270" y="33350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3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884919" y="336169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2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-1270" y="336169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2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884919" y="338835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1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-1270" y="338835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1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884919" y="3416300"/>
            <a:ext cx="260350" cy="27940"/>
          </a:xfrm>
          <a:custGeom>
            <a:avLst/>
            <a:gdLst/>
            <a:ahLst/>
            <a:cxnLst/>
            <a:rect l="l" t="t" r="r" b="b"/>
            <a:pathLst>
              <a:path w="260350" h="27939">
                <a:moveTo>
                  <a:pt x="0" y="27940"/>
                </a:moveTo>
                <a:lnTo>
                  <a:pt x="260350" y="27940"/>
                </a:lnTo>
                <a:lnTo>
                  <a:pt x="26035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0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-1270" y="3416300"/>
            <a:ext cx="262890" cy="27940"/>
          </a:xfrm>
          <a:custGeom>
            <a:avLst/>
            <a:gdLst/>
            <a:ahLst/>
            <a:cxnLst/>
            <a:rect l="l" t="t" r="r" b="b"/>
            <a:pathLst>
              <a:path w="262890" h="27939">
                <a:moveTo>
                  <a:pt x="0" y="27940"/>
                </a:moveTo>
                <a:lnTo>
                  <a:pt x="262890" y="27940"/>
                </a:lnTo>
                <a:lnTo>
                  <a:pt x="2628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0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884919" y="344170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F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-1270" y="344170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F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884919" y="346964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-1270" y="346964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884919" y="349630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D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-1270" y="349630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D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884919" y="35229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C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-1270" y="35229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C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884919" y="35496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B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-1270" y="35496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B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884919" y="357759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A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-1270" y="357759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A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884919" y="360425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9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-1270" y="360425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9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884919" y="36309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8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-1270" y="36309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8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884919" y="36576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7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-1270" y="36576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7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884919" y="368427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6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-1270" y="368427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6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884919" y="3712209"/>
            <a:ext cx="260350" cy="27940"/>
          </a:xfrm>
          <a:custGeom>
            <a:avLst/>
            <a:gdLst/>
            <a:ahLst/>
            <a:cxnLst/>
            <a:rect l="l" t="t" r="r" b="b"/>
            <a:pathLst>
              <a:path w="260350" h="27939">
                <a:moveTo>
                  <a:pt x="0" y="27939"/>
                </a:moveTo>
                <a:lnTo>
                  <a:pt x="260350" y="27939"/>
                </a:lnTo>
                <a:lnTo>
                  <a:pt x="26035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5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-1270" y="3712209"/>
            <a:ext cx="262890" cy="27940"/>
          </a:xfrm>
          <a:custGeom>
            <a:avLst/>
            <a:gdLst/>
            <a:ahLst/>
            <a:cxnLst/>
            <a:rect l="l" t="t" r="r" b="b"/>
            <a:pathLst>
              <a:path w="262890" h="27939">
                <a:moveTo>
                  <a:pt x="0" y="27939"/>
                </a:moveTo>
                <a:lnTo>
                  <a:pt x="262890" y="27939"/>
                </a:lnTo>
                <a:lnTo>
                  <a:pt x="26289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5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884919" y="373760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4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-1270" y="373760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4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884919" y="37655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3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-1270" y="37655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3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884919" y="37922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2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-1270" y="37922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2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884919" y="381889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1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-1270" y="381889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1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884919" y="384555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0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-1270" y="384555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0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884919" y="38735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F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-1270" y="38735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F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884919" y="390017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E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-1270" y="390017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E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884919" y="392684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D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-1270" y="392684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D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884919" y="395350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C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-1270" y="395350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C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884919" y="398017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B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-1270" y="398017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B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884919" y="4008120"/>
            <a:ext cx="260350" cy="27940"/>
          </a:xfrm>
          <a:custGeom>
            <a:avLst/>
            <a:gdLst/>
            <a:ahLst/>
            <a:cxnLst/>
            <a:rect l="l" t="t" r="r" b="b"/>
            <a:pathLst>
              <a:path w="260350" h="27939">
                <a:moveTo>
                  <a:pt x="0" y="27940"/>
                </a:moveTo>
                <a:lnTo>
                  <a:pt x="260350" y="27940"/>
                </a:lnTo>
                <a:lnTo>
                  <a:pt x="26035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6A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-1270" y="4008120"/>
            <a:ext cx="262890" cy="27940"/>
          </a:xfrm>
          <a:custGeom>
            <a:avLst/>
            <a:gdLst/>
            <a:ahLst/>
            <a:cxnLst/>
            <a:rect l="l" t="t" r="r" b="b"/>
            <a:pathLst>
              <a:path w="262890" h="27939">
                <a:moveTo>
                  <a:pt x="0" y="27940"/>
                </a:moveTo>
                <a:lnTo>
                  <a:pt x="262890" y="27940"/>
                </a:lnTo>
                <a:lnTo>
                  <a:pt x="2628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6A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884919" y="403479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9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-1270" y="403479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9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884919" y="406145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8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-1270" y="406145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8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884919" y="40881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7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-1270" y="40881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7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884919" y="41148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6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-1270" y="41148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6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884919" y="414147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-1270" y="414147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884919" y="416940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4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-1270" y="416940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4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884919" y="41960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-1270" y="41960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884919" y="42227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2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-1270" y="42227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2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884919" y="42494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1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-1270" y="42494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1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884919" y="427609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0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-1270" y="427609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0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884919" y="4304029"/>
            <a:ext cx="260350" cy="27940"/>
          </a:xfrm>
          <a:custGeom>
            <a:avLst/>
            <a:gdLst/>
            <a:ahLst/>
            <a:cxnLst/>
            <a:rect l="l" t="t" r="r" b="b"/>
            <a:pathLst>
              <a:path w="260350" h="27939">
                <a:moveTo>
                  <a:pt x="0" y="27940"/>
                </a:moveTo>
                <a:lnTo>
                  <a:pt x="260350" y="27940"/>
                </a:lnTo>
                <a:lnTo>
                  <a:pt x="26035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5F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-1270" y="4304029"/>
            <a:ext cx="262890" cy="27940"/>
          </a:xfrm>
          <a:custGeom>
            <a:avLst/>
            <a:gdLst/>
            <a:ahLst/>
            <a:cxnLst/>
            <a:rect l="l" t="t" r="r" b="b"/>
            <a:pathLst>
              <a:path w="262890" h="27939">
                <a:moveTo>
                  <a:pt x="0" y="27940"/>
                </a:moveTo>
                <a:lnTo>
                  <a:pt x="262890" y="27940"/>
                </a:lnTo>
                <a:lnTo>
                  <a:pt x="2628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5F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8884919" y="433070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E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-1270" y="433070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E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8884919" y="435737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D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-1270" y="435737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D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884919" y="438404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C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-1270" y="438404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C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884919" y="441070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B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-1270" y="441070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B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8884919" y="4437379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A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-1270" y="4437379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A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884919" y="44653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9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-1270" y="44653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9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8884919" y="449199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8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-1270" y="449199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8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884919" y="451865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7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-1270" y="451865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7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8884919" y="454532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6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-1270" y="454532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6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884919" y="457200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5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-1270" y="457200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5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8884919" y="459994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4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-1270" y="459994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4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884919" y="462660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3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-1270" y="462660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3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8884919" y="4653279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2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-1270" y="4653279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2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884919" y="467995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10"/>
                </a:moveTo>
                <a:lnTo>
                  <a:pt x="260350" y="29210"/>
                </a:lnTo>
                <a:lnTo>
                  <a:pt x="26035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1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-1270" y="467995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10"/>
                </a:moveTo>
                <a:lnTo>
                  <a:pt x="262890" y="29210"/>
                </a:lnTo>
                <a:lnTo>
                  <a:pt x="2628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1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884919" y="4706620"/>
            <a:ext cx="260350" cy="29209"/>
          </a:xfrm>
          <a:custGeom>
            <a:avLst/>
            <a:gdLst/>
            <a:ahLst/>
            <a:cxnLst/>
            <a:rect l="l" t="t" r="r" b="b"/>
            <a:pathLst>
              <a:path w="260350" h="29210">
                <a:moveTo>
                  <a:pt x="0" y="29209"/>
                </a:moveTo>
                <a:lnTo>
                  <a:pt x="260350" y="29209"/>
                </a:lnTo>
                <a:lnTo>
                  <a:pt x="26035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0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-1270" y="4706620"/>
            <a:ext cx="262890" cy="29209"/>
          </a:xfrm>
          <a:custGeom>
            <a:avLst/>
            <a:gdLst/>
            <a:ahLst/>
            <a:cxnLst/>
            <a:rect l="l" t="t" r="r" b="b"/>
            <a:pathLst>
              <a:path w="262890" h="29210">
                <a:moveTo>
                  <a:pt x="0" y="29209"/>
                </a:moveTo>
                <a:lnTo>
                  <a:pt x="262890" y="29209"/>
                </a:lnTo>
                <a:lnTo>
                  <a:pt x="2628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0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8884919" y="4733290"/>
            <a:ext cx="260350" cy="30480"/>
          </a:xfrm>
          <a:custGeom>
            <a:avLst/>
            <a:gdLst/>
            <a:ahLst/>
            <a:cxnLst/>
            <a:rect l="l" t="t" r="r" b="b"/>
            <a:pathLst>
              <a:path w="260350" h="30479">
                <a:moveTo>
                  <a:pt x="0" y="30479"/>
                </a:moveTo>
                <a:lnTo>
                  <a:pt x="260350" y="30479"/>
                </a:lnTo>
                <a:lnTo>
                  <a:pt x="26035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F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-1270" y="4733290"/>
            <a:ext cx="262890" cy="30480"/>
          </a:xfrm>
          <a:custGeom>
            <a:avLst/>
            <a:gdLst/>
            <a:ahLst/>
            <a:cxnLst/>
            <a:rect l="l" t="t" r="r" b="b"/>
            <a:pathLst>
              <a:path w="262890" h="30479">
                <a:moveTo>
                  <a:pt x="0" y="30479"/>
                </a:moveTo>
                <a:lnTo>
                  <a:pt x="262890" y="30479"/>
                </a:lnTo>
                <a:lnTo>
                  <a:pt x="2628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F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-1270" y="47612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E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-1270" y="47879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D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-1270" y="48145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C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-1270" y="48412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B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-1270" y="48679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A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-1270" y="48958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9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-1270" y="49225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8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-1270" y="49491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7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-1270" y="49758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6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-1270" y="50025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5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-1270" y="50292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4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-1270" y="50571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3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-1270" y="50838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2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-1270" y="51104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1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-1270" y="51371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0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-1270" y="51638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F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-1270" y="51917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E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-1270" y="52184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D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-1270" y="52451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C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-1270" y="52717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B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-1270" y="52984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A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-1270" y="53251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9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-1270" y="53530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8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-1270" y="53797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7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-1270" y="54063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6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-1270" y="54330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5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-1270" y="54597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4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-1270" y="54876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3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-1270" y="55143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3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-1270" y="55410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1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-1270" y="5567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0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-1270" y="5594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F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-1270" y="56210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E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-1270" y="56489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D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-1270" y="5675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C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-1270" y="5702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B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-1270" y="5728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A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-1270" y="57556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9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-1270" y="5782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8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-1270" y="5810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7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-1270" y="5836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6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-1270" y="58635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5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-1270" y="5890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4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-1270" y="59169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23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-1270" y="59448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2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-1270" y="59715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1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-1270" y="5998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0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-1270" y="60248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F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-1270" y="6051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E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-1270" y="60782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1D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-1270" y="6106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C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-1270" y="6132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B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-1270" y="6159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A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-1270" y="6186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9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-1270" y="62128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18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-1270" y="6240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7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-1270" y="6267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6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-1270" y="62941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5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-1270" y="63207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4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-1270" y="63474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3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-1270" y="63741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12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-1270" y="64020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1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-1270" y="64287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0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-1270" y="64554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F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-1270" y="6482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E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-1270" y="65087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D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-1270" y="65366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C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-1270" y="65633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B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-1270" y="65900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A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-1270" y="66167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9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-1270" y="66433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8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-1270" y="66700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7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-1270" y="66979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-1270" y="67246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5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-1270" y="67513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4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-1270" y="67779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3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-1270" y="680465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2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0" y="6832600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1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61620" y="1689100"/>
            <a:ext cx="8623300" cy="3100070"/>
          </a:xfrm>
          <a:custGeom>
            <a:avLst/>
            <a:gdLst/>
            <a:ahLst/>
            <a:cxnLst/>
            <a:rect l="l" t="t" r="r" b="b"/>
            <a:pathLst>
              <a:path w="8623300" h="3100070">
                <a:moveTo>
                  <a:pt x="0" y="3100070"/>
                </a:moveTo>
                <a:lnTo>
                  <a:pt x="8623300" y="3100070"/>
                </a:lnTo>
                <a:lnTo>
                  <a:pt x="8623300" y="0"/>
                </a:lnTo>
                <a:lnTo>
                  <a:pt x="0" y="0"/>
                </a:lnTo>
                <a:lnTo>
                  <a:pt x="0" y="3100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 txBox="1"/>
          <p:nvPr/>
        </p:nvSpPr>
        <p:spPr>
          <a:xfrm>
            <a:off x="509269" y="3854450"/>
            <a:ext cx="1640839" cy="497840"/>
          </a:xfrm>
          <a:prstGeom prst="rect">
            <a:avLst/>
          </a:prstGeom>
          <a:solidFill>
            <a:srgbClr val="E9E9E9"/>
          </a:solidFill>
          <a:ln w="317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30"/>
              </a:spcBef>
            </a:pPr>
            <a:r>
              <a:rPr dirty="0" sz="2550" spc="-235" i="1">
                <a:latin typeface="Times New Roman"/>
                <a:cs typeface="Times New Roman"/>
              </a:rPr>
              <a:t>z </a:t>
            </a:r>
            <a:r>
              <a:rPr dirty="0" sz="2550" spc="-225">
                <a:latin typeface="Arial"/>
                <a:cs typeface="Arial"/>
              </a:rPr>
              <a:t>is </a:t>
            </a:r>
            <a:r>
              <a:rPr dirty="0" sz="2550" spc="-310" i="1">
                <a:latin typeface="Times New Roman"/>
                <a:cs typeface="Times New Roman"/>
              </a:rPr>
              <a:t>k</a:t>
            </a:r>
            <a:r>
              <a:rPr dirty="0" sz="2550" spc="-310">
                <a:latin typeface="Arial"/>
                <a:cs typeface="Arial"/>
              </a:rPr>
              <a:t>1</a:t>
            </a:r>
            <a:r>
              <a:rPr dirty="0" sz="2550" spc="-375">
                <a:latin typeface="Arial"/>
                <a:cs typeface="Arial"/>
              </a:rPr>
              <a:t> </a:t>
            </a:r>
            <a:r>
              <a:rPr dirty="0" sz="2550" spc="-254">
                <a:latin typeface="Arial"/>
                <a:cs typeface="Arial"/>
              </a:rPr>
              <a:t>(0.1)</a:t>
            </a:r>
            <a:endParaRPr sz="2550">
              <a:latin typeface="Arial"/>
              <a:cs typeface="Arial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2522220" y="3854450"/>
            <a:ext cx="1638300" cy="497840"/>
          </a:xfrm>
          <a:prstGeom prst="rect">
            <a:avLst/>
          </a:prstGeom>
          <a:solidFill>
            <a:srgbClr val="E9E9E9"/>
          </a:solidFill>
          <a:ln w="317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30"/>
              </a:spcBef>
            </a:pPr>
            <a:r>
              <a:rPr dirty="0" sz="2550" spc="-235" i="1">
                <a:latin typeface="Times New Roman"/>
                <a:cs typeface="Times New Roman"/>
              </a:rPr>
              <a:t>z </a:t>
            </a:r>
            <a:r>
              <a:rPr dirty="0" sz="2550" spc="-220">
                <a:latin typeface="Arial"/>
                <a:cs typeface="Arial"/>
              </a:rPr>
              <a:t>is </a:t>
            </a:r>
            <a:r>
              <a:rPr dirty="0" sz="2550" spc="-310" i="1">
                <a:latin typeface="Times New Roman"/>
                <a:cs typeface="Times New Roman"/>
              </a:rPr>
              <a:t>k</a:t>
            </a:r>
            <a:r>
              <a:rPr dirty="0" sz="2550" spc="-310">
                <a:latin typeface="Arial"/>
                <a:cs typeface="Arial"/>
              </a:rPr>
              <a:t>2</a:t>
            </a:r>
            <a:r>
              <a:rPr dirty="0" sz="2550" spc="-395">
                <a:latin typeface="Arial"/>
                <a:cs typeface="Arial"/>
              </a:rPr>
              <a:t> </a:t>
            </a:r>
            <a:r>
              <a:rPr dirty="0" sz="2550" spc="-254">
                <a:latin typeface="Arial"/>
                <a:cs typeface="Arial"/>
              </a:rPr>
              <a:t>(0.2)</a:t>
            </a:r>
            <a:endParaRPr sz="2550">
              <a:latin typeface="Arial"/>
              <a:cs typeface="Arial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4531359" y="3854450"/>
            <a:ext cx="1638300" cy="497840"/>
          </a:xfrm>
          <a:prstGeom prst="rect">
            <a:avLst/>
          </a:prstGeom>
          <a:solidFill>
            <a:srgbClr val="E9E9E9"/>
          </a:solidFill>
          <a:ln w="317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30"/>
              </a:spcBef>
            </a:pPr>
            <a:r>
              <a:rPr dirty="0" sz="2550" spc="-235" i="1">
                <a:latin typeface="Times New Roman"/>
                <a:cs typeface="Times New Roman"/>
              </a:rPr>
              <a:t>z </a:t>
            </a:r>
            <a:r>
              <a:rPr dirty="0" sz="2550" spc="-220">
                <a:latin typeface="Arial"/>
                <a:cs typeface="Arial"/>
              </a:rPr>
              <a:t>is </a:t>
            </a:r>
            <a:r>
              <a:rPr dirty="0" sz="2550" spc="-310" i="1">
                <a:latin typeface="Times New Roman"/>
                <a:cs typeface="Times New Roman"/>
              </a:rPr>
              <a:t>k</a:t>
            </a:r>
            <a:r>
              <a:rPr dirty="0" sz="2550" spc="-310">
                <a:latin typeface="Arial"/>
                <a:cs typeface="Arial"/>
              </a:rPr>
              <a:t>3</a:t>
            </a:r>
            <a:r>
              <a:rPr dirty="0" sz="2550" spc="-385">
                <a:latin typeface="Arial"/>
                <a:cs typeface="Arial"/>
              </a:rPr>
              <a:t> </a:t>
            </a:r>
            <a:r>
              <a:rPr dirty="0" sz="2550" spc="-254">
                <a:latin typeface="Arial"/>
                <a:cs typeface="Arial"/>
              </a:rPr>
              <a:t>(0.5)</a:t>
            </a:r>
            <a:endParaRPr sz="2550">
              <a:latin typeface="Arial"/>
              <a:cs typeface="Arial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2188210" y="3985259"/>
            <a:ext cx="302259" cy="2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198620" y="3985259"/>
            <a:ext cx="300989" cy="224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703059" y="3985259"/>
            <a:ext cx="311150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 txBox="1"/>
          <p:nvPr/>
        </p:nvSpPr>
        <p:spPr>
          <a:xfrm>
            <a:off x="7360919" y="3693159"/>
            <a:ext cx="628650" cy="821690"/>
          </a:xfrm>
          <a:prstGeom prst="rect">
            <a:avLst/>
          </a:prstGeom>
          <a:solidFill>
            <a:srgbClr val="E9E9E9"/>
          </a:solidFill>
          <a:ln w="3175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40"/>
              </a:spcBef>
            </a:pPr>
            <a:r>
              <a:rPr dirty="0" sz="3800" spc="-1115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337820" y="1863089"/>
            <a:ext cx="8470900" cy="2788920"/>
          </a:xfrm>
          <a:custGeom>
            <a:avLst/>
            <a:gdLst/>
            <a:ahLst/>
            <a:cxnLst/>
            <a:rect l="l" t="t" r="r" b="b"/>
            <a:pathLst>
              <a:path w="8470900" h="2788920">
                <a:moveTo>
                  <a:pt x="0" y="2788920"/>
                </a:moveTo>
                <a:lnTo>
                  <a:pt x="8470900" y="2788920"/>
                </a:lnTo>
                <a:lnTo>
                  <a:pt x="8470900" y="0"/>
                </a:lnTo>
                <a:lnTo>
                  <a:pt x="0" y="0"/>
                </a:lnTo>
                <a:lnTo>
                  <a:pt x="0" y="27889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 txBox="1"/>
          <p:nvPr/>
        </p:nvSpPr>
        <p:spPr>
          <a:xfrm>
            <a:off x="676909" y="2004059"/>
            <a:ext cx="14224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8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528319" y="2924809"/>
            <a:ext cx="316865" cy="666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515"/>
              </a:lnSpc>
              <a:spcBef>
                <a:spcPts val="110"/>
              </a:spcBef>
            </a:pPr>
            <a:r>
              <a:rPr dirty="0" sz="2150" spc="-285">
                <a:latin typeface="Arial"/>
                <a:cs typeface="Arial"/>
              </a:rPr>
              <a:t>0</a:t>
            </a:r>
            <a:r>
              <a:rPr dirty="0" sz="2150" spc="-150">
                <a:latin typeface="Arial"/>
                <a:cs typeface="Arial"/>
              </a:rPr>
              <a:t>.</a:t>
            </a:r>
            <a:r>
              <a:rPr dirty="0" sz="2150" spc="-28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  <a:p>
            <a:pPr marL="160655">
              <a:lnSpc>
                <a:spcPts val="2515"/>
              </a:lnSpc>
            </a:pPr>
            <a:r>
              <a:rPr dirty="0" sz="2150" spc="-28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807719" y="310768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2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 txBox="1"/>
          <p:nvPr/>
        </p:nvSpPr>
        <p:spPr>
          <a:xfrm>
            <a:off x="4706620" y="3235959"/>
            <a:ext cx="14224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8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4535170" y="1848103"/>
            <a:ext cx="316865" cy="995680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algn="r" marR="8255">
              <a:lnSpc>
                <a:spcPct val="100000"/>
              </a:lnSpc>
              <a:spcBef>
                <a:spcPts val="1335"/>
              </a:spcBef>
            </a:pPr>
            <a:r>
              <a:rPr dirty="0" sz="2150" spc="-28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240"/>
              </a:spcBef>
            </a:pPr>
            <a:r>
              <a:rPr dirty="0" sz="2150" spc="-280">
                <a:latin typeface="Arial"/>
                <a:cs typeface="Arial"/>
              </a:rPr>
              <a:t>0</a:t>
            </a:r>
            <a:r>
              <a:rPr dirty="0" sz="2150" spc="-150">
                <a:latin typeface="Arial"/>
                <a:cs typeface="Arial"/>
              </a:rPr>
              <a:t>.</a:t>
            </a:r>
            <a:r>
              <a:rPr dirty="0" sz="2150" spc="-280">
                <a:latin typeface="Arial"/>
                <a:cs typeface="Arial"/>
              </a:rPr>
              <a:t>5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2524760" y="2719324"/>
            <a:ext cx="316230" cy="871219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44"/>
              </a:spcBef>
            </a:pPr>
            <a:r>
              <a:rPr dirty="0" sz="2150" spc="-270">
                <a:latin typeface="Arial"/>
                <a:cs typeface="Arial"/>
              </a:rPr>
              <a:t>0</a:t>
            </a:r>
            <a:r>
              <a:rPr dirty="0" sz="2150" spc="-165">
                <a:latin typeface="Arial"/>
                <a:cs typeface="Arial"/>
              </a:rPr>
              <a:t>.</a:t>
            </a:r>
            <a:r>
              <a:rPr dirty="0" sz="2150" spc="-280"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  <a:p>
            <a:pPr algn="r" marR="15875">
              <a:lnSpc>
                <a:spcPct val="100000"/>
              </a:lnSpc>
              <a:spcBef>
                <a:spcPts val="750"/>
              </a:spcBef>
            </a:pPr>
            <a:r>
              <a:rPr dirty="0" sz="2150" spc="-28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2696210" y="2004059"/>
            <a:ext cx="14224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8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7" name="object 387"/>
          <p:cNvSpPr/>
          <p:nvPr/>
        </p:nvSpPr>
        <p:spPr>
          <a:xfrm>
            <a:off x="3445509" y="2647950"/>
            <a:ext cx="67310" cy="36830"/>
          </a:xfrm>
          <a:custGeom>
            <a:avLst/>
            <a:gdLst/>
            <a:ahLst/>
            <a:cxnLst/>
            <a:rect l="l" t="t" r="r" b="b"/>
            <a:pathLst>
              <a:path w="67310" h="36830">
                <a:moveTo>
                  <a:pt x="0" y="36829"/>
                </a:moveTo>
                <a:lnTo>
                  <a:pt x="67310" y="36829"/>
                </a:lnTo>
                <a:lnTo>
                  <a:pt x="6731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 txBox="1"/>
          <p:nvPr/>
        </p:nvSpPr>
        <p:spPr>
          <a:xfrm>
            <a:off x="1220469" y="3272789"/>
            <a:ext cx="65659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6415" algn="l"/>
              </a:tabLst>
            </a:pPr>
            <a:r>
              <a:rPr dirty="0" sz="2150" spc="-240" i="1">
                <a:latin typeface="Times New Roman"/>
                <a:cs typeface="Times New Roman"/>
              </a:rPr>
              <a:t>k</a:t>
            </a:r>
            <a:r>
              <a:rPr dirty="0" sz="2150" spc="-280">
                <a:latin typeface="Arial"/>
                <a:cs typeface="Arial"/>
              </a:rPr>
              <a:t>1</a:t>
            </a:r>
            <a:r>
              <a:rPr dirty="0" sz="2150">
                <a:latin typeface="Arial"/>
                <a:cs typeface="Arial"/>
              </a:rPr>
              <a:t>	</a:t>
            </a:r>
            <a:r>
              <a:rPr dirty="0" sz="2150" spc="-280" i="1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3322320" y="2921000"/>
            <a:ext cx="66040" cy="74930"/>
          </a:xfrm>
          <a:custGeom>
            <a:avLst/>
            <a:gdLst/>
            <a:ahLst/>
            <a:cxnLst/>
            <a:rect l="l" t="t" r="r" b="b"/>
            <a:pathLst>
              <a:path w="66039" h="74930">
                <a:moveTo>
                  <a:pt x="0" y="74929"/>
                </a:moveTo>
                <a:lnTo>
                  <a:pt x="66039" y="74929"/>
                </a:lnTo>
                <a:lnTo>
                  <a:pt x="6603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 txBox="1"/>
          <p:nvPr/>
        </p:nvSpPr>
        <p:spPr>
          <a:xfrm>
            <a:off x="3229610" y="3272789"/>
            <a:ext cx="65659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6415" algn="l"/>
              </a:tabLst>
            </a:pPr>
            <a:r>
              <a:rPr dirty="0" sz="2150" spc="-229" i="1">
                <a:latin typeface="Times New Roman"/>
                <a:cs typeface="Times New Roman"/>
              </a:rPr>
              <a:t>k</a:t>
            </a:r>
            <a:r>
              <a:rPr dirty="0" sz="2150" spc="-280">
                <a:latin typeface="Arial"/>
                <a:cs typeface="Arial"/>
              </a:rPr>
              <a:t>2</a:t>
            </a:r>
            <a:r>
              <a:rPr dirty="0" sz="2150">
                <a:latin typeface="Arial"/>
                <a:cs typeface="Arial"/>
              </a:rPr>
              <a:t>	</a:t>
            </a:r>
            <a:r>
              <a:rPr dirty="0" sz="2150" spc="-280" i="1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5240020" y="3272789"/>
            <a:ext cx="65659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6415" algn="l"/>
              </a:tabLst>
            </a:pPr>
            <a:r>
              <a:rPr dirty="0" sz="2150" spc="-240" i="1">
                <a:latin typeface="Times New Roman"/>
                <a:cs typeface="Times New Roman"/>
              </a:rPr>
              <a:t>k</a:t>
            </a:r>
            <a:r>
              <a:rPr dirty="0" sz="2150" spc="-280">
                <a:latin typeface="Arial"/>
                <a:cs typeface="Arial"/>
              </a:rPr>
              <a:t>3</a:t>
            </a:r>
            <a:r>
              <a:rPr dirty="0" sz="2150">
                <a:latin typeface="Arial"/>
                <a:cs typeface="Arial"/>
              </a:rPr>
              <a:t>	</a:t>
            </a:r>
            <a:r>
              <a:rPr dirty="0" sz="2150" spc="-280" i="1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6935469" y="3285489"/>
            <a:ext cx="233679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40" i="1">
                <a:latin typeface="Times New Roman"/>
                <a:cs typeface="Times New Roman"/>
              </a:rPr>
              <a:t>k</a:t>
            </a:r>
            <a:r>
              <a:rPr dirty="0" sz="2150" spc="-28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7589519" y="3257550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40" h="62229">
                <a:moveTo>
                  <a:pt x="0" y="62229"/>
                </a:moveTo>
                <a:lnTo>
                  <a:pt x="66039" y="62229"/>
                </a:lnTo>
                <a:lnTo>
                  <a:pt x="6603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7589519" y="2921000"/>
            <a:ext cx="66040" cy="74930"/>
          </a:xfrm>
          <a:custGeom>
            <a:avLst/>
            <a:gdLst/>
            <a:ahLst/>
            <a:cxnLst/>
            <a:rect l="l" t="t" r="r" b="b"/>
            <a:pathLst>
              <a:path w="66040" h="74930">
                <a:moveTo>
                  <a:pt x="0" y="74929"/>
                </a:moveTo>
                <a:lnTo>
                  <a:pt x="66039" y="74929"/>
                </a:lnTo>
                <a:lnTo>
                  <a:pt x="6603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7712709" y="3257550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09" h="62229">
                <a:moveTo>
                  <a:pt x="0" y="62229"/>
                </a:moveTo>
                <a:lnTo>
                  <a:pt x="67310" y="62229"/>
                </a:lnTo>
                <a:lnTo>
                  <a:pt x="67310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 txBox="1"/>
          <p:nvPr/>
        </p:nvSpPr>
        <p:spPr>
          <a:xfrm>
            <a:off x="7496809" y="3272789"/>
            <a:ext cx="116205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93725" algn="l"/>
                <a:tab pos="1031875" algn="l"/>
              </a:tabLst>
            </a:pPr>
            <a:r>
              <a:rPr dirty="0" sz="2150" spc="-229" i="1">
                <a:latin typeface="Times New Roman"/>
                <a:cs typeface="Times New Roman"/>
              </a:rPr>
              <a:t>k</a:t>
            </a:r>
            <a:r>
              <a:rPr dirty="0" sz="2150" spc="-280">
                <a:latin typeface="Arial"/>
                <a:cs typeface="Arial"/>
              </a:rPr>
              <a:t>2</a:t>
            </a:r>
            <a:r>
              <a:rPr dirty="0" sz="2150">
                <a:latin typeface="Arial"/>
                <a:cs typeface="Arial"/>
              </a:rPr>
              <a:t>	</a:t>
            </a:r>
            <a:r>
              <a:rPr dirty="0" sz="2150" spc="-240" i="1">
                <a:latin typeface="Times New Roman"/>
                <a:cs typeface="Times New Roman"/>
              </a:rPr>
              <a:t>k</a:t>
            </a:r>
            <a:r>
              <a:rPr dirty="0" sz="2150" spc="-280">
                <a:latin typeface="Arial"/>
                <a:cs typeface="Arial"/>
              </a:rPr>
              <a:t>3</a:t>
            </a:r>
            <a:r>
              <a:rPr dirty="0" sz="2150">
                <a:latin typeface="Arial"/>
                <a:cs typeface="Arial"/>
              </a:rPr>
              <a:t>	</a:t>
            </a:r>
            <a:r>
              <a:rPr dirty="0" sz="2150" spc="-280" i="1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6296659" y="1848103"/>
            <a:ext cx="316865" cy="1742439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algn="r" marR="17145">
              <a:lnSpc>
                <a:spcPct val="100000"/>
              </a:lnSpc>
              <a:spcBef>
                <a:spcPts val="1335"/>
              </a:spcBef>
            </a:pPr>
            <a:r>
              <a:rPr dirty="0" sz="2150" spc="-28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240"/>
              </a:spcBef>
            </a:pPr>
            <a:r>
              <a:rPr dirty="0" sz="2150" spc="-280">
                <a:latin typeface="Arial"/>
                <a:cs typeface="Arial"/>
              </a:rPr>
              <a:t>0</a:t>
            </a:r>
            <a:r>
              <a:rPr dirty="0" sz="2150" spc="-150">
                <a:latin typeface="Arial"/>
                <a:cs typeface="Arial"/>
              </a:rPr>
              <a:t>.</a:t>
            </a:r>
            <a:r>
              <a:rPr dirty="0" sz="2150" spc="-280">
                <a:latin typeface="Arial"/>
                <a:cs typeface="Arial"/>
              </a:rPr>
              <a:t>5</a:t>
            </a:r>
            <a:endParaRPr sz="2150">
              <a:latin typeface="Arial"/>
              <a:cs typeface="Arial"/>
            </a:endParaRPr>
          </a:p>
          <a:p>
            <a:pPr algn="r" marR="5080">
              <a:lnSpc>
                <a:spcPts val="2515"/>
              </a:lnSpc>
              <a:spcBef>
                <a:spcPts val="850"/>
              </a:spcBef>
            </a:pPr>
            <a:r>
              <a:rPr dirty="0" sz="2150" spc="-280">
                <a:latin typeface="Arial"/>
                <a:cs typeface="Arial"/>
              </a:rPr>
              <a:t>0</a:t>
            </a:r>
            <a:r>
              <a:rPr dirty="0" sz="2150" spc="-150">
                <a:latin typeface="Arial"/>
                <a:cs typeface="Arial"/>
              </a:rPr>
              <a:t>.</a:t>
            </a:r>
            <a:r>
              <a:rPr dirty="0" sz="2150" spc="-28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  <a:p>
            <a:pPr algn="r" marR="17145">
              <a:lnSpc>
                <a:spcPts val="2515"/>
              </a:lnSpc>
            </a:pPr>
            <a:r>
              <a:rPr dirty="0" sz="2150" spc="-28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1345564" y="3107689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60">
                <a:moveTo>
                  <a:pt x="0" y="0"/>
                </a:moveTo>
                <a:lnTo>
                  <a:pt x="0" y="149860"/>
                </a:lnTo>
              </a:path>
            </a:pathLst>
          </a:custGeom>
          <a:ln w="469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854710" y="2112010"/>
            <a:ext cx="981710" cy="1158240"/>
          </a:xfrm>
          <a:custGeom>
            <a:avLst/>
            <a:gdLst/>
            <a:ahLst/>
            <a:cxnLst/>
            <a:rect l="l" t="t" r="r" b="b"/>
            <a:pathLst>
              <a:path w="981710" h="1158239">
                <a:moveTo>
                  <a:pt x="0" y="1158239"/>
                </a:moveTo>
                <a:lnTo>
                  <a:pt x="981710" y="1158239"/>
                </a:lnTo>
                <a:lnTo>
                  <a:pt x="981710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854710" y="3107689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 h="0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865120" y="2112010"/>
            <a:ext cx="980440" cy="1158240"/>
          </a:xfrm>
          <a:custGeom>
            <a:avLst/>
            <a:gdLst/>
            <a:ahLst/>
            <a:cxnLst/>
            <a:rect l="l" t="t" r="r" b="b"/>
            <a:pathLst>
              <a:path w="980439" h="1158239">
                <a:moveTo>
                  <a:pt x="0" y="1158239"/>
                </a:moveTo>
                <a:lnTo>
                  <a:pt x="980440" y="1158239"/>
                </a:lnTo>
                <a:lnTo>
                  <a:pt x="980440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2827020" y="2992120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 h="0">
                <a:moveTo>
                  <a:pt x="0" y="0"/>
                </a:moveTo>
                <a:lnTo>
                  <a:pt x="5232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836159" y="268477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874259" y="2112010"/>
            <a:ext cx="981710" cy="1158240"/>
          </a:xfrm>
          <a:custGeom>
            <a:avLst/>
            <a:gdLst/>
            <a:ahLst/>
            <a:cxnLst/>
            <a:rect l="l" t="t" r="r" b="b"/>
            <a:pathLst>
              <a:path w="981710" h="1158239">
                <a:moveTo>
                  <a:pt x="0" y="1158239"/>
                </a:moveTo>
                <a:lnTo>
                  <a:pt x="981710" y="1158239"/>
                </a:lnTo>
                <a:lnTo>
                  <a:pt x="981710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3355340" y="2995929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20">
                <a:moveTo>
                  <a:pt x="0" y="0"/>
                </a:moveTo>
                <a:lnTo>
                  <a:pt x="0" y="26162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06" name="object 406"/>
          <p:cNvGraphicFramePr>
            <a:graphicFrameLocks noGrp="1"/>
          </p:cNvGraphicFramePr>
          <p:nvPr/>
        </p:nvGraphicFramePr>
        <p:xfrm>
          <a:off x="6620509" y="2105660"/>
          <a:ext cx="2010410" cy="117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576580"/>
                <a:gridCol w="571500"/>
                <a:gridCol w="424180"/>
              </a:tblGrid>
              <a:tr h="57276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340">
                <a:tc gridSpan="3">
                  <a:txBody>
                    <a:bodyPr/>
                    <a:lstStyle/>
                    <a:p>
                      <a:pPr marL="54610">
                        <a:lnSpc>
                          <a:spcPts val="2320"/>
                        </a:lnSpc>
                      </a:pPr>
                      <a:r>
                        <a:rPr dirty="0" sz="2150" spc="-235">
                          <a:latin typeface="Arial"/>
                          <a:cs typeface="Arial"/>
                        </a:rPr>
                        <a:t>0.2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7" name="object 407"/>
          <p:cNvSpPr/>
          <p:nvPr/>
        </p:nvSpPr>
        <p:spPr>
          <a:xfrm>
            <a:off x="5360670" y="2684779"/>
            <a:ext cx="0" cy="572770"/>
          </a:xfrm>
          <a:custGeom>
            <a:avLst/>
            <a:gdLst/>
            <a:ahLst/>
            <a:cxnLst/>
            <a:rect l="l" t="t" r="r" b="b"/>
            <a:pathLst>
              <a:path w="0" h="572770">
                <a:moveTo>
                  <a:pt x="0" y="0"/>
                </a:moveTo>
                <a:lnTo>
                  <a:pt x="0" y="5727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 txBox="1">
            <a:spLocks noGrp="1"/>
          </p:cNvSpPr>
          <p:nvPr>
            <p:ph type="title"/>
          </p:nvPr>
        </p:nvSpPr>
        <p:spPr>
          <a:xfrm>
            <a:off x="946150" y="264159"/>
            <a:ext cx="73920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1F1F1"/>
                </a:solidFill>
              </a:rPr>
              <a:t>Sugeno-style aggregation of the rule</a:t>
            </a:r>
            <a:r>
              <a:rPr dirty="0" sz="3200" spc="-50">
                <a:solidFill>
                  <a:srgbClr val="F1F1F1"/>
                </a:solidFill>
              </a:rPr>
              <a:t> </a:t>
            </a:r>
            <a:r>
              <a:rPr dirty="0" sz="3200" spc="-5">
                <a:solidFill>
                  <a:srgbClr val="F1F1F1"/>
                </a:solidFill>
              </a:rPr>
              <a:t>outputs</a:t>
            </a:r>
            <a:endParaRPr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F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1270" y="254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F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1270" y="533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D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1270" y="800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C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1270" y="1066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B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1270" y="133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A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-1270" y="16002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9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-1270" y="1879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8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-1270" y="214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F7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-1270" y="241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6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-1270" y="2679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5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-1270" y="2946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4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-1270" y="3213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3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-1270" y="349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2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-1270" y="375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1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-1270" y="4025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F0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-1270" y="4292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F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-1270" y="4559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EE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-1270" y="4838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D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-1270" y="5105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C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-1270" y="5372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B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-1270" y="5638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A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-1270" y="5905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9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-1270" y="61721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8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-1270" y="645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7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-1270" y="6718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6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-1270" y="698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5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-1270" y="7251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4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-1270" y="7518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E3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-1270" y="7797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2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-1270" y="806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1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-1270" y="8331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0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-1270" y="8597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F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-1270" y="8864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E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-1270" y="9131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DD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-1270" y="9410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C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-1270" y="9677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B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-1270" y="9944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A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-1270" y="10210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9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-1270" y="10477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D8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-1270" y="10756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7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-1270" y="11023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6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-1270" y="11290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5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-1270" y="11557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4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-1270" y="11823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3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-1270" y="120903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D2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-1270" y="12369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1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-1270" y="12636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D0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-1270" y="12903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F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-1270" y="13169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E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-1270" y="13436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D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-1270" y="137033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C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21750" y="139826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09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C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-1270" y="139826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09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C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921750" y="142493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09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A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-1270" y="142493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09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A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921750" y="145161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09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9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-1270" y="145161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09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9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921750" y="147828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09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8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-1270" y="147828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09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8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921750" y="1504950"/>
            <a:ext cx="223520" cy="30480"/>
          </a:xfrm>
          <a:custGeom>
            <a:avLst/>
            <a:gdLst/>
            <a:ahLst/>
            <a:cxnLst/>
            <a:rect l="l" t="t" r="r" b="b"/>
            <a:pathLst>
              <a:path w="223520" h="30480">
                <a:moveTo>
                  <a:pt x="0" y="30479"/>
                </a:moveTo>
                <a:lnTo>
                  <a:pt x="223520" y="30479"/>
                </a:lnTo>
                <a:lnTo>
                  <a:pt x="2235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C7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-1270" y="1504950"/>
            <a:ext cx="224790" cy="30480"/>
          </a:xfrm>
          <a:custGeom>
            <a:avLst/>
            <a:gdLst/>
            <a:ahLst/>
            <a:cxnLst/>
            <a:rect l="l" t="t" r="r" b="b"/>
            <a:pathLst>
              <a:path w="224790" h="30480">
                <a:moveTo>
                  <a:pt x="0" y="30479"/>
                </a:moveTo>
                <a:lnTo>
                  <a:pt x="224790" y="30479"/>
                </a:lnTo>
                <a:lnTo>
                  <a:pt x="2247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C7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921750" y="153288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09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6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-1270" y="153288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09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6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21750" y="155956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09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5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-1270" y="155956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09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5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921750" y="158623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09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4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-1270" y="158623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09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4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921750" y="161290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3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-1270" y="161290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3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21750" y="163957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2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-1270" y="163957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2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921750" y="1666239"/>
            <a:ext cx="223520" cy="30480"/>
          </a:xfrm>
          <a:custGeom>
            <a:avLst/>
            <a:gdLst/>
            <a:ahLst/>
            <a:cxnLst/>
            <a:rect l="l" t="t" r="r" b="b"/>
            <a:pathLst>
              <a:path w="223520" h="30480">
                <a:moveTo>
                  <a:pt x="0" y="30480"/>
                </a:moveTo>
                <a:lnTo>
                  <a:pt x="223520" y="30480"/>
                </a:lnTo>
                <a:lnTo>
                  <a:pt x="22352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1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-1270" y="1666239"/>
            <a:ext cx="224790" cy="30480"/>
          </a:xfrm>
          <a:custGeom>
            <a:avLst/>
            <a:gdLst/>
            <a:ahLst/>
            <a:cxnLst/>
            <a:rect l="l" t="t" r="r" b="b"/>
            <a:pathLst>
              <a:path w="224790" h="30480">
                <a:moveTo>
                  <a:pt x="0" y="30480"/>
                </a:moveTo>
                <a:lnTo>
                  <a:pt x="224790" y="30480"/>
                </a:lnTo>
                <a:lnTo>
                  <a:pt x="2247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C1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921750" y="169417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0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-1270" y="169417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C0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921750" y="172085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F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-1270" y="172085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F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21750" y="174752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E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-1270" y="174752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E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921750" y="177418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D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-1270" y="177418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D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921750" y="1800860"/>
            <a:ext cx="223520" cy="30480"/>
          </a:xfrm>
          <a:custGeom>
            <a:avLst/>
            <a:gdLst/>
            <a:ahLst/>
            <a:cxnLst/>
            <a:rect l="l" t="t" r="r" b="b"/>
            <a:pathLst>
              <a:path w="223520" h="30480">
                <a:moveTo>
                  <a:pt x="0" y="30479"/>
                </a:moveTo>
                <a:lnTo>
                  <a:pt x="223520" y="30479"/>
                </a:lnTo>
                <a:lnTo>
                  <a:pt x="2235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C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-1270" y="1800860"/>
            <a:ext cx="224790" cy="30480"/>
          </a:xfrm>
          <a:custGeom>
            <a:avLst/>
            <a:gdLst/>
            <a:ahLst/>
            <a:cxnLst/>
            <a:rect l="l" t="t" r="r" b="b"/>
            <a:pathLst>
              <a:path w="224790" h="30480">
                <a:moveTo>
                  <a:pt x="0" y="30479"/>
                </a:moveTo>
                <a:lnTo>
                  <a:pt x="224790" y="30479"/>
                </a:lnTo>
                <a:lnTo>
                  <a:pt x="2247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C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921750" y="182880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B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-1270" y="182880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B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921750" y="185547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A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-1270" y="185547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A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21750" y="188213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9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-1270" y="188213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9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921750" y="190881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8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-1270" y="190881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8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921750" y="193547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7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-1270" y="193547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7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921750" y="1962150"/>
            <a:ext cx="223520" cy="30480"/>
          </a:xfrm>
          <a:custGeom>
            <a:avLst/>
            <a:gdLst/>
            <a:ahLst/>
            <a:cxnLst/>
            <a:rect l="l" t="t" r="r" b="b"/>
            <a:pathLst>
              <a:path w="223520" h="30480">
                <a:moveTo>
                  <a:pt x="0" y="30479"/>
                </a:moveTo>
                <a:lnTo>
                  <a:pt x="223520" y="30479"/>
                </a:lnTo>
                <a:lnTo>
                  <a:pt x="2235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6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-1270" y="1962150"/>
            <a:ext cx="224790" cy="30480"/>
          </a:xfrm>
          <a:custGeom>
            <a:avLst/>
            <a:gdLst/>
            <a:ahLst/>
            <a:cxnLst/>
            <a:rect l="l" t="t" r="r" b="b"/>
            <a:pathLst>
              <a:path w="224790" h="30480">
                <a:moveTo>
                  <a:pt x="0" y="30479"/>
                </a:moveTo>
                <a:lnTo>
                  <a:pt x="224790" y="30479"/>
                </a:lnTo>
                <a:lnTo>
                  <a:pt x="2247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6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921750" y="199008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5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-1270" y="199008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5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921750" y="201676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4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-1270" y="201676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4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921750" y="204342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3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-1270" y="204342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3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921750" y="207010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2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-1270" y="207010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2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921750" y="2096770"/>
            <a:ext cx="223520" cy="30480"/>
          </a:xfrm>
          <a:custGeom>
            <a:avLst/>
            <a:gdLst/>
            <a:ahLst/>
            <a:cxnLst/>
            <a:rect l="l" t="t" r="r" b="b"/>
            <a:pathLst>
              <a:path w="223520" h="30480">
                <a:moveTo>
                  <a:pt x="0" y="30479"/>
                </a:moveTo>
                <a:lnTo>
                  <a:pt x="223520" y="30479"/>
                </a:lnTo>
                <a:lnTo>
                  <a:pt x="22352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1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-1270" y="2096770"/>
            <a:ext cx="224790" cy="30480"/>
          </a:xfrm>
          <a:custGeom>
            <a:avLst/>
            <a:gdLst/>
            <a:ahLst/>
            <a:cxnLst/>
            <a:rect l="l" t="t" r="r" b="b"/>
            <a:pathLst>
              <a:path w="224790" h="30480">
                <a:moveTo>
                  <a:pt x="0" y="30479"/>
                </a:moveTo>
                <a:lnTo>
                  <a:pt x="224790" y="30479"/>
                </a:lnTo>
                <a:lnTo>
                  <a:pt x="2247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B1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921750" y="212471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0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-1270" y="212471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B0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921750" y="2151379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F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-1270" y="2151379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F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921750" y="2178050"/>
            <a:ext cx="223520" cy="29209"/>
          </a:xfrm>
          <a:custGeom>
            <a:avLst/>
            <a:gdLst/>
            <a:ahLst/>
            <a:cxnLst/>
            <a:rect l="l" t="t" r="r" b="b"/>
            <a:pathLst>
              <a:path w="223520" h="29210">
                <a:moveTo>
                  <a:pt x="0" y="29209"/>
                </a:moveTo>
                <a:lnTo>
                  <a:pt x="223520" y="29209"/>
                </a:lnTo>
                <a:lnTo>
                  <a:pt x="22352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E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-1270" y="2178050"/>
            <a:ext cx="224790" cy="29209"/>
          </a:xfrm>
          <a:custGeom>
            <a:avLst/>
            <a:gdLst/>
            <a:ahLst/>
            <a:cxnLst/>
            <a:rect l="l" t="t" r="r" b="b"/>
            <a:pathLst>
              <a:path w="224790" h="29210">
                <a:moveTo>
                  <a:pt x="0" y="29209"/>
                </a:moveTo>
                <a:lnTo>
                  <a:pt x="224790" y="29209"/>
                </a:lnTo>
                <a:lnTo>
                  <a:pt x="2247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E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-1270" y="22047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D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-1270" y="22313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C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-1270" y="225806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B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-1270" y="22860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A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-1270" y="23126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9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-1270" y="23393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8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-1270" y="23660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7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-1270" y="23926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6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-1270" y="24206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5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-1270" y="24472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4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-1270" y="24739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3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-1270" y="25006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2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-1270" y="25273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A1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-1270" y="255397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0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-1270" y="25819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F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-1270" y="26085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E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-1270" y="26352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D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-1270" y="26619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C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-1270" y="268858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B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-1270" y="27165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A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-1270" y="27432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-1270" y="27698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9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-1270" y="27965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7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-1270" y="28232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6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-1270" y="284987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95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-1270" y="28778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4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-1270" y="290448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3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-1270" y="293116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2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-1270" y="2957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91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-1270" y="298450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90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-1270" y="301243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F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-1270" y="303911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E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-1270" y="3065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D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-1270" y="3092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C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-1270" y="3120389"/>
            <a:ext cx="9146540" cy="27940"/>
          </a:xfrm>
          <a:custGeom>
            <a:avLst/>
            <a:gdLst/>
            <a:ahLst/>
            <a:cxnLst/>
            <a:rect l="l" t="t" r="r" b="b"/>
            <a:pathLst>
              <a:path w="9146540" h="27939">
                <a:moveTo>
                  <a:pt x="0" y="27940"/>
                </a:moveTo>
                <a:lnTo>
                  <a:pt x="9146540" y="27940"/>
                </a:lnTo>
                <a:lnTo>
                  <a:pt x="914654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B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-1270" y="314578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80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8A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-1270" y="31737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9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-1270" y="32004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8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-1270" y="32270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7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-1270" y="32537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6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-1270" y="328040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5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-1270" y="33083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4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-1270" y="33350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3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01079" y="33616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2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-1270" y="33616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2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101079" y="33883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1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-1270" y="33883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81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101079" y="3416300"/>
            <a:ext cx="3044190" cy="27940"/>
          </a:xfrm>
          <a:custGeom>
            <a:avLst/>
            <a:gdLst/>
            <a:ahLst/>
            <a:cxnLst/>
            <a:rect l="l" t="t" r="r" b="b"/>
            <a:pathLst>
              <a:path w="3044190" h="27939">
                <a:moveTo>
                  <a:pt x="0" y="27940"/>
                </a:moveTo>
                <a:lnTo>
                  <a:pt x="3044190" y="27940"/>
                </a:lnTo>
                <a:lnTo>
                  <a:pt x="30441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0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-1270" y="3416300"/>
            <a:ext cx="2969260" cy="27940"/>
          </a:xfrm>
          <a:custGeom>
            <a:avLst/>
            <a:gdLst/>
            <a:ahLst/>
            <a:cxnLst/>
            <a:rect l="l" t="t" r="r" b="b"/>
            <a:pathLst>
              <a:path w="2969260" h="27939">
                <a:moveTo>
                  <a:pt x="0" y="27940"/>
                </a:moveTo>
                <a:lnTo>
                  <a:pt x="2969260" y="27940"/>
                </a:lnTo>
                <a:lnTo>
                  <a:pt x="296926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80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101079" y="344170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F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-1270" y="344170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F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01079" y="34696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-1270" y="34696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01079" y="34963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D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-1270" y="34963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D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01079" y="352297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C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-1270" y="352297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C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101079" y="35496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B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-1270" y="35496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B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101079" y="35775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A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-1270" y="35775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A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01079" y="36042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9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-1270" y="36042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9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01079" y="363092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8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-1270" y="363092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8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101079" y="365760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7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-1270" y="365760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7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101079" y="368427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6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-1270" y="368427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6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101079" y="3712209"/>
            <a:ext cx="3044190" cy="27940"/>
          </a:xfrm>
          <a:custGeom>
            <a:avLst/>
            <a:gdLst/>
            <a:ahLst/>
            <a:cxnLst/>
            <a:rect l="l" t="t" r="r" b="b"/>
            <a:pathLst>
              <a:path w="3044190" h="27939">
                <a:moveTo>
                  <a:pt x="0" y="27939"/>
                </a:moveTo>
                <a:lnTo>
                  <a:pt x="3044190" y="27939"/>
                </a:lnTo>
                <a:lnTo>
                  <a:pt x="304419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5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-1270" y="3712209"/>
            <a:ext cx="2969260" cy="27940"/>
          </a:xfrm>
          <a:custGeom>
            <a:avLst/>
            <a:gdLst/>
            <a:ahLst/>
            <a:cxnLst/>
            <a:rect l="l" t="t" r="r" b="b"/>
            <a:pathLst>
              <a:path w="2969260" h="27939">
                <a:moveTo>
                  <a:pt x="0" y="27939"/>
                </a:moveTo>
                <a:lnTo>
                  <a:pt x="2969260" y="27939"/>
                </a:lnTo>
                <a:lnTo>
                  <a:pt x="2969260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5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101079" y="373760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4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-1270" y="373760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74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101079" y="37655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3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-1270" y="37655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3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01079" y="379222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2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-1270" y="379222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2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01079" y="38188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1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-1270" y="38188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71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01079" y="38455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0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-1270" y="38455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0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01079" y="387350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F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-1270" y="387350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F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101079" y="390017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E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-1270" y="390017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E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101079" y="39268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D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-1270" y="39268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D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101079" y="39535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C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-1270" y="39535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C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101079" y="398017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B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-1270" y="398017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B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101079" y="4008120"/>
            <a:ext cx="3044190" cy="27940"/>
          </a:xfrm>
          <a:custGeom>
            <a:avLst/>
            <a:gdLst/>
            <a:ahLst/>
            <a:cxnLst/>
            <a:rect l="l" t="t" r="r" b="b"/>
            <a:pathLst>
              <a:path w="3044190" h="27939">
                <a:moveTo>
                  <a:pt x="0" y="27940"/>
                </a:moveTo>
                <a:lnTo>
                  <a:pt x="3044190" y="27940"/>
                </a:lnTo>
                <a:lnTo>
                  <a:pt x="30441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6A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-1270" y="4008120"/>
            <a:ext cx="2969260" cy="27940"/>
          </a:xfrm>
          <a:custGeom>
            <a:avLst/>
            <a:gdLst/>
            <a:ahLst/>
            <a:cxnLst/>
            <a:rect l="l" t="t" r="r" b="b"/>
            <a:pathLst>
              <a:path w="2969260" h="27939">
                <a:moveTo>
                  <a:pt x="0" y="27940"/>
                </a:moveTo>
                <a:lnTo>
                  <a:pt x="2969260" y="27940"/>
                </a:lnTo>
                <a:lnTo>
                  <a:pt x="296926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6A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101079" y="40347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9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-1270" y="40347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9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101079" y="40614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8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-1270" y="40614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8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101079" y="408812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7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-1270" y="408812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7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101079" y="411480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6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-1270" y="411480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6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101079" y="414147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-1270" y="414147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101079" y="41694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4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-1270" y="41694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4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101079" y="419607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-1270" y="419607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101079" y="42227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2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-1270" y="42227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62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101079" y="424942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1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-1270" y="424942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61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101079" y="427609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0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-1270" y="427609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60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101079" y="4304029"/>
            <a:ext cx="3044190" cy="27940"/>
          </a:xfrm>
          <a:custGeom>
            <a:avLst/>
            <a:gdLst/>
            <a:ahLst/>
            <a:cxnLst/>
            <a:rect l="l" t="t" r="r" b="b"/>
            <a:pathLst>
              <a:path w="3044190" h="27939">
                <a:moveTo>
                  <a:pt x="0" y="27940"/>
                </a:moveTo>
                <a:lnTo>
                  <a:pt x="3044190" y="27940"/>
                </a:lnTo>
                <a:lnTo>
                  <a:pt x="304419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5F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-1270" y="4304029"/>
            <a:ext cx="2969260" cy="27940"/>
          </a:xfrm>
          <a:custGeom>
            <a:avLst/>
            <a:gdLst/>
            <a:ahLst/>
            <a:cxnLst/>
            <a:rect l="l" t="t" r="r" b="b"/>
            <a:pathLst>
              <a:path w="2969260" h="27939">
                <a:moveTo>
                  <a:pt x="0" y="27940"/>
                </a:moveTo>
                <a:lnTo>
                  <a:pt x="2969260" y="27940"/>
                </a:lnTo>
                <a:lnTo>
                  <a:pt x="296926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5F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101079" y="433070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E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-1270" y="433070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E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101079" y="435737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D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-1270" y="435737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D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101079" y="43840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C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-1270" y="43840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C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101079" y="44107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B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-1270" y="44107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B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101079" y="443737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A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-1270" y="443737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A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101079" y="446532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9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-1270" y="446532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9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101079" y="44919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8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-1270" y="44919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8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101079" y="45186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7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-1270" y="45186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7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101079" y="454532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6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-1270" y="454532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6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01079" y="457200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5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-1270" y="457200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55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101079" y="45999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4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-1270" y="45999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4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101079" y="46266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3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-1270" y="46266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3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101079" y="465327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2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-1270" y="465327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2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101079" y="46799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1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-1270" y="46799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51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101079" y="470662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0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-1270" y="470662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50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101079" y="473329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F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-1270" y="473329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F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101079" y="476122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E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-1270" y="476122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E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101079" y="478790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D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-1270" y="478790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D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101079" y="481457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C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-1270" y="481457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C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101079" y="48412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B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-1270" y="48412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B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101079" y="486790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A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-1270" y="486790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A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101079" y="48958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9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-1270" y="48958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9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101079" y="492252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8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-1270" y="492252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8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101079" y="49491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7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-1270" y="49491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7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101079" y="49758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6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-1270" y="49758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6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101079" y="500252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5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-1270" y="500252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5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101079" y="502920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4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-1270" y="502920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44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101079" y="50571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3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-1270" y="50571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3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101079" y="50838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2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-1270" y="50838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2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101079" y="511047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1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-1270" y="511047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41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101079" y="51371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0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-1270" y="51371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40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101079" y="516382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F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-1270" y="516382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F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101079" y="51917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E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-1270" y="51917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E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101079" y="521842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D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-1270" y="521842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D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101079" y="524510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C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-1270" y="524510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C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101079" y="527177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B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-1270" y="527177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B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101079" y="52984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A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-1270" y="52984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A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101079" y="532510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9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-1270" y="532510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39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101079" y="53530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8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-1270" y="53530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8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101079" y="537972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7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-1270" y="537972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7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101079" y="54063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6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-1270" y="54063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6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101079" y="54330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5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-1270" y="54330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5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6101079" y="545972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80"/>
                </a:moveTo>
                <a:lnTo>
                  <a:pt x="3044190" y="30480"/>
                </a:lnTo>
                <a:lnTo>
                  <a:pt x="30441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4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-1270" y="545972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80"/>
                </a:moveTo>
                <a:lnTo>
                  <a:pt x="2969260" y="30480"/>
                </a:lnTo>
                <a:lnTo>
                  <a:pt x="296926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4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6101079" y="548767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3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-1270" y="548767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33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6101079" y="55143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3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-1270" y="55143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3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6101079" y="55410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1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-1270" y="55410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1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6101079" y="556767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0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-1270" y="556767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30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6101079" y="55943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F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-1270" y="55943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F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6101079" y="562102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E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-1270" y="562102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E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101079" y="56489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D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-1270" y="56489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D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101079" y="567562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C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-1270" y="567562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C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101079" y="570230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B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-1270" y="570230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B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101079" y="572897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A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-1270" y="572897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A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101079" y="57556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9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-1270" y="57556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9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101079" y="578230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8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-1270" y="578230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28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101079" y="58102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7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-1270" y="58102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7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101079" y="583692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6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-1270" y="583692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6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101079" y="586359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5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-1270" y="586359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5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101079" y="589025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4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-1270" y="589025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4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101079" y="5916929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80"/>
                </a:moveTo>
                <a:lnTo>
                  <a:pt x="3044190" y="30480"/>
                </a:lnTo>
                <a:lnTo>
                  <a:pt x="304419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23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-1270" y="5916929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80"/>
                </a:moveTo>
                <a:lnTo>
                  <a:pt x="2969260" y="30480"/>
                </a:lnTo>
                <a:lnTo>
                  <a:pt x="296926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23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101079" y="594487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2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-1270" y="594487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2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101079" y="597154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1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-1270" y="597154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1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101079" y="599820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0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-1270" y="599820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0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101079" y="6024879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10"/>
                </a:moveTo>
                <a:lnTo>
                  <a:pt x="3044190" y="29210"/>
                </a:lnTo>
                <a:lnTo>
                  <a:pt x="304419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F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-1270" y="6024879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10"/>
                </a:moveTo>
                <a:lnTo>
                  <a:pt x="2969260" y="29210"/>
                </a:lnTo>
                <a:lnTo>
                  <a:pt x="296926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F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101079" y="6051550"/>
            <a:ext cx="3044190" cy="29209"/>
          </a:xfrm>
          <a:custGeom>
            <a:avLst/>
            <a:gdLst/>
            <a:ahLst/>
            <a:cxnLst/>
            <a:rect l="l" t="t" r="r" b="b"/>
            <a:pathLst>
              <a:path w="3044190" h="29210">
                <a:moveTo>
                  <a:pt x="0" y="29209"/>
                </a:moveTo>
                <a:lnTo>
                  <a:pt x="3044190" y="29209"/>
                </a:lnTo>
                <a:lnTo>
                  <a:pt x="304419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E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-1270" y="6051550"/>
            <a:ext cx="2969260" cy="29209"/>
          </a:xfrm>
          <a:custGeom>
            <a:avLst/>
            <a:gdLst/>
            <a:ahLst/>
            <a:cxnLst/>
            <a:rect l="l" t="t" r="r" b="b"/>
            <a:pathLst>
              <a:path w="2969260" h="29210">
                <a:moveTo>
                  <a:pt x="0" y="29209"/>
                </a:moveTo>
                <a:lnTo>
                  <a:pt x="2969260" y="29209"/>
                </a:lnTo>
                <a:lnTo>
                  <a:pt x="296926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E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101079" y="6078220"/>
            <a:ext cx="3044190" cy="30480"/>
          </a:xfrm>
          <a:custGeom>
            <a:avLst/>
            <a:gdLst/>
            <a:ahLst/>
            <a:cxnLst/>
            <a:rect l="l" t="t" r="r" b="b"/>
            <a:pathLst>
              <a:path w="3044190" h="30479">
                <a:moveTo>
                  <a:pt x="0" y="30479"/>
                </a:moveTo>
                <a:lnTo>
                  <a:pt x="3044190" y="30479"/>
                </a:lnTo>
                <a:lnTo>
                  <a:pt x="304419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1D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-1270" y="6078220"/>
            <a:ext cx="2969260" cy="30480"/>
          </a:xfrm>
          <a:custGeom>
            <a:avLst/>
            <a:gdLst/>
            <a:ahLst/>
            <a:cxnLst/>
            <a:rect l="l" t="t" r="r" b="b"/>
            <a:pathLst>
              <a:path w="2969260" h="30479">
                <a:moveTo>
                  <a:pt x="0" y="30479"/>
                </a:moveTo>
                <a:lnTo>
                  <a:pt x="2969260" y="30479"/>
                </a:lnTo>
                <a:lnTo>
                  <a:pt x="296926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1D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-1270" y="61061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C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-1270" y="613282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B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-1270" y="61595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A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-1270" y="61861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9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-1270" y="62128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18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-1270" y="62407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7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-1270" y="62674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6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-1270" y="629412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5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-1270" y="63207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4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-1270" y="63474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3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-1270" y="637412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12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-1270" y="640207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11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-1270" y="642874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10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-1270" y="645540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10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F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-1270" y="648207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E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-1270" y="650875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D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-1270" y="65366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C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-1270" y="656335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B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-1270" y="659003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A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-1270" y="661670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9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-1270" y="664336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8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-1270" y="6670040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79"/>
                </a:moveTo>
                <a:lnTo>
                  <a:pt x="9146540" y="30479"/>
                </a:lnTo>
                <a:lnTo>
                  <a:pt x="91465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07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-1270" y="669798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6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-1270" y="672465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10"/>
                </a:moveTo>
                <a:lnTo>
                  <a:pt x="9146540" y="29210"/>
                </a:lnTo>
                <a:lnTo>
                  <a:pt x="9146540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5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-1270" y="6751319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4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-1270" y="6777990"/>
            <a:ext cx="9146540" cy="29209"/>
          </a:xfrm>
          <a:custGeom>
            <a:avLst/>
            <a:gdLst/>
            <a:ahLst/>
            <a:cxnLst/>
            <a:rect l="l" t="t" r="r" b="b"/>
            <a:pathLst>
              <a:path w="9146540" h="29209">
                <a:moveTo>
                  <a:pt x="0" y="29209"/>
                </a:moveTo>
                <a:lnTo>
                  <a:pt x="9146540" y="29209"/>
                </a:lnTo>
                <a:lnTo>
                  <a:pt x="91465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3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-1270" y="6804659"/>
            <a:ext cx="9146540" cy="30480"/>
          </a:xfrm>
          <a:custGeom>
            <a:avLst/>
            <a:gdLst/>
            <a:ahLst/>
            <a:cxnLst/>
            <a:rect l="l" t="t" r="r" b="b"/>
            <a:pathLst>
              <a:path w="9146540" h="30479">
                <a:moveTo>
                  <a:pt x="0" y="30480"/>
                </a:moveTo>
                <a:lnTo>
                  <a:pt x="9146540" y="30480"/>
                </a:lnTo>
                <a:lnTo>
                  <a:pt x="914654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2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0" y="6832600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1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23520" y="1380489"/>
            <a:ext cx="8698230" cy="848360"/>
          </a:xfrm>
          <a:custGeom>
            <a:avLst/>
            <a:gdLst/>
            <a:ahLst/>
            <a:cxnLst/>
            <a:rect l="l" t="t" r="r" b="b"/>
            <a:pathLst>
              <a:path w="8698230" h="848360">
                <a:moveTo>
                  <a:pt x="8698230" y="0"/>
                </a:moveTo>
                <a:lnTo>
                  <a:pt x="0" y="0"/>
                </a:lnTo>
                <a:lnTo>
                  <a:pt x="0" y="848360"/>
                </a:lnTo>
                <a:lnTo>
                  <a:pt x="8698230" y="848360"/>
                </a:lnTo>
                <a:lnTo>
                  <a:pt x="8698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976630" y="1837689"/>
            <a:ext cx="3934460" cy="0"/>
          </a:xfrm>
          <a:custGeom>
            <a:avLst/>
            <a:gdLst/>
            <a:ahLst/>
            <a:cxnLst/>
            <a:rect l="l" t="t" r="r" b="b"/>
            <a:pathLst>
              <a:path w="3934460" h="0">
                <a:moveTo>
                  <a:pt x="0" y="0"/>
                </a:moveTo>
                <a:lnTo>
                  <a:pt x="393445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5215890" y="1837689"/>
            <a:ext cx="3067050" cy="0"/>
          </a:xfrm>
          <a:custGeom>
            <a:avLst/>
            <a:gdLst/>
            <a:ahLst/>
            <a:cxnLst/>
            <a:rect l="l" t="t" r="r" b="b"/>
            <a:pathLst>
              <a:path w="3067050" h="0">
                <a:moveTo>
                  <a:pt x="0" y="0"/>
                </a:moveTo>
                <a:lnTo>
                  <a:pt x="30670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967989" y="3343909"/>
            <a:ext cx="3133090" cy="2790190"/>
          </a:xfrm>
          <a:custGeom>
            <a:avLst/>
            <a:gdLst/>
            <a:ahLst/>
            <a:cxnLst/>
            <a:rect l="l" t="t" r="r" b="b"/>
            <a:pathLst>
              <a:path w="3133090" h="2790190">
                <a:moveTo>
                  <a:pt x="3133090" y="0"/>
                </a:moveTo>
                <a:lnTo>
                  <a:pt x="0" y="0"/>
                </a:lnTo>
                <a:lnTo>
                  <a:pt x="0" y="2790190"/>
                </a:lnTo>
                <a:lnTo>
                  <a:pt x="3133090" y="2790190"/>
                </a:lnTo>
                <a:lnTo>
                  <a:pt x="3133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 txBox="1"/>
          <p:nvPr/>
        </p:nvSpPr>
        <p:spPr>
          <a:xfrm>
            <a:off x="3145789" y="4483100"/>
            <a:ext cx="15430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5565140" y="4491990"/>
            <a:ext cx="16891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i="1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5" name="object 395"/>
          <p:cNvSpPr/>
          <p:nvPr/>
        </p:nvSpPr>
        <p:spPr>
          <a:xfrm>
            <a:off x="4053840" y="5039359"/>
            <a:ext cx="1885950" cy="933450"/>
          </a:xfrm>
          <a:custGeom>
            <a:avLst/>
            <a:gdLst/>
            <a:ahLst/>
            <a:cxnLst/>
            <a:rect l="l" t="t" r="r" b="b"/>
            <a:pathLst>
              <a:path w="1885950" h="933450">
                <a:moveTo>
                  <a:pt x="0" y="0"/>
                </a:moveTo>
                <a:lnTo>
                  <a:pt x="1885950" y="0"/>
                </a:lnTo>
                <a:lnTo>
                  <a:pt x="1885950" y="666749"/>
                </a:lnTo>
                <a:lnTo>
                  <a:pt x="942339" y="933449"/>
                </a:lnTo>
                <a:lnTo>
                  <a:pt x="0" y="666749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 txBox="1"/>
          <p:nvPr/>
        </p:nvSpPr>
        <p:spPr>
          <a:xfrm>
            <a:off x="4098290" y="5102859"/>
            <a:ext cx="1675130" cy="7639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2895"/>
              </a:lnSpc>
              <a:spcBef>
                <a:spcPts val="120"/>
              </a:spcBef>
            </a:pPr>
            <a:r>
              <a:rPr dirty="0" sz="2450" spc="5" i="1">
                <a:latin typeface="Times New Roman"/>
                <a:cs typeface="Times New Roman"/>
              </a:rPr>
              <a:t>Crisp</a:t>
            </a:r>
            <a:r>
              <a:rPr dirty="0" sz="2450" spc="-75" i="1">
                <a:latin typeface="Times New Roman"/>
                <a:cs typeface="Times New Roman"/>
              </a:rPr>
              <a:t> </a:t>
            </a:r>
            <a:r>
              <a:rPr dirty="0" sz="2450" spc="10" i="1">
                <a:latin typeface="Times New Roman"/>
                <a:cs typeface="Times New Roman"/>
              </a:rPr>
              <a:t>Output</a:t>
            </a:r>
            <a:endParaRPr sz="2450">
              <a:latin typeface="Times New Roman"/>
              <a:cs typeface="Times New Roman"/>
            </a:endParaRPr>
          </a:p>
          <a:p>
            <a:pPr algn="ctr" marL="132080">
              <a:lnSpc>
                <a:spcPts val="2895"/>
              </a:lnSpc>
            </a:pPr>
            <a:r>
              <a:rPr dirty="0" sz="2450" i="1">
                <a:latin typeface="Times New Roman"/>
                <a:cs typeface="Times New Roman"/>
              </a:rPr>
              <a:t>z</a:t>
            </a:r>
            <a:r>
              <a:rPr dirty="0" sz="245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4915534" y="4368165"/>
            <a:ext cx="133350" cy="13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915534" y="4901565"/>
            <a:ext cx="133350" cy="132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983479" y="4495800"/>
            <a:ext cx="0" cy="467359"/>
          </a:xfrm>
          <a:custGeom>
            <a:avLst/>
            <a:gdLst/>
            <a:ahLst/>
            <a:cxnLst/>
            <a:rect l="l" t="t" r="r" b="b"/>
            <a:pathLst>
              <a:path w="0" h="467360">
                <a:moveTo>
                  <a:pt x="0" y="46736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 txBox="1"/>
          <p:nvPr/>
        </p:nvSpPr>
        <p:spPr>
          <a:xfrm>
            <a:off x="5040629" y="4464050"/>
            <a:ext cx="25971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45" i="1">
                <a:latin typeface="Times New Roman"/>
                <a:cs typeface="Times New Roman"/>
              </a:rPr>
              <a:t>z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3715384" y="4353559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444365" y="4220209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186429" y="3705859"/>
            <a:ext cx="2514600" cy="781050"/>
          </a:xfrm>
          <a:custGeom>
            <a:avLst/>
            <a:gdLst/>
            <a:ahLst/>
            <a:cxnLst/>
            <a:rect l="l" t="t" r="r" b="b"/>
            <a:pathLst>
              <a:path w="2514600" h="781050">
                <a:moveTo>
                  <a:pt x="0" y="781050"/>
                </a:moveTo>
                <a:lnTo>
                  <a:pt x="2514599" y="781050"/>
                </a:lnTo>
                <a:lnTo>
                  <a:pt x="2514599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158104" y="3943350"/>
            <a:ext cx="0" cy="543560"/>
          </a:xfrm>
          <a:custGeom>
            <a:avLst/>
            <a:gdLst/>
            <a:ahLst/>
            <a:cxnLst/>
            <a:rect l="l" t="t" r="r" b="b"/>
            <a:pathLst>
              <a:path w="0" h="543560">
                <a:moveTo>
                  <a:pt x="0" y="0"/>
                </a:moveTo>
                <a:lnTo>
                  <a:pt x="0" y="54356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 txBox="1">
            <a:spLocks noGrp="1"/>
          </p:cNvSpPr>
          <p:nvPr>
            <p:ph type="title"/>
          </p:nvPr>
        </p:nvSpPr>
        <p:spPr>
          <a:xfrm>
            <a:off x="2123439" y="236220"/>
            <a:ext cx="45910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1F1F1"/>
                </a:solidFill>
              </a:rPr>
              <a:t>Weighted average</a:t>
            </a:r>
            <a:r>
              <a:rPr dirty="0" sz="3600" spc="-60">
                <a:solidFill>
                  <a:srgbClr val="F1F1F1"/>
                </a:solidFill>
              </a:rPr>
              <a:t> </a:t>
            </a:r>
            <a:r>
              <a:rPr dirty="0" sz="3600" spc="-5">
                <a:solidFill>
                  <a:srgbClr val="F1F1F1"/>
                </a:solidFill>
              </a:rPr>
              <a:t>(WA):</a:t>
            </a:r>
            <a:endParaRPr sz="3600"/>
          </a:p>
        </p:txBody>
      </p:sp>
      <p:sp>
        <p:nvSpPr>
          <p:cNvPr id="406" name="object 406"/>
          <p:cNvSpPr txBox="1"/>
          <p:nvPr/>
        </p:nvSpPr>
        <p:spPr>
          <a:xfrm>
            <a:off x="218440" y="1360169"/>
            <a:ext cx="8709660" cy="166878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20"/>
              </a:spcBef>
            </a:pPr>
            <a:r>
              <a:rPr dirty="0" baseline="-34567" sz="3375" spc="-22" i="1">
                <a:latin typeface="Times New Roman"/>
                <a:cs typeface="Times New Roman"/>
              </a:rPr>
              <a:t>WA</a:t>
            </a:r>
            <a:r>
              <a:rPr dirty="0" baseline="-34567" sz="3375" spc="-187" i="1">
                <a:latin typeface="Times New Roman"/>
                <a:cs typeface="Times New Roman"/>
              </a:rPr>
              <a:t> </a:t>
            </a:r>
            <a:r>
              <a:rPr dirty="0" baseline="-34567" sz="3375">
                <a:latin typeface="Symbol"/>
                <a:cs typeface="Symbol"/>
              </a:rPr>
              <a:t></a:t>
            </a:r>
            <a:r>
              <a:rPr dirty="0" baseline="-34567" sz="3375" spc="104">
                <a:latin typeface="Times New Roman"/>
                <a:cs typeface="Times New Roman"/>
              </a:rPr>
              <a:t> </a:t>
            </a:r>
            <a:r>
              <a:rPr dirty="0" sz="2250" spc="-25">
                <a:latin typeface="Symbol"/>
                <a:cs typeface="Symbol"/>
              </a:rPr>
              <a:t></a:t>
            </a:r>
            <a:r>
              <a:rPr dirty="0" sz="2250" spc="-25">
                <a:latin typeface="Times New Roman"/>
                <a:cs typeface="Times New Roman"/>
              </a:rPr>
              <a:t>(</a:t>
            </a:r>
            <a:r>
              <a:rPr dirty="0" sz="2250" spc="-25" i="1">
                <a:latin typeface="Times New Roman"/>
                <a:cs typeface="Times New Roman"/>
              </a:rPr>
              <a:t>k</a:t>
            </a:r>
            <a:r>
              <a:rPr dirty="0" sz="2250" spc="-25">
                <a:latin typeface="Times New Roman"/>
                <a:cs typeface="Times New Roman"/>
              </a:rPr>
              <a:t>1)</a:t>
            </a:r>
            <a:r>
              <a:rPr dirty="0" sz="2250" spc="-34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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40" i="1">
                <a:latin typeface="Times New Roman"/>
                <a:cs typeface="Times New Roman"/>
              </a:rPr>
              <a:t>k</a:t>
            </a:r>
            <a:r>
              <a:rPr dirty="0" sz="2250" spc="40">
                <a:latin typeface="Times New Roman"/>
                <a:cs typeface="Times New Roman"/>
              </a:rPr>
              <a:t>1</a:t>
            </a:r>
            <a:r>
              <a:rPr dirty="0" sz="2250" spc="40">
                <a:latin typeface="Symbol"/>
                <a:cs typeface="Symbol"/>
              </a:rPr>
              <a:t></a:t>
            </a:r>
            <a:r>
              <a:rPr dirty="0" sz="2250" spc="-229">
                <a:latin typeface="Times New Roman"/>
                <a:cs typeface="Times New Roman"/>
              </a:rPr>
              <a:t> </a:t>
            </a:r>
            <a:r>
              <a:rPr dirty="0" sz="2250" spc="40">
                <a:latin typeface="Symbol"/>
                <a:cs typeface="Symbol"/>
              </a:rPr>
              <a:t></a:t>
            </a:r>
            <a:r>
              <a:rPr dirty="0" sz="2250" spc="40">
                <a:latin typeface="Times New Roman"/>
                <a:cs typeface="Times New Roman"/>
              </a:rPr>
              <a:t>(</a:t>
            </a:r>
            <a:r>
              <a:rPr dirty="0" sz="2250" spc="40" i="1">
                <a:latin typeface="Times New Roman"/>
                <a:cs typeface="Times New Roman"/>
              </a:rPr>
              <a:t>k</a:t>
            </a:r>
            <a:r>
              <a:rPr dirty="0" sz="2250" spc="-365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2)</a:t>
            </a:r>
            <a:r>
              <a:rPr dirty="0" sz="2250" spc="-33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</a:t>
            </a:r>
            <a:r>
              <a:rPr dirty="0" sz="2250" spc="-229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k</a:t>
            </a:r>
            <a:r>
              <a:rPr dirty="0" sz="2250" spc="-36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2</a:t>
            </a:r>
            <a:r>
              <a:rPr dirty="0" sz="2250" spc="-190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15">
                <a:latin typeface="Symbol"/>
                <a:cs typeface="Symbol"/>
              </a:rPr>
              <a:t></a:t>
            </a:r>
            <a:r>
              <a:rPr dirty="0" sz="2250" spc="15">
                <a:latin typeface="Times New Roman"/>
                <a:cs typeface="Times New Roman"/>
              </a:rPr>
              <a:t>(</a:t>
            </a:r>
            <a:r>
              <a:rPr dirty="0" sz="2250" spc="15" i="1">
                <a:latin typeface="Times New Roman"/>
                <a:cs typeface="Times New Roman"/>
              </a:rPr>
              <a:t>k</a:t>
            </a:r>
            <a:r>
              <a:rPr dirty="0" sz="2250" spc="-365" i="1">
                <a:latin typeface="Times New Roman"/>
                <a:cs typeface="Times New Roman"/>
              </a:rPr>
              <a:t> </a:t>
            </a:r>
            <a:r>
              <a:rPr dirty="0" sz="2250" spc="-40">
                <a:latin typeface="Times New Roman"/>
                <a:cs typeface="Times New Roman"/>
              </a:rPr>
              <a:t>3)</a:t>
            </a:r>
            <a:r>
              <a:rPr dirty="0" sz="2250" spc="-34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</a:t>
            </a:r>
            <a:r>
              <a:rPr dirty="0" sz="2250" spc="-30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k</a:t>
            </a:r>
            <a:r>
              <a:rPr dirty="0" sz="2250" spc="-36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3</a:t>
            </a:r>
            <a:r>
              <a:rPr dirty="0" sz="2250" spc="35">
                <a:latin typeface="Times New Roman"/>
                <a:cs typeface="Times New Roman"/>
              </a:rPr>
              <a:t> </a:t>
            </a:r>
            <a:r>
              <a:rPr dirty="0" baseline="-34567" sz="3375">
                <a:latin typeface="Symbol"/>
                <a:cs typeface="Symbol"/>
              </a:rPr>
              <a:t></a:t>
            </a:r>
            <a:r>
              <a:rPr dirty="0" baseline="-34567" sz="3375" spc="104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0.1</a:t>
            </a:r>
            <a:r>
              <a:rPr dirty="0" sz="2250" spc="5">
                <a:latin typeface="Symbol"/>
                <a:cs typeface="Symbol"/>
              </a:rPr>
              <a:t>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20</a:t>
            </a:r>
            <a:r>
              <a:rPr dirty="0" sz="2250" spc="-260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-150">
                <a:latin typeface="Times New Roman"/>
                <a:cs typeface="Times New Roman"/>
              </a:rPr>
              <a:t> </a:t>
            </a:r>
            <a:r>
              <a:rPr dirty="0" sz="2250" spc="-15">
                <a:latin typeface="Times New Roman"/>
                <a:cs typeface="Times New Roman"/>
              </a:rPr>
              <a:t>0.2</a:t>
            </a:r>
            <a:r>
              <a:rPr dirty="0" sz="2250" spc="-340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</a:t>
            </a:r>
            <a:r>
              <a:rPr dirty="0" sz="2250" spc="-30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50</a:t>
            </a:r>
            <a:r>
              <a:rPr dirty="0" sz="2250" spc="-26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-150">
                <a:latin typeface="Times New Roman"/>
                <a:cs typeface="Times New Roman"/>
              </a:rPr>
              <a:t> </a:t>
            </a:r>
            <a:r>
              <a:rPr dirty="0" sz="2250" spc="-15">
                <a:latin typeface="Times New Roman"/>
                <a:cs typeface="Times New Roman"/>
              </a:rPr>
              <a:t>0.5</a:t>
            </a:r>
            <a:r>
              <a:rPr dirty="0" sz="2250" spc="-340">
                <a:latin typeface="Times New Roman"/>
                <a:cs typeface="Times New Roman"/>
              </a:rPr>
              <a:t> </a:t>
            </a:r>
            <a:r>
              <a:rPr dirty="0" sz="2250" spc="60">
                <a:latin typeface="Symbol"/>
                <a:cs typeface="Symbol"/>
              </a:rPr>
              <a:t></a:t>
            </a:r>
            <a:r>
              <a:rPr dirty="0" sz="2250" spc="60">
                <a:latin typeface="Times New Roman"/>
                <a:cs typeface="Times New Roman"/>
              </a:rPr>
              <a:t>80</a:t>
            </a:r>
            <a:r>
              <a:rPr dirty="0" sz="2250" spc="110">
                <a:latin typeface="Times New Roman"/>
                <a:cs typeface="Times New Roman"/>
              </a:rPr>
              <a:t> </a:t>
            </a:r>
            <a:r>
              <a:rPr dirty="0" baseline="-34567" sz="3375">
                <a:latin typeface="Symbol"/>
                <a:cs typeface="Symbol"/>
              </a:rPr>
              <a:t></a:t>
            </a:r>
            <a:r>
              <a:rPr dirty="0" baseline="-34567" sz="3375" spc="-104">
                <a:latin typeface="Times New Roman"/>
                <a:cs typeface="Times New Roman"/>
              </a:rPr>
              <a:t> </a:t>
            </a:r>
            <a:r>
              <a:rPr dirty="0" baseline="-34567" sz="3375" spc="-7">
                <a:latin typeface="Times New Roman"/>
                <a:cs typeface="Times New Roman"/>
              </a:rPr>
              <a:t>65</a:t>
            </a:r>
            <a:endParaRPr baseline="-34567" sz="3375">
              <a:latin typeface="Times New Roman"/>
              <a:cs typeface="Times New Roman"/>
            </a:endParaRPr>
          </a:p>
          <a:p>
            <a:pPr algn="ctr" marL="104775">
              <a:lnSpc>
                <a:spcPct val="100000"/>
              </a:lnSpc>
              <a:spcBef>
                <a:spcPts val="520"/>
              </a:spcBef>
              <a:tabLst>
                <a:tab pos="4352925" algn="l"/>
              </a:tabLst>
            </a:pPr>
            <a:r>
              <a:rPr dirty="0" sz="2250" spc="-25">
                <a:latin typeface="Symbol"/>
                <a:cs typeface="Symbol"/>
              </a:rPr>
              <a:t></a:t>
            </a:r>
            <a:r>
              <a:rPr dirty="0" sz="2250" spc="-25">
                <a:latin typeface="Times New Roman"/>
                <a:cs typeface="Times New Roman"/>
              </a:rPr>
              <a:t>(</a:t>
            </a:r>
            <a:r>
              <a:rPr dirty="0" sz="2250" spc="-25" i="1">
                <a:latin typeface="Times New Roman"/>
                <a:cs typeface="Times New Roman"/>
              </a:rPr>
              <a:t>k</a:t>
            </a:r>
            <a:r>
              <a:rPr dirty="0" sz="2250" spc="-25">
                <a:latin typeface="Times New Roman"/>
                <a:cs typeface="Times New Roman"/>
              </a:rPr>
              <a:t>1)</a:t>
            </a:r>
            <a:r>
              <a:rPr dirty="0" sz="2250" spc="-19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40">
                <a:latin typeface="Symbol"/>
                <a:cs typeface="Symbol"/>
              </a:rPr>
              <a:t></a:t>
            </a:r>
            <a:r>
              <a:rPr dirty="0" sz="2250" spc="40">
                <a:latin typeface="Times New Roman"/>
                <a:cs typeface="Times New Roman"/>
              </a:rPr>
              <a:t>(</a:t>
            </a:r>
            <a:r>
              <a:rPr dirty="0" sz="2250" spc="40" i="1">
                <a:latin typeface="Times New Roman"/>
                <a:cs typeface="Times New Roman"/>
              </a:rPr>
              <a:t>k</a:t>
            </a:r>
            <a:r>
              <a:rPr dirty="0" sz="2250" spc="-36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2)</a:t>
            </a:r>
            <a:r>
              <a:rPr dirty="0" sz="2250" spc="-19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35">
                <a:latin typeface="Symbol"/>
                <a:cs typeface="Symbol"/>
              </a:rPr>
              <a:t></a:t>
            </a:r>
            <a:r>
              <a:rPr dirty="0" sz="2250" spc="35">
                <a:latin typeface="Times New Roman"/>
                <a:cs typeface="Times New Roman"/>
              </a:rPr>
              <a:t>(</a:t>
            </a:r>
            <a:r>
              <a:rPr dirty="0" sz="2250" spc="35" i="1">
                <a:latin typeface="Times New Roman"/>
                <a:cs typeface="Times New Roman"/>
              </a:rPr>
              <a:t>k</a:t>
            </a:r>
            <a:r>
              <a:rPr dirty="0" sz="2250" spc="35">
                <a:latin typeface="Times New Roman"/>
                <a:cs typeface="Times New Roman"/>
              </a:rPr>
              <a:t>3)	</a:t>
            </a:r>
            <a:r>
              <a:rPr dirty="0" sz="2250" spc="45">
                <a:latin typeface="Times New Roman"/>
                <a:cs typeface="Times New Roman"/>
              </a:rPr>
              <a:t>0.1</a:t>
            </a:r>
            <a:r>
              <a:rPr dirty="0" sz="2250" spc="45">
                <a:latin typeface="Symbol"/>
                <a:cs typeface="Symbol"/>
              </a:rPr>
              <a:t></a:t>
            </a:r>
            <a:r>
              <a:rPr dirty="0" sz="2250" spc="-229">
                <a:latin typeface="Times New Roman"/>
                <a:cs typeface="Times New Roman"/>
              </a:rPr>
              <a:t> </a:t>
            </a:r>
            <a:r>
              <a:rPr dirty="0" sz="2250" spc="10">
                <a:latin typeface="Times New Roman"/>
                <a:cs typeface="Times New Roman"/>
              </a:rPr>
              <a:t>0.2</a:t>
            </a:r>
            <a:r>
              <a:rPr dirty="0" sz="2250" spc="-19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-15">
                <a:latin typeface="Times New Roman"/>
                <a:cs typeface="Times New Roman"/>
              </a:rPr>
              <a:t>0.5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R="532765">
              <a:lnSpc>
                <a:spcPct val="100000"/>
              </a:lnSpc>
            </a:pPr>
            <a:r>
              <a:rPr dirty="0" sz="3300" spc="-10">
                <a:solidFill>
                  <a:srgbClr val="F1F1F1"/>
                </a:solidFill>
                <a:latin typeface="Calibri"/>
                <a:cs typeface="Calibri"/>
              </a:rPr>
              <a:t>Sugeno-style</a:t>
            </a:r>
            <a:r>
              <a:rPr dirty="0" sz="3300" spc="-5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F1F1F1"/>
                </a:solidFill>
                <a:latin typeface="Calibri"/>
                <a:cs typeface="Calibri"/>
              </a:rPr>
              <a:t>defuzzification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059" y="589279"/>
            <a:ext cx="20866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I</a:t>
            </a:r>
            <a:r>
              <a:rPr dirty="0" sz="3200" spc="-5"/>
              <a:t>ntr</a:t>
            </a:r>
            <a:r>
              <a:rPr dirty="0" sz="3200" spc="5"/>
              <a:t>o</a:t>
            </a:r>
            <a:r>
              <a:rPr dirty="0" sz="3200" spc="-15"/>
              <a:t>d</a:t>
            </a:r>
            <a:r>
              <a:rPr dirty="0" sz="3200" spc="5"/>
              <a:t>u</a:t>
            </a:r>
            <a:r>
              <a:rPr dirty="0" sz="3200" spc="-5"/>
              <a:t>ct</a:t>
            </a:r>
            <a:r>
              <a:rPr dirty="0" sz="3200" spc="-10"/>
              <a:t>i</a:t>
            </a:r>
            <a:r>
              <a:rPr dirty="0" sz="3200" spc="-5"/>
              <a:t>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413509"/>
            <a:ext cx="4147820" cy="4626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Calibri"/>
                <a:cs typeface="Calibri"/>
              </a:rPr>
              <a:t>Classical set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theory</a:t>
            </a:r>
            <a:endParaRPr sz="2800">
              <a:latin typeface="Calibri"/>
              <a:cs typeface="Calibri"/>
            </a:endParaRPr>
          </a:p>
          <a:p>
            <a:pPr algn="just" marL="188595" marR="5715" indent="-176530">
              <a:lnSpc>
                <a:spcPct val="101400"/>
              </a:lnSpc>
              <a:spcBef>
                <a:spcPts val="1830"/>
              </a:spcBef>
              <a:buFont typeface="Arial"/>
              <a:buChar char="•"/>
              <a:tabLst>
                <a:tab pos="189230" algn="l"/>
              </a:tabLst>
            </a:pPr>
            <a:r>
              <a:rPr dirty="0" sz="2400" spc="-5">
                <a:latin typeface="Calibri"/>
                <a:cs typeface="Calibri"/>
              </a:rPr>
              <a:t>Classes of objects with sharp  boundaries.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Calibri"/>
              <a:cs typeface="Calibri"/>
            </a:endParaRPr>
          </a:p>
          <a:p>
            <a:pPr algn="just" marL="128905" marR="5080" indent="-116839">
              <a:lnSpc>
                <a:spcPct val="101600"/>
              </a:lnSpc>
              <a:buFont typeface="Arial"/>
              <a:buChar char="•"/>
              <a:tabLst>
                <a:tab pos="300990" algn="l"/>
              </a:tabLst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classical set is defined by  crisp(exact) boundaries, i.e.,  there is </a:t>
            </a:r>
            <a:r>
              <a:rPr dirty="0" sz="2400">
                <a:latin typeface="Calibri"/>
                <a:cs typeface="Calibri"/>
              </a:rPr>
              <a:t>no </a:t>
            </a:r>
            <a:r>
              <a:rPr dirty="0" sz="2400" spc="-5">
                <a:latin typeface="Calibri"/>
                <a:cs typeface="Calibri"/>
              </a:rPr>
              <a:t>uncertainty about  the location of the set  boundaries.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algn="just" marL="188595" marR="5080" indent="-176530">
              <a:lnSpc>
                <a:spcPct val="101400"/>
              </a:lnSpc>
              <a:spcBef>
                <a:spcPts val="5"/>
              </a:spcBef>
              <a:buFont typeface="Arial"/>
              <a:buChar char="•"/>
              <a:tabLst>
                <a:tab pos="189230" algn="l"/>
              </a:tabLst>
            </a:pPr>
            <a:r>
              <a:rPr dirty="0" sz="2400" spc="-5">
                <a:latin typeface="Calibri"/>
                <a:cs typeface="Calibri"/>
              </a:rPr>
              <a:t>Widely used in digital system  design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570" y="1413509"/>
            <a:ext cx="4147820" cy="425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0744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Calibri"/>
                <a:cs typeface="Calibri"/>
              </a:rPr>
              <a:t>Fuzzy set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theory</a:t>
            </a:r>
            <a:endParaRPr sz="2800">
              <a:latin typeface="Calibri"/>
              <a:cs typeface="Calibri"/>
            </a:endParaRPr>
          </a:p>
          <a:p>
            <a:pPr algn="just" marL="188595" marR="5715" indent="-176530">
              <a:lnSpc>
                <a:spcPct val="101400"/>
              </a:lnSpc>
              <a:spcBef>
                <a:spcPts val="1830"/>
              </a:spcBef>
              <a:buFont typeface="Arial"/>
              <a:buChar char="•"/>
              <a:tabLst>
                <a:tab pos="189230" algn="l"/>
              </a:tabLst>
            </a:pPr>
            <a:r>
              <a:rPr dirty="0" sz="2400" spc="-5">
                <a:latin typeface="Calibri"/>
                <a:cs typeface="Calibri"/>
              </a:rPr>
              <a:t>Classes of objects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-5">
                <a:latin typeface="Calibri"/>
                <a:cs typeface="Calibri"/>
              </a:rPr>
              <a:t>un-  sharp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boundaries.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Calibri"/>
              <a:cs typeface="Calibri"/>
            </a:endParaRPr>
          </a:p>
          <a:p>
            <a:pPr algn="just" marL="188595" marR="5080" indent="-176530">
              <a:lnSpc>
                <a:spcPct val="101600"/>
              </a:lnSpc>
              <a:buFont typeface="Arial"/>
              <a:buChar char="•"/>
              <a:tabLst>
                <a:tab pos="189230" algn="l"/>
              </a:tabLst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fuzzy set is defined by </a:t>
            </a:r>
            <a:r>
              <a:rPr dirty="0" sz="2400">
                <a:latin typeface="Calibri"/>
                <a:cs typeface="Calibri"/>
              </a:rPr>
              <a:t>its  </a:t>
            </a:r>
            <a:r>
              <a:rPr dirty="0" sz="2400" spc="-5">
                <a:latin typeface="Calibri"/>
                <a:cs typeface="Calibri"/>
              </a:rPr>
              <a:t>ambiguous boundaries, i.e.,  there exists uncertainty about  the location of the set  boundaries.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dirty="0" sz="2400" spc="-5">
                <a:latin typeface="Calibri"/>
                <a:cs typeface="Calibri"/>
              </a:rPr>
              <a:t>Used in fuzzy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controllers.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320" y="589279"/>
            <a:ext cx="401827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Introduction</a:t>
            </a:r>
            <a:r>
              <a:rPr dirty="0" sz="3200" spc="-4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(Continue)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209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87"/>
                </a:lnTo>
                <a:lnTo>
                  <a:pt x="1482140" y="1934"/>
                </a:lnTo>
                <a:lnTo>
                  <a:pt x="1554460" y="4319"/>
                </a:lnTo>
                <a:lnTo>
                  <a:pt x="1625329" y="7619"/>
                </a:lnTo>
                <a:lnTo>
                  <a:pt x="1694656" y="11812"/>
                </a:lnTo>
                <a:lnTo>
                  <a:pt x="1762353" y="16875"/>
                </a:lnTo>
                <a:lnTo>
                  <a:pt x="1828332" y="22787"/>
                </a:lnTo>
                <a:lnTo>
                  <a:pt x="1892503" y="29525"/>
                </a:lnTo>
                <a:lnTo>
                  <a:pt x="1954777" y="37067"/>
                </a:lnTo>
                <a:lnTo>
                  <a:pt x="2015066" y="45390"/>
                </a:lnTo>
                <a:lnTo>
                  <a:pt x="2073281" y="54473"/>
                </a:lnTo>
                <a:lnTo>
                  <a:pt x="2129332" y="64292"/>
                </a:lnTo>
                <a:lnTo>
                  <a:pt x="2183132" y="74826"/>
                </a:lnTo>
                <a:lnTo>
                  <a:pt x="2234590" y="86052"/>
                </a:lnTo>
                <a:lnTo>
                  <a:pt x="2283618" y="97948"/>
                </a:lnTo>
                <a:lnTo>
                  <a:pt x="2330128" y="110492"/>
                </a:lnTo>
                <a:lnTo>
                  <a:pt x="2374030" y="123661"/>
                </a:lnTo>
                <a:lnTo>
                  <a:pt x="2415235" y="137434"/>
                </a:lnTo>
                <a:lnTo>
                  <a:pt x="2453654" y="151787"/>
                </a:lnTo>
                <a:lnTo>
                  <a:pt x="2489199" y="166699"/>
                </a:lnTo>
                <a:lnTo>
                  <a:pt x="2551311" y="198109"/>
                </a:lnTo>
                <a:lnTo>
                  <a:pt x="2600858" y="231485"/>
                </a:lnTo>
                <a:lnTo>
                  <a:pt x="2637129" y="266649"/>
                </a:lnTo>
                <a:lnTo>
                  <a:pt x="2659413" y="303424"/>
                </a:lnTo>
                <a:lnTo>
                  <a:pt x="2667000" y="341629"/>
                </a:lnTo>
                <a:lnTo>
                  <a:pt x="2665088" y="361027"/>
                </a:lnTo>
                <a:lnTo>
                  <a:pt x="2650064" y="398792"/>
                </a:lnTo>
                <a:lnTo>
                  <a:pt x="2620697" y="435033"/>
                </a:lnTo>
                <a:lnTo>
                  <a:pt x="2577699" y="469570"/>
                </a:lnTo>
                <a:lnTo>
                  <a:pt x="2521781" y="502221"/>
                </a:lnTo>
                <a:lnTo>
                  <a:pt x="2453654" y="532806"/>
                </a:lnTo>
                <a:lnTo>
                  <a:pt x="2415235" y="547268"/>
                </a:lnTo>
                <a:lnTo>
                  <a:pt x="2374030" y="561145"/>
                </a:lnTo>
                <a:lnTo>
                  <a:pt x="2330128" y="574416"/>
                </a:lnTo>
                <a:lnTo>
                  <a:pt x="2283618" y="587057"/>
                </a:lnTo>
                <a:lnTo>
                  <a:pt x="2234590" y="599046"/>
                </a:lnTo>
                <a:lnTo>
                  <a:pt x="2183132" y="610361"/>
                </a:lnTo>
                <a:lnTo>
                  <a:pt x="2129332" y="620979"/>
                </a:lnTo>
                <a:lnTo>
                  <a:pt x="2073281" y="630877"/>
                </a:lnTo>
                <a:lnTo>
                  <a:pt x="2015066" y="640032"/>
                </a:lnTo>
                <a:lnTo>
                  <a:pt x="1954777" y="648423"/>
                </a:lnTo>
                <a:lnTo>
                  <a:pt x="1892503" y="656027"/>
                </a:lnTo>
                <a:lnTo>
                  <a:pt x="1828332" y="662820"/>
                </a:lnTo>
                <a:lnTo>
                  <a:pt x="1762353" y="668782"/>
                </a:lnTo>
                <a:lnTo>
                  <a:pt x="1694656" y="673887"/>
                </a:lnTo>
                <a:lnTo>
                  <a:pt x="1625329" y="678116"/>
                </a:lnTo>
                <a:lnTo>
                  <a:pt x="1554460" y="681443"/>
                </a:lnTo>
                <a:lnTo>
                  <a:pt x="1482140" y="683848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8"/>
                </a:lnTo>
                <a:lnTo>
                  <a:pt x="1112230" y="681443"/>
                </a:lnTo>
                <a:lnTo>
                  <a:pt x="1041289" y="678116"/>
                </a:lnTo>
                <a:lnTo>
                  <a:pt x="971902" y="673887"/>
                </a:lnTo>
                <a:lnTo>
                  <a:pt x="904158" y="668781"/>
                </a:lnTo>
                <a:lnTo>
                  <a:pt x="838145" y="662820"/>
                </a:lnTo>
                <a:lnTo>
                  <a:pt x="773950" y="656027"/>
                </a:lnTo>
                <a:lnTo>
                  <a:pt x="711662" y="648423"/>
                </a:lnTo>
                <a:lnTo>
                  <a:pt x="651368" y="640032"/>
                </a:lnTo>
                <a:lnTo>
                  <a:pt x="593158" y="630877"/>
                </a:lnTo>
                <a:lnTo>
                  <a:pt x="537118" y="620979"/>
                </a:lnTo>
                <a:lnTo>
                  <a:pt x="483337" y="610361"/>
                </a:lnTo>
                <a:lnTo>
                  <a:pt x="431903" y="599046"/>
                </a:lnTo>
                <a:lnTo>
                  <a:pt x="382904" y="587057"/>
                </a:lnTo>
                <a:lnTo>
                  <a:pt x="336429" y="574416"/>
                </a:lnTo>
                <a:lnTo>
                  <a:pt x="292564" y="561145"/>
                </a:lnTo>
                <a:lnTo>
                  <a:pt x="251399" y="547268"/>
                </a:lnTo>
                <a:lnTo>
                  <a:pt x="213020" y="532806"/>
                </a:lnTo>
                <a:lnTo>
                  <a:pt x="177517" y="517783"/>
                </a:lnTo>
                <a:lnTo>
                  <a:pt x="115489" y="486142"/>
                </a:lnTo>
                <a:lnTo>
                  <a:pt x="66019" y="452526"/>
                </a:lnTo>
                <a:lnTo>
                  <a:pt x="29811" y="417115"/>
                </a:lnTo>
                <a:lnTo>
                  <a:pt x="7570" y="380089"/>
                </a:lnTo>
                <a:lnTo>
                  <a:pt x="0" y="341629"/>
                </a:lnTo>
                <a:lnTo>
                  <a:pt x="1907" y="322359"/>
                </a:lnTo>
                <a:lnTo>
                  <a:pt x="16901" y="284847"/>
                </a:lnTo>
                <a:lnTo>
                  <a:pt x="46213" y="248855"/>
                </a:lnTo>
                <a:lnTo>
                  <a:pt x="89141" y="214562"/>
                </a:lnTo>
                <a:lnTo>
                  <a:pt x="144978" y="182147"/>
                </a:lnTo>
                <a:lnTo>
                  <a:pt x="213020" y="151787"/>
                </a:lnTo>
                <a:lnTo>
                  <a:pt x="251399" y="137434"/>
                </a:lnTo>
                <a:lnTo>
                  <a:pt x="292564" y="123661"/>
                </a:lnTo>
                <a:lnTo>
                  <a:pt x="336429" y="110492"/>
                </a:lnTo>
                <a:lnTo>
                  <a:pt x="382905" y="97948"/>
                </a:lnTo>
                <a:lnTo>
                  <a:pt x="431903" y="86052"/>
                </a:lnTo>
                <a:lnTo>
                  <a:pt x="483337" y="74826"/>
                </a:lnTo>
                <a:lnTo>
                  <a:pt x="537118" y="64292"/>
                </a:lnTo>
                <a:lnTo>
                  <a:pt x="593158" y="54473"/>
                </a:lnTo>
                <a:lnTo>
                  <a:pt x="651368" y="45390"/>
                </a:lnTo>
                <a:lnTo>
                  <a:pt x="711662" y="37067"/>
                </a:lnTo>
                <a:lnTo>
                  <a:pt x="773950" y="29525"/>
                </a:lnTo>
                <a:lnTo>
                  <a:pt x="838145" y="22787"/>
                </a:lnTo>
                <a:lnTo>
                  <a:pt x="904158" y="16875"/>
                </a:lnTo>
                <a:lnTo>
                  <a:pt x="971902" y="11812"/>
                </a:lnTo>
                <a:lnTo>
                  <a:pt x="1041289" y="7619"/>
                </a:lnTo>
                <a:lnTo>
                  <a:pt x="1112230" y="4319"/>
                </a:lnTo>
                <a:lnTo>
                  <a:pt x="1184637" y="1934"/>
                </a:lnTo>
                <a:lnTo>
                  <a:pt x="1258423" y="487"/>
                </a:lnTo>
                <a:lnTo>
                  <a:pt x="13335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8260" y="2265679"/>
            <a:ext cx="9448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Is water 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olo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ess?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4876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91"/>
                </a:lnTo>
                <a:lnTo>
                  <a:pt x="1482140" y="1950"/>
                </a:lnTo>
                <a:lnTo>
                  <a:pt x="1554460" y="4354"/>
                </a:lnTo>
                <a:lnTo>
                  <a:pt x="1625329" y="7680"/>
                </a:lnTo>
                <a:lnTo>
                  <a:pt x="1694656" y="11906"/>
                </a:lnTo>
                <a:lnTo>
                  <a:pt x="1762353" y="17007"/>
                </a:lnTo>
                <a:lnTo>
                  <a:pt x="1828332" y="22962"/>
                </a:lnTo>
                <a:lnTo>
                  <a:pt x="1892503" y="29748"/>
                </a:lnTo>
                <a:lnTo>
                  <a:pt x="1954777" y="37341"/>
                </a:lnTo>
                <a:lnTo>
                  <a:pt x="2015066" y="45719"/>
                </a:lnTo>
                <a:lnTo>
                  <a:pt x="2073281" y="54860"/>
                </a:lnTo>
                <a:lnTo>
                  <a:pt x="2129332" y="64739"/>
                </a:lnTo>
                <a:lnTo>
                  <a:pt x="2183132" y="75335"/>
                </a:lnTo>
                <a:lnTo>
                  <a:pt x="2234590" y="86624"/>
                </a:lnTo>
                <a:lnTo>
                  <a:pt x="2283618" y="98583"/>
                </a:lnTo>
                <a:lnTo>
                  <a:pt x="2330128" y="111191"/>
                </a:lnTo>
                <a:lnTo>
                  <a:pt x="2374030" y="124423"/>
                </a:lnTo>
                <a:lnTo>
                  <a:pt x="2415235" y="138257"/>
                </a:lnTo>
                <a:lnTo>
                  <a:pt x="2453654" y="152670"/>
                </a:lnTo>
                <a:lnTo>
                  <a:pt x="2489199" y="167639"/>
                </a:lnTo>
                <a:lnTo>
                  <a:pt x="2551311" y="199156"/>
                </a:lnTo>
                <a:lnTo>
                  <a:pt x="2600858" y="232623"/>
                </a:lnTo>
                <a:lnTo>
                  <a:pt x="2637129" y="267858"/>
                </a:lnTo>
                <a:lnTo>
                  <a:pt x="2659413" y="304678"/>
                </a:lnTo>
                <a:lnTo>
                  <a:pt x="2667000" y="342900"/>
                </a:lnTo>
                <a:lnTo>
                  <a:pt x="2665088" y="362174"/>
                </a:lnTo>
                <a:lnTo>
                  <a:pt x="2650064" y="399718"/>
                </a:lnTo>
                <a:lnTo>
                  <a:pt x="2620697" y="435768"/>
                </a:lnTo>
                <a:lnTo>
                  <a:pt x="2577699" y="470142"/>
                </a:lnTo>
                <a:lnTo>
                  <a:pt x="2521781" y="502657"/>
                </a:lnTo>
                <a:lnTo>
                  <a:pt x="2453654" y="533129"/>
                </a:lnTo>
                <a:lnTo>
                  <a:pt x="2415235" y="547542"/>
                </a:lnTo>
                <a:lnTo>
                  <a:pt x="2374030" y="561376"/>
                </a:lnTo>
                <a:lnTo>
                  <a:pt x="2330128" y="574608"/>
                </a:lnTo>
                <a:lnTo>
                  <a:pt x="2283618" y="587216"/>
                </a:lnTo>
                <a:lnTo>
                  <a:pt x="2234590" y="599175"/>
                </a:lnTo>
                <a:lnTo>
                  <a:pt x="2183132" y="610464"/>
                </a:lnTo>
                <a:lnTo>
                  <a:pt x="2129332" y="621060"/>
                </a:lnTo>
                <a:lnTo>
                  <a:pt x="2073281" y="630939"/>
                </a:lnTo>
                <a:lnTo>
                  <a:pt x="2015066" y="640080"/>
                </a:lnTo>
                <a:lnTo>
                  <a:pt x="1954777" y="648458"/>
                </a:lnTo>
                <a:lnTo>
                  <a:pt x="1892503" y="656051"/>
                </a:lnTo>
                <a:lnTo>
                  <a:pt x="1828332" y="662837"/>
                </a:lnTo>
                <a:lnTo>
                  <a:pt x="1762353" y="668792"/>
                </a:lnTo>
                <a:lnTo>
                  <a:pt x="1694656" y="673893"/>
                </a:lnTo>
                <a:lnTo>
                  <a:pt x="1625329" y="678119"/>
                </a:lnTo>
                <a:lnTo>
                  <a:pt x="1554460" y="681445"/>
                </a:lnTo>
                <a:lnTo>
                  <a:pt x="1482140" y="683849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9"/>
                </a:lnTo>
                <a:lnTo>
                  <a:pt x="1112230" y="681445"/>
                </a:lnTo>
                <a:lnTo>
                  <a:pt x="1041289" y="678119"/>
                </a:lnTo>
                <a:lnTo>
                  <a:pt x="971902" y="673893"/>
                </a:lnTo>
                <a:lnTo>
                  <a:pt x="904158" y="668792"/>
                </a:lnTo>
                <a:lnTo>
                  <a:pt x="838145" y="662837"/>
                </a:lnTo>
                <a:lnTo>
                  <a:pt x="773950" y="656051"/>
                </a:lnTo>
                <a:lnTo>
                  <a:pt x="711662" y="648458"/>
                </a:lnTo>
                <a:lnTo>
                  <a:pt x="651368" y="640079"/>
                </a:lnTo>
                <a:lnTo>
                  <a:pt x="593158" y="630939"/>
                </a:lnTo>
                <a:lnTo>
                  <a:pt x="537118" y="621060"/>
                </a:lnTo>
                <a:lnTo>
                  <a:pt x="483337" y="610464"/>
                </a:lnTo>
                <a:lnTo>
                  <a:pt x="431903" y="599175"/>
                </a:lnTo>
                <a:lnTo>
                  <a:pt x="382904" y="587216"/>
                </a:lnTo>
                <a:lnTo>
                  <a:pt x="336429" y="574608"/>
                </a:lnTo>
                <a:lnTo>
                  <a:pt x="292564" y="561376"/>
                </a:lnTo>
                <a:lnTo>
                  <a:pt x="251399" y="547542"/>
                </a:lnTo>
                <a:lnTo>
                  <a:pt x="213020" y="533129"/>
                </a:lnTo>
                <a:lnTo>
                  <a:pt x="177517" y="518159"/>
                </a:lnTo>
                <a:lnTo>
                  <a:pt x="115489" y="486643"/>
                </a:lnTo>
                <a:lnTo>
                  <a:pt x="66019" y="453176"/>
                </a:lnTo>
                <a:lnTo>
                  <a:pt x="29811" y="417941"/>
                </a:lnTo>
                <a:lnTo>
                  <a:pt x="7570" y="381121"/>
                </a:lnTo>
                <a:lnTo>
                  <a:pt x="0" y="342900"/>
                </a:lnTo>
                <a:lnTo>
                  <a:pt x="1907" y="323625"/>
                </a:lnTo>
                <a:lnTo>
                  <a:pt x="16901" y="286081"/>
                </a:lnTo>
                <a:lnTo>
                  <a:pt x="46213" y="250031"/>
                </a:lnTo>
                <a:lnTo>
                  <a:pt x="89141" y="215657"/>
                </a:lnTo>
                <a:lnTo>
                  <a:pt x="144978" y="183142"/>
                </a:lnTo>
                <a:lnTo>
                  <a:pt x="213020" y="152670"/>
                </a:lnTo>
                <a:lnTo>
                  <a:pt x="251399" y="138257"/>
                </a:lnTo>
                <a:lnTo>
                  <a:pt x="292564" y="124423"/>
                </a:lnTo>
                <a:lnTo>
                  <a:pt x="336429" y="111191"/>
                </a:lnTo>
                <a:lnTo>
                  <a:pt x="382905" y="98583"/>
                </a:lnTo>
                <a:lnTo>
                  <a:pt x="431903" y="86624"/>
                </a:lnTo>
                <a:lnTo>
                  <a:pt x="483337" y="75335"/>
                </a:lnTo>
                <a:lnTo>
                  <a:pt x="537118" y="64739"/>
                </a:lnTo>
                <a:lnTo>
                  <a:pt x="593158" y="54860"/>
                </a:lnTo>
                <a:lnTo>
                  <a:pt x="651368" y="45720"/>
                </a:lnTo>
                <a:lnTo>
                  <a:pt x="711662" y="37341"/>
                </a:lnTo>
                <a:lnTo>
                  <a:pt x="773950" y="29748"/>
                </a:lnTo>
                <a:lnTo>
                  <a:pt x="838145" y="22962"/>
                </a:lnTo>
                <a:lnTo>
                  <a:pt x="904158" y="17007"/>
                </a:lnTo>
                <a:lnTo>
                  <a:pt x="971902" y="11906"/>
                </a:lnTo>
                <a:lnTo>
                  <a:pt x="1041289" y="7680"/>
                </a:lnTo>
                <a:lnTo>
                  <a:pt x="1112230" y="4354"/>
                </a:lnTo>
                <a:lnTo>
                  <a:pt x="1184637" y="1950"/>
                </a:lnTo>
                <a:lnTo>
                  <a:pt x="1258423" y="491"/>
                </a:lnTo>
                <a:lnTo>
                  <a:pt x="13335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4876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24200" y="5562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59180" y="5069840"/>
            <a:ext cx="146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Ram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Honest?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1400" y="2057400"/>
            <a:ext cx="1066800" cy="914400"/>
          </a:xfrm>
          <a:prstGeom prst="rect">
            <a:avLst/>
          </a:prstGeom>
          <a:ln w="25518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Crisp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7400" y="1828800"/>
            <a:ext cx="1905000" cy="4572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952500" y="0"/>
                </a:moveTo>
                <a:lnTo>
                  <a:pt x="1025288" y="607"/>
                </a:lnTo>
                <a:lnTo>
                  <a:pt x="1096341" y="2404"/>
                </a:lnTo>
                <a:lnTo>
                  <a:pt x="1165497" y="5352"/>
                </a:lnTo>
                <a:lnTo>
                  <a:pt x="1232596" y="9411"/>
                </a:lnTo>
                <a:lnTo>
                  <a:pt x="1297477" y="14545"/>
                </a:lnTo>
                <a:lnTo>
                  <a:pt x="1359978" y="20713"/>
                </a:lnTo>
                <a:lnTo>
                  <a:pt x="1419938" y="27877"/>
                </a:lnTo>
                <a:lnTo>
                  <a:pt x="1477197" y="35998"/>
                </a:lnTo>
                <a:lnTo>
                  <a:pt x="1531594" y="45039"/>
                </a:lnTo>
                <a:lnTo>
                  <a:pt x="1582967" y="54960"/>
                </a:lnTo>
                <a:lnTo>
                  <a:pt x="1631156" y="65722"/>
                </a:lnTo>
                <a:lnTo>
                  <a:pt x="1675999" y="77287"/>
                </a:lnTo>
                <a:lnTo>
                  <a:pt x="1717335" y="89617"/>
                </a:lnTo>
                <a:lnTo>
                  <a:pt x="1755004" y="102672"/>
                </a:lnTo>
                <a:lnTo>
                  <a:pt x="1818695" y="130805"/>
                </a:lnTo>
                <a:lnTo>
                  <a:pt x="1865783" y="161376"/>
                </a:lnTo>
                <a:lnTo>
                  <a:pt x="1894981" y="194078"/>
                </a:lnTo>
                <a:lnTo>
                  <a:pt x="1905000" y="228600"/>
                </a:lnTo>
                <a:lnTo>
                  <a:pt x="1902468" y="246069"/>
                </a:lnTo>
                <a:lnTo>
                  <a:pt x="1882699" y="279719"/>
                </a:lnTo>
                <a:lnTo>
                  <a:pt x="1844395" y="311394"/>
                </a:lnTo>
                <a:lnTo>
                  <a:pt x="1788844" y="340785"/>
                </a:lnTo>
                <a:lnTo>
                  <a:pt x="1717335" y="367582"/>
                </a:lnTo>
                <a:lnTo>
                  <a:pt x="1675999" y="379912"/>
                </a:lnTo>
                <a:lnTo>
                  <a:pt x="1631156" y="391477"/>
                </a:lnTo>
                <a:lnTo>
                  <a:pt x="1582967" y="402239"/>
                </a:lnTo>
                <a:lnTo>
                  <a:pt x="1531594" y="412160"/>
                </a:lnTo>
                <a:lnTo>
                  <a:pt x="1477197" y="421201"/>
                </a:lnTo>
                <a:lnTo>
                  <a:pt x="1419938" y="429322"/>
                </a:lnTo>
                <a:lnTo>
                  <a:pt x="1359978" y="436486"/>
                </a:lnTo>
                <a:lnTo>
                  <a:pt x="1297477" y="442654"/>
                </a:lnTo>
                <a:lnTo>
                  <a:pt x="1232596" y="447788"/>
                </a:lnTo>
                <a:lnTo>
                  <a:pt x="1165497" y="451847"/>
                </a:lnTo>
                <a:lnTo>
                  <a:pt x="1096341" y="454795"/>
                </a:lnTo>
                <a:lnTo>
                  <a:pt x="1025288" y="456592"/>
                </a:lnTo>
                <a:lnTo>
                  <a:pt x="952500" y="457200"/>
                </a:lnTo>
                <a:lnTo>
                  <a:pt x="879711" y="456592"/>
                </a:lnTo>
                <a:lnTo>
                  <a:pt x="808658" y="454795"/>
                </a:lnTo>
                <a:lnTo>
                  <a:pt x="739502" y="451847"/>
                </a:lnTo>
                <a:lnTo>
                  <a:pt x="672403" y="447788"/>
                </a:lnTo>
                <a:lnTo>
                  <a:pt x="607522" y="442654"/>
                </a:lnTo>
                <a:lnTo>
                  <a:pt x="545021" y="436486"/>
                </a:lnTo>
                <a:lnTo>
                  <a:pt x="485061" y="429322"/>
                </a:lnTo>
                <a:lnTo>
                  <a:pt x="427802" y="421201"/>
                </a:lnTo>
                <a:lnTo>
                  <a:pt x="373405" y="412160"/>
                </a:lnTo>
                <a:lnTo>
                  <a:pt x="322032" y="402239"/>
                </a:lnTo>
                <a:lnTo>
                  <a:pt x="273843" y="391477"/>
                </a:lnTo>
                <a:lnTo>
                  <a:pt x="229000" y="379912"/>
                </a:lnTo>
                <a:lnTo>
                  <a:pt x="187664" y="367582"/>
                </a:lnTo>
                <a:lnTo>
                  <a:pt x="149995" y="354527"/>
                </a:lnTo>
                <a:lnTo>
                  <a:pt x="86304" y="326394"/>
                </a:lnTo>
                <a:lnTo>
                  <a:pt x="39216" y="295823"/>
                </a:lnTo>
                <a:lnTo>
                  <a:pt x="10018" y="263121"/>
                </a:lnTo>
                <a:lnTo>
                  <a:pt x="0" y="228600"/>
                </a:lnTo>
                <a:lnTo>
                  <a:pt x="2531" y="211130"/>
                </a:lnTo>
                <a:lnTo>
                  <a:pt x="22300" y="177480"/>
                </a:lnTo>
                <a:lnTo>
                  <a:pt x="60604" y="145805"/>
                </a:lnTo>
                <a:lnTo>
                  <a:pt x="116155" y="116414"/>
                </a:lnTo>
                <a:lnTo>
                  <a:pt x="187664" y="89617"/>
                </a:lnTo>
                <a:lnTo>
                  <a:pt x="229000" y="77287"/>
                </a:lnTo>
                <a:lnTo>
                  <a:pt x="273843" y="65722"/>
                </a:lnTo>
                <a:lnTo>
                  <a:pt x="322032" y="54960"/>
                </a:lnTo>
                <a:lnTo>
                  <a:pt x="373405" y="45039"/>
                </a:lnTo>
                <a:lnTo>
                  <a:pt x="427802" y="35998"/>
                </a:lnTo>
                <a:lnTo>
                  <a:pt x="485061" y="27877"/>
                </a:lnTo>
                <a:lnTo>
                  <a:pt x="545021" y="20713"/>
                </a:lnTo>
                <a:lnTo>
                  <a:pt x="607522" y="14545"/>
                </a:lnTo>
                <a:lnTo>
                  <a:pt x="672403" y="9411"/>
                </a:lnTo>
                <a:lnTo>
                  <a:pt x="739502" y="5352"/>
                </a:lnTo>
                <a:lnTo>
                  <a:pt x="808658" y="2404"/>
                </a:lnTo>
                <a:lnTo>
                  <a:pt x="879711" y="607"/>
                </a:lnTo>
                <a:lnTo>
                  <a:pt x="9525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7400" y="1828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724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59220" y="1907540"/>
            <a:ext cx="720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Yes!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67400" y="2590800"/>
            <a:ext cx="1905000" cy="4572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952500" y="0"/>
                </a:moveTo>
                <a:lnTo>
                  <a:pt x="1025288" y="607"/>
                </a:lnTo>
                <a:lnTo>
                  <a:pt x="1096341" y="2404"/>
                </a:lnTo>
                <a:lnTo>
                  <a:pt x="1165497" y="5352"/>
                </a:lnTo>
                <a:lnTo>
                  <a:pt x="1232596" y="9411"/>
                </a:lnTo>
                <a:lnTo>
                  <a:pt x="1297477" y="14545"/>
                </a:lnTo>
                <a:lnTo>
                  <a:pt x="1359978" y="20713"/>
                </a:lnTo>
                <a:lnTo>
                  <a:pt x="1419938" y="27877"/>
                </a:lnTo>
                <a:lnTo>
                  <a:pt x="1477197" y="35998"/>
                </a:lnTo>
                <a:lnTo>
                  <a:pt x="1531594" y="45039"/>
                </a:lnTo>
                <a:lnTo>
                  <a:pt x="1582967" y="54960"/>
                </a:lnTo>
                <a:lnTo>
                  <a:pt x="1631156" y="65722"/>
                </a:lnTo>
                <a:lnTo>
                  <a:pt x="1675999" y="77287"/>
                </a:lnTo>
                <a:lnTo>
                  <a:pt x="1717335" y="89617"/>
                </a:lnTo>
                <a:lnTo>
                  <a:pt x="1755004" y="102672"/>
                </a:lnTo>
                <a:lnTo>
                  <a:pt x="1818695" y="130805"/>
                </a:lnTo>
                <a:lnTo>
                  <a:pt x="1865783" y="161376"/>
                </a:lnTo>
                <a:lnTo>
                  <a:pt x="1894981" y="194078"/>
                </a:lnTo>
                <a:lnTo>
                  <a:pt x="1905000" y="228600"/>
                </a:lnTo>
                <a:lnTo>
                  <a:pt x="1902468" y="246069"/>
                </a:lnTo>
                <a:lnTo>
                  <a:pt x="1882699" y="279719"/>
                </a:lnTo>
                <a:lnTo>
                  <a:pt x="1844395" y="311394"/>
                </a:lnTo>
                <a:lnTo>
                  <a:pt x="1788844" y="340785"/>
                </a:lnTo>
                <a:lnTo>
                  <a:pt x="1717335" y="367582"/>
                </a:lnTo>
                <a:lnTo>
                  <a:pt x="1675999" y="379912"/>
                </a:lnTo>
                <a:lnTo>
                  <a:pt x="1631156" y="391477"/>
                </a:lnTo>
                <a:lnTo>
                  <a:pt x="1582967" y="402239"/>
                </a:lnTo>
                <a:lnTo>
                  <a:pt x="1531594" y="412160"/>
                </a:lnTo>
                <a:lnTo>
                  <a:pt x="1477197" y="421201"/>
                </a:lnTo>
                <a:lnTo>
                  <a:pt x="1419938" y="429322"/>
                </a:lnTo>
                <a:lnTo>
                  <a:pt x="1359978" y="436486"/>
                </a:lnTo>
                <a:lnTo>
                  <a:pt x="1297477" y="442654"/>
                </a:lnTo>
                <a:lnTo>
                  <a:pt x="1232596" y="447788"/>
                </a:lnTo>
                <a:lnTo>
                  <a:pt x="1165497" y="451847"/>
                </a:lnTo>
                <a:lnTo>
                  <a:pt x="1096341" y="454795"/>
                </a:lnTo>
                <a:lnTo>
                  <a:pt x="1025288" y="456592"/>
                </a:lnTo>
                <a:lnTo>
                  <a:pt x="952500" y="457200"/>
                </a:lnTo>
                <a:lnTo>
                  <a:pt x="879711" y="456592"/>
                </a:lnTo>
                <a:lnTo>
                  <a:pt x="808658" y="454795"/>
                </a:lnTo>
                <a:lnTo>
                  <a:pt x="739502" y="451847"/>
                </a:lnTo>
                <a:lnTo>
                  <a:pt x="672403" y="447788"/>
                </a:lnTo>
                <a:lnTo>
                  <a:pt x="607522" y="442654"/>
                </a:lnTo>
                <a:lnTo>
                  <a:pt x="545021" y="436486"/>
                </a:lnTo>
                <a:lnTo>
                  <a:pt x="485061" y="429322"/>
                </a:lnTo>
                <a:lnTo>
                  <a:pt x="427802" y="421201"/>
                </a:lnTo>
                <a:lnTo>
                  <a:pt x="373405" y="412160"/>
                </a:lnTo>
                <a:lnTo>
                  <a:pt x="322032" y="402239"/>
                </a:lnTo>
                <a:lnTo>
                  <a:pt x="273843" y="391477"/>
                </a:lnTo>
                <a:lnTo>
                  <a:pt x="229000" y="379912"/>
                </a:lnTo>
                <a:lnTo>
                  <a:pt x="187664" y="367582"/>
                </a:lnTo>
                <a:lnTo>
                  <a:pt x="149995" y="354527"/>
                </a:lnTo>
                <a:lnTo>
                  <a:pt x="86304" y="326394"/>
                </a:lnTo>
                <a:lnTo>
                  <a:pt x="39216" y="295823"/>
                </a:lnTo>
                <a:lnTo>
                  <a:pt x="10018" y="263121"/>
                </a:lnTo>
                <a:lnTo>
                  <a:pt x="0" y="228600"/>
                </a:lnTo>
                <a:lnTo>
                  <a:pt x="2531" y="211130"/>
                </a:lnTo>
                <a:lnTo>
                  <a:pt x="22300" y="177480"/>
                </a:lnTo>
                <a:lnTo>
                  <a:pt x="60604" y="145805"/>
                </a:lnTo>
                <a:lnTo>
                  <a:pt x="116155" y="116414"/>
                </a:lnTo>
                <a:lnTo>
                  <a:pt x="187664" y="89617"/>
                </a:lnTo>
                <a:lnTo>
                  <a:pt x="229000" y="77287"/>
                </a:lnTo>
                <a:lnTo>
                  <a:pt x="273843" y="65722"/>
                </a:lnTo>
                <a:lnTo>
                  <a:pt x="322032" y="54960"/>
                </a:lnTo>
                <a:lnTo>
                  <a:pt x="373405" y="45039"/>
                </a:lnTo>
                <a:lnTo>
                  <a:pt x="427802" y="35998"/>
                </a:lnTo>
                <a:lnTo>
                  <a:pt x="485061" y="27877"/>
                </a:lnTo>
                <a:lnTo>
                  <a:pt x="545021" y="20713"/>
                </a:lnTo>
                <a:lnTo>
                  <a:pt x="607522" y="14545"/>
                </a:lnTo>
                <a:lnTo>
                  <a:pt x="672403" y="9411"/>
                </a:lnTo>
                <a:lnTo>
                  <a:pt x="739502" y="5352"/>
                </a:lnTo>
                <a:lnTo>
                  <a:pt x="808658" y="2404"/>
                </a:lnTo>
                <a:lnTo>
                  <a:pt x="879711" y="607"/>
                </a:lnTo>
                <a:lnTo>
                  <a:pt x="9525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67400" y="2590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72400" y="3048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83350" y="2669540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No!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52340" y="2057400"/>
            <a:ext cx="1115060" cy="208279"/>
          </a:xfrm>
          <a:custGeom>
            <a:avLst/>
            <a:gdLst/>
            <a:ahLst/>
            <a:cxnLst/>
            <a:rect l="l" t="t" r="r" b="b"/>
            <a:pathLst>
              <a:path w="1115060" h="208280">
                <a:moveTo>
                  <a:pt x="1115060" y="0"/>
                </a:moveTo>
                <a:lnTo>
                  <a:pt x="0" y="208279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48200" y="2211070"/>
            <a:ext cx="118110" cy="110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53609" y="2679700"/>
            <a:ext cx="1113790" cy="139700"/>
          </a:xfrm>
          <a:custGeom>
            <a:avLst/>
            <a:gdLst/>
            <a:ahLst/>
            <a:cxnLst/>
            <a:rect l="l" t="t" r="r" b="b"/>
            <a:pathLst>
              <a:path w="1113789" h="139700">
                <a:moveTo>
                  <a:pt x="1113789" y="139700"/>
                </a:moveTo>
                <a:lnTo>
                  <a:pt x="0" y="0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48200" y="2622550"/>
            <a:ext cx="116839" cy="113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581400" y="4648200"/>
            <a:ext cx="1066800" cy="914400"/>
          </a:xfrm>
          <a:prstGeom prst="rect">
            <a:avLst/>
          </a:prstGeom>
          <a:ln w="25518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Fuzzy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5000" y="3352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87"/>
                </a:lnTo>
                <a:lnTo>
                  <a:pt x="1482140" y="1934"/>
                </a:lnTo>
                <a:lnTo>
                  <a:pt x="1554460" y="4319"/>
                </a:lnTo>
                <a:lnTo>
                  <a:pt x="1625329" y="7619"/>
                </a:lnTo>
                <a:lnTo>
                  <a:pt x="1694656" y="11812"/>
                </a:lnTo>
                <a:lnTo>
                  <a:pt x="1762353" y="16875"/>
                </a:lnTo>
                <a:lnTo>
                  <a:pt x="1828332" y="22787"/>
                </a:lnTo>
                <a:lnTo>
                  <a:pt x="1892503" y="29525"/>
                </a:lnTo>
                <a:lnTo>
                  <a:pt x="1954777" y="37067"/>
                </a:lnTo>
                <a:lnTo>
                  <a:pt x="2015066" y="45390"/>
                </a:lnTo>
                <a:lnTo>
                  <a:pt x="2073281" y="54473"/>
                </a:lnTo>
                <a:lnTo>
                  <a:pt x="2129332" y="64292"/>
                </a:lnTo>
                <a:lnTo>
                  <a:pt x="2183132" y="74826"/>
                </a:lnTo>
                <a:lnTo>
                  <a:pt x="2234590" y="86052"/>
                </a:lnTo>
                <a:lnTo>
                  <a:pt x="2283618" y="97948"/>
                </a:lnTo>
                <a:lnTo>
                  <a:pt x="2330128" y="110492"/>
                </a:lnTo>
                <a:lnTo>
                  <a:pt x="2374030" y="123661"/>
                </a:lnTo>
                <a:lnTo>
                  <a:pt x="2415235" y="137434"/>
                </a:lnTo>
                <a:lnTo>
                  <a:pt x="2453654" y="151787"/>
                </a:lnTo>
                <a:lnTo>
                  <a:pt x="2489199" y="166699"/>
                </a:lnTo>
                <a:lnTo>
                  <a:pt x="2551311" y="198109"/>
                </a:lnTo>
                <a:lnTo>
                  <a:pt x="2600858" y="231485"/>
                </a:lnTo>
                <a:lnTo>
                  <a:pt x="2637129" y="266649"/>
                </a:lnTo>
                <a:lnTo>
                  <a:pt x="2659413" y="303424"/>
                </a:lnTo>
                <a:lnTo>
                  <a:pt x="2667000" y="341630"/>
                </a:lnTo>
                <a:lnTo>
                  <a:pt x="2665088" y="361027"/>
                </a:lnTo>
                <a:lnTo>
                  <a:pt x="2650064" y="398792"/>
                </a:lnTo>
                <a:lnTo>
                  <a:pt x="2620697" y="435033"/>
                </a:lnTo>
                <a:lnTo>
                  <a:pt x="2577699" y="469570"/>
                </a:lnTo>
                <a:lnTo>
                  <a:pt x="2521781" y="502221"/>
                </a:lnTo>
                <a:lnTo>
                  <a:pt x="2453654" y="532806"/>
                </a:lnTo>
                <a:lnTo>
                  <a:pt x="2415235" y="547268"/>
                </a:lnTo>
                <a:lnTo>
                  <a:pt x="2374030" y="561145"/>
                </a:lnTo>
                <a:lnTo>
                  <a:pt x="2330128" y="574416"/>
                </a:lnTo>
                <a:lnTo>
                  <a:pt x="2283618" y="587057"/>
                </a:lnTo>
                <a:lnTo>
                  <a:pt x="2234590" y="599046"/>
                </a:lnTo>
                <a:lnTo>
                  <a:pt x="2183132" y="610361"/>
                </a:lnTo>
                <a:lnTo>
                  <a:pt x="2129332" y="620979"/>
                </a:lnTo>
                <a:lnTo>
                  <a:pt x="2073281" y="630877"/>
                </a:lnTo>
                <a:lnTo>
                  <a:pt x="2015066" y="640032"/>
                </a:lnTo>
                <a:lnTo>
                  <a:pt x="1954777" y="648423"/>
                </a:lnTo>
                <a:lnTo>
                  <a:pt x="1892503" y="656027"/>
                </a:lnTo>
                <a:lnTo>
                  <a:pt x="1828332" y="662820"/>
                </a:lnTo>
                <a:lnTo>
                  <a:pt x="1762353" y="668782"/>
                </a:lnTo>
                <a:lnTo>
                  <a:pt x="1694656" y="673887"/>
                </a:lnTo>
                <a:lnTo>
                  <a:pt x="1625329" y="678116"/>
                </a:lnTo>
                <a:lnTo>
                  <a:pt x="1554460" y="681443"/>
                </a:lnTo>
                <a:lnTo>
                  <a:pt x="1482140" y="683848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8"/>
                </a:lnTo>
                <a:lnTo>
                  <a:pt x="1112230" y="681443"/>
                </a:lnTo>
                <a:lnTo>
                  <a:pt x="1041289" y="678116"/>
                </a:lnTo>
                <a:lnTo>
                  <a:pt x="971902" y="673887"/>
                </a:lnTo>
                <a:lnTo>
                  <a:pt x="904158" y="668782"/>
                </a:lnTo>
                <a:lnTo>
                  <a:pt x="838145" y="662820"/>
                </a:lnTo>
                <a:lnTo>
                  <a:pt x="773950" y="656027"/>
                </a:lnTo>
                <a:lnTo>
                  <a:pt x="711662" y="648423"/>
                </a:lnTo>
                <a:lnTo>
                  <a:pt x="651368" y="640032"/>
                </a:lnTo>
                <a:lnTo>
                  <a:pt x="593158" y="630877"/>
                </a:lnTo>
                <a:lnTo>
                  <a:pt x="537118" y="620979"/>
                </a:lnTo>
                <a:lnTo>
                  <a:pt x="483337" y="610361"/>
                </a:lnTo>
                <a:lnTo>
                  <a:pt x="431903" y="599046"/>
                </a:lnTo>
                <a:lnTo>
                  <a:pt x="382904" y="587057"/>
                </a:lnTo>
                <a:lnTo>
                  <a:pt x="336429" y="574416"/>
                </a:lnTo>
                <a:lnTo>
                  <a:pt x="292564" y="561145"/>
                </a:lnTo>
                <a:lnTo>
                  <a:pt x="251399" y="547268"/>
                </a:lnTo>
                <a:lnTo>
                  <a:pt x="213020" y="532806"/>
                </a:lnTo>
                <a:lnTo>
                  <a:pt x="177517" y="517783"/>
                </a:lnTo>
                <a:lnTo>
                  <a:pt x="115489" y="486142"/>
                </a:lnTo>
                <a:lnTo>
                  <a:pt x="66019" y="452526"/>
                </a:lnTo>
                <a:lnTo>
                  <a:pt x="29811" y="417115"/>
                </a:lnTo>
                <a:lnTo>
                  <a:pt x="7570" y="380089"/>
                </a:lnTo>
                <a:lnTo>
                  <a:pt x="0" y="341630"/>
                </a:lnTo>
                <a:lnTo>
                  <a:pt x="1907" y="322359"/>
                </a:lnTo>
                <a:lnTo>
                  <a:pt x="16901" y="284847"/>
                </a:lnTo>
                <a:lnTo>
                  <a:pt x="46213" y="248855"/>
                </a:lnTo>
                <a:lnTo>
                  <a:pt x="89141" y="214562"/>
                </a:lnTo>
                <a:lnTo>
                  <a:pt x="144978" y="182147"/>
                </a:lnTo>
                <a:lnTo>
                  <a:pt x="213020" y="151787"/>
                </a:lnTo>
                <a:lnTo>
                  <a:pt x="251399" y="137434"/>
                </a:lnTo>
                <a:lnTo>
                  <a:pt x="292564" y="123661"/>
                </a:lnTo>
                <a:lnTo>
                  <a:pt x="336429" y="110492"/>
                </a:lnTo>
                <a:lnTo>
                  <a:pt x="382905" y="97948"/>
                </a:lnTo>
                <a:lnTo>
                  <a:pt x="431903" y="86052"/>
                </a:lnTo>
                <a:lnTo>
                  <a:pt x="483337" y="74826"/>
                </a:lnTo>
                <a:lnTo>
                  <a:pt x="537118" y="64292"/>
                </a:lnTo>
                <a:lnTo>
                  <a:pt x="593158" y="54473"/>
                </a:lnTo>
                <a:lnTo>
                  <a:pt x="651368" y="45390"/>
                </a:lnTo>
                <a:lnTo>
                  <a:pt x="711662" y="37067"/>
                </a:lnTo>
                <a:lnTo>
                  <a:pt x="773950" y="29525"/>
                </a:lnTo>
                <a:lnTo>
                  <a:pt x="838145" y="22787"/>
                </a:lnTo>
                <a:lnTo>
                  <a:pt x="904158" y="16875"/>
                </a:lnTo>
                <a:lnTo>
                  <a:pt x="971902" y="11812"/>
                </a:lnTo>
                <a:lnTo>
                  <a:pt x="1041289" y="7619"/>
                </a:lnTo>
                <a:lnTo>
                  <a:pt x="1112230" y="4319"/>
                </a:lnTo>
                <a:lnTo>
                  <a:pt x="1184637" y="1934"/>
                </a:lnTo>
                <a:lnTo>
                  <a:pt x="1258423" y="487"/>
                </a:lnTo>
                <a:lnTo>
                  <a:pt x="13335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15000" y="3352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2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11570" y="3408679"/>
            <a:ext cx="16725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9295" marR="5080" indent="-6972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Extremely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Honest  (1)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91200" y="4114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91"/>
                </a:lnTo>
                <a:lnTo>
                  <a:pt x="1482140" y="1950"/>
                </a:lnTo>
                <a:lnTo>
                  <a:pt x="1554460" y="4354"/>
                </a:lnTo>
                <a:lnTo>
                  <a:pt x="1625329" y="7680"/>
                </a:lnTo>
                <a:lnTo>
                  <a:pt x="1694656" y="11906"/>
                </a:lnTo>
                <a:lnTo>
                  <a:pt x="1762353" y="17007"/>
                </a:lnTo>
                <a:lnTo>
                  <a:pt x="1828332" y="22962"/>
                </a:lnTo>
                <a:lnTo>
                  <a:pt x="1892503" y="29748"/>
                </a:lnTo>
                <a:lnTo>
                  <a:pt x="1954777" y="37341"/>
                </a:lnTo>
                <a:lnTo>
                  <a:pt x="2015066" y="45719"/>
                </a:lnTo>
                <a:lnTo>
                  <a:pt x="2073281" y="54860"/>
                </a:lnTo>
                <a:lnTo>
                  <a:pt x="2129332" y="64739"/>
                </a:lnTo>
                <a:lnTo>
                  <a:pt x="2183132" y="75335"/>
                </a:lnTo>
                <a:lnTo>
                  <a:pt x="2234590" y="86624"/>
                </a:lnTo>
                <a:lnTo>
                  <a:pt x="2283618" y="98583"/>
                </a:lnTo>
                <a:lnTo>
                  <a:pt x="2330128" y="111191"/>
                </a:lnTo>
                <a:lnTo>
                  <a:pt x="2374030" y="124423"/>
                </a:lnTo>
                <a:lnTo>
                  <a:pt x="2415235" y="138257"/>
                </a:lnTo>
                <a:lnTo>
                  <a:pt x="2453654" y="152670"/>
                </a:lnTo>
                <a:lnTo>
                  <a:pt x="2489199" y="167639"/>
                </a:lnTo>
                <a:lnTo>
                  <a:pt x="2551311" y="199156"/>
                </a:lnTo>
                <a:lnTo>
                  <a:pt x="2600858" y="232623"/>
                </a:lnTo>
                <a:lnTo>
                  <a:pt x="2637129" y="267858"/>
                </a:lnTo>
                <a:lnTo>
                  <a:pt x="2659413" y="304678"/>
                </a:lnTo>
                <a:lnTo>
                  <a:pt x="2667000" y="342900"/>
                </a:lnTo>
                <a:lnTo>
                  <a:pt x="2665088" y="362174"/>
                </a:lnTo>
                <a:lnTo>
                  <a:pt x="2650064" y="399718"/>
                </a:lnTo>
                <a:lnTo>
                  <a:pt x="2620697" y="435768"/>
                </a:lnTo>
                <a:lnTo>
                  <a:pt x="2577699" y="470142"/>
                </a:lnTo>
                <a:lnTo>
                  <a:pt x="2521781" y="502657"/>
                </a:lnTo>
                <a:lnTo>
                  <a:pt x="2453654" y="533129"/>
                </a:lnTo>
                <a:lnTo>
                  <a:pt x="2415235" y="547542"/>
                </a:lnTo>
                <a:lnTo>
                  <a:pt x="2374030" y="561376"/>
                </a:lnTo>
                <a:lnTo>
                  <a:pt x="2330128" y="574608"/>
                </a:lnTo>
                <a:lnTo>
                  <a:pt x="2283618" y="587216"/>
                </a:lnTo>
                <a:lnTo>
                  <a:pt x="2234590" y="599175"/>
                </a:lnTo>
                <a:lnTo>
                  <a:pt x="2183132" y="610464"/>
                </a:lnTo>
                <a:lnTo>
                  <a:pt x="2129332" y="621060"/>
                </a:lnTo>
                <a:lnTo>
                  <a:pt x="2073281" y="630939"/>
                </a:lnTo>
                <a:lnTo>
                  <a:pt x="2015066" y="640079"/>
                </a:lnTo>
                <a:lnTo>
                  <a:pt x="1954777" y="648458"/>
                </a:lnTo>
                <a:lnTo>
                  <a:pt x="1892503" y="656051"/>
                </a:lnTo>
                <a:lnTo>
                  <a:pt x="1828332" y="662837"/>
                </a:lnTo>
                <a:lnTo>
                  <a:pt x="1762353" y="668792"/>
                </a:lnTo>
                <a:lnTo>
                  <a:pt x="1694656" y="673893"/>
                </a:lnTo>
                <a:lnTo>
                  <a:pt x="1625329" y="678119"/>
                </a:lnTo>
                <a:lnTo>
                  <a:pt x="1554460" y="681445"/>
                </a:lnTo>
                <a:lnTo>
                  <a:pt x="1482140" y="683849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9"/>
                </a:lnTo>
                <a:lnTo>
                  <a:pt x="1112230" y="681445"/>
                </a:lnTo>
                <a:lnTo>
                  <a:pt x="1041289" y="678119"/>
                </a:lnTo>
                <a:lnTo>
                  <a:pt x="971902" y="673893"/>
                </a:lnTo>
                <a:lnTo>
                  <a:pt x="904158" y="668792"/>
                </a:lnTo>
                <a:lnTo>
                  <a:pt x="838145" y="662837"/>
                </a:lnTo>
                <a:lnTo>
                  <a:pt x="773950" y="656051"/>
                </a:lnTo>
                <a:lnTo>
                  <a:pt x="711662" y="648458"/>
                </a:lnTo>
                <a:lnTo>
                  <a:pt x="651368" y="640080"/>
                </a:lnTo>
                <a:lnTo>
                  <a:pt x="593158" y="630939"/>
                </a:lnTo>
                <a:lnTo>
                  <a:pt x="537118" y="621060"/>
                </a:lnTo>
                <a:lnTo>
                  <a:pt x="483337" y="610464"/>
                </a:lnTo>
                <a:lnTo>
                  <a:pt x="431903" y="599175"/>
                </a:lnTo>
                <a:lnTo>
                  <a:pt x="382904" y="587216"/>
                </a:lnTo>
                <a:lnTo>
                  <a:pt x="336429" y="574608"/>
                </a:lnTo>
                <a:lnTo>
                  <a:pt x="292564" y="561376"/>
                </a:lnTo>
                <a:lnTo>
                  <a:pt x="251399" y="547542"/>
                </a:lnTo>
                <a:lnTo>
                  <a:pt x="213020" y="533129"/>
                </a:lnTo>
                <a:lnTo>
                  <a:pt x="177517" y="518160"/>
                </a:lnTo>
                <a:lnTo>
                  <a:pt x="115489" y="486643"/>
                </a:lnTo>
                <a:lnTo>
                  <a:pt x="66019" y="453176"/>
                </a:lnTo>
                <a:lnTo>
                  <a:pt x="29811" y="417941"/>
                </a:lnTo>
                <a:lnTo>
                  <a:pt x="7570" y="381121"/>
                </a:lnTo>
                <a:lnTo>
                  <a:pt x="0" y="342900"/>
                </a:lnTo>
                <a:lnTo>
                  <a:pt x="1907" y="323625"/>
                </a:lnTo>
                <a:lnTo>
                  <a:pt x="16901" y="286081"/>
                </a:lnTo>
                <a:lnTo>
                  <a:pt x="46213" y="250031"/>
                </a:lnTo>
                <a:lnTo>
                  <a:pt x="89141" y="215657"/>
                </a:lnTo>
                <a:lnTo>
                  <a:pt x="144978" y="183142"/>
                </a:lnTo>
                <a:lnTo>
                  <a:pt x="213020" y="152670"/>
                </a:lnTo>
                <a:lnTo>
                  <a:pt x="251399" y="138257"/>
                </a:lnTo>
                <a:lnTo>
                  <a:pt x="292564" y="124423"/>
                </a:lnTo>
                <a:lnTo>
                  <a:pt x="336429" y="111191"/>
                </a:lnTo>
                <a:lnTo>
                  <a:pt x="382905" y="98583"/>
                </a:lnTo>
                <a:lnTo>
                  <a:pt x="431903" y="86624"/>
                </a:lnTo>
                <a:lnTo>
                  <a:pt x="483337" y="75335"/>
                </a:lnTo>
                <a:lnTo>
                  <a:pt x="537118" y="64739"/>
                </a:lnTo>
                <a:lnTo>
                  <a:pt x="593158" y="54860"/>
                </a:lnTo>
                <a:lnTo>
                  <a:pt x="651368" y="45720"/>
                </a:lnTo>
                <a:lnTo>
                  <a:pt x="711662" y="37341"/>
                </a:lnTo>
                <a:lnTo>
                  <a:pt x="773950" y="29748"/>
                </a:lnTo>
                <a:lnTo>
                  <a:pt x="838145" y="22962"/>
                </a:lnTo>
                <a:lnTo>
                  <a:pt x="904158" y="17007"/>
                </a:lnTo>
                <a:lnTo>
                  <a:pt x="971902" y="11906"/>
                </a:lnTo>
                <a:lnTo>
                  <a:pt x="1041289" y="7680"/>
                </a:lnTo>
                <a:lnTo>
                  <a:pt x="1112230" y="4354"/>
                </a:lnTo>
                <a:lnTo>
                  <a:pt x="1184637" y="1950"/>
                </a:lnTo>
                <a:lnTo>
                  <a:pt x="1258423" y="491"/>
                </a:lnTo>
                <a:lnTo>
                  <a:pt x="13335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91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582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541769" y="4170679"/>
            <a:ext cx="1166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2420" marR="5080" indent="-2997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Very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Honest  (0.80)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91200" y="4876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91"/>
                </a:lnTo>
                <a:lnTo>
                  <a:pt x="1482140" y="1950"/>
                </a:lnTo>
                <a:lnTo>
                  <a:pt x="1554460" y="4354"/>
                </a:lnTo>
                <a:lnTo>
                  <a:pt x="1625329" y="7680"/>
                </a:lnTo>
                <a:lnTo>
                  <a:pt x="1694656" y="11906"/>
                </a:lnTo>
                <a:lnTo>
                  <a:pt x="1762353" y="17007"/>
                </a:lnTo>
                <a:lnTo>
                  <a:pt x="1828332" y="22962"/>
                </a:lnTo>
                <a:lnTo>
                  <a:pt x="1892503" y="29748"/>
                </a:lnTo>
                <a:lnTo>
                  <a:pt x="1954777" y="37341"/>
                </a:lnTo>
                <a:lnTo>
                  <a:pt x="2015066" y="45719"/>
                </a:lnTo>
                <a:lnTo>
                  <a:pt x="2073281" y="54860"/>
                </a:lnTo>
                <a:lnTo>
                  <a:pt x="2129332" y="64739"/>
                </a:lnTo>
                <a:lnTo>
                  <a:pt x="2183132" y="75335"/>
                </a:lnTo>
                <a:lnTo>
                  <a:pt x="2234590" y="86624"/>
                </a:lnTo>
                <a:lnTo>
                  <a:pt x="2283618" y="98583"/>
                </a:lnTo>
                <a:lnTo>
                  <a:pt x="2330128" y="111191"/>
                </a:lnTo>
                <a:lnTo>
                  <a:pt x="2374030" y="124423"/>
                </a:lnTo>
                <a:lnTo>
                  <a:pt x="2415235" y="138257"/>
                </a:lnTo>
                <a:lnTo>
                  <a:pt x="2453654" y="152670"/>
                </a:lnTo>
                <a:lnTo>
                  <a:pt x="2489199" y="167639"/>
                </a:lnTo>
                <a:lnTo>
                  <a:pt x="2551311" y="199156"/>
                </a:lnTo>
                <a:lnTo>
                  <a:pt x="2600858" y="232623"/>
                </a:lnTo>
                <a:lnTo>
                  <a:pt x="2637129" y="267858"/>
                </a:lnTo>
                <a:lnTo>
                  <a:pt x="2659413" y="304678"/>
                </a:lnTo>
                <a:lnTo>
                  <a:pt x="2667000" y="342900"/>
                </a:lnTo>
                <a:lnTo>
                  <a:pt x="2665088" y="362174"/>
                </a:lnTo>
                <a:lnTo>
                  <a:pt x="2650064" y="399718"/>
                </a:lnTo>
                <a:lnTo>
                  <a:pt x="2620697" y="435768"/>
                </a:lnTo>
                <a:lnTo>
                  <a:pt x="2577699" y="470142"/>
                </a:lnTo>
                <a:lnTo>
                  <a:pt x="2521781" y="502657"/>
                </a:lnTo>
                <a:lnTo>
                  <a:pt x="2453654" y="533129"/>
                </a:lnTo>
                <a:lnTo>
                  <a:pt x="2415235" y="547542"/>
                </a:lnTo>
                <a:lnTo>
                  <a:pt x="2374030" y="561376"/>
                </a:lnTo>
                <a:lnTo>
                  <a:pt x="2330128" y="574608"/>
                </a:lnTo>
                <a:lnTo>
                  <a:pt x="2283618" y="587216"/>
                </a:lnTo>
                <a:lnTo>
                  <a:pt x="2234590" y="599175"/>
                </a:lnTo>
                <a:lnTo>
                  <a:pt x="2183132" y="610464"/>
                </a:lnTo>
                <a:lnTo>
                  <a:pt x="2129332" y="621060"/>
                </a:lnTo>
                <a:lnTo>
                  <a:pt x="2073281" y="630939"/>
                </a:lnTo>
                <a:lnTo>
                  <a:pt x="2015066" y="640080"/>
                </a:lnTo>
                <a:lnTo>
                  <a:pt x="1954777" y="648458"/>
                </a:lnTo>
                <a:lnTo>
                  <a:pt x="1892503" y="656051"/>
                </a:lnTo>
                <a:lnTo>
                  <a:pt x="1828332" y="662837"/>
                </a:lnTo>
                <a:lnTo>
                  <a:pt x="1762353" y="668792"/>
                </a:lnTo>
                <a:lnTo>
                  <a:pt x="1694656" y="673893"/>
                </a:lnTo>
                <a:lnTo>
                  <a:pt x="1625329" y="678119"/>
                </a:lnTo>
                <a:lnTo>
                  <a:pt x="1554460" y="681445"/>
                </a:lnTo>
                <a:lnTo>
                  <a:pt x="1482140" y="683849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9"/>
                </a:lnTo>
                <a:lnTo>
                  <a:pt x="1112230" y="681445"/>
                </a:lnTo>
                <a:lnTo>
                  <a:pt x="1041289" y="678119"/>
                </a:lnTo>
                <a:lnTo>
                  <a:pt x="971902" y="673893"/>
                </a:lnTo>
                <a:lnTo>
                  <a:pt x="904158" y="668792"/>
                </a:lnTo>
                <a:lnTo>
                  <a:pt x="838145" y="662837"/>
                </a:lnTo>
                <a:lnTo>
                  <a:pt x="773950" y="656051"/>
                </a:lnTo>
                <a:lnTo>
                  <a:pt x="711662" y="648458"/>
                </a:lnTo>
                <a:lnTo>
                  <a:pt x="651368" y="640079"/>
                </a:lnTo>
                <a:lnTo>
                  <a:pt x="593158" y="630939"/>
                </a:lnTo>
                <a:lnTo>
                  <a:pt x="537118" y="621060"/>
                </a:lnTo>
                <a:lnTo>
                  <a:pt x="483337" y="610464"/>
                </a:lnTo>
                <a:lnTo>
                  <a:pt x="431903" y="599175"/>
                </a:lnTo>
                <a:lnTo>
                  <a:pt x="382904" y="587216"/>
                </a:lnTo>
                <a:lnTo>
                  <a:pt x="336429" y="574608"/>
                </a:lnTo>
                <a:lnTo>
                  <a:pt x="292564" y="561376"/>
                </a:lnTo>
                <a:lnTo>
                  <a:pt x="251399" y="547542"/>
                </a:lnTo>
                <a:lnTo>
                  <a:pt x="213020" y="533129"/>
                </a:lnTo>
                <a:lnTo>
                  <a:pt x="177517" y="518159"/>
                </a:lnTo>
                <a:lnTo>
                  <a:pt x="115489" y="486643"/>
                </a:lnTo>
                <a:lnTo>
                  <a:pt x="66019" y="453176"/>
                </a:lnTo>
                <a:lnTo>
                  <a:pt x="29811" y="417941"/>
                </a:lnTo>
                <a:lnTo>
                  <a:pt x="7570" y="381121"/>
                </a:lnTo>
                <a:lnTo>
                  <a:pt x="0" y="342900"/>
                </a:lnTo>
                <a:lnTo>
                  <a:pt x="1907" y="323625"/>
                </a:lnTo>
                <a:lnTo>
                  <a:pt x="16901" y="286081"/>
                </a:lnTo>
                <a:lnTo>
                  <a:pt x="46213" y="250031"/>
                </a:lnTo>
                <a:lnTo>
                  <a:pt x="89141" y="215657"/>
                </a:lnTo>
                <a:lnTo>
                  <a:pt x="144978" y="183142"/>
                </a:lnTo>
                <a:lnTo>
                  <a:pt x="213020" y="152670"/>
                </a:lnTo>
                <a:lnTo>
                  <a:pt x="251399" y="138257"/>
                </a:lnTo>
                <a:lnTo>
                  <a:pt x="292564" y="124423"/>
                </a:lnTo>
                <a:lnTo>
                  <a:pt x="336429" y="111191"/>
                </a:lnTo>
                <a:lnTo>
                  <a:pt x="382905" y="98583"/>
                </a:lnTo>
                <a:lnTo>
                  <a:pt x="431903" y="86624"/>
                </a:lnTo>
                <a:lnTo>
                  <a:pt x="483337" y="75335"/>
                </a:lnTo>
                <a:lnTo>
                  <a:pt x="537118" y="64739"/>
                </a:lnTo>
                <a:lnTo>
                  <a:pt x="593158" y="54860"/>
                </a:lnTo>
                <a:lnTo>
                  <a:pt x="651368" y="45720"/>
                </a:lnTo>
                <a:lnTo>
                  <a:pt x="711662" y="37341"/>
                </a:lnTo>
                <a:lnTo>
                  <a:pt x="773950" y="29748"/>
                </a:lnTo>
                <a:lnTo>
                  <a:pt x="838145" y="22962"/>
                </a:lnTo>
                <a:lnTo>
                  <a:pt x="904158" y="17007"/>
                </a:lnTo>
                <a:lnTo>
                  <a:pt x="971902" y="11906"/>
                </a:lnTo>
                <a:lnTo>
                  <a:pt x="1041289" y="7680"/>
                </a:lnTo>
                <a:lnTo>
                  <a:pt x="1112230" y="4354"/>
                </a:lnTo>
                <a:lnTo>
                  <a:pt x="1184637" y="1950"/>
                </a:lnTo>
                <a:lnTo>
                  <a:pt x="1258423" y="491"/>
                </a:lnTo>
                <a:lnTo>
                  <a:pt x="13335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91200" y="4876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458200" y="5562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423659" y="4932679"/>
            <a:ext cx="1400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0530" marR="5080" indent="-4178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Honest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  (0.40)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62600" y="5638800"/>
            <a:ext cx="3124200" cy="685800"/>
          </a:xfrm>
          <a:custGeom>
            <a:avLst/>
            <a:gdLst/>
            <a:ahLst/>
            <a:cxnLst/>
            <a:rect l="l" t="t" r="r" b="b"/>
            <a:pathLst>
              <a:path w="3124200" h="685800">
                <a:moveTo>
                  <a:pt x="1562100" y="0"/>
                </a:moveTo>
                <a:lnTo>
                  <a:pt x="1637452" y="358"/>
                </a:lnTo>
                <a:lnTo>
                  <a:pt x="1711719" y="1424"/>
                </a:lnTo>
                <a:lnTo>
                  <a:pt x="1784834" y="3183"/>
                </a:lnTo>
                <a:lnTo>
                  <a:pt x="1856733" y="5622"/>
                </a:lnTo>
                <a:lnTo>
                  <a:pt x="1927349" y="8727"/>
                </a:lnTo>
                <a:lnTo>
                  <a:pt x="1996617" y="12482"/>
                </a:lnTo>
                <a:lnTo>
                  <a:pt x="2064471" y="16875"/>
                </a:lnTo>
                <a:lnTo>
                  <a:pt x="2130846" y="21892"/>
                </a:lnTo>
                <a:lnTo>
                  <a:pt x="2195676" y="27517"/>
                </a:lnTo>
                <a:lnTo>
                  <a:pt x="2258896" y="33738"/>
                </a:lnTo>
                <a:lnTo>
                  <a:pt x="2320440" y="40540"/>
                </a:lnTo>
                <a:lnTo>
                  <a:pt x="2380243" y="47909"/>
                </a:lnTo>
                <a:lnTo>
                  <a:pt x="2438238" y="55831"/>
                </a:lnTo>
                <a:lnTo>
                  <a:pt x="2494361" y="64292"/>
                </a:lnTo>
                <a:lnTo>
                  <a:pt x="2548545" y="73278"/>
                </a:lnTo>
                <a:lnTo>
                  <a:pt x="2600726" y="82775"/>
                </a:lnTo>
                <a:lnTo>
                  <a:pt x="2650837" y="92769"/>
                </a:lnTo>
                <a:lnTo>
                  <a:pt x="2698813" y="103246"/>
                </a:lnTo>
                <a:lnTo>
                  <a:pt x="2744588" y="114192"/>
                </a:lnTo>
                <a:lnTo>
                  <a:pt x="2788098" y="125593"/>
                </a:lnTo>
                <a:lnTo>
                  <a:pt x="2829275" y="137434"/>
                </a:lnTo>
                <a:lnTo>
                  <a:pt x="2868055" y="149702"/>
                </a:lnTo>
                <a:lnTo>
                  <a:pt x="2904372" y="162383"/>
                </a:lnTo>
                <a:lnTo>
                  <a:pt x="2969356" y="188926"/>
                </a:lnTo>
                <a:lnTo>
                  <a:pt x="3023700" y="216951"/>
                </a:lnTo>
                <a:lnTo>
                  <a:pt x="3066882" y="246347"/>
                </a:lnTo>
                <a:lnTo>
                  <a:pt x="3098375" y="277000"/>
                </a:lnTo>
                <a:lnTo>
                  <a:pt x="3122553" y="325092"/>
                </a:lnTo>
                <a:lnTo>
                  <a:pt x="3124200" y="341630"/>
                </a:lnTo>
                <a:lnTo>
                  <a:pt x="3122553" y="358276"/>
                </a:lnTo>
                <a:lnTo>
                  <a:pt x="3098375" y="406693"/>
                </a:lnTo>
                <a:lnTo>
                  <a:pt x="3066882" y="437559"/>
                </a:lnTo>
                <a:lnTo>
                  <a:pt x="3023700" y="467163"/>
                </a:lnTo>
                <a:lnTo>
                  <a:pt x="2969356" y="495392"/>
                </a:lnTo>
                <a:lnTo>
                  <a:pt x="2904372" y="522132"/>
                </a:lnTo>
                <a:lnTo>
                  <a:pt x="2868055" y="534907"/>
                </a:lnTo>
                <a:lnTo>
                  <a:pt x="2829275" y="547268"/>
                </a:lnTo>
                <a:lnTo>
                  <a:pt x="2788098" y="559199"/>
                </a:lnTo>
                <a:lnTo>
                  <a:pt x="2744588" y="570687"/>
                </a:lnTo>
                <a:lnTo>
                  <a:pt x="2698813" y="581718"/>
                </a:lnTo>
                <a:lnTo>
                  <a:pt x="2650837" y="592276"/>
                </a:lnTo>
                <a:lnTo>
                  <a:pt x="2600726" y="602349"/>
                </a:lnTo>
                <a:lnTo>
                  <a:pt x="2548545" y="611921"/>
                </a:lnTo>
                <a:lnTo>
                  <a:pt x="2494361" y="620979"/>
                </a:lnTo>
                <a:lnTo>
                  <a:pt x="2438238" y="629508"/>
                </a:lnTo>
                <a:lnTo>
                  <a:pt x="2380243" y="637494"/>
                </a:lnTo>
                <a:lnTo>
                  <a:pt x="2320440" y="644922"/>
                </a:lnTo>
                <a:lnTo>
                  <a:pt x="2258896" y="651780"/>
                </a:lnTo>
                <a:lnTo>
                  <a:pt x="2195676" y="658052"/>
                </a:lnTo>
                <a:lnTo>
                  <a:pt x="2130846" y="663724"/>
                </a:lnTo>
                <a:lnTo>
                  <a:pt x="2064471" y="668781"/>
                </a:lnTo>
                <a:lnTo>
                  <a:pt x="1996617" y="673211"/>
                </a:lnTo>
                <a:lnTo>
                  <a:pt x="1927349" y="676998"/>
                </a:lnTo>
                <a:lnTo>
                  <a:pt x="1856733" y="680129"/>
                </a:lnTo>
                <a:lnTo>
                  <a:pt x="1784834" y="682588"/>
                </a:lnTo>
                <a:lnTo>
                  <a:pt x="1711719" y="684363"/>
                </a:lnTo>
                <a:lnTo>
                  <a:pt x="1637452" y="685438"/>
                </a:lnTo>
                <a:lnTo>
                  <a:pt x="1562100" y="685800"/>
                </a:lnTo>
                <a:lnTo>
                  <a:pt x="1486747" y="685438"/>
                </a:lnTo>
                <a:lnTo>
                  <a:pt x="1412480" y="684363"/>
                </a:lnTo>
                <a:lnTo>
                  <a:pt x="1339365" y="682588"/>
                </a:lnTo>
                <a:lnTo>
                  <a:pt x="1267466" y="680129"/>
                </a:lnTo>
                <a:lnTo>
                  <a:pt x="1196850" y="676998"/>
                </a:lnTo>
                <a:lnTo>
                  <a:pt x="1127582" y="673211"/>
                </a:lnTo>
                <a:lnTo>
                  <a:pt x="1059728" y="668781"/>
                </a:lnTo>
                <a:lnTo>
                  <a:pt x="993353" y="663724"/>
                </a:lnTo>
                <a:lnTo>
                  <a:pt x="928523" y="658052"/>
                </a:lnTo>
                <a:lnTo>
                  <a:pt x="865303" y="651780"/>
                </a:lnTo>
                <a:lnTo>
                  <a:pt x="803759" y="644922"/>
                </a:lnTo>
                <a:lnTo>
                  <a:pt x="743956" y="637494"/>
                </a:lnTo>
                <a:lnTo>
                  <a:pt x="685961" y="629508"/>
                </a:lnTo>
                <a:lnTo>
                  <a:pt x="629838" y="620979"/>
                </a:lnTo>
                <a:lnTo>
                  <a:pt x="575654" y="611921"/>
                </a:lnTo>
                <a:lnTo>
                  <a:pt x="523473" y="602349"/>
                </a:lnTo>
                <a:lnTo>
                  <a:pt x="473362" y="592276"/>
                </a:lnTo>
                <a:lnTo>
                  <a:pt x="425386" y="581718"/>
                </a:lnTo>
                <a:lnTo>
                  <a:pt x="379611" y="570687"/>
                </a:lnTo>
                <a:lnTo>
                  <a:pt x="336101" y="559199"/>
                </a:lnTo>
                <a:lnTo>
                  <a:pt x="294924" y="547268"/>
                </a:lnTo>
                <a:lnTo>
                  <a:pt x="256144" y="534907"/>
                </a:lnTo>
                <a:lnTo>
                  <a:pt x="219827" y="522132"/>
                </a:lnTo>
                <a:lnTo>
                  <a:pt x="154843" y="495392"/>
                </a:lnTo>
                <a:lnTo>
                  <a:pt x="100499" y="467163"/>
                </a:lnTo>
                <a:lnTo>
                  <a:pt x="57317" y="437559"/>
                </a:lnTo>
                <a:lnTo>
                  <a:pt x="25824" y="406693"/>
                </a:lnTo>
                <a:lnTo>
                  <a:pt x="1646" y="358276"/>
                </a:lnTo>
                <a:lnTo>
                  <a:pt x="0" y="341630"/>
                </a:lnTo>
                <a:lnTo>
                  <a:pt x="1646" y="325092"/>
                </a:lnTo>
                <a:lnTo>
                  <a:pt x="25824" y="277000"/>
                </a:lnTo>
                <a:lnTo>
                  <a:pt x="57317" y="246347"/>
                </a:lnTo>
                <a:lnTo>
                  <a:pt x="100499" y="216951"/>
                </a:lnTo>
                <a:lnTo>
                  <a:pt x="154843" y="188926"/>
                </a:lnTo>
                <a:lnTo>
                  <a:pt x="219827" y="162383"/>
                </a:lnTo>
                <a:lnTo>
                  <a:pt x="256144" y="149702"/>
                </a:lnTo>
                <a:lnTo>
                  <a:pt x="294924" y="137434"/>
                </a:lnTo>
                <a:lnTo>
                  <a:pt x="336101" y="125593"/>
                </a:lnTo>
                <a:lnTo>
                  <a:pt x="379611" y="114192"/>
                </a:lnTo>
                <a:lnTo>
                  <a:pt x="425386" y="103246"/>
                </a:lnTo>
                <a:lnTo>
                  <a:pt x="473362" y="92769"/>
                </a:lnTo>
                <a:lnTo>
                  <a:pt x="523473" y="82775"/>
                </a:lnTo>
                <a:lnTo>
                  <a:pt x="575654" y="73278"/>
                </a:lnTo>
                <a:lnTo>
                  <a:pt x="629838" y="64292"/>
                </a:lnTo>
                <a:lnTo>
                  <a:pt x="685961" y="55831"/>
                </a:lnTo>
                <a:lnTo>
                  <a:pt x="743956" y="47909"/>
                </a:lnTo>
                <a:lnTo>
                  <a:pt x="803759" y="40540"/>
                </a:lnTo>
                <a:lnTo>
                  <a:pt x="865303" y="33738"/>
                </a:lnTo>
                <a:lnTo>
                  <a:pt x="928523" y="27517"/>
                </a:lnTo>
                <a:lnTo>
                  <a:pt x="993353" y="21892"/>
                </a:lnTo>
                <a:lnTo>
                  <a:pt x="1059728" y="16875"/>
                </a:lnTo>
                <a:lnTo>
                  <a:pt x="1127582" y="12482"/>
                </a:lnTo>
                <a:lnTo>
                  <a:pt x="1196850" y="8727"/>
                </a:lnTo>
                <a:lnTo>
                  <a:pt x="1267466" y="5622"/>
                </a:lnTo>
                <a:lnTo>
                  <a:pt x="1339365" y="3183"/>
                </a:lnTo>
                <a:lnTo>
                  <a:pt x="1412480" y="1424"/>
                </a:lnTo>
                <a:lnTo>
                  <a:pt x="1486747" y="358"/>
                </a:lnTo>
                <a:lnTo>
                  <a:pt x="15621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626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86800" y="6324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116320" y="5694679"/>
            <a:ext cx="19634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5020" marR="5080" indent="-7823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Extremely dishonest  (0.0)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4400" y="3695700"/>
            <a:ext cx="990600" cy="953769"/>
          </a:xfrm>
          <a:custGeom>
            <a:avLst/>
            <a:gdLst/>
            <a:ahLst/>
            <a:cxnLst/>
            <a:rect l="l" t="t" r="r" b="b"/>
            <a:pathLst>
              <a:path w="990600" h="953770">
                <a:moveTo>
                  <a:pt x="990600" y="0"/>
                </a:moveTo>
                <a:lnTo>
                  <a:pt x="0" y="953769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48200" y="4611370"/>
            <a:ext cx="113029" cy="111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44720" y="4457700"/>
            <a:ext cx="1046480" cy="452120"/>
          </a:xfrm>
          <a:custGeom>
            <a:avLst/>
            <a:gdLst/>
            <a:ahLst/>
            <a:cxnLst/>
            <a:rect l="l" t="t" r="r" b="b"/>
            <a:pathLst>
              <a:path w="1046479" h="452120">
                <a:moveTo>
                  <a:pt x="1046479" y="0"/>
                </a:moveTo>
                <a:lnTo>
                  <a:pt x="0" y="452119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48200" y="4859020"/>
            <a:ext cx="119379" cy="104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53609" y="5115559"/>
            <a:ext cx="1037590" cy="104139"/>
          </a:xfrm>
          <a:custGeom>
            <a:avLst/>
            <a:gdLst/>
            <a:ahLst/>
            <a:cxnLst/>
            <a:rect l="l" t="t" r="r" b="b"/>
            <a:pathLst>
              <a:path w="1037589" h="104139">
                <a:moveTo>
                  <a:pt x="1037589" y="104139"/>
                </a:moveTo>
                <a:lnTo>
                  <a:pt x="0" y="0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48200" y="5059679"/>
            <a:ext cx="116839" cy="113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37100" y="546607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20">
                <a:moveTo>
                  <a:pt x="825500" y="515620"/>
                </a:moveTo>
                <a:lnTo>
                  <a:pt x="0" y="0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48200" y="5410200"/>
            <a:ext cx="118110" cy="102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63269" y="6206490"/>
            <a:ext cx="16821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Fuzzy vs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crips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669" y="1264920"/>
            <a:ext cx="1250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 spc="5">
                <a:latin typeface="Calibri"/>
                <a:cs typeface="Calibri"/>
              </a:rPr>
              <a:t>x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m</a:t>
            </a:r>
            <a:r>
              <a:rPr dirty="0" sz="2800" spc="-5">
                <a:latin typeface="Calibri"/>
                <a:cs typeface="Calibri"/>
              </a:rPr>
              <a:t>p</a:t>
            </a:r>
            <a:r>
              <a:rPr dirty="0" sz="2800" spc="-15">
                <a:latin typeface="Calibri"/>
                <a:cs typeface="Calibri"/>
              </a:rPr>
              <a:t>l</a:t>
            </a:r>
            <a:r>
              <a:rPr dirty="0" sz="280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29" y="314959"/>
            <a:ext cx="32492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Classical </a:t>
            </a:r>
            <a:r>
              <a:rPr dirty="0" sz="3200" spc="-5" b="1">
                <a:latin typeface="Calibri"/>
                <a:cs typeface="Calibri"/>
              </a:rPr>
              <a:t>set</a:t>
            </a:r>
            <a:r>
              <a:rPr dirty="0" sz="3200" spc="-7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theory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66799"/>
            <a:ext cx="150495" cy="10566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523490"/>
            <a:ext cx="150495" cy="10566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9" y="1088390"/>
            <a:ext cx="9044305" cy="54546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790"/>
              </a:spcBef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Set is any well </a:t>
            </a:r>
            <a:r>
              <a:rPr dirty="0" sz="2800" spc="-10">
                <a:latin typeface="Calibri"/>
                <a:cs typeface="Calibri"/>
              </a:rPr>
              <a:t>defined </a:t>
            </a:r>
            <a:r>
              <a:rPr dirty="0" sz="2800" spc="-5">
                <a:latin typeface="Calibri"/>
                <a:cs typeface="Calibri"/>
              </a:rPr>
              <a:t>collection of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381000" marR="43815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Calibri"/>
                <a:cs typeface="Calibri"/>
              </a:rPr>
              <a:t>An object in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set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called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5">
                <a:latin typeface="Calibri"/>
                <a:cs typeface="Calibri"/>
              </a:rPr>
              <a:t>element </a:t>
            </a:r>
            <a:r>
              <a:rPr dirty="0" sz="2800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member </a:t>
            </a:r>
            <a:r>
              <a:rPr dirty="0" sz="2800" spc="-5">
                <a:latin typeface="Calibri"/>
                <a:cs typeface="Calibri"/>
              </a:rPr>
              <a:t>of that  set.</a:t>
            </a:r>
            <a:endParaRPr sz="28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latin typeface="Calibri"/>
                <a:cs typeface="Calibri"/>
              </a:rPr>
              <a:t>Sets are </a:t>
            </a:r>
            <a:r>
              <a:rPr dirty="0" sz="2800" spc="-10">
                <a:latin typeface="Calibri"/>
                <a:cs typeface="Calibri"/>
              </a:rPr>
              <a:t>defined </a:t>
            </a:r>
            <a:r>
              <a:rPr dirty="0" sz="2800" spc="-5">
                <a:latin typeface="Calibri"/>
                <a:cs typeface="Calibri"/>
              </a:rPr>
              <a:t>by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simple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statement,</a:t>
            </a:r>
            <a:endParaRPr sz="2800">
              <a:latin typeface="Calibri"/>
              <a:cs typeface="Calibri"/>
            </a:endParaRPr>
          </a:p>
          <a:p>
            <a:pPr marL="381000" marR="45720">
              <a:lnSpc>
                <a:spcPct val="100000"/>
              </a:lnSpc>
              <a:spcBef>
                <a:spcPts val="700"/>
              </a:spcBef>
              <a:tabLst>
                <a:tab pos="1802764" algn="l"/>
                <a:tab pos="2029460" algn="l"/>
                <a:tab pos="3393440" algn="l"/>
                <a:tab pos="3706495" algn="l"/>
                <a:tab pos="5238115" algn="l"/>
                <a:tab pos="6579234" algn="l"/>
                <a:tab pos="7670800" algn="l"/>
                <a:tab pos="7983220" algn="l"/>
              </a:tabLst>
            </a:pPr>
            <a:r>
              <a:rPr dirty="0" sz="2800" spc="-1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b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g	</a:t>
            </a:r>
            <a:r>
              <a:rPr dirty="0" sz="2800" spc="5">
                <a:latin typeface="Calibri"/>
                <a:cs typeface="Calibri"/>
              </a:rPr>
              <a:t>w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er	a	</a:t>
            </a:r>
            <a:r>
              <a:rPr dirty="0" sz="2800" spc="-15">
                <a:latin typeface="Calibri"/>
                <a:cs typeface="Calibri"/>
              </a:rPr>
              <a:t>p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rt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1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la</a:t>
            </a:r>
            <a:r>
              <a:rPr dirty="0" sz="2800">
                <a:latin typeface="Calibri"/>
                <a:cs typeface="Calibri"/>
              </a:rPr>
              <a:t>r	e</a:t>
            </a:r>
            <a:r>
              <a:rPr dirty="0" sz="2800" spc="-15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m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	</a:t>
            </a:r>
            <a:r>
              <a:rPr dirty="0" sz="2800" spc="-15">
                <a:latin typeface="Calibri"/>
                <a:cs typeface="Calibri"/>
              </a:rPr>
              <a:t>h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v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g	a	c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n  </a:t>
            </a:r>
            <a:r>
              <a:rPr dirty="0" sz="2800" spc="-10">
                <a:latin typeface="Calibri"/>
                <a:cs typeface="Calibri"/>
              </a:rPr>
              <a:t>property	belongs </a:t>
            </a:r>
            <a:r>
              <a:rPr dirty="0" sz="2800" spc="-5">
                <a:latin typeface="Calibri"/>
                <a:cs typeface="Calibri"/>
              </a:rPr>
              <a:t>to that </a:t>
            </a:r>
            <a:r>
              <a:rPr dirty="0" sz="2800" spc="-10">
                <a:latin typeface="Calibri"/>
                <a:cs typeface="Calibri"/>
              </a:rPr>
              <a:t>particular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set.</a:t>
            </a:r>
            <a:endParaRPr sz="2800">
              <a:latin typeface="Calibri"/>
              <a:cs typeface="Calibri"/>
            </a:endParaRPr>
          </a:p>
          <a:p>
            <a:pPr marL="324993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Calibri"/>
                <a:cs typeface="Calibri"/>
              </a:rPr>
              <a:t>A =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90">
                <a:latin typeface="Calibri"/>
                <a:cs typeface="Calibri"/>
              </a:rPr>
              <a:t>{a</a:t>
            </a:r>
            <a:r>
              <a:rPr dirty="0" baseline="-24305" sz="2400" spc="-135">
                <a:latin typeface="Calibri"/>
                <a:cs typeface="Calibri"/>
              </a:rPr>
              <a:t>1</a:t>
            </a:r>
            <a:r>
              <a:rPr dirty="0" sz="2800" spc="-90">
                <a:latin typeface="Calibri"/>
                <a:cs typeface="Calibri"/>
              </a:rPr>
              <a:t>,a</a:t>
            </a:r>
            <a:r>
              <a:rPr dirty="0" baseline="-24305" sz="2400" spc="-135">
                <a:latin typeface="Calibri"/>
                <a:cs typeface="Calibri"/>
              </a:rPr>
              <a:t>2</a:t>
            </a:r>
            <a:r>
              <a:rPr dirty="0" sz="2800" spc="-90">
                <a:latin typeface="Calibri"/>
                <a:cs typeface="Calibri"/>
              </a:rPr>
              <a:t>,a</a:t>
            </a:r>
            <a:r>
              <a:rPr dirty="0" baseline="-24305" sz="2400" spc="-135">
                <a:latin typeface="Calibri"/>
                <a:cs typeface="Calibri"/>
              </a:rPr>
              <a:t>3</a:t>
            </a:r>
            <a:r>
              <a:rPr dirty="0" sz="2800" spc="-90">
                <a:latin typeface="Calibri"/>
                <a:cs typeface="Calibri"/>
              </a:rPr>
              <a:t>,……,a</a:t>
            </a:r>
            <a:r>
              <a:rPr dirty="0" baseline="-24305" sz="2400" spc="-135">
                <a:latin typeface="Calibri"/>
                <a:cs typeface="Calibri"/>
              </a:rPr>
              <a:t>n</a:t>
            </a:r>
            <a:r>
              <a:rPr dirty="0" sz="2800" spc="-9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algn="just" marL="381000" marR="43180" indent="-342900">
              <a:lnSpc>
                <a:spcPct val="105800"/>
              </a:lnSpc>
              <a:spcBef>
                <a:spcPts val="1045"/>
              </a:spcBef>
              <a:buFont typeface="Arial"/>
              <a:buChar char="•"/>
              <a:tabLst>
                <a:tab pos="381000" algn="l"/>
              </a:tabLst>
            </a:pPr>
            <a:r>
              <a:rPr dirty="0" baseline="1984" sz="4200">
                <a:latin typeface="Calibri"/>
                <a:cs typeface="Calibri"/>
              </a:rPr>
              <a:t>If </a:t>
            </a:r>
            <a:r>
              <a:rPr dirty="0" baseline="1984" sz="4200" spc="-7">
                <a:latin typeface="Calibri"/>
                <a:cs typeface="Calibri"/>
              </a:rPr>
              <a:t>the </a:t>
            </a:r>
            <a:r>
              <a:rPr dirty="0" baseline="1984" sz="4200" spc="-15">
                <a:latin typeface="Calibri"/>
                <a:cs typeface="Calibri"/>
              </a:rPr>
              <a:t>elements </a:t>
            </a:r>
            <a:r>
              <a:rPr dirty="0" baseline="1984" sz="4200" spc="-104">
                <a:latin typeface="Calibri"/>
                <a:cs typeface="Calibri"/>
              </a:rPr>
              <a:t>a</a:t>
            </a:r>
            <a:r>
              <a:rPr dirty="0" baseline="-20833" sz="2400" spc="-104">
                <a:latin typeface="Calibri"/>
                <a:cs typeface="Calibri"/>
              </a:rPr>
              <a:t>i</a:t>
            </a:r>
            <a:r>
              <a:rPr dirty="0" baseline="-20833" sz="2400" spc="330">
                <a:latin typeface="Calibri"/>
                <a:cs typeface="Calibri"/>
              </a:rPr>
              <a:t> </a:t>
            </a:r>
            <a:r>
              <a:rPr dirty="0" baseline="1984" sz="4200" spc="-7">
                <a:latin typeface="Calibri"/>
                <a:cs typeface="Calibri"/>
              </a:rPr>
              <a:t>(i </a:t>
            </a:r>
            <a:r>
              <a:rPr dirty="0" baseline="1984" sz="4200">
                <a:latin typeface="Calibri"/>
                <a:cs typeface="Calibri"/>
              </a:rPr>
              <a:t>= </a:t>
            </a:r>
            <a:r>
              <a:rPr dirty="0" baseline="1984" sz="4200" spc="-15">
                <a:latin typeface="Calibri"/>
                <a:cs typeface="Calibri"/>
              </a:rPr>
              <a:t>1,2,3,….,n) </a:t>
            </a:r>
            <a:r>
              <a:rPr dirty="0" baseline="1984" sz="4200">
                <a:latin typeface="Calibri"/>
                <a:cs typeface="Calibri"/>
              </a:rPr>
              <a:t>of a </a:t>
            </a:r>
            <a:r>
              <a:rPr dirty="0" baseline="1984" sz="4200" spc="-7">
                <a:latin typeface="Calibri"/>
                <a:cs typeface="Calibri"/>
              </a:rPr>
              <a:t>set </a:t>
            </a:r>
            <a:r>
              <a:rPr dirty="0" baseline="1984" sz="4200">
                <a:latin typeface="Calibri"/>
                <a:cs typeface="Calibri"/>
              </a:rPr>
              <a:t>A </a:t>
            </a:r>
            <a:r>
              <a:rPr dirty="0" baseline="1984" sz="4200" spc="-7">
                <a:latin typeface="Calibri"/>
                <a:cs typeface="Calibri"/>
              </a:rPr>
              <a:t>are </a:t>
            </a:r>
            <a:r>
              <a:rPr dirty="0" baseline="1984" sz="4200" spc="-15">
                <a:latin typeface="Calibri"/>
                <a:cs typeface="Calibri"/>
              </a:rPr>
              <a:t>subset </a:t>
            </a:r>
            <a:r>
              <a:rPr dirty="0" baseline="1984" sz="4200" spc="-7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universal </a:t>
            </a:r>
            <a:r>
              <a:rPr dirty="0" sz="2800" spc="-5">
                <a:latin typeface="Calibri"/>
                <a:cs typeface="Calibri"/>
              </a:rPr>
              <a:t>set X, then set </a:t>
            </a:r>
            <a:r>
              <a:rPr dirty="0" sz="2800">
                <a:latin typeface="Calibri"/>
                <a:cs typeface="Calibri"/>
              </a:rPr>
              <a:t>A can </a:t>
            </a:r>
            <a:r>
              <a:rPr dirty="0" sz="2800" spc="-10">
                <a:latin typeface="Calibri"/>
                <a:cs typeface="Calibri"/>
              </a:rPr>
              <a:t>be represented </a:t>
            </a:r>
            <a:r>
              <a:rPr dirty="0" sz="2800" spc="-5">
                <a:latin typeface="Calibri"/>
                <a:cs typeface="Calibri"/>
              </a:rPr>
              <a:t>for </a:t>
            </a:r>
            <a:r>
              <a:rPr dirty="0" sz="2800">
                <a:latin typeface="Calibri"/>
                <a:cs typeface="Calibri"/>
              </a:rPr>
              <a:t>all  </a:t>
            </a:r>
            <a:r>
              <a:rPr dirty="0" sz="2800" spc="-10">
                <a:latin typeface="Calibri"/>
                <a:cs typeface="Calibri"/>
              </a:rPr>
              <a:t>elements </a:t>
            </a:r>
            <a:r>
              <a:rPr dirty="0" sz="2800">
                <a:latin typeface="Calibri"/>
                <a:cs typeface="Calibri"/>
              </a:rPr>
              <a:t>x </a:t>
            </a:r>
            <a:r>
              <a:rPr dirty="0" sz="2800" spc="100">
                <a:latin typeface="Calibri"/>
                <a:cs typeface="Calibri"/>
              </a:rPr>
              <a:t>ϵ </a:t>
            </a:r>
            <a:r>
              <a:rPr dirty="0" sz="2800">
                <a:latin typeface="Calibri"/>
                <a:cs typeface="Calibri"/>
              </a:rPr>
              <a:t>X </a:t>
            </a:r>
            <a:r>
              <a:rPr dirty="0" sz="2800" spc="-10">
                <a:latin typeface="Calibri"/>
                <a:cs typeface="Calibri"/>
              </a:rPr>
              <a:t>by </a:t>
            </a:r>
            <a:r>
              <a:rPr dirty="0" sz="2800" spc="-5">
                <a:latin typeface="Calibri"/>
                <a:cs typeface="Calibri"/>
              </a:rPr>
              <a:t>its characteristics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algn="just" marL="2501900">
              <a:lnSpc>
                <a:spcPct val="100000"/>
              </a:lnSpc>
              <a:spcBef>
                <a:spcPts val="690"/>
              </a:spcBef>
            </a:pPr>
            <a:r>
              <a:rPr dirty="0" sz="2800" spc="-200">
                <a:latin typeface="Calibri"/>
                <a:cs typeface="Calibri"/>
              </a:rPr>
              <a:t>µ</a:t>
            </a:r>
            <a:r>
              <a:rPr dirty="0" baseline="-24305" sz="2400" spc="-300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(x) = 1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>
                <a:latin typeface="Calibri"/>
                <a:cs typeface="Calibri"/>
              </a:rPr>
              <a:t>x </a:t>
            </a:r>
            <a:r>
              <a:rPr dirty="0" sz="2800" spc="100">
                <a:latin typeface="Calibri"/>
                <a:cs typeface="Calibri"/>
              </a:rPr>
              <a:t>ϵ </a:t>
            </a:r>
            <a:r>
              <a:rPr dirty="0" sz="2800">
                <a:latin typeface="Calibri"/>
                <a:cs typeface="Calibri"/>
              </a:rPr>
              <a:t>X </a:t>
            </a:r>
            <a:r>
              <a:rPr dirty="0" sz="2800" spc="-10">
                <a:latin typeface="Calibri"/>
                <a:cs typeface="Calibri"/>
              </a:rPr>
              <a:t>otherwise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314959"/>
            <a:ext cx="57073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Operations </a:t>
            </a:r>
            <a:r>
              <a:rPr dirty="0" sz="3200" b="1">
                <a:latin typeface="Calibri"/>
                <a:cs typeface="Calibri"/>
              </a:rPr>
              <a:t>on </a:t>
            </a:r>
            <a:r>
              <a:rPr dirty="0" sz="3200" spc="-5" b="1">
                <a:latin typeface="Calibri"/>
                <a:cs typeface="Calibri"/>
              </a:rPr>
              <a:t>classical set</a:t>
            </a:r>
            <a:r>
              <a:rPr dirty="0" sz="320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theory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8390"/>
            <a:ext cx="8632825" cy="4145279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Union:</a:t>
            </a:r>
            <a:r>
              <a:rPr dirty="0" sz="2800" spc="-5" b="1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union </a:t>
            </a:r>
            <a:r>
              <a:rPr dirty="0" sz="2800" spc="-5">
                <a:latin typeface="Calibri"/>
                <a:cs typeface="Calibri"/>
              </a:rPr>
              <a:t>of two sets </a:t>
            </a:r>
            <a:r>
              <a:rPr dirty="0" sz="2800">
                <a:latin typeface="Calibri"/>
                <a:cs typeface="Calibri"/>
              </a:rPr>
              <a:t>A and B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given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algn="ctr" marL="354330">
              <a:lnSpc>
                <a:spcPct val="100000"/>
              </a:lnSpc>
              <a:spcBef>
                <a:spcPts val="690"/>
              </a:spcBef>
              <a:tabLst>
                <a:tab pos="3855720" algn="l"/>
              </a:tabLst>
            </a:pPr>
            <a:r>
              <a:rPr dirty="0" sz="2800">
                <a:latin typeface="Calibri"/>
                <a:cs typeface="Calibri"/>
              </a:rPr>
              <a:t>A U B = { x | x є A or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x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є	B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Calibri"/>
              <a:cs typeface="Calibri"/>
            </a:endParaRPr>
          </a:p>
          <a:p>
            <a:pPr marL="2411730" marR="5080" indent="-2399030">
              <a:lnSpc>
                <a:spcPct val="120500"/>
              </a:lnSpc>
              <a:tabLst>
                <a:tab pos="6189345" algn="l"/>
              </a:tabLst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Intersection:</a:t>
            </a:r>
            <a:r>
              <a:rPr dirty="0" sz="2800" spc="-5" b="1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intersection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two </a:t>
            </a:r>
            <a:r>
              <a:rPr dirty="0" sz="2800" spc="-10">
                <a:latin typeface="Calibri"/>
                <a:cs typeface="Calibri"/>
              </a:rPr>
              <a:t>sets </a:t>
            </a:r>
            <a:r>
              <a:rPr dirty="0" sz="2800">
                <a:latin typeface="Calibri"/>
                <a:cs typeface="Calibri"/>
              </a:rPr>
              <a:t>A and B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given </a:t>
            </a:r>
            <a:r>
              <a:rPr dirty="0" sz="2800">
                <a:latin typeface="Calibri"/>
                <a:cs typeface="Calibri"/>
              </a:rPr>
              <a:t>as  A </a:t>
            </a:r>
            <a:r>
              <a:rPr dirty="0" sz="2800">
                <a:latin typeface="Symbol"/>
                <a:cs typeface="Symbol"/>
              </a:rPr>
              <a:t>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B = { x | x є A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x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є	B 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Complement:</a:t>
            </a:r>
            <a:r>
              <a:rPr dirty="0" sz="2800" spc="-10" b="1" i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is denoted </a:t>
            </a:r>
            <a:r>
              <a:rPr dirty="0" sz="2800" spc="-5">
                <a:latin typeface="Calibri"/>
                <a:cs typeface="Calibri"/>
              </a:rPr>
              <a:t>by </a:t>
            </a:r>
            <a:r>
              <a:rPr dirty="0" sz="2800">
                <a:latin typeface="Calibri"/>
                <a:cs typeface="Calibri"/>
              </a:rPr>
              <a:t>Ã and </a:t>
            </a:r>
            <a:r>
              <a:rPr dirty="0" sz="2800" spc="-10">
                <a:latin typeface="Calibri"/>
                <a:cs typeface="Calibri"/>
              </a:rPr>
              <a:t>is defined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algn="ctr" marL="354965">
              <a:lnSpc>
                <a:spcPct val="100000"/>
              </a:lnSpc>
              <a:spcBef>
                <a:spcPts val="690"/>
              </a:spcBef>
              <a:tabLst>
                <a:tab pos="5812790" algn="l"/>
              </a:tabLst>
            </a:pPr>
            <a:r>
              <a:rPr dirty="0" sz="2800">
                <a:latin typeface="Calibri"/>
                <a:cs typeface="Calibri"/>
              </a:rPr>
              <a:t>Ã = { x | x </a:t>
            </a:r>
            <a:r>
              <a:rPr dirty="0" sz="2800" spc="-5">
                <a:latin typeface="Calibri"/>
                <a:cs typeface="Calibri"/>
              </a:rPr>
              <a:t>does not </a:t>
            </a:r>
            <a:r>
              <a:rPr dirty="0" sz="2800" spc="-10">
                <a:latin typeface="Calibri"/>
                <a:cs typeface="Calibri"/>
              </a:rPr>
              <a:t>belongs </a:t>
            </a:r>
            <a:r>
              <a:rPr dirty="0" sz="2800">
                <a:latin typeface="Calibri"/>
                <a:cs typeface="Calibri"/>
              </a:rPr>
              <a:t>A and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x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є	X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320" y="314959"/>
            <a:ext cx="17354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alibri"/>
                <a:cs typeface="Calibri"/>
              </a:rPr>
              <a:t>Fuzzy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Sets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8390"/>
            <a:ext cx="8985885" cy="47332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just" marL="248920" indent="-2362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800" spc="-10">
                <a:latin typeface="Calibri"/>
                <a:cs typeface="Calibri"/>
              </a:rPr>
              <a:t>Fuzzy </a:t>
            </a:r>
            <a:r>
              <a:rPr dirty="0" sz="2800" spc="-5">
                <a:latin typeface="Calibri"/>
                <a:cs typeface="Calibri"/>
              </a:rPr>
              <a:t>sets theory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5">
                <a:latin typeface="Calibri"/>
                <a:cs typeface="Calibri"/>
              </a:rPr>
              <a:t>extension of classical set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theory.</a:t>
            </a:r>
            <a:endParaRPr sz="2800">
              <a:latin typeface="Calibri"/>
              <a:cs typeface="Calibri"/>
            </a:endParaRPr>
          </a:p>
          <a:p>
            <a:pPr algn="just" marL="248920" marR="12700" indent="-2362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800" spc="-10">
                <a:latin typeface="Calibri"/>
                <a:cs typeface="Calibri"/>
              </a:rPr>
              <a:t>Elements </a:t>
            </a:r>
            <a:r>
              <a:rPr dirty="0" sz="2800" spc="-5">
                <a:latin typeface="Calibri"/>
                <a:cs typeface="Calibri"/>
              </a:rPr>
              <a:t>have varying degree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membership.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logic based  </a:t>
            </a:r>
            <a:r>
              <a:rPr dirty="0" sz="2800">
                <a:latin typeface="Calibri"/>
                <a:cs typeface="Calibri"/>
              </a:rPr>
              <a:t>on </a:t>
            </a:r>
            <a:r>
              <a:rPr dirty="0" sz="2800" spc="-5">
                <a:latin typeface="Calibri"/>
                <a:cs typeface="Calibri"/>
              </a:rPr>
              <a:t>two truth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values,</a:t>
            </a:r>
            <a:endParaRPr sz="2800">
              <a:latin typeface="Calibri"/>
              <a:cs typeface="Calibri"/>
            </a:endParaRPr>
          </a:p>
          <a:p>
            <a:pPr algn="just" marL="248920" marR="9525" indent="-2362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69570" algn="l"/>
              </a:tabLst>
            </a:pPr>
            <a:r>
              <a:rPr dirty="0"/>
              <a:t>	</a:t>
            </a:r>
            <a:r>
              <a:rPr dirty="0" sz="2800" spc="-5" b="1" i="1">
                <a:latin typeface="Calibri"/>
                <a:cs typeface="Calibri"/>
              </a:rPr>
              <a:t>True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 b="1" i="1">
                <a:latin typeface="Calibri"/>
                <a:cs typeface="Calibri"/>
              </a:rPr>
              <a:t>False </a:t>
            </a:r>
            <a:r>
              <a:rPr dirty="0" sz="2800" spc="-10">
                <a:latin typeface="Calibri"/>
                <a:cs typeface="Calibri"/>
              </a:rPr>
              <a:t>is sometimes insufficient </a:t>
            </a: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 spc="-10">
                <a:latin typeface="Calibri"/>
                <a:cs typeface="Calibri"/>
              </a:rPr>
              <a:t>describing  </a:t>
            </a:r>
            <a:r>
              <a:rPr dirty="0" sz="2800" spc="-5">
                <a:latin typeface="Calibri"/>
                <a:cs typeface="Calibri"/>
              </a:rPr>
              <a:t>human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reasoning.</a:t>
            </a:r>
            <a:endParaRPr sz="2800">
              <a:latin typeface="Calibri"/>
              <a:cs typeface="Calibri"/>
            </a:endParaRPr>
          </a:p>
          <a:p>
            <a:pPr algn="just" marL="248920" marR="13970" indent="-2362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800" spc="-10">
                <a:latin typeface="Calibri"/>
                <a:cs typeface="Calibri"/>
              </a:rPr>
              <a:t>Fuzzy </a:t>
            </a:r>
            <a:r>
              <a:rPr dirty="0" sz="2800" spc="-5">
                <a:latin typeface="Calibri"/>
                <a:cs typeface="Calibri"/>
              </a:rPr>
              <a:t>Logic uses the whole interval between </a:t>
            </a:r>
            <a:r>
              <a:rPr dirty="0" sz="2800">
                <a:latin typeface="Calibri"/>
                <a:cs typeface="Calibri"/>
              </a:rPr>
              <a:t>0 </a:t>
            </a:r>
            <a:r>
              <a:rPr dirty="0" sz="2800" spc="-5">
                <a:latin typeface="Calibri"/>
                <a:cs typeface="Calibri"/>
              </a:rPr>
              <a:t>(false) and </a:t>
            </a:r>
            <a:r>
              <a:rPr dirty="0" sz="2800">
                <a:latin typeface="Calibri"/>
                <a:cs typeface="Calibri"/>
              </a:rPr>
              <a:t>1  </a:t>
            </a:r>
            <a:r>
              <a:rPr dirty="0" sz="2800" spc="-5">
                <a:latin typeface="Calibri"/>
                <a:cs typeface="Calibri"/>
              </a:rPr>
              <a:t>(true) to </a:t>
            </a:r>
            <a:r>
              <a:rPr dirty="0" sz="2800" spc="-10">
                <a:latin typeface="Calibri"/>
                <a:cs typeface="Calibri"/>
              </a:rPr>
              <a:t>describe human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reasoning.</a:t>
            </a:r>
            <a:endParaRPr sz="2800">
              <a:latin typeface="Calibri"/>
              <a:cs typeface="Calibri"/>
            </a:endParaRPr>
          </a:p>
          <a:p>
            <a:pPr algn="just" marL="248920" marR="5080" indent="-2362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Fuzzy </a:t>
            </a:r>
            <a:r>
              <a:rPr dirty="0" sz="2800" spc="-5">
                <a:latin typeface="Calibri"/>
                <a:cs typeface="Calibri"/>
              </a:rPr>
              <a:t>Set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any set that allows its </a:t>
            </a:r>
            <a:r>
              <a:rPr dirty="0" sz="2800" spc="-10">
                <a:latin typeface="Calibri"/>
                <a:cs typeface="Calibri"/>
              </a:rPr>
              <a:t>members </a:t>
            </a:r>
            <a:r>
              <a:rPr dirty="0" sz="280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have  </a:t>
            </a:r>
            <a:r>
              <a:rPr dirty="0" sz="2800" spc="-10">
                <a:latin typeface="Calibri"/>
                <a:cs typeface="Calibri"/>
              </a:rPr>
              <a:t>different </a:t>
            </a:r>
            <a:r>
              <a:rPr dirty="0" sz="2800" spc="-5">
                <a:latin typeface="Calibri"/>
                <a:cs typeface="Calibri"/>
              </a:rPr>
              <a:t>degree of </a:t>
            </a:r>
            <a:r>
              <a:rPr dirty="0" sz="2800" spc="-10">
                <a:latin typeface="Calibri"/>
                <a:cs typeface="Calibri"/>
              </a:rPr>
              <a:t>membership, </a:t>
            </a:r>
            <a:r>
              <a:rPr dirty="0" sz="2800" spc="-5">
                <a:latin typeface="Calibri"/>
                <a:cs typeface="Calibri"/>
              </a:rPr>
              <a:t>called </a:t>
            </a:r>
            <a:r>
              <a:rPr dirty="0" sz="2800" spc="-5" b="1">
                <a:latin typeface="Calibri"/>
                <a:cs typeface="Calibri"/>
              </a:rPr>
              <a:t>membership  function</a:t>
            </a:r>
            <a:r>
              <a:rPr dirty="0" sz="2800" spc="-5">
                <a:latin typeface="Calibri"/>
                <a:cs typeface="Calibri"/>
              </a:rPr>
              <a:t>, </a:t>
            </a:r>
            <a:r>
              <a:rPr dirty="0" sz="2800" spc="-10">
                <a:latin typeface="Calibri"/>
                <a:cs typeface="Calibri"/>
              </a:rPr>
              <a:t>having </a:t>
            </a:r>
            <a:r>
              <a:rPr dirty="0" sz="2800" spc="-5">
                <a:latin typeface="Calibri"/>
                <a:cs typeface="Calibri"/>
              </a:rPr>
              <a:t>interval</a:t>
            </a:r>
            <a:r>
              <a:rPr dirty="0" sz="2800" spc="-10">
                <a:latin typeface="Calibri"/>
                <a:cs typeface="Calibri"/>
              </a:rPr>
              <a:t> [0,1].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2023-04-20T05:11:29Z</dcterms:created>
  <dcterms:modified xsi:type="dcterms:W3CDTF">2023-04-20T05:11:29Z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2019-06-06T00:00:00Z</vt:filetime>
  </property>
  <property fmtid="{D5CDD505-2E9C-101B-9397-08002B2CF9AE}" pid="3" name="LastSaved">
    <vt:filetime>2023-04-20T00:00:00Z</vt:filetime>
  </property>
</Properties>
</file>