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24"/>
  </p:notesMasterIdLst>
  <p:handoutMasterIdLst>
    <p:handoutMasterId r:id="rId25"/>
  </p:handoutMasterIdLst>
  <p:sldIdLst>
    <p:sldId id="478" r:id="rId2"/>
    <p:sldId id="459" r:id="rId3"/>
    <p:sldId id="460" r:id="rId4"/>
    <p:sldId id="461" r:id="rId5"/>
    <p:sldId id="462" r:id="rId6"/>
    <p:sldId id="463" r:id="rId7"/>
    <p:sldId id="464" r:id="rId8"/>
    <p:sldId id="465" r:id="rId9"/>
    <p:sldId id="467" r:id="rId10"/>
    <p:sldId id="466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75" r:id="rId19"/>
    <p:sldId id="476" r:id="rId20"/>
    <p:sldId id="479" r:id="rId21"/>
    <p:sldId id="480" r:id="rId22"/>
    <p:sldId id="477" r:id="rId23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B2B2B2"/>
    <a:srgbClr val="66FF33"/>
    <a:srgbClr val="3333FF"/>
    <a:srgbClr val="990033"/>
    <a:srgbClr val="FF6600"/>
    <a:srgbClr val="FF0000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0" autoAdjust="0"/>
    <p:restoredTop sz="94241" autoAdjust="0"/>
  </p:normalViewPr>
  <p:slideViewPr>
    <p:cSldViewPr>
      <p:cViewPr varScale="1">
        <p:scale>
          <a:sx n="91" d="100"/>
          <a:sy n="91" d="100"/>
        </p:scale>
        <p:origin x="-155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6832078E-B24B-40A3-AB3C-490CE1D26C85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A9B4AD14-0D25-4AB2-8158-23B259383139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53843-1CF4-4938-B773-3DA6477B563D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D2749FC-3F07-45A7-AA3A-11F60E4288D2}" type="datetime1">
              <a:rPr lang="en-US" smtClean="0"/>
              <a:t>7/9/2014</a:t>
            </a:fld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2122D0-EB64-4EDD-8511-57C466A2D89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2920-F58D-4399-ACE1-6BBEDC9C2C88}" type="datetime1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D13B-3AF0-4CCF-8DB3-3A52682EBC5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A6EF955-896B-4904-BF64-72F150F6C999}" type="datetime1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E248D8B-72F4-4EF5-9978-12179848B38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DF532CC-C877-46C9-91AC-28D492B15BD1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FFFA-4FAB-4F3C-BE50-B9DF2867269B}" type="datetime1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75EDB0-0586-4F83-8702-2DA2E8761D7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8FE8-D0E6-4536-884D-BAC7DC90FAAA}" type="datetime1">
              <a:rPr lang="en-US" smtClean="0"/>
              <a:t>7/9/2014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7CF589C-8D1B-41C1-93A1-8B540D15F4B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2EB83FC-3EB7-486C-A289-C24AEBC67006}" type="datetime1">
              <a:rPr lang="en-US" smtClean="0"/>
              <a:t>7/9/2014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0FA7426-DAD2-4593-84F5-B1D73C56B56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282609C-28EF-45CC-BF76-E5F51990FBB2}" type="datetime1">
              <a:rPr lang="en-US" smtClean="0"/>
              <a:t>7/9/2014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ED3EA3C-78C9-4A18-A236-08A268BA932D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65FD-90E9-4170-885B-3FD2BE924F89}" type="datetime1">
              <a:rPr lang="en-US" smtClean="0"/>
              <a:t>7/9/2014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473AE2-5D5E-4D3F-9E54-D2299541DE6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967A-753C-4658-AA6D-2C2582C9C807}" type="datetime1">
              <a:rPr lang="en-US" smtClean="0"/>
              <a:t>7/9/2014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75779B-67C0-435A-A0EB-F78B89ACA3A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3F02-0F70-4753-AA90-41671E567946}" type="datetime1">
              <a:rPr lang="en-US" smtClean="0"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6DAADF-5D30-4888-BA66-4C8695D1D1D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82D67BA-FBB5-49C0-B777-279F1BD8F160}" type="datetime1">
              <a:rPr lang="en-US" smtClean="0"/>
              <a:t>7/9/2014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1B25B5D-0E50-414B-B1C4-94443F8F8F3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625384-F8E8-460D-A9C6-1AD6E0C348A8}" type="datetime1">
              <a:rPr lang="en-US" smtClean="0"/>
              <a:t>7/9/2014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545FDBB-A83E-4DBE-852E-2C5CDE3A11CE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9.png"/><Relationship Id="rId4" Type="http://schemas.openxmlformats.org/officeDocument/2006/relationships/oleObject" Target="../embeddings/oleObject1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31840" y="1988840"/>
            <a:ext cx="4915272" cy="2160240"/>
          </a:xfrm>
        </p:spPr>
        <p:txBody>
          <a:bodyPr>
            <a:normAutofit fontScale="90000"/>
          </a:bodyPr>
          <a:lstStyle/>
          <a:p>
            <a:r>
              <a:rPr lang="tr-TR" i="0" dirty="0"/>
              <a:t>INTRODUCTION </a:t>
            </a:r>
            <a:r>
              <a:rPr lang="tr-TR" i="0" dirty="0" smtClean="0"/>
              <a:t/>
            </a:r>
            <a:br>
              <a:rPr lang="tr-TR" i="0" dirty="0" smtClean="0"/>
            </a:br>
            <a:r>
              <a:rPr lang="tr-TR" i="0" dirty="0" smtClean="0"/>
              <a:t>TO</a:t>
            </a:r>
            <a:r>
              <a:rPr lang="tr-TR" dirty="0" smtClean="0"/>
              <a:t> 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Machine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Learning</a:t>
            </a:r>
            <a:br>
              <a:rPr lang="tr-TR" dirty="0" smtClean="0"/>
            </a:br>
            <a:r>
              <a:rPr lang="tr-TR" sz="2800" dirty="0" smtClean="0"/>
              <a:t>3rd Edition</a:t>
            </a:r>
            <a:endParaRPr lang="tr-TR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4149080"/>
            <a:ext cx="7344816" cy="15841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ETHEM </a:t>
            </a:r>
            <a:r>
              <a:rPr lang="tr-TR" sz="2400" dirty="0" smtClean="0">
                <a:latin typeface="+mj-lt"/>
              </a:rPr>
              <a:t>ALPAYDIN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© The MIT Press, </a:t>
            </a:r>
            <a:r>
              <a:rPr lang="tr-TR" sz="2400" dirty="0" smtClean="0">
                <a:latin typeface="+mj-lt"/>
              </a:rPr>
              <a:t>2014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alpaydin@boun.edu.tr</a:t>
            </a: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http://www.cmpe.boun.edu.tr/~</a:t>
            </a:r>
            <a:r>
              <a:rPr lang="tr-TR" sz="2000" i="1" dirty="0" smtClean="0">
                <a:latin typeface="+mj-lt"/>
              </a:rPr>
              <a:t>ethem/i2ml3e</a:t>
            </a:r>
            <a:endParaRPr lang="tr-TR" sz="2000" i="1" dirty="0">
              <a:latin typeface="+mj-lt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131840" y="836712"/>
            <a:ext cx="4895850" cy="36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36866" name="Picture 2" descr="http://mitpress.mit.edu/sites/default/files/imagecache/booklist_node/97802620281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908720"/>
            <a:ext cx="2095500" cy="23717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Elements of an HMM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C7F1934-69E4-4DB5-8A41-7BB8D77372B3}" type="slidenum">
              <a:rPr lang="tr-TR"/>
              <a:pPr/>
              <a:t>10</a:t>
            </a:fld>
            <a:endParaRPr lang="tr-TR"/>
          </a:p>
        </p:txBody>
      </p:sp>
      <p:sp>
        <p:nvSpPr>
          <p:cNvPr id="4925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457200" indent="-457200"/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 Number of states</a:t>
            </a:r>
          </a:p>
          <a:p>
            <a:pPr marL="457200" indent="-457200"/>
            <a:r>
              <a:rPr lang="tr-TR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 Number of observation symbols</a:t>
            </a:r>
          </a:p>
          <a:p>
            <a:pPr marL="457200" indent="-457200"/>
            <a:r>
              <a:rPr lang="tr-TR" b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= [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]: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by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state transition probability matrix</a:t>
            </a:r>
          </a:p>
          <a:p>
            <a:pPr marL="457200" indent="-457200"/>
            <a:r>
              <a:rPr lang="tr-TR" b="1" dirty="0">
                <a:solidFill>
                  <a:schemeClr val="tx2"/>
                </a:solidFill>
                <a:latin typeface="+mj-lt"/>
              </a:rPr>
              <a:t>B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=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b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(m)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by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observation probability matrix</a:t>
            </a:r>
          </a:p>
          <a:p>
            <a:pPr marL="457200" indent="-457200"/>
            <a:r>
              <a:rPr lang="tr-TR" b="1" dirty="0">
                <a:solidFill>
                  <a:schemeClr val="tx2"/>
                </a:solidFill>
                <a:latin typeface="+mj-lt"/>
              </a:rPr>
              <a:t>Π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= [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π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]: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by 1 initial state probability vector</a:t>
            </a:r>
          </a:p>
          <a:p>
            <a:pPr marL="457200" indent="-457200">
              <a:buFont typeface="Wingdings" pitchFamily="2" charset="2"/>
              <a:buAutoNum type="arabicPeriod"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 marL="457200" indent="-457200"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λ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= (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B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Π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parameter set of HMM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Three Basic Problems of HMMs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B3F2D63-0AED-439E-87AD-A48A2FD828E3}" type="slidenum">
              <a:rPr lang="tr-TR"/>
              <a:pPr/>
              <a:t>11</a:t>
            </a:fld>
            <a:endParaRPr lang="tr-TR"/>
          </a:p>
        </p:txBody>
      </p:sp>
      <p:sp>
        <p:nvSpPr>
          <p:cNvPr id="495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AutoNum type="arabicPeriod"/>
            </a:pPr>
            <a:r>
              <a:rPr lang="tr-TR" dirty="0">
                <a:solidFill>
                  <a:schemeClr val="accent1"/>
                </a:solidFill>
                <a:latin typeface="+mj-lt"/>
              </a:rPr>
              <a:t>Evaluation: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Given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λ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and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O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calculate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O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λ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tr-TR" dirty="0">
                <a:solidFill>
                  <a:schemeClr val="accent1"/>
                </a:solidFill>
                <a:latin typeface="+mj-lt"/>
              </a:rPr>
              <a:t>State sequence: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Given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λ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and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O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find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*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such that </a:t>
            </a:r>
          </a:p>
          <a:p>
            <a:pPr marL="457200" indent="-457200">
              <a:buFont typeface="Wingdings" pitchFamily="2" charset="2"/>
              <a:buNone/>
            </a:pPr>
            <a:r>
              <a:rPr lang="tr-TR" i="1" dirty="0">
                <a:solidFill>
                  <a:schemeClr val="tx2"/>
                </a:solidFill>
                <a:latin typeface="+mj-lt"/>
              </a:rPr>
              <a:t>		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*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O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λ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= max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O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λ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</a:t>
            </a:r>
          </a:p>
          <a:p>
            <a:pPr marL="457200" indent="-457200">
              <a:buFont typeface="Wingdings" pitchFamily="2" charset="2"/>
              <a:buAutoNum type="arabicPeriod" startAt="3"/>
            </a:pPr>
            <a:r>
              <a:rPr lang="tr-TR" dirty="0">
                <a:solidFill>
                  <a:schemeClr val="accent1"/>
                </a:solidFill>
                <a:latin typeface="+mj-lt"/>
              </a:rPr>
              <a:t>Learning: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Given X={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O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}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find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λ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*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such that </a:t>
            </a:r>
          </a:p>
          <a:p>
            <a:pPr marL="457200" indent="-457200"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 X 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λ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*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)=max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λ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 X 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λ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pPr marL="457200" indent="-457200">
              <a:buFont typeface="Wingdings" pitchFamily="2" charset="2"/>
              <a:buNone/>
            </a:pPr>
            <a:endParaRPr lang="tr-TR" dirty="0">
              <a:latin typeface="+mj-lt"/>
            </a:endParaRP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1000100" y="4572008"/>
            <a:ext cx="20817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(Rabiner, 1989)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Evaluation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B962353-8FAD-4249-B3B5-10C33CD8C875}" type="slidenum">
              <a:rPr lang="tr-TR"/>
              <a:pPr/>
              <a:t>12</a:t>
            </a:fld>
            <a:endParaRPr lang="tr-TR"/>
          </a:p>
        </p:txBody>
      </p:sp>
      <p:graphicFrame>
        <p:nvGraphicFramePr>
          <p:cNvPr id="496654" name="Object 14"/>
          <p:cNvGraphicFramePr>
            <a:graphicFrameLocks noChangeAspect="1"/>
          </p:cNvGraphicFramePr>
          <p:nvPr>
            <p:ph sz="quarter" idx="1"/>
          </p:nvPr>
        </p:nvGraphicFramePr>
        <p:xfrm>
          <a:off x="1143000" y="2774950"/>
          <a:ext cx="3716338" cy="3198813"/>
        </p:xfrm>
        <a:graphic>
          <a:graphicData uri="http://schemas.openxmlformats.org/presentationml/2006/ole">
            <p:oleObj spid="_x0000_s496654" name="Equation" r:id="rId3" imgW="2095200" imgH="1803240" progId="Equation.3">
              <p:embed/>
            </p:oleObj>
          </a:graphicData>
        </a:graphic>
      </p:graphicFrame>
      <p:sp>
        <p:nvSpPr>
          <p:cNvPr id="4966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989138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Forward variable:</a:t>
            </a:r>
          </a:p>
          <a:p>
            <a:endParaRPr lang="tr-TR" dirty="0"/>
          </a:p>
        </p:txBody>
      </p:sp>
      <p:pic>
        <p:nvPicPr>
          <p:cNvPr id="496653" name="Picture 13" descr="Hmm-forw_co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1916113"/>
            <a:ext cx="2747963" cy="3384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0119DC4-27FD-4638-AFC8-D69EB0C31948}" type="slidenum">
              <a:rPr lang="tr-TR"/>
              <a:pPr/>
              <a:t>13</a:t>
            </a:fld>
            <a:endParaRPr lang="tr-TR"/>
          </a:p>
        </p:txBody>
      </p:sp>
      <p:sp>
        <p:nvSpPr>
          <p:cNvPr id="497670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500063"/>
            <a:ext cx="8229600" cy="5903912"/>
          </a:xfrm>
        </p:spPr>
        <p:txBody>
          <a:bodyPr/>
          <a:lstStyle/>
          <a:p>
            <a:pPr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Backward variable: 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497675" name="Object 11"/>
          <p:cNvGraphicFramePr>
            <a:graphicFrameLocks noChangeAspect="1"/>
          </p:cNvGraphicFramePr>
          <p:nvPr>
            <p:ph sz="quarter" idx="4294967295"/>
          </p:nvPr>
        </p:nvGraphicFramePr>
        <p:xfrm>
          <a:off x="971600" y="1628800"/>
          <a:ext cx="3508375" cy="2889250"/>
        </p:xfrm>
        <a:graphic>
          <a:graphicData uri="http://schemas.openxmlformats.org/presentationml/2006/ole">
            <p:oleObj spid="_x0000_s497675" name="Equation" r:id="rId3" imgW="1942920" imgH="1600200" progId="Equation.3">
              <p:embed/>
            </p:oleObj>
          </a:graphicData>
        </a:graphic>
      </p:graphicFrame>
      <p:pic>
        <p:nvPicPr>
          <p:cNvPr id="497668" name="Picture 4" descr="Hmm-bckw_co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9338" y="1484313"/>
            <a:ext cx="3846512" cy="4754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305800" cy="869234"/>
          </a:xfrm>
        </p:spPr>
        <p:txBody>
          <a:bodyPr>
            <a:normAutofit/>
          </a:bodyPr>
          <a:lstStyle/>
          <a:p>
            <a:r>
              <a:rPr lang="tr-TR" dirty="0"/>
              <a:t>Finding the State Sequence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1B6771-9CCA-4EEF-AF26-64879EF49C76}" type="slidenum">
              <a:rPr lang="tr-TR"/>
              <a:pPr/>
              <a:t>14</a:t>
            </a:fld>
            <a:endParaRPr lang="tr-TR"/>
          </a:p>
        </p:txBody>
      </p:sp>
      <p:graphicFrame>
        <p:nvGraphicFramePr>
          <p:cNvPr id="499725" name="Object 13"/>
          <p:cNvGraphicFramePr>
            <a:graphicFrameLocks noChangeAspect="1"/>
          </p:cNvGraphicFramePr>
          <p:nvPr>
            <p:ph idx="4294967295"/>
          </p:nvPr>
        </p:nvGraphicFramePr>
        <p:xfrm>
          <a:off x="899592" y="1700808"/>
          <a:ext cx="3678238" cy="1957388"/>
        </p:xfrm>
        <a:graphic>
          <a:graphicData uri="http://schemas.openxmlformats.org/presentationml/2006/ole">
            <p:oleObj spid="_x0000_s499725" name="Equation" r:id="rId3" imgW="1384200" imgH="736560" progId="Equation.3">
              <p:embed/>
            </p:oleObj>
          </a:graphicData>
        </a:graphic>
      </p:graphicFrame>
      <p:sp>
        <p:nvSpPr>
          <p:cNvPr id="499721" name="Text Box 9"/>
          <p:cNvSpPr txBox="1">
            <a:spLocks noChangeArrowheads="1"/>
          </p:cNvSpPr>
          <p:nvPr/>
        </p:nvSpPr>
        <p:spPr bwMode="auto">
          <a:xfrm>
            <a:off x="3000364" y="5429264"/>
            <a:ext cx="668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chemeClr val="accent1"/>
                </a:solidFill>
                <a:latin typeface="Lucida Bright" pitchFamily="18" charset="0"/>
              </a:rPr>
              <a:t>No!</a:t>
            </a:r>
          </a:p>
        </p:txBody>
      </p:sp>
      <p:sp>
        <p:nvSpPr>
          <p:cNvPr id="499722" name="Text Box 10"/>
          <p:cNvSpPr txBox="1">
            <a:spLocks noChangeArrowheads="1"/>
          </p:cNvSpPr>
          <p:nvPr/>
        </p:nvSpPr>
        <p:spPr bwMode="auto">
          <a:xfrm>
            <a:off x="611188" y="4076700"/>
            <a:ext cx="636885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Choose the state that has the highest probability, </a:t>
            </a:r>
          </a:p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for each time step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:</a:t>
            </a:r>
          </a:p>
          <a:p>
            <a:r>
              <a:rPr lang="tr-TR" sz="2400" i="1" dirty="0">
                <a:solidFill>
                  <a:schemeClr val="tx2"/>
                </a:solidFill>
                <a:latin typeface="+mj-lt"/>
              </a:rPr>
              <a:t>	q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400" i="1" baseline="30000" dirty="0">
                <a:solidFill>
                  <a:schemeClr val="tx2"/>
                </a:solidFill>
                <a:latin typeface="+mj-lt"/>
              </a:rPr>
              <a:t>*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=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arg max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 γ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</a:t>
            </a:r>
            <a:endParaRPr lang="tr-TR" sz="2400" i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99724" name="Picture 12" descr="Hmm-arc2_co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1500" y="1557338"/>
            <a:ext cx="1649413" cy="2447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229600" cy="867524"/>
          </a:xfrm>
        </p:spPr>
        <p:txBody>
          <a:bodyPr/>
          <a:lstStyle/>
          <a:p>
            <a:r>
              <a:rPr lang="tr-TR" dirty="0"/>
              <a:t>Viterbi’s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0C87F2-24F2-488E-A80D-38737CF95B78}" type="slidenum">
              <a:rPr lang="tr-TR"/>
              <a:pPr/>
              <a:t>15</a:t>
            </a:fld>
            <a:endParaRPr lang="tr-TR"/>
          </a:p>
        </p:txBody>
      </p:sp>
      <p:sp>
        <p:nvSpPr>
          <p:cNvPr id="5007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tr-TR" dirty="0"/>
              <a:t>	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δ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≡ max</a:t>
            </a:r>
            <a:r>
              <a:rPr lang="tr-TR" i="1" baseline="-40000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baseline="-40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i="1" baseline="-40000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baseline="-40000" dirty="0">
                <a:solidFill>
                  <a:schemeClr val="tx2"/>
                </a:solidFill>
                <a:latin typeface="+mj-lt"/>
              </a:rPr>
              <a:t>2∙∙∙ </a:t>
            </a:r>
            <a:r>
              <a:rPr lang="tr-TR" i="1" baseline="-40000" dirty="0">
                <a:solidFill>
                  <a:schemeClr val="tx2"/>
                </a:solidFill>
                <a:latin typeface="+mj-lt"/>
              </a:rPr>
              <a:t>qt</a:t>
            </a:r>
            <a:r>
              <a:rPr lang="tr-TR" baseline="-40000" dirty="0">
                <a:solidFill>
                  <a:schemeClr val="tx2"/>
                </a:solidFill>
                <a:latin typeface="+mj-lt"/>
              </a:rPr>
              <a:t>-1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∙∙∙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i="1" u="sng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-1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,q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O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∙∙∙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O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 λ)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endParaRPr lang="tr-TR" baseline="-25000" dirty="0">
              <a:solidFill>
                <a:schemeClr val="tx2"/>
              </a:solidFill>
              <a:latin typeface="+mj-lt"/>
            </a:endParaRPr>
          </a:p>
          <a:p>
            <a:pPr marL="457200" indent="-457200">
              <a:lnSpc>
                <a:spcPct val="8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Initialization: 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δ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= π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b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O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ψ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= 0</a:t>
            </a:r>
          </a:p>
          <a:p>
            <a:pPr marL="457200" indent="-457200">
              <a:lnSpc>
                <a:spcPct val="8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Recursion: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 δ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= max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δ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-1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ij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b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O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ψ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= argmax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δ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-1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ij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 marL="457200" indent="-457200">
              <a:lnSpc>
                <a:spcPct val="8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Termination: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*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max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δ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*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argmax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δ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  <a:endParaRPr lang="tr-TR" baseline="30000" dirty="0">
              <a:solidFill>
                <a:schemeClr val="tx2"/>
              </a:solidFill>
              <a:latin typeface="+mj-lt"/>
            </a:endParaRPr>
          </a:p>
          <a:p>
            <a:pPr marL="457200" indent="-457200">
              <a:lnSpc>
                <a:spcPct val="8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Path backtracking:</a:t>
            </a:r>
          </a:p>
          <a:p>
            <a:pPr marL="838200" lvl="1" indent="-381000">
              <a:lnSpc>
                <a:spcPct val="8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*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ψ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*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-1,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-2, ..., 1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65" name="Picture 5" descr="Hmm-arc_c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988840"/>
            <a:ext cx="3311525" cy="2420938"/>
          </a:xfrm>
          <a:prstGeom prst="rect">
            <a:avLst/>
          </a:prstGeom>
          <a:noFill/>
        </p:spPr>
      </p:pic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Learning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B221346-A6A0-4258-9E13-DC7D1D16F810}" type="slidenum">
              <a:rPr lang="tr-TR"/>
              <a:pPr/>
              <a:t>16</a:t>
            </a:fld>
            <a:endParaRPr lang="tr-TR"/>
          </a:p>
        </p:txBody>
      </p:sp>
      <p:graphicFrame>
        <p:nvGraphicFramePr>
          <p:cNvPr id="501771" name="Object 11"/>
          <p:cNvGraphicFramePr>
            <a:graphicFrameLocks noChangeAspect="1"/>
          </p:cNvGraphicFramePr>
          <p:nvPr>
            <p:ph idx="4294967295"/>
          </p:nvPr>
        </p:nvGraphicFramePr>
        <p:xfrm>
          <a:off x="467544" y="2996952"/>
          <a:ext cx="6794500" cy="3463925"/>
        </p:xfrm>
        <a:graphic>
          <a:graphicData uri="http://schemas.openxmlformats.org/presentationml/2006/ole">
            <p:oleObj spid="_x0000_s501771" name="Equation" r:id="rId4" imgW="3238200" imgH="1650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229600" cy="900098"/>
          </a:xfrm>
        </p:spPr>
        <p:txBody>
          <a:bodyPr/>
          <a:lstStyle/>
          <a:p>
            <a:r>
              <a:rPr lang="tr-TR" dirty="0"/>
              <a:t>Baum-Welch (EM)</a:t>
            </a:r>
          </a:p>
        </p:txBody>
      </p:sp>
      <p:graphicFrame>
        <p:nvGraphicFramePr>
          <p:cNvPr id="502791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1774825" y="1643063"/>
          <a:ext cx="6075363" cy="4283075"/>
        </p:xfrm>
        <a:graphic>
          <a:graphicData uri="http://schemas.openxmlformats.org/presentationml/2006/ole">
            <p:oleObj spid="_x0000_s502791" name="Equation" r:id="rId3" imgW="2755800" imgH="1942920" progId="Equation.3">
              <p:embed/>
            </p:oleObj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8970F8-EE92-4048-82C5-C73CE123366C}" type="slidenum">
              <a:rPr lang="tr-TR"/>
              <a:pPr/>
              <a:t>17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700808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Discrete: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Gaussian mixture (Discretize using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-means):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Continuous:</a:t>
            </a:r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Continuous Observations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36AFFF4-62C4-41D1-AB0A-5E00A919AB9C}" type="slidenum">
              <a:rPr lang="tr-TR"/>
              <a:pPr/>
              <a:t>18</a:t>
            </a:fld>
            <a:endParaRPr lang="tr-TR"/>
          </a:p>
        </p:txBody>
      </p:sp>
      <p:graphicFrame>
        <p:nvGraphicFramePr>
          <p:cNvPr id="503824" name="Object 16"/>
          <p:cNvGraphicFramePr>
            <a:graphicFrameLocks noChangeAspect="1"/>
          </p:cNvGraphicFramePr>
          <p:nvPr>
            <p:ph sz="quarter" idx="1"/>
          </p:nvPr>
        </p:nvGraphicFramePr>
        <p:xfrm>
          <a:off x="2699792" y="5229200"/>
          <a:ext cx="3789362" cy="549275"/>
        </p:xfrm>
        <a:graphic>
          <a:graphicData uri="http://schemas.openxmlformats.org/presentationml/2006/ole">
            <p:oleObj spid="_x0000_s503824" name="Equation" r:id="rId3" imgW="1752480" imgH="253800" progId="Equation.3">
              <p:embed/>
            </p:oleObj>
          </a:graphicData>
        </a:graphic>
      </p:graphicFrame>
      <p:graphicFrame>
        <p:nvGraphicFramePr>
          <p:cNvPr id="503820" name="Object 12"/>
          <p:cNvGraphicFramePr>
            <a:graphicFrameLocks noChangeAspect="1"/>
          </p:cNvGraphicFramePr>
          <p:nvPr>
            <p:ph sz="half" idx="4294967295"/>
          </p:nvPr>
        </p:nvGraphicFramePr>
        <p:xfrm>
          <a:off x="2051720" y="2060848"/>
          <a:ext cx="5949950" cy="928688"/>
        </p:xfrm>
        <a:graphic>
          <a:graphicData uri="http://schemas.openxmlformats.org/presentationml/2006/ole">
            <p:oleObj spid="_x0000_s503820" name="Equation" r:id="rId4" imgW="3174840" imgH="495000" progId="Equation.3">
              <p:embed/>
            </p:oleObj>
          </a:graphicData>
        </a:graphic>
      </p:graphicFrame>
      <p:graphicFrame>
        <p:nvGraphicFramePr>
          <p:cNvPr id="503822" name="Object 14"/>
          <p:cNvGraphicFramePr>
            <a:graphicFrameLocks noChangeAspect="1"/>
          </p:cNvGraphicFramePr>
          <p:nvPr>
            <p:ph sz="half" idx="4294967295"/>
          </p:nvPr>
        </p:nvGraphicFramePr>
        <p:xfrm>
          <a:off x="1619672" y="3789040"/>
          <a:ext cx="5391150" cy="1285875"/>
        </p:xfrm>
        <a:graphic>
          <a:graphicData uri="http://schemas.openxmlformats.org/presentationml/2006/ole">
            <p:oleObj spid="_x0000_s503822" name="Equation" r:id="rId5" imgW="2768400" imgH="660240" progId="Equation.3">
              <p:embed/>
            </p:oleObj>
          </a:graphicData>
        </a:graphic>
      </p:graphicFrame>
      <p:sp>
        <p:nvSpPr>
          <p:cNvPr id="503817" name="Text Box 9"/>
          <p:cNvSpPr txBox="1">
            <a:spLocks noChangeArrowheads="1"/>
          </p:cNvSpPr>
          <p:nvPr/>
        </p:nvSpPr>
        <p:spPr bwMode="auto">
          <a:xfrm>
            <a:off x="611188" y="5734050"/>
            <a:ext cx="44260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Use EM to learn parameters, e.g., </a:t>
            </a:r>
          </a:p>
        </p:txBody>
      </p:sp>
      <p:graphicFrame>
        <p:nvGraphicFramePr>
          <p:cNvPr id="503828" name="Object 20"/>
          <p:cNvGraphicFramePr>
            <a:graphicFrameLocks noChangeAspect="1"/>
          </p:cNvGraphicFramePr>
          <p:nvPr/>
        </p:nvGraphicFramePr>
        <p:xfrm>
          <a:off x="6372200" y="5589240"/>
          <a:ext cx="2136775" cy="1125538"/>
        </p:xfrm>
        <a:graphic>
          <a:graphicData uri="http://schemas.openxmlformats.org/presentationml/2006/ole">
            <p:oleObj spid="_x0000_s503828" name="Equation" r:id="rId6" imgW="965160" imgH="507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HMM with Input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8B7A6E-22A7-469F-8B9B-5071ADF69040}" type="slidenum">
              <a:rPr lang="tr-TR"/>
              <a:pPr/>
              <a:t>19</a:t>
            </a:fld>
            <a:endParaRPr lang="tr-TR"/>
          </a:p>
        </p:txBody>
      </p:sp>
      <p:graphicFrame>
        <p:nvGraphicFramePr>
          <p:cNvPr id="504842" name="Object 10"/>
          <p:cNvGraphicFramePr>
            <a:graphicFrameLocks noChangeAspect="1"/>
          </p:cNvGraphicFramePr>
          <p:nvPr>
            <p:ph sz="quarter" idx="1"/>
          </p:nvPr>
        </p:nvGraphicFramePr>
        <p:xfrm>
          <a:off x="3006725" y="4357688"/>
          <a:ext cx="2936875" cy="554037"/>
        </p:xfrm>
        <a:graphic>
          <a:graphicData uri="http://schemas.openxmlformats.org/presentationml/2006/ole">
            <p:oleObj spid="_x0000_s504842" name="Equation" r:id="rId3" imgW="1346040" imgH="253800" progId="Equation.3">
              <p:embed/>
            </p:oleObj>
          </a:graphicData>
        </a:graphic>
      </p:graphicFrame>
      <p:sp>
        <p:nvSpPr>
          <p:cNvPr id="504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2000250"/>
            <a:ext cx="8229600" cy="3886200"/>
          </a:xfrm>
        </p:spPr>
        <p:txBody>
          <a:bodyPr>
            <a:normAutofit lnSpcReduction="10000"/>
          </a:bodyPr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Input-dependent observations: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Input-dependent transitions (Meila and Jordan, 1996; Bengio and Frasconi, 1996):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Time-delay input:</a:t>
            </a:r>
          </a:p>
        </p:txBody>
      </p:sp>
      <p:graphicFrame>
        <p:nvGraphicFramePr>
          <p:cNvPr id="504840" name="Object 8"/>
          <p:cNvGraphicFramePr>
            <a:graphicFrameLocks noChangeAspect="1"/>
          </p:cNvGraphicFramePr>
          <p:nvPr>
            <p:ph sz="half" idx="4294967295"/>
          </p:nvPr>
        </p:nvGraphicFramePr>
        <p:xfrm>
          <a:off x="2339752" y="2564904"/>
          <a:ext cx="5081588" cy="549275"/>
        </p:xfrm>
        <a:graphic>
          <a:graphicData uri="http://schemas.openxmlformats.org/presentationml/2006/ole">
            <p:oleObj spid="_x0000_s504840" name="Equation" r:id="rId4" imgW="2349360" imgH="253800" progId="Equation.3">
              <p:embed/>
            </p:oleObj>
          </a:graphicData>
        </a:graphic>
      </p:graphicFrame>
      <p:graphicFrame>
        <p:nvGraphicFramePr>
          <p:cNvPr id="504844" name="Object 12"/>
          <p:cNvGraphicFramePr>
            <a:graphicFrameLocks noChangeAspect="1"/>
          </p:cNvGraphicFramePr>
          <p:nvPr>
            <p:ph sz="quarter" idx="4294967295"/>
          </p:nvPr>
        </p:nvGraphicFramePr>
        <p:xfrm>
          <a:off x="4139952" y="5589240"/>
          <a:ext cx="2524125" cy="527050"/>
        </p:xfrm>
        <a:graphic>
          <a:graphicData uri="http://schemas.openxmlformats.org/presentationml/2006/ole">
            <p:oleObj spid="_x0000_s504844" name="Equation" r:id="rId5" imgW="115560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2000" i="0" dirty="0"/>
              <a:t>CHAPTER </a:t>
            </a:r>
            <a:r>
              <a:rPr lang="tr-TR" sz="2000" i="0" dirty="0" smtClean="0"/>
              <a:t>15:</a:t>
            </a:r>
            <a:r>
              <a:rPr lang="tr-TR" sz="2800" dirty="0" smtClean="0"/>
              <a:t> </a:t>
            </a:r>
            <a:r>
              <a:rPr lang="tr-TR" sz="2800" dirty="0"/>
              <a:t/>
            </a:r>
            <a:br>
              <a:rPr lang="tr-TR" sz="2800" dirty="0"/>
            </a:br>
            <a:r>
              <a:rPr lang="tr-TR" dirty="0" smtClean="0"/>
              <a:t>Hidden Markov Models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HMM </a:t>
            </a:r>
            <a:r>
              <a:rPr lang="tr-TR" dirty="0" smtClean="0"/>
              <a:t>as a Graphical Model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DAE9BCF-8DA5-4300-A545-59BC69122664}" type="slidenum">
              <a:rPr lang="tr-TR" smtClean="0"/>
              <a:pPr/>
              <a:t>20</a:t>
            </a:fld>
            <a:endParaRPr lang="tr-TR"/>
          </a:p>
        </p:txBody>
      </p:sp>
      <p:pic>
        <p:nvPicPr>
          <p:cNvPr id="5785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226" y="2239810"/>
            <a:ext cx="741997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DAE9BCF-8DA5-4300-A545-59BC69122664}" type="slidenum">
              <a:rPr lang="tr-TR" smtClean="0"/>
              <a:pPr/>
              <a:t>21</a:t>
            </a:fld>
            <a:endParaRPr lang="tr-TR"/>
          </a:p>
        </p:txBody>
      </p:sp>
      <p:pic>
        <p:nvPicPr>
          <p:cNvPr id="579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4950" y="381000"/>
            <a:ext cx="61341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Model Selection in HMM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A1FEE16-7EC7-4460-9BB2-188D802C63FE}" type="slidenum">
              <a:rPr lang="tr-TR"/>
              <a:pPr/>
              <a:t>22</a:t>
            </a:fld>
            <a:endParaRPr lang="tr-TR"/>
          </a:p>
        </p:txBody>
      </p:sp>
      <p:graphicFrame>
        <p:nvGraphicFramePr>
          <p:cNvPr id="505864" name="Object 8"/>
          <p:cNvGraphicFramePr>
            <a:graphicFrameLocks noChangeAspect="1"/>
          </p:cNvGraphicFramePr>
          <p:nvPr>
            <p:ph sz="quarter" idx="1"/>
          </p:nvPr>
        </p:nvGraphicFramePr>
        <p:xfrm>
          <a:off x="906463" y="2492375"/>
          <a:ext cx="2720975" cy="1566863"/>
        </p:xfrm>
        <a:graphic>
          <a:graphicData uri="http://schemas.openxmlformats.org/presentationml/2006/ole">
            <p:oleObj spid="_x0000_s505864" name="Equation" r:id="rId3" imgW="1587240" imgH="914400" progId="Equation.3">
              <p:embed/>
            </p:oleObj>
          </a:graphicData>
        </a:graphic>
      </p:graphicFrame>
      <p:sp>
        <p:nvSpPr>
          <p:cNvPr id="505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28813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Left-to-right HMMs: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In classification, for each 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estimate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O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 λ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by a separate HMM and use Bayes’ rule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505866" name="Object 10"/>
          <p:cNvGraphicFramePr>
            <a:graphicFrameLocks noChangeAspect="1"/>
          </p:cNvGraphicFramePr>
          <p:nvPr>
            <p:ph sz="half" idx="4294967295"/>
          </p:nvPr>
        </p:nvGraphicFramePr>
        <p:xfrm>
          <a:off x="5614988" y="5214938"/>
          <a:ext cx="3529012" cy="989012"/>
        </p:xfrm>
        <a:graphic>
          <a:graphicData uri="http://schemas.openxmlformats.org/presentationml/2006/ole">
            <p:oleObj spid="_x0000_s505866" name="Equation" r:id="rId4" imgW="1676160" imgH="469800" progId="Equation.3">
              <p:embed/>
            </p:oleObj>
          </a:graphicData>
        </a:graphic>
      </p:graphicFrame>
      <p:pic>
        <p:nvPicPr>
          <p:cNvPr id="505860" name="Picture 4" descr="Hmm-lr_co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6100" y="2349500"/>
            <a:ext cx="4248150" cy="1428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0904726-EF7B-4DC4-830A-2A3D1C0A3352}" type="slidenum">
              <a:rPr lang="tr-TR"/>
              <a:pPr/>
              <a:t>3</a:t>
            </a:fld>
            <a:endParaRPr lang="tr-TR"/>
          </a:p>
        </p:txBody>
      </p:sp>
      <p:sp>
        <p:nvSpPr>
          <p:cNvPr id="4853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Modeling dependencies in input; no longer iid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Sequences: 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Temporal: In speech; phonemes in a word (dictionary), words in a sentence (syntax, semantics of the language). </a:t>
            </a:r>
          </a:p>
          <a:p>
            <a:pPr lvl="1"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In handwriting, pen movements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Spatial: In a DNA sequence; base pairs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Discrete Markov Process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DABAEE9-F646-4377-B00E-8DEF6DE6FD35}" type="slidenum">
              <a:rPr lang="tr-TR"/>
              <a:pPr/>
              <a:t>4</a:t>
            </a:fld>
            <a:endParaRPr lang="tr-TR"/>
          </a:p>
        </p:txBody>
      </p:sp>
      <p:sp>
        <p:nvSpPr>
          <p:cNvPr id="4864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states: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...,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 	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State at “time”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 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First-order Markov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    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-1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k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,...) =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Transition probabilities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    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≡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     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ij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≥ 0 and Σ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=1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Initial probabilities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     π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≡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        Σ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=1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π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Stochastic Automaton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E42133-E68B-42AE-AF37-DBE0567E3EA5}" type="slidenum">
              <a:rPr lang="tr-TR"/>
              <a:pPr/>
              <a:t>5</a:t>
            </a:fld>
            <a:endParaRPr lang="tr-TR"/>
          </a:p>
        </p:txBody>
      </p:sp>
      <p:graphicFrame>
        <p:nvGraphicFramePr>
          <p:cNvPr id="487432" name="Object 8"/>
          <p:cNvGraphicFramePr>
            <a:graphicFrameLocks noChangeAspect="1"/>
          </p:cNvGraphicFramePr>
          <p:nvPr>
            <p:ph sz="quarter" idx="1"/>
          </p:nvPr>
        </p:nvGraphicFramePr>
        <p:xfrm>
          <a:off x="2854325" y="3632200"/>
          <a:ext cx="3670300" cy="431800"/>
        </p:xfrm>
        <a:graphic>
          <a:graphicData uri="http://schemas.openxmlformats.org/presentationml/2006/ole">
            <p:oleObj spid="_x0000_s487432" name="Equation" r:id="rId3" imgW="3670200" imgH="431640" progId="Equation.3">
              <p:embed/>
            </p:oleObj>
          </a:graphicData>
        </a:graphic>
      </p:graphicFrame>
      <p:pic>
        <p:nvPicPr>
          <p:cNvPr id="487431" name="Picture 7" descr="Hmm-sa_co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2214554"/>
            <a:ext cx="5329238" cy="3400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Example: Balls and Urns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7BA5196-338E-4FA9-B49E-A06404B55F95}" type="slidenum">
              <a:rPr lang="tr-TR"/>
              <a:pPr/>
              <a:t>6</a:t>
            </a:fld>
            <a:endParaRPr lang="tr-TR"/>
          </a:p>
        </p:txBody>
      </p:sp>
      <p:graphicFrame>
        <p:nvGraphicFramePr>
          <p:cNvPr id="489481" name="Object 9"/>
          <p:cNvGraphicFramePr>
            <a:graphicFrameLocks noChangeAspect="1"/>
          </p:cNvGraphicFramePr>
          <p:nvPr>
            <p:ph sz="quarter" idx="1"/>
          </p:nvPr>
        </p:nvGraphicFramePr>
        <p:xfrm>
          <a:off x="1691680" y="3284984"/>
          <a:ext cx="5467999" cy="3024336"/>
        </p:xfrm>
        <a:graphic>
          <a:graphicData uri="http://schemas.openxmlformats.org/presentationml/2006/ole">
            <p:oleObj spid="_x0000_s489481" name="Equation" r:id="rId3" imgW="2869920" imgH="1587240" progId="Equation.3">
              <p:embed/>
            </p:oleObj>
          </a:graphicData>
        </a:graphic>
      </p:graphicFrame>
      <p:sp>
        <p:nvSpPr>
          <p:cNvPr id="489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200025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Three urns each full of balls of one color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 red,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 blue,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3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 green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Balls and Urns: Learning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3132F0-BED8-479F-9018-AA89ACE02AC0}" type="slidenum">
              <a:rPr lang="tr-TR"/>
              <a:pPr/>
              <a:t>7</a:t>
            </a:fld>
            <a:endParaRPr lang="tr-TR"/>
          </a:p>
        </p:txBody>
      </p:sp>
      <p:graphicFrame>
        <p:nvGraphicFramePr>
          <p:cNvPr id="490503" name="Object 7"/>
          <p:cNvGraphicFramePr>
            <a:graphicFrameLocks noChangeAspect="1"/>
          </p:cNvGraphicFramePr>
          <p:nvPr>
            <p:ph sz="quarter" idx="1"/>
          </p:nvPr>
        </p:nvGraphicFramePr>
        <p:xfrm>
          <a:off x="1547664" y="2780928"/>
          <a:ext cx="6192688" cy="2808312"/>
        </p:xfrm>
        <a:graphic>
          <a:graphicData uri="http://schemas.openxmlformats.org/presentationml/2006/ole">
            <p:oleObj spid="_x0000_s490503" name="Equation" r:id="rId3" imgW="3276360" imgH="1485720" progId="Equation.3">
              <p:embed/>
            </p:oleObj>
          </a:graphicData>
        </a:graphic>
      </p:graphicFrame>
      <p:sp>
        <p:nvSpPr>
          <p:cNvPr id="4904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00025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Given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example sequences of length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Hidden Markov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AB45740-D58C-4DAC-BCA0-56B79D1027B9}" type="slidenum">
              <a:rPr lang="tr-TR"/>
              <a:pPr/>
              <a:t>8</a:t>
            </a:fld>
            <a:endParaRPr lang="tr-TR"/>
          </a:p>
        </p:txBody>
      </p:sp>
      <p:sp>
        <p:nvSpPr>
          <p:cNvPr id="4915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States are not observable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Discrete observations {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v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v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,...,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v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} are recorded; a probabilistic function of the state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Emission probabilities	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b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≡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O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v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m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Example: In each urn, there are balls of different colors, but with different probabilities.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For each observation sequence, there are multiple state sequences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HMM Unfolded in Time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08C1797-C45E-410C-8DEE-C81A9DAFCB88}" type="slidenum">
              <a:rPr lang="tr-TR"/>
              <a:pPr/>
              <a:t>9</a:t>
            </a:fld>
            <a:endParaRPr lang="tr-TR"/>
          </a:p>
        </p:txBody>
      </p:sp>
      <p:pic>
        <p:nvPicPr>
          <p:cNvPr id="493574" name="Picture 6" descr="Hmm-st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773238"/>
            <a:ext cx="7681913" cy="4329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4542</TotalTime>
  <Words>348</Words>
  <Application>Microsoft Office PowerPoint</Application>
  <PresentationFormat>On-screen Show (4:3)</PresentationFormat>
  <Paragraphs>120</Paragraphs>
  <Slides>22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Median</vt:lpstr>
      <vt:lpstr>Equation</vt:lpstr>
      <vt:lpstr>INTRODUCTION  TO  Machine  Learning 3rd Edition</vt:lpstr>
      <vt:lpstr>CHAPTER 15:  Hidden Markov Models</vt:lpstr>
      <vt:lpstr>Introduction</vt:lpstr>
      <vt:lpstr>Discrete Markov Process</vt:lpstr>
      <vt:lpstr>Stochastic Automaton</vt:lpstr>
      <vt:lpstr>Example: Balls and Urns</vt:lpstr>
      <vt:lpstr>Balls and Urns: Learning</vt:lpstr>
      <vt:lpstr>Hidden Markov Models</vt:lpstr>
      <vt:lpstr>HMM Unfolded in Time</vt:lpstr>
      <vt:lpstr>Elements of an HMM</vt:lpstr>
      <vt:lpstr>Three Basic Problems of HMMs</vt:lpstr>
      <vt:lpstr>Evaluation</vt:lpstr>
      <vt:lpstr>Slide 13</vt:lpstr>
      <vt:lpstr>Finding the State Sequence</vt:lpstr>
      <vt:lpstr>Viterbi’s Algorithm</vt:lpstr>
      <vt:lpstr>Learning</vt:lpstr>
      <vt:lpstr>Baum-Welch (EM)</vt:lpstr>
      <vt:lpstr>Continuous Observations</vt:lpstr>
      <vt:lpstr>HMM with Input</vt:lpstr>
      <vt:lpstr>HMM as a Graphical Model</vt:lpstr>
      <vt:lpstr>Slide 21</vt:lpstr>
      <vt:lpstr>Model Selection in HMM</vt:lpstr>
    </vt:vector>
  </TitlesOfParts>
  <Company>BOGAZICI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ethem alpaydın</cp:lastModifiedBy>
  <cp:revision>255</cp:revision>
  <dcterms:created xsi:type="dcterms:W3CDTF">2005-01-24T14:46:28Z</dcterms:created>
  <dcterms:modified xsi:type="dcterms:W3CDTF">2014-07-09T14:53:58Z</dcterms:modified>
</cp:coreProperties>
</file>