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0"/>
  </p:notesMasterIdLst>
  <p:handoutMasterIdLst>
    <p:handoutMasterId r:id="rId31"/>
  </p:handoutMasterIdLst>
  <p:sldIdLst>
    <p:sldId id="480" r:id="rId2"/>
    <p:sldId id="459" r:id="rId3"/>
    <p:sldId id="460" r:id="rId4"/>
    <p:sldId id="481" r:id="rId5"/>
    <p:sldId id="482" r:id="rId6"/>
    <p:sldId id="497" r:id="rId7"/>
    <p:sldId id="461" r:id="rId8"/>
    <p:sldId id="473" r:id="rId9"/>
    <p:sldId id="483" r:id="rId10"/>
    <p:sldId id="484" r:id="rId11"/>
    <p:sldId id="485" r:id="rId12"/>
    <p:sldId id="474" r:id="rId13"/>
    <p:sldId id="475" r:id="rId14"/>
    <p:sldId id="486" r:id="rId15"/>
    <p:sldId id="487" r:id="rId16"/>
    <p:sldId id="476" r:id="rId17"/>
    <p:sldId id="477" r:id="rId18"/>
    <p:sldId id="488" r:id="rId19"/>
    <p:sldId id="489" r:id="rId20"/>
    <p:sldId id="491" r:id="rId21"/>
    <p:sldId id="490" r:id="rId22"/>
    <p:sldId id="492" r:id="rId23"/>
    <p:sldId id="478" r:id="rId24"/>
    <p:sldId id="479" r:id="rId25"/>
    <p:sldId id="493" r:id="rId26"/>
    <p:sldId id="494" r:id="rId27"/>
    <p:sldId id="495" r:id="rId28"/>
    <p:sldId id="496" r:id="rId2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3" autoAdjust="0"/>
    <p:restoredTop sz="94241" autoAdjust="0"/>
  </p:normalViewPr>
  <p:slideViewPr>
    <p:cSldViewPr snapToGrid="0">
      <p:cViewPr varScale="1">
        <p:scale>
          <a:sx n="91" d="100"/>
          <a:sy n="91" d="100"/>
        </p:scale>
        <p:origin x="-15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A8EFECF-824A-427C-BD9E-EC132FB2379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D75549F-A778-44F3-A391-FFB9A460E41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DCE54DE-CB59-4179-B730-6DD1FCCD585D}" type="datetime1">
              <a:rPr lang="en-US" smtClean="0"/>
              <a:t>7/10/2014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5268A-8994-4891-9D53-54E4D903202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613-17DC-4FF2-87B9-6F15DCA786B9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C1FA-BB52-47EA-90AA-1EE20F213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50979BB-A502-4C83-B8B3-AD6261AC125F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6C2824-E746-4B32-884D-54867AF6131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FD0A9A8-A331-499B-BD71-1EAA1B35F31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7D47-6F81-4AE8-96D2-244227DAD61E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AE9BCF-8DA5-4300-A545-59BC6912266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8CF5-C2AA-455B-BFAD-8F98498DAF63}" type="datetime1">
              <a:rPr lang="en-US" smtClean="0"/>
              <a:t>7/10/2014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6AF99F-CF4D-4266-85A7-0DFDFB224A6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5AB450-958E-49AD-8067-70E3C53B0CD4}" type="datetime1">
              <a:rPr lang="en-US" smtClean="0"/>
              <a:t>7/10/2014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C41890-761A-4B15-97AB-244F19996EE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B899F3-E85F-4153-8FC6-01E0D5B2EAB1}" type="datetime1">
              <a:rPr lang="en-US" smtClean="0"/>
              <a:t>7/10/2014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CDAAA8-1DBC-4AB3-B3F9-692435421EB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0D40-CDF2-4428-BA1E-2919339AF1A2}" type="datetime1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BAFD7C-DEB0-42EC-93A1-A0CA306ECB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811-AED5-41B6-B82A-785D1A229865}" type="datetime1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7AEFC-8878-4C77-930F-FCF5A84E17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1F79-4A94-4042-8FAD-A56BA4D7FD2D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F440AE-CD17-43C3-A236-1C105ED6932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9B95CF-BE58-40BF-8154-90E05C9B2672}" type="datetime1">
              <a:rPr lang="en-US" smtClean="0"/>
              <a:t>7/10/2014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D468E4-4F68-4A18-A60C-00BCBD77476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A1A273-68AC-4BD2-B39C-E5DC4C3F923A}" type="datetime1">
              <a:rPr lang="en-US" smtClean="0"/>
              <a:t>7/10/2014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8CC858-BD9F-4EA9-AF4E-73C9EE31701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149080"/>
            <a:ext cx="7344816" cy="1584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2014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ethem/i2ml3e</a:t>
            </a:r>
            <a:endParaRPr lang="tr-TR" sz="2000" i="1" dirty="0">
              <a:latin typeface="+mj-lt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Joint Prior and Making a Prediction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567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07" y="1577045"/>
            <a:ext cx="2419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7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437" y="2084169"/>
            <a:ext cx="49053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7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0613" y="4877785"/>
            <a:ext cx="46958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Multivariate Gaussian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568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331" y="1877904"/>
            <a:ext cx="1914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8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445" y="1821574"/>
            <a:ext cx="3105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83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1263" y="1799568"/>
            <a:ext cx="2657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83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747" y="2391597"/>
            <a:ext cx="49244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83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405" y="3217480"/>
            <a:ext cx="5048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832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1212" y="3487464"/>
            <a:ext cx="53911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833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5068" y="5404125"/>
            <a:ext cx="56769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614854" y="1644868"/>
            <a:ext cx="7654413" cy="4547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r=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e,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kumimoji="0" lang="tr-TR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)~N(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,1/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ymbol" pitchFamily="18" charset="2"/>
              </a:rPr>
              <a:t>b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4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 b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)~N(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sz="2400" dirty="0" smtClean="0">
                <a:solidFill>
                  <a:schemeClr val="tx2"/>
                </a:solidFill>
              </a:rPr>
              <a:t>1/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Log likelihood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ML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solution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Gaussian conjugate prior: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)~N(0,1/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Posterior: p(</a:t>
            </a: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|</a:t>
            </a: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)~N(</a:t>
            </a:r>
            <a:r>
              <a:rPr lang="tr-TR" sz="2400" b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tr-TR" sz="24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,S</a:t>
            </a:r>
            <a:r>
              <a:rPr lang="tr-TR" sz="24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Symbol" pitchFamily="18" charset="2"/>
              </a:rPr>
              <a:t>)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where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27AEFC-8878-4C77-930F-FCF5A84E1795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625365" y="0"/>
            <a:ext cx="8229600" cy="1371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Estimating the Parameters of a Function: Regression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3214871" y="2200268"/>
          <a:ext cx="4834148" cy="1394270"/>
        </p:xfrm>
        <a:graphic>
          <a:graphicData uri="http://schemas.openxmlformats.org/presentationml/2006/ole">
            <p:oleObj spid="_x0000_s558082" name="Equation" r:id="rId3" imgW="2730240" imgH="787320" progId="Equation.3">
              <p:embed/>
            </p:oleObj>
          </a:graphicData>
        </a:graphic>
      </p:graphicFrame>
      <p:graphicFrame>
        <p:nvGraphicFramePr>
          <p:cNvPr id="558083" name="Object 3"/>
          <p:cNvGraphicFramePr>
            <a:graphicFrameLocks noChangeAspect="1"/>
          </p:cNvGraphicFramePr>
          <p:nvPr/>
        </p:nvGraphicFramePr>
        <p:xfrm>
          <a:off x="2585208" y="3810756"/>
          <a:ext cx="2008494" cy="393468"/>
        </p:xfrm>
        <a:graphic>
          <a:graphicData uri="http://schemas.openxmlformats.org/presentationml/2006/ole">
            <p:oleObj spid="_x0000_s558083" name="Equation" r:id="rId4" imgW="1168200" imgH="228600" progId="Equation.3">
              <p:embed/>
            </p:oleObj>
          </a:graphicData>
        </a:graphic>
      </p:graphicFrame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1103199" y="5289618"/>
          <a:ext cx="2030412" cy="830263"/>
        </p:xfrm>
        <a:graphic>
          <a:graphicData uri="http://schemas.openxmlformats.org/presentationml/2006/ole">
            <p:oleObj spid="_x0000_s558084" name="Equation" r:id="rId5" imgW="1180800" imgH="4824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35258" y="5607438"/>
            <a:ext cx="4534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Aka ridge regression/parameter shrinkage/</a:t>
            </a:r>
          </a:p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L2 regularization/weight decay</a:t>
            </a:r>
            <a:endParaRPr lang="tr-TR" sz="20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559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150" y="1057275"/>
            <a:ext cx="52197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Prior on Noise Variance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569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764" y="1691673"/>
            <a:ext cx="2543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9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535" y="1686910"/>
            <a:ext cx="249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9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479" y="2218996"/>
            <a:ext cx="617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9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008" y="2910873"/>
            <a:ext cx="5248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93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081" y="3412578"/>
            <a:ext cx="4914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64632" y="5365700"/>
            <a:ext cx="662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Markov Chain Monte Carlo (MCMC) sampling</a:t>
            </a:r>
            <a:endParaRPr lang="tr-TR" sz="28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570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38100"/>
            <a:ext cx="828675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622651" y="1692674"/>
            <a:ext cx="7654413" cy="4547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For new </a:t>
            </a:r>
            <a:r>
              <a:rPr lang="tr-TR" sz="2800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’, the estimate r’ is calculated as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8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Linear 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kernel</a:t>
            </a:r>
            <a:endParaRPr lang="tr-TR" sz="28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For any other 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), we can write </a:t>
            </a:r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’,</a:t>
            </a:r>
            <a:r>
              <a:rPr lang="tr-TR" sz="28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’)</a:t>
            </a:r>
            <a:r>
              <a:rPr lang="tr-TR" sz="2800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27AEFC-8878-4C77-930F-FCF5A84E1795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93835" y="252249"/>
            <a:ext cx="8229600" cy="88083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Basis/Kernel Functions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60133" name="Object 5"/>
          <p:cNvGraphicFramePr>
            <a:graphicFrameLocks noChangeAspect="1"/>
          </p:cNvGraphicFramePr>
          <p:nvPr/>
        </p:nvGraphicFramePr>
        <p:xfrm>
          <a:off x="2169776" y="2252285"/>
          <a:ext cx="2894496" cy="1983384"/>
        </p:xfrm>
        <a:graphic>
          <a:graphicData uri="http://schemas.openxmlformats.org/presentationml/2006/ole">
            <p:oleObj spid="_x0000_s560133" name="Equation" r:id="rId3" imgW="1244520" imgH="8506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32439" y="2664542"/>
            <a:ext cx="288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Dual representation</a:t>
            </a:r>
            <a:endParaRPr lang="tr-TR" sz="2800" i="1" dirty="0">
              <a:solidFill>
                <a:schemeClr val="tx2"/>
              </a:solidFill>
            </a:endParaRPr>
          </a:p>
        </p:txBody>
      </p:sp>
      <p:graphicFrame>
        <p:nvGraphicFramePr>
          <p:cNvPr id="560134" name="Object 6"/>
          <p:cNvGraphicFramePr>
            <a:graphicFrameLocks noChangeAspect="1"/>
          </p:cNvGraphicFramePr>
          <p:nvPr/>
        </p:nvGraphicFramePr>
        <p:xfrm>
          <a:off x="2380362" y="5557114"/>
          <a:ext cx="4786563" cy="780623"/>
        </p:xfrm>
        <a:graphic>
          <a:graphicData uri="http://schemas.openxmlformats.org/presentationml/2006/ole">
            <p:oleObj spid="_x0000_s560134" name="Equation" r:id="rId4" imgW="210816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855" y="241738"/>
            <a:ext cx="8229600" cy="887277"/>
          </a:xfrm>
        </p:spPr>
        <p:txBody>
          <a:bodyPr>
            <a:normAutofit/>
          </a:bodyPr>
          <a:lstStyle/>
          <a:p>
            <a:r>
              <a:rPr lang="tr-TR" dirty="0" smtClean="0"/>
              <a:t>Kernel Functions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563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461" y="1656667"/>
            <a:ext cx="5586537" cy="47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What’s in a Prior?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Defining a prior is subjective</a:t>
            </a:r>
          </a:p>
          <a:p>
            <a:r>
              <a:rPr lang="tr-TR" dirty="0" smtClean="0"/>
              <a:t>Uninformative prior if no prior preference</a:t>
            </a:r>
          </a:p>
          <a:p>
            <a:r>
              <a:rPr lang="tr-TR" dirty="0" smtClean="0"/>
              <a:t>How high to go?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Empirical Bayes: Use one good </a:t>
            </a:r>
            <a:r>
              <a:rPr lang="tr-TR" i="1" dirty="0" smtClean="0">
                <a:latin typeface="Symbol" pitchFamily="18" charset="2"/>
              </a:rPr>
              <a:t>a</a:t>
            </a:r>
            <a:r>
              <a:rPr lang="tr-TR" dirty="0" smtClean="0"/>
              <a:t>*</a:t>
            </a:r>
            <a:endParaRPr lang="tr-TR" dirty="0"/>
          </a:p>
        </p:txBody>
      </p:sp>
      <p:pic>
        <p:nvPicPr>
          <p:cNvPr id="571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111" y="3119437"/>
            <a:ext cx="4114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1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586" y="3718527"/>
            <a:ext cx="5353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1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0746" y="4842313"/>
            <a:ext cx="5143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Model Comparison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Marginal likelihood of a model:</a:t>
            </a:r>
          </a:p>
          <a:p>
            <a:endParaRPr lang="tr-TR" dirty="0" smtClean="0"/>
          </a:p>
          <a:p>
            <a:r>
              <a:rPr lang="tr-TR" dirty="0" smtClean="0"/>
              <a:t>Posterior probability of model given data:</a:t>
            </a:r>
          </a:p>
          <a:p>
            <a:endParaRPr lang="tr-TR" dirty="0" smtClean="0"/>
          </a:p>
          <a:p>
            <a:r>
              <a:rPr lang="tr-TR" dirty="0" smtClean="0"/>
              <a:t>Bayes’ factor:</a:t>
            </a:r>
          </a:p>
          <a:p>
            <a:endParaRPr lang="tr-TR" dirty="0" smtClean="0"/>
          </a:p>
          <a:p>
            <a:r>
              <a:rPr lang="tr-TR" dirty="0" smtClean="0"/>
              <a:t>Approximations: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BIC:</a:t>
            </a:r>
          </a:p>
          <a:p>
            <a:pPr>
              <a:buNone/>
            </a:pPr>
            <a:r>
              <a:rPr lang="tr-TR" dirty="0" smtClean="0"/>
              <a:t>	AIC:</a:t>
            </a:r>
            <a:endParaRPr lang="tr-TR" dirty="0"/>
          </a:p>
        </p:txBody>
      </p:sp>
      <p:pic>
        <p:nvPicPr>
          <p:cNvPr id="572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442" y="2034902"/>
            <a:ext cx="3895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2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175" y="3029039"/>
            <a:ext cx="28765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24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481" y="3734128"/>
            <a:ext cx="34956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24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9333" y="4910137"/>
            <a:ext cx="5667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24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0043" y="5525978"/>
            <a:ext cx="3314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16: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Bayesian Estimation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Mixture Model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574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030" y="1661620"/>
            <a:ext cx="27051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4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434" y="2594907"/>
            <a:ext cx="6553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1864" y="286736"/>
            <a:ext cx="4372152" cy="261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44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1180" y="3867644"/>
            <a:ext cx="70961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44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312" y="5239078"/>
            <a:ext cx="2657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44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31462" y="4861691"/>
            <a:ext cx="35909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DAE9BCF-8DA5-4300-A545-59BC69122664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018" y="3291050"/>
            <a:ext cx="3921016" cy="298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613" y="568870"/>
            <a:ext cx="4473301" cy="266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65722" y="381942"/>
            <a:ext cx="3910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Models in increasing complexity. </a:t>
            </a:r>
          </a:p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A complex model can fit more datasets but is spread thin, </a:t>
            </a:r>
          </a:p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a simple model can fit few datasets but has higher marginal</a:t>
            </a:r>
          </a:p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ikelihood where it does </a:t>
            </a:r>
          </a:p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(MacKay 2003)</a:t>
            </a:r>
            <a:endParaRPr lang="tr-TR" sz="2000" i="1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102" y="3380390"/>
            <a:ext cx="3279704" cy="268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Nonparametric Bayes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Model complexity can increase with more data (in practice up to </a:t>
            </a:r>
            <a:r>
              <a:rPr lang="tr-TR" i="1" dirty="0" smtClean="0"/>
              <a:t>N</a:t>
            </a:r>
            <a:r>
              <a:rPr lang="tr-TR" dirty="0" smtClean="0"/>
              <a:t>, potentially to infinity)</a:t>
            </a:r>
          </a:p>
          <a:p>
            <a:r>
              <a:rPr lang="tr-TR" dirty="0" smtClean="0"/>
              <a:t>Similar to </a:t>
            </a:r>
            <a:r>
              <a:rPr lang="tr-TR" i="1" dirty="0" smtClean="0"/>
              <a:t>k</a:t>
            </a:r>
            <a:r>
              <a:rPr lang="tr-TR" dirty="0" smtClean="0"/>
              <a:t>-NN and Parzen windows we saw before where training set is the parameters</a:t>
            </a: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27AEFC-8878-4C77-930F-FCF5A84E1795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83324" y="252249"/>
            <a:ext cx="8229600" cy="9018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Gaussian Processes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622651" y="1650632"/>
            <a:ext cx="7654413" cy="454742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Nonparametric model for supervised learning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Assume 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Gaussian prior </a:t>
            </a:r>
            <a:r>
              <a:rPr lang="tr-TR" sz="26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)~N(0,1/</a:t>
            </a:r>
            <a:r>
              <a:rPr lang="tr-TR" sz="2600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	y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Xw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, where E[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]=0 and Cov(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 with 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600" i="1" baseline="-25000" dirty="0" smtClean="0">
                <a:solidFill>
                  <a:schemeClr val="tx2"/>
                </a:solidFill>
                <a:latin typeface="+mj-lt"/>
              </a:rPr>
              <a:t>ij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= 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i</a:t>
            </a:r>
            <a:endParaRPr lang="tr-TR" sz="2600" b="1" i="1" baseline="30000" dirty="0" smtClean="0">
              <a:solidFill>
                <a:schemeClr val="tx2"/>
              </a:solidFill>
              <a:latin typeface="+mj-lt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	K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is the </a:t>
            </a:r>
            <a:r>
              <a:rPr lang="tr-TR" sz="2600" dirty="0" smtClean="0">
                <a:solidFill>
                  <a:schemeClr val="accent1"/>
                </a:solidFill>
                <a:latin typeface="+mj-lt"/>
              </a:rPr>
              <a:t>covariance function, 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here linear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With basis function </a:t>
            </a:r>
            <a:r>
              <a:rPr lang="tr-TR" sz="26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600" i="1" baseline="-25000" dirty="0" smtClean="0">
                <a:solidFill>
                  <a:schemeClr val="tx2"/>
                </a:solidFill>
                <a:latin typeface="+mj-lt"/>
              </a:rPr>
              <a:t>ij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= (</a:t>
            </a:r>
            <a:r>
              <a:rPr lang="tr-TR" sz="26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))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6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600" i="1" dirty="0" smtClean="0">
                <a:solidFill>
                  <a:schemeClr val="tx2"/>
                </a:solidFill>
                <a:latin typeface="+mj-lt"/>
              </a:rPr>
              <a:t>		r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~N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,C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 where C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= (1/</a:t>
            </a:r>
            <a:r>
              <a:rPr lang="tr-TR" sz="2600" dirty="0" smtClean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K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With new 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’ added as 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N+1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,  </a:t>
            </a:r>
            <a:r>
              <a:rPr lang="tr-TR" sz="2600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N+1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~N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N+1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(0,C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N+1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600" dirty="0" smtClean="0">
              <a:solidFill>
                <a:schemeClr val="tx2"/>
              </a:solidFill>
              <a:latin typeface="+mj-lt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 = [K(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’,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600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]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sz="2600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=K(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’,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’)+1/</a:t>
            </a:r>
            <a:r>
              <a:rPr lang="tr-TR" sz="2600" dirty="0" smtClean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	p(r’|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’,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)~N(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N-1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600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6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600" baseline="-25000" dirty="0" smtClean="0">
                <a:solidFill>
                  <a:schemeClr val="tx2"/>
                </a:solidFill>
                <a:latin typeface="+mj-lt"/>
              </a:rPr>
              <a:t>N-1</a:t>
            </a:r>
            <a:r>
              <a:rPr lang="tr-TR" sz="26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)</a:t>
            </a: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118783" y="4359557"/>
          <a:ext cx="1746250" cy="785813"/>
        </p:xfrm>
        <a:graphic>
          <a:graphicData uri="http://schemas.openxmlformats.org/presentationml/2006/ole">
            <p:oleObj spid="_x0000_s562178" name="Equation" r:id="rId3" imgW="10159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563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876300"/>
            <a:ext cx="6019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Dirichlet Processes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Nonparametric Bayesian approach for clustering</a:t>
            </a:r>
          </a:p>
          <a:p>
            <a:r>
              <a:rPr lang="tr-TR" dirty="0" smtClean="0">
                <a:solidFill>
                  <a:schemeClr val="accent1"/>
                </a:solidFill>
              </a:rPr>
              <a:t>Chinese restaurant process</a:t>
            </a:r>
          </a:p>
          <a:p>
            <a:r>
              <a:rPr lang="tr-TR" dirty="0" smtClean="0"/>
              <a:t>Customers arrive and either join one of the existing tables or start a new one, based on the table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occupancies: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pic>
        <p:nvPicPr>
          <p:cNvPr id="575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685" y="4374929"/>
            <a:ext cx="6924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Nonparametric Gaussian Mixture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Tables are Gaussian components and decisions based both on prior and also on input </a:t>
            </a:r>
            <a:r>
              <a:rPr lang="tr-TR" i="1" dirty="0" smtClean="0"/>
              <a:t>x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915" y="2923518"/>
            <a:ext cx="8096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Latent Dirichlet Allocation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Bayesian feature extraction</a:t>
            </a:r>
            <a:endParaRPr lang="tr-TR" dirty="0"/>
          </a:p>
        </p:txBody>
      </p:sp>
      <p:pic>
        <p:nvPicPr>
          <p:cNvPr id="576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720" y="2359573"/>
            <a:ext cx="495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6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7179" y="5201143"/>
            <a:ext cx="21526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659117" y="4593021"/>
            <a:ext cx="294290" cy="546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9574" y="5632066"/>
            <a:ext cx="17240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999186" y="4466897"/>
            <a:ext cx="57808" cy="1192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65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555" y="2707398"/>
            <a:ext cx="1857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5234153" y="3258207"/>
            <a:ext cx="1786757" cy="1051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65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5281" y="2079571"/>
            <a:ext cx="1866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4109545" y="2469931"/>
            <a:ext cx="325821" cy="441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65381" y="3237186"/>
            <a:ext cx="1566040" cy="430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Beta Processes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63662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Nonparametric Bayesian approach for feature extraction</a:t>
            </a:r>
          </a:p>
          <a:p>
            <a:r>
              <a:rPr lang="tr-TR" dirty="0" smtClean="0"/>
              <a:t>Matrix factorization: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Nonparametric version: Allow </a:t>
            </a:r>
            <a:r>
              <a:rPr lang="tr-TR" i="1" dirty="0" smtClean="0"/>
              <a:t>j</a:t>
            </a:r>
            <a:r>
              <a:rPr lang="tr-TR" dirty="0" smtClean="0"/>
              <a:t> to increase with more data probabilistically </a:t>
            </a:r>
          </a:p>
          <a:p>
            <a:r>
              <a:rPr lang="tr-TR" dirty="0" smtClean="0">
                <a:solidFill>
                  <a:schemeClr val="accent1"/>
                </a:solidFill>
              </a:rPr>
              <a:t>Indian buffet process: </a:t>
            </a:r>
            <a:r>
              <a:rPr lang="tr-TR" dirty="0" smtClean="0"/>
              <a:t>Customer can take one of the existing dishes with prob </a:t>
            </a:r>
            <a:r>
              <a:rPr lang="tr-TR" i="1" dirty="0" smtClean="0">
                <a:latin typeface="Symbol" pitchFamily="18" charset="2"/>
              </a:rPr>
              <a:t>m</a:t>
            </a:r>
            <a:r>
              <a:rPr lang="tr-TR" i="1" baseline="-25000" dirty="0" smtClean="0"/>
              <a:t>j</a:t>
            </a:r>
            <a:r>
              <a:rPr lang="tr-TR" dirty="0" smtClean="0"/>
              <a:t> or add a new dish to the buffet</a:t>
            </a:r>
            <a:endParaRPr lang="tr-TR" dirty="0"/>
          </a:p>
        </p:txBody>
      </p:sp>
      <p:pic>
        <p:nvPicPr>
          <p:cNvPr id="577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1285" y="2869653"/>
            <a:ext cx="876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7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6955" y="2765371"/>
            <a:ext cx="38195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7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4543" y="3807866"/>
            <a:ext cx="1781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Rationale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2B22D65-957B-47A6-9644-8225360B7EC1}" type="slidenum">
              <a:rPr lang="tr-TR"/>
              <a:pPr/>
              <a:t>3</a:t>
            </a:fld>
            <a:endParaRPr lang="tr-TR"/>
          </a:p>
        </p:txBody>
      </p:sp>
      <p:sp>
        <p:nvSpPr>
          <p:cNvPr id="530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25608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Parameters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not constant, but random variables with a prior,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Bayes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’ Rule: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32481" name="Object 1"/>
          <p:cNvGraphicFramePr>
            <a:graphicFrameLocks noChangeAspect="1"/>
          </p:cNvGraphicFramePr>
          <p:nvPr/>
        </p:nvGraphicFramePr>
        <p:xfrm>
          <a:off x="2881548" y="3344015"/>
          <a:ext cx="2703513" cy="825500"/>
        </p:xfrm>
        <a:graphic>
          <a:graphicData uri="http://schemas.openxmlformats.org/presentationml/2006/ole">
            <p:oleObj spid="_x0000_s532481" name="Equation" r:id="rId3" imgW="13716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Generative Model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4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847" y="1686090"/>
            <a:ext cx="2854180" cy="302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4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997" y="2424770"/>
            <a:ext cx="38671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4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574" y="5166164"/>
            <a:ext cx="75152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42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883" y="2493251"/>
            <a:ext cx="828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42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0334" y="2511316"/>
            <a:ext cx="838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1524000" y="2543503"/>
            <a:ext cx="441435" cy="588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32841" y="2601311"/>
            <a:ext cx="415159" cy="488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Approach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0A9A8-A331-499B-BD71-1EAA1B35F31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Prior </a:t>
            </a:r>
            <a:r>
              <a:rPr lang="tr-TR" i="1" dirty="0" smtClean="0">
                <a:solidFill>
                  <a:schemeClr val="tx2"/>
                </a:solidFill>
              </a:rPr>
              <a:t>p</a:t>
            </a:r>
            <a:r>
              <a:rPr lang="tr-TR" dirty="0" smtClean="0">
                <a:solidFill>
                  <a:schemeClr val="tx2"/>
                </a:solidFill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r>
              <a:rPr lang="tr-TR" dirty="0" smtClean="0"/>
              <a:t> allows us to concentrate on region where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</a:rPr>
              <a:t> is likely to lie, ignoring regions where it’s unlikely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>
                <a:solidFill>
                  <a:schemeClr val="tx2"/>
                </a:solidFill>
              </a:rPr>
              <a:t>Instead of a single estimate with a single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</a:rPr>
              <a:t>, we generate several estimates using several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</a:rPr>
              <a:t> and average, weighted by how their probabilities</a:t>
            </a:r>
          </a:p>
          <a:p>
            <a:pPr marL="514350" indent="-514350">
              <a:buNone/>
            </a:pPr>
            <a:r>
              <a:rPr lang="tr-TR" dirty="0" smtClean="0">
                <a:solidFill>
                  <a:schemeClr val="tx2"/>
                </a:solidFill>
              </a:rPr>
              <a:t>Even if prior </a:t>
            </a:r>
            <a:r>
              <a:rPr lang="tr-TR" i="1" dirty="0" smtClean="0">
                <a:solidFill>
                  <a:schemeClr val="tx2"/>
                </a:solidFill>
              </a:rPr>
              <a:t>p</a:t>
            </a:r>
            <a:r>
              <a:rPr lang="tr-TR" dirty="0" smtClean="0">
                <a:solidFill>
                  <a:schemeClr val="tx2"/>
                </a:solidFill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</a:rPr>
              <a:t>) </a:t>
            </a:r>
            <a:r>
              <a:rPr lang="tr-TR" dirty="0" smtClean="0">
                <a:solidFill>
                  <a:schemeClr val="tx2"/>
                </a:solidFill>
              </a:rPr>
              <a:t>is uninformative, (2) still helps.</a:t>
            </a:r>
          </a:p>
          <a:p>
            <a:pPr marL="514350" indent="-514350">
              <a:buNone/>
            </a:pPr>
            <a:r>
              <a:rPr lang="tr-TR" dirty="0" smtClean="0">
                <a:solidFill>
                  <a:schemeClr val="tx2"/>
                </a:solidFill>
              </a:rPr>
              <a:t>MAP estimator does not make use of (2):</a:t>
            </a:r>
            <a:endParaRPr lang="tr-TR" dirty="0" smtClean="0">
              <a:solidFill>
                <a:schemeClr val="tx2"/>
              </a:solidFill>
            </a:endParaRPr>
          </a:p>
        </p:txBody>
      </p:sp>
      <p:pic>
        <p:nvPicPr>
          <p:cNvPr id="565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447" y="5138245"/>
            <a:ext cx="262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Bayesian Approach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20110" y="2448910"/>
            <a:ext cx="8089970" cy="3951889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In certain cases, it is easy to integrate</a:t>
            </a:r>
          </a:p>
          <a:p>
            <a:r>
              <a:rPr lang="tr-TR" dirty="0" smtClean="0"/>
              <a:t>C</a:t>
            </a:r>
            <a:r>
              <a:rPr lang="tr-TR" dirty="0" smtClean="0"/>
              <a:t>onjugate prior: Posterior has the same density as prior</a:t>
            </a:r>
          </a:p>
          <a:p>
            <a:r>
              <a:rPr lang="tr-TR" dirty="0" smtClean="0"/>
              <a:t>Sampling (Markov Chain Monte Carlo): Sample from the posterior and average</a:t>
            </a:r>
          </a:p>
          <a:p>
            <a:r>
              <a:rPr lang="tr-TR" dirty="0" smtClean="0"/>
              <a:t>Approximation: Approximate the posterior with a model easier to integrate</a:t>
            </a:r>
          </a:p>
          <a:p>
            <a:pPr lvl="1"/>
            <a:r>
              <a:rPr lang="tr-TR" dirty="0" smtClean="0"/>
              <a:t>Laplace approximation: Use a Gaussian</a:t>
            </a:r>
          </a:p>
          <a:p>
            <a:pPr lvl="1"/>
            <a:r>
              <a:rPr lang="tr-TR" dirty="0" smtClean="0"/>
              <a:t>Variational approximation: Split the multivariate density into a set of simpler densities using independencies 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578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9342" y="1736834"/>
            <a:ext cx="2733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184" y="1807287"/>
            <a:ext cx="10382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title"/>
          </p:nvPr>
        </p:nvSpPr>
        <p:spPr>
          <a:xfrm>
            <a:off x="593834" y="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Estimating the Parameters of a Distribution: Discrete case</a:t>
            </a:r>
            <a:endParaRPr lang="tr-TR" dirty="0"/>
          </a:p>
        </p:txBody>
      </p:sp>
      <p:sp>
        <p:nvSpPr>
          <p:cNvPr id="53146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56896" y="1644867"/>
            <a:ext cx="7654413" cy="4547420"/>
          </a:xfrm>
        </p:spPr>
        <p:txBody>
          <a:bodyPr>
            <a:normAutofit lnSpcReduction="10000"/>
          </a:bodyPr>
          <a:lstStyle/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=1 if in instance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is in state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 probability of state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is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q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 </a:t>
            </a:r>
            <a:endParaRPr lang="tr-TR" sz="2000" dirty="0" smtClean="0">
              <a:solidFill>
                <a:schemeClr val="tx2"/>
              </a:solidFill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Dirichlet prior, </a:t>
            </a:r>
            <a:r>
              <a:rPr lang="tr-TR" sz="2000" i="1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are hyperparameters</a:t>
            </a:r>
          </a:p>
          <a:p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Sample likelihood</a:t>
            </a:r>
          </a:p>
          <a:p>
            <a:pPr>
              <a:buNone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Posterior</a:t>
            </a:r>
          </a:p>
          <a:p>
            <a:pPr>
              <a:buNone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Dirichlet is a conjugate prior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With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=2, Dirichlet reduced to Beta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31472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2118710" y="3130058"/>
          <a:ext cx="2405063" cy="952500"/>
        </p:xfrm>
        <a:graphic>
          <a:graphicData uri="http://schemas.openxmlformats.org/presentationml/2006/ole">
            <p:oleObj spid="_x0000_s531472" name="Equation" r:id="rId3" imgW="1218960" imgH="482400" progId="Equation.3">
              <p:embed/>
            </p:oleObj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616F6-572F-4025-BFE7-097400631EEE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531474" name="Object 18"/>
          <p:cNvGraphicFramePr>
            <a:graphicFrameLocks noChangeAspect="1"/>
          </p:cNvGraphicFramePr>
          <p:nvPr/>
        </p:nvGraphicFramePr>
        <p:xfrm>
          <a:off x="3556627" y="2361019"/>
          <a:ext cx="3948778" cy="819368"/>
        </p:xfrm>
        <a:graphic>
          <a:graphicData uri="http://schemas.openxmlformats.org/presentationml/2006/ole">
            <p:oleObj spid="_x0000_s531474" name="Equation" r:id="rId4" imgW="2082600" imgH="431640" progId="Equation.3">
              <p:embed/>
            </p:oleObj>
          </a:graphicData>
        </a:graphic>
      </p:graphicFrame>
      <p:graphicFrame>
        <p:nvGraphicFramePr>
          <p:cNvPr id="531475" name="Object 19"/>
          <p:cNvGraphicFramePr>
            <a:graphicFrameLocks noChangeAspect="1"/>
          </p:cNvGraphicFramePr>
          <p:nvPr/>
        </p:nvGraphicFramePr>
        <p:xfrm>
          <a:off x="3893148" y="4137537"/>
          <a:ext cx="3973513" cy="1252537"/>
        </p:xfrm>
        <a:graphic>
          <a:graphicData uri="http://schemas.openxmlformats.org/presentationml/2006/ole">
            <p:oleObj spid="_x0000_s531475" name="Equation" r:id="rId5" imgW="209520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27AEFC-8878-4C77-930F-FCF5A84E1795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583324" y="0"/>
            <a:ext cx="8229600" cy="1371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Estimating the Parameters of a Distribution: Continuous case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593833" y="1623847"/>
            <a:ext cx="7654413" cy="4547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kumimoji="0" lang="tr-TR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tr-T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8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)~N(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ymbol" pitchFamily="18" charset="2"/>
              </a:rPr>
              <a:t>m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ymbol" pitchFamily="18" charset="2"/>
              </a:rPr>
              <a:t>s</a:t>
            </a:r>
            <a:r>
              <a:rPr kumimoji="0" lang="tr-TR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Gaussian prior for 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)~ N(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tr-TR" sz="2800" baseline="-25000" dirty="0" smtClean="0">
                <a:solidFill>
                  <a:schemeClr val="tx2"/>
                </a:solidFill>
                <a:latin typeface="Symbol" pitchFamily="18" charset="2"/>
              </a:rPr>
              <a:t>0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 s</a:t>
            </a:r>
            <a:r>
              <a:rPr lang="tr-TR" sz="2800" baseline="-25000" dirty="0" smtClean="0">
                <a:solidFill>
                  <a:schemeClr val="tx2"/>
                </a:solidFill>
                <a:latin typeface="Symbol" pitchFamily="18" charset="2"/>
              </a:rPr>
              <a:t>0</a:t>
            </a:r>
            <a:r>
              <a:rPr lang="tr-TR" sz="28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)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Posterior is also Gaussian </a:t>
            </a:r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m|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X)~ N</a:t>
            </a:r>
            <a:r>
              <a:rPr lang="tr-TR" sz="2800" dirty="0" smtClean="0">
                <a:solidFill>
                  <a:schemeClr val="tx2"/>
                </a:solidFill>
              </a:rPr>
              <a:t>(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tr-TR" sz="28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dirty="0" smtClean="0">
                <a:solidFill>
                  <a:schemeClr val="tx2"/>
                </a:solidFill>
              </a:rPr>
              <a:t>,</a:t>
            </a:r>
            <a:r>
              <a:rPr lang="tr-TR" sz="2800" dirty="0" smtClean="0">
                <a:solidFill>
                  <a:schemeClr val="tx2"/>
                </a:solidFill>
                <a:latin typeface="Symbol" pitchFamily="18" charset="2"/>
              </a:rPr>
              <a:t> s</a:t>
            </a:r>
            <a:r>
              <a:rPr lang="tr-TR" sz="28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baseline="30000" dirty="0" smtClean="0">
                <a:solidFill>
                  <a:schemeClr val="tx2"/>
                </a:solidFill>
              </a:rPr>
              <a:t>2</a:t>
            </a:r>
            <a:r>
              <a:rPr lang="tr-TR" sz="2800" dirty="0" smtClean="0">
                <a:solidFill>
                  <a:schemeClr val="tx2"/>
                </a:solidFill>
              </a:rPr>
              <a:t>) 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877275" y="3748785"/>
          <a:ext cx="3534698" cy="1515662"/>
        </p:xfrm>
        <a:graphic>
          <a:graphicData uri="http://schemas.openxmlformats.org/presentationml/2006/ole">
            <p:oleObj spid="_x0000_s557063" name="Equation" r:id="rId3" imgW="2133360" imgH="914400" progId="Equation.3">
              <p:embed/>
            </p:oleObj>
          </a:graphicData>
        </a:graphic>
      </p:graphicFrame>
      <p:pic>
        <p:nvPicPr>
          <p:cNvPr id="5570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9760" y="3324378"/>
            <a:ext cx="3810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Gaussian: Prior on Variance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AE9BCF-8DA5-4300-A545-59BC69122664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Let’s define a prior (gamma) on precision </a:t>
            </a:r>
            <a:r>
              <a:rPr lang="tr-TR" dirty="0" smtClean="0">
                <a:latin typeface="Symbol" pitchFamily="18" charset="2"/>
              </a:rPr>
              <a:t>l</a:t>
            </a:r>
            <a:r>
              <a:rPr lang="tr-TR" dirty="0" smtClean="0"/>
              <a:t>=1/</a:t>
            </a:r>
            <a:r>
              <a:rPr lang="tr-TR" dirty="0" smtClean="0">
                <a:latin typeface="Symbol" pitchFamily="18" charset="2"/>
              </a:rPr>
              <a:t>s</a:t>
            </a:r>
            <a:r>
              <a:rPr lang="tr-TR" baseline="30000" dirty="0" smtClean="0"/>
              <a:t>2</a:t>
            </a:r>
            <a:endParaRPr lang="tr-TR" baseline="30000" dirty="0"/>
          </a:p>
        </p:txBody>
      </p:sp>
      <p:pic>
        <p:nvPicPr>
          <p:cNvPr id="566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306" y="2964411"/>
            <a:ext cx="55340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6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404" y="2178269"/>
            <a:ext cx="5695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6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2619" y="4744107"/>
            <a:ext cx="33242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62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5767" y="4969259"/>
            <a:ext cx="38576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5245</TotalTime>
  <Words>637</Words>
  <Application>Microsoft Office PowerPoint</Application>
  <PresentationFormat>On-screen Show (4:3)</PresentationFormat>
  <Paragraphs>162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Median</vt:lpstr>
      <vt:lpstr>Equation</vt:lpstr>
      <vt:lpstr>INTRODUCTION  TO  Machine  Learning 3rd Edition</vt:lpstr>
      <vt:lpstr>CHAPTER 16:  Bayesian Estimation</vt:lpstr>
      <vt:lpstr>Rationale</vt:lpstr>
      <vt:lpstr>Generative Model</vt:lpstr>
      <vt:lpstr>Bayesian Approach</vt:lpstr>
      <vt:lpstr>Bayesian Approach</vt:lpstr>
      <vt:lpstr>Estimating the Parameters of a Distribution: Discrete case</vt:lpstr>
      <vt:lpstr>Slide 8</vt:lpstr>
      <vt:lpstr>Gaussian: Prior on Variance</vt:lpstr>
      <vt:lpstr>Joint Prior and Making a Prediction</vt:lpstr>
      <vt:lpstr>Multivariate Gaussian</vt:lpstr>
      <vt:lpstr>Slide 12</vt:lpstr>
      <vt:lpstr>Slide 13</vt:lpstr>
      <vt:lpstr>Prior on Noise Variance</vt:lpstr>
      <vt:lpstr>Slide 15</vt:lpstr>
      <vt:lpstr>Slide 16</vt:lpstr>
      <vt:lpstr>Kernel Functions</vt:lpstr>
      <vt:lpstr>What’s in a Prior?</vt:lpstr>
      <vt:lpstr>Bayesian Model Comparison</vt:lpstr>
      <vt:lpstr>Mixture Model</vt:lpstr>
      <vt:lpstr>Slide 21</vt:lpstr>
      <vt:lpstr>Nonparametric Bayes</vt:lpstr>
      <vt:lpstr>Slide 23</vt:lpstr>
      <vt:lpstr>Slide 24</vt:lpstr>
      <vt:lpstr>Dirichlet Processes</vt:lpstr>
      <vt:lpstr>Nonparametric Gaussian Mixture</vt:lpstr>
      <vt:lpstr>Latent Dirichlet Allocation</vt:lpstr>
      <vt:lpstr>Beta Processes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323</cp:revision>
  <dcterms:created xsi:type="dcterms:W3CDTF">2005-01-24T14:46:28Z</dcterms:created>
  <dcterms:modified xsi:type="dcterms:W3CDTF">2014-07-10T10:38:26Z</dcterms:modified>
</cp:coreProperties>
</file>