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402" r:id="rId2"/>
    <p:sldId id="313" r:id="rId3"/>
    <p:sldId id="329" r:id="rId4"/>
    <p:sldId id="406" r:id="rId5"/>
    <p:sldId id="347" r:id="rId6"/>
    <p:sldId id="387" r:id="rId7"/>
    <p:sldId id="335" r:id="rId8"/>
    <p:sldId id="357" r:id="rId9"/>
    <p:sldId id="388" r:id="rId10"/>
    <p:sldId id="404" r:id="rId11"/>
    <p:sldId id="405" r:id="rId12"/>
    <p:sldId id="363" r:id="rId13"/>
    <p:sldId id="364" r:id="rId14"/>
    <p:sldId id="372" r:id="rId15"/>
    <p:sldId id="373"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2"/>
  </p:normalViewPr>
  <p:slideViewPr>
    <p:cSldViewPr snapToGrid="0" snapToObjects="1">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C6623-70FD-1147-B309-7FCFA0240961}"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BB7CB-4FDA-2D49-AB39-B3F6D6AF6675}" type="slidenum">
              <a:rPr lang="en-US" smtClean="0"/>
              <a:t>‹#›</a:t>
            </a:fld>
            <a:endParaRPr lang="en-US"/>
          </a:p>
        </p:txBody>
      </p:sp>
    </p:spTree>
    <p:extLst>
      <p:ext uri="{BB962C8B-B14F-4D97-AF65-F5344CB8AC3E}">
        <p14:creationId xmlns:p14="http://schemas.microsoft.com/office/powerpoint/2010/main" val="1955805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DBB794-24C6-4D4C-94A4-5DF58B8B0176}"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9719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BB794-24C6-4D4C-94A4-5DF58B8B0176}"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125055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BB794-24C6-4D4C-94A4-5DF58B8B0176}"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63164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BB794-24C6-4D4C-94A4-5DF58B8B0176}"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154387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BB794-24C6-4D4C-94A4-5DF58B8B0176}"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192817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DBB794-24C6-4D4C-94A4-5DF58B8B0176}"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124494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DBB794-24C6-4D4C-94A4-5DF58B8B0176}"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77833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DBB794-24C6-4D4C-94A4-5DF58B8B0176}"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109849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BB794-24C6-4D4C-94A4-5DF58B8B0176}"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44204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BB794-24C6-4D4C-94A4-5DF58B8B0176}"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133416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BB794-24C6-4D4C-94A4-5DF58B8B0176}"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483D-DCC7-D34A-B28E-69A71BBBA4B3}" type="slidenum">
              <a:rPr lang="en-US" smtClean="0"/>
              <a:t>‹#›</a:t>
            </a:fld>
            <a:endParaRPr lang="en-US"/>
          </a:p>
        </p:txBody>
      </p:sp>
    </p:spTree>
    <p:extLst>
      <p:ext uri="{BB962C8B-B14F-4D97-AF65-F5344CB8AC3E}">
        <p14:creationId xmlns:p14="http://schemas.microsoft.com/office/powerpoint/2010/main" val="138449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BB794-24C6-4D4C-94A4-5DF58B8B0176}" type="datetimeFigureOut">
              <a:rPr lang="en-US" smtClean="0"/>
              <a:t>8/3/2022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1483D-DCC7-D34A-B28E-69A71BBBA4B3}" type="slidenum">
              <a:rPr lang="en-US" smtClean="0"/>
              <a:t>‹#›</a:t>
            </a:fld>
            <a:endParaRPr lang="en-US"/>
          </a:p>
        </p:txBody>
      </p:sp>
    </p:spTree>
    <p:extLst>
      <p:ext uri="{BB962C8B-B14F-4D97-AF65-F5344CB8AC3E}">
        <p14:creationId xmlns:p14="http://schemas.microsoft.com/office/powerpoint/2010/main" val="27088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c/cashflowstatement.asp" TargetMode="External"/><Relationship Id="rId2" Type="http://schemas.openxmlformats.org/officeDocument/2006/relationships/hyperlink" Target="https://www.investopedia.com/terms/b/balancesheet.asp" TargetMode="External"/><Relationship Id="rId1" Type="http://schemas.openxmlformats.org/officeDocument/2006/relationships/slideLayout" Target="../slideLayouts/slideLayout2.xml"/><Relationship Id="rId4" Type="http://schemas.openxmlformats.org/officeDocument/2006/relationships/hyperlink" Target="https://www.investopedia.com/terms/c/churnrate.as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Entrepreneurship </a:t>
            </a:r>
            <a:br>
              <a:rPr lang="en-US" sz="4800" dirty="0">
                <a:solidFill>
                  <a:srgbClr val="FFFFFF"/>
                </a:solidFill>
              </a:rPr>
            </a:br>
            <a:endParaRPr lang="en-US" sz="4800" dirty="0">
              <a:solidFill>
                <a:srgbClr val="FFFFFF"/>
              </a:solidFill>
            </a:endParaRPr>
          </a:p>
        </p:txBody>
      </p:sp>
      <p:sp>
        <p:nvSpPr>
          <p:cNvPr id="3" name="Subtitle 2"/>
          <p:cNvSpPr>
            <a:spLocks noGrp="1"/>
          </p:cNvSpPr>
          <p:nvPr>
            <p:ph type="subTitle" idx="1"/>
          </p:nvPr>
        </p:nvSpPr>
        <p:spPr>
          <a:xfrm>
            <a:off x="1350682" y="4870824"/>
            <a:ext cx="10005951" cy="1458258"/>
          </a:xfrm>
        </p:spPr>
        <p:txBody>
          <a:bodyPr anchor="ctr">
            <a:normAutofit/>
          </a:bodyPr>
          <a:lstStyle/>
          <a:p>
            <a:pPr algn="l"/>
            <a:r>
              <a:rPr lang="en-US" b="1"/>
              <a:t>The Lean Approach</a:t>
            </a:r>
          </a:p>
          <a:p>
            <a:pPr algn="l"/>
            <a:endParaRPr lang="en-US"/>
          </a:p>
        </p:txBody>
      </p:sp>
    </p:spTree>
    <p:extLst>
      <p:ext uri="{BB962C8B-B14F-4D97-AF65-F5344CB8AC3E}">
        <p14:creationId xmlns:p14="http://schemas.microsoft.com/office/powerpoint/2010/main" val="246775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Dilemma: The Audacity of Zero</a:t>
            </a:r>
          </a:p>
        </p:txBody>
      </p:sp>
      <p:sp>
        <p:nvSpPr>
          <p:cNvPr id="3" name="Content Placeholder 2"/>
          <p:cNvSpPr>
            <a:spLocks noGrp="1"/>
          </p:cNvSpPr>
          <p:nvPr>
            <p:ph idx="1"/>
          </p:nvPr>
        </p:nvSpPr>
        <p:spPr>
          <a:xfrm>
            <a:off x="1371599" y="2318197"/>
            <a:ext cx="9724031" cy="3683358"/>
          </a:xfrm>
        </p:spPr>
        <p:txBody>
          <a:bodyPr anchor="ctr">
            <a:normAutofit/>
          </a:bodyPr>
          <a:lstStyle/>
          <a:p>
            <a:r>
              <a:rPr lang="en-US" sz="1700"/>
              <a:t>It is often easier to raise money when you have:</a:t>
            </a:r>
          </a:p>
          <a:p>
            <a:pPr lvl="1"/>
            <a:r>
              <a:rPr lang="en-US" sz="1700" i="1"/>
              <a:t>zero revenue</a:t>
            </a:r>
          </a:p>
          <a:p>
            <a:pPr lvl="1"/>
            <a:r>
              <a:rPr lang="en-US" sz="1700" i="1"/>
              <a:t>zero customers</a:t>
            </a:r>
          </a:p>
          <a:p>
            <a:pPr lvl="1"/>
            <a:r>
              <a:rPr lang="en-US" sz="1700" i="1"/>
              <a:t>zero traction </a:t>
            </a:r>
          </a:p>
          <a:p>
            <a:pPr lvl="1"/>
            <a:r>
              <a:rPr lang="en-US" sz="1700"/>
              <a:t>than when you have a small amount of each!</a:t>
            </a:r>
          </a:p>
          <a:p>
            <a:endParaRPr lang="en-US" sz="1700"/>
          </a:p>
          <a:p>
            <a:r>
              <a:rPr lang="en-US" sz="1700"/>
              <a:t>Zero invites imagination, but small numbers invite questions about whether large numbers will ever materialize</a:t>
            </a:r>
          </a:p>
          <a:p>
            <a:endParaRPr lang="en-US" sz="1700"/>
          </a:p>
          <a:p>
            <a:r>
              <a:rPr lang="en-US" sz="1700"/>
              <a:t>This phenomenon (called </a:t>
            </a:r>
            <a:r>
              <a:rPr lang="en-US" sz="1700" b="1" i="1"/>
              <a:t>the audacity of zero</a:t>
            </a:r>
            <a:r>
              <a:rPr lang="en-US" sz="1700"/>
              <a:t>) creates a brutal incentive: </a:t>
            </a:r>
          </a:p>
          <a:p>
            <a:pPr lvl="1"/>
            <a:r>
              <a:rPr lang="en-US" sz="1700"/>
              <a:t>Postpone getting any version of a product out until you are certain of success</a:t>
            </a:r>
          </a:p>
        </p:txBody>
      </p:sp>
    </p:spTree>
    <p:extLst>
      <p:ext uri="{BB962C8B-B14F-4D97-AF65-F5344CB8AC3E}">
        <p14:creationId xmlns:p14="http://schemas.microsoft.com/office/powerpoint/2010/main" val="95760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Dilemma: The Audacity of Zero</a:t>
            </a:r>
          </a:p>
        </p:txBody>
      </p:sp>
      <p:sp>
        <p:nvSpPr>
          <p:cNvPr id="3" name="Content Placeholder 2"/>
          <p:cNvSpPr>
            <a:spLocks noGrp="1"/>
          </p:cNvSpPr>
          <p:nvPr>
            <p:ph idx="1"/>
          </p:nvPr>
        </p:nvSpPr>
        <p:spPr>
          <a:xfrm>
            <a:off x="1371599" y="2318197"/>
            <a:ext cx="9724031" cy="3683358"/>
          </a:xfrm>
        </p:spPr>
        <p:txBody>
          <a:bodyPr anchor="ctr">
            <a:normAutofit/>
          </a:bodyPr>
          <a:lstStyle/>
          <a:p>
            <a:r>
              <a:rPr lang="en-US" sz="1700"/>
              <a:t>If you postpone experimenting with your MVP, some unfortunate results will emerge like: </a:t>
            </a:r>
          </a:p>
          <a:p>
            <a:pPr lvl="1"/>
            <a:r>
              <a:rPr lang="en-US" sz="1700"/>
              <a:t>The amount of wasted work may increase</a:t>
            </a:r>
          </a:p>
          <a:p>
            <a:pPr lvl="1"/>
            <a:r>
              <a:rPr lang="en-US" sz="1700"/>
              <a:t>Essential feedback will be missed</a:t>
            </a:r>
          </a:p>
          <a:p>
            <a:pPr lvl="1"/>
            <a:r>
              <a:rPr lang="en-US" sz="1700"/>
              <a:t>The risk that your startup will build something nobody wants may increase</a:t>
            </a:r>
          </a:p>
          <a:p>
            <a:pPr lvl="1"/>
            <a:endParaRPr lang="en-US" sz="1700"/>
          </a:p>
          <a:p>
            <a:r>
              <a:rPr lang="en-US" sz="1700"/>
              <a:t>But fund is important (</a:t>
            </a:r>
            <a:r>
              <a:rPr lang="en-US" sz="1700" i="1"/>
              <a:t>a dilemma!</a:t>
            </a:r>
            <a:r>
              <a:rPr lang="en-US" sz="1700"/>
              <a:t>), so what is the way out?</a:t>
            </a:r>
          </a:p>
          <a:p>
            <a:pPr lvl="1"/>
            <a:r>
              <a:rPr lang="en-US" sz="1700"/>
              <a:t>Tradeoffs: </a:t>
            </a:r>
          </a:p>
          <a:p>
            <a:pPr lvl="2"/>
            <a:r>
              <a:rPr lang="en-US" sz="1700"/>
              <a:t>Would you prefer to attract venture capital and potentially squander it? </a:t>
            </a:r>
          </a:p>
          <a:p>
            <a:pPr lvl="2"/>
            <a:r>
              <a:rPr lang="en-US" sz="1700"/>
              <a:t>Or, would you prefer to attract venture capital and wisely use it? </a:t>
            </a:r>
          </a:p>
          <a:p>
            <a:pPr lvl="1"/>
            <a:r>
              <a:rPr lang="en-US" sz="1700"/>
              <a:t>Use an MVP to </a:t>
            </a:r>
            <a:r>
              <a:rPr lang="en-US" sz="1700" i="1"/>
              <a:t>experiment</a:t>
            </a:r>
            <a:r>
              <a:rPr lang="en-US" sz="1700"/>
              <a:t> (initially, </a:t>
            </a:r>
            <a:r>
              <a:rPr lang="en-US" sz="1700" i="1"/>
              <a:t>silently</a:t>
            </a:r>
            <a:r>
              <a:rPr lang="en-US" sz="1700"/>
              <a:t>) with early adopters within your beachhead market</a:t>
            </a:r>
          </a:p>
          <a:p>
            <a:pPr lvl="1"/>
            <a:r>
              <a:rPr lang="en-US" sz="1700"/>
              <a:t>Verify your concept via testing ALL its elements, </a:t>
            </a:r>
            <a:r>
              <a:rPr lang="en-US" sz="1700" i="1"/>
              <a:t>starting with the riskiest ones</a:t>
            </a:r>
          </a:p>
          <a:p>
            <a:pPr lvl="1"/>
            <a:r>
              <a:rPr lang="en-US" sz="1700"/>
              <a:t>Scale out on a </a:t>
            </a:r>
            <a:r>
              <a:rPr lang="en-US" sz="1700" i="1"/>
              <a:t>solid slate– fund will come naturally!  </a:t>
            </a:r>
          </a:p>
          <a:p>
            <a:pPr lvl="1"/>
            <a:endParaRPr lang="en-US" sz="1700"/>
          </a:p>
        </p:txBody>
      </p:sp>
    </p:spTree>
    <p:extLst>
      <p:ext uri="{BB962C8B-B14F-4D97-AF65-F5344CB8AC3E}">
        <p14:creationId xmlns:p14="http://schemas.microsoft.com/office/powerpoint/2010/main" val="42768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Leap-of-Faith Assumptions</a:t>
            </a:r>
          </a:p>
        </p:txBody>
      </p:sp>
      <p:sp>
        <p:nvSpPr>
          <p:cNvPr id="3" name="Content Placeholder 2"/>
          <p:cNvSpPr>
            <a:spLocks noGrp="1"/>
          </p:cNvSpPr>
          <p:nvPr>
            <p:ph idx="1"/>
          </p:nvPr>
        </p:nvSpPr>
        <p:spPr>
          <a:xfrm>
            <a:off x="838199" y="1825624"/>
            <a:ext cx="11015749" cy="4585685"/>
          </a:xfrm>
        </p:spPr>
        <p:txBody>
          <a:bodyPr>
            <a:normAutofit/>
          </a:bodyPr>
          <a:lstStyle/>
          <a:p>
            <a:r>
              <a:rPr lang="en-US" dirty="0"/>
              <a:t>The riskiest elements of a startup’s plan/concept (i.e., the parts on which everything depends) are called </a:t>
            </a:r>
            <a:r>
              <a:rPr lang="en-US" i="1" dirty="0">
                <a:solidFill>
                  <a:srgbClr val="0070C0"/>
                </a:solidFill>
              </a:rPr>
              <a:t>leap-of-faith assumptions</a:t>
            </a:r>
          </a:p>
          <a:p>
            <a:endParaRPr lang="en-US" dirty="0"/>
          </a:p>
          <a:p>
            <a:r>
              <a:rPr lang="en-US" dirty="0"/>
              <a:t>E.g., What was the main leap-of-faith assumption of Dropbox?</a:t>
            </a:r>
          </a:p>
          <a:p>
            <a:pPr lvl="1">
              <a:buFont typeface="Arial" panose="020B0604020202020204" pitchFamily="34" charset="0"/>
              <a:buChar char="•"/>
            </a:pPr>
            <a:r>
              <a:rPr lang="en-US" dirty="0"/>
              <a:t>File synchronization is a problem</a:t>
            </a:r>
          </a:p>
          <a:p>
            <a:pPr lvl="1">
              <a:buFont typeface="Arial" panose="020B0604020202020204" pitchFamily="34" charset="0"/>
              <a:buChar char="•"/>
            </a:pPr>
            <a:endParaRPr lang="en-US" dirty="0"/>
          </a:p>
          <a:p>
            <a:pPr>
              <a:buFont typeface="Arial" panose="020B0604020202020204" pitchFamily="34" charset="0"/>
              <a:buChar char="•"/>
            </a:pPr>
            <a:r>
              <a:rPr lang="en-US" b="1" dirty="0">
                <a:solidFill>
                  <a:srgbClr val="92D050"/>
                </a:solidFill>
              </a:rPr>
              <a:t>Note</a:t>
            </a:r>
            <a:r>
              <a:rPr lang="en-US" dirty="0"/>
              <a:t>: Most people do not know about a certain solution (or even a problem); but once they experience the solution, they cannot imagine how they ever lived without it!</a:t>
            </a:r>
          </a:p>
          <a:p>
            <a:pPr lvl="1"/>
            <a:endParaRPr lang="en-US" dirty="0"/>
          </a:p>
          <a:p>
            <a:pPr lvl="1"/>
            <a:endParaRPr lang="en-US" dirty="0"/>
          </a:p>
        </p:txBody>
      </p:sp>
    </p:spTree>
    <p:extLst>
      <p:ext uri="{BB962C8B-B14F-4D97-AF65-F5344CB8AC3E}">
        <p14:creationId xmlns:p14="http://schemas.microsoft.com/office/powerpoint/2010/main" val="402285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Leap-of-Faith Assumptions</a:t>
            </a:r>
          </a:p>
        </p:txBody>
      </p:sp>
      <p:sp>
        <p:nvSpPr>
          <p:cNvPr id="3" name="Content Placeholder 2"/>
          <p:cNvSpPr>
            <a:spLocks noGrp="1"/>
          </p:cNvSpPr>
          <p:nvPr>
            <p:ph idx="1"/>
          </p:nvPr>
        </p:nvSpPr>
        <p:spPr>
          <a:xfrm>
            <a:off x="838199" y="1825624"/>
            <a:ext cx="11015749" cy="4585685"/>
          </a:xfrm>
        </p:spPr>
        <p:txBody>
          <a:bodyPr>
            <a:normAutofit lnSpcReduction="10000"/>
          </a:bodyPr>
          <a:lstStyle/>
          <a:p>
            <a:r>
              <a:rPr lang="en-US" dirty="0"/>
              <a:t>The two most important leap-of-faith assumptions of any startup are the</a:t>
            </a:r>
            <a:r>
              <a:rPr lang="en-US" i="1" dirty="0">
                <a:solidFill>
                  <a:srgbClr val="0070C0"/>
                </a:solidFill>
              </a:rPr>
              <a:t> value hypothesis</a:t>
            </a:r>
            <a:r>
              <a:rPr lang="en-US" dirty="0"/>
              <a:t> and the</a:t>
            </a:r>
            <a:r>
              <a:rPr lang="en-US" i="1" dirty="0">
                <a:solidFill>
                  <a:srgbClr val="0070C0"/>
                </a:solidFill>
              </a:rPr>
              <a:t> growth hypothesis</a:t>
            </a:r>
          </a:p>
          <a:p>
            <a:endParaRPr lang="en-US" dirty="0"/>
          </a:p>
          <a:p>
            <a:r>
              <a:rPr lang="en-US" dirty="0">
                <a:solidFill>
                  <a:srgbClr val="0070C0"/>
                </a:solidFill>
              </a:rPr>
              <a:t>The value hypothesis</a:t>
            </a:r>
            <a:r>
              <a:rPr lang="en-US" dirty="0"/>
              <a:t>:</a:t>
            </a:r>
          </a:p>
          <a:p>
            <a:pPr lvl="1"/>
            <a:r>
              <a:rPr lang="en-US" dirty="0"/>
              <a:t>It tests whether the product is really delivering value to customers </a:t>
            </a:r>
            <a:r>
              <a:rPr lang="en-US" i="1" dirty="0"/>
              <a:t>after</a:t>
            </a:r>
            <a:r>
              <a:rPr lang="en-US" dirty="0"/>
              <a:t> they start using it</a:t>
            </a:r>
          </a:p>
          <a:p>
            <a:pPr lvl="1"/>
            <a:r>
              <a:rPr lang="en-US" dirty="0"/>
              <a:t>A testing metric: </a:t>
            </a:r>
            <a:r>
              <a:rPr lang="en-US" b="1" i="1" dirty="0">
                <a:solidFill>
                  <a:srgbClr val="92D050"/>
                </a:solidFill>
              </a:rPr>
              <a:t>retention rate</a:t>
            </a:r>
          </a:p>
          <a:p>
            <a:pPr lvl="1"/>
            <a:endParaRPr lang="en-US" dirty="0"/>
          </a:p>
          <a:p>
            <a:r>
              <a:rPr lang="en-US" dirty="0">
                <a:solidFill>
                  <a:srgbClr val="0070C0"/>
                </a:solidFill>
              </a:rPr>
              <a:t>The growth hypothesis</a:t>
            </a:r>
            <a:r>
              <a:rPr lang="en-US" dirty="0"/>
              <a:t>:</a:t>
            </a:r>
          </a:p>
          <a:p>
            <a:pPr lvl="1"/>
            <a:r>
              <a:rPr lang="en-US" dirty="0"/>
              <a:t>It tests how new customers will discover the product</a:t>
            </a:r>
          </a:p>
          <a:p>
            <a:pPr lvl="1"/>
            <a:r>
              <a:rPr lang="en-US" dirty="0"/>
              <a:t>A testing metric: </a:t>
            </a:r>
            <a:r>
              <a:rPr lang="en-US" b="1" i="1" dirty="0">
                <a:solidFill>
                  <a:srgbClr val="92D050"/>
                </a:solidFill>
              </a:rPr>
              <a:t>referral rate or Net Promoter Score (NPS)</a:t>
            </a:r>
          </a:p>
        </p:txBody>
      </p:sp>
    </p:spTree>
    <p:extLst>
      <p:ext uri="{BB962C8B-B14F-4D97-AF65-F5344CB8AC3E}">
        <p14:creationId xmlns:p14="http://schemas.microsoft.com/office/powerpoint/2010/main" val="13213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Facebook</a:t>
            </a:r>
          </a:p>
        </p:txBody>
      </p:sp>
      <p:sp>
        <p:nvSpPr>
          <p:cNvPr id="3" name="Content Placeholder 2"/>
          <p:cNvSpPr>
            <a:spLocks noGrp="1"/>
          </p:cNvSpPr>
          <p:nvPr>
            <p:ph idx="1"/>
          </p:nvPr>
        </p:nvSpPr>
        <p:spPr>
          <a:xfrm>
            <a:off x="838199" y="1825624"/>
            <a:ext cx="11015749" cy="4596197"/>
          </a:xfrm>
        </p:spPr>
        <p:txBody>
          <a:bodyPr>
            <a:normAutofit/>
          </a:bodyPr>
          <a:lstStyle/>
          <a:p>
            <a:r>
              <a:rPr lang="en-US" sz="3000" dirty="0"/>
              <a:t>In 2004, Facebook had 150,000 registered users </a:t>
            </a:r>
            <a:br>
              <a:rPr lang="en-US" sz="3000" dirty="0"/>
            </a:br>
            <a:r>
              <a:rPr lang="en-US" sz="3000" dirty="0"/>
              <a:t>with very little revenue </a:t>
            </a:r>
          </a:p>
          <a:p>
            <a:endParaRPr lang="en-US" sz="3000" dirty="0"/>
          </a:p>
          <a:p>
            <a:r>
              <a:rPr lang="en-US" sz="3000" dirty="0"/>
              <a:t>Yet, that summer they raised their first $500,000 in venture capital</a:t>
            </a:r>
          </a:p>
          <a:p>
            <a:endParaRPr lang="en-US" sz="3000" dirty="0"/>
          </a:p>
          <a:p>
            <a:r>
              <a:rPr lang="en-US" sz="3000" dirty="0"/>
              <a:t>Less than a year later, they raised an additional $12.7 million </a:t>
            </a:r>
          </a:p>
          <a:p>
            <a:endParaRPr lang="en-US" sz="3000" dirty="0"/>
          </a:p>
          <a:p>
            <a:r>
              <a:rPr lang="en-US" sz="3000" dirty="0"/>
              <a:t>How Facebook was able to raise so much money when its actual usage was small?</a:t>
            </a:r>
          </a:p>
        </p:txBody>
      </p:sp>
      <p:pic>
        <p:nvPicPr>
          <p:cNvPr id="2050"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6270" y="1523542"/>
            <a:ext cx="3160709" cy="112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25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Facebook</a:t>
            </a:r>
          </a:p>
        </p:txBody>
      </p:sp>
      <p:sp>
        <p:nvSpPr>
          <p:cNvPr id="3" name="Content Placeholder 2"/>
          <p:cNvSpPr>
            <a:spLocks noGrp="1"/>
          </p:cNvSpPr>
          <p:nvPr>
            <p:ph idx="1"/>
          </p:nvPr>
        </p:nvSpPr>
        <p:spPr>
          <a:xfrm>
            <a:off x="838199" y="1825624"/>
            <a:ext cx="11015749" cy="4585685"/>
          </a:xfrm>
        </p:spPr>
        <p:txBody>
          <a:bodyPr>
            <a:normAutofit/>
          </a:bodyPr>
          <a:lstStyle/>
          <a:p>
            <a:r>
              <a:rPr lang="en-US" dirty="0"/>
              <a:t>To answer this question, it suffices to look at </a:t>
            </a:r>
            <a:br>
              <a:rPr lang="en-US" dirty="0"/>
            </a:br>
            <a:r>
              <a:rPr lang="en-US" dirty="0"/>
              <a:t>Facebook’s value and growth hypotheses:</a:t>
            </a:r>
          </a:p>
          <a:p>
            <a:pPr lvl="1"/>
            <a:r>
              <a:rPr lang="en-US" sz="2800" i="1" dirty="0">
                <a:solidFill>
                  <a:srgbClr val="0070C0"/>
                </a:solidFill>
              </a:rPr>
              <a:t>Validated</a:t>
            </a:r>
            <a:r>
              <a:rPr lang="en-US" sz="2800" dirty="0">
                <a:solidFill>
                  <a:srgbClr val="0070C0"/>
                </a:solidFill>
              </a:rPr>
              <a:t> value hypothesis</a:t>
            </a:r>
            <a:r>
              <a:rPr lang="en-US" sz="2800" dirty="0"/>
              <a:t>: </a:t>
            </a:r>
          </a:p>
          <a:p>
            <a:pPr lvl="2"/>
            <a:r>
              <a:rPr lang="en-US" sz="2800" dirty="0"/>
              <a:t>More than half of the users came back to the site every single day</a:t>
            </a:r>
          </a:p>
          <a:p>
            <a:pPr lvl="1"/>
            <a:endParaRPr lang="en-US" sz="2800" i="1" dirty="0">
              <a:solidFill>
                <a:srgbClr val="0070C0"/>
              </a:solidFill>
            </a:endParaRPr>
          </a:p>
          <a:p>
            <a:pPr lvl="1"/>
            <a:r>
              <a:rPr lang="en-US" sz="2800" i="1" dirty="0">
                <a:solidFill>
                  <a:srgbClr val="0070C0"/>
                </a:solidFill>
              </a:rPr>
              <a:t>Validated</a:t>
            </a:r>
            <a:r>
              <a:rPr lang="en-US" sz="2800" dirty="0">
                <a:solidFill>
                  <a:srgbClr val="0070C0"/>
                </a:solidFill>
              </a:rPr>
              <a:t> growth hypothesis</a:t>
            </a:r>
            <a:r>
              <a:rPr lang="en-US" sz="2800" dirty="0"/>
              <a:t>: </a:t>
            </a:r>
          </a:p>
          <a:p>
            <a:pPr lvl="2"/>
            <a:r>
              <a:rPr lang="en-US" sz="2800" dirty="0"/>
              <a:t>Facebook launched on Feb 4, 2004, and by the end of that month, almost ¾ of Harvard’s undergraduates were using it (</a:t>
            </a:r>
            <a:r>
              <a:rPr lang="en-US" sz="2800" i="1" dirty="0"/>
              <a:t>without spending a dollar on marketing or advertising!</a:t>
            </a:r>
            <a:r>
              <a:rPr lang="en-US" sz="2800" dirty="0"/>
              <a:t>)</a:t>
            </a:r>
          </a:p>
        </p:txBody>
      </p:sp>
      <p:pic>
        <p:nvPicPr>
          <p:cNvPr id="5"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6270" y="1523542"/>
            <a:ext cx="3160709" cy="112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41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4FA7F-EB9D-014D-391D-1AFF1AF80D42}"/>
              </a:ext>
            </a:extLst>
          </p:cNvPr>
          <p:cNvSpPr>
            <a:spLocks noGrp="1"/>
          </p:cNvSpPr>
          <p:nvPr>
            <p:ph type="title"/>
          </p:nvPr>
        </p:nvSpPr>
        <p:spPr>
          <a:xfrm>
            <a:off x="1371599" y="294538"/>
            <a:ext cx="9895951" cy="1033669"/>
          </a:xfrm>
        </p:spPr>
        <p:txBody>
          <a:bodyPr>
            <a:normAutofit/>
          </a:bodyPr>
          <a:lstStyle/>
          <a:p>
            <a:r>
              <a:rPr lang="en-US" sz="3400" b="0" i="0" cap="all" dirty="0">
                <a:solidFill>
                  <a:srgbClr val="FFFFFF"/>
                </a:solidFill>
                <a:effectLst/>
                <a:latin typeface="Cabin-semi-bold"/>
              </a:rPr>
              <a:t>KEY TAKEAWAYS</a:t>
            </a:r>
            <a:br>
              <a:rPr lang="en-US" sz="3400" b="0" i="0" cap="all" dirty="0">
                <a:solidFill>
                  <a:srgbClr val="FFFFFF"/>
                </a:solidFill>
                <a:effectLst/>
                <a:latin typeface="Cabin-semi-bold"/>
              </a:rPr>
            </a:br>
            <a:endParaRPr lang="en-IN" sz="3400" dirty="0">
              <a:solidFill>
                <a:srgbClr val="FFFFFF"/>
              </a:solidFill>
            </a:endParaRPr>
          </a:p>
        </p:txBody>
      </p:sp>
      <p:sp>
        <p:nvSpPr>
          <p:cNvPr id="3" name="Content Placeholder 2">
            <a:extLst>
              <a:ext uri="{FF2B5EF4-FFF2-40B4-BE49-F238E27FC236}">
                <a16:creationId xmlns:a16="http://schemas.microsoft.com/office/drawing/2014/main" id="{A3391B7B-F10F-B2B9-5447-4D8ECB4B75A3}"/>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2000" b="0" i="0">
                <a:effectLst/>
                <a:latin typeface="SourceSansPro"/>
              </a:rPr>
              <a:t>Lean startup is the process of developing a product or company based on the expressed desires of the market.</a:t>
            </a:r>
          </a:p>
          <a:p>
            <a:pPr>
              <a:buFont typeface="Arial" panose="020B0604020202020204" pitchFamily="34" charset="0"/>
              <a:buChar char="•"/>
            </a:pPr>
            <a:r>
              <a:rPr lang="en-US" sz="2000" b="0" i="0">
                <a:effectLst/>
                <a:latin typeface="SourceSansPro"/>
              </a:rPr>
              <a:t>The lean startup uses validated learning, which is a process by which companies assess consumer interest. </a:t>
            </a:r>
          </a:p>
          <a:p>
            <a:pPr>
              <a:buFont typeface="Arial" panose="020B0604020202020204" pitchFamily="34" charset="0"/>
              <a:buChar char="•"/>
            </a:pPr>
            <a:r>
              <a:rPr lang="en-US" sz="2000" b="0" i="0">
                <a:effectLst/>
                <a:latin typeface="SourceSansPro"/>
              </a:rPr>
              <a:t>Lean startup methods focus heavily on customer-related information such as customer churn rate, lifetime customer value, and product popularity. </a:t>
            </a:r>
          </a:p>
          <a:p>
            <a:pPr>
              <a:buFont typeface="Arial" panose="020B0604020202020204" pitchFamily="34" charset="0"/>
              <a:buChar char="•"/>
            </a:pPr>
            <a:r>
              <a:rPr lang="en-US" sz="2000" b="0" i="0">
                <a:effectLst/>
                <a:latin typeface="SourceSansPro"/>
              </a:rPr>
              <a:t>In lean startup practices, experimentation is favored more than adherence to a rigid plan. </a:t>
            </a:r>
          </a:p>
          <a:p>
            <a:pPr>
              <a:buFont typeface="Arial" panose="020B0604020202020204" pitchFamily="34" charset="0"/>
              <a:buChar char="•"/>
            </a:pPr>
            <a:r>
              <a:rPr lang="en-US" sz="2000" b="0" i="0">
                <a:effectLst/>
                <a:latin typeface="SourceSansPro"/>
              </a:rPr>
              <a:t>Lean startup standards will involve the release of a small form or early concept products in order to assess the customer reaction to the product. </a:t>
            </a:r>
          </a:p>
          <a:p>
            <a:endParaRPr lang="en-IN" sz="2000"/>
          </a:p>
        </p:txBody>
      </p:sp>
    </p:spTree>
    <p:extLst>
      <p:ext uri="{BB962C8B-B14F-4D97-AF65-F5344CB8AC3E}">
        <p14:creationId xmlns:p14="http://schemas.microsoft.com/office/powerpoint/2010/main" val="241747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Value vs. Waste</a:t>
            </a:r>
          </a:p>
        </p:txBody>
      </p:sp>
      <p:sp>
        <p:nvSpPr>
          <p:cNvPr id="3" name="Content Placeholder 2"/>
          <p:cNvSpPr>
            <a:spLocks noGrp="1"/>
          </p:cNvSpPr>
          <p:nvPr>
            <p:ph idx="1"/>
          </p:nvPr>
        </p:nvSpPr>
        <p:spPr>
          <a:xfrm>
            <a:off x="838199" y="1825624"/>
            <a:ext cx="11015749" cy="4585685"/>
          </a:xfrm>
        </p:spPr>
        <p:txBody>
          <a:bodyPr>
            <a:normAutofit lnSpcReduction="10000"/>
          </a:bodyPr>
          <a:lstStyle/>
          <a:p>
            <a:r>
              <a:rPr lang="en-US" b="1" dirty="0">
                <a:solidFill>
                  <a:srgbClr val="0070C0"/>
                </a:solidFill>
              </a:rPr>
              <a:t>Question</a:t>
            </a:r>
            <a:r>
              <a:rPr lang="en-US" dirty="0"/>
              <a:t>: Which of our efforts are value-creating and which are wasteful?</a:t>
            </a:r>
          </a:p>
          <a:p>
            <a:endParaRPr lang="en-US" dirty="0"/>
          </a:p>
          <a:p>
            <a:r>
              <a:rPr lang="en-US" i="1" dirty="0">
                <a:solidFill>
                  <a:srgbClr val="C00000"/>
                </a:solidFill>
              </a:rPr>
              <a:t>Lean thinking </a:t>
            </a:r>
            <a:r>
              <a:rPr lang="en-US" dirty="0"/>
              <a:t>defines value-creation as providing benefits to the customers; anything else is a waste!</a:t>
            </a:r>
          </a:p>
          <a:p>
            <a:endParaRPr lang="en-US" dirty="0"/>
          </a:p>
          <a:p>
            <a:r>
              <a:rPr lang="en-US" dirty="0"/>
              <a:t>But, how can you know whether you are providing benefits (i.e., creating value) to your potential customers?</a:t>
            </a:r>
          </a:p>
          <a:p>
            <a:pPr lvl="1"/>
            <a:r>
              <a:rPr lang="en-US" b="1" dirty="0">
                <a:solidFill>
                  <a:srgbClr val="92D050"/>
                </a:solidFill>
              </a:rPr>
              <a:t>Note</a:t>
            </a:r>
            <a:r>
              <a:rPr lang="en-US" dirty="0"/>
              <a:t>: True startup productivity CANNOT be measured in terms of how much you are building every day, but rather in terms of systematically figuring out </a:t>
            </a:r>
            <a:r>
              <a:rPr lang="en-US" i="1" u="sng" dirty="0"/>
              <a:t>the right thing to build every day</a:t>
            </a:r>
          </a:p>
          <a:p>
            <a:pPr lvl="1"/>
            <a:endParaRPr lang="en-US" dirty="0"/>
          </a:p>
        </p:txBody>
      </p:sp>
    </p:spTree>
    <p:extLst>
      <p:ext uri="{BB962C8B-B14F-4D97-AF65-F5344CB8AC3E}">
        <p14:creationId xmlns:p14="http://schemas.microsoft.com/office/powerpoint/2010/main" val="7215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Towards Value Creation</a:t>
            </a:r>
          </a:p>
        </p:txBody>
      </p:sp>
      <p:sp>
        <p:nvSpPr>
          <p:cNvPr id="3" name="Content Placeholder 2"/>
          <p:cNvSpPr>
            <a:spLocks noGrp="1"/>
          </p:cNvSpPr>
          <p:nvPr>
            <p:ph idx="1"/>
          </p:nvPr>
        </p:nvSpPr>
        <p:spPr>
          <a:xfrm>
            <a:off x="1371599" y="2318197"/>
            <a:ext cx="9724031" cy="3683358"/>
          </a:xfrm>
        </p:spPr>
        <p:txBody>
          <a:bodyPr anchor="ctr">
            <a:normAutofit/>
          </a:bodyPr>
          <a:lstStyle/>
          <a:p>
            <a:r>
              <a:rPr lang="en-US" sz="2000"/>
              <a:t>Success is not about delivering a product; success is about delivering a product (or a feature of a product) that customers will use</a:t>
            </a:r>
          </a:p>
          <a:p>
            <a:endParaRPr lang="en-US" sz="2000"/>
          </a:p>
          <a:p>
            <a:r>
              <a:rPr lang="en-US" sz="2000"/>
              <a:t>The way to do this is to continuously align your efforts with your customers’ </a:t>
            </a:r>
            <a:r>
              <a:rPr lang="en-US" sz="2000" i="1"/>
              <a:t>real</a:t>
            </a:r>
            <a:r>
              <a:rPr lang="en-US" sz="2000"/>
              <a:t> needs</a:t>
            </a:r>
          </a:p>
          <a:p>
            <a:pPr lvl="1"/>
            <a:r>
              <a:rPr lang="en-US" sz="2000" b="1"/>
              <a:t>Note</a:t>
            </a:r>
            <a:r>
              <a:rPr lang="en-US" sz="2000"/>
              <a:t>: This is not about asking your customers what they need because customers typically do not know what they need</a:t>
            </a:r>
          </a:p>
          <a:p>
            <a:pPr marL="0" indent="0">
              <a:buNone/>
            </a:pPr>
            <a:endParaRPr lang="en-US" sz="2000"/>
          </a:p>
          <a:p>
            <a:r>
              <a:rPr lang="en-US" sz="2000"/>
              <a:t>The </a:t>
            </a:r>
            <a:r>
              <a:rPr lang="en-US" sz="2000" b="1" i="1"/>
              <a:t>Build-Experiment-Learn feedback loop </a:t>
            </a:r>
            <a:r>
              <a:rPr lang="en-US" sz="2000"/>
              <a:t>allows you to discover your customers’ needs and methodically align with them</a:t>
            </a:r>
          </a:p>
        </p:txBody>
      </p:sp>
    </p:spTree>
    <p:extLst>
      <p:ext uri="{BB962C8B-B14F-4D97-AF65-F5344CB8AC3E}">
        <p14:creationId xmlns:p14="http://schemas.microsoft.com/office/powerpoint/2010/main" val="159227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BE554-4948-C938-2E50-0CC17823A5E2}"/>
              </a:ext>
            </a:extLst>
          </p:cNvPr>
          <p:cNvSpPr>
            <a:spLocks noGrp="1"/>
          </p:cNvSpPr>
          <p:nvPr>
            <p:ph type="title"/>
          </p:nvPr>
        </p:nvSpPr>
        <p:spPr>
          <a:xfrm>
            <a:off x="1371599" y="294538"/>
            <a:ext cx="9895951" cy="1033669"/>
          </a:xfrm>
        </p:spPr>
        <p:txBody>
          <a:bodyPr>
            <a:normAutofit fontScale="90000"/>
          </a:bodyPr>
          <a:lstStyle/>
          <a:p>
            <a:r>
              <a:rPr lang="en-IN" sz="4000" dirty="0">
                <a:solidFill>
                  <a:srgbClr val="FFFFFF"/>
                </a:solidFill>
              </a:rPr>
              <a:t>What Is Lean </a:t>
            </a:r>
            <a:r>
              <a:rPr lang="en-IN" sz="4000" dirty="0" err="1">
                <a:solidFill>
                  <a:srgbClr val="FFFFFF"/>
                </a:solidFill>
              </a:rPr>
              <a:t>Startup</a:t>
            </a:r>
            <a:r>
              <a:rPr lang="en-IN" sz="4000" dirty="0">
                <a:solidFill>
                  <a:srgbClr val="FFFFFF"/>
                </a:solidFill>
              </a:rPr>
              <a:t>?</a:t>
            </a:r>
            <a:br>
              <a:rPr lang="en-IN" sz="4000" dirty="0">
                <a:solidFill>
                  <a:srgbClr val="FFFFFF"/>
                </a:solidFill>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06FB21C2-B505-6F20-CA46-299D55C20759}"/>
              </a:ext>
            </a:extLst>
          </p:cNvPr>
          <p:cNvSpPr>
            <a:spLocks noGrp="1"/>
          </p:cNvSpPr>
          <p:nvPr>
            <p:ph idx="1"/>
          </p:nvPr>
        </p:nvSpPr>
        <p:spPr>
          <a:xfrm>
            <a:off x="1371599" y="2318197"/>
            <a:ext cx="9724031" cy="3683358"/>
          </a:xfrm>
        </p:spPr>
        <p:txBody>
          <a:bodyPr anchor="ctr">
            <a:normAutofit/>
          </a:bodyPr>
          <a:lstStyle/>
          <a:p>
            <a:pPr algn="l"/>
            <a:r>
              <a:rPr lang="en-US" sz="1800" b="0" i="0" dirty="0">
                <a:solidFill>
                  <a:srgbClr val="111111"/>
                </a:solidFill>
                <a:effectLst/>
                <a:latin typeface="SourceSansPro"/>
              </a:rPr>
              <a:t>A lean startup is a method used to found a new company or introduce a new product on behalf of an existing company. The lean startup method advocates developing products that consumers have already demonstrated they desire so that a market will already exist as soon as the product is launched. As opposed to developing a product and then hoping that demand will emerge.</a:t>
            </a:r>
          </a:p>
          <a:p>
            <a:pPr algn="l"/>
            <a:r>
              <a:rPr lang="en-US" sz="1800" b="0" i="0" dirty="0">
                <a:solidFill>
                  <a:srgbClr val="111111"/>
                </a:solidFill>
                <a:effectLst/>
                <a:latin typeface="Cabin-semi-bold"/>
              </a:rPr>
              <a:t>Lean Startup vs. Traditional Businesses </a:t>
            </a:r>
          </a:p>
          <a:p>
            <a:pPr algn="l"/>
            <a:r>
              <a:rPr lang="en-US" sz="1800" b="0" i="0" dirty="0">
                <a:solidFill>
                  <a:srgbClr val="111111"/>
                </a:solidFill>
                <a:effectLst/>
                <a:latin typeface="SourceSansPro"/>
              </a:rPr>
              <a:t>The lean startup method also differentiates itself from the traditional business model when it comes to hiring. Lean startups hire workers who can learn, adapt, and work quickly while traditional businesses hire workers based on experience and ability. Lean startups also use different financial reporting metrics; instead of focusing on income statements, </a:t>
            </a:r>
            <a:r>
              <a:rPr lang="en-US" sz="1800" b="0" i="0" u="sng" dirty="0">
                <a:solidFill>
                  <a:srgbClr val="2C40D0"/>
                </a:solidFill>
                <a:effectLst/>
                <a:latin typeface="SourceSansPro"/>
                <a:hlinkClick r:id="rId2"/>
              </a:rPr>
              <a:t>balance sheets</a:t>
            </a:r>
            <a:r>
              <a:rPr lang="en-US" sz="1800" b="0" i="0" dirty="0">
                <a:solidFill>
                  <a:srgbClr val="111111"/>
                </a:solidFill>
                <a:effectLst/>
                <a:latin typeface="SourceSansPro"/>
              </a:rPr>
              <a:t>, and </a:t>
            </a:r>
            <a:r>
              <a:rPr lang="en-US" sz="1800" b="0" i="0" u="sng" dirty="0">
                <a:solidFill>
                  <a:srgbClr val="2C40D0"/>
                </a:solidFill>
                <a:effectLst/>
                <a:latin typeface="SourceSansPro"/>
                <a:hlinkClick r:id="rId3"/>
              </a:rPr>
              <a:t>cash flow statements</a:t>
            </a:r>
            <a:r>
              <a:rPr lang="en-US" sz="1800" b="0" i="0" dirty="0">
                <a:solidFill>
                  <a:srgbClr val="111111"/>
                </a:solidFill>
                <a:effectLst/>
                <a:latin typeface="SourceSansPro"/>
              </a:rPr>
              <a:t>, they focus on customer acquisition cost, lifetime customer value, </a:t>
            </a:r>
            <a:r>
              <a:rPr lang="en-US" sz="1800" b="0" i="0" u="sng" dirty="0">
                <a:solidFill>
                  <a:srgbClr val="2C40D0"/>
                </a:solidFill>
                <a:effectLst/>
                <a:latin typeface="SourceSansPro"/>
                <a:hlinkClick r:id="rId4"/>
              </a:rPr>
              <a:t>customer churn rate</a:t>
            </a:r>
            <a:r>
              <a:rPr lang="en-US" sz="1800" b="0" i="0" dirty="0">
                <a:solidFill>
                  <a:srgbClr val="111111"/>
                </a:solidFill>
                <a:effectLst/>
                <a:latin typeface="SourceSansPro"/>
              </a:rPr>
              <a:t>, and how viral their product could be.</a:t>
            </a:r>
          </a:p>
          <a:p>
            <a:endParaRPr lang="en-IN" sz="2000" dirty="0"/>
          </a:p>
        </p:txBody>
      </p:sp>
    </p:spTree>
    <p:extLst>
      <p:ext uri="{BB962C8B-B14F-4D97-AF65-F5344CB8AC3E}">
        <p14:creationId xmlns:p14="http://schemas.microsoft.com/office/powerpoint/2010/main" val="95019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Build-Experiment-Learn Feedback Loop</a:t>
            </a:r>
          </a:p>
        </p:txBody>
      </p:sp>
      <p:sp>
        <p:nvSpPr>
          <p:cNvPr id="4" name="Freeform 3"/>
          <p:cNvSpPr/>
          <p:nvPr/>
        </p:nvSpPr>
        <p:spPr>
          <a:xfrm>
            <a:off x="5112490" y="1980682"/>
            <a:ext cx="1248561" cy="811565"/>
          </a:xfrm>
          <a:custGeom>
            <a:avLst/>
            <a:gdLst>
              <a:gd name="connsiteX0" fmla="*/ 0 w 1248561"/>
              <a:gd name="connsiteY0" fmla="*/ 135264 h 811565"/>
              <a:gd name="connsiteX1" fmla="*/ 135264 w 1248561"/>
              <a:gd name="connsiteY1" fmla="*/ 0 h 811565"/>
              <a:gd name="connsiteX2" fmla="*/ 1113297 w 1248561"/>
              <a:gd name="connsiteY2" fmla="*/ 0 h 811565"/>
              <a:gd name="connsiteX3" fmla="*/ 1248561 w 1248561"/>
              <a:gd name="connsiteY3" fmla="*/ 135264 h 811565"/>
              <a:gd name="connsiteX4" fmla="*/ 1248561 w 1248561"/>
              <a:gd name="connsiteY4" fmla="*/ 676301 h 811565"/>
              <a:gd name="connsiteX5" fmla="*/ 1113297 w 1248561"/>
              <a:gd name="connsiteY5" fmla="*/ 811565 h 811565"/>
              <a:gd name="connsiteX6" fmla="*/ 135264 w 1248561"/>
              <a:gd name="connsiteY6" fmla="*/ 811565 h 811565"/>
              <a:gd name="connsiteX7" fmla="*/ 0 w 1248561"/>
              <a:gd name="connsiteY7" fmla="*/ 676301 h 811565"/>
              <a:gd name="connsiteX8" fmla="*/ 0 w 1248561"/>
              <a:gd name="connsiteY8" fmla="*/ 135264 h 81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61" h="811565">
                <a:moveTo>
                  <a:pt x="0" y="135264"/>
                </a:moveTo>
                <a:cubicBezTo>
                  <a:pt x="0" y="60560"/>
                  <a:pt x="60560" y="0"/>
                  <a:pt x="135264" y="0"/>
                </a:cubicBezTo>
                <a:lnTo>
                  <a:pt x="1113297" y="0"/>
                </a:lnTo>
                <a:cubicBezTo>
                  <a:pt x="1188001" y="0"/>
                  <a:pt x="1248561" y="60560"/>
                  <a:pt x="1248561" y="135264"/>
                </a:cubicBezTo>
                <a:lnTo>
                  <a:pt x="1248561" y="676301"/>
                </a:lnTo>
                <a:cubicBezTo>
                  <a:pt x="1248561" y="751005"/>
                  <a:pt x="1188001" y="811565"/>
                  <a:pt x="1113297" y="811565"/>
                </a:cubicBezTo>
                <a:lnTo>
                  <a:pt x="135264" y="811565"/>
                </a:lnTo>
                <a:cubicBezTo>
                  <a:pt x="60560" y="811565"/>
                  <a:pt x="0" y="751005"/>
                  <a:pt x="0" y="676301"/>
                </a:cubicBezTo>
                <a:lnTo>
                  <a:pt x="0" y="135264"/>
                </a:lnTo>
                <a:close/>
              </a:path>
            </a:pathLst>
          </a:cu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617" tIns="131057" rIns="39617" bIns="131057"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rPr>
              <a:t>Idea</a:t>
            </a:r>
          </a:p>
        </p:txBody>
      </p:sp>
      <p:sp>
        <p:nvSpPr>
          <p:cNvPr id="5" name="Freeform 4"/>
          <p:cNvSpPr/>
          <p:nvPr/>
        </p:nvSpPr>
        <p:spPr>
          <a:xfrm>
            <a:off x="3822818" y="2386465"/>
            <a:ext cx="3827905" cy="3827905"/>
          </a:xfrm>
          <a:custGeom>
            <a:avLst/>
            <a:gdLst/>
            <a:ahLst/>
            <a:cxnLst/>
            <a:rect l="0" t="0" r="0" b="0"/>
            <a:pathLst>
              <a:path>
                <a:moveTo>
                  <a:pt x="2695699" y="166930"/>
                </a:moveTo>
                <a:arcTo wR="1913952" hR="1913952" stAng="17646436" swAng="925395"/>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Freeform 5"/>
          <p:cNvSpPr/>
          <p:nvPr/>
        </p:nvSpPr>
        <p:spPr>
          <a:xfrm>
            <a:off x="6318005" y="2937659"/>
            <a:ext cx="2152595" cy="811565"/>
          </a:xfrm>
          <a:custGeom>
            <a:avLst/>
            <a:gdLst>
              <a:gd name="connsiteX0" fmla="*/ 0 w 2152595"/>
              <a:gd name="connsiteY0" fmla="*/ 405783 h 811565"/>
              <a:gd name="connsiteX1" fmla="*/ 1076298 w 2152595"/>
              <a:gd name="connsiteY1" fmla="*/ 0 h 811565"/>
              <a:gd name="connsiteX2" fmla="*/ 2152596 w 2152595"/>
              <a:gd name="connsiteY2" fmla="*/ 405783 h 811565"/>
              <a:gd name="connsiteX3" fmla="*/ 1076298 w 2152595"/>
              <a:gd name="connsiteY3" fmla="*/ 811566 h 811565"/>
              <a:gd name="connsiteX4" fmla="*/ 0 w 2152595"/>
              <a:gd name="connsiteY4" fmla="*/ 405783 h 81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595" h="811565">
                <a:moveTo>
                  <a:pt x="0" y="405783"/>
                </a:moveTo>
                <a:cubicBezTo>
                  <a:pt x="0" y="181675"/>
                  <a:pt x="481875" y="0"/>
                  <a:pt x="1076298" y="0"/>
                </a:cubicBezTo>
                <a:cubicBezTo>
                  <a:pt x="1670721" y="0"/>
                  <a:pt x="2152596" y="181675"/>
                  <a:pt x="2152596" y="405783"/>
                </a:cubicBezTo>
                <a:cubicBezTo>
                  <a:pt x="2152596" y="629891"/>
                  <a:pt x="1670721" y="811566"/>
                  <a:pt x="1076298" y="811566"/>
                </a:cubicBezTo>
                <a:cubicBezTo>
                  <a:pt x="481875" y="811566"/>
                  <a:pt x="0" y="629891"/>
                  <a:pt x="0" y="405783"/>
                </a:cubicBezTo>
                <a:close/>
              </a:path>
            </a:pathLst>
          </a:custGeom>
          <a:solidFill>
            <a:srgbClr val="00B05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5240" tIns="210291" rIns="315240" bIns="210291"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rPr>
              <a:t>Build</a:t>
            </a:r>
          </a:p>
        </p:txBody>
      </p:sp>
      <p:sp>
        <p:nvSpPr>
          <p:cNvPr id="8" name="Freeform 7"/>
          <p:cNvSpPr/>
          <p:nvPr/>
        </p:nvSpPr>
        <p:spPr>
          <a:xfrm>
            <a:off x="3795171" y="2284384"/>
            <a:ext cx="3827905" cy="3827905"/>
          </a:xfrm>
          <a:custGeom>
            <a:avLst/>
            <a:gdLst/>
            <a:ahLst/>
            <a:cxnLst/>
            <a:rect l="0" t="0" r="0" b="0"/>
            <a:pathLst>
              <a:path>
                <a:moveTo>
                  <a:pt x="3805243" y="1620293"/>
                </a:moveTo>
                <a:arcTo wR="1913952" hR="1913952" stAng="21070453" swAng="864532"/>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8"/>
          <p:cNvSpPr/>
          <p:nvPr/>
        </p:nvSpPr>
        <p:spPr>
          <a:xfrm>
            <a:off x="6867997" y="4541489"/>
            <a:ext cx="1248561" cy="811565"/>
          </a:xfrm>
          <a:custGeom>
            <a:avLst/>
            <a:gdLst>
              <a:gd name="connsiteX0" fmla="*/ 0 w 1248561"/>
              <a:gd name="connsiteY0" fmla="*/ 135264 h 811565"/>
              <a:gd name="connsiteX1" fmla="*/ 135264 w 1248561"/>
              <a:gd name="connsiteY1" fmla="*/ 0 h 811565"/>
              <a:gd name="connsiteX2" fmla="*/ 1113297 w 1248561"/>
              <a:gd name="connsiteY2" fmla="*/ 0 h 811565"/>
              <a:gd name="connsiteX3" fmla="*/ 1248561 w 1248561"/>
              <a:gd name="connsiteY3" fmla="*/ 135264 h 811565"/>
              <a:gd name="connsiteX4" fmla="*/ 1248561 w 1248561"/>
              <a:gd name="connsiteY4" fmla="*/ 676301 h 811565"/>
              <a:gd name="connsiteX5" fmla="*/ 1113297 w 1248561"/>
              <a:gd name="connsiteY5" fmla="*/ 811565 h 811565"/>
              <a:gd name="connsiteX6" fmla="*/ 135264 w 1248561"/>
              <a:gd name="connsiteY6" fmla="*/ 811565 h 811565"/>
              <a:gd name="connsiteX7" fmla="*/ 0 w 1248561"/>
              <a:gd name="connsiteY7" fmla="*/ 676301 h 811565"/>
              <a:gd name="connsiteX8" fmla="*/ 0 w 1248561"/>
              <a:gd name="connsiteY8" fmla="*/ 135264 h 81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61" h="811565">
                <a:moveTo>
                  <a:pt x="0" y="135264"/>
                </a:moveTo>
                <a:cubicBezTo>
                  <a:pt x="0" y="60560"/>
                  <a:pt x="60560" y="0"/>
                  <a:pt x="135264" y="0"/>
                </a:cubicBezTo>
                <a:lnTo>
                  <a:pt x="1113297" y="0"/>
                </a:lnTo>
                <a:cubicBezTo>
                  <a:pt x="1188001" y="0"/>
                  <a:pt x="1248561" y="60560"/>
                  <a:pt x="1248561" y="135264"/>
                </a:cubicBezTo>
                <a:lnTo>
                  <a:pt x="1248561" y="676301"/>
                </a:lnTo>
                <a:cubicBezTo>
                  <a:pt x="1248561" y="751005"/>
                  <a:pt x="1188001" y="811565"/>
                  <a:pt x="1113297" y="811565"/>
                </a:cubicBezTo>
                <a:lnTo>
                  <a:pt x="135264" y="811565"/>
                </a:lnTo>
                <a:cubicBezTo>
                  <a:pt x="60560" y="811565"/>
                  <a:pt x="0" y="751005"/>
                  <a:pt x="0" y="676301"/>
                </a:cubicBezTo>
                <a:lnTo>
                  <a:pt x="0" y="135264"/>
                </a:lnTo>
                <a:close/>
              </a:path>
            </a:pathLst>
          </a:cu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617" tIns="131057" rIns="39617" bIns="131057"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rPr>
              <a:t>Product</a:t>
            </a:r>
          </a:p>
        </p:txBody>
      </p:sp>
      <p:sp>
        <p:nvSpPr>
          <p:cNvPr id="11" name="Freeform 10"/>
          <p:cNvSpPr/>
          <p:nvPr/>
        </p:nvSpPr>
        <p:spPr>
          <a:xfrm>
            <a:off x="3727538" y="2455627"/>
            <a:ext cx="3827905" cy="3827905"/>
          </a:xfrm>
          <a:custGeom>
            <a:avLst/>
            <a:gdLst/>
            <a:ahLst/>
            <a:cxnLst/>
            <a:rect l="0" t="0" r="0" b="0"/>
            <a:pathLst>
              <a:path>
                <a:moveTo>
                  <a:pt x="3478622" y="3016233"/>
                </a:moveTo>
                <a:arcTo wR="1913952" hR="1913952" stAng="2109839" swAng="771264"/>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4660617" y="5808588"/>
            <a:ext cx="2152308" cy="811565"/>
          </a:xfrm>
          <a:custGeom>
            <a:avLst/>
            <a:gdLst>
              <a:gd name="connsiteX0" fmla="*/ 0 w 2152308"/>
              <a:gd name="connsiteY0" fmla="*/ 405783 h 811565"/>
              <a:gd name="connsiteX1" fmla="*/ 1076154 w 2152308"/>
              <a:gd name="connsiteY1" fmla="*/ 0 h 811565"/>
              <a:gd name="connsiteX2" fmla="*/ 2152308 w 2152308"/>
              <a:gd name="connsiteY2" fmla="*/ 405783 h 811565"/>
              <a:gd name="connsiteX3" fmla="*/ 1076154 w 2152308"/>
              <a:gd name="connsiteY3" fmla="*/ 811566 h 811565"/>
              <a:gd name="connsiteX4" fmla="*/ 0 w 2152308"/>
              <a:gd name="connsiteY4" fmla="*/ 405783 h 81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308" h="811565">
                <a:moveTo>
                  <a:pt x="0" y="405783"/>
                </a:moveTo>
                <a:cubicBezTo>
                  <a:pt x="0" y="181675"/>
                  <a:pt x="481811" y="0"/>
                  <a:pt x="1076154" y="0"/>
                </a:cubicBezTo>
                <a:cubicBezTo>
                  <a:pt x="1670497" y="0"/>
                  <a:pt x="2152308" y="181675"/>
                  <a:pt x="2152308" y="405783"/>
                </a:cubicBezTo>
                <a:cubicBezTo>
                  <a:pt x="2152308" y="629891"/>
                  <a:pt x="1670497" y="811566"/>
                  <a:pt x="1076154" y="811566"/>
                </a:cubicBezTo>
                <a:cubicBezTo>
                  <a:pt x="481811" y="811566"/>
                  <a:pt x="0" y="629891"/>
                  <a:pt x="0" y="405783"/>
                </a:cubicBezTo>
                <a:close/>
              </a:path>
            </a:pathLst>
          </a:custGeom>
          <a:solidFill>
            <a:srgbClr val="00B05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5198" tIns="210291" rIns="315198" bIns="210291"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rPr>
              <a:t>Experiment</a:t>
            </a:r>
          </a:p>
        </p:txBody>
      </p:sp>
      <p:sp>
        <p:nvSpPr>
          <p:cNvPr id="16" name="Freeform 15"/>
          <p:cNvSpPr/>
          <p:nvPr/>
        </p:nvSpPr>
        <p:spPr>
          <a:xfrm>
            <a:off x="3895150" y="2438142"/>
            <a:ext cx="3827905" cy="3827905"/>
          </a:xfrm>
          <a:custGeom>
            <a:avLst/>
            <a:gdLst/>
            <a:ahLst/>
            <a:cxnLst/>
            <a:rect l="0" t="0" r="0" b="0"/>
            <a:pathLst>
              <a:path>
                <a:moveTo>
                  <a:pt x="654072" y="3354756"/>
                </a:moveTo>
                <a:arcTo wR="1913952" hR="1913952" stAng="7870043" swAng="780431"/>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16"/>
          <p:cNvSpPr/>
          <p:nvPr/>
        </p:nvSpPr>
        <p:spPr>
          <a:xfrm>
            <a:off x="3346093" y="4541485"/>
            <a:ext cx="1248561" cy="811565"/>
          </a:xfrm>
          <a:custGeom>
            <a:avLst/>
            <a:gdLst>
              <a:gd name="connsiteX0" fmla="*/ 0 w 1248561"/>
              <a:gd name="connsiteY0" fmla="*/ 135264 h 811565"/>
              <a:gd name="connsiteX1" fmla="*/ 135264 w 1248561"/>
              <a:gd name="connsiteY1" fmla="*/ 0 h 811565"/>
              <a:gd name="connsiteX2" fmla="*/ 1113297 w 1248561"/>
              <a:gd name="connsiteY2" fmla="*/ 0 h 811565"/>
              <a:gd name="connsiteX3" fmla="*/ 1248561 w 1248561"/>
              <a:gd name="connsiteY3" fmla="*/ 135264 h 811565"/>
              <a:gd name="connsiteX4" fmla="*/ 1248561 w 1248561"/>
              <a:gd name="connsiteY4" fmla="*/ 676301 h 811565"/>
              <a:gd name="connsiteX5" fmla="*/ 1113297 w 1248561"/>
              <a:gd name="connsiteY5" fmla="*/ 811565 h 811565"/>
              <a:gd name="connsiteX6" fmla="*/ 135264 w 1248561"/>
              <a:gd name="connsiteY6" fmla="*/ 811565 h 811565"/>
              <a:gd name="connsiteX7" fmla="*/ 0 w 1248561"/>
              <a:gd name="connsiteY7" fmla="*/ 676301 h 811565"/>
              <a:gd name="connsiteX8" fmla="*/ 0 w 1248561"/>
              <a:gd name="connsiteY8" fmla="*/ 135264 h 81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61" h="811565">
                <a:moveTo>
                  <a:pt x="0" y="135264"/>
                </a:moveTo>
                <a:cubicBezTo>
                  <a:pt x="0" y="60560"/>
                  <a:pt x="60560" y="0"/>
                  <a:pt x="135264" y="0"/>
                </a:cubicBezTo>
                <a:lnTo>
                  <a:pt x="1113297" y="0"/>
                </a:lnTo>
                <a:cubicBezTo>
                  <a:pt x="1188001" y="0"/>
                  <a:pt x="1248561" y="60560"/>
                  <a:pt x="1248561" y="135264"/>
                </a:cubicBezTo>
                <a:lnTo>
                  <a:pt x="1248561" y="676301"/>
                </a:lnTo>
                <a:cubicBezTo>
                  <a:pt x="1248561" y="751005"/>
                  <a:pt x="1188001" y="811565"/>
                  <a:pt x="1113297" y="811565"/>
                </a:cubicBezTo>
                <a:lnTo>
                  <a:pt x="135264" y="811565"/>
                </a:lnTo>
                <a:cubicBezTo>
                  <a:pt x="60560" y="811565"/>
                  <a:pt x="0" y="751005"/>
                  <a:pt x="0" y="676301"/>
                </a:cubicBezTo>
                <a:lnTo>
                  <a:pt x="0" y="135264"/>
                </a:lnTo>
                <a:close/>
              </a:path>
            </a:pathLst>
          </a:cu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617" tIns="131057" rIns="39617" bIns="131057"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rPr>
              <a:t>Data</a:t>
            </a:r>
          </a:p>
        </p:txBody>
      </p:sp>
      <p:sp>
        <p:nvSpPr>
          <p:cNvPr id="18" name="Freeform 17"/>
          <p:cNvSpPr/>
          <p:nvPr/>
        </p:nvSpPr>
        <p:spPr>
          <a:xfrm>
            <a:off x="3844429" y="2308695"/>
            <a:ext cx="3827905" cy="3827905"/>
          </a:xfrm>
          <a:custGeom>
            <a:avLst/>
            <a:gdLst/>
            <a:ahLst/>
            <a:cxnLst/>
            <a:rect l="0" t="0" r="0" b="0"/>
            <a:pathLst>
              <a:path>
                <a:moveTo>
                  <a:pt x="6830" y="2075503"/>
                </a:moveTo>
                <a:arcTo wR="1913952" hR="1913952" stAng="10509485" swAng="864928"/>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p:cNvSpPr/>
          <p:nvPr/>
        </p:nvSpPr>
        <p:spPr>
          <a:xfrm>
            <a:off x="3002942" y="2937659"/>
            <a:ext cx="2152595" cy="811565"/>
          </a:xfrm>
          <a:custGeom>
            <a:avLst/>
            <a:gdLst>
              <a:gd name="connsiteX0" fmla="*/ 0 w 2152595"/>
              <a:gd name="connsiteY0" fmla="*/ 405783 h 811565"/>
              <a:gd name="connsiteX1" fmla="*/ 1076298 w 2152595"/>
              <a:gd name="connsiteY1" fmla="*/ 0 h 811565"/>
              <a:gd name="connsiteX2" fmla="*/ 2152596 w 2152595"/>
              <a:gd name="connsiteY2" fmla="*/ 405783 h 811565"/>
              <a:gd name="connsiteX3" fmla="*/ 1076298 w 2152595"/>
              <a:gd name="connsiteY3" fmla="*/ 811566 h 811565"/>
              <a:gd name="connsiteX4" fmla="*/ 0 w 2152595"/>
              <a:gd name="connsiteY4" fmla="*/ 405783 h 81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595" h="811565">
                <a:moveTo>
                  <a:pt x="0" y="405783"/>
                </a:moveTo>
                <a:cubicBezTo>
                  <a:pt x="0" y="181675"/>
                  <a:pt x="481875" y="0"/>
                  <a:pt x="1076298" y="0"/>
                </a:cubicBezTo>
                <a:cubicBezTo>
                  <a:pt x="1670721" y="0"/>
                  <a:pt x="2152596" y="181675"/>
                  <a:pt x="2152596" y="405783"/>
                </a:cubicBezTo>
                <a:cubicBezTo>
                  <a:pt x="2152596" y="629891"/>
                  <a:pt x="1670721" y="811566"/>
                  <a:pt x="1076298" y="811566"/>
                </a:cubicBezTo>
                <a:cubicBezTo>
                  <a:pt x="481875" y="811566"/>
                  <a:pt x="0" y="629891"/>
                  <a:pt x="0" y="405783"/>
                </a:cubicBezTo>
                <a:close/>
              </a:path>
            </a:pathLst>
          </a:custGeom>
          <a:solidFill>
            <a:srgbClr val="00B05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5240" tIns="210291" rIns="315240" bIns="210291"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rPr>
              <a:t>Learn</a:t>
            </a:r>
          </a:p>
        </p:txBody>
      </p:sp>
      <p:sp>
        <p:nvSpPr>
          <p:cNvPr id="20" name="Freeform 19"/>
          <p:cNvSpPr/>
          <p:nvPr/>
        </p:nvSpPr>
        <p:spPr>
          <a:xfrm>
            <a:off x="3822818" y="2386465"/>
            <a:ext cx="3827905" cy="3827905"/>
          </a:xfrm>
          <a:custGeom>
            <a:avLst/>
            <a:gdLst/>
            <a:ahLst/>
            <a:cxnLst/>
            <a:rect l="0" t="0" r="0" b="0"/>
            <a:pathLst>
              <a:path>
                <a:moveTo>
                  <a:pt x="695742" y="437748"/>
                </a:moveTo>
                <a:arcTo wR="1913952" hR="1913952" stAng="13828170" swAng="925395"/>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pic>
        <p:nvPicPr>
          <p:cNvPr id="7"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3674" y="1493950"/>
            <a:ext cx="964388" cy="114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78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5" grpId="0" animBg="1"/>
      <p:bldP spid="17"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Build-Experiment-Learn Feedback Loop</a:t>
            </a:r>
          </a:p>
        </p:txBody>
      </p:sp>
      <p:sp>
        <p:nvSpPr>
          <p:cNvPr id="4" name="Freeform 3"/>
          <p:cNvSpPr/>
          <p:nvPr/>
        </p:nvSpPr>
        <p:spPr>
          <a:xfrm>
            <a:off x="5112490" y="1980682"/>
            <a:ext cx="1248561" cy="811565"/>
          </a:xfrm>
          <a:custGeom>
            <a:avLst/>
            <a:gdLst>
              <a:gd name="connsiteX0" fmla="*/ 0 w 1248561"/>
              <a:gd name="connsiteY0" fmla="*/ 135264 h 811565"/>
              <a:gd name="connsiteX1" fmla="*/ 135264 w 1248561"/>
              <a:gd name="connsiteY1" fmla="*/ 0 h 811565"/>
              <a:gd name="connsiteX2" fmla="*/ 1113297 w 1248561"/>
              <a:gd name="connsiteY2" fmla="*/ 0 h 811565"/>
              <a:gd name="connsiteX3" fmla="*/ 1248561 w 1248561"/>
              <a:gd name="connsiteY3" fmla="*/ 135264 h 811565"/>
              <a:gd name="connsiteX4" fmla="*/ 1248561 w 1248561"/>
              <a:gd name="connsiteY4" fmla="*/ 676301 h 811565"/>
              <a:gd name="connsiteX5" fmla="*/ 1113297 w 1248561"/>
              <a:gd name="connsiteY5" fmla="*/ 811565 h 811565"/>
              <a:gd name="connsiteX6" fmla="*/ 135264 w 1248561"/>
              <a:gd name="connsiteY6" fmla="*/ 811565 h 811565"/>
              <a:gd name="connsiteX7" fmla="*/ 0 w 1248561"/>
              <a:gd name="connsiteY7" fmla="*/ 676301 h 811565"/>
              <a:gd name="connsiteX8" fmla="*/ 0 w 1248561"/>
              <a:gd name="connsiteY8" fmla="*/ 135264 h 81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61" h="811565">
                <a:moveTo>
                  <a:pt x="0" y="135264"/>
                </a:moveTo>
                <a:cubicBezTo>
                  <a:pt x="0" y="60560"/>
                  <a:pt x="60560" y="0"/>
                  <a:pt x="135264" y="0"/>
                </a:cubicBezTo>
                <a:lnTo>
                  <a:pt x="1113297" y="0"/>
                </a:lnTo>
                <a:cubicBezTo>
                  <a:pt x="1188001" y="0"/>
                  <a:pt x="1248561" y="60560"/>
                  <a:pt x="1248561" y="135264"/>
                </a:cubicBezTo>
                <a:lnTo>
                  <a:pt x="1248561" y="676301"/>
                </a:lnTo>
                <a:cubicBezTo>
                  <a:pt x="1248561" y="751005"/>
                  <a:pt x="1188001" y="811565"/>
                  <a:pt x="1113297" y="811565"/>
                </a:cubicBezTo>
                <a:lnTo>
                  <a:pt x="135264" y="811565"/>
                </a:lnTo>
                <a:cubicBezTo>
                  <a:pt x="60560" y="811565"/>
                  <a:pt x="0" y="751005"/>
                  <a:pt x="0" y="676301"/>
                </a:cubicBezTo>
                <a:lnTo>
                  <a:pt x="0" y="135264"/>
                </a:lnTo>
                <a:close/>
              </a:path>
            </a:pathLst>
          </a:cu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617" tIns="131057" rIns="39617" bIns="131057"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rPr>
              <a:t>Idea</a:t>
            </a:r>
          </a:p>
        </p:txBody>
      </p:sp>
      <p:sp>
        <p:nvSpPr>
          <p:cNvPr id="5" name="Freeform 4"/>
          <p:cNvSpPr/>
          <p:nvPr/>
        </p:nvSpPr>
        <p:spPr>
          <a:xfrm>
            <a:off x="3822818" y="2386465"/>
            <a:ext cx="3827905" cy="3827905"/>
          </a:xfrm>
          <a:custGeom>
            <a:avLst/>
            <a:gdLst/>
            <a:ahLst/>
            <a:cxnLst/>
            <a:rect l="0" t="0" r="0" b="0"/>
            <a:pathLst>
              <a:path>
                <a:moveTo>
                  <a:pt x="2695699" y="166930"/>
                </a:moveTo>
                <a:arcTo wR="1913952" hR="1913952" stAng="17646436" swAng="925395"/>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Freeform 5"/>
          <p:cNvSpPr/>
          <p:nvPr/>
        </p:nvSpPr>
        <p:spPr>
          <a:xfrm>
            <a:off x="6318005" y="2937659"/>
            <a:ext cx="2152595" cy="811565"/>
          </a:xfrm>
          <a:custGeom>
            <a:avLst/>
            <a:gdLst>
              <a:gd name="connsiteX0" fmla="*/ 0 w 2152595"/>
              <a:gd name="connsiteY0" fmla="*/ 405783 h 811565"/>
              <a:gd name="connsiteX1" fmla="*/ 1076298 w 2152595"/>
              <a:gd name="connsiteY1" fmla="*/ 0 h 811565"/>
              <a:gd name="connsiteX2" fmla="*/ 2152596 w 2152595"/>
              <a:gd name="connsiteY2" fmla="*/ 405783 h 811565"/>
              <a:gd name="connsiteX3" fmla="*/ 1076298 w 2152595"/>
              <a:gd name="connsiteY3" fmla="*/ 811566 h 811565"/>
              <a:gd name="connsiteX4" fmla="*/ 0 w 2152595"/>
              <a:gd name="connsiteY4" fmla="*/ 405783 h 81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595" h="811565">
                <a:moveTo>
                  <a:pt x="0" y="405783"/>
                </a:moveTo>
                <a:cubicBezTo>
                  <a:pt x="0" y="181675"/>
                  <a:pt x="481875" y="0"/>
                  <a:pt x="1076298" y="0"/>
                </a:cubicBezTo>
                <a:cubicBezTo>
                  <a:pt x="1670721" y="0"/>
                  <a:pt x="2152596" y="181675"/>
                  <a:pt x="2152596" y="405783"/>
                </a:cubicBezTo>
                <a:cubicBezTo>
                  <a:pt x="2152596" y="629891"/>
                  <a:pt x="1670721" y="811566"/>
                  <a:pt x="1076298" y="811566"/>
                </a:cubicBezTo>
                <a:cubicBezTo>
                  <a:pt x="481875" y="811566"/>
                  <a:pt x="0" y="629891"/>
                  <a:pt x="0" y="405783"/>
                </a:cubicBezTo>
                <a:close/>
              </a:path>
            </a:pathLst>
          </a:custGeom>
          <a:solidFill>
            <a:srgbClr val="00B05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5240" tIns="210291" rIns="315240" bIns="210291"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rPr>
              <a:t>Build</a:t>
            </a:r>
          </a:p>
        </p:txBody>
      </p:sp>
      <p:sp>
        <p:nvSpPr>
          <p:cNvPr id="8" name="Freeform 7"/>
          <p:cNvSpPr/>
          <p:nvPr/>
        </p:nvSpPr>
        <p:spPr>
          <a:xfrm>
            <a:off x="3795171" y="2284384"/>
            <a:ext cx="3827905" cy="3827905"/>
          </a:xfrm>
          <a:custGeom>
            <a:avLst/>
            <a:gdLst/>
            <a:ahLst/>
            <a:cxnLst/>
            <a:rect l="0" t="0" r="0" b="0"/>
            <a:pathLst>
              <a:path>
                <a:moveTo>
                  <a:pt x="3805243" y="1620293"/>
                </a:moveTo>
                <a:arcTo wR="1913952" hR="1913952" stAng="21070453" swAng="864532"/>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8"/>
          <p:cNvSpPr/>
          <p:nvPr/>
        </p:nvSpPr>
        <p:spPr>
          <a:xfrm>
            <a:off x="6867997" y="4541489"/>
            <a:ext cx="1248561" cy="811565"/>
          </a:xfrm>
          <a:custGeom>
            <a:avLst/>
            <a:gdLst>
              <a:gd name="connsiteX0" fmla="*/ 0 w 1248561"/>
              <a:gd name="connsiteY0" fmla="*/ 135264 h 811565"/>
              <a:gd name="connsiteX1" fmla="*/ 135264 w 1248561"/>
              <a:gd name="connsiteY1" fmla="*/ 0 h 811565"/>
              <a:gd name="connsiteX2" fmla="*/ 1113297 w 1248561"/>
              <a:gd name="connsiteY2" fmla="*/ 0 h 811565"/>
              <a:gd name="connsiteX3" fmla="*/ 1248561 w 1248561"/>
              <a:gd name="connsiteY3" fmla="*/ 135264 h 811565"/>
              <a:gd name="connsiteX4" fmla="*/ 1248561 w 1248561"/>
              <a:gd name="connsiteY4" fmla="*/ 676301 h 811565"/>
              <a:gd name="connsiteX5" fmla="*/ 1113297 w 1248561"/>
              <a:gd name="connsiteY5" fmla="*/ 811565 h 811565"/>
              <a:gd name="connsiteX6" fmla="*/ 135264 w 1248561"/>
              <a:gd name="connsiteY6" fmla="*/ 811565 h 811565"/>
              <a:gd name="connsiteX7" fmla="*/ 0 w 1248561"/>
              <a:gd name="connsiteY7" fmla="*/ 676301 h 811565"/>
              <a:gd name="connsiteX8" fmla="*/ 0 w 1248561"/>
              <a:gd name="connsiteY8" fmla="*/ 135264 h 81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61" h="811565">
                <a:moveTo>
                  <a:pt x="0" y="135264"/>
                </a:moveTo>
                <a:cubicBezTo>
                  <a:pt x="0" y="60560"/>
                  <a:pt x="60560" y="0"/>
                  <a:pt x="135264" y="0"/>
                </a:cubicBezTo>
                <a:lnTo>
                  <a:pt x="1113297" y="0"/>
                </a:lnTo>
                <a:cubicBezTo>
                  <a:pt x="1188001" y="0"/>
                  <a:pt x="1248561" y="60560"/>
                  <a:pt x="1248561" y="135264"/>
                </a:cubicBezTo>
                <a:lnTo>
                  <a:pt x="1248561" y="676301"/>
                </a:lnTo>
                <a:cubicBezTo>
                  <a:pt x="1248561" y="751005"/>
                  <a:pt x="1188001" y="811565"/>
                  <a:pt x="1113297" y="811565"/>
                </a:cubicBezTo>
                <a:lnTo>
                  <a:pt x="135264" y="811565"/>
                </a:lnTo>
                <a:cubicBezTo>
                  <a:pt x="60560" y="811565"/>
                  <a:pt x="0" y="751005"/>
                  <a:pt x="0" y="676301"/>
                </a:cubicBezTo>
                <a:lnTo>
                  <a:pt x="0" y="135264"/>
                </a:lnTo>
                <a:close/>
              </a:path>
            </a:pathLst>
          </a:cu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617" tIns="131057" rIns="39617" bIns="131057"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rPr>
              <a:t>Product</a:t>
            </a:r>
          </a:p>
        </p:txBody>
      </p:sp>
      <p:sp>
        <p:nvSpPr>
          <p:cNvPr id="11" name="Freeform 10"/>
          <p:cNvSpPr/>
          <p:nvPr/>
        </p:nvSpPr>
        <p:spPr>
          <a:xfrm>
            <a:off x="3727538" y="2455627"/>
            <a:ext cx="3827905" cy="3827905"/>
          </a:xfrm>
          <a:custGeom>
            <a:avLst/>
            <a:gdLst/>
            <a:ahLst/>
            <a:cxnLst/>
            <a:rect l="0" t="0" r="0" b="0"/>
            <a:pathLst>
              <a:path>
                <a:moveTo>
                  <a:pt x="3478622" y="3016233"/>
                </a:moveTo>
                <a:arcTo wR="1913952" hR="1913952" stAng="2109839" swAng="771264"/>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4660617" y="5808588"/>
            <a:ext cx="2152308" cy="811565"/>
          </a:xfrm>
          <a:custGeom>
            <a:avLst/>
            <a:gdLst>
              <a:gd name="connsiteX0" fmla="*/ 0 w 2152308"/>
              <a:gd name="connsiteY0" fmla="*/ 405783 h 811565"/>
              <a:gd name="connsiteX1" fmla="*/ 1076154 w 2152308"/>
              <a:gd name="connsiteY1" fmla="*/ 0 h 811565"/>
              <a:gd name="connsiteX2" fmla="*/ 2152308 w 2152308"/>
              <a:gd name="connsiteY2" fmla="*/ 405783 h 811565"/>
              <a:gd name="connsiteX3" fmla="*/ 1076154 w 2152308"/>
              <a:gd name="connsiteY3" fmla="*/ 811566 h 811565"/>
              <a:gd name="connsiteX4" fmla="*/ 0 w 2152308"/>
              <a:gd name="connsiteY4" fmla="*/ 405783 h 81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308" h="811565">
                <a:moveTo>
                  <a:pt x="0" y="405783"/>
                </a:moveTo>
                <a:cubicBezTo>
                  <a:pt x="0" y="181675"/>
                  <a:pt x="481811" y="0"/>
                  <a:pt x="1076154" y="0"/>
                </a:cubicBezTo>
                <a:cubicBezTo>
                  <a:pt x="1670497" y="0"/>
                  <a:pt x="2152308" y="181675"/>
                  <a:pt x="2152308" y="405783"/>
                </a:cubicBezTo>
                <a:cubicBezTo>
                  <a:pt x="2152308" y="629891"/>
                  <a:pt x="1670497" y="811566"/>
                  <a:pt x="1076154" y="811566"/>
                </a:cubicBezTo>
                <a:cubicBezTo>
                  <a:pt x="481811" y="811566"/>
                  <a:pt x="0" y="629891"/>
                  <a:pt x="0" y="405783"/>
                </a:cubicBezTo>
                <a:close/>
              </a:path>
            </a:pathLst>
          </a:custGeom>
          <a:solidFill>
            <a:srgbClr val="00B05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5198" tIns="210291" rIns="315198" bIns="210291"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rPr>
              <a:t>Experiment</a:t>
            </a:r>
          </a:p>
        </p:txBody>
      </p:sp>
      <p:sp>
        <p:nvSpPr>
          <p:cNvPr id="16" name="Freeform 15"/>
          <p:cNvSpPr/>
          <p:nvPr/>
        </p:nvSpPr>
        <p:spPr>
          <a:xfrm>
            <a:off x="3895150" y="2438142"/>
            <a:ext cx="3827905" cy="3827905"/>
          </a:xfrm>
          <a:custGeom>
            <a:avLst/>
            <a:gdLst/>
            <a:ahLst/>
            <a:cxnLst/>
            <a:rect l="0" t="0" r="0" b="0"/>
            <a:pathLst>
              <a:path>
                <a:moveTo>
                  <a:pt x="654072" y="3354756"/>
                </a:moveTo>
                <a:arcTo wR="1913952" hR="1913952" stAng="7870043" swAng="780431"/>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16"/>
          <p:cNvSpPr/>
          <p:nvPr/>
        </p:nvSpPr>
        <p:spPr>
          <a:xfrm>
            <a:off x="3346093" y="4541485"/>
            <a:ext cx="1248561" cy="811565"/>
          </a:xfrm>
          <a:custGeom>
            <a:avLst/>
            <a:gdLst>
              <a:gd name="connsiteX0" fmla="*/ 0 w 1248561"/>
              <a:gd name="connsiteY0" fmla="*/ 135264 h 811565"/>
              <a:gd name="connsiteX1" fmla="*/ 135264 w 1248561"/>
              <a:gd name="connsiteY1" fmla="*/ 0 h 811565"/>
              <a:gd name="connsiteX2" fmla="*/ 1113297 w 1248561"/>
              <a:gd name="connsiteY2" fmla="*/ 0 h 811565"/>
              <a:gd name="connsiteX3" fmla="*/ 1248561 w 1248561"/>
              <a:gd name="connsiteY3" fmla="*/ 135264 h 811565"/>
              <a:gd name="connsiteX4" fmla="*/ 1248561 w 1248561"/>
              <a:gd name="connsiteY4" fmla="*/ 676301 h 811565"/>
              <a:gd name="connsiteX5" fmla="*/ 1113297 w 1248561"/>
              <a:gd name="connsiteY5" fmla="*/ 811565 h 811565"/>
              <a:gd name="connsiteX6" fmla="*/ 135264 w 1248561"/>
              <a:gd name="connsiteY6" fmla="*/ 811565 h 811565"/>
              <a:gd name="connsiteX7" fmla="*/ 0 w 1248561"/>
              <a:gd name="connsiteY7" fmla="*/ 676301 h 811565"/>
              <a:gd name="connsiteX8" fmla="*/ 0 w 1248561"/>
              <a:gd name="connsiteY8" fmla="*/ 135264 h 81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61" h="811565">
                <a:moveTo>
                  <a:pt x="0" y="135264"/>
                </a:moveTo>
                <a:cubicBezTo>
                  <a:pt x="0" y="60560"/>
                  <a:pt x="60560" y="0"/>
                  <a:pt x="135264" y="0"/>
                </a:cubicBezTo>
                <a:lnTo>
                  <a:pt x="1113297" y="0"/>
                </a:lnTo>
                <a:cubicBezTo>
                  <a:pt x="1188001" y="0"/>
                  <a:pt x="1248561" y="60560"/>
                  <a:pt x="1248561" y="135264"/>
                </a:cubicBezTo>
                <a:lnTo>
                  <a:pt x="1248561" y="676301"/>
                </a:lnTo>
                <a:cubicBezTo>
                  <a:pt x="1248561" y="751005"/>
                  <a:pt x="1188001" y="811565"/>
                  <a:pt x="1113297" y="811565"/>
                </a:cubicBezTo>
                <a:lnTo>
                  <a:pt x="135264" y="811565"/>
                </a:lnTo>
                <a:cubicBezTo>
                  <a:pt x="60560" y="811565"/>
                  <a:pt x="0" y="751005"/>
                  <a:pt x="0" y="676301"/>
                </a:cubicBezTo>
                <a:lnTo>
                  <a:pt x="0" y="135264"/>
                </a:lnTo>
                <a:close/>
              </a:path>
            </a:pathLst>
          </a:cu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617" tIns="131057" rIns="39617" bIns="131057"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rPr>
              <a:t>Data</a:t>
            </a:r>
          </a:p>
        </p:txBody>
      </p:sp>
      <p:sp>
        <p:nvSpPr>
          <p:cNvPr id="18" name="Freeform 17"/>
          <p:cNvSpPr/>
          <p:nvPr/>
        </p:nvSpPr>
        <p:spPr>
          <a:xfrm>
            <a:off x="3844429" y="2308695"/>
            <a:ext cx="3827905" cy="3827905"/>
          </a:xfrm>
          <a:custGeom>
            <a:avLst/>
            <a:gdLst/>
            <a:ahLst/>
            <a:cxnLst/>
            <a:rect l="0" t="0" r="0" b="0"/>
            <a:pathLst>
              <a:path>
                <a:moveTo>
                  <a:pt x="6830" y="2075503"/>
                </a:moveTo>
                <a:arcTo wR="1913952" hR="1913952" stAng="10509485" swAng="864928"/>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p:cNvSpPr/>
          <p:nvPr/>
        </p:nvSpPr>
        <p:spPr>
          <a:xfrm>
            <a:off x="3002942" y="2937659"/>
            <a:ext cx="2152595" cy="811565"/>
          </a:xfrm>
          <a:custGeom>
            <a:avLst/>
            <a:gdLst>
              <a:gd name="connsiteX0" fmla="*/ 0 w 2152595"/>
              <a:gd name="connsiteY0" fmla="*/ 405783 h 811565"/>
              <a:gd name="connsiteX1" fmla="*/ 1076298 w 2152595"/>
              <a:gd name="connsiteY1" fmla="*/ 0 h 811565"/>
              <a:gd name="connsiteX2" fmla="*/ 2152596 w 2152595"/>
              <a:gd name="connsiteY2" fmla="*/ 405783 h 811565"/>
              <a:gd name="connsiteX3" fmla="*/ 1076298 w 2152595"/>
              <a:gd name="connsiteY3" fmla="*/ 811566 h 811565"/>
              <a:gd name="connsiteX4" fmla="*/ 0 w 2152595"/>
              <a:gd name="connsiteY4" fmla="*/ 405783 h 81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595" h="811565">
                <a:moveTo>
                  <a:pt x="0" y="405783"/>
                </a:moveTo>
                <a:cubicBezTo>
                  <a:pt x="0" y="181675"/>
                  <a:pt x="481875" y="0"/>
                  <a:pt x="1076298" y="0"/>
                </a:cubicBezTo>
                <a:cubicBezTo>
                  <a:pt x="1670721" y="0"/>
                  <a:pt x="2152596" y="181675"/>
                  <a:pt x="2152596" y="405783"/>
                </a:cubicBezTo>
                <a:cubicBezTo>
                  <a:pt x="2152596" y="629891"/>
                  <a:pt x="1670721" y="811566"/>
                  <a:pt x="1076298" y="811566"/>
                </a:cubicBezTo>
                <a:cubicBezTo>
                  <a:pt x="481875" y="811566"/>
                  <a:pt x="0" y="629891"/>
                  <a:pt x="0" y="405783"/>
                </a:cubicBezTo>
                <a:close/>
              </a:path>
            </a:pathLst>
          </a:custGeom>
          <a:solidFill>
            <a:srgbClr val="00B05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5240" tIns="210291" rIns="315240" bIns="210291"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rPr>
              <a:t>Learn</a:t>
            </a:r>
          </a:p>
        </p:txBody>
      </p:sp>
      <p:sp>
        <p:nvSpPr>
          <p:cNvPr id="20" name="Freeform 19"/>
          <p:cNvSpPr/>
          <p:nvPr/>
        </p:nvSpPr>
        <p:spPr>
          <a:xfrm>
            <a:off x="3822818" y="2386465"/>
            <a:ext cx="3827905" cy="3827905"/>
          </a:xfrm>
          <a:custGeom>
            <a:avLst/>
            <a:gdLst/>
            <a:ahLst/>
            <a:cxnLst/>
            <a:rect l="0" t="0" r="0" b="0"/>
            <a:pathLst>
              <a:path>
                <a:moveTo>
                  <a:pt x="695742" y="437748"/>
                </a:moveTo>
                <a:arcTo wR="1913952" hR="1913952" stAng="13828170" swAng="925395"/>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pic>
        <p:nvPicPr>
          <p:cNvPr id="7"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3674" y="1493950"/>
            <a:ext cx="964388" cy="1145798"/>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rot="10800000">
            <a:off x="8717911" y="3121867"/>
            <a:ext cx="742520" cy="443148"/>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60431" y="3103350"/>
            <a:ext cx="2209259" cy="461665"/>
          </a:xfrm>
          <a:prstGeom prst="rect">
            <a:avLst/>
          </a:prstGeom>
          <a:noFill/>
        </p:spPr>
        <p:txBody>
          <a:bodyPr wrap="none" rtlCol="0">
            <a:spAutoFit/>
          </a:bodyPr>
          <a:lstStyle/>
          <a:p>
            <a:r>
              <a:rPr lang="en-US" sz="2400" b="1" dirty="0"/>
              <a:t>The Build Phase</a:t>
            </a:r>
          </a:p>
        </p:txBody>
      </p:sp>
    </p:spTree>
    <p:extLst>
      <p:ext uri="{BB962C8B-B14F-4D97-AF65-F5344CB8AC3E}">
        <p14:creationId xmlns:p14="http://schemas.microsoft.com/office/powerpoint/2010/main" val="158024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Build Phase: MVP</a:t>
            </a:r>
          </a:p>
        </p:txBody>
      </p:sp>
      <p:sp>
        <p:nvSpPr>
          <p:cNvPr id="3" name="Content Placeholder 2"/>
          <p:cNvSpPr>
            <a:spLocks noGrp="1"/>
          </p:cNvSpPr>
          <p:nvPr>
            <p:ph idx="1"/>
          </p:nvPr>
        </p:nvSpPr>
        <p:spPr>
          <a:xfrm>
            <a:off x="838199" y="1825624"/>
            <a:ext cx="11015749" cy="4585685"/>
          </a:xfrm>
        </p:spPr>
        <p:txBody>
          <a:bodyPr>
            <a:normAutofit/>
          </a:bodyPr>
          <a:lstStyle/>
          <a:p>
            <a:r>
              <a:rPr lang="en-US" dirty="0"/>
              <a:t>The build phase can be entered as quickly as possible with a </a:t>
            </a:r>
            <a:r>
              <a:rPr lang="en-US" b="1" i="1" dirty="0">
                <a:solidFill>
                  <a:srgbClr val="0070C0"/>
                </a:solidFill>
              </a:rPr>
              <a:t>Minimum Viable Product</a:t>
            </a:r>
            <a:r>
              <a:rPr lang="en-US" dirty="0">
                <a:solidFill>
                  <a:srgbClr val="0070C0"/>
                </a:solidFill>
              </a:rPr>
              <a:t> </a:t>
            </a:r>
            <a:r>
              <a:rPr lang="en-US" dirty="0"/>
              <a:t>(MVP)</a:t>
            </a:r>
          </a:p>
          <a:p>
            <a:endParaRPr lang="en-US" dirty="0"/>
          </a:p>
          <a:p>
            <a:pPr>
              <a:buFont typeface="Arial" panose="020B0604020202020204" pitchFamily="34" charset="0"/>
              <a:buChar char="•"/>
            </a:pPr>
            <a:r>
              <a:rPr lang="en-US" dirty="0"/>
              <a:t>An MVP ranges in complexity from extremely simple </a:t>
            </a:r>
            <a:r>
              <a:rPr lang="en-US" i="1" dirty="0"/>
              <a:t>smoke tests </a:t>
            </a:r>
            <a:r>
              <a:rPr lang="en-US" dirty="0"/>
              <a:t>(little more than an advertisement) to early prototypes</a:t>
            </a:r>
          </a:p>
        </p:txBody>
      </p:sp>
      <p:sp>
        <p:nvSpPr>
          <p:cNvPr id="4" name="Left-Right Arrow 3"/>
          <p:cNvSpPr/>
          <p:nvPr/>
        </p:nvSpPr>
        <p:spPr>
          <a:xfrm>
            <a:off x="2264228" y="4858541"/>
            <a:ext cx="7162800" cy="95091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dirty="0"/>
          </a:p>
        </p:txBody>
      </p:sp>
      <p:sp>
        <p:nvSpPr>
          <p:cNvPr id="5" name="TextBox 7"/>
          <p:cNvSpPr txBox="1">
            <a:spLocks noChangeArrowheads="1"/>
          </p:cNvSpPr>
          <p:nvPr/>
        </p:nvSpPr>
        <p:spPr bwMode="auto">
          <a:xfrm>
            <a:off x="7910541" y="4336253"/>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solidFill>
                  <a:srgbClr val="C00000"/>
                </a:solidFill>
              </a:rPr>
              <a:t>Prototypes</a:t>
            </a:r>
          </a:p>
        </p:txBody>
      </p:sp>
      <p:sp>
        <p:nvSpPr>
          <p:cNvPr id="6" name="Rectangle 8"/>
          <p:cNvSpPr>
            <a:spLocks noChangeArrowheads="1"/>
          </p:cNvSpPr>
          <p:nvPr/>
        </p:nvSpPr>
        <p:spPr bwMode="auto">
          <a:xfrm>
            <a:off x="7353299" y="5906866"/>
            <a:ext cx="3276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6350" indent="-63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a:r>
              <a:rPr lang="en-US" altLang="en-US" sz="2000" b="1" dirty="0"/>
              <a:t>A product with problems and missing features</a:t>
            </a:r>
          </a:p>
        </p:txBody>
      </p:sp>
      <p:sp>
        <p:nvSpPr>
          <p:cNvPr id="7" name="TextBox 9"/>
          <p:cNvSpPr txBox="1">
            <a:spLocks noChangeArrowheads="1"/>
          </p:cNvSpPr>
          <p:nvPr/>
        </p:nvSpPr>
        <p:spPr bwMode="auto">
          <a:xfrm>
            <a:off x="1545771" y="4357007"/>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solidFill>
                  <a:srgbClr val="C00000"/>
                </a:solidFill>
              </a:rPr>
              <a:t>Smoke Tests</a:t>
            </a:r>
          </a:p>
        </p:txBody>
      </p:sp>
      <p:sp>
        <p:nvSpPr>
          <p:cNvPr id="8" name="Rectangle 10"/>
          <p:cNvSpPr>
            <a:spLocks noChangeArrowheads="1"/>
          </p:cNvSpPr>
          <p:nvPr/>
        </p:nvSpPr>
        <p:spPr bwMode="auto">
          <a:xfrm>
            <a:off x="1230085" y="6041977"/>
            <a:ext cx="3133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7475" indent="-11747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dirty="0"/>
              <a:t>No product is built yet!</a:t>
            </a:r>
          </a:p>
        </p:txBody>
      </p:sp>
      <p:pic>
        <p:nvPicPr>
          <p:cNvPr id="9" name="Picture 2" descr="C:\Documents and Settings\dd\Local Settings\Temporary Internet Files\Content.IE5\2JSTM34V\MM90028887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40629" y="4237829"/>
            <a:ext cx="6191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51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63" presetClass="path" presetSubtype="0" accel="50000" decel="50000" fill="hold" nodeType="withEffect">
                                  <p:stCondLst>
                                    <p:cond delay="0"/>
                                  </p:stCondLst>
                                  <p:childTnLst>
                                    <p:animMotion origin="layout" path="M 2.29167E-6 -1.85185E-6 L 0.3 0.00185 " pathEditMode="relative" rAng="0" ptsTypes="AA">
                                      <p:cBhvr>
                                        <p:cTn id="24" dur="2000" fill="hold"/>
                                        <p:tgtEl>
                                          <p:spTgt spid="9"/>
                                        </p:tgtEl>
                                        <p:attrNameLst>
                                          <p:attrName>ppt_x</p:attrName>
                                          <p:attrName>ppt_y</p:attrName>
                                        </p:attrNameLst>
                                      </p:cBhvr>
                                      <p:rCtr x="15013" y="93"/>
                                    </p:animMotion>
                                  </p:childTnLst>
                                </p:cTn>
                              </p:par>
                            </p:childTnLst>
                          </p:cTn>
                        </p:par>
                        <p:par>
                          <p:cTn id="25" fill="hold">
                            <p:stCondLst>
                              <p:cond delay="2000"/>
                            </p:stCondLst>
                            <p:childTnLst>
                              <p:par>
                                <p:cTn id="26" presetID="35" presetClass="path" presetSubtype="0" accel="50000" decel="50000" fill="hold" nodeType="afterEffect">
                                  <p:stCondLst>
                                    <p:cond delay="0"/>
                                  </p:stCondLst>
                                  <p:childTnLst>
                                    <p:animMotion origin="layout" path="M 0.3 0.00185 L 0.05495 0.00185 " pathEditMode="relative" rAng="0" ptsTypes="AA">
                                      <p:cBhvr>
                                        <p:cTn id="27" dur="2000" fill="hold"/>
                                        <p:tgtEl>
                                          <p:spTgt spid="9"/>
                                        </p:tgtEl>
                                        <p:attrNameLst>
                                          <p:attrName>ppt_x</p:attrName>
                                          <p:attrName>ppt_y</p:attrName>
                                        </p:attrNameLst>
                                      </p:cBhvr>
                                      <p:rCtr x="-12253" y="0"/>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Build Phase: MVP</a:t>
            </a:r>
          </a:p>
        </p:txBody>
      </p:sp>
      <p:sp>
        <p:nvSpPr>
          <p:cNvPr id="3" name="Content Placeholder 2"/>
          <p:cNvSpPr>
            <a:spLocks noGrp="1"/>
          </p:cNvSpPr>
          <p:nvPr>
            <p:ph idx="1"/>
          </p:nvPr>
        </p:nvSpPr>
        <p:spPr>
          <a:xfrm>
            <a:off x="838200" y="1825624"/>
            <a:ext cx="10712669" cy="4585685"/>
          </a:xfrm>
        </p:spPr>
        <p:txBody>
          <a:bodyPr>
            <a:normAutofit/>
          </a:bodyPr>
          <a:lstStyle/>
          <a:p>
            <a:pPr>
              <a:buFont typeface="Arial" panose="020B0604020202020204" pitchFamily="34" charset="0"/>
              <a:buChar char="•"/>
            </a:pPr>
            <a:r>
              <a:rPr lang="en-US" dirty="0"/>
              <a:t>Deciding how complex an MVP cannot be done formulaically</a:t>
            </a:r>
          </a:p>
          <a:p>
            <a:pPr lvl="1">
              <a:buFont typeface="Arial" panose="020B0604020202020204" pitchFamily="34" charset="0"/>
              <a:buChar char="•"/>
            </a:pPr>
            <a:r>
              <a:rPr lang="en-US" dirty="0"/>
              <a:t>It requires judgment! </a:t>
            </a:r>
          </a:p>
          <a:p>
            <a:pPr lvl="1">
              <a:buFont typeface="Arial" panose="020B0604020202020204" pitchFamily="34" charset="0"/>
              <a:buChar char="•"/>
            </a:pPr>
            <a:r>
              <a:rPr lang="en-US" dirty="0"/>
              <a:t>When in doubt, simplify</a:t>
            </a:r>
          </a:p>
          <a:p>
            <a:pPr lvl="1">
              <a:buFont typeface="Arial" panose="020B0604020202020204" pitchFamily="34" charset="0"/>
              <a:buChar char="•"/>
            </a:pPr>
            <a:r>
              <a:rPr lang="en-US" dirty="0"/>
              <a:t>Avoid overbuilding and overpromising</a:t>
            </a:r>
          </a:p>
          <a:p>
            <a:pPr lvl="2">
              <a:buFont typeface="Arial" panose="020B0604020202020204" pitchFamily="34" charset="0"/>
              <a:buChar char="•"/>
            </a:pPr>
            <a:r>
              <a:rPr lang="en-US" sz="2400" dirty="0"/>
              <a:t>Any additional work beyond what needs to get you starting the loop might be a waste</a:t>
            </a:r>
          </a:p>
          <a:p>
            <a:pPr lvl="2">
              <a:buFont typeface="Arial" panose="020B0604020202020204" pitchFamily="34" charset="0"/>
              <a:buChar char="•"/>
            </a:pPr>
            <a:endParaRPr lang="en-US" sz="2400" dirty="0"/>
          </a:p>
          <a:p>
            <a:pPr>
              <a:buFont typeface="Arial" panose="020B0604020202020204" pitchFamily="34" charset="0"/>
              <a:buChar char="•"/>
            </a:pPr>
            <a:r>
              <a:rPr lang="en-US" dirty="0"/>
              <a:t>An MVP does not only speak to product design and technical questions, but also </a:t>
            </a:r>
            <a:r>
              <a:rPr lang="en-US" i="1" dirty="0"/>
              <a:t>serves in testing</a:t>
            </a:r>
            <a:r>
              <a:rPr lang="en-US" dirty="0"/>
              <a:t> </a:t>
            </a:r>
            <a:r>
              <a:rPr lang="en-US" i="1" dirty="0"/>
              <a:t>fundamental </a:t>
            </a:r>
            <a:r>
              <a:rPr lang="en-US" i="1" dirty="0">
                <a:solidFill>
                  <a:srgbClr val="FF0000"/>
                </a:solidFill>
              </a:rPr>
              <a:t>business hypotheses</a:t>
            </a:r>
          </a:p>
          <a:p>
            <a:pPr lvl="1"/>
            <a:r>
              <a:rPr lang="en-US" dirty="0"/>
              <a:t>Thus, it serves in providing a needed dose of reality</a:t>
            </a:r>
          </a:p>
          <a:p>
            <a:pPr lvl="1">
              <a:buFont typeface="Arial" panose="020B0604020202020204" pitchFamily="34" charset="0"/>
              <a:buChar char="•"/>
            </a:pPr>
            <a:endParaRPr lang="en-US" dirty="0"/>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92030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Build-Experiment-Learn Feedback Loop</a:t>
            </a:r>
          </a:p>
        </p:txBody>
      </p:sp>
      <p:sp>
        <p:nvSpPr>
          <p:cNvPr id="4" name="Freeform 3"/>
          <p:cNvSpPr/>
          <p:nvPr/>
        </p:nvSpPr>
        <p:spPr>
          <a:xfrm>
            <a:off x="5112490" y="1980682"/>
            <a:ext cx="1248561" cy="811565"/>
          </a:xfrm>
          <a:custGeom>
            <a:avLst/>
            <a:gdLst>
              <a:gd name="connsiteX0" fmla="*/ 0 w 1248561"/>
              <a:gd name="connsiteY0" fmla="*/ 135264 h 811565"/>
              <a:gd name="connsiteX1" fmla="*/ 135264 w 1248561"/>
              <a:gd name="connsiteY1" fmla="*/ 0 h 811565"/>
              <a:gd name="connsiteX2" fmla="*/ 1113297 w 1248561"/>
              <a:gd name="connsiteY2" fmla="*/ 0 h 811565"/>
              <a:gd name="connsiteX3" fmla="*/ 1248561 w 1248561"/>
              <a:gd name="connsiteY3" fmla="*/ 135264 h 811565"/>
              <a:gd name="connsiteX4" fmla="*/ 1248561 w 1248561"/>
              <a:gd name="connsiteY4" fmla="*/ 676301 h 811565"/>
              <a:gd name="connsiteX5" fmla="*/ 1113297 w 1248561"/>
              <a:gd name="connsiteY5" fmla="*/ 811565 h 811565"/>
              <a:gd name="connsiteX6" fmla="*/ 135264 w 1248561"/>
              <a:gd name="connsiteY6" fmla="*/ 811565 h 811565"/>
              <a:gd name="connsiteX7" fmla="*/ 0 w 1248561"/>
              <a:gd name="connsiteY7" fmla="*/ 676301 h 811565"/>
              <a:gd name="connsiteX8" fmla="*/ 0 w 1248561"/>
              <a:gd name="connsiteY8" fmla="*/ 135264 h 81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61" h="811565">
                <a:moveTo>
                  <a:pt x="0" y="135264"/>
                </a:moveTo>
                <a:cubicBezTo>
                  <a:pt x="0" y="60560"/>
                  <a:pt x="60560" y="0"/>
                  <a:pt x="135264" y="0"/>
                </a:cubicBezTo>
                <a:lnTo>
                  <a:pt x="1113297" y="0"/>
                </a:lnTo>
                <a:cubicBezTo>
                  <a:pt x="1188001" y="0"/>
                  <a:pt x="1248561" y="60560"/>
                  <a:pt x="1248561" y="135264"/>
                </a:cubicBezTo>
                <a:lnTo>
                  <a:pt x="1248561" y="676301"/>
                </a:lnTo>
                <a:cubicBezTo>
                  <a:pt x="1248561" y="751005"/>
                  <a:pt x="1188001" y="811565"/>
                  <a:pt x="1113297" y="811565"/>
                </a:cubicBezTo>
                <a:lnTo>
                  <a:pt x="135264" y="811565"/>
                </a:lnTo>
                <a:cubicBezTo>
                  <a:pt x="60560" y="811565"/>
                  <a:pt x="0" y="751005"/>
                  <a:pt x="0" y="676301"/>
                </a:cubicBezTo>
                <a:lnTo>
                  <a:pt x="0" y="135264"/>
                </a:lnTo>
                <a:close/>
              </a:path>
            </a:pathLst>
          </a:cu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617" tIns="131057" rIns="39617" bIns="131057"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rPr>
              <a:t>Idea</a:t>
            </a:r>
          </a:p>
        </p:txBody>
      </p:sp>
      <p:sp>
        <p:nvSpPr>
          <p:cNvPr id="5" name="Freeform 4"/>
          <p:cNvSpPr/>
          <p:nvPr/>
        </p:nvSpPr>
        <p:spPr>
          <a:xfrm>
            <a:off x="3822818" y="2386465"/>
            <a:ext cx="3827905" cy="3827905"/>
          </a:xfrm>
          <a:custGeom>
            <a:avLst/>
            <a:gdLst/>
            <a:ahLst/>
            <a:cxnLst/>
            <a:rect l="0" t="0" r="0" b="0"/>
            <a:pathLst>
              <a:path>
                <a:moveTo>
                  <a:pt x="2695699" y="166930"/>
                </a:moveTo>
                <a:arcTo wR="1913952" hR="1913952" stAng="17646436" swAng="925395"/>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Freeform 5"/>
          <p:cNvSpPr/>
          <p:nvPr/>
        </p:nvSpPr>
        <p:spPr>
          <a:xfrm>
            <a:off x="6318005" y="2937659"/>
            <a:ext cx="2152595" cy="811565"/>
          </a:xfrm>
          <a:custGeom>
            <a:avLst/>
            <a:gdLst>
              <a:gd name="connsiteX0" fmla="*/ 0 w 2152595"/>
              <a:gd name="connsiteY0" fmla="*/ 405783 h 811565"/>
              <a:gd name="connsiteX1" fmla="*/ 1076298 w 2152595"/>
              <a:gd name="connsiteY1" fmla="*/ 0 h 811565"/>
              <a:gd name="connsiteX2" fmla="*/ 2152596 w 2152595"/>
              <a:gd name="connsiteY2" fmla="*/ 405783 h 811565"/>
              <a:gd name="connsiteX3" fmla="*/ 1076298 w 2152595"/>
              <a:gd name="connsiteY3" fmla="*/ 811566 h 811565"/>
              <a:gd name="connsiteX4" fmla="*/ 0 w 2152595"/>
              <a:gd name="connsiteY4" fmla="*/ 405783 h 81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595" h="811565">
                <a:moveTo>
                  <a:pt x="0" y="405783"/>
                </a:moveTo>
                <a:cubicBezTo>
                  <a:pt x="0" y="181675"/>
                  <a:pt x="481875" y="0"/>
                  <a:pt x="1076298" y="0"/>
                </a:cubicBezTo>
                <a:cubicBezTo>
                  <a:pt x="1670721" y="0"/>
                  <a:pt x="2152596" y="181675"/>
                  <a:pt x="2152596" y="405783"/>
                </a:cubicBezTo>
                <a:cubicBezTo>
                  <a:pt x="2152596" y="629891"/>
                  <a:pt x="1670721" y="811566"/>
                  <a:pt x="1076298" y="811566"/>
                </a:cubicBezTo>
                <a:cubicBezTo>
                  <a:pt x="481875" y="811566"/>
                  <a:pt x="0" y="629891"/>
                  <a:pt x="0" y="405783"/>
                </a:cubicBezTo>
                <a:close/>
              </a:path>
            </a:pathLst>
          </a:custGeom>
          <a:solidFill>
            <a:srgbClr val="00B05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5240" tIns="210291" rIns="315240" bIns="210291"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rPr>
              <a:t>Build</a:t>
            </a:r>
          </a:p>
        </p:txBody>
      </p:sp>
      <p:sp>
        <p:nvSpPr>
          <p:cNvPr id="8" name="Freeform 7"/>
          <p:cNvSpPr/>
          <p:nvPr/>
        </p:nvSpPr>
        <p:spPr>
          <a:xfrm>
            <a:off x="3795171" y="2284384"/>
            <a:ext cx="3827905" cy="3827905"/>
          </a:xfrm>
          <a:custGeom>
            <a:avLst/>
            <a:gdLst/>
            <a:ahLst/>
            <a:cxnLst/>
            <a:rect l="0" t="0" r="0" b="0"/>
            <a:pathLst>
              <a:path>
                <a:moveTo>
                  <a:pt x="3805243" y="1620293"/>
                </a:moveTo>
                <a:arcTo wR="1913952" hR="1913952" stAng="21070453" swAng="864532"/>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8"/>
          <p:cNvSpPr/>
          <p:nvPr/>
        </p:nvSpPr>
        <p:spPr>
          <a:xfrm>
            <a:off x="6867997" y="4541489"/>
            <a:ext cx="1248561" cy="811565"/>
          </a:xfrm>
          <a:custGeom>
            <a:avLst/>
            <a:gdLst>
              <a:gd name="connsiteX0" fmla="*/ 0 w 1248561"/>
              <a:gd name="connsiteY0" fmla="*/ 135264 h 811565"/>
              <a:gd name="connsiteX1" fmla="*/ 135264 w 1248561"/>
              <a:gd name="connsiteY1" fmla="*/ 0 h 811565"/>
              <a:gd name="connsiteX2" fmla="*/ 1113297 w 1248561"/>
              <a:gd name="connsiteY2" fmla="*/ 0 h 811565"/>
              <a:gd name="connsiteX3" fmla="*/ 1248561 w 1248561"/>
              <a:gd name="connsiteY3" fmla="*/ 135264 h 811565"/>
              <a:gd name="connsiteX4" fmla="*/ 1248561 w 1248561"/>
              <a:gd name="connsiteY4" fmla="*/ 676301 h 811565"/>
              <a:gd name="connsiteX5" fmla="*/ 1113297 w 1248561"/>
              <a:gd name="connsiteY5" fmla="*/ 811565 h 811565"/>
              <a:gd name="connsiteX6" fmla="*/ 135264 w 1248561"/>
              <a:gd name="connsiteY6" fmla="*/ 811565 h 811565"/>
              <a:gd name="connsiteX7" fmla="*/ 0 w 1248561"/>
              <a:gd name="connsiteY7" fmla="*/ 676301 h 811565"/>
              <a:gd name="connsiteX8" fmla="*/ 0 w 1248561"/>
              <a:gd name="connsiteY8" fmla="*/ 135264 h 81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61" h="811565">
                <a:moveTo>
                  <a:pt x="0" y="135264"/>
                </a:moveTo>
                <a:cubicBezTo>
                  <a:pt x="0" y="60560"/>
                  <a:pt x="60560" y="0"/>
                  <a:pt x="135264" y="0"/>
                </a:cubicBezTo>
                <a:lnTo>
                  <a:pt x="1113297" y="0"/>
                </a:lnTo>
                <a:cubicBezTo>
                  <a:pt x="1188001" y="0"/>
                  <a:pt x="1248561" y="60560"/>
                  <a:pt x="1248561" y="135264"/>
                </a:cubicBezTo>
                <a:lnTo>
                  <a:pt x="1248561" y="676301"/>
                </a:lnTo>
                <a:cubicBezTo>
                  <a:pt x="1248561" y="751005"/>
                  <a:pt x="1188001" y="811565"/>
                  <a:pt x="1113297" y="811565"/>
                </a:cubicBezTo>
                <a:lnTo>
                  <a:pt x="135264" y="811565"/>
                </a:lnTo>
                <a:cubicBezTo>
                  <a:pt x="60560" y="811565"/>
                  <a:pt x="0" y="751005"/>
                  <a:pt x="0" y="676301"/>
                </a:cubicBezTo>
                <a:lnTo>
                  <a:pt x="0" y="135264"/>
                </a:lnTo>
                <a:close/>
              </a:path>
            </a:pathLst>
          </a:cu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617" tIns="131057" rIns="39617" bIns="131057"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rPr>
              <a:t>Product</a:t>
            </a:r>
          </a:p>
        </p:txBody>
      </p:sp>
      <p:sp>
        <p:nvSpPr>
          <p:cNvPr id="11" name="Freeform 10"/>
          <p:cNvSpPr/>
          <p:nvPr/>
        </p:nvSpPr>
        <p:spPr>
          <a:xfrm>
            <a:off x="3727538" y="2455627"/>
            <a:ext cx="3827905" cy="3827905"/>
          </a:xfrm>
          <a:custGeom>
            <a:avLst/>
            <a:gdLst/>
            <a:ahLst/>
            <a:cxnLst/>
            <a:rect l="0" t="0" r="0" b="0"/>
            <a:pathLst>
              <a:path>
                <a:moveTo>
                  <a:pt x="3478622" y="3016233"/>
                </a:moveTo>
                <a:arcTo wR="1913952" hR="1913952" stAng="2109839" swAng="771264"/>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4660617" y="5808588"/>
            <a:ext cx="2152308" cy="811565"/>
          </a:xfrm>
          <a:custGeom>
            <a:avLst/>
            <a:gdLst>
              <a:gd name="connsiteX0" fmla="*/ 0 w 2152308"/>
              <a:gd name="connsiteY0" fmla="*/ 405783 h 811565"/>
              <a:gd name="connsiteX1" fmla="*/ 1076154 w 2152308"/>
              <a:gd name="connsiteY1" fmla="*/ 0 h 811565"/>
              <a:gd name="connsiteX2" fmla="*/ 2152308 w 2152308"/>
              <a:gd name="connsiteY2" fmla="*/ 405783 h 811565"/>
              <a:gd name="connsiteX3" fmla="*/ 1076154 w 2152308"/>
              <a:gd name="connsiteY3" fmla="*/ 811566 h 811565"/>
              <a:gd name="connsiteX4" fmla="*/ 0 w 2152308"/>
              <a:gd name="connsiteY4" fmla="*/ 405783 h 81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308" h="811565">
                <a:moveTo>
                  <a:pt x="0" y="405783"/>
                </a:moveTo>
                <a:cubicBezTo>
                  <a:pt x="0" y="181675"/>
                  <a:pt x="481811" y="0"/>
                  <a:pt x="1076154" y="0"/>
                </a:cubicBezTo>
                <a:cubicBezTo>
                  <a:pt x="1670497" y="0"/>
                  <a:pt x="2152308" y="181675"/>
                  <a:pt x="2152308" y="405783"/>
                </a:cubicBezTo>
                <a:cubicBezTo>
                  <a:pt x="2152308" y="629891"/>
                  <a:pt x="1670497" y="811566"/>
                  <a:pt x="1076154" y="811566"/>
                </a:cubicBezTo>
                <a:cubicBezTo>
                  <a:pt x="481811" y="811566"/>
                  <a:pt x="0" y="629891"/>
                  <a:pt x="0" y="405783"/>
                </a:cubicBezTo>
                <a:close/>
              </a:path>
            </a:pathLst>
          </a:custGeom>
          <a:solidFill>
            <a:srgbClr val="00B05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5198" tIns="210291" rIns="315198" bIns="210291"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rPr>
              <a:t>Experiment</a:t>
            </a:r>
          </a:p>
        </p:txBody>
      </p:sp>
      <p:sp>
        <p:nvSpPr>
          <p:cNvPr id="16" name="Freeform 15"/>
          <p:cNvSpPr/>
          <p:nvPr/>
        </p:nvSpPr>
        <p:spPr>
          <a:xfrm>
            <a:off x="3895150" y="2438142"/>
            <a:ext cx="3827905" cy="3827905"/>
          </a:xfrm>
          <a:custGeom>
            <a:avLst/>
            <a:gdLst/>
            <a:ahLst/>
            <a:cxnLst/>
            <a:rect l="0" t="0" r="0" b="0"/>
            <a:pathLst>
              <a:path>
                <a:moveTo>
                  <a:pt x="654072" y="3354756"/>
                </a:moveTo>
                <a:arcTo wR="1913952" hR="1913952" stAng="7870043" swAng="780431"/>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16"/>
          <p:cNvSpPr/>
          <p:nvPr/>
        </p:nvSpPr>
        <p:spPr>
          <a:xfrm>
            <a:off x="3346093" y="4541485"/>
            <a:ext cx="1248561" cy="811565"/>
          </a:xfrm>
          <a:custGeom>
            <a:avLst/>
            <a:gdLst>
              <a:gd name="connsiteX0" fmla="*/ 0 w 1248561"/>
              <a:gd name="connsiteY0" fmla="*/ 135264 h 811565"/>
              <a:gd name="connsiteX1" fmla="*/ 135264 w 1248561"/>
              <a:gd name="connsiteY1" fmla="*/ 0 h 811565"/>
              <a:gd name="connsiteX2" fmla="*/ 1113297 w 1248561"/>
              <a:gd name="connsiteY2" fmla="*/ 0 h 811565"/>
              <a:gd name="connsiteX3" fmla="*/ 1248561 w 1248561"/>
              <a:gd name="connsiteY3" fmla="*/ 135264 h 811565"/>
              <a:gd name="connsiteX4" fmla="*/ 1248561 w 1248561"/>
              <a:gd name="connsiteY4" fmla="*/ 676301 h 811565"/>
              <a:gd name="connsiteX5" fmla="*/ 1113297 w 1248561"/>
              <a:gd name="connsiteY5" fmla="*/ 811565 h 811565"/>
              <a:gd name="connsiteX6" fmla="*/ 135264 w 1248561"/>
              <a:gd name="connsiteY6" fmla="*/ 811565 h 811565"/>
              <a:gd name="connsiteX7" fmla="*/ 0 w 1248561"/>
              <a:gd name="connsiteY7" fmla="*/ 676301 h 811565"/>
              <a:gd name="connsiteX8" fmla="*/ 0 w 1248561"/>
              <a:gd name="connsiteY8" fmla="*/ 135264 h 81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61" h="811565">
                <a:moveTo>
                  <a:pt x="0" y="135264"/>
                </a:moveTo>
                <a:cubicBezTo>
                  <a:pt x="0" y="60560"/>
                  <a:pt x="60560" y="0"/>
                  <a:pt x="135264" y="0"/>
                </a:cubicBezTo>
                <a:lnTo>
                  <a:pt x="1113297" y="0"/>
                </a:lnTo>
                <a:cubicBezTo>
                  <a:pt x="1188001" y="0"/>
                  <a:pt x="1248561" y="60560"/>
                  <a:pt x="1248561" y="135264"/>
                </a:cubicBezTo>
                <a:lnTo>
                  <a:pt x="1248561" y="676301"/>
                </a:lnTo>
                <a:cubicBezTo>
                  <a:pt x="1248561" y="751005"/>
                  <a:pt x="1188001" y="811565"/>
                  <a:pt x="1113297" y="811565"/>
                </a:cubicBezTo>
                <a:lnTo>
                  <a:pt x="135264" y="811565"/>
                </a:lnTo>
                <a:cubicBezTo>
                  <a:pt x="60560" y="811565"/>
                  <a:pt x="0" y="751005"/>
                  <a:pt x="0" y="676301"/>
                </a:cubicBezTo>
                <a:lnTo>
                  <a:pt x="0" y="135264"/>
                </a:lnTo>
                <a:close/>
              </a:path>
            </a:pathLst>
          </a:cu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617" tIns="131057" rIns="39617" bIns="131057"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rPr>
              <a:t>Data</a:t>
            </a:r>
          </a:p>
        </p:txBody>
      </p:sp>
      <p:sp>
        <p:nvSpPr>
          <p:cNvPr id="18" name="Freeform 17"/>
          <p:cNvSpPr/>
          <p:nvPr/>
        </p:nvSpPr>
        <p:spPr>
          <a:xfrm>
            <a:off x="3844429" y="2308695"/>
            <a:ext cx="3827905" cy="3827905"/>
          </a:xfrm>
          <a:custGeom>
            <a:avLst/>
            <a:gdLst/>
            <a:ahLst/>
            <a:cxnLst/>
            <a:rect l="0" t="0" r="0" b="0"/>
            <a:pathLst>
              <a:path>
                <a:moveTo>
                  <a:pt x="6830" y="2075503"/>
                </a:moveTo>
                <a:arcTo wR="1913952" hR="1913952" stAng="10509485" swAng="864928"/>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p:cNvSpPr/>
          <p:nvPr/>
        </p:nvSpPr>
        <p:spPr>
          <a:xfrm>
            <a:off x="3002942" y="2937659"/>
            <a:ext cx="2152595" cy="811565"/>
          </a:xfrm>
          <a:custGeom>
            <a:avLst/>
            <a:gdLst>
              <a:gd name="connsiteX0" fmla="*/ 0 w 2152595"/>
              <a:gd name="connsiteY0" fmla="*/ 405783 h 811565"/>
              <a:gd name="connsiteX1" fmla="*/ 1076298 w 2152595"/>
              <a:gd name="connsiteY1" fmla="*/ 0 h 811565"/>
              <a:gd name="connsiteX2" fmla="*/ 2152596 w 2152595"/>
              <a:gd name="connsiteY2" fmla="*/ 405783 h 811565"/>
              <a:gd name="connsiteX3" fmla="*/ 1076298 w 2152595"/>
              <a:gd name="connsiteY3" fmla="*/ 811566 h 811565"/>
              <a:gd name="connsiteX4" fmla="*/ 0 w 2152595"/>
              <a:gd name="connsiteY4" fmla="*/ 405783 h 81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595" h="811565">
                <a:moveTo>
                  <a:pt x="0" y="405783"/>
                </a:moveTo>
                <a:cubicBezTo>
                  <a:pt x="0" y="181675"/>
                  <a:pt x="481875" y="0"/>
                  <a:pt x="1076298" y="0"/>
                </a:cubicBezTo>
                <a:cubicBezTo>
                  <a:pt x="1670721" y="0"/>
                  <a:pt x="2152596" y="181675"/>
                  <a:pt x="2152596" y="405783"/>
                </a:cubicBezTo>
                <a:cubicBezTo>
                  <a:pt x="2152596" y="629891"/>
                  <a:pt x="1670721" y="811566"/>
                  <a:pt x="1076298" y="811566"/>
                </a:cubicBezTo>
                <a:cubicBezTo>
                  <a:pt x="481875" y="811566"/>
                  <a:pt x="0" y="629891"/>
                  <a:pt x="0" y="405783"/>
                </a:cubicBezTo>
                <a:close/>
              </a:path>
            </a:pathLst>
          </a:custGeom>
          <a:solidFill>
            <a:srgbClr val="00B05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5240" tIns="210291" rIns="315240" bIns="210291"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rPr>
              <a:t>Learn</a:t>
            </a:r>
          </a:p>
        </p:txBody>
      </p:sp>
      <p:sp>
        <p:nvSpPr>
          <p:cNvPr id="20" name="Freeform 19"/>
          <p:cNvSpPr/>
          <p:nvPr/>
        </p:nvSpPr>
        <p:spPr>
          <a:xfrm>
            <a:off x="3822818" y="2386465"/>
            <a:ext cx="3827905" cy="3827905"/>
          </a:xfrm>
          <a:custGeom>
            <a:avLst/>
            <a:gdLst/>
            <a:ahLst/>
            <a:cxnLst/>
            <a:rect l="0" t="0" r="0" b="0"/>
            <a:pathLst>
              <a:path>
                <a:moveTo>
                  <a:pt x="695742" y="437748"/>
                </a:moveTo>
                <a:arcTo wR="1913952" hR="1913952" stAng="13828170" swAng="925395"/>
              </a:path>
            </a:pathLst>
          </a:custGeom>
          <a:noFill/>
          <a:ln w="41275">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pic>
        <p:nvPicPr>
          <p:cNvPr id="7"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3674" y="1493950"/>
            <a:ext cx="964388" cy="1145798"/>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rot="10800000">
            <a:off x="7194368" y="6017467"/>
            <a:ext cx="742520" cy="443148"/>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936888" y="5998950"/>
            <a:ext cx="3686458" cy="461665"/>
          </a:xfrm>
          <a:prstGeom prst="rect">
            <a:avLst/>
          </a:prstGeom>
          <a:noFill/>
        </p:spPr>
        <p:txBody>
          <a:bodyPr wrap="none" rtlCol="0">
            <a:spAutoFit/>
          </a:bodyPr>
          <a:lstStyle/>
          <a:p>
            <a:r>
              <a:rPr lang="en-US" sz="2400" b="1" dirty="0"/>
              <a:t>The Experimentation Phase</a:t>
            </a:r>
          </a:p>
        </p:txBody>
      </p:sp>
      <p:sp>
        <p:nvSpPr>
          <p:cNvPr id="12" name="TextBox 11"/>
          <p:cNvSpPr txBox="1"/>
          <p:nvPr/>
        </p:nvSpPr>
        <p:spPr>
          <a:xfrm>
            <a:off x="8717911" y="2792247"/>
            <a:ext cx="963725" cy="1015663"/>
          </a:xfrm>
          <a:prstGeom prst="rect">
            <a:avLst/>
          </a:prstGeom>
          <a:noFill/>
        </p:spPr>
        <p:txBody>
          <a:bodyPr wrap="none" rtlCol="0">
            <a:spAutoFit/>
          </a:bodyPr>
          <a:lstStyle/>
          <a:p>
            <a:pPr marL="285750" indent="-285750">
              <a:buFont typeface="Wingdings" panose="05000000000000000000" pitchFamily="2" charset="2"/>
              <a:buChar char="ü"/>
            </a:pPr>
            <a:r>
              <a:rPr lang="en-US" sz="6000" dirty="0"/>
              <a:t> </a:t>
            </a:r>
          </a:p>
        </p:txBody>
      </p:sp>
    </p:spTree>
    <p:extLst>
      <p:ext uri="{BB962C8B-B14F-4D97-AF65-F5344CB8AC3E}">
        <p14:creationId xmlns:p14="http://schemas.microsoft.com/office/powerpoint/2010/main" val="147674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13395</TotalTime>
  <Words>1114</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Cabin-semi-bold</vt:lpstr>
      <vt:lpstr>Calibri</vt:lpstr>
      <vt:lpstr>Calibri Light</vt:lpstr>
      <vt:lpstr>SourceSansPro</vt:lpstr>
      <vt:lpstr>Wingdings</vt:lpstr>
      <vt:lpstr>Office Theme</vt:lpstr>
      <vt:lpstr>Entrepreneurship  </vt:lpstr>
      <vt:lpstr>Value vs. Waste</vt:lpstr>
      <vt:lpstr>Towards Value Creation</vt:lpstr>
      <vt:lpstr>What Is Lean Startup? </vt:lpstr>
      <vt:lpstr>Build-Experiment-Learn Feedback Loop</vt:lpstr>
      <vt:lpstr>Build-Experiment-Learn Feedback Loop</vt:lpstr>
      <vt:lpstr>The Build Phase: MVP</vt:lpstr>
      <vt:lpstr>The Build Phase: MVP</vt:lpstr>
      <vt:lpstr>Build-Experiment-Learn Feedback Loop</vt:lpstr>
      <vt:lpstr>Dilemma: The Audacity of Zero</vt:lpstr>
      <vt:lpstr>Dilemma: The Audacity of Zero</vt:lpstr>
      <vt:lpstr>Leap-of-Faith Assumptions</vt:lpstr>
      <vt:lpstr>Leap-of-Faith Assumptions</vt:lpstr>
      <vt:lpstr>Example: Facebook</vt:lpstr>
      <vt:lpstr>Example: Facebook</vt:lpstr>
      <vt:lpstr>KEY 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Pro. Remi Mitra</cp:lastModifiedBy>
  <cp:revision>551</cp:revision>
  <dcterms:created xsi:type="dcterms:W3CDTF">2017-12-27T09:59:59Z</dcterms:created>
  <dcterms:modified xsi:type="dcterms:W3CDTF">2022-08-03T11:29:29Z</dcterms:modified>
</cp:coreProperties>
</file>