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9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59" r:id="rId10"/>
    <p:sldId id="260" r:id="rId11"/>
    <p:sldId id="268" r:id="rId12"/>
    <p:sldId id="269" r:id="rId13"/>
    <p:sldId id="272" r:id="rId14"/>
    <p:sldId id="273" r:id="rId15"/>
    <p:sldId id="271" r:id="rId16"/>
    <p:sldId id="274" r:id="rId17"/>
    <p:sldId id="275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D7804-4A1A-4E65-9BE4-0F4B1925A60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32A7C17-47EA-4D2E-A2B1-D8C22A3DECBC}">
      <dgm:prSet phldrT="[Text]"/>
      <dgm:spPr/>
      <dgm:t>
        <a:bodyPr/>
        <a:lstStyle/>
        <a:p>
          <a:r>
            <a:rPr lang="en-IN" dirty="0"/>
            <a:t>Line of business</a:t>
          </a:r>
        </a:p>
      </dgm:t>
    </dgm:pt>
    <dgm:pt modelId="{107C3802-E856-4AD7-8BB5-10F4FE77BD98}" type="parTrans" cxnId="{D65F5A9F-534E-4215-8452-C8AB6FBD2B41}">
      <dgm:prSet/>
      <dgm:spPr/>
      <dgm:t>
        <a:bodyPr/>
        <a:lstStyle/>
        <a:p>
          <a:endParaRPr lang="en-IN"/>
        </a:p>
      </dgm:t>
    </dgm:pt>
    <dgm:pt modelId="{C9164E7E-67D3-48FD-97B1-E13208156C48}" type="sibTrans" cxnId="{D65F5A9F-534E-4215-8452-C8AB6FBD2B41}">
      <dgm:prSet/>
      <dgm:spPr/>
      <dgm:t>
        <a:bodyPr/>
        <a:lstStyle/>
        <a:p>
          <a:endParaRPr lang="en-IN"/>
        </a:p>
      </dgm:t>
    </dgm:pt>
    <dgm:pt modelId="{8D84B4C9-2FDF-4AB3-9C96-014088CB66D8}">
      <dgm:prSet phldrT="[Text]"/>
      <dgm:spPr/>
      <dgm:t>
        <a:bodyPr/>
        <a:lstStyle/>
        <a:p>
          <a:r>
            <a:rPr lang="en-IN" dirty="0"/>
            <a:t>Geographic  Preferences</a:t>
          </a:r>
        </a:p>
      </dgm:t>
    </dgm:pt>
    <dgm:pt modelId="{35D3D42E-23EF-4362-88E9-2695D47F258F}" type="parTrans" cxnId="{8E1B836E-4D20-409B-81AE-7E8044399E23}">
      <dgm:prSet/>
      <dgm:spPr/>
      <dgm:t>
        <a:bodyPr/>
        <a:lstStyle/>
        <a:p>
          <a:endParaRPr lang="en-IN"/>
        </a:p>
      </dgm:t>
    </dgm:pt>
    <dgm:pt modelId="{4D7294A2-BB4D-4A4B-8271-54EB60C145A7}" type="sibTrans" cxnId="{8E1B836E-4D20-409B-81AE-7E8044399E23}">
      <dgm:prSet/>
      <dgm:spPr/>
      <dgm:t>
        <a:bodyPr/>
        <a:lstStyle/>
        <a:p>
          <a:endParaRPr lang="en-IN"/>
        </a:p>
      </dgm:t>
    </dgm:pt>
    <dgm:pt modelId="{16A63445-DE51-4080-8441-B30C1FD513B0}">
      <dgm:prSet phldrT="[Text]"/>
      <dgm:spPr/>
      <dgm:t>
        <a:bodyPr/>
        <a:lstStyle/>
        <a:p>
          <a:r>
            <a:rPr lang="en-IN" dirty="0"/>
            <a:t>Deal Size</a:t>
          </a:r>
        </a:p>
      </dgm:t>
    </dgm:pt>
    <dgm:pt modelId="{7EEF3CD6-1C2A-4D38-8EAC-334FB814A9E1}" type="parTrans" cxnId="{36BD52B7-9071-4B4D-9762-B6E067B5E7EA}">
      <dgm:prSet/>
      <dgm:spPr/>
      <dgm:t>
        <a:bodyPr/>
        <a:lstStyle/>
        <a:p>
          <a:endParaRPr lang="en-IN"/>
        </a:p>
      </dgm:t>
    </dgm:pt>
    <dgm:pt modelId="{ED41E336-2BDB-436A-8B5B-34580AAEE52B}" type="sibTrans" cxnId="{36BD52B7-9071-4B4D-9762-B6E067B5E7EA}">
      <dgm:prSet/>
      <dgm:spPr/>
      <dgm:t>
        <a:bodyPr/>
        <a:lstStyle/>
        <a:p>
          <a:endParaRPr lang="en-IN"/>
        </a:p>
      </dgm:t>
    </dgm:pt>
    <dgm:pt modelId="{950F34AD-B640-4AA7-A6BA-D70E788363CD}">
      <dgm:prSet phldrT="[Text]"/>
      <dgm:spPr/>
      <dgm:t>
        <a:bodyPr/>
        <a:lstStyle/>
        <a:p>
          <a:r>
            <a:rPr lang="en-IN" dirty="0"/>
            <a:t>Leadership status</a:t>
          </a:r>
        </a:p>
      </dgm:t>
    </dgm:pt>
    <dgm:pt modelId="{C4C4D23F-F9D2-4D9E-9307-852F0AA41696}" type="parTrans" cxnId="{E9C1A2EE-B34E-479A-9B73-2A02225B638E}">
      <dgm:prSet/>
      <dgm:spPr/>
      <dgm:t>
        <a:bodyPr/>
        <a:lstStyle/>
        <a:p>
          <a:endParaRPr lang="en-IN"/>
        </a:p>
      </dgm:t>
    </dgm:pt>
    <dgm:pt modelId="{7377D0A7-7C66-4AB9-933F-C0E8D13A1042}" type="sibTrans" cxnId="{E9C1A2EE-B34E-479A-9B73-2A02225B638E}">
      <dgm:prSet/>
      <dgm:spPr/>
      <dgm:t>
        <a:bodyPr/>
        <a:lstStyle/>
        <a:p>
          <a:endParaRPr lang="en-IN"/>
        </a:p>
      </dgm:t>
    </dgm:pt>
    <dgm:pt modelId="{F97D359E-7D11-4034-8B08-B903E3797F41}">
      <dgm:prSet phldrT="[Text]"/>
      <dgm:spPr/>
      <dgm:t>
        <a:bodyPr/>
        <a:lstStyle/>
        <a:p>
          <a:r>
            <a:rPr lang="en-IN" dirty="0"/>
            <a:t>Stage of development</a:t>
          </a:r>
        </a:p>
      </dgm:t>
    </dgm:pt>
    <dgm:pt modelId="{8120C4DA-95D4-489F-B7F7-C676F05EEC88}" type="parTrans" cxnId="{85B59BF8-C6EB-429E-A848-DAA6434A8D6D}">
      <dgm:prSet/>
      <dgm:spPr/>
      <dgm:t>
        <a:bodyPr/>
        <a:lstStyle/>
        <a:p>
          <a:endParaRPr lang="en-IN"/>
        </a:p>
      </dgm:t>
    </dgm:pt>
    <dgm:pt modelId="{9845A472-5A49-4301-B073-972AE66C911C}" type="sibTrans" cxnId="{85B59BF8-C6EB-429E-A848-DAA6434A8D6D}">
      <dgm:prSet/>
      <dgm:spPr/>
      <dgm:t>
        <a:bodyPr/>
        <a:lstStyle/>
        <a:p>
          <a:endParaRPr lang="en-IN"/>
        </a:p>
      </dgm:t>
    </dgm:pt>
    <dgm:pt modelId="{96F1BE13-B15F-4ADA-896C-9970F15431E0}" type="pres">
      <dgm:prSet presAssocID="{2BAD7804-4A1A-4E65-9BE4-0F4B1925A602}" presName="diagram" presStyleCnt="0">
        <dgm:presLayoutVars>
          <dgm:dir/>
          <dgm:resizeHandles val="exact"/>
        </dgm:presLayoutVars>
      </dgm:prSet>
      <dgm:spPr/>
    </dgm:pt>
    <dgm:pt modelId="{EDAC39E9-E58A-4DC8-95F3-ACFDF9EC04EB}" type="pres">
      <dgm:prSet presAssocID="{232A7C17-47EA-4D2E-A2B1-D8C22A3DECBC}" presName="node" presStyleLbl="node1" presStyleIdx="0" presStyleCnt="5">
        <dgm:presLayoutVars>
          <dgm:bulletEnabled val="1"/>
        </dgm:presLayoutVars>
      </dgm:prSet>
      <dgm:spPr/>
    </dgm:pt>
    <dgm:pt modelId="{2EE40710-8E11-4AA7-B24D-BE609CB620CD}" type="pres">
      <dgm:prSet presAssocID="{C9164E7E-67D3-48FD-97B1-E13208156C48}" presName="sibTrans" presStyleCnt="0"/>
      <dgm:spPr/>
    </dgm:pt>
    <dgm:pt modelId="{ADEF0ED5-D2B3-4ACB-AED8-3F299ABD26D9}" type="pres">
      <dgm:prSet presAssocID="{8D84B4C9-2FDF-4AB3-9C96-014088CB66D8}" presName="node" presStyleLbl="node1" presStyleIdx="1" presStyleCnt="5">
        <dgm:presLayoutVars>
          <dgm:bulletEnabled val="1"/>
        </dgm:presLayoutVars>
      </dgm:prSet>
      <dgm:spPr/>
    </dgm:pt>
    <dgm:pt modelId="{418FED73-EB0A-43BC-9A72-5674B7593496}" type="pres">
      <dgm:prSet presAssocID="{4D7294A2-BB4D-4A4B-8271-54EB60C145A7}" presName="sibTrans" presStyleCnt="0"/>
      <dgm:spPr/>
    </dgm:pt>
    <dgm:pt modelId="{40DC5F49-9D53-4F6D-9088-60360C41A9DA}" type="pres">
      <dgm:prSet presAssocID="{16A63445-DE51-4080-8441-B30C1FD513B0}" presName="node" presStyleLbl="node1" presStyleIdx="2" presStyleCnt="5">
        <dgm:presLayoutVars>
          <dgm:bulletEnabled val="1"/>
        </dgm:presLayoutVars>
      </dgm:prSet>
      <dgm:spPr/>
    </dgm:pt>
    <dgm:pt modelId="{0C4119D1-0928-464C-9D02-849C4CF32FD4}" type="pres">
      <dgm:prSet presAssocID="{ED41E336-2BDB-436A-8B5B-34580AAEE52B}" presName="sibTrans" presStyleCnt="0"/>
      <dgm:spPr/>
    </dgm:pt>
    <dgm:pt modelId="{44DEEF3F-7EC3-4024-976B-4D5254A4EE5D}" type="pres">
      <dgm:prSet presAssocID="{950F34AD-B640-4AA7-A6BA-D70E788363CD}" presName="node" presStyleLbl="node1" presStyleIdx="3" presStyleCnt="5">
        <dgm:presLayoutVars>
          <dgm:bulletEnabled val="1"/>
        </dgm:presLayoutVars>
      </dgm:prSet>
      <dgm:spPr/>
    </dgm:pt>
    <dgm:pt modelId="{91D0C20E-EFA2-4DC5-918D-2B72D4EE7EE1}" type="pres">
      <dgm:prSet presAssocID="{7377D0A7-7C66-4AB9-933F-C0E8D13A1042}" presName="sibTrans" presStyleCnt="0"/>
      <dgm:spPr/>
    </dgm:pt>
    <dgm:pt modelId="{3E4FD00A-259B-40A5-A6B4-DF628723AD76}" type="pres">
      <dgm:prSet presAssocID="{F97D359E-7D11-4034-8B08-B903E3797F41}" presName="node" presStyleLbl="node1" presStyleIdx="4" presStyleCnt="5">
        <dgm:presLayoutVars>
          <dgm:bulletEnabled val="1"/>
        </dgm:presLayoutVars>
      </dgm:prSet>
      <dgm:spPr/>
    </dgm:pt>
  </dgm:ptLst>
  <dgm:cxnLst>
    <dgm:cxn modelId="{6EC7EC36-4F05-4F36-8A5E-45CCFF6ACDE8}" type="presOf" srcId="{2BAD7804-4A1A-4E65-9BE4-0F4B1925A602}" destId="{96F1BE13-B15F-4ADA-896C-9970F15431E0}" srcOrd="0" destOrd="0" presId="urn:microsoft.com/office/officeart/2005/8/layout/default"/>
    <dgm:cxn modelId="{94C0073C-725E-4983-8F63-42B75B01470C}" type="presOf" srcId="{950F34AD-B640-4AA7-A6BA-D70E788363CD}" destId="{44DEEF3F-7EC3-4024-976B-4D5254A4EE5D}" srcOrd="0" destOrd="0" presId="urn:microsoft.com/office/officeart/2005/8/layout/default"/>
    <dgm:cxn modelId="{91D9544D-7853-4FA8-A613-7949CFE0BA99}" type="presOf" srcId="{8D84B4C9-2FDF-4AB3-9C96-014088CB66D8}" destId="{ADEF0ED5-D2B3-4ACB-AED8-3F299ABD26D9}" srcOrd="0" destOrd="0" presId="urn:microsoft.com/office/officeart/2005/8/layout/default"/>
    <dgm:cxn modelId="{8E1B836E-4D20-409B-81AE-7E8044399E23}" srcId="{2BAD7804-4A1A-4E65-9BE4-0F4B1925A602}" destId="{8D84B4C9-2FDF-4AB3-9C96-014088CB66D8}" srcOrd="1" destOrd="0" parTransId="{35D3D42E-23EF-4362-88E9-2695D47F258F}" sibTransId="{4D7294A2-BB4D-4A4B-8271-54EB60C145A7}"/>
    <dgm:cxn modelId="{E32BCE8B-F13B-4025-BB06-CF66133C0BAE}" type="presOf" srcId="{232A7C17-47EA-4D2E-A2B1-D8C22A3DECBC}" destId="{EDAC39E9-E58A-4DC8-95F3-ACFDF9EC04EB}" srcOrd="0" destOrd="0" presId="urn:microsoft.com/office/officeart/2005/8/layout/default"/>
    <dgm:cxn modelId="{9BF8B79C-65AA-40D6-921B-B4386A974406}" type="presOf" srcId="{16A63445-DE51-4080-8441-B30C1FD513B0}" destId="{40DC5F49-9D53-4F6D-9088-60360C41A9DA}" srcOrd="0" destOrd="0" presId="urn:microsoft.com/office/officeart/2005/8/layout/default"/>
    <dgm:cxn modelId="{D65F5A9F-534E-4215-8452-C8AB6FBD2B41}" srcId="{2BAD7804-4A1A-4E65-9BE4-0F4B1925A602}" destId="{232A7C17-47EA-4D2E-A2B1-D8C22A3DECBC}" srcOrd="0" destOrd="0" parTransId="{107C3802-E856-4AD7-8BB5-10F4FE77BD98}" sibTransId="{C9164E7E-67D3-48FD-97B1-E13208156C48}"/>
    <dgm:cxn modelId="{36BD52B7-9071-4B4D-9762-B6E067B5E7EA}" srcId="{2BAD7804-4A1A-4E65-9BE4-0F4B1925A602}" destId="{16A63445-DE51-4080-8441-B30C1FD513B0}" srcOrd="2" destOrd="0" parTransId="{7EEF3CD6-1C2A-4D38-8EAC-334FB814A9E1}" sibTransId="{ED41E336-2BDB-436A-8B5B-34580AAEE52B}"/>
    <dgm:cxn modelId="{10A485E5-2D73-49E6-A1AD-4B98AAD61CB7}" type="presOf" srcId="{F97D359E-7D11-4034-8B08-B903E3797F41}" destId="{3E4FD00A-259B-40A5-A6B4-DF628723AD76}" srcOrd="0" destOrd="0" presId="urn:microsoft.com/office/officeart/2005/8/layout/default"/>
    <dgm:cxn modelId="{E9C1A2EE-B34E-479A-9B73-2A02225B638E}" srcId="{2BAD7804-4A1A-4E65-9BE4-0F4B1925A602}" destId="{950F34AD-B640-4AA7-A6BA-D70E788363CD}" srcOrd="3" destOrd="0" parTransId="{C4C4D23F-F9D2-4D9E-9307-852F0AA41696}" sibTransId="{7377D0A7-7C66-4AB9-933F-C0E8D13A1042}"/>
    <dgm:cxn modelId="{85B59BF8-C6EB-429E-A848-DAA6434A8D6D}" srcId="{2BAD7804-4A1A-4E65-9BE4-0F4B1925A602}" destId="{F97D359E-7D11-4034-8B08-B903E3797F41}" srcOrd="4" destOrd="0" parTransId="{8120C4DA-95D4-489F-B7F7-C676F05EEC88}" sibTransId="{9845A472-5A49-4301-B073-972AE66C911C}"/>
    <dgm:cxn modelId="{E6554EF3-6701-4D20-BE1D-4E1A6059F780}" type="presParOf" srcId="{96F1BE13-B15F-4ADA-896C-9970F15431E0}" destId="{EDAC39E9-E58A-4DC8-95F3-ACFDF9EC04EB}" srcOrd="0" destOrd="0" presId="urn:microsoft.com/office/officeart/2005/8/layout/default"/>
    <dgm:cxn modelId="{E5872082-1810-4214-BF24-95798507B995}" type="presParOf" srcId="{96F1BE13-B15F-4ADA-896C-9970F15431E0}" destId="{2EE40710-8E11-4AA7-B24D-BE609CB620CD}" srcOrd="1" destOrd="0" presId="urn:microsoft.com/office/officeart/2005/8/layout/default"/>
    <dgm:cxn modelId="{7B8E3BD5-7380-471F-BFB7-A15D7BBD983F}" type="presParOf" srcId="{96F1BE13-B15F-4ADA-896C-9970F15431E0}" destId="{ADEF0ED5-D2B3-4ACB-AED8-3F299ABD26D9}" srcOrd="2" destOrd="0" presId="urn:microsoft.com/office/officeart/2005/8/layout/default"/>
    <dgm:cxn modelId="{1C35DD2A-DFE3-4F5C-AD47-4D9258CADFB2}" type="presParOf" srcId="{96F1BE13-B15F-4ADA-896C-9970F15431E0}" destId="{418FED73-EB0A-43BC-9A72-5674B7593496}" srcOrd="3" destOrd="0" presId="urn:microsoft.com/office/officeart/2005/8/layout/default"/>
    <dgm:cxn modelId="{5BCDB0D7-1E32-4A1F-94E0-A2C2B700C227}" type="presParOf" srcId="{96F1BE13-B15F-4ADA-896C-9970F15431E0}" destId="{40DC5F49-9D53-4F6D-9088-60360C41A9DA}" srcOrd="4" destOrd="0" presId="urn:microsoft.com/office/officeart/2005/8/layout/default"/>
    <dgm:cxn modelId="{C5709D69-2407-4DB1-98FC-D706940DAC2F}" type="presParOf" srcId="{96F1BE13-B15F-4ADA-896C-9970F15431E0}" destId="{0C4119D1-0928-464C-9D02-849C4CF32FD4}" srcOrd="5" destOrd="0" presId="urn:microsoft.com/office/officeart/2005/8/layout/default"/>
    <dgm:cxn modelId="{6BA16271-DF37-48AC-85C5-E782C9248A1C}" type="presParOf" srcId="{96F1BE13-B15F-4ADA-896C-9970F15431E0}" destId="{44DEEF3F-7EC3-4024-976B-4D5254A4EE5D}" srcOrd="6" destOrd="0" presId="urn:microsoft.com/office/officeart/2005/8/layout/default"/>
    <dgm:cxn modelId="{4AE24AF5-B5F6-4574-AFB9-5FBEA18E6F1A}" type="presParOf" srcId="{96F1BE13-B15F-4ADA-896C-9970F15431E0}" destId="{91D0C20E-EFA2-4DC5-918D-2B72D4EE7EE1}" srcOrd="7" destOrd="0" presId="urn:microsoft.com/office/officeart/2005/8/layout/default"/>
    <dgm:cxn modelId="{78B90B2C-3CEF-465B-A636-2B5125D2D72A}" type="presParOf" srcId="{96F1BE13-B15F-4ADA-896C-9970F15431E0}" destId="{3E4FD00A-259B-40A5-A6B4-DF628723AD7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C39E9-E58A-4DC8-95F3-ACFDF9EC04EB}">
      <dsp:nvSpPr>
        <dsp:cNvPr id="0" name=""/>
        <dsp:cNvSpPr/>
      </dsp:nvSpPr>
      <dsp:spPr>
        <a:xfrm>
          <a:off x="0" y="728850"/>
          <a:ext cx="2182933" cy="13097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Line of business</a:t>
          </a:r>
        </a:p>
      </dsp:txBody>
      <dsp:txXfrm>
        <a:off x="0" y="728850"/>
        <a:ext cx="2182933" cy="1309760"/>
      </dsp:txXfrm>
    </dsp:sp>
    <dsp:sp modelId="{ADEF0ED5-D2B3-4ACB-AED8-3F299ABD26D9}">
      <dsp:nvSpPr>
        <dsp:cNvPr id="0" name=""/>
        <dsp:cNvSpPr/>
      </dsp:nvSpPr>
      <dsp:spPr>
        <a:xfrm>
          <a:off x="2401226" y="728850"/>
          <a:ext cx="2182933" cy="13097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Geographic  Preferences</a:t>
          </a:r>
        </a:p>
      </dsp:txBody>
      <dsp:txXfrm>
        <a:off x="2401226" y="728850"/>
        <a:ext cx="2182933" cy="1309760"/>
      </dsp:txXfrm>
    </dsp:sp>
    <dsp:sp modelId="{40DC5F49-9D53-4F6D-9088-60360C41A9DA}">
      <dsp:nvSpPr>
        <dsp:cNvPr id="0" name=""/>
        <dsp:cNvSpPr/>
      </dsp:nvSpPr>
      <dsp:spPr>
        <a:xfrm>
          <a:off x="4802453" y="728850"/>
          <a:ext cx="2182933" cy="13097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Deal Size</a:t>
          </a:r>
        </a:p>
      </dsp:txBody>
      <dsp:txXfrm>
        <a:off x="4802453" y="728850"/>
        <a:ext cx="2182933" cy="1309760"/>
      </dsp:txXfrm>
    </dsp:sp>
    <dsp:sp modelId="{44DEEF3F-7EC3-4024-976B-4D5254A4EE5D}">
      <dsp:nvSpPr>
        <dsp:cNvPr id="0" name=""/>
        <dsp:cNvSpPr/>
      </dsp:nvSpPr>
      <dsp:spPr>
        <a:xfrm>
          <a:off x="1200613" y="2256903"/>
          <a:ext cx="2182933" cy="13097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Leadership status</a:t>
          </a:r>
        </a:p>
      </dsp:txBody>
      <dsp:txXfrm>
        <a:off x="1200613" y="2256903"/>
        <a:ext cx="2182933" cy="1309760"/>
      </dsp:txXfrm>
    </dsp:sp>
    <dsp:sp modelId="{3E4FD00A-259B-40A5-A6B4-DF628723AD76}">
      <dsp:nvSpPr>
        <dsp:cNvPr id="0" name=""/>
        <dsp:cNvSpPr/>
      </dsp:nvSpPr>
      <dsp:spPr>
        <a:xfrm>
          <a:off x="3601840" y="2256903"/>
          <a:ext cx="2182933" cy="13097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Stage of development</a:t>
          </a:r>
        </a:p>
      </dsp:txBody>
      <dsp:txXfrm>
        <a:off x="3601840" y="2256903"/>
        <a:ext cx="2182933" cy="130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4273-F7BE-4AE7-9A68-92A1CCF45DE7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91B25-F4DB-4879-AC41-22D242774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47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Arya </a:t>
            </a:r>
            <a:r>
              <a:rPr lang="en-IN" dirty="0" err="1"/>
              <a:t>kumar</a:t>
            </a:r>
            <a:r>
              <a:rPr lang="en-IN" dirty="0"/>
              <a:t> page no 577.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91B25-F4DB-4879-AC41-22D24277423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378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Arya </a:t>
            </a:r>
            <a:r>
              <a:rPr lang="en-IN" dirty="0" err="1"/>
              <a:t>kumar</a:t>
            </a:r>
            <a:r>
              <a:rPr lang="en-IN" dirty="0"/>
              <a:t> page </a:t>
            </a:r>
            <a:r>
              <a:rPr lang="en-IN" dirty="0" err="1"/>
              <a:t>nlo</a:t>
            </a:r>
            <a:r>
              <a:rPr lang="en-IN" dirty="0"/>
              <a:t> 580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91B25-F4DB-4879-AC41-22D24277423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517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Arya </a:t>
            </a:r>
            <a:r>
              <a:rPr lang="en-IN" dirty="0" err="1"/>
              <a:t>kumar</a:t>
            </a:r>
            <a:r>
              <a:rPr lang="en-IN" dirty="0"/>
              <a:t> page </a:t>
            </a:r>
            <a:r>
              <a:rPr lang="en-IN" dirty="0" err="1"/>
              <a:t>nlo</a:t>
            </a:r>
            <a:r>
              <a:rPr lang="en-IN" dirty="0"/>
              <a:t> 580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91B25-F4DB-4879-AC41-22D24277423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21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https://intelliven.com/five-stages-of-organization-key-characteristics-concerns/</a:t>
            </a:r>
          </a:p>
          <a:p>
            <a:endParaRPr lang="en-IN" dirty="0"/>
          </a:p>
          <a:p>
            <a:r>
              <a:rPr lang="en-IN" dirty="0"/>
              <a:t>https://www.forbes.com/sites/tanotofoundation/2022/11/09/tanoto-foundation-a-multi-stakeholder-approach-is-key-to-reducing-stunting-in-indonesia/?sh=365e293e632d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91B25-F4DB-4879-AC41-22D24277423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6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Arya </a:t>
            </a:r>
            <a:r>
              <a:rPr lang="en-IN" dirty="0" err="1"/>
              <a:t>kumar</a:t>
            </a:r>
            <a:r>
              <a:rPr lang="en-IN" dirty="0"/>
              <a:t> page no 577.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91B25-F4DB-4879-AC41-22D24277423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9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Arya </a:t>
            </a:r>
            <a:r>
              <a:rPr lang="en-IN" dirty="0" err="1"/>
              <a:t>kumar</a:t>
            </a:r>
            <a:r>
              <a:rPr lang="en-IN" dirty="0"/>
              <a:t> page no 577.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91B25-F4DB-4879-AC41-22D24277423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23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Arya </a:t>
            </a:r>
            <a:r>
              <a:rPr lang="en-IN" dirty="0" err="1"/>
              <a:t>kumar</a:t>
            </a:r>
            <a:r>
              <a:rPr lang="en-IN" dirty="0"/>
              <a:t> page no 577.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91B25-F4DB-4879-AC41-22D24277423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263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Arya </a:t>
            </a:r>
            <a:r>
              <a:rPr lang="en-IN" dirty="0" err="1"/>
              <a:t>kumar</a:t>
            </a:r>
            <a:r>
              <a:rPr lang="en-IN" dirty="0"/>
              <a:t> page no 577.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91B25-F4DB-4879-AC41-22D24277423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69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Arya </a:t>
            </a:r>
            <a:r>
              <a:rPr lang="en-IN" dirty="0" err="1"/>
              <a:t>kumar</a:t>
            </a:r>
            <a:r>
              <a:rPr lang="en-IN" dirty="0"/>
              <a:t> page no 577.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91B25-F4DB-4879-AC41-22D24277423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89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Arya </a:t>
            </a:r>
            <a:r>
              <a:rPr lang="en-IN" dirty="0" err="1"/>
              <a:t>kumar</a:t>
            </a:r>
            <a:r>
              <a:rPr lang="en-IN" dirty="0"/>
              <a:t> page no 577.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91B25-F4DB-4879-AC41-22D24277423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5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Arya </a:t>
            </a:r>
            <a:r>
              <a:rPr lang="en-IN" dirty="0" err="1"/>
              <a:t>kumar</a:t>
            </a:r>
            <a:r>
              <a:rPr lang="en-IN" dirty="0"/>
              <a:t> page no 577.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91B25-F4DB-4879-AC41-22D24277423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71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2009-2C9C-421C-DBC6-582DA29C4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317F4-D2E3-7499-3D4E-95DC6E94E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AE4A-2142-1516-06DE-317BA3B7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3CC9-EEA9-4133-A193-DF9E0C8B0FE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8783-498D-E37F-2557-7FE40D85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D2918-6F8E-85CE-63EB-E4FD07D1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5FB7-2250-49AE-93EB-F1AF3C98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2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A420-EF8D-B46F-8225-73E11785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C0164-22E7-D711-A3F9-8653A10A9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62B97-B3FB-7552-20C4-383C13FC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3CC9-EEA9-4133-A193-DF9E0C8B0FE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198F-74D3-EBE9-40BA-78991776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44CA-50BC-28C9-3037-A3E2DBD2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5FB7-2250-49AE-93EB-F1AF3C98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70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ADD53-B2E6-9554-01B5-97F81C1DB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7D9AA-0B34-E675-14CA-CD6E26A6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72484-6F2E-B3E5-D99C-03542E8C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3CC9-EEA9-4133-A193-DF9E0C8B0FE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923C-1201-413C-18C3-FA59F5C7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B9E92-D125-2413-FD10-F5473C62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5FB7-2250-49AE-93EB-F1AF3C98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9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86C0-FF79-D53E-A020-172CF52E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783B-8009-95ED-E93D-F09636CB5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428D-908E-8231-E899-204577F6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3CC9-EEA9-4133-A193-DF9E0C8B0FE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BE90-D1DB-37BC-366F-67BC3318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D6BC5-C54D-728F-2CE8-89073C75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5FB7-2250-49AE-93EB-F1AF3C98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08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441C-D9ED-387D-B702-9EEDC7CE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70E10-8BFB-349D-3C32-291B186E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97E1F-D820-0CD1-C725-AD1DE829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3CC9-EEA9-4133-A193-DF9E0C8B0FE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0AA91-2E58-3B59-7968-E1F501B4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AE13-02DF-5760-4DD8-649A66B0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5FB7-2250-49AE-93EB-F1AF3C98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8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4BCA-B0FE-E78A-5B87-EDA8DF6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71E5-C97D-1DB6-E9F1-4987063B9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7730E-4964-C4E8-C88E-FB46E64C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3CCF6-BE6F-5ECB-F9D9-1FDCC317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3CC9-EEA9-4133-A193-DF9E0C8B0FE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06608-1676-15D7-AC81-B91D1525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1751A-DF5A-979D-A4A9-2376FDE5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5FB7-2250-49AE-93EB-F1AF3C98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32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97AB-23EE-EB16-9456-76222655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5188-0A6D-C0A5-01F2-AD79D4FA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4C015-1FF8-D3A1-EEC0-23AC2500E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A4788-85D1-CF15-0C91-640451657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24D00-1D01-84F6-BE9D-E2355BC76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7D176-E21D-7F4A-9321-8245EAC1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3CC9-EEA9-4133-A193-DF9E0C8B0FE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05EA0-FA3D-3A59-4FF8-A6DE1BBD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A5571-9896-38AF-0FEF-766A06B9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5FB7-2250-49AE-93EB-F1AF3C98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BDB4-72C9-B6D5-778E-F2B2170D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54B67-30D5-3E8C-EC0E-C59DC55C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3CC9-EEA9-4133-A193-DF9E0C8B0FE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2C55C-979F-0D5B-5417-303070A8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B20C4-DDC0-8A02-1BD6-27ECCA68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5FB7-2250-49AE-93EB-F1AF3C98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68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11854-35A2-AF39-17B3-10E50B0E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3CC9-EEA9-4133-A193-DF9E0C8B0FE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B654B-68C4-C30F-BFC1-7E3F4A6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85341-C3BE-F76F-9347-24E13DC1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5FB7-2250-49AE-93EB-F1AF3C98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8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12D0-40B8-0A55-0FD2-81BDAF0B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2186-89AE-2D0E-E73F-0179A5207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38BD8-E798-1588-07B9-CAE513FAA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BD58-F8A4-5D02-99E0-111D205C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3CC9-EEA9-4133-A193-DF9E0C8B0FE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F7D86-9506-2D8B-F36E-CD2336B4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6301F-95DB-1077-60E9-78659C77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5FB7-2250-49AE-93EB-F1AF3C98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36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1E45-C656-C444-701B-31D9005A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BB079-98EC-3872-FBDF-265EA4DDA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DFC48-B2BE-AFF4-493F-992D7C0DD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03C01-D9A4-C52F-C70F-61295365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3CC9-EEA9-4133-A193-DF9E0C8B0FE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82A11-B0BD-DEF8-433D-C3496EB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6F82A-7EB9-6951-F200-CDC5D103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5FB7-2250-49AE-93EB-F1AF3C98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66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EC419-3F21-42C9-5A10-E96A35B0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65D44-790F-FFC0-B82E-0063F7A48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082B5-99DA-F5F5-2BC3-19377A3D6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3CC9-EEA9-4133-A193-DF9E0C8B0FE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767ED-74FB-BE18-1782-667F30AB8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0725-DA98-C543-0831-3F482A764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5FB7-2250-49AE-93EB-F1AF3C98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8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3" descr="Desk with productivity items">
            <a:extLst>
              <a:ext uri="{FF2B5EF4-FFF2-40B4-BE49-F238E27FC236}">
                <a16:creationId xmlns:a16="http://schemas.microsoft.com/office/drawing/2014/main" id="{C060C55F-21BF-27A0-57DB-9698B152D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52" r="23298" b="59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CA76DF-880E-A4EE-3B2F-A9BEF779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191299" cy="320413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b="1" dirty="0"/>
              <a:t>Organizing Business </a:t>
            </a:r>
            <a:br>
              <a:rPr lang="en-US" sz="4800" b="1" dirty="0"/>
            </a:br>
            <a:r>
              <a:rPr lang="en-US" sz="4800" b="1" dirty="0"/>
              <a:t>&amp;</a:t>
            </a:r>
            <a:br>
              <a:rPr lang="en-US" sz="4800" b="1" dirty="0"/>
            </a:br>
            <a:r>
              <a:rPr lang="en-US" sz="4800" b="1" dirty="0"/>
              <a:t>Entrepreneurial Finance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26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3" descr="Desk with productivity items">
            <a:extLst>
              <a:ext uri="{FF2B5EF4-FFF2-40B4-BE49-F238E27FC236}">
                <a16:creationId xmlns:a16="http://schemas.microsoft.com/office/drawing/2014/main" id="{C060C55F-21BF-27A0-57DB-9698B152D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8" r="16320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9A22D-24A3-979A-337D-80A397FE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Sources and Selection of Venture Finance Options and its Managerial Implications.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75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3" descr="Desk with productivity items">
            <a:extLst>
              <a:ext uri="{FF2B5EF4-FFF2-40B4-BE49-F238E27FC236}">
                <a16:creationId xmlns:a16="http://schemas.microsoft.com/office/drawing/2014/main" id="{C060C55F-21BF-27A0-57DB-9698B152D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3" r="9091" b="216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9A22D-24A3-979A-337D-80A397FE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/>
              <a:t>Sources of Venture Finance  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F1414-646F-0201-B8E1-F0E6771D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r>
              <a:rPr lang="en-IN" sz="2400"/>
              <a:t>Bootstrapping</a:t>
            </a:r>
          </a:p>
          <a:p>
            <a:pPr lvl="1"/>
            <a:r>
              <a:rPr lang="en-IN"/>
              <a:t>Trade Credit</a:t>
            </a:r>
          </a:p>
          <a:p>
            <a:pPr lvl="1"/>
            <a:r>
              <a:rPr lang="en-IN"/>
              <a:t>Customer</a:t>
            </a:r>
          </a:p>
          <a:p>
            <a:pPr lvl="1"/>
            <a:r>
              <a:rPr lang="en-IN"/>
              <a:t>Manage your expenses and cash Flow well</a:t>
            </a:r>
          </a:p>
          <a:p>
            <a:pPr lvl="1"/>
            <a:r>
              <a:rPr lang="en-IN"/>
              <a:t>Real Estate</a:t>
            </a:r>
          </a:p>
          <a:p>
            <a:pPr lvl="1"/>
            <a:r>
              <a:rPr lang="en-IN"/>
              <a:t>Equipment Suppliers</a:t>
            </a:r>
          </a:p>
        </p:txBody>
      </p:sp>
    </p:spTree>
    <p:extLst>
      <p:ext uri="{BB962C8B-B14F-4D97-AF65-F5344CB8AC3E}">
        <p14:creationId xmlns:p14="http://schemas.microsoft.com/office/powerpoint/2010/main" val="412958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3" descr="Desk with productivity items">
            <a:extLst>
              <a:ext uri="{FF2B5EF4-FFF2-40B4-BE49-F238E27FC236}">
                <a16:creationId xmlns:a16="http://schemas.microsoft.com/office/drawing/2014/main" id="{C060C55F-21BF-27A0-57DB-9698B152D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3" r="9091" b="21608"/>
          <a:stretch/>
        </p:blipFill>
        <p:spPr>
          <a:xfrm>
            <a:off x="20" y="14078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9A22D-24A3-979A-337D-80A397FE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/>
              <a:t>Sources of Venture Finance  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F1414-646F-0201-B8E1-F0E6771D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r>
              <a:rPr lang="en-IN" sz="2400" dirty="0"/>
              <a:t>Seed Funding</a:t>
            </a:r>
          </a:p>
          <a:p>
            <a:pPr lvl="1"/>
            <a:r>
              <a:rPr lang="en-IN" dirty="0"/>
              <a:t>Angel Investor</a:t>
            </a:r>
          </a:p>
          <a:p>
            <a:pPr lvl="1"/>
            <a:r>
              <a:rPr lang="en-IN" dirty="0"/>
              <a:t>Where to look for Angels funding</a:t>
            </a:r>
          </a:p>
          <a:p>
            <a:pPr lvl="1"/>
            <a:r>
              <a:rPr lang="en-IN" dirty="0"/>
              <a:t>Seed support system – Technology Development Board</a:t>
            </a:r>
          </a:p>
          <a:p>
            <a:pPr lvl="2"/>
            <a:r>
              <a:rPr lang="en-IN" dirty="0"/>
              <a:t>Corporate Angels</a:t>
            </a:r>
          </a:p>
          <a:p>
            <a:pPr lvl="2"/>
            <a:r>
              <a:rPr lang="en-IN" dirty="0"/>
              <a:t>Entrepreneurial Angels</a:t>
            </a:r>
          </a:p>
          <a:p>
            <a:pPr lvl="2"/>
            <a:r>
              <a:rPr lang="en-IN" dirty="0"/>
              <a:t>Enthusiast Angels</a:t>
            </a:r>
          </a:p>
          <a:p>
            <a:pPr lvl="2"/>
            <a:r>
              <a:rPr lang="en-IN" dirty="0"/>
              <a:t>Micromanagement Angels</a:t>
            </a:r>
          </a:p>
          <a:p>
            <a:pPr lvl="2"/>
            <a:r>
              <a:rPr lang="en-IN" dirty="0"/>
              <a:t>Professional Angels</a:t>
            </a:r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40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9A22D-24A3-979A-337D-80A397FE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9" y="86572"/>
            <a:ext cx="5105400" cy="1358770"/>
          </a:xfrm>
        </p:spPr>
        <p:txBody>
          <a:bodyPr anchor="b">
            <a:normAutofit/>
          </a:bodyPr>
          <a:lstStyle/>
          <a:p>
            <a:r>
              <a:rPr lang="en-US" dirty="0"/>
              <a:t>Sources of Venture Finance  </a:t>
            </a:r>
            <a:endParaRPr lang="en-IN" dirty="0"/>
          </a:p>
        </p:txBody>
      </p:sp>
      <p:pic>
        <p:nvPicPr>
          <p:cNvPr id="24" name="Picture 13" descr="Desk with productivity items">
            <a:extLst>
              <a:ext uri="{FF2B5EF4-FFF2-40B4-BE49-F238E27FC236}">
                <a16:creationId xmlns:a16="http://schemas.microsoft.com/office/drawing/2014/main" id="{C060C55F-21BF-27A0-57DB-9698B152D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1" r="-2" b="-2"/>
          <a:stretch/>
        </p:blipFill>
        <p:spPr>
          <a:xfrm>
            <a:off x="20" y="10"/>
            <a:ext cx="6105116" cy="4191736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FB8F8CF-4D5F-3855-F84A-660AB7BF4C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40" t="-15322" r="-7102"/>
          <a:stretch/>
        </p:blipFill>
        <p:spPr>
          <a:xfrm>
            <a:off x="-168812" y="2666264"/>
            <a:ext cx="12618720" cy="4191736"/>
          </a:xfrm>
          <a:custGeom>
            <a:avLst/>
            <a:gdLst/>
            <a:ahLst/>
            <a:cxnLst/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783963-3128-D744-1090-8FB9DFA72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948" y="1902621"/>
            <a:ext cx="5105400" cy="3052757"/>
          </a:xfrm>
        </p:spPr>
        <p:txBody>
          <a:bodyPr>
            <a:normAutofit/>
          </a:bodyPr>
          <a:lstStyle/>
          <a:p>
            <a:r>
              <a:rPr lang="en-IN" sz="2000" dirty="0"/>
              <a:t>Venture Capital Funding </a:t>
            </a:r>
          </a:p>
        </p:txBody>
      </p:sp>
    </p:spTree>
    <p:extLst>
      <p:ext uri="{BB962C8B-B14F-4D97-AF65-F5344CB8AC3E}">
        <p14:creationId xmlns:p14="http://schemas.microsoft.com/office/powerpoint/2010/main" val="255757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9A22D-24A3-979A-337D-80A397FE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9" y="86572"/>
            <a:ext cx="5105400" cy="1358770"/>
          </a:xfrm>
        </p:spPr>
        <p:txBody>
          <a:bodyPr anchor="b">
            <a:normAutofit/>
          </a:bodyPr>
          <a:lstStyle/>
          <a:p>
            <a:r>
              <a:rPr lang="en-US" dirty="0"/>
              <a:t>Sources of Venture Finance  </a:t>
            </a:r>
            <a:endParaRPr lang="en-IN" dirty="0"/>
          </a:p>
        </p:txBody>
      </p:sp>
      <p:pic>
        <p:nvPicPr>
          <p:cNvPr id="24" name="Picture 13" descr="Desk with productivity items">
            <a:extLst>
              <a:ext uri="{FF2B5EF4-FFF2-40B4-BE49-F238E27FC236}">
                <a16:creationId xmlns:a16="http://schemas.microsoft.com/office/drawing/2014/main" id="{C060C55F-21BF-27A0-57DB-9698B152D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1" r="-2" b="-2"/>
          <a:stretch/>
        </p:blipFill>
        <p:spPr>
          <a:xfrm>
            <a:off x="20" y="10"/>
            <a:ext cx="6105116" cy="4191736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783963-3128-D744-1090-8FB9DFA72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948" y="1902621"/>
            <a:ext cx="5105400" cy="3052757"/>
          </a:xfrm>
        </p:spPr>
        <p:txBody>
          <a:bodyPr>
            <a:normAutofit/>
          </a:bodyPr>
          <a:lstStyle/>
          <a:p>
            <a:r>
              <a:rPr lang="en-IN" b="1" dirty="0"/>
              <a:t>Selection of Venture Capitalist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07C3752-8296-5032-E55B-927BE8792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160432"/>
              </p:ext>
            </p:extLst>
          </p:nvPr>
        </p:nvGraphicFramePr>
        <p:xfrm>
          <a:off x="4901811" y="2475914"/>
          <a:ext cx="6985387" cy="4295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638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9A22D-24A3-979A-337D-80A397FE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US" sz="2800"/>
              <a:t>Sources of Venture Finance  </a:t>
            </a:r>
            <a:endParaRPr lang="en-IN" sz="2800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13" descr="Desk with productivity items">
            <a:extLst>
              <a:ext uri="{FF2B5EF4-FFF2-40B4-BE49-F238E27FC236}">
                <a16:creationId xmlns:a16="http://schemas.microsoft.com/office/drawing/2014/main" id="{C060C55F-21BF-27A0-57DB-9698B152D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57"/>
          <a:stretch/>
        </p:blipFill>
        <p:spPr>
          <a:xfrm>
            <a:off x="20" y="2959630"/>
            <a:ext cx="5158603" cy="389837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4DC0D61-463B-CFC4-D860-82E29207E7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" r="1316"/>
          <a:stretch/>
        </p:blipFill>
        <p:spPr>
          <a:xfrm>
            <a:off x="5725730" y="-112541"/>
            <a:ext cx="659543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99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3" descr="Desk with productivity items">
            <a:extLst>
              <a:ext uri="{FF2B5EF4-FFF2-40B4-BE49-F238E27FC236}">
                <a16:creationId xmlns:a16="http://schemas.microsoft.com/office/drawing/2014/main" id="{C060C55F-21BF-27A0-57DB-9698B152D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9A22D-24A3-979A-337D-80A397FE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Sources of Venture Finance  </a:t>
            </a:r>
            <a:endParaRPr lang="en-IN" sz="3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5C25-A596-4EAA-354D-891055112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60" y="3952705"/>
            <a:ext cx="4593021" cy="2619839"/>
          </a:xfrm>
        </p:spPr>
        <p:txBody>
          <a:bodyPr anchor="ctr">
            <a:normAutofit lnSpcReduction="10000"/>
          </a:bodyPr>
          <a:lstStyle/>
          <a:p>
            <a:r>
              <a:rPr lang="en-IN" dirty="0"/>
              <a:t>Bank Loan</a:t>
            </a:r>
          </a:p>
          <a:p>
            <a:pPr lvl="1"/>
            <a:r>
              <a:rPr lang="en-IN" sz="2000" dirty="0"/>
              <a:t>Working capital financing</a:t>
            </a:r>
          </a:p>
          <a:p>
            <a:pPr lvl="1"/>
            <a:r>
              <a:rPr lang="en-IN" sz="2000" dirty="0"/>
              <a:t>Factoring</a:t>
            </a:r>
          </a:p>
          <a:p>
            <a:pPr lvl="1"/>
            <a:r>
              <a:rPr lang="en-IN" sz="2000" dirty="0"/>
              <a:t>Overdraft</a:t>
            </a:r>
          </a:p>
          <a:p>
            <a:pPr lvl="1"/>
            <a:r>
              <a:rPr lang="en-IN" sz="2000" dirty="0"/>
              <a:t>Bills Discounting</a:t>
            </a:r>
          </a:p>
          <a:p>
            <a:pPr lvl="1"/>
            <a:r>
              <a:rPr lang="en-IN" sz="2000" dirty="0"/>
              <a:t>Banker’s Acceptance</a:t>
            </a:r>
          </a:p>
          <a:p>
            <a:pPr lvl="1"/>
            <a:r>
              <a:rPr lang="en-IN" sz="2000" dirty="0"/>
              <a:t>Line of credit</a:t>
            </a:r>
          </a:p>
          <a:p>
            <a:pPr lvl="1"/>
            <a:r>
              <a:rPr lang="en-IN" sz="2000" dirty="0"/>
              <a:t>Packing credit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50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3" descr="Desk with productivity items">
            <a:extLst>
              <a:ext uri="{FF2B5EF4-FFF2-40B4-BE49-F238E27FC236}">
                <a16:creationId xmlns:a16="http://schemas.microsoft.com/office/drawing/2014/main" id="{C060C55F-21BF-27A0-57DB-9698B152D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9A22D-24A3-979A-337D-80A397FE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Sources of Venture Finance  </a:t>
            </a:r>
            <a:endParaRPr lang="en-IN" sz="3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5C25-A596-4EAA-354D-891055112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IN" dirty="0"/>
              <a:t>Non Fund based  Limits</a:t>
            </a:r>
          </a:p>
          <a:p>
            <a:pPr lvl="1"/>
            <a:r>
              <a:rPr lang="en-IN" sz="2000" dirty="0"/>
              <a:t>Bank guarantee</a:t>
            </a:r>
          </a:p>
          <a:p>
            <a:pPr lvl="1"/>
            <a:r>
              <a:rPr lang="en-IN" sz="2000" dirty="0"/>
              <a:t>Letter of credit</a:t>
            </a:r>
          </a:p>
          <a:p>
            <a:pPr lvl="1"/>
            <a:r>
              <a:rPr lang="en-IN" sz="2000" dirty="0"/>
              <a:t>Deferred payment </a:t>
            </a:r>
            <a:r>
              <a:rPr lang="en-IN" sz="2000" dirty="0" err="1"/>
              <a:t>gurantee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15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3" descr="Desk with productivity items">
            <a:extLst>
              <a:ext uri="{FF2B5EF4-FFF2-40B4-BE49-F238E27FC236}">
                <a16:creationId xmlns:a16="http://schemas.microsoft.com/office/drawing/2014/main" id="{C060C55F-21BF-27A0-57DB-9698B152D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9A22D-24A3-979A-337D-80A397FE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Sources of Venture Finance  </a:t>
            </a:r>
            <a:endParaRPr lang="en-IN" sz="3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5C25-A596-4EAA-354D-891055112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580231"/>
            <a:ext cx="4593021" cy="2619839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Lease financing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Minimising initial capital investment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Flexibility in Availing Funding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Better cash flow Planning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 greater  Liquidity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86634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right modern kitchen">
            <a:extLst>
              <a:ext uri="{FF2B5EF4-FFF2-40B4-BE49-F238E27FC236}">
                <a16:creationId xmlns:a16="http://schemas.microsoft.com/office/drawing/2014/main" id="{4028D2F7-AC24-4A62-5BEA-F388B5477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r="12464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BB4968-A51A-E133-D15B-4175F671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/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35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Diagram">
            <a:extLst>
              <a:ext uri="{FF2B5EF4-FFF2-40B4-BE49-F238E27FC236}">
                <a16:creationId xmlns:a16="http://schemas.microsoft.com/office/drawing/2014/main" id="{FD4E1A82-E176-375A-2B86-626C73228C4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3" y="829994"/>
            <a:ext cx="8265028" cy="49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4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81F66-7EA7-7DD9-4E03-852DF825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4100" b="1">
                <a:solidFill>
                  <a:srgbClr val="FFFFFF"/>
                </a:solidFill>
              </a:rPr>
              <a:t>Types of Organizational structure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3D3981B-AAD8-AE84-9231-334206AB8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dirty="0"/>
              <a:t>Line Organization structure</a:t>
            </a:r>
          </a:p>
          <a:p>
            <a:r>
              <a:rPr lang="en-IN" dirty="0"/>
              <a:t>Functional Organization structure</a:t>
            </a:r>
          </a:p>
          <a:p>
            <a:r>
              <a:rPr lang="en-IN" dirty="0"/>
              <a:t>Line and staff organization structure</a:t>
            </a:r>
          </a:p>
          <a:p>
            <a:r>
              <a:rPr lang="en-IN" dirty="0"/>
              <a:t>Matrix organization structure</a:t>
            </a:r>
          </a:p>
          <a:p>
            <a:r>
              <a:rPr lang="en-IN" dirty="0"/>
              <a:t>Committee organization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45122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5ABC-8FE9-B19F-5958-69A5955C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 Organization structure</a:t>
            </a:r>
          </a:p>
        </p:txBody>
      </p:sp>
      <p:pic>
        <p:nvPicPr>
          <p:cNvPr id="5" name="Content Placeholder 4" descr="Diagram">
            <a:extLst>
              <a:ext uri="{FF2B5EF4-FFF2-40B4-BE49-F238E27FC236}">
                <a16:creationId xmlns:a16="http://schemas.microsoft.com/office/drawing/2014/main" id="{1F4F40A1-CCEB-4BE7-299B-CB9DCAEBC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1" y="1690688"/>
            <a:ext cx="10677939" cy="4577590"/>
          </a:xfrm>
        </p:spPr>
      </p:pic>
    </p:spTree>
    <p:extLst>
      <p:ext uri="{BB962C8B-B14F-4D97-AF65-F5344CB8AC3E}">
        <p14:creationId xmlns:p14="http://schemas.microsoft.com/office/powerpoint/2010/main" val="409050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FFD6-88D9-E8B0-F8F3-6258FC6E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Organization structure</a:t>
            </a:r>
          </a:p>
        </p:txBody>
      </p:sp>
      <p:pic>
        <p:nvPicPr>
          <p:cNvPr id="9" name="Content Placeholder 8" descr="Diagram">
            <a:extLst>
              <a:ext uri="{FF2B5EF4-FFF2-40B4-BE49-F238E27FC236}">
                <a16:creationId xmlns:a16="http://schemas.microsoft.com/office/drawing/2014/main" id="{C7C05518-3754-7E40-855B-CA8B4D819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7" y="1690689"/>
            <a:ext cx="9771797" cy="4802186"/>
          </a:xfrm>
        </p:spPr>
      </p:pic>
    </p:spTree>
    <p:extLst>
      <p:ext uri="{BB962C8B-B14F-4D97-AF65-F5344CB8AC3E}">
        <p14:creationId xmlns:p14="http://schemas.microsoft.com/office/powerpoint/2010/main" val="75212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7906-3AE3-00BF-52D3-05827BF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 and staff organization structure</a:t>
            </a:r>
          </a:p>
        </p:txBody>
      </p:sp>
      <p:pic>
        <p:nvPicPr>
          <p:cNvPr id="5" name="Content Placeholder 4" descr="Diagram">
            <a:extLst>
              <a:ext uri="{FF2B5EF4-FFF2-40B4-BE49-F238E27FC236}">
                <a16:creationId xmlns:a16="http://schemas.microsoft.com/office/drawing/2014/main" id="{7434BDCE-AA98-23BF-20CD-C002ED8A2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1858169"/>
            <a:ext cx="9143388" cy="4460744"/>
          </a:xfrm>
        </p:spPr>
      </p:pic>
    </p:spTree>
    <p:extLst>
      <p:ext uri="{BB962C8B-B14F-4D97-AF65-F5344CB8AC3E}">
        <p14:creationId xmlns:p14="http://schemas.microsoft.com/office/powerpoint/2010/main" val="141349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2FB7-A715-3E79-2157-90D82B34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organization structure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52FFB40-4C89-0829-EB8E-FE953D413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1"/>
          <a:stretch/>
        </p:blipFill>
        <p:spPr>
          <a:xfrm>
            <a:off x="410817" y="1690689"/>
            <a:ext cx="10376453" cy="4486274"/>
          </a:xfrm>
        </p:spPr>
      </p:pic>
    </p:spTree>
    <p:extLst>
      <p:ext uri="{BB962C8B-B14F-4D97-AF65-F5344CB8AC3E}">
        <p14:creationId xmlns:p14="http://schemas.microsoft.com/office/powerpoint/2010/main" val="171298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7987-ED1C-450C-7C52-1A1FF262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Committee organization structure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937ADB8-C3D1-1CD8-72CC-8811C053E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4"/>
          <a:stretch/>
        </p:blipFill>
        <p:spPr>
          <a:xfrm>
            <a:off x="682283" y="2419643"/>
            <a:ext cx="10515600" cy="4438356"/>
          </a:xfrm>
        </p:spPr>
      </p:pic>
    </p:spTree>
    <p:extLst>
      <p:ext uri="{BB962C8B-B14F-4D97-AF65-F5344CB8AC3E}">
        <p14:creationId xmlns:p14="http://schemas.microsoft.com/office/powerpoint/2010/main" val="151184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CFA46545-9479-4B44-5EA2-7D0EA23B5C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7308" b="10983"/>
          <a:stretch/>
        </p:blipFill>
        <p:spPr>
          <a:xfrm>
            <a:off x="4209940" y="84418"/>
            <a:ext cx="7791612" cy="6120571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E0B3F-CA47-279A-DEBA-B25BB5DC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Evolution of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1BA6-6060-F67A-3521-6DB3092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22" y="743803"/>
            <a:ext cx="2808844" cy="1382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000">
                <a:solidFill>
                  <a:srgbClr val="FFFFFF"/>
                </a:solidFill>
              </a:rPr>
              <a:t> </a:t>
            </a:r>
            <a:br>
              <a:rPr lang="en-US" sz="2000">
                <a:solidFill>
                  <a:srgbClr val="FFFFFF"/>
                </a:solidFill>
              </a:rPr>
            </a:br>
            <a:br>
              <a:rPr lang="en-US" sz="2000">
                <a:solidFill>
                  <a:srgbClr val="FFFFFF"/>
                </a:solidFill>
              </a:rPr>
            </a:b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8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299</Words>
  <Application>Microsoft Office PowerPoint</Application>
  <PresentationFormat>Widescreen</PresentationFormat>
  <Paragraphs>87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Organizing Business  &amp; Entrepreneurial Finance</vt:lpstr>
      <vt:lpstr>PowerPoint Presentation</vt:lpstr>
      <vt:lpstr>Types of Organizational structure</vt:lpstr>
      <vt:lpstr>Line Organization structure</vt:lpstr>
      <vt:lpstr>Functional Organization structure</vt:lpstr>
      <vt:lpstr>Line and staff organization structure</vt:lpstr>
      <vt:lpstr>Matrix organization structure</vt:lpstr>
      <vt:lpstr>Committee organization structure</vt:lpstr>
      <vt:lpstr>Evolution of Organization</vt:lpstr>
      <vt:lpstr>Sources and Selection of Venture Finance Options and its Managerial Implications. </vt:lpstr>
      <vt:lpstr>Sources of Venture Finance  </vt:lpstr>
      <vt:lpstr>Sources of Venture Finance  </vt:lpstr>
      <vt:lpstr>Sources of Venture Finance  </vt:lpstr>
      <vt:lpstr>Sources of Venture Finance  </vt:lpstr>
      <vt:lpstr>Sources of Venture Finance  </vt:lpstr>
      <vt:lpstr>Sources of Venture Finance  </vt:lpstr>
      <vt:lpstr>Sources of Venture Finance  </vt:lpstr>
      <vt:lpstr>Sources of Venture Finance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Falguni Prajapati</dc:creator>
  <cp:lastModifiedBy>Nirmit Oza</cp:lastModifiedBy>
  <cp:revision>24</cp:revision>
  <dcterms:created xsi:type="dcterms:W3CDTF">2022-11-08T06:07:47Z</dcterms:created>
  <dcterms:modified xsi:type="dcterms:W3CDTF">2022-11-10T06:30:29Z</dcterms:modified>
</cp:coreProperties>
</file>