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6" r:id="rId11"/>
    <p:sldId id="268" r:id="rId12"/>
    <p:sldId id="269" r:id="rId13"/>
    <p:sldId id="270" r:id="rId14"/>
    <p:sldId id="272" r:id="rId15"/>
    <p:sldId id="273" r:id="rId16"/>
    <p:sldId id="275" r:id="rId17"/>
    <p:sldId id="276" r:id="rId18"/>
    <p:sldId id="277" r:id="rId19"/>
    <p:sldId id="278" r:id="rId20"/>
    <p:sldId id="279" r:id="rId21"/>
    <p:sldId id="281" r:id="rId22"/>
    <p:sldId id="283" r:id="rId23"/>
    <p:sldId id="286" r:id="rId24"/>
    <p:sldId id="287" r:id="rId25"/>
    <p:sldId id="288" r:id="rId26"/>
    <p:sldId id="292" r:id="rId27"/>
    <p:sldId id="289" r:id="rId28"/>
    <p:sldId id="290" r:id="rId29"/>
    <p:sldId id="293" r:id="rId30"/>
    <p:sldId id="291" r:id="rId31"/>
    <p:sldId id="294" r:id="rId32"/>
    <p:sldId id="295" r:id="rId33"/>
    <p:sldId id="296" r:id="rId34"/>
    <p:sldId id="297" r:id="rId35"/>
    <p:sldId id="298" r:id="rId36"/>
    <p:sldId id="299" r:id="rId37"/>
    <p:sldId id="300" r:id="rId38"/>
    <p:sldId id="301" r:id="rId39"/>
    <p:sldId id="302" r:id="rId40"/>
    <p:sldId id="303" r:id="rId41"/>
  </p:sldIdLst>
  <p:sldSz cx="9144000" cy="5143500" type="screen16x9"/>
  <p:notesSz cx="6858000" cy="9144000"/>
  <p:embeddedFontLst>
    <p:embeddedFont>
      <p:font typeface="Trebuchet MS" panose="020B0603020202020204" pitchFamily="34" charset="0"/>
      <p:regular r:id="rId43"/>
      <p:bold r:id="rId44"/>
      <p:italic r:id="rId45"/>
      <p:boldItalic r:id="rId46"/>
    </p:embeddedFont>
    <p:embeddedFont>
      <p:font typeface="Calibri" panose="020F0502020204030204" pitchFamily="34" charset="0"/>
      <p:regular r:id="rId47"/>
      <p:bold r:id="rId48"/>
      <p:italic r:id="rId49"/>
      <p:boldItalic r:id="rId50"/>
    </p:embeddedFont>
    <p:embeddedFont>
      <p:font typeface="Roboto" panose="020B0604020202020204"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FE6A289-0DDE-492B-919C-C9237AAB452E}">
  <a:tblStyle styleId="{FFE6A289-0DDE-492B-919C-C9237AAB452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a3f8f29e3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aa3f8f29e3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aa3f8f29e3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aa3f8f29e3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aa3f8f29e3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aa3f8f29e3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aa3f8f29e3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aa3f8f29e3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aa3f8f29e3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aa3f8f29e3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aa3f8f29e3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aa3f8f29e3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aa3f8f29e3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aa3f8f29e3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aa3f8f29e3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aa3f8f29e3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aa3f8f29e3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aa3f8f29e3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b37f024f5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b37f024f5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aa3f8f29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aa3f8f29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b37f024f5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b37f024f5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b37f024f5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b37f024f5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b37f024f5a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b37f024f5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b37f024f5a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b37f024f5a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b37f024f5a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b37f024f5a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b37f024f5a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b37f024f5a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b37f024f5a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b37f024f5a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b37f024f5a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b37f024f5a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b37f024f5a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b37f024f5a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b37f024f5a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b37f024f5a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aa3f8f29e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aa3f8f29e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b37f024f5a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b37f024f5a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b37f024f5a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b37f024f5a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b37f024f5a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b37f024f5a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b37f024f5a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b37f024f5a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b37f024f5a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b37f024f5a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b37f024f5a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b37f024f5a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b37f024f5a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b37f024f5a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b37f024f5a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b37f024f5a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b37f024f5a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b37f024f5a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b37f024f5a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b37f024f5a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aa3f8f29e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aa3f8f29e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b37f024f5a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b37f024f5a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aa3f8f29e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aa3f8f29e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aa3f8f29e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aa3f8f29e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aa3f8f29e3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aa3f8f29e3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aa3f8f29e3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aa3f8f29e3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aa3f8f29e3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aa3f8f29e3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jpg"/><Relationship Id="rId4" Type="http://schemas.openxmlformats.org/officeDocument/2006/relationships/image" Target="../media/image9.jpg"/></Relationships>
</file>

<file path=ppt/slides/_rels/slide1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jpg"/><Relationship Id="rId7" Type="http://schemas.openxmlformats.org/officeDocument/2006/relationships/image" Target="../media/image16.jpg"/><Relationship Id="rId12" Type="http://schemas.openxmlformats.org/officeDocument/2006/relationships/image" Target="../media/image21.jp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5.jpg"/><Relationship Id="rId11" Type="http://schemas.openxmlformats.org/officeDocument/2006/relationships/image" Target="../media/image20.jpg"/><Relationship Id="rId5" Type="http://schemas.openxmlformats.org/officeDocument/2006/relationships/image" Target="../media/image14.jpg"/><Relationship Id="rId10" Type="http://schemas.openxmlformats.org/officeDocument/2006/relationships/image" Target="../media/image19.jpg"/><Relationship Id="rId4" Type="http://schemas.openxmlformats.org/officeDocument/2006/relationships/image" Target="../media/image13.jpg"/><Relationship Id="rId9" Type="http://schemas.openxmlformats.org/officeDocument/2006/relationships/image" Target="../media/image18.jpg"/></Relationships>
</file>

<file path=ppt/slides/_rels/slide18.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18" Type="http://schemas.openxmlformats.org/officeDocument/2006/relationships/image" Target="../media/image37.png"/><Relationship Id="rId3" Type="http://schemas.openxmlformats.org/officeDocument/2006/relationships/image" Target="../media/image22.png"/><Relationship Id="rId21" Type="http://schemas.openxmlformats.org/officeDocument/2006/relationships/image" Target="../media/image40.png"/><Relationship Id="rId7" Type="http://schemas.openxmlformats.org/officeDocument/2006/relationships/image" Target="../media/image26.png"/><Relationship Id="rId12" Type="http://schemas.openxmlformats.org/officeDocument/2006/relationships/image" Target="../media/image31.png"/><Relationship Id="rId17" Type="http://schemas.openxmlformats.org/officeDocument/2006/relationships/image" Target="../media/image36.png"/><Relationship Id="rId2" Type="http://schemas.openxmlformats.org/officeDocument/2006/relationships/notesSlide" Target="../notesSlides/notesSlide18.xml"/><Relationship Id="rId16" Type="http://schemas.openxmlformats.org/officeDocument/2006/relationships/image" Target="../media/image35.png"/><Relationship Id="rId20" Type="http://schemas.openxmlformats.org/officeDocument/2006/relationships/image" Target="../media/image39.png"/><Relationship Id="rId1" Type="http://schemas.openxmlformats.org/officeDocument/2006/relationships/slideLayout" Target="../slideLayouts/slideLayout3.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34.png"/><Relationship Id="rId10" Type="http://schemas.openxmlformats.org/officeDocument/2006/relationships/image" Target="../media/image29.png"/><Relationship Id="rId19" Type="http://schemas.openxmlformats.org/officeDocument/2006/relationships/image" Target="../media/image38.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33.png"/><Relationship Id="rId22" Type="http://schemas.openxmlformats.org/officeDocument/2006/relationships/image" Target="../media/image4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43.jp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openxmlformats.org/officeDocument/2006/relationships/image" Target="../media/image49.jpg"/><Relationship Id="rId3" Type="http://schemas.openxmlformats.org/officeDocument/2006/relationships/image" Target="../media/image44.png"/><Relationship Id="rId7" Type="http://schemas.openxmlformats.org/officeDocument/2006/relationships/image" Target="../media/image48.jp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47.jpg"/><Relationship Id="rId11" Type="http://schemas.openxmlformats.org/officeDocument/2006/relationships/image" Target="../media/image52.jpg"/><Relationship Id="rId5" Type="http://schemas.openxmlformats.org/officeDocument/2006/relationships/image" Target="../media/image46.jpg"/><Relationship Id="rId10" Type="http://schemas.openxmlformats.org/officeDocument/2006/relationships/image" Target="../media/image51.jpg"/><Relationship Id="rId4" Type="http://schemas.openxmlformats.org/officeDocument/2006/relationships/image" Target="../media/image45.jpg"/><Relationship Id="rId9" Type="http://schemas.openxmlformats.org/officeDocument/2006/relationships/image" Target="../media/image50.jp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sz="3600">
                <a:latin typeface="Calibri"/>
                <a:ea typeface="Calibri"/>
                <a:cs typeface="Calibri"/>
                <a:sym typeface="Calibri"/>
              </a:rPr>
              <a:t>Government Schemes &amp; Policies for Entrepreneurship Development</a:t>
            </a:r>
            <a:endParaRPr sz="36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3"/>
          <p:cNvSpPr txBox="1">
            <a:spLocks noGrp="1"/>
          </p:cNvSpPr>
          <p:nvPr>
            <p:ph type="title"/>
          </p:nvPr>
        </p:nvSpPr>
        <p:spPr>
          <a:xfrm>
            <a:off x="241725" y="226300"/>
            <a:ext cx="8520600" cy="607800"/>
          </a:xfrm>
          <a:prstGeom prst="rect">
            <a:avLst/>
          </a:prstGeom>
        </p:spPr>
        <p:txBody>
          <a:bodyPr spcFirstLastPara="1" wrap="square" lIns="91425" tIns="91425" rIns="91425" bIns="91425" anchor="t" anchorCtr="0">
            <a:normAutofit/>
          </a:bodyPr>
          <a:lstStyle/>
          <a:p>
            <a:pPr marL="12700" lvl="0" indent="0" algn="l" rtl="0">
              <a:spcBef>
                <a:spcPts val="0"/>
              </a:spcBef>
              <a:spcAft>
                <a:spcPts val="0"/>
              </a:spcAft>
              <a:buClr>
                <a:schemeClr val="dk1"/>
              </a:buClr>
              <a:buFont typeface="Arial"/>
              <a:buNone/>
            </a:pPr>
            <a:r>
              <a:rPr lang="en" sz="2400"/>
              <a:t>Major objective</a:t>
            </a:r>
            <a:endParaRPr sz="2400"/>
          </a:p>
        </p:txBody>
      </p:sp>
      <p:sp>
        <p:nvSpPr>
          <p:cNvPr id="142" name="Google Shape;142;p23"/>
          <p:cNvSpPr txBox="1">
            <a:spLocks noGrp="1"/>
          </p:cNvSpPr>
          <p:nvPr>
            <p:ph type="body" idx="1"/>
          </p:nvPr>
        </p:nvSpPr>
        <p:spPr>
          <a:xfrm>
            <a:off x="189250" y="652550"/>
            <a:ext cx="8520600" cy="3339000"/>
          </a:xfrm>
          <a:prstGeom prst="rect">
            <a:avLst/>
          </a:prstGeom>
        </p:spPr>
        <p:txBody>
          <a:bodyPr spcFirstLastPara="1" wrap="square" lIns="91425" tIns="91425" rIns="91425" bIns="91425" anchor="t" anchorCtr="0">
            <a:normAutofit fontScale="25000" lnSpcReduction="20000"/>
          </a:bodyPr>
          <a:lstStyle/>
          <a:p>
            <a:pPr marL="355600" marR="5080" lvl="0" indent="-228600" algn="l" rtl="0">
              <a:lnSpc>
                <a:spcPct val="150000"/>
              </a:lnSpc>
              <a:spcBef>
                <a:spcPts val="0"/>
              </a:spcBef>
              <a:spcAft>
                <a:spcPts val="0"/>
              </a:spcAft>
              <a:buClr>
                <a:schemeClr val="dk1"/>
              </a:buClr>
              <a:buSzPct val="100000"/>
              <a:buChar char="•"/>
            </a:pPr>
            <a:r>
              <a:rPr lang="en" sz="4800">
                <a:solidFill>
                  <a:schemeClr val="dk1"/>
                </a:solidFill>
              </a:rPr>
              <a:t>The major objective behind this initiative is to  focus upon the heavy industries and public  enterprises while generating employment in India.</a:t>
            </a:r>
            <a:endParaRPr sz="4800">
              <a:solidFill>
                <a:schemeClr val="dk1"/>
              </a:solidFill>
            </a:endParaRPr>
          </a:p>
          <a:p>
            <a:pPr marL="355600" lvl="0" indent="-228600" algn="l" rtl="0">
              <a:lnSpc>
                <a:spcPct val="150000"/>
              </a:lnSpc>
              <a:spcBef>
                <a:spcPts val="0"/>
              </a:spcBef>
              <a:spcAft>
                <a:spcPts val="0"/>
              </a:spcAft>
              <a:buClr>
                <a:schemeClr val="dk1"/>
              </a:buClr>
              <a:buSzPct val="100000"/>
              <a:buChar char="•"/>
            </a:pPr>
            <a:r>
              <a:rPr lang="en" sz="4800">
                <a:solidFill>
                  <a:schemeClr val="dk1"/>
                </a:solidFill>
              </a:rPr>
              <a:t>To facilitate</a:t>
            </a:r>
            <a:endParaRPr sz="4800">
              <a:solidFill>
                <a:schemeClr val="dk1"/>
              </a:solidFill>
            </a:endParaRPr>
          </a:p>
          <a:p>
            <a:pPr marL="756285" lvl="1" indent="-198119" algn="l" rtl="0">
              <a:lnSpc>
                <a:spcPct val="150000"/>
              </a:lnSpc>
              <a:spcBef>
                <a:spcPts val="0"/>
              </a:spcBef>
              <a:spcAft>
                <a:spcPts val="0"/>
              </a:spcAft>
              <a:buClr>
                <a:schemeClr val="dk1"/>
              </a:buClr>
              <a:buSzPct val="100000"/>
              <a:buChar char="–"/>
            </a:pPr>
            <a:r>
              <a:rPr lang="en" sz="4800">
                <a:solidFill>
                  <a:schemeClr val="dk1"/>
                </a:solidFill>
              </a:rPr>
              <a:t>Investment</a:t>
            </a:r>
            <a:endParaRPr sz="4800">
              <a:solidFill>
                <a:schemeClr val="dk1"/>
              </a:solidFill>
            </a:endParaRPr>
          </a:p>
          <a:p>
            <a:pPr marL="756285" lvl="1" indent="-198119" algn="l" rtl="0">
              <a:lnSpc>
                <a:spcPct val="150000"/>
              </a:lnSpc>
              <a:spcBef>
                <a:spcPts val="0"/>
              </a:spcBef>
              <a:spcAft>
                <a:spcPts val="0"/>
              </a:spcAft>
              <a:buClr>
                <a:schemeClr val="dk1"/>
              </a:buClr>
              <a:buSzPct val="100000"/>
              <a:buChar char="–"/>
            </a:pPr>
            <a:r>
              <a:rPr lang="en" sz="4800">
                <a:solidFill>
                  <a:schemeClr val="dk1"/>
                </a:solidFill>
              </a:rPr>
              <a:t>Foster innovation</a:t>
            </a:r>
            <a:endParaRPr sz="4800">
              <a:solidFill>
                <a:schemeClr val="dk1"/>
              </a:solidFill>
            </a:endParaRPr>
          </a:p>
          <a:p>
            <a:pPr marL="756285" lvl="1" indent="-198119" algn="l" rtl="0">
              <a:lnSpc>
                <a:spcPct val="150000"/>
              </a:lnSpc>
              <a:spcBef>
                <a:spcPts val="0"/>
              </a:spcBef>
              <a:spcAft>
                <a:spcPts val="0"/>
              </a:spcAft>
              <a:buClr>
                <a:schemeClr val="dk1"/>
              </a:buClr>
              <a:buSzPct val="100000"/>
              <a:buChar char="–"/>
            </a:pPr>
            <a:r>
              <a:rPr lang="en" sz="4800">
                <a:solidFill>
                  <a:schemeClr val="dk1"/>
                </a:solidFill>
              </a:rPr>
              <a:t>Enhance skills development</a:t>
            </a:r>
            <a:endParaRPr sz="4800">
              <a:solidFill>
                <a:schemeClr val="dk1"/>
              </a:solidFill>
            </a:endParaRPr>
          </a:p>
          <a:p>
            <a:pPr marL="756285" lvl="1" indent="-198119" algn="l" rtl="0">
              <a:lnSpc>
                <a:spcPct val="150000"/>
              </a:lnSpc>
              <a:spcBef>
                <a:spcPts val="0"/>
              </a:spcBef>
              <a:spcAft>
                <a:spcPts val="0"/>
              </a:spcAft>
              <a:buClr>
                <a:schemeClr val="dk1"/>
              </a:buClr>
              <a:buSzPct val="100000"/>
              <a:buChar char="–"/>
            </a:pPr>
            <a:r>
              <a:rPr lang="en" sz="4800">
                <a:solidFill>
                  <a:schemeClr val="dk1"/>
                </a:solidFill>
              </a:rPr>
              <a:t>Protect intellectual property</a:t>
            </a:r>
            <a:endParaRPr sz="4800">
              <a:solidFill>
                <a:schemeClr val="dk1"/>
              </a:solidFill>
            </a:endParaRPr>
          </a:p>
          <a:p>
            <a:pPr marL="756285" lvl="1" indent="-198119" algn="l" rtl="0">
              <a:lnSpc>
                <a:spcPct val="150000"/>
              </a:lnSpc>
              <a:spcBef>
                <a:spcPts val="0"/>
              </a:spcBef>
              <a:spcAft>
                <a:spcPts val="0"/>
              </a:spcAft>
              <a:buClr>
                <a:schemeClr val="dk1"/>
              </a:buClr>
              <a:buSzPct val="100000"/>
              <a:buChar char="–"/>
            </a:pPr>
            <a:r>
              <a:rPr lang="en" sz="4800">
                <a:solidFill>
                  <a:schemeClr val="dk1"/>
                </a:solidFill>
              </a:rPr>
              <a:t>To built best-in-class manufacturing infrastructure</a:t>
            </a:r>
            <a:endParaRPr sz="4800">
              <a:solidFill>
                <a:schemeClr val="dk1"/>
              </a:solidFill>
            </a:endParaRPr>
          </a:p>
          <a:p>
            <a:pPr marL="605790" marR="5080" lvl="0" indent="-495300" algn="l" rtl="0">
              <a:lnSpc>
                <a:spcPct val="150000"/>
              </a:lnSpc>
              <a:spcBef>
                <a:spcPts val="0"/>
              </a:spcBef>
              <a:spcAft>
                <a:spcPts val="0"/>
              </a:spcAft>
              <a:buNone/>
            </a:pPr>
            <a:r>
              <a:rPr lang="en" sz="4800">
                <a:solidFill>
                  <a:schemeClr val="dk1"/>
                </a:solidFill>
              </a:rPr>
              <a:t>The highlights and purpose of  Come, Make in India are:</a:t>
            </a:r>
            <a:endParaRPr sz="4800">
              <a:solidFill>
                <a:schemeClr val="dk1"/>
              </a:solidFill>
            </a:endParaRPr>
          </a:p>
          <a:p>
            <a:pPr marL="355600" marR="5080" lvl="0" indent="-215900" algn="l" rtl="0">
              <a:lnSpc>
                <a:spcPct val="150000"/>
              </a:lnSpc>
              <a:spcBef>
                <a:spcPts val="0"/>
              </a:spcBef>
              <a:spcAft>
                <a:spcPts val="0"/>
              </a:spcAft>
              <a:buClr>
                <a:schemeClr val="dk1"/>
              </a:buClr>
              <a:buSzPct val="100000"/>
              <a:buChar char="•"/>
            </a:pPr>
            <a:r>
              <a:rPr lang="en" sz="4800">
                <a:solidFill>
                  <a:schemeClr val="dk1"/>
                </a:solidFill>
              </a:rPr>
              <a:t>The campaign, 'Make in India' is aimed at  making India a manufacturing hub and  economic transformation in India while  eliminating the unnecessary laws and  regulations, making bureaucratic processes  easier and shorter, and make government more  transparent, responsive and accountable.</a:t>
            </a:r>
            <a:endParaRPr sz="4800">
              <a:solidFill>
                <a:schemeClr val="dk1"/>
              </a:solidFill>
            </a:endParaRPr>
          </a:p>
          <a:p>
            <a:pPr marL="457200" marR="5080" lvl="0" indent="0" algn="l" rtl="0">
              <a:lnSpc>
                <a:spcPct val="150000"/>
              </a:lnSpc>
              <a:spcBef>
                <a:spcPts val="0"/>
              </a:spcBef>
              <a:spcAft>
                <a:spcPts val="0"/>
              </a:spcAft>
              <a:buNone/>
            </a:pPr>
            <a:endParaRPr sz="4800">
              <a:solidFill>
                <a:schemeClr val="dk1"/>
              </a:solidFill>
            </a:endParaRPr>
          </a:p>
          <a:p>
            <a:pPr marL="457200" marR="5080" lvl="0" indent="-304800" algn="l" rtl="0">
              <a:lnSpc>
                <a:spcPct val="150000"/>
              </a:lnSpc>
              <a:spcBef>
                <a:spcPts val="0"/>
              </a:spcBef>
              <a:spcAft>
                <a:spcPts val="0"/>
              </a:spcAft>
              <a:buClr>
                <a:schemeClr val="dk1"/>
              </a:buClr>
              <a:buSzPct val="100000"/>
              <a:buChar char="•"/>
            </a:pPr>
            <a:r>
              <a:rPr lang="en" sz="4800">
                <a:solidFill>
                  <a:schemeClr val="dk1"/>
                </a:solidFill>
              </a:rPr>
              <a:t>The government emphasized upon the  framework which include the time-bound  project clearances through a single online  portal which will be further aided by the eight-  members team dedicated to answering investor  queries within 48 hours and addressing key  issues including labor laws, skill development  and infrastructure.</a:t>
            </a:r>
            <a:endParaRPr sz="4800">
              <a:solidFill>
                <a:schemeClr val="dk1"/>
              </a:solidFill>
            </a:endParaRPr>
          </a:p>
          <a:p>
            <a:pPr marL="605790" marR="5080" lvl="0" indent="-495300" algn="l" rtl="0">
              <a:lnSpc>
                <a:spcPct val="100000"/>
              </a:lnSpc>
              <a:spcBef>
                <a:spcPts val="0"/>
              </a:spcBef>
              <a:spcAft>
                <a:spcPts val="0"/>
              </a:spcAft>
              <a:buNone/>
            </a:pPr>
            <a:endParaRPr sz="2400">
              <a:solidFill>
                <a:schemeClr val="dk1"/>
              </a:solidFill>
            </a:endParaRPr>
          </a:p>
          <a:p>
            <a:pPr marL="0" lvl="0" indent="0" algn="l" rtl="0">
              <a:lnSpc>
                <a:spcPct val="100000"/>
              </a:lnSpc>
              <a:spcBef>
                <a:spcPts val="625"/>
              </a:spcBef>
              <a:spcAft>
                <a:spcPts val="0"/>
              </a:spcAft>
              <a:buNone/>
            </a:pP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5"/>
          <p:cNvSpPr txBox="1">
            <a:spLocks noGrp="1"/>
          </p:cNvSpPr>
          <p:nvPr>
            <p:ph type="title"/>
          </p:nvPr>
        </p:nvSpPr>
        <p:spPr>
          <a:xfrm>
            <a:off x="311700" y="163750"/>
            <a:ext cx="8520600" cy="472500"/>
          </a:xfrm>
          <a:prstGeom prst="rect">
            <a:avLst/>
          </a:prstGeom>
        </p:spPr>
        <p:txBody>
          <a:bodyPr spcFirstLastPara="1" wrap="square" lIns="91425" tIns="91425" rIns="91425" bIns="91425" anchor="t" anchorCtr="0">
            <a:normAutofit/>
          </a:bodyPr>
          <a:lstStyle/>
          <a:p>
            <a:pPr marL="11430" marR="5080" lvl="0" indent="0" algn="ctr" rtl="0">
              <a:spcBef>
                <a:spcPts val="0"/>
              </a:spcBef>
              <a:spcAft>
                <a:spcPts val="0"/>
              </a:spcAft>
              <a:buClr>
                <a:schemeClr val="dk1"/>
              </a:buClr>
              <a:buFont typeface="Arial"/>
              <a:buNone/>
            </a:pPr>
            <a:r>
              <a:rPr lang="en" sz="1800"/>
              <a:t>Following sectors have been  included by the Government in  this campaign</a:t>
            </a:r>
            <a:endParaRPr sz="1800"/>
          </a:p>
        </p:txBody>
      </p:sp>
      <p:sp>
        <p:nvSpPr>
          <p:cNvPr id="152" name="Google Shape;152;p25"/>
          <p:cNvSpPr/>
          <p:nvPr/>
        </p:nvSpPr>
        <p:spPr>
          <a:xfrm>
            <a:off x="0" y="636250"/>
            <a:ext cx="9098100" cy="450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New Initiatives</a:t>
            </a:r>
            <a:endParaRPr/>
          </a:p>
        </p:txBody>
      </p:sp>
      <p:sp>
        <p:nvSpPr>
          <p:cNvPr id="158" name="Google Shape;158;p2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299085" marR="5080" lvl="0" indent="-236219" algn="l" rtl="0">
              <a:lnSpc>
                <a:spcPct val="108181"/>
              </a:lnSpc>
              <a:spcBef>
                <a:spcPts val="0"/>
              </a:spcBef>
              <a:spcAft>
                <a:spcPts val="0"/>
              </a:spcAft>
              <a:buClr>
                <a:srgbClr val="000000"/>
              </a:buClr>
              <a:buSzPts val="1400"/>
              <a:buChar char="•"/>
            </a:pPr>
            <a:r>
              <a:rPr lang="en" sz="1400">
                <a:solidFill>
                  <a:srgbClr val="000000"/>
                </a:solidFill>
              </a:rPr>
              <a:t>Process of applying for Industrial License &amp; Industrial Entrepreneur  Memorandum made online on 24×7 basis through eBiz portal.</a:t>
            </a:r>
            <a:endParaRPr sz="1400">
              <a:solidFill>
                <a:srgbClr val="000000"/>
              </a:solidFill>
            </a:endParaRPr>
          </a:p>
          <a:p>
            <a:pPr marL="299085" lvl="0" indent="-236219" algn="l" rtl="0">
              <a:lnSpc>
                <a:spcPct val="100000"/>
              </a:lnSpc>
              <a:spcBef>
                <a:spcPts val="0"/>
              </a:spcBef>
              <a:spcAft>
                <a:spcPts val="0"/>
              </a:spcAft>
              <a:buClr>
                <a:srgbClr val="000000"/>
              </a:buClr>
              <a:buSzPts val="1400"/>
              <a:buChar char="•"/>
            </a:pPr>
            <a:r>
              <a:rPr lang="en" sz="1400">
                <a:solidFill>
                  <a:srgbClr val="000000"/>
                </a:solidFill>
              </a:rPr>
              <a:t>Validity of Industrial license extended to three years.</a:t>
            </a:r>
            <a:endParaRPr sz="1400">
              <a:solidFill>
                <a:srgbClr val="000000"/>
              </a:solidFill>
            </a:endParaRPr>
          </a:p>
          <a:p>
            <a:pPr marL="299085" marR="900430" lvl="0" indent="-236219" algn="l" rtl="0">
              <a:lnSpc>
                <a:spcPct val="108181"/>
              </a:lnSpc>
              <a:spcBef>
                <a:spcPts val="0"/>
              </a:spcBef>
              <a:spcAft>
                <a:spcPts val="0"/>
              </a:spcAft>
              <a:buClr>
                <a:srgbClr val="000000"/>
              </a:buClr>
              <a:buSzPts val="1400"/>
              <a:buChar char="•"/>
            </a:pPr>
            <a:r>
              <a:rPr lang="en" sz="1400">
                <a:solidFill>
                  <a:srgbClr val="000000"/>
                </a:solidFill>
              </a:rPr>
              <a:t>Major components of Defence products’ list excluded from  industrial licensing.</a:t>
            </a:r>
            <a:endParaRPr sz="1400">
              <a:solidFill>
                <a:srgbClr val="000000"/>
              </a:solidFill>
            </a:endParaRPr>
          </a:p>
          <a:p>
            <a:pPr marL="299085" marR="756920" lvl="0" indent="-236219" algn="l" rtl="0">
              <a:lnSpc>
                <a:spcPct val="108181"/>
              </a:lnSpc>
              <a:spcBef>
                <a:spcPts val="0"/>
              </a:spcBef>
              <a:spcAft>
                <a:spcPts val="0"/>
              </a:spcAft>
              <a:buClr>
                <a:srgbClr val="000000"/>
              </a:buClr>
              <a:buSzPts val="1400"/>
              <a:buChar char="•"/>
            </a:pPr>
            <a:r>
              <a:rPr lang="en" sz="1400">
                <a:solidFill>
                  <a:srgbClr val="000000"/>
                </a:solidFill>
              </a:rPr>
              <a:t>Dual use items having military as well as civilian applications  deregulated.</a:t>
            </a:r>
            <a:endParaRPr sz="1400">
              <a:solidFill>
                <a:srgbClr val="000000"/>
              </a:solidFill>
            </a:endParaRPr>
          </a:p>
          <a:p>
            <a:pPr marL="299085" marR="95885" lvl="0" indent="-236219" algn="l" rtl="0">
              <a:lnSpc>
                <a:spcPct val="90000"/>
              </a:lnSpc>
              <a:spcBef>
                <a:spcPts val="0"/>
              </a:spcBef>
              <a:spcAft>
                <a:spcPts val="0"/>
              </a:spcAft>
              <a:buClr>
                <a:srgbClr val="000000"/>
              </a:buClr>
              <a:buSzPts val="1400"/>
              <a:buChar char="•"/>
            </a:pPr>
            <a:r>
              <a:rPr lang="en" sz="1400">
                <a:solidFill>
                  <a:srgbClr val="000000"/>
                </a:solidFill>
              </a:rPr>
              <a:t>Services of all Central Govt. Departments &amp; Ministries will be  integrated with the eBiz – a single window IT platform for services  by 31 Dec. 2014.</a:t>
            </a:r>
            <a:endParaRPr sz="1400">
              <a:solidFill>
                <a:srgbClr val="000000"/>
              </a:solidFill>
            </a:endParaRPr>
          </a:p>
          <a:p>
            <a:pPr marL="299085" lvl="0" indent="-236219" algn="l" rtl="0">
              <a:lnSpc>
                <a:spcPct val="100000"/>
              </a:lnSpc>
              <a:spcBef>
                <a:spcPts val="0"/>
              </a:spcBef>
              <a:spcAft>
                <a:spcPts val="0"/>
              </a:spcAft>
              <a:buClr>
                <a:srgbClr val="000000"/>
              </a:buClr>
              <a:buSzPts val="1400"/>
              <a:buChar char="•"/>
            </a:pPr>
            <a:r>
              <a:rPr lang="en" sz="1400">
                <a:solidFill>
                  <a:srgbClr val="000000"/>
                </a:solidFill>
              </a:rPr>
              <a:t>Process of obtaining environmental clearances made online.</a:t>
            </a:r>
            <a:endParaRPr sz="1400">
              <a:solidFill>
                <a:srgbClr val="000000"/>
              </a:solidFill>
            </a:endParaRPr>
          </a:p>
          <a:p>
            <a:pPr marL="299085" lvl="0" indent="-236219" algn="l" rtl="0">
              <a:lnSpc>
                <a:spcPct val="100000"/>
              </a:lnSpc>
              <a:spcBef>
                <a:spcPts val="0"/>
              </a:spcBef>
              <a:spcAft>
                <a:spcPts val="0"/>
              </a:spcAft>
              <a:buClr>
                <a:srgbClr val="000000"/>
              </a:buClr>
              <a:buSzPts val="1400"/>
              <a:buChar char="•"/>
            </a:pPr>
            <a:r>
              <a:rPr lang="en" sz="1400">
                <a:solidFill>
                  <a:srgbClr val="000000"/>
                </a:solidFill>
              </a:rPr>
              <a:t>All returns should be filed on-line through a unified form.</a:t>
            </a:r>
            <a:endParaRPr sz="1400">
              <a:solidFill>
                <a:srgbClr val="000000"/>
              </a:solidFill>
            </a:endParaRPr>
          </a:p>
          <a:p>
            <a:pPr marL="299085" marR="1135380" lvl="0" indent="-236219" algn="l" rtl="0">
              <a:lnSpc>
                <a:spcPct val="108181"/>
              </a:lnSpc>
              <a:spcBef>
                <a:spcPts val="0"/>
              </a:spcBef>
              <a:spcAft>
                <a:spcPts val="0"/>
              </a:spcAft>
              <a:buClr>
                <a:srgbClr val="000000"/>
              </a:buClr>
              <a:buSzPts val="1400"/>
              <a:buChar char="•"/>
            </a:pPr>
            <a:r>
              <a:rPr lang="en" sz="1400">
                <a:solidFill>
                  <a:srgbClr val="000000"/>
                </a:solidFill>
              </a:rPr>
              <a:t>A check-list of required compliances should be placed on  Ministry’s/Department’s web portal.</a:t>
            </a:r>
            <a:endParaRPr sz="14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7"/>
          <p:cNvSpPr txBox="1">
            <a:spLocks noGrp="1"/>
          </p:cNvSpPr>
          <p:nvPr>
            <p:ph type="title"/>
          </p:nvPr>
        </p:nvSpPr>
        <p:spPr>
          <a:xfrm>
            <a:off x="267950" y="165075"/>
            <a:ext cx="8520600" cy="607800"/>
          </a:xfrm>
          <a:prstGeom prst="rect">
            <a:avLst/>
          </a:prstGeom>
        </p:spPr>
        <p:txBody>
          <a:bodyPr spcFirstLastPara="1" wrap="square" lIns="91425" tIns="91425" rIns="91425" bIns="91425" anchor="t" anchorCtr="0">
            <a:normAutofit/>
          </a:bodyPr>
          <a:lstStyle/>
          <a:p>
            <a:pPr marL="12700" lvl="0" indent="0" algn="l" rtl="0">
              <a:spcBef>
                <a:spcPts val="0"/>
              </a:spcBef>
              <a:spcAft>
                <a:spcPts val="0"/>
              </a:spcAft>
              <a:buClr>
                <a:schemeClr val="dk1"/>
              </a:buClr>
              <a:buFont typeface="Arial"/>
              <a:buNone/>
            </a:pPr>
            <a:r>
              <a:rPr lang="en" sz="2400">
                <a:solidFill>
                  <a:srgbClr val="000000"/>
                </a:solidFill>
              </a:rPr>
              <a:t>FOREIGN DIRECT INVESTMENT</a:t>
            </a:r>
            <a:endParaRPr sz="2400">
              <a:solidFill>
                <a:srgbClr val="000000"/>
              </a:solidFill>
            </a:endParaRPr>
          </a:p>
        </p:txBody>
      </p:sp>
      <p:sp>
        <p:nvSpPr>
          <p:cNvPr id="164" name="Google Shape;164;p27"/>
          <p:cNvSpPr txBox="1">
            <a:spLocks noGrp="1"/>
          </p:cNvSpPr>
          <p:nvPr>
            <p:ph type="body" idx="1"/>
          </p:nvPr>
        </p:nvSpPr>
        <p:spPr>
          <a:xfrm>
            <a:off x="189225" y="772875"/>
            <a:ext cx="8520600" cy="3339000"/>
          </a:xfrm>
          <a:prstGeom prst="rect">
            <a:avLst/>
          </a:prstGeom>
        </p:spPr>
        <p:txBody>
          <a:bodyPr spcFirstLastPara="1" wrap="square" lIns="91425" tIns="91425" rIns="91425" bIns="91425" anchor="t" anchorCtr="0">
            <a:normAutofit fontScale="25000" lnSpcReduction="20000"/>
          </a:bodyPr>
          <a:lstStyle/>
          <a:p>
            <a:pPr marL="299085" lvl="0" indent="-236219" algn="l" rtl="0">
              <a:lnSpc>
                <a:spcPct val="150000"/>
              </a:lnSpc>
              <a:spcBef>
                <a:spcPts val="0"/>
              </a:spcBef>
              <a:spcAft>
                <a:spcPts val="0"/>
              </a:spcAft>
              <a:buClr>
                <a:srgbClr val="000000"/>
              </a:buClr>
              <a:buSzPct val="100000"/>
              <a:buChar char="•"/>
            </a:pPr>
            <a:r>
              <a:rPr lang="en" sz="4800">
                <a:solidFill>
                  <a:srgbClr val="000000"/>
                </a:solidFill>
              </a:rPr>
              <a:t>100% FDI allowed in the telecom sector.</a:t>
            </a:r>
            <a:endParaRPr sz="4800">
              <a:solidFill>
                <a:srgbClr val="000000"/>
              </a:solidFill>
            </a:endParaRPr>
          </a:p>
          <a:p>
            <a:pPr marL="299085" lvl="0" indent="-236219" algn="l" rtl="0">
              <a:lnSpc>
                <a:spcPct val="150000"/>
              </a:lnSpc>
              <a:spcBef>
                <a:spcPts val="0"/>
              </a:spcBef>
              <a:spcAft>
                <a:spcPts val="0"/>
              </a:spcAft>
              <a:buClr>
                <a:srgbClr val="000000"/>
              </a:buClr>
              <a:buSzPct val="100000"/>
              <a:buChar char="•"/>
            </a:pPr>
            <a:r>
              <a:rPr lang="en" sz="4800">
                <a:solidFill>
                  <a:srgbClr val="000000"/>
                </a:solidFill>
              </a:rPr>
              <a:t>100% FDI in single-brand retail.</a:t>
            </a:r>
            <a:endParaRPr sz="4800">
              <a:solidFill>
                <a:srgbClr val="000000"/>
              </a:solidFill>
            </a:endParaRPr>
          </a:p>
          <a:p>
            <a:pPr marL="299085" marR="540385" lvl="0" indent="-236219" algn="l" rtl="0">
              <a:lnSpc>
                <a:spcPct val="150000"/>
              </a:lnSpc>
              <a:spcBef>
                <a:spcPts val="0"/>
              </a:spcBef>
              <a:spcAft>
                <a:spcPts val="0"/>
              </a:spcAft>
              <a:buClr>
                <a:srgbClr val="000000"/>
              </a:buClr>
              <a:buSzPct val="100000"/>
              <a:buChar char="•"/>
            </a:pPr>
            <a:r>
              <a:rPr lang="en" sz="4800">
                <a:solidFill>
                  <a:srgbClr val="000000"/>
                </a:solidFill>
              </a:rPr>
              <a:t>FDI in commodity exchanges, stock exchanges &amp; depositories, power  exchanges, petroleum refining by PSUs, courier services under the  government route has now been brought under the automatic route.</a:t>
            </a:r>
            <a:endParaRPr sz="4800">
              <a:solidFill>
                <a:srgbClr val="000000"/>
              </a:solidFill>
            </a:endParaRPr>
          </a:p>
          <a:p>
            <a:pPr marL="299085" lvl="0" indent="-236219" algn="l" rtl="0">
              <a:lnSpc>
                <a:spcPct val="150000"/>
              </a:lnSpc>
              <a:spcBef>
                <a:spcPts val="0"/>
              </a:spcBef>
              <a:spcAft>
                <a:spcPts val="0"/>
              </a:spcAft>
              <a:buClr>
                <a:srgbClr val="000000"/>
              </a:buClr>
              <a:buSzPct val="100000"/>
              <a:buChar char="•"/>
            </a:pPr>
            <a:r>
              <a:rPr lang="en" sz="4800">
                <a:solidFill>
                  <a:srgbClr val="000000"/>
                </a:solidFill>
              </a:rPr>
              <a:t>Removal of restriction in tea plantation sector.</a:t>
            </a:r>
            <a:endParaRPr sz="4800">
              <a:solidFill>
                <a:srgbClr val="000000"/>
              </a:solidFill>
            </a:endParaRPr>
          </a:p>
          <a:p>
            <a:pPr marL="299085" marR="1466215" lvl="0" indent="-236219" algn="l" rtl="0">
              <a:lnSpc>
                <a:spcPct val="150000"/>
              </a:lnSpc>
              <a:spcBef>
                <a:spcPts val="0"/>
              </a:spcBef>
              <a:spcAft>
                <a:spcPts val="0"/>
              </a:spcAft>
              <a:buClr>
                <a:srgbClr val="000000"/>
              </a:buClr>
              <a:buSzPct val="100000"/>
              <a:buChar char="•"/>
            </a:pPr>
            <a:r>
              <a:rPr lang="en" sz="4800">
                <a:solidFill>
                  <a:srgbClr val="000000"/>
                </a:solidFill>
              </a:rPr>
              <a:t>FDI limit raised to 74% in credit information &amp; 100% in asset  reconstruction companies.</a:t>
            </a:r>
            <a:endParaRPr sz="4800">
              <a:solidFill>
                <a:srgbClr val="000000"/>
              </a:solidFill>
            </a:endParaRPr>
          </a:p>
          <a:p>
            <a:pPr marL="299085" marR="216534" lvl="0" indent="-236219" algn="l" rtl="0">
              <a:lnSpc>
                <a:spcPct val="150000"/>
              </a:lnSpc>
              <a:spcBef>
                <a:spcPts val="0"/>
              </a:spcBef>
              <a:spcAft>
                <a:spcPts val="0"/>
              </a:spcAft>
              <a:buClr>
                <a:srgbClr val="000000"/>
              </a:buClr>
              <a:buSzPct val="100000"/>
              <a:buChar char="•"/>
            </a:pPr>
            <a:r>
              <a:rPr lang="en" sz="4800">
                <a:solidFill>
                  <a:srgbClr val="000000"/>
                </a:solidFill>
              </a:rPr>
              <a:t>FDI limit of 26% in defence sector raised to 49% under Government  approval route. Foreign Portfolio Investment up to 24% permitted under  automatic route. FDI beyond 49% is also allowed on a case to case basis  with the approval of Cabinet Committee on Security.</a:t>
            </a:r>
            <a:endParaRPr sz="4800">
              <a:solidFill>
                <a:srgbClr val="000000"/>
              </a:solidFill>
            </a:endParaRPr>
          </a:p>
          <a:p>
            <a:pPr marL="299085" marR="5080" lvl="0" indent="-236219" algn="l" rtl="0">
              <a:lnSpc>
                <a:spcPct val="150000"/>
              </a:lnSpc>
              <a:spcBef>
                <a:spcPts val="0"/>
              </a:spcBef>
              <a:spcAft>
                <a:spcPts val="0"/>
              </a:spcAft>
              <a:buClr>
                <a:srgbClr val="000000"/>
              </a:buClr>
              <a:buSzPct val="100000"/>
              <a:buChar char="•"/>
            </a:pPr>
            <a:r>
              <a:rPr lang="en" sz="4800">
                <a:solidFill>
                  <a:srgbClr val="000000"/>
                </a:solidFill>
              </a:rPr>
              <a:t>Construction, operation and maintenance of specified activities of Railway  sector opened to 100% foreign direct investment under automatic route.</a:t>
            </a:r>
            <a:endParaRPr sz="4800">
              <a:solidFill>
                <a:srgbClr val="000000"/>
              </a:solidFill>
            </a:endParaRPr>
          </a:p>
          <a:p>
            <a:pPr marL="0" lvl="0" indent="0" algn="l" rtl="0">
              <a:lnSpc>
                <a:spcPct val="150000"/>
              </a:lnSpc>
              <a:spcBef>
                <a:spcPts val="0"/>
              </a:spcBef>
              <a:spcAft>
                <a:spcPts val="0"/>
              </a:spcAft>
              <a:buNone/>
            </a:pPr>
            <a:r>
              <a:rPr lang="en" sz="4800" b="1">
                <a:solidFill>
                  <a:schemeClr val="dk1"/>
                </a:solidFill>
              </a:rPr>
              <a:t>Concusion:</a:t>
            </a:r>
            <a:endParaRPr sz="4800">
              <a:solidFill>
                <a:schemeClr val="dk1"/>
              </a:solidFill>
            </a:endParaRPr>
          </a:p>
          <a:p>
            <a:pPr marL="299085" lvl="0" indent="-185420" algn="just" rtl="0">
              <a:lnSpc>
                <a:spcPct val="150000"/>
              </a:lnSpc>
              <a:spcBef>
                <a:spcPts val="0"/>
              </a:spcBef>
              <a:spcAft>
                <a:spcPts val="0"/>
              </a:spcAft>
              <a:buClr>
                <a:srgbClr val="000000"/>
              </a:buClr>
              <a:buSzPct val="100000"/>
              <a:buChar char="•"/>
            </a:pPr>
            <a:r>
              <a:rPr lang="en" sz="4800">
                <a:solidFill>
                  <a:srgbClr val="000000"/>
                </a:solidFill>
              </a:rPr>
              <a:t>“Make In India is a Lion’s Step.”</a:t>
            </a:r>
            <a:endParaRPr sz="4800">
              <a:solidFill>
                <a:srgbClr val="000000"/>
              </a:solidFill>
            </a:endParaRPr>
          </a:p>
          <a:p>
            <a:pPr marL="299085" marR="5080" lvl="0" indent="-185420" algn="just" rtl="0">
              <a:lnSpc>
                <a:spcPct val="150000"/>
              </a:lnSpc>
              <a:spcBef>
                <a:spcPts val="0"/>
              </a:spcBef>
              <a:spcAft>
                <a:spcPts val="0"/>
              </a:spcAft>
              <a:buClr>
                <a:srgbClr val="000000"/>
              </a:buClr>
              <a:buSzPct val="100000"/>
              <a:buChar char="•"/>
            </a:pPr>
            <a:r>
              <a:rPr lang="en" sz="4800">
                <a:solidFill>
                  <a:srgbClr val="000000"/>
                </a:solidFill>
              </a:rPr>
              <a:t>Make in India has come with lots of benefits and  advantages for the Indian Economy. Due to this fact  companies from across the globe making a huge  investment in Make in India project, and have thrived  successfully, making India a hub for the manufacturing  companies,</a:t>
            </a:r>
            <a:endParaRPr sz="4800">
              <a:solidFill>
                <a:srgbClr val="000000"/>
              </a:solidFill>
            </a:endParaRPr>
          </a:p>
          <a:p>
            <a:pPr marL="0" lvl="0" indent="0" algn="l" rtl="0">
              <a:lnSpc>
                <a:spcPct val="100000"/>
              </a:lnSpc>
              <a:spcBef>
                <a:spcPts val="0"/>
              </a:spcBef>
              <a:spcAft>
                <a:spcPts val="0"/>
              </a:spcAft>
              <a:buNone/>
            </a:pPr>
            <a:endParaRPr sz="3000">
              <a:solidFill>
                <a:schemeClr val="dk1"/>
              </a:solidFill>
            </a:endParaRPr>
          </a:p>
          <a:p>
            <a:pPr marL="0" marR="5080" lvl="0" indent="0" algn="l" rtl="0">
              <a:lnSpc>
                <a:spcPct val="100000"/>
              </a:lnSpc>
              <a:spcBef>
                <a:spcPts val="994"/>
              </a:spcBef>
              <a:spcAft>
                <a:spcPts val="0"/>
              </a:spcAft>
              <a:buNone/>
            </a:pPr>
            <a:endParaRPr sz="1400">
              <a:solidFill>
                <a:srgbClr val="000000"/>
              </a:solidFill>
            </a:endParaRPr>
          </a:p>
          <a:p>
            <a:pPr marL="0" lvl="0" indent="0" algn="l" rtl="0">
              <a:spcBef>
                <a:spcPts val="0"/>
              </a:spcBef>
              <a:spcAft>
                <a:spcPts val="1200"/>
              </a:spcAft>
              <a:buNone/>
            </a:pPr>
            <a:endParaRPr sz="14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9"/>
          <p:cNvSpPr txBox="1">
            <a:spLocks noGrp="1"/>
          </p:cNvSpPr>
          <p:nvPr>
            <p:ph type="title"/>
          </p:nvPr>
        </p:nvSpPr>
        <p:spPr>
          <a:xfrm>
            <a:off x="180475" y="156325"/>
            <a:ext cx="85206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smtClean="0"/>
              <a:t>3. Atal </a:t>
            </a:r>
            <a:r>
              <a:rPr lang="en" sz="2400" dirty="0"/>
              <a:t>Innovation Mission</a:t>
            </a:r>
            <a:endParaRPr sz="2400" dirty="0"/>
          </a:p>
        </p:txBody>
      </p:sp>
      <p:sp>
        <p:nvSpPr>
          <p:cNvPr id="176" name="Google Shape;176;p29"/>
          <p:cNvSpPr txBox="1">
            <a:spLocks noGrp="1"/>
          </p:cNvSpPr>
          <p:nvPr>
            <p:ph type="body" idx="1"/>
          </p:nvPr>
        </p:nvSpPr>
        <p:spPr>
          <a:xfrm>
            <a:off x="215475" y="678800"/>
            <a:ext cx="8520600" cy="3339000"/>
          </a:xfrm>
          <a:prstGeom prst="rect">
            <a:avLst/>
          </a:prstGeom>
        </p:spPr>
        <p:txBody>
          <a:bodyPr spcFirstLastPara="1" wrap="square" lIns="91425" tIns="91425" rIns="91425" bIns="91425" anchor="t" anchorCtr="0">
            <a:noAutofit/>
          </a:bodyPr>
          <a:lstStyle/>
          <a:p>
            <a:pPr marL="12700" marR="5080" lvl="0" indent="39370" algn="just" rtl="0">
              <a:lnSpc>
                <a:spcPct val="150000"/>
              </a:lnSpc>
              <a:spcBef>
                <a:spcPts val="0"/>
              </a:spcBef>
              <a:spcAft>
                <a:spcPts val="0"/>
              </a:spcAft>
              <a:buNone/>
            </a:pPr>
            <a:r>
              <a:rPr lang="en" sz="1200">
                <a:solidFill>
                  <a:schemeClr val="dk1"/>
                </a:solidFill>
              </a:rPr>
              <a:t>In Union Budget 2015-16 Government of India  proposed to establish the Atal Innovation  Mission (AIM) in NITI Aayog and stated that a  initially a sum of Rs.150 crores would be  earmarked for this purpose. The overarching  purpose of the mission is to promote a culture  of entrepreneurship and innovation in India</a:t>
            </a:r>
            <a:endParaRPr sz="1200">
              <a:solidFill>
                <a:schemeClr val="dk1"/>
              </a:solidFill>
            </a:endParaRPr>
          </a:p>
          <a:p>
            <a:pPr marL="0" lvl="0" indent="0" algn="l" rtl="0">
              <a:lnSpc>
                <a:spcPct val="150000"/>
              </a:lnSpc>
              <a:spcBef>
                <a:spcPts val="0"/>
              </a:spcBef>
              <a:spcAft>
                <a:spcPts val="0"/>
              </a:spcAft>
              <a:buNone/>
            </a:pPr>
            <a:r>
              <a:rPr lang="en" sz="1200" b="1">
                <a:solidFill>
                  <a:schemeClr val="dk1"/>
                </a:solidFill>
              </a:rPr>
              <a:t>Objectives:</a:t>
            </a:r>
            <a:endParaRPr sz="1200" b="1">
              <a:solidFill>
                <a:schemeClr val="dk1"/>
              </a:solidFill>
            </a:endParaRPr>
          </a:p>
          <a:p>
            <a:pPr marL="457200" lvl="0" indent="-304800" algn="l" rtl="0">
              <a:lnSpc>
                <a:spcPct val="150000"/>
              </a:lnSpc>
              <a:spcBef>
                <a:spcPts val="0"/>
              </a:spcBef>
              <a:spcAft>
                <a:spcPts val="0"/>
              </a:spcAft>
              <a:buClr>
                <a:schemeClr val="dk1"/>
              </a:buClr>
              <a:buSzPts val="1200"/>
              <a:buChar char="●"/>
            </a:pPr>
            <a:r>
              <a:rPr lang="en" sz="1200">
                <a:solidFill>
                  <a:schemeClr val="dk1"/>
                </a:solidFill>
              </a:rPr>
              <a:t>To create umbrella structure to oversee innovation eco-  system of the country</a:t>
            </a:r>
            <a:endParaRPr sz="1200">
              <a:solidFill>
                <a:schemeClr val="dk1"/>
              </a:solidFill>
            </a:endParaRPr>
          </a:p>
          <a:p>
            <a:pPr marL="457200" marR="259078" lvl="0" indent="-304800" algn="l" rtl="0">
              <a:lnSpc>
                <a:spcPct val="150000"/>
              </a:lnSpc>
              <a:spcBef>
                <a:spcPts val="0"/>
              </a:spcBef>
              <a:spcAft>
                <a:spcPts val="0"/>
              </a:spcAft>
              <a:buClr>
                <a:schemeClr val="dk1"/>
              </a:buClr>
              <a:buSzPts val="1200"/>
              <a:buChar char="●"/>
            </a:pPr>
            <a:r>
              <a:rPr lang="en" sz="1200">
                <a:solidFill>
                  <a:schemeClr val="dk1"/>
                </a:solidFill>
              </a:rPr>
              <a:t>To provide platform and collaboration opportunities for  different stakeholders</a:t>
            </a:r>
            <a:endParaRPr sz="1200">
              <a:solidFill>
                <a:schemeClr val="dk1"/>
              </a:solidFill>
            </a:endParaRPr>
          </a:p>
          <a:p>
            <a:pPr marL="457200" marR="22225" lvl="0" indent="-304800" algn="l" rtl="0">
              <a:lnSpc>
                <a:spcPct val="150000"/>
              </a:lnSpc>
              <a:spcBef>
                <a:spcPts val="0"/>
              </a:spcBef>
              <a:spcAft>
                <a:spcPts val="0"/>
              </a:spcAft>
              <a:buClr>
                <a:schemeClr val="dk1"/>
              </a:buClr>
              <a:buSzPts val="1200"/>
              <a:buChar char="●"/>
            </a:pPr>
            <a:r>
              <a:rPr lang="en" sz="1200">
                <a:solidFill>
                  <a:schemeClr val="dk1"/>
                </a:solidFill>
              </a:rPr>
              <a:t>To study and suggest best and novel practices to be  adopted by different stakeholders in the innovation chain</a:t>
            </a:r>
            <a:endParaRPr sz="1200">
              <a:solidFill>
                <a:schemeClr val="dk1"/>
              </a:solidFill>
            </a:endParaRPr>
          </a:p>
          <a:p>
            <a:pPr marL="457200" marR="995043" lvl="0" indent="-304800" algn="l" rtl="0">
              <a:lnSpc>
                <a:spcPct val="150000"/>
              </a:lnSpc>
              <a:spcBef>
                <a:spcPts val="0"/>
              </a:spcBef>
              <a:spcAft>
                <a:spcPts val="0"/>
              </a:spcAft>
              <a:buClr>
                <a:schemeClr val="dk1"/>
              </a:buClr>
              <a:buSzPts val="1200"/>
              <a:buChar char="●"/>
            </a:pPr>
            <a:r>
              <a:rPr lang="en" sz="1200">
                <a:solidFill>
                  <a:schemeClr val="dk1"/>
                </a:solidFill>
              </a:rPr>
              <a:t>To provide policy inputs to NITI Aayog and various  Government departments and organizations</a:t>
            </a:r>
            <a:endParaRPr sz="1200">
              <a:solidFill>
                <a:schemeClr val="dk1"/>
              </a:solidFill>
            </a:endParaRPr>
          </a:p>
          <a:p>
            <a:pPr marL="457200" marR="5080" lvl="0" indent="-304800" algn="l" rtl="0">
              <a:lnSpc>
                <a:spcPct val="150000"/>
              </a:lnSpc>
              <a:spcBef>
                <a:spcPts val="0"/>
              </a:spcBef>
              <a:spcAft>
                <a:spcPts val="0"/>
              </a:spcAft>
              <a:buClr>
                <a:schemeClr val="dk1"/>
              </a:buClr>
              <a:buSzPts val="1200"/>
              <a:buChar char="●"/>
            </a:pPr>
            <a:r>
              <a:rPr lang="en" sz="1200">
                <a:solidFill>
                  <a:schemeClr val="dk1"/>
                </a:solidFill>
              </a:rPr>
              <a:t>To create awareness and provide knowledge inputs in  creating innovation challenges and funding mechanism to  government and</a:t>
            </a:r>
            <a:endParaRPr sz="1200">
              <a:solidFill>
                <a:schemeClr val="dk1"/>
              </a:solidFill>
            </a:endParaRPr>
          </a:p>
          <a:p>
            <a:pPr marL="457200" marR="410844" lvl="0" indent="-304800" algn="l" rtl="0">
              <a:lnSpc>
                <a:spcPct val="150000"/>
              </a:lnSpc>
              <a:spcBef>
                <a:spcPts val="0"/>
              </a:spcBef>
              <a:spcAft>
                <a:spcPts val="0"/>
              </a:spcAft>
              <a:buClr>
                <a:schemeClr val="dk1"/>
              </a:buClr>
              <a:buSzPts val="1200"/>
              <a:buChar char="●"/>
            </a:pPr>
            <a:r>
              <a:rPr lang="en" sz="1200">
                <a:solidFill>
                  <a:schemeClr val="dk1"/>
                </a:solidFill>
              </a:rPr>
              <a:t>To develop new programmes and policies for fostering  innovation in different sector of economy.</a:t>
            </a:r>
            <a:endParaRPr sz="1200">
              <a:solidFill>
                <a:schemeClr val="dk1"/>
              </a:solidFill>
            </a:endParaRPr>
          </a:p>
          <a:p>
            <a:pPr marL="12700" marR="5080" lvl="0" indent="39370" algn="just" rtl="0">
              <a:lnSpc>
                <a:spcPct val="150000"/>
              </a:lnSpc>
              <a:spcBef>
                <a:spcPts val="0"/>
              </a:spcBef>
              <a:spcAft>
                <a:spcPts val="0"/>
              </a:spcAft>
              <a:buNone/>
            </a:pPr>
            <a:endParaRPr sz="1200">
              <a:solidFill>
                <a:schemeClr val="dk1"/>
              </a:solidFill>
            </a:endParaRPr>
          </a:p>
          <a:p>
            <a:pPr marL="12700" marR="5080" lvl="0" indent="39370" algn="just" rtl="0">
              <a:lnSpc>
                <a:spcPct val="150000"/>
              </a:lnSpc>
              <a:spcBef>
                <a:spcPts val="0"/>
              </a:spcBef>
              <a:spcAft>
                <a:spcPts val="0"/>
              </a:spcAft>
              <a:buNone/>
            </a:pPr>
            <a:endParaRPr sz="1200">
              <a:solidFill>
                <a:schemeClr val="dk1"/>
              </a:solidFill>
            </a:endParaRPr>
          </a:p>
          <a:p>
            <a:pPr marL="12700" marR="5080" lvl="0" indent="39370" algn="just" rtl="0">
              <a:lnSpc>
                <a:spcPct val="150000"/>
              </a:lnSpc>
              <a:spcBef>
                <a:spcPts val="0"/>
              </a:spcBef>
              <a:spcAft>
                <a:spcPts val="0"/>
              </a:spcAft>
              <a:buClr>
                <a:schemeClr val="dk1"/>
              </a:buClr>
              <a:buFont typeface="Arial"/>
              <a:buNone/>
            </a:pPr>
            <a:endParaRPr sz="12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grpSp>
        <p:nvGrpSpPr>
          <p:cNvPr id="181" name="Google Shape;181;p30"/>
          <p:cNvGrpSpPr/>
          <p:nvPr/>
        </p:nvGrpSpPr>
        <p:grpSpPr>
          <a:xfrm>
            <a:off x="538878" y="1152444"/>
            <a:ext cx="2411072" cy="990572"/>
            <a:chOff x="569061" y="1824685"/>
            <a:chExt cx="4515116" cy="1710537"/>
          </a:xfrm>
        </p:grpSpPr>
        <p:sp>
          <p:nvSpPr>
            <p:cNvPr id="182" name="Google Shape;182;p30"/>
            <p:cNvSpPr/>
            <p:nvPr/>
          </p:nvSpPr>
          <p:spPr>
            <a:xfrm>
              <a:off x="3849738" y="1881492"/>
              <a:ext cx="1234439" cy="1508125"/>
            </a:xfrm>
            <a:custGeom>
              <a:avLst/>
              <a:gdLst/>
              <a:ahLst/>
              <a:cxnLst/>
              <a:rect l="l" t="t" r="r" b="b"/>
              <a:pathLst>
                <a:path w="1234439" h="1508125" extrusionOk="0">
                  <a:moveTo>
                    <a:pt x="0" y="0"/>
                  </a:moveTo>
                  <a:lnTo>
                    <a:pt x="0" y="141516"/>
                  </a:lnTo>
                  <a:lnTo>
                    <a:pt x="46502" y="161867"/>
                  </a:lnTo>
                  <a:lnTo>
                    <a:pt x="152807" y="241252"/>
                  </a:lnTo>
                  <a:lnTo>
                    <a:pt x="269117" y="407167"/>
                  </a:lnTo>
                  <a:lnTo>
                    <a:pt x="345630" y="687108"/>
                  </a:lnTo>
                  <a:lnTo>
                    <a:pt x="347097" y="761554"/>
                  </a:lnTo>
                  <a:lnTo>
                    <a:pt x="346775" y="830702"/>
                  </a:lnTo>
                  <a:lnTo>
                    <a:pt x="345177" y="894848"/>
                  </a:lnTo>
                  <a:lnTo>
                    <a:pt x="342815" y="954288"/>
                  </a:lnTo>
                  <a:lnTo>
                    <a:pt x="337852" y="1060232"/>
                  </a:lnTo>
                  <a:lnTo>
                    <a:pt x="336274" y="1107328"/>
                  </a:lnTo>
                  <a:lnTo>
                    <a:pt x="335983" y="1150902"/>
                  </a:lnTo>
                  <a:lnTo>
                    <a:pt x="337491" y="1191249"/>
                  </a:lnTo>
                  <a:lnTo>
                    <a:pt x="347954" y="1263446"/>
                  </a:lnTo>
                  <a:lnTo>
                    <a:pt x="378688" y="1338056"/>
                  </a:lnTo>
                  <a:lnTo>
                    <a:pt x="432115" y="1392377"/>
                  </a:lnTo>
                  <a:lnTo>
                    <a:pt x="524255" y="1423428"/>
                  </a:lnTo>
                  <a:lnTo>
                    <a:pt x="932522" y="1427530"/>
                  </a:lnTo>
                  <a:lnTo>
                    <a:pt x="932522" y="1507528"/>
                  </a:lnTo>
                  <a:lnTo>
                    <a:pt x="1234084" y="1372158"/>
                  </a:lnTo>
                  <a:lnTo>
                    <a:pt x="927874" y="1226527"/>
                  </a:lnTo>
                  <a:lnTo>
                    <a:pt x="932522" y="1310627"/>
                  </a:lnTo>
                  <a:lnTo>
                    <a:pt x="577608" y="1306525"/>
                  </a:lnTo>
                  <a:lnTo>
                    <a:pt x="513268" y="1306909"/>
                  </a:lnTo>
                  <a:lnTo>
                    <a:pt x="480464" y="1294218"/>
                  </a:lnTo>
                  <a:lnTo>
                    <a:pt x="468975" y="1256915"/>
                  </a:lnTo>
                  <a:lnTo>
                    <a:pt x="468579" y="1183462"/>
                  </a:lnTo>
                  <a:lnTo>
                    <a:pt x="468579" y="783501"/>
                  </a:lnTo>
                  <a:lnTo>
                    <a:pt x="479524" y="428601"/>
                  </a:lnTo>
                  <a:lnTo>
                    <a:pt x="434362" y="228687"/>
                  </a:lnTo>
                  <a:lnTo>
                    <a:pt x="289163" y="110304"/>
                  </a:lnTo>
                  <a:lnTo>
                    <a:pt x="0" y="0"/>
                  </a:lnTo>
                  <a:close/>
                </a:path>
              </a:pathLst>
            </a:custGeom>
            <a:solidFill>
              <a:srgbClr val="002F7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83" name="Google Shape;183;p30"/>
            <p:cNvSpPr/>
            <p:nvPr/>
          </p:nvSpPr>
          <p:spPr>
            <a:xfrm>
              <a:off x="569061" y="1824685"/>
              <a:ext cx="3547500" cy="1587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84" name="Google Shape;184;p30"/>
            <p:cNvSpPr/>
            <p:nvPr/>
          </p:nvSpPr>
          <p:spPr>
            <a:xfrm>
              <a:off x="580872" y="1824685"/>
              <a:ext cx="3524250" cy="1590675"/>
            </a:xfrm>
            <a:custGeom>
              <a:avLst/>
              <a:gdLst/>
              <a:ahLst/>
              <a:cxnLst/>
              <a:rect l="l" t="t" r="r" b="b"/>
              <a:pathLst>
                <a:path w="3524250" h="1590675" extrusionOk="0">
                  <a:moveTo>
                    <a:pt x="1761870" y="0"/>
                  </a:moveTo>
                  <a:lnTo>
                    <a:pt x="1697280" y="524"/>
                  </a:lnTo>
                  <a:lnTo>
                    <a:pt x="1633275" y="2086"/>
                  </a:lnTo>
                  <a:lnTo>
                    <a:pt x="1569896" y="4666"/>
                  </a:lnTo>
                  <a:lnTo>
                    <a:pt x="1507182" y="8248"/>
                  </a:lnTo>
                  <a:lnTo>
                    <a:pt x="1445174" y="12812"/>
                  </a:lnTo>
                  <a:lnTo>
                    <a:pt x="1383910" y="18342"/>
                  </a:lnTo>
                  <a:lnTo>
                    <a:pt x="1323430" y="24819"/>
                  </a:lnTo>
                  <a:lnTo>
                    <a:pt x="1263776" y="32226"/>
                  </a:lnTo>
                  <a:lnTo>
                    <a:pt x="1204985" y="40543"/>
                  </a:lnTo>
                  <a:lnTo>
                    <a:pt x="1147099" y="49754"/>
                  </a:lnTo>
                  <a:lnTo>
                    <a:pt x="1090157" y="59840"/>
                  </a:lnTo>
                  <a:lnTo>
                    <a:pt x="1034198" y="70783"/>
                  </a:lnTo>
                  <a:lnTo>
                    <a:pt x="979263" y="82566"/>
                  </a:lnTo>
                  <a:lnTo>
                    <a:pt x="925392" y="95170"/>
                  </a:lnTo>
                  <a:lnTo>
                    <a:pt x="872623" y="108578"/>
                  </a:lnTo>
                  <a:lnTo>
                    <a:pt x="820998" y="122771"/>
                  </a:lnTo>
                  <a:lnTo>
                    <a:pt x="770555" y="137731"/>
                  </a:lnTo>
                  <a:lnTo>
                    <a:pt x="721335" y="153442"/>
                  </a:lnTo>
                  <a:lnTo>
                    <a:pt x="673377" y="169883"/>
                  </a:lnTo>
                  <a:lnTo>
                    <a:pt x="626722" y="187038"/>
                  </a:lnTo>
                  <a:lnTo>
                    <a:pt x="581408" y="204889"/>
                  </a:lnTo>
                  <a:lnTo>
                    <a:pt x="537477" y="223417"/>
                  </a:lnTo>
                  <a:lnTo>
                    <a:pt x="494967" y="242606"/>
                  </a:lnTo>
                  <a:lnTo>
                    <a:pt x="453919" y="262435"/>
                  </a:lnTo>
                  <a:lnTo>
                    <a:pt x="414371" y="282889"/>
                  </a:lnTo>
                  <a:lnTo>
                    <a:pt x="376365" y="303948"/>
                  </a:lnTo>
                  <a:lnTo>
                    <a:pt x="339940" y="325595"/>
                  </a:lnTo>
                  <a:lnTo>
                    <a:pt x="305136" y="347812"/>
                  </a:lnTo>
                  <a:lnTo>
                    <a:pt x="271992" y="370581"/>
                  </a:lnTo>
                  <a:lnTo>
                    <a:pt x="240548" y="393884"/>
                  </a:lnTo>
                  <a:lnTo>
                    <a:pt x="182921" y="442019"/>
                  </a:lnTo>
                  <a:lnTo>
                    <a:pt x="132572" y="492074"/>
                  </a:lnTo>
                  <a:lnTo>
                    <a:pt x="89821" y="543906"/>
                  </a:lnTo>
                  <a:lnTo>
                    <a:pt x="54986" y="597370"/>
                  </a:lnTo>
                  <a:lnTo>
                    <a:pt x="28386" y="652322"/>
                  </a:lnTo>
                  <a:lnTo>
                    <a:pt x="10338" y="708620"/>
                  </a:lnTo>
                  <a:lnTo>
                    <a:pt x="1161" y="766119"/>
                  </a:lnTo>
                  <a:lnTo>
                    <a:pt x="0" y="795274"/>
                  </a:lnTo>
                  <a:lnTo>
                    <a:pt x="1161" y="824428"/>
                  </a:lnTo>
                  <a:lnTo>
                    <a:pt x="10338" y="881925"/>
                  </a:lnTo>
                  <a:lnTo>
                    <a:pt x="28386" y="938221"/>
                  </a:lnTo>
                  <a:lnTo>
                    <a:pt x="54986" y="993172"/>
                  </a:lnTo>
                  <a:lnTo>
                    <a:pt x="89821" y="1046635"/>
                  </a:lnTo>
                  <a:lnTo>
                    <a:pt x="132572" y="1098465"/>
                  </a:lnTo>
                  <a:lnTo>
                    <a:pt x="182921" y="1148520"/>
                  </a:lnTo>
                  <a:lnTo>
                    <a:pt x="240548" y="1196654"/>
                  </a:lnTo>
                  <a:lnTo>
                    <a:pt x="271992" y="1219957"/>
                  </a:lnTo>
                  <a:lnTo>
                    <a:pt x="305136" y="1242725"/>
                  </a:lnTo>
                  <a:lnTo>
                    <a:pt x="339940" y="1264942"/>
                  </a:lnTo>
                  <a:lnTo>
                    <a:pt x="376365" y="1286588"/>
                  </a:lnTo>
                  <a:lnTo>
                    <a:pt x="414371" y="1307648"/>
                  </a:lnTo>
                  <a:lnTo>
                    <a:pt x="453919" y="1328101"/>
                  </a:lnTo>
                  <a:lnTo>
                    <a:pt x="494967" y="1347930"/>
                  </a:lnTo>
                  <a:lnTo>
                    <a:pt x="537477" y="1367118"/>
                  </a:lnTo>
                  <a:lnTo>
                    <a:pt x="581408" y="1385647"/>
                  </a:lnTo>
                  <a:lnTo>
                    <a:pt x="626722" y="1403497"/>
                  </a:lnTo>
                  <a:lnTo>
                    <a:pt x="673377" y="1420652"/>
                  </a:lnTo>
                  <a:lnTo>
                    <a:pt x="721335" y="1437094"/>
                  </a:lnTo>
                  <a:lnTo>
                    <a:pt x="770555" y="1452804"/>
                  </a:lnTo>
                  <a:lnTo>
                    <a:pt x="820998" y="1467764"/>
                  </a:lnTo>
                  <a:lnTo>
                    <a:pt x="872623" y="1481957"/>
                  </a:lnTo>
                  <a:lnTo>
                    <a:pt x="925392" y="1495364"/>
                  </a:lnTo>
                  <a:lnTo>
                    <a:pt x="979263" y="1507968"/>
                  </a:lnTo>
                  <a:lnTo>
                    <a:pt x="1034198" y="1519751"/>
                  </a:lnTo>
                  <a:lnTo>
                    <a:pt x="1090157" y="1530694"/>
                  </a:lnTo>
                  <a:lnTo>
                    <a:pt x="1147099" y="1540780"/>
                  </a:lnTo>
                  <a:lnTo>
                    <a:pt x="1204985" y="1549991"/>
                  </a:lnTo>
                  <a:lnTo>
                    <a:pt x="1263776" y="1558309"/>
                  </a:lnTo>
                  <a:lnTo>
                    <a:pt x="1323430" y="1565715"/>
                  </a:lnTo>
                  <a:lnTo>
                    <a:pt x="1383910" y="1572192"/>
                  </a:lnTo>
                  <a:lnTo>
                    <a:pt x="1445174" y="1577722"/>
                  </a:lnTo>
                  <a:lnTo>
                    <a:pt x="1507182" y="1582287"/>
                  </a:lnTo>
                  <a:lnTo>
                    <a:pt x="1569896" y="1585868"/>
                  </a:lnTo>
                  <a:lnTo>
                    <a:pt x="1633275" y="1588449"/>
                  </a:lnTo>
                  <a:lnTo>
                    <a:pt x="1697280" y="1590010"/>
                  </a:lnTo>
                  <a:lnTo>
                    <a:pt x="1761870" y="1590535"/>
                  </a:lnTo>
                  <a:lnTo>
                    <a:pt x="1826461" y="1590010"/>
                  </a:lnTo>
                  <a:lnTo>
                    <a:pt x="1890466" y="1588449"/>
                  </a:lnTo>
                  <a:lnTo>
                    <a:pt x="1953845" y="1585868"/>
                  </a:lnTo>
                  <a:lnTo>
                    <a:pt x="2016559" y="1582287"/>
                  </a:lnTo>
                  <a:lnTo>
                    <a:pt x="2078567" y="1577722"/>
                  </a:lnTo>
                  <a:lnTo>
                    <a:pt x="2139831" y="1572192"/>
                  </a:lnTo>
                  <a:lnTo>
                    <a:pt x="2200311" y="1565715"/>
                  </a:lnTo>
                  <a:lnTo>
                    <a:pt x="2259965" y="1558309"/>
                  </a:lnTo>
                  <a:lnTo>
                    <a:pt x="2318756" y="1549991"/>
                  </a:lnTo>
                  <a:lnTo>
                    <a:pt x="2376642" y="1540780"/>
                  </a:lnTo>
                  <a:lnTo>
                    <a:pt x="2433584" y="1530694"/>
                  </a:lnTo>
                  <a:lnTo>
                    <a:pt x="2489543" y="1519751"/>
                  </a:lnTo>
                  <a:lnTo>
                    <a:pt x="2544478" y="1507968"/>
                  </a:lnTo>
                  <a:lnTo>
                    <a:pt x="2598349" y="1495364"/>
                  </a:lnTo>
                  <a:lnTo>
                    <a:pt x="2651118" y="1481957"/>
                  </a:lnTo>
                  <a:lnTo>
                    <a:pt x="2702743" y="1467764"/>
                  </a:lnTo>
                  <a:lnTo>
                    <a:pt x="2753186" y="1452804"/>
                  </a:lnTo>
                  <a:lnTo>
                    <a:pt x="2802406" y="1437094"/>
                  </a:lnTo>
                  <a:lnTo>
                    <a:pt x="2850364" y="1420652"/>
                  </a:lnTo>
                  <a:lnTo>
                    <a:pt x="2897019" y="1403497"/>
                  </a:lnTo>
                  <a:lnTo>
                    <a:pt x="2942333" y="1385647"/>
                  </a:lnTo>
                  <a:lnTo>
                    <a:pt x="2986264" y="1367118"/>
                  </a:lnTo>
                  <a:lnTo>
                    <a:pt x="3028774" y="1347930"/>
                  </a:lnTo>
                  <a:lnTo>
                    <a:pt x="3069822" y="1328101"/>
                  </a:lnTo>
                  <a:lnTo>
                    <a:pt x="3109370" y="1307648"/>
                  </a:lnTo>
                  <a:lnTo>
                    <a:pt x="3147376" y="1286588"/>
                  </a:lnTo>
                  <a:lnTo>
                    <a:pt x="3183801" y="1264942"/>
                  </a:lnTo>
                  <a:lnTo>
                    <a:pt x="3218605" y="1242725"/>
                  </a:lnTo>
                  <a:lnTo>
                    <a:pt x="3251749" y="1219957"/>
                  </a:lnTo>
                  <a:lnTo>
                    <a:pt x="3283193" y="1196654"/>
                  </a:lnTo>
                  <a:lnTo>
                    <a:pt x="3340820" y="1148520"/>
                  </a:lnTo>
                  <a:lnTo>
                    <a:pt x="3391169" y="1098465"/>
                  </a:lnTo>
                  <a:lnTo>
                    <a:pt x="3433920" y="1046635"/>
                  </a:lnTo>
                  <a:lnTo>
                    <a:pt x="3468755" y="993172"/>
                  </a:lnTo>
                  <a:lnTo>
                    <a:pt x="3495355" y="938221"/>
                  </a:lnTo>
                  <a:lnTo>
                    <a:pt x="3513403" y="881925"/>
                  </a:lnTo>
                  <a:lnTo>
                    <a:pt x="3522580" y="824428"/>
                  </a:lnTo>
                  <a:lnTo>
                    <a:pt x="3523741" y="795274"/>
                  </a:lnTo>
                  <a:lnTo>
                    <a:pt x="3522580" y="766119"/>
                  </a:lnTo>
                  <a:lnTo>
                    <a:pt x="3513403" y="708620"/>
                  </a:lnTo>
                  <a:lnTo>
                    <a:pt x="3495355" y="652322"/>
                  </a:lnTo>
                  <a:lnTo>
                    <a:pt x="3468755" y="597370"/>
                  </a:lnTo>
                  <a:lnTo>
                    <a:pt x="3433920" y="543906"/>
                  </a:lnTo>
                  <a:lnTo>
                    <a:pt x="3391169" y="492074"/>
                  </a:lnTo>
                  <a:lnTo>
                    <a:pt x="3340820" y="442019"/>
                  </a:lnTo>
                  <a:lnTo>
                    <a:pt x="3283193" y="393884"/>
                  </a:lnTo>
                  <a:lnTo>
                    <a:pt x="3251749" y="370581"/>
                  </a:lnTo>
                  <a:lnTo>
                    <a:pt x="3218605" y="347812"/>
                  </a:lnTo>
                  <a:lnTo>
                    <a:pt x="3183801" y="325595"/>
                  </a:lnTo>
                  <a:lnTo>
                    <a:pt x="3147376" y="303948"/>
                  </a:lnTo>
                  <a:lnTo>
                    <a:pt x="3109370" y="282889"/>
                  </a:lnTo>
                  <a:lnTo>
                    <a:pt x="3069822" y="262435"/>
                  </a:lnTo>
                  <a:lnTo>
                    <a:pt x="3028774" y="242606"/>
                  </a:lnTo>
                  <a:lnTo>
                    <a:pt x="2986264" y="223417"/>
                  </a:lnTo>
                  <a:lnTo>
                    <a:pt x="2942333" y="204889"/>
                  </a:lnTo>
                  <a:lnTo>
                    <a:pt x="2897019" y="187038"/>
                  </a:lnTo>
                  <a:lnTo>
                    <a:pt x="2850364" y="169883"/>
                  </a:lnTo>
                  <a:lnTo>
                    <a:pt x="2802406" y="153442"/>
                  </a:lnTo>
                  <a:lnTo>
                    <a:pt x="2753186" y="137731"/>
                  </a:lnTo>
                  <a:lnTo>
                    <a:pt x="2702743" y="122771"/>
                  </a:lnTo>
                  <a:lnTo>
                    <a:pt x="2651118" y="108578"/>
                  </a:lnTo>
                  <a:lnTo>
                    <a:pt x="2598349" y="95170"/>
                  </a:lnTo>
                  <a:lnTo>
                    <a:pt x="2544478" y="82566"/>
                  </a:lnTo>
                  <a:lnTo>
                    <a:pt x="2489543" y="70783"/>
                  </a:lnTo>
                  <a:lnTo>
                    <a:pt x="2433584" y="59840"/>
                  </a:lnTo>
                  <a:lnTo>
                    <a:pt x="2376642" y="49754"/>
                  </a:lnTo>
                  <a:lnTo>
                    <a:pt x="2318756" y="40543"/>
                  </a:lnTo>
                  <a:lnTo>
                    <a:pt x="2259965" y="32226"/>
                  </a:lnTo>
                  <a:lnTo>
                    <a:pt x="2200311" y="24819"/>
                  </a:lnTo>
                  <a:lnTo>
                    <a:pt x="2139831" y="18342"/>
                  </a:lnTo>
                  <a:lnTo>
                    <a:pt x="2078567" y="12812"/>
                  </a:lnTo>
                  <a:lnTo>
                    <a:pt x="2016559" y="8248"/>
                  </a:lnTo>
                  <a:lnTo>
                    <a:pt x="1953845" y="4666"/>
                  </a:lnTo>
                  <a:lnTo>
                    <a:pt x="1890466" y="2086"/>
                  </a:lnTo>
                  <a:lnTo>
                    <a:pt x="1826461" y="524"/>
                  </a:lnTo>
                  <a:lnTo>
                    <a:pt x="1761870" y="0"/>
                  </a:lnTo>
                  <a:close/>
                </a:path>
              </a:pathLst>
            </a:custGeom>
            <a:solidFill>
              <a:srgbClr val="FFE4B7"/>
            </a:solidFill>
            <a:ln>
              <a:noFill/>
            </a:ln>
          </p:spPr>
          <p:txBody>
            <a:bodyPr spcFirstLastPara="1" wrap="square" lIns="0" tIns="0" rIns="0" bIns="0" anchor="t" anchorCtr="0">
              <a:noAutofit/>
            </a:bodyPr>
            <a:lstStyle/>
            <a:p>
              <a:pPr marL="0" marR="0" lvl="0" indent="0" algn="l" rtl="0">
                <a:spcBef>
                  <a:spcPts val="0"/>
                </a:spcBef>
                <a:spcAft>
                  <a:spcPts val="0"/>
                </a:spcAft>
                <a:buNone/>
              </a:pPr>
              <a:r>
                <a:rPr lang="en" sz="1800"/>
                <a:t>      </a:t>
              </a:r>
              <a:endParaRPr sz="1800"/>
            </a:p>
            <a:p>
              <a:pPr marL="0" marR="0" lvl="0" indent="0" algn="l" rtl="0">
                <a:spcBef>
                  <a:spcPts val="0"/>
                </a:spcBef>
                <a:spcAft>
                  <a:spcPts val="0"/>
                </a:spcAft>
                <a:buNone/>
              </a:pPr>
              <a:r>
                <a:rPr lang="en" sz="1800"/>
                <a:t>        Innovation</a:t>
              </a:r>
              <a:endParaRPr sz="1800"/>
            </a:p>
          </p:txBody>
        </p:sp>
        <p:sp>
          <p:nvSpPr>
            <p:cNvPr id="185" name="Google Shape;185;p30"/>
            <p:cNvSpPr/>
            <p:nvPr/>
          </p:nvSpPr>
          <p:spPr>
            <a:xfrm>
              <a:off x="1111580" y="2620822"/>
              <a:ext cx="2675254" cy="914400"/>
            </a:xfrm>
            <a:custGeom>
              <a:avLst/>
              <a:gdLst/>
              <a:ahLst/>
              <a:cxnLst/>
              <a:rect l="l" t="t" r="r" b="b"/>
              <a:pathLst>
                <a:path w="2675254" h="914400" extrusionOk="0">
                  <a:moveTo>
                    <a:pt x="2675242" y="15836"/>
                  </a:moveTo>
                  <a:lnTo>
                    <a:pt x="2671305" y="0"/>
                  </a:lnTo>
                  <a:lnTo>
                    <a:pt x="2637586" y="27762"/>
                  </a:lnTo>
                  <a:lnTo>
                    <a:pt x="2600934" y="56184"/>
                  </a:lnTo>
                  <a:lnTo>
                    <a:pt x="2561437" y="85229"/>
                  </a:lnTo>
                  <a:lnTo>
                    <a:pt x="2519210" y="114795"/>
                  </a:lnTo>
                  <a:lnTo>
                    <a:pt x="2474328" y="144818"/>
                  </a:lnTo>
                  <a:lnTo>
                    <a:pt x="2433929" y="170815"/>
                  </a:lnTo>
                  <a:lnTo>
                    <a:pt x="2392299" y="196697"/>
                  </a:lnTo>
                  <a:lnTo>
                    <a:pt x="2349525" y="222440"/>
                  </a:lnTo>
                  <a:lnTo>
                    <a:pt x="2305685" y="248018"/>
                  </a:lnTo>
                  <a:lnTo>
                    <a:pt x="2260892" y="273380"/>
                  </a:lnTo>
                  <a:lnTo>
                    <a:pt x="2215197" y="298513"/>
                  </a:lnTo>
                  <a:lnTo>
                    <a:pt x="2168715" y="323354"/>
                  </a:lnTo>
                  <a:lnTo>
                    <a:pt x="2121522" y="347891"/>
                  </a:lnTo>
                  <a:lnTo>
                    <a:pt x="2073706" y="372071"/>
                  </a:lnTo>
                  <a:lnTo>
                    <a:pt x="2025345" y="395871"/>
                  </a:lnTo>
                  <a:lnTo>
                    <a:pt x="1976539" y="419252"/>
                  </a:lnTo>
                  <a:lnTo>
                    <a:pt x="1927364" y="442188"/>
                  </a:lnTo>
                  <a:lnTo>
                    <a:pt x="1877910" y="464629"/>
                  </a:lnTo>
                  <a:lnTo>
                    <a:pt x="1828266" y="486549"/>
                  </a:lnTo>
                  <a:lnTo>
                    <a:pt x="1778508" y="507911"/>
                  </a:lnTo>
                  <a:lnTo>
                    <a:pt x="1728736" y="528675"/>
                  </a:lnTo>
                  <a:lnTo>
                    <a:pt x="1679041" y="548805"/>
                  </a:lnTo>
                  <a:lnTo>
                    <a:pt x="1629486" y="568286"/>
                  </a:lnTo>
                  <a:lnTo>
                    <a:pt x="1580184" y="587057"/>
                  </a:lnTo>
                  <a:lnTo>
                    <a:pt x="1531200" y="605104"/>
                  </a:lnTo>
                  <a:lnTo>
                    <a:pt x="1482636" y="622376"/>
                  </a:lnTo>
                  <a:lnTo>
                    <a:pt x="1434579" y="638848"/>
                  </a:lnTo>
                  <a:lnTo>
                    <a:pt x="1387094" y="654469"/>
                  </a:lnTo>
                  <a:lnTo>
                    <a:pt x="1340294" y="669226"/>
                  </a:lnTo>
                  <a:lnTo>
                    <a:pt x="1294244" y="683082"/>
                  </a:lnTo>
                  <a:lnTo>
                    <a:pt x="1276819" y="688060"/>
                  </a:lnTo>
                  <a:lnTo>
                    <a:pt x="1273619" y="687920"/>
                  </a:lnTo>
                  <a:lnTo>
                    <a:pt x="1219390" y="685101"/>
                  </a:lnTo>
                  <a:lnTo>
                    <a:pt x="1165225" y="681723"/>
                  </a:lnTo>
                  <a:lnTo>
                    <a:pt x="1111224" y="677811"/>
                  </a:lnTo>
                  <a:lnTo>
                    <a:pt x="1057478" y="673354"/>
                  </a:lnTo>
                  <a:lnTo>
                    <a:pt x="1004087" y="668375"/>
                  </a:lnTo>
                  <a:lnTo>
                    <a:pt x="951141" y="662876"/>
                  </a:lnTo>
                  <a:lnTo>
                    <a:pt x="898715" y="656856"/>
                  </a:lnTo>
                  <a:lnTo>
                    <a:pt x="846924" y="650354"/>
                  </a:lnTo>
                  <a:lnTo>
                    <a:pt x="795350" y="638924"/>
                  </a:lnTo>
                  <a:lnTo>
                    <a:pt x="744474" y="624992"/>
                  </a:lnTo>
                  <a:lnTo>
                    <a:pt x="694296" y="610654"/>
                  </a:lnTo>
                  <a:lnTo>
                    <a:pt x="644906" y="595934"/>
                  </a:lnTo>
                  <a:lnTo>
                    <a:pt x="596404" y="580872"/>
                  </a:lnTo>
                  <a:lnTo>
                    <a:pt x="548855" y="565467"/>
                  </a:lnTo>
                  <a:lnTo>
                    <a:pt x="481469" y="539737"/>
                  </a:lnTo>
                  <a:lnTo>
                    <a:pt x="434428" y="520560"/>
                  </a:lnTo>
                  <a:lnTo>
                    <a:pt x="388391" y="501129"/>
                  </a:lnTo>
                  <a:lnTo>
                    <a:pt x="343433" y="481469"/>
                  </a:lnTo>
                  <a:lnTo>
                    <a:pt x="299643" y="461632"/>
                  </a:lnTo>
                  <a:lnTo>
                    <a:pt x="257124" y="441642"/>
                  </a:lnTo>
                  <a:lnTo>
                    <a:pt x="215938" y="421513"/>
                  </a:lnTo>
                  <a:lnTo>
                    <a:pt x="176187" y="401281"/>
                  </a:lnTo>
                  <a:lnTo>
                    <a:pt x="137972" y="380987"/>
                  </a:lnTo>
                  <a:lnTo>
                    <a:pt x="101358" y="360667"/>
                  </a:lnTo>
                  <a:lnTo>
                    <a:pt x="66459" y="340334"/>
                  </a:lnTo>
                  <a:lnTo>
                    <a:pt x="33337" y="320014"/>
                  </a:lnTo>
                  <a:lnTo>
                    <a:pt x="2095" y="299758"/>
                  </a:lnTo>
                  <a:lnTo>
                    <a:pt x="0" y="316026"/>
                  </a:lnTo>
                  <a:lnTo>
                    <a:pt x="11658" y="352336"/>
                  </a:lnTo>
                  <a:lnTo>
                    <a:pt x="43180" y="392976"/>
                  </a:lnTo>
                  <a:lnTo>
                    <a:pt x="93091" y="437095"/>
                  </a:lnTo>
                  <a:lnTo>
                    <a:pt x="124472" y="460209"/>
                  </a:lnTo>
                  <a:lnTo>
                    <a:pt x="159905" y="483870"/>
                  </a:lnTo>
                  <a:lnTo>
                    <a:pt x="199186" y="507987"/>
                  </a:lnTo>
                  <a:lnTo>
                    <a:pt x="242150" y="532434"/>
                  </a:lnTo>
                  <a:lnTo>
                    <a:pt x="280670" y="552932"/>
                  </a:lnTo>
                  <a:lnTo>
                    <a:pt x="282295" y="556488"/>
                  </a:lnTo>
                  <a:lnTo>
                    <a:pt x="312597" y="588657"/>
                  </a:lnTo>
                  <a:lnTo>
                    <a:pt x="362407" y="620102"/>
                  </a:lnTo>
                  <a:lnTo>
                    <a:pt x="421259" y="646696"/>
                  </a:lnTo>
                  <a:lnTo>
                    <a:pt x="424408" y="652373"/>
                  </a:lnTo>
                  <a:lnTo>
                    <a:pt x="457301" y="682040"/>
                  </a:lnTo>
                  <a:lnTo>
                    <a:pt x="509574" y="709345"/>
                  </a:lnTo>
                  <a:lnTo>
                    <a:pt x="579551" y="733945"/>
                  </a:lnTo>
                  <a:lnTo>
                    <a:pt x="620661" y="745134"/>
                  </a:lnTo>
                  <a:lnTo>
                    <a:pt x="665581" y="755523"/>
                  </a:lnTo>
                  <a:lnTo>
                    <a:pt x="714082" y="765073"/>
                  </a:lnTo>
                  <a:lnTo>
                    <a:pt x="765975" y="773747"/>
                  </a:lnTo>
                  <a:lnTo>
                    <a:pt x="821042" y="781494"/>
                  </a:lnTo>
                  <a:lnTo>
                    <a:pt x="879068" y="788289"/>
                  </a:lnTo>
                  <a:lnTo>
                    <a:pt x="887006" y="789051"/>
                  </a:lnTo>
                  <a:lnTo>
                    <a:pt x="903046" y="793851"/>
                  </a:lnTo>
                  <a:lnTo>
                    <a:pt x="971842" y="813181"/>
                  </a:lnTo>
                  <a:lnTo>
                    <a:pt x="1039304" y="830872"/>
                  </a:lnTo>
                  <a:lnTo>
                    <a:pt x="1105242" y="846924"/>
                  </a:lnTo>
                  <a:lnTo>
                    <a:pt x="1169441" y="861314"/>
                  </a:lnTo>
                  <a:lnTo>
                    <a:pt x="1231671" y="874026"/>
                  </a:lnTo>
                  <a:lnTo>
                    <a:pt x="1291742" y="885024"/>
                  </a:lnTo>
                  <a:lnTo>
                    <a:pt x="1349425" y="894321"/>
                  </a:lnTo>
                  <a:lnTo>
                    <a:pt x="1404518" y="901877"/>
                  </a:lnTo>
                  <a:lnTo>
                    <a:pt x="1456804" y="907681"/>
                  </a:lnTo>
                  <a:lnTo>
                    <a:pt x="1506080" y="911707"/>
                  </a:lnTo>
                  <a:lnTo>
                    <a:pt x="1552117" y="913955"/>
                  </a:lnTo>
                  <a:lnTo>
                    <a:pt x="1594726" y="914400"/>
                  </a:lnTo>
                  <a:lnTo>
                    <a:pt x="1633677" y="913028"/>
                  </a:lnTo>
                  <a:lnTo>
                    <a:pt x="1699768" y="904735"/>
                  </a:lnTo>
                  <a:lnTo>
                    <a:pt x="1748713" y="888961"/>
                  </a:lnTo>
                  <a:lnTo>
                    <a:pt x="1769567" y="874864"/>
                  </a:lnTo>
                  <a:lnTo>
                    <a:pt x="1786229" y="873594"/>
                  </a:lnTo>
                  <a:lnTo>
                    <a:pt x="1824913" y="868883"/>
                  </a:lnTo>
                  <a:lnTo>
                    <a:pt x="1890052" y="854951"/>
                  </a:lnTo>
                  <a:lnTo>
                    <a:pt x="1937473" y="835025"/>
                  </a:lnTo>
                  <a:lnTo>
                    <a:pt x="1965452" y="809117"/>
                  </a:lnTo>
                  <a:lnTo>
                    <a:pt x="1971624" y="793915"/>
                  </a:lnTo>
                  <a:lnTo>
                    <a:pt x="1928025" y="796518"/>
                  </a:lnTo>
                  <a:lnTo>
                    <a:pt x="1881657" y="797928"/>
                  </a:lnTo>
                  <a:lnTo>
                    <a:pt x="1832635" y="798131"/>
                  </a:lnTo>
                  <a:lnTo>
                    <a:pt x="1781086" y="797153"/>
                  </a:lnTo>
                  <a:lnTo>
                    <a:pt x="1727149" y="794969"/>
                  </a:lnTo>
                  <a:lnTo>
                    <a:pt x="1679194" y="792175"/>
                  </a:lnTo>
                  <a:lnTo>
                    <a:pt x="1635379" y="788936"/>
                  </a:lnTo>
                  <a:lnTo>
                    <a:pt x="1648091" y="787628"/>
                  </a:lnTo>
                  <a:lnTo>
                    <a:pt x="1665097" y="786650"/>
                  </a:lnTo>
                  <a:lnTo>
                    <a:pt x="1723351" y="782078"/>
                  </a:lnTo>
                  <a:lnTo>
                    <a:pt x="1778685" y="776427"/>
                  </a:lnTo>
                  <a:lnTo>
                    <a:pt x="1830870" y="769759"/>
                  </a:lnTo>
                  <a:lnTo>
                    <a:pt x="1879714" y="762076"/>
                  </a:lnTo>
                  <a:lnTo>
                    <a:pt x="1924989" y="753427"/>
                  </a:lnTo>
                  <a:lnTo>
                    <a:pt x="1966493" y="743839"/>
                  </a:lnTo>
                  <a:lnTo>
                    <a:pt x="2004021" y="733361"/>
                  </a:lnTo>
                  <a:lnTo>
                    <a:pt x="2034489" y="722985"/>
                  </a:lnTo>
                  <a:lnTo>
                    <a:pt x="2077402" y="710907"/>
                  </a:lnTo>
                  <a:lnTo>
                    <a:pt x="2117941" y="697801"/>
                  </a:lnTo>
                  <a:lnTo>
                    <a:pt x="2154440" y="684123"/>
                  </a:lnTo>
                  <a:lnTo>
                    <a:pt x="2214486" y="655281"/>
                  </a:lnTo>
                  <a:lnTo>
                    <a:pt x="2255888" y="624776"/>
                  </a:lnTo>
                  <a:lnTo>
                    <a:pt x="2276995" y="593026"/>
                  </a:lnTo>
                  <a:lnTo>
                    <a:pt x="2279434" y="576795"/>
                  </a:lnTo>
                  <a:lnTo>
                    <a:pt x="2237663" y="589559"/>
                  </a:lnTo>
                  <a:lnTo>
                    <a:pt x="2192921" y="601827"/>
                  </a:lnTo>
                  <a:lnTo>
                    <a:pt x="2145322" y="613537"/>
                  </a:lnTo>
                  <a:lnTo>
                    <a:pt x="2094992" y="624700"/>
                  </a:lnTo>
                  <a:lnTo>
                    <a:pt x="2042045" y="635254"/>
                  </a:lnTo>
                  <a:lnTo>
                    <a:pt x="1994776" y="643801"/>
                  </a:lnTo>
                  <a:lnTo>
                    <a:pt x="1946414" y="651776"/>
                  </a:lnTo>
                  <a:lnTo>
                    <a:pt x="1897049" y="659168"/>
                  </a:lnTo>
                  <a:lnTo>
                    <a:pt x="1846783" y="666000"/>
                  </a:lnTo>
                  <a:lnTo>
                    <a:pt x="1795691" y="672274"/>
                  </a:lnTo>
                  <a:lnTo>
                    <a:pt x="1743875" y="677964"/>
                  </a:lnTo>
                  <a:lnTo>
                    <a:pt x="1691424" y="683094"/>
                  </a:lnTo>
                  <a:lnTo>
                    <a:pt x="1638452" y="687666"/>
                  </a:lnTo>
                  <a:lnTo>
                    <a:pt x="1585023" y="691667"/>
                  </a:lnTo>
                  <a:lnTo>
                    <a:pt x="1582966" y="691807"/>
                  </a:lnTo>
                  <a:lnTo>
                    <a:pt x="1639214" y="671982"/>
                  </a:lnTo>
                  <a:lnTo>
                    <a:pt x="1702828" y="648271"/>
                  </a:lnTo>
                  <a:lnTo>
                    <a:pt x="1767763" y="622757"/>
                  </a:lnTo>
                  <a:lnTo>
                    <a:pt x="1833829" y="595477"/>
                  </a:lnTo>
                  <a:lnTo>
                    <a:pt x="1900809" y="566458"/>
                  </a:lnTo>
                  <a:lnTo>
                    <a:pt x="1967280" y="536321"/>
                  </a:lnTo>
                  <a:lnTo>
                    <a:pt x="2031860" y="505701"/>
                  </a:lnTo>
                  <a:lnTo>
                    <a:pt x="2094382" y="474726"/>
                  </a:lnTo>
                  <a:lnTo>
                    <a:pt x="2154656" y="443522"/>
                  </a:lnTo>
                  <a:lnTo>
                    <a:pt x="2212530" y="412203"/>
                  </a:lnTo>
                  <a:lnTo>
                    <a:pt x="2267826" y="380923"/>
                  </a:lnTo>
                  <a:lnTo>
                    <a:pt x="2320379" y="349783"/>
                  </a:lnTo>
                  <a:lnTo>
                    <a:pt x="2369997" y="318922"/>
                  </a:lnTo>
                  <a:lnTo>
                    <a:pt x="2416530" y="288455"/>
                  </a:lnTo>
                  <a:lnTo>
                    <a:pt x="2459786" y="258521"/>
                  </a:lnTo>
                  <a:lnTo>
                    <a:pt x="2499626" y="229235"/>
                  </a:lnTo>
                  <a:lnTo>
                    <a:pt x="2535847" y="200736"/>
                  </a:lnTo>
                  <a:lnTo>
                    <a:pt x="2568295" y="173139"/>
                  </a:lnTo>
                  <a:lnTo>
                    <a:pt x="2596794" y="146570"/>
                  </a:lnTo>
                  <a:lnTo>
                    <a:pt x="2641244" y="97028"/>
                  </a:lnTo>
                  <a:lnTo>
                    <a:pt x="2667851" y="53111"/>
                  </a:lnTo>
                  <a:lnTo>
                    <a:pt x="2674035" y="33578"/>
                  </a:lnTo>
                  <a:lnTo>
                    <a:pt x="2675242" y="15836"/>
                  </a:lnTo>
                  <a:close/>
                </a:path>
              </a:pathLst>
            </a:custGeom>
            <a:solidFill>
              <a:srgbClr val="F9F9F9">
                <a:alpha val="353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grpSp>
        <p:nvGrpSpPr>
          <p:cNvPr id="186" name="Google Shape;186;p30"/>
          <p:cNvGrpSpPr/>
          <p:nvPr/>
        </p:nvGrpSpPr>
        <p:grpSpPr>
          <a:xfrm>
            <a:off x="311711" y="2440831"/>
            <a:ext cx="2558213" cy="990663"/>
            <a:chOff x="591488" y="4178587"/>
            <a:chExt cx="4543895" cy="1793705"/>
          </a:xfrm>
        </p:grpSpPr>
        <p:sp>
          <p:nvSpPr>
            <p:cNvPr id="187" name="Google Shape;187;p30"/>
            <p:cNvSpPr/>
            <p:nvPr/>
          </p:nvSpPr>
          <p:spPr>
            <a:xfrm>
              <a:off x="3900944" y="4261586"/>
              <a:ext cx="1234439" cy="1508125"/>
            </a:xfrm>
            <a:custGeom>
              <a:avLst/>
              <a:gdLst/>
              <a:ahLst/>
              <a:cxnLst/>
              <a:rect l="l" t="t" r="r" b="b"/>
              <a:pathLst>
                <a:path w="1234439" h="1508125" extrusionOk="0">
                  <a:moveTo>
                    <a:pt x="932522" y="0"/>
                  </a:moveTo>
                  <a:lnTo>
                    <a:pt x="932522" y="79984"/>
                  </a:lnTo>
                  <a:lnTo>
                    <a:pt x="524255" y="84086"/>
                  </a:lnTo>
                  <a:lnTo>
                    <a:pt x="432120" y="115143"/>
                  </a:lnTo>
                  <a:lnTo>
                    <a:pt x="378693" y="169464"/>
                  </a:lnTo>
                  <a:lnTo>
                    <a:pt x="353972" y="221091"/>
                  </a:lnTo>
                  <a:lnTo>
                    <a:pt x="341314" y="278850"/>
                  </a:lnTo>
                  <a:lnTo>
                    <a:pt x="335989" y="356615"/>
                  </a:lnTo>
                  <a:lnTo>
                    <a:pt x="336280" y="400190"/>
                  </a:lnTo>
                  <a:lnTo>
                    <a:pt x="337858" y="447288"/>
                  </a:lnTo>
                  <a:lnTo>
                    <a:pt x="342822" y="553236"/>
                  </a:lnTo>
                  <a:lnTo>
                    <a:pt x="345184" y="612677"/>
                  </a:lnTo>
                  <a:lnTo>
                    <a:pt x="346783" y="676824"/>
                  </a:lnTo>
                  <a:lnTo>
                    <a:pt x="347107" y="745973"/>
                  </a:lnTo>
                  <a:lnTo>
                    <a:pt x="345643" y="820419"/>
                  </a:lnTo>
                  <a:lnTo>
                    <a:pt x="269128" y="1100359"/>
                  </a:lnTo>
                  <a:lnTo>
                    <a:pt x="152814" y="1266270"/>
                  </a:lnTo>
                  <a:lnTo>
                    <a:pt x="46504" y="1345651"/>
                  </a:lnTo>
                  <a:lnTo>
                    <a:pt x="0" y="1366000"/>
                  </a:lnTo>
                  <a:lnTo>
                    <a:pt x="0" y="1507524"/>
                  </a:lnTo>
                  <a:lnTo>
                    <a:pt x="289171" y="1397215"/>
                  </a:lnTo>
                  <a:lnTo>
                    <a:pt x="434371" y="1278830"/>
                  </a:lnTo>
                  <a:lnTo>
                    <a:pt x="479531" y="1078914"/>
                  </a:lnTo>
                  <a:lnTo>
                    <a:pt x="468579" y="724014"/>
                  </a:lnTo>
                  <a:lnTo>
                    <a:pt x="468579" y="324065"/>
                  </a:lnTo>
                  <a:lnTo>
                    <a:pt x="468982" y="250612"/>
                  </a:lnTo>
                  <a:lnTo>
                    <a:pt x="480474" y="213309"/>
                  </a:lnTo>
                  <a:lnTo>
                    <a:pt x="513275" y="200618"/>
                  </a:lnTo>
                  <a:lnTo>
                    <a:pt x="577608" y="201002"/>
                  </a:lnTo>
                  <a:lnTo>
                    <a:pt x="932522" y="196900"/>
                  </a:lnTo>
                  <a:lnTo>
                    <a:pt x="927887" y="280987"/>
                  </a:lnTo>
                  <a:lnTo>
                    <a:pt x="1234084" y="135369"/>
                  </a:lnTo>
                  <a:lnTo>
                    <a:pt x="932522" y="0"/>
                  </a:lnTo>
                  <a:close/>
                </a:path>
              </a:pathLst>
            </a:custGeom>
            <a:solidFill>
              <a:srgbClr val="002F7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88" name="Google Shape;188;p30"/>
            <p:cNvSpPr/>
            <p:nvPr/>
          </p:nvSpPr>
          <p:spPr>
            <a:xfrm>
              <a:off x="591488" y="4178587"/>
              <a:ext cx="3547500" cy="1587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89" name="Google Shape;189;p30"/>
            <p:cNvSpPr/>
            <p:nvPr/>
          </p:nvSpPr>
          <p:spPr>
            <a:xfrm>
              <a:off x="591488" y="4178592"/>
              <a:ext cx="3523800" cy="17937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r>
                <a:rPr lang="en" sz="1800"/>
                <a:t>   </a:t>
              </a:r>
              <a:endParaRPr sz="1800"/>
            </a:p>
            <a:p>
              <a:pPr marL="0" marR="0" lvl="0" indent="0" algn="l" rtl="0">
                <a:spcBef>
                  <a:spcPts val="0"/>
                </a:spcBef>
                <a:spcAft>
                  <a:spcPts val="0"/>
                </a:spcAft>
                <a:buNone/>
              </a:pPr>
              <a:r>
                <a:rPr lang="en" sz="1800"/>
                <a:t>  Entrepreneurship</a:t>
              </a:r>
              <a:endParaRPr sz="1800"/>
            </a:p>
          </p:txBody>
        </p:sp>
      </p:grpSp>
      <p:grpSp>
        <p:nvGrpSpPr>
          <p:cNvPr id="190" name="Google Shape;190;p30"/>
          <p:cNvGrpSpPr/>
          <p:nvPr/>
        </p:nvGrpSpPr>
        <p:grpSpPr>
          <a:xfrm>
            <a:off x="3044389" y="1197867"/>
            <a:ext cx="5290230" cy="1268924"/>
            <a:chOff x="5415267" y="2182495"/>
            <a:chExt cx="6056360" cy="2102609"/>
          </a:xfrm>
        </p:grpSpPr>
        <p:sp>
          <p:nvSpPr>
            <p:cNvPr id="191" name="Google Shape;191;p30"/>
            <p:cNvSpPr/>
            <p:nvPr/>
          </p:nvSpPr>
          <p:spPr>
            <a:xfrm>
              <a:off x="5436527" y="2202878"/>
              <a:ext cx="6035100" cy="16209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2" name="Google Shape;192;p30"/>
            <p:cNvSpPr/>
            <p:nvPr/>
          </p:nvSpPr>
          <p:spPr>
            <a:xfrm>
              <a:off x="5415267" y="2182495"/>
              <a:ext cx="6003925" cy="1586864"/>
            </a:xfrm>
            <a:custGeom>
              <a:avLst/>
              <a:gdLst/>
              <a:ahLst/>
              <a:cxnLst/>
              <a:rect l="l" t="t" r="r" b="b"/>
              <a:pathLst>
                <a:path w="6003925" h="1586864" extrusionOk="0">
                  <a:moveTo>
                    <a:pt x="5814225" y="0"/>
                  </a:moveTo>
                  <a:lnTo>
                    <a:pt x="189141" y="0"/>
                  </a:lnTo>
                  <a:lnTo>
                    <a:pt x="138860" y="6756"/>
                  </a:lnTo>
                  <a:lnTo>
                    <a:pt x="93678" y="25823"/>
                  </a:lnTo>
                  <a:lnTo>
                    <a:pt x="55398" y="55398"/>
                  </a:lnTo>
                  <a:lnTo>
                    <a:pt x="25823" y="93678"/>
                  </a:lnTo>
                  <a:lnTo>
                    <a:pt x="6756" y="138860"/>
                  </a:lnTo>
                  <a:lnTo>
                    <a:pt x="0" y="189141"/>
                  </a:lnTo>
                  <a:lnTo>
                    <a:pt x="0" y="1397419"/>
                  </a:lnTo>
                  <a:lnTo>
                    <a:pt x="6756" y="1447699"/>
                  </a:lnTo>
                  <a:lnTo>
                    <a:pt x="25823" y="1492881"/>
                  </a:lnTo>
                  <a:lnTo>
                    <a:pt x="55398" y="1531161"/>
                  </a:lnTo>
                  <a:lnTo>
                    <a:pt x="93678" y="1560736"/>
                  </a:lnTo>
                  <a:lnTo>
                    <a:pt x="138860" y="1579803"/>
                  </a:lnTo>
                  <a:lnTo>
                    <a:pt x="189141" y="1586560"/>
                  </a:lnTo>
                  <a:lnTo>
                    <a:pt x="5814225" y="1586560"/>
                  </a:lnTo>
                  <a:lnTo>
                    <a:pt x="5864505" y="1579803"/>
                  </a:lnTo>
                  <a:lnTo>
                    <a:pt x="5909687" y="1560736"/>
                  </a:lnTo>
                  <a:lnTo>
                    <a:pt x="5947967" y="1531161"/>
                  </a:lnTo>
                  <a:lnTo>
                    <a:pt x="5977542" y="1492881"/>
                  </a:lnTo>
                  <a:lnTo>
                    <a:pt x="5996609" y="1447699"/>
                  </a:lnTo>
                  <a:lnTo>
                    <a:pt x="6003366" y="1397419"/>
                  </a:lnTo>
                  <a:lnTo>
                    <a:pt x="6003366" y="189141"/>
                  </a:lnTo>
                  <a:lnTo>
                    <a:pt x="5996609" y="138860"/>
                  </a:lnTo>
                  <a:lnTo>
                    <a:pt x="5977542" y="93678"/>
                  </a:lnTo>
                  <a:lnTo>
                    <a:pt x="5947967" y="55398"/>
                  </a:lnTo>
                  <a:lnTo>
                    <a:pt x="5909687" y="25823"/>
                  </a:lnTo>
                  <a:lnTo>
                    <a:pt x="5864505" y="6756"/>
                  </a:lnTo>
                  <a:lnTo>
                    <a:pt x="5814225" y="0"/>
                  </a:lnTo>
                  <a:close/>
                </a:path>
              </a:pathLst>
            </a:custGeom>
            <a:solidFill>
              <a:srgbClr val="0433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3" name="Google Shape;193;p30"/>
            <p:cNvSpPr/>
            <p:nvPr/>
          </p:nvSpPr>
          <p:spPr>
            <a:xfrm>
              <a:off x="5415280" y="2182509"/>
              <a:ext cx="6048954" cy="2102595"/>
            </a:xfrm>
            <a:custGeom>
              <a:avLst/>
              <a:gdLst/>
              <a:ahLst/>
              <a:cxnLst/>
              <a:rect l="l" t="t" r="r" b="b"/>
              <a:pathLst>
                <a:path w="6003925" h="1586864" extrusionOk="0">
                  <a:moveTo>
                    <a:pt x="0" y="189133"/>
                  </a:moveTo>
                  <a:lnTo>
                    <a:pt x="6756" y="138854"/>
                  </a:lnTo>
                  <a:lnTo>
                    <a:pt x="25822" y="93674"/>
                  </a:lnTo>
                  <a:lnTo>
                    <a:pt x="55396" y="55395"/>
                  </a:lnTo>
                  <a:lnTo>
                    <a:pt x="93674" y="25822"/>
                  </a:lnTo>
                  <a:lnTo>
                    <a:pt x="138854" y="6756"/>
                  </a:lnTo>
                  <a:lnTo>
                    <a:pt x="189134" y="0"/>
                  </a:lnTo>
                  <a:lnTo>
                    <a:pt x="5814216" y="0"/>
                  </a:lnTo>
                  <a:lnTo>
                    <a:pt x="5864497" y="6756"/>
                  </a:lnTo>
                  <a:lnTo>
                    <a:pt x="5909678" y="25822"/>
                  </a:lnTo>
                  <a:lnTo>
                    <a:pt x="5947958" y="55395"/>
                  </a:lnTo>
                  <a:lnTo>
                    <a:pt x="5977532" y="93674"/>
                  </a:lnTo>
                  <a:lnTo>
                    <a:pt x="5996599" y="138854"/>
                  </a:lnTo>
                  <a:lnTo>
                    <a:pt x="6003355" y="189133"/>
                  </a:lnTo>
                  <a:lnTo>
                    <a:pt x="6003355" y="1397418"/>
                  </a:lnTo>
                  <a:lnTo>
                    <a:pt x="5996599" y="1447699"/>
                  </a:lnTo>
                  <a:lnTo>
                    <a:pt x="5977532" y="1492881"/>
                  </a:lnTo>
                  <a:lnTo>
                    <a:pt x="5947958" y="1531161"/>
                  </a:lnTo>
                  <a:lnTo>
                    <a:pt x="5909678" y="1560735"/>
                  </a:lnTo>
                  <a:lnTo>
                    <a:pt x="5864497" y="1579802"/>
                  </a:lnTo>
                  <a:lnTo>
                    <a:pt x="5814216" y="1586558"/>
                  </a:lnTo>
                  <a:lnTo>
                    <a:pt x="189134" y="1586558"/>
                  </a:lnTo>
                  <a:lnTo>
                    <a:pt x="138854" y="1579802"/>
                  </a:lnTo>
                  <a:lnTo>
                    <a:pt x="93674" y="1560735"/>
                  </a:lnTo>
                  <a:lnTo>
                    <a:pt x="55396" y="1531161"/>
                  </a:lnTo>
                  <a:lnTo>
                    <a:pt x="25822" y="1492881"/>
                  </a:lnTo>
                  <a:lnTo>
                    <a:pt x="6756" y="1447699"/>
                  </a:lnTo>
                  <a:lnTo>
                    <a:pt x="0" y="1397418"/>
                  </a:lnTo>
                  <a:lnTo>
                    <a:pt x="0" y="189133"/>
                  </a:lnTo>
                  <a:close/>
                </a:path>
              </a:pathLst>
            </a:custGeom>
            <a:noFill/>
            <a:ln w="25375" cap="flat" cmpd="sng">
              <a:solidFill>
                <a:srgbClr val="FEFFFF"/>
              </a:solidFill>
              <a:prstDash val="solid"/>
              <a:round/>
              <a:headEnd type="none" w="sm" len="sm"/>
              <a:tailEnd type="none" w="sm" len="sm"/>
            </a:ln>
          </p:spPr>
          <p:txBody>
            <a:bodyPr spcFirstLastPara="1" wrap="square" lIns="0" tIns="0" rIns="0" bIns="0" anchor="t" anchorCtr="0">
              <a:noAutofit/>
            </a:bodyPr>
            <a:lstStyle/>
            <a:p>
              <a:pPr marL="165100" marR="5080" lvl="0" indent="-120650" algn="l" rtl="0">
                <a:lnSpc>
                  <a:spcPct val="115789"/>
                </a:lnSpc>
                <a:spcBef>
                  <a:spcPts val="0"/>
                </a:spcBef>
                <a:spcAft>
                  <a:spcPts val="0"/>
                </a:spcAft>
                <a:buClr>
                  <a:srgbClr val="FEFFFF"/>
                </a:buClr>
                <a:buSzPts val="1400"/>
                <a:buChar char="•"/>
              </a:pPr>
              <a:r>
                <a:rPr lang="en" b="1">
                  <a:solidFill>
                    <a:srgbClr val="FEFFFF"/>
                  </a:solidFill>
                </a:rPr>
                <a:t>Creating a Problem Solving Innovative mindset  in Schools/Univ/Industry / NGOs</a:t>
              </a:r>
              <a:endParaRPr>
                <a:solidFill>
                  <a:schemeClr val="dk1"/>
                </a:solidFill>
              </a:endParaRPr>
            </a:p>
            <a:p>
              <a:pPr marL="165100" marR="526415" lvl="0" indent="-120650" algn="l" rtl="0">
                <a:lnSpc>
                  <a:spcPct val="121052"/>
                </a:lnSpc>
                <a:spcBef>
                  <a:spcPts val="20"/>
                </a:spcBef>
                <a:spcAft>
                  <a:spcPts val="0"/>
                </a:spcAft>
                <a:buClr>
                  <a:srgbClr val="FEFFFF"/>
                </a:buClr>
                <a:buSzPts val="1400"/>
                <a:buChar char="•"/>
              </a:pPr>
              <a:r>
                <a:rPr lang="en" b="1">
                  <a:solidFill>
                    <a:srgbClr val="FEFFFF"/>
                  </a:solidFill>
                </a:rPr>
                <a:t>Stimulating ecosystem of innovation with  Innovation Labs, infrastructure, Challenges</a:t>
              </a:r>
              <a:endParaRPr b="1">
                <a:solidFill>
                  <a:srgbClr val="FEFFFF"/>
                </a:solidFill>
              </a:endParaRPr>
            </a:p>
            <a:p>
              <a:pPr marL="0" lvl="0" indent="0" algn="l" rtl="0">
                <a:lnSpc>
                  <a:spcPct val="116842"/>
                </a:lnSpc>
                <a:spcBef>
                  <a:spcPts val="0"/>
                </a:spcBef>
                <a:spcAft>
                  <a:spcPts val="0"/>
                </a:spcAft>
                <a:buNone/>
              </a:pPr>
              <a:r>
                <a:rPr lang="en" b="1"/>
                <a:t>  Innovation recognition and awards</a:t>
              </a:r>
              <a:endParaRPr/>
            </a:p>
            <a:p>
              <a:pPr marL="165100" marR="526415" lvl="0" indent="-120650" algn="l" rtl="0">
                <a:lnSpc>
                  <a:spcPct val="121052"/>
                </a:lnSpc>
                <a:spcBef>
                  <a:spcPts val="20"/>
                </a:spcBef>
                <a:spcAft>
                  <a:spcPts val="0"/>
                </a:spcAft>
                <a:buClr>
                  <a:srgbClr val="FEFFFF"/>
                </a:buClr>
                <a:buSzPts val="1400"/>
                <a:buChar char="•"/>
              </a:pPr>
              <a:endParaRPr b="1">
                <a:solidFill>
                  <a:srgbClr val="FEFFFF"/>
                </a:solidFill>
              </a:endParaRPr>
            </a:p>
          </p:txBody>
        </p:sp>
      </p:grpSp>
      <p:grpSp>
        <p:nvGrpSpPr>
          <p:cNvPr id="194" name="Google Shape;194;p30"/>
          <p:cNvGrpSpPr/>
          <p:nvPr/>
        </p:nvGrpSpPr>
        <p:grpSpPr>
          <a:xfrm>
            <a:off x="2852408" y="2862650"/>
            <a:ext cx="5482769" cy="1269375"/>
            <a:chOff x="5461571" y="3957599"/>
            <a:chExt cx="6176376" cy="2214541"/>
          </a:xfrm>
        </p:grpSpPr>
        <p:sp>
          <p:nvSpPr>
            <p:cNvPr id="195" name="Google Shape;195;p30"/>
            <p:cNvSpPr/>
            <p:nvPr/>
          </p:nvSpPr>
          <p:spPr>
            <a:xfrm>
              <a:off x="5482247" y="3977640"/>
              <a:ext cx="6155700" cy="21945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6" name="Google Shape;196;p30"/>
            <p:cNvSpPr/>
            <p:nvPr/>
          </p:nvSpPr>
          <p:spPr>
            <a:xfrm>
              <a:off x="5461571" y="3957599"/>
              <a:ext cx="6121400" cy="2160904"/>
            </a:xfrm>
            <a:custGeom>
              <a:avLst/>
              <a:gdLst/>
              <a:ahLst/>
              <a:cxnLst/>
              <a:rect l="l" t="t" r="r" b="b"/>
              <a:pathLst>
                <a:path w="6121400" h="2160904" extrusionOk="0">
                  <a:moveTo>
                    <a:pt x="5863247" y="0"/>
                  </a:moveTo>
                  <a:lnTo>
                    <a:pt x="257581" y="0"/>
                  </a:lnTo>
                  <a:lnTo>
                    <a:pt x="211278" y="4149"/>
                  </a:lnTo>
                  <a:lnTo>
                    <a:pt x="167700" y="16114"/>
                  </a:lnTo>
                  <a:lnTo>
                    <a:pt x="127571" y="35165"/>
                  </a:lnTo>
                  <a:lnTo>
                    <a:pt x="91622" y="60577"/>
                  </a:lnTo>
                  <a:lnTo>
                    <a:pt x="60577" y="91622"/>
                  </a:lnTo>
                  <a:lnTo>
                    <a:pt x="35165" y="127571"/>
                  </a:lnTo>
                  <a:lnTo>
                    <a:pt x="16114" y="167700"/>
                  </a:lnTo>
                  <a:lnTo>
                    <a:pt x="4149" y="211278"/>
                  </a:lnTo>
                  <a:lnTo>
                    <a:pt x="0" y="257581"/>
                  </a:lnTo>
                  <a:lnTo>
                    <a:pt x="0" y="1903157"/>
                  </a:lnTo>
                  <a:lnTo>
                    <a:pt x="4149" y="1949458"/>
                  </a:lnTo>
                  <a:lnTo>
                    <a:pt x="16114" y="1993036"/>
                  </a:lnTo>
                  <a:lnTo>
                    <a:pt x="35165" y="2033164"/>
                  </a:lnTo>
                  <a:lnTo>
                    <a:pt x="60577" y="2069114"/>
                  </a:lnTo>
                  <a:lnTo>
                    <a:pt x="91622" y="2100159"/>
                  </a:lnTo>
                  <a:lnTo>
                    <a:pt x="127571" y="2125572"/>
                  </a:lnTo>
                  <a:lnTo>
                    <a:pt x="167700" y="2144624"/>
                  </a:lnTo>
                  <a:lnTo>
                    <a:pt x="211278" y="2156589"/>
                  </a:lnTo>
                  <a:lnTo>
                    <a:pt x="257581" y="2160739"/>
                  </a:lnTo>
                  <a:lnTo>
                    <a:pt x="5863247" y="2160739"/>
                  </a:lnTo>
                  <a:lnTo>
                    <a:pt x="5909546" y="2156589"/>
                  </a:lnTo>
                  <a:lnTo>
                    <a:pt x="5953123" y="2144624"/>
                  </a:lnTo>
                  <a:lnTo>
                    <a:pt x="5993250" y="2125572"/>
                  </a:lnTo>
                  <a:lnTo>
                    <a:pt x="6029201" y="2100159"/>
                  </a:lnTo>
                  <a:lnTo>
                    <a:pt x="6060246" y="2069114"/>
                  </a:lnTo>
                  <a:lnTo>
                    <a:pt x="6085659" y="2033164"/>
                  </a:lnTo>
                  <a:lnTo>
                    <a:pt x="6104712" y="1993036"/>
                  </a:lnTo>
                  <a:lnTo>
                    <a:pt x="6116678" y="1949458"/>
                  </a:lnTo>
                  <a:lnTo>
                    <a:pt x="6120828" y="1903157"/>
                  </a:lnTo>
                  <a:lnTo>
                    <a:pt x="6120828" y="257581"/>
                  </a:lnTo>
                  <a:lnTo>
                    <a:pt x="6116678" y="211278"/>
                  </a:lnTo>
                  <a:lnTo>
                    <a:pt x="6104712" y="167700"/>
                  </a:lnTo>
                  <a:lnTo>
                    <a:pt x="6085659" y="127571"/>
                  </a:lnTo>
                  <a:lnTo>
                    <a:pt x="6060246" y="91622"/>
                  </a:lnTo>
                  <a:lnTo>
                    <a:pt x="6029201" y="60577"/>
                  </a:lnTo>
                  <a:lnTo>
                    <a:pt x="5993250" y="35165"/>
                  </a:lnTo>
                  <a:lnTo>
                    <a:pt x="5953123" y="16114"/>
                  </a:lnTo>
                  <a:lnTo>
                    <a:pt x="5909546" y="4149"/>
                  </a:lnTo>
                  <a:lnTo>
                    <a:pt x="5863247" y="0"/>
                  </a:lnTo>
                  <a:close/>
                </a:path>
              </a:pathLst>
            </a:custGeom>
            <a:solidFill>
              <a:srgbClr val="7B197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7" name="Google Shape;197;p30"/>
            <p:cNvSpPr/>
            <p:nvPr/>
          </p:nvSpPr>
          <p:spPr>
            <a:xfrm>
              <a:off x="5461571" y="3957599"/>
              <a:ext cx="6121400" cy="2160904"/>
            </a:xfrm>
            <a:custGeom>
              <a:avLst/>
              <a:gdLst/>
              <a:ahLst/>
              <a:cxnLst/>
              <a:rect l="l" t="t" r="r" b="b"/>
              <a:pathLst>
                <a:path w="6121400" h="2160904" extrusionOk="0">
                  <a:moveTo>
                    <a:pt x="0" y="257581"/>
                  </a:moveTo>
                  <a:lnTo>
                    <a:pt x="4149" y="211281"/>
                  </a:lnTo>
                  <a:lnTo>
                    <a:pt x="16114" y="167702"/>
                  </a:lnTo>
                  <a:lnTo>
                    <a:pt x="35167" y="127575"/>
                  </a:lnTo>
                  <a:lnTo>
                    <a:pt x="60579" y="91624"/>
                  </a:lnTo>
                  <a:lnTo>
                    <a:pt x="91624" y="60579"/>
                  </a:lnTo>
                  <a:lnTo>
                    <a:pt x="127575" y="35167"/>
                  </a:lnTo>
                  <a:lnTo>
                    <a:pt x="167702" y="16114"/>
                  </a:lnTo>
                  <a:lnTo>
                    <a:pt x="211281" y="4149"/>
                  </a:lnTo>
                  <a:lnTo>
                    <a:pt x="257581" y="0"/>
                  </a:lnTo>
                  <a:lnTo>
                    <a:pt x="5863245" y="0"/>
                  </a:lnTo>
                  <a:lnTo>
                    <a:pt x="5909546" y="4149"/>
                  </a:lnTo>
                  <a:lnTo>
                    <a:pt x="5953124" y="16114"/>
                  </a:lnTo>
                  <a:lnTo>
                    <a:pt x="5993252" y="35167"/>
                  </a:lnTo>
                  <a:lnTo>
                    <a:pt x="6029202" y="60579"/>
                  </a:lnTo>
                  <a:lnTo>
                    <a:pt x="6060246" y="91624"/>
                  </a:lnTo>
                  <a:lnTo>
                    <a:pt x="6085658" y="127575"/>
                  </a:lnTo>
                  <a:lnTo>
                    <a:pt x="6104710" y="167702"/>
                  </a:lnTo>
                  <a:lnTo>
                    <a:pt x="6116675" y="211281"/>
                  </a:lnTo>
                  <a:lnTo>
                    <a:pt x="6120825" y="257581"/>
                  </a:lnTo>
                  <a:lnTo>
                    <a:pt x="6120825" y="1903158"/>
                  </a:lnTo>
                  <a:lnTo>
                    <a:pt x="6116675" y="1949459"/>
                  </a:lnTo>
                  <a:lnTo>
                    <a:pt x="6104710" y="1993037"/>
                  </a:lnTo>
                  <a:lnTo>
                    <a:pt x="6085658" y="2033165"/>
                  </a:lnTo>
                  <a:lnTo>
                    <a:pt x="6060246" y="2069115"/>
                  </a:lnTo>
                  <a:lnTo>
                    <a:pt x="6029202" y="2100159"/>
                  </a:lnTo>
                  <a:lnTo>
                    <a:pt x="5993252" y="2125571"/>
                  </a:lnTo>
                  <a:lnTo>
                    <a:pt x="5953124" y="2144623"/>
                  </a:lnTo>
                  <a:lnTo>
                    <a:pt x="5909546" y="2156588"/>
                  </a:lnTo>
                  <a:lnTo>
                    <a:pt x="5863245" y="2160738"/>
                  </a:lnTo>
                  <a:lnTo>
                    <a:pt x="257581" y="2160738"/>
                  </a:lnTo>
                  <a:lnTo>
                    <a:pt x="211281" y="2156588"/>
                  </a:lnTo>
                  <a:lnTo>
                    <a:pt x="167702" y="2144623"/>
                  </a:lnTo>
                  <a:lnTo>
                    <a:pt x="127575" y="2125571"/>
                  </a:lnTo>
                  <a:lnTo>
                    <a:pt x="91624" y="2100159"/>
                  </a:lnTo>
                  <a:lnTo>
                    <a:pt x="60579" y="2069115"/>
                  </a:lnTo>
                  <a:lnTo>
                    <a:pt x="35167" y="2033165"/>
                  </a:lnTo>
                  <a:lnTo>
                    <a:pt x="16114" y="1993037"/>
                  </a:lnTo>
                  <a:lnTo>
                    <a:pt x="4149" y="1949459"/>
                  </a:lnTo>
                  <a:lnTo>
                    <a:pt x="0" y="1903158"/>
                  </a:lnTo>
                  <a:lnTo>
                    <a:pt x="0" y="257581"/>
                  </a:lnTo>
                  <a:close/>
                </a:path>
              </a:pathLst>
            </a:custGeom>
            <a:noFill/>
            <a:ln w="25375" cap="flat" cmpd="sng">
              <a:solidFill>
                <a:srgbClr val="FE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98" name="Google Shape;198;p30"/>
          <p:cNvSpPr txBox="1"/>
          <p:nvPr/>
        </p:nvSpPr>
        <p:spPr>
          <a:xfrm>
            <a:off x="3172974" y="2571750"/>
            <a:ext cx="5021100" cy="1752600"/>
          </a:xfrm>
          <a:prstGeom prst="rect">
            <a:avLst/>
          </a:prstGeom>
          <a:noFill/>
          <a:ln>
            <a:noFill/>
          </a:ln>
        </p:spPr>
        <p:txBody>
          <a:bodyPr spcFirstLastPara="1" wrap="square" lIns="0" tIns="66025" rIns="0" bIns="0" anchor="t" anchorCtr="0">
            <a:noAutofit/>
          </a:bodyPr>
          <a:lstStyle/>
          <a:p>
            <a:pPr marL="276225" marR="0" lvl="0" indent="-232409" algn="l" rtl="0">
              <a:lnSpc>
                <a:spcPct val="100000"/>
              </a:lnSpc>
              <a:spcBef>
                <a:spcPts val="0"/>
              </a:spcBef>
              <a:spcAft>
                <a:spcPts val="0"/>
              </a:spcAft>
              <a:buClr>
                <a:srgbClr val="FEFFFF"/>
              </a:buClr>
              <a:buSzPts val="1400"/>
              <a:buFont typeface="Arial"/>
              <a:buChar char="•"/>
            </a:pPr>
            <a:r>
              <a:rPr lang="en" b="1">
                <a:solidFill>
                  <a:srgbClr val="FEFFFF"/>
                </a:solidFill>
                <a:latin typeface="Arial"/>
                <a:ea typeface="Arial"/>
                <a:cs typeface="Arial"/>
                <a:sym typeface="Arial"/>
              </a:rPr>
              <a:t>Creating hundreds of World Class Incubatiors</a:t>
            </a:r>
            <a:endParaRPr>
              <a:latin typeface="Arial"/>
              <a:ea typeface="Arial"/>
              <a:cs typeface="Arial"/>
              <a:sym typeface="Arial"/>
            </a:endParaRPr>
          </a:p>
          <a:p>
            <a:pPr marL="276225" marR="0" lvl="0" indent="-232409" algn="l" rtl="0">
              <a:lnSpc>
                <a:spcPct val="100000"/>
              </a:lnSpc>
              <a:spcBef>
                <a:spcPts val="420"/>
              </a:spcBef>
              <a:spcAft>
                <a:spcPts val="0"/>
              </a:spcAft>
              <a:buClr>
                <a:srgbClr val="FEFFFF"/>
              </a:buClr>
              <a:buSzPts val="1400"/>
              <a:buFont typeface="Arial"/>
              <a:buChar char="•"/>
            </a:pPr>
            <a:r>
              <a:rPr lang="en" b="1">
                <a:solidFill>
                  <a:srgbClr val="FEFFFF"/>
                </a:solidFill>
                <a:latin typeface="Arial"/>
                <a:ea typeface="Arial"/>
                <a:cs typeface="Arial"/>
                <a:sym typeface="Arial"/>
              </a:rPr>
              <a:t>Fostering thousands of world class startups</a:t>
            </a:r>
            <a:endParaRPr>
              <a:latin typeface="Arial"/>
              <a:ea typeface="Arial"/>
              <a:cs typeface="Arial"/>
              <a:sym typeface="Arial"/>
            </a:endParaRPr>
          </a:p>
          <a:p>
            <a:pPr marL="266700" marR="327660" lvl="0" indent="-222250" algn="l" rtl="0">
              <a:lnSpc>
                <a:spcPct val="147368"/>
              </a:lnSpc>
              <a:spcBef>
                <a:spcPts val="80"/>
              </a:spcBef>
              <a:spcAft>
                <a:spcPts val="0"/>
              </a:spcAft>
              <a:buClr>
                <a:srgbClr val="FEFFFF"/>
              </a:buClr>
              <a:buSzPts val="1400"/>
              <a:buFont typeface="Arial"/>
              <a:buChar char="•"/>
            </a:pPr>
            <a:r>
              <a:rPr lang="en" b="1">
                <a:solidFill>
                  <a:srgbClr val="FEFFFF"/>
                </a:solidFill>
                <a:latin typeface="Arial"/>
                <a:ea typeface="Arial"/>
                <a:cs typeface="Arial"/>
                <a:sym typeface="Arial"/>
              </a:rPr>
              <a:t>Promoting hundreds of social/commercial  innovations</a:t>
            </a:r>
            <a:endParaRPr>
              <a:latin typeface="Arial"/>
              <a:ea typeface="Arial"/>
              <a:cs typeface="Arial"/>
              <a:sym typeface="Arial"/>
            </a:endParaRPr>
          </a:p>
          <a:p>
            <a:pPr marL="276225" marR="0" lvl="0" indent="-232409" algn="l" rtl="0">
              <a:lnSpc>
                <a:spcPct val="100000"/>
              </a:lnSpc>
              <a:spcBef>
                <a:spcPts val="240"/>
              </a:spcBef>
              <a:spcAft>
                <a:spcPts val="0"/>
              </a:spcAft>
              <a:buClr>
                <a:srgbClr val="FEFFFF"/>
              </a:buClr>
              <a:buSzPts val="1400"/>
              <a:buFont typeface="Arial"/>
              <a:buChar char="•"/>
            </a:pPr>
            <a:r>
              <a:rPr lang="en" b="1">
                <a:solidFill>
                  <a:srgbClr val="FEFFFF"/>
                </a:solidFill>
                <a:latin typeface="Arial"/>
                <a:ea typeface="Arial"/>
                <a:cs typeface="Arial"/>
                <a:sym typeface="Arial"/>
              </a:rPr>
              <a:t>Nurturing the creation of Unicorns in India</a:t>
            </a:r>
            <a:endParaRPr>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2"/>
          <p:cNvSpPr txBox="1"/>
          <p:nvPr/>
        </p:nvSpPr>
        <p:spPr>
          <a:xfrm>
            <a:off x="8880002" y="195500"/>
            <a:ext cx="68700" cy="1074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 sz="800">
                <a:solidFill>
                  <a:srgbClr val="FEFEFE"/>
                </a:solidFill>
                <a:latin typeface="Arial"/>
                <a:ea typeface="Arial"/>
                <a:cs typeface="Arial"/>
                <a:sym typeface="Arial"/>
              </a:rPr>
              <a:t>6</a:t>
            </a:r>
            <a:endParaRPr sz="800">
              <a:latin typeface="Arial"/>
              <a:ea typeface="Arial"/>
              <a:cs typeface="Arial"/>
              <a:sym typeface="Arial"/>
            </a:endParaRPr>
          </a:p>
        </p:txBody>
      </p:sp>
      <p:sp>
        <p:nvSpPr>
          <p:cNvPr id="210" name="Google Shape;210;p32"/>
          <p:cNvSpPr txBox="1"/>
          <p:nvPr/>
        </p:nvSpPr>
        <p:spPr>
          <a:xfrm>
            <a:off x="4416119" y="2431935"/>
            <a:ext cx="1723800" cy="412800"/>
          </a:xfrm>
          <a:prstGeom prst="rect">
            <a:avLst/>
          </a:prstGeom>
          <a:noFill/>
          <a:ln>
            <a:noFill/>
          </a:ln>
        </p:spPr>
        <p:txBody>
          <a:bodyPr spcFirstLastPara="1" wrap="square" lIns="0" tIns="27925" rIns="0" bIns="0" anchor="t" anchorCtr="0">
            <a:noAutofit/>
          </a:bodyPr>
          <a:lstStyle/>
          <a:p>
            <a:pPr marL="12700" marR="5080" lvl="0" indent="23494" algn="l" rtl="0">
              <a:lnSpc>
                <a:spcPct val="116666"/>
              </a:lnSpc>
              <a:spcBef>
                <a:spcPts val="0"/>
              </a:spcBef>
              <a:spcAft>
                <a:spcPts val="0"/>
              </a:spcAft>
              <a:buNone/>
            </a:pPr>
            <a:r>
              <a:rPr lang="en" b="1">
                <a:latin typeface="Arial"/>
                <a:ea typeface="Arial"/>
                <a:cs typeface="Arial"/>
                <a:sym typeface="Arial"/>
              </a:rPr>
              <a:t>Rapid Prototyping  Tools (3D Printers)</a:t>
            </a:r>
            <a:endParaRPr>
              <a:latin typeface="Arial"/>
              <a:ea typeface="Arial"/>
              <a:cs typeface="Arial"/>
              <a:sym typeface="Arial"/>
            </a:endParaRPr>
          </a:p>
        </p:txBody>
      </p:sp>
      <p:sp>
        <p:nvSpPr>
          <p:cNvPr id="211" name="Google Shape;211;p32"/>
          <p:cNvSpPr txBox="1"/>
          <p:nvPr/>
        </p:nvSpPr>
        <p:spPr>
          <a:xfrm>
            <a:off x="4452335" y="4221733"/>
            <a:ext cx="1641600" cy="357300"/>
          </a:xfrm>
          <a:prstGeom prst="rect">
            <a:avLst/>
          </a:prstGeom>
          <a:noFill/>
          <a:ln>
            <a:noFill/>
          </a:ln>
        </p:spPr>
        <p:txBody>
          <a:bodyPr spcFirstLastPara="1" wrap="square" lIns="0" tIns="96500" rIns="0" bIns="0" anchor="t" anchorCtr="0">
            <a:noAutofit/>
          </a:bodyPr>
          <a:lstStyle/>
          <a:p>
            <a:pPr marL="412115" marR="5080" lvl="0" indent="-400050" algn="l" rtl="0">
              <a:lnSpc>
                <a:spcPct val="69400"/>
              </a:lnSpc>
              <a:spcBef>
                <a:spcPts val="0"/>
              </a:spcBef>
              <a:spcAft>
                <a:spcPts val="0"/>
              </a:spcAft>
              <a:buNone/>
            </a:pPr>
            <a:r>
              <a:rPr lang="en" b="1">
                <a:latin typeface="Arial"/>
                <a:ea typeface="Arial"/>
                <a:cs typeface="Arial"/>
                <a:sym typeface="Arial"/>
              </a:rPr>
              <a:t>Internet of Things  &amp; Sensors</a:t>
            </a:r>
            <a:endParaRPr>
              <a:latin typeface="Arial"/>
              <a:ea typeface="Arial"/>
              <a:cs typeface="Arial"/>
              <a:sym typeface="Arial"/>
            </a:endParaRPr>
          </a:p>
        </p:txBody>
      </p:sp>
      <p:sp>
        <p:nvSpPr>
          <p:cNvPr id="212" name="Google Shape;212;p32"/>
          <p:cNvSpPr txBox="1"/>
          <p:nvPr/>
        </p:nvSpPr>
        <p:spPr>
          <a:xfrm>
            <a:off x="6781894" y="2606163"/>
            <a:ext cx="1226400" cy="357300"/>
          </a:xfrm>
          <a:prstGeom prst="rect">
            <a:avLst/>
          </a:prstGeom>
          <a:noFill/>
          <a:ln>
            <a:noFill/>
          </a:ln>
        </p:spPr>
        <p:txBody>
          <a:bodyPr spcFirstLastPara="1" wrap="square" lIns="0" tIns="96500" rIns="0" bIns="0" anchor="t" anchorCtr="0">
            <a:noAutofit/>
          </a:bodyPr>
          <a:lstStyle/>
          <a:p>
            <a:pPr marL="12700" marR="5080" lvl="0" indent="100965" algn="l" rtl="0">
              <a:lnSpc>
                <a:spcPct val="69400"/>
              </a:lnSpc>
              <a:spcBef>
                <a:spcPts val="0"/>
              </a:spcBef>
              <a:spcAft>
                <a:spcPts val="0"/>
              </a:spcAft>
              <a:buNone/>
            </a:pPr>
            <a:r>
              <a:rPr lang="en" b="1">
                <a:latin typeface="Arial"/>
                <a:ea typeface="Arial"/>
                <a:cs typeface="Arial"/>
                <a:sym typeface="Arial"/>
              </a:rPr>
              <a:t>Electronics  Development</a:t>
            </a:r>
            <a:endParaRPr>
              <a:latin typeface="Arial"/>
              <a:ea typeface="Arial"/>
              <a:cs typeface="Arial"/>
              <a:sym typeface="Arial"/>
            </a:endParaRPr>
          </a:p>
        </p:txBody>
      </p:sp>
      <p:sp>
        <p:nvSpPr>
          <p:cNvPr id="213" name="Google Shape;213;p32"/>
          <p:cNvSpPr txBox="1"/>
          <p:nvPr/>
        </p:nvSpPr>
        <p:spPr>
          <a:xfrm>
            <a:off x="6908925" y="4297000"/>
            <a:ext cx="1014000" cy="4128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 b="1">
                <a:latin typeface="Arial"/>
                <a:ea typeface="Arial"/>
                <a:cs typeface="Arial"/>
                <a:sym typeface="Arial"/>
              </a:rPr>
              <a:t>Robotics</a:t>
            </a:r>
            <a:endParaRPr>
              <a:latin typeface="Arial"/>
              <a:ea typeface="Arial"/>
              <a:cs typeface="Arial"/>
              <a:sym typeface="Arial"/>
            </a:endParaRPr>
          </a:p>
        </p:txBody>
      </p:sp>
      <p:sp>
        <p:nvSpPr>
          <p:cNvPr id="214" name="Google Shape;214;p32"/>
          <p:cNvSpPr txBox="1"/>
          <p:nvPr/>
        </p:nvSpPr>
        <p:spPr>
          <a:xfrm>
            <a:off x="884265" y="2797182"/>
            <a:ext cx="2697600" cy="412800"/>
          </a:xfrm>
          <a:prstGeom prst="rect">
            <a:avLst/>
          </a:prstGeom>
          <a:noFill/>
          <a:ln>
            <a:noFill/>
          </a:ln>
        </p:spPr>
        <p:txBody>
          <a:bodyPr spcFirstLastPara="1" wrap="square" lIns="0" tIns="27925" rIns="0" bIns="0" anchor="t" anchorCtr="0">
            <a:noAutofit/>
          </a:bodyPr>
          <a:lstStyle/>
          <a:p>
            <a:pPr marL="12700" marR="5080" lvl="0" indent="0" algn="l" rtl="0">
              <a:lnSpc>
                <a:spcPct val="116666"/>
              </a:lnSpc>
              <a:spcBef>
                <a:spcPts val="0"/>
              </a:spcBef>
              <a:spcAft>
                <a:spcPts val="0"/>
              </a:spcAft>
              <a:buNone/>
            </a:pPr>
            <a:r>
              <a:rPr lang="en" b="1">
                <a:solidFill>
                  <a:srgbClr val="262626"/>
                </a:solidFill>
                <a:latin typeface="Arial"/>
                <a:ea typeface="Arial"/>
                <a:cs typeface="Arial"/>
                <a:sym typeface="Arial"/>
              </a:rPr>
              <a:t>Hub for innovation, making &amp;  tinkering</a:t>
            </a:r>
            <a:endParaRPr>
              <a:latin typeface="Arial"/>
              <a:ea typeface="Arial"/>
              <a:cs typeface="Arial"/>
              <a:sym typeface="Arial"/>
            </a:endParaRPr>
          </a:p>
        </p:txBody>
      </p:sp>
      <p:sp>
        <p:nvSpPr>
          <p:cNvPr id="215" name="Google Shape;215;p32"/>
          <p:cNvSpPr txBox="1"/>
          <p:nvPr/>
        </p:nvSpPr>
        <p:spPr>
          <a:xfrm>
            <a:off x="884265" y="3398715"/>
            <a:ext cx="2431500" cy="412800"/>
          </a:xfrm>
          <a:prstGeom prst="rect">
            <a:avLst/>
          </a:prstGeom>
          <a:noFill/>
          <a:ln>
            <a:noFill/>
          </a:ln>
        </p:spPr>
        <p:txBody>
          <a:bodyPr spcFirstLastPara="1" wrap="square" lIns="0" tIns="27925" rIns="0" bIns="0" anchor="t" anchorCtr="0">
            <a:noAutofit/>
          </a:bodyPr>
          <a:lstStyle/>
          <a:p>
            <a:pPr marL="12700" marR="5080" lvl="0" indent="0" algn="l" rtl="0">
              <a:lnSpc>
                <a:spcPct val="116666"/>
              </a:lnSpc>
              <a:spcBef>
                <a:spcPts val="0"/>
              </a:spcBef>
              <a:spcAft>
                <a:spcPts val="0"/>
              </a:spcAft>
              <a:buNone/>
            </a:pPr>
            <a:r>
              <a:rPr lang="en" b="1">
                <a:solidFill>
                  <a:srgbClr val="262626"/>
                </a:solidFill>
                <a:latin typeface="Arial"/>
                <a:ea typeface="Arial"/>
                <a:cs typeface="Arial"/>
                <a:sym typeface="Arial"/>
              </a:rPr>
              <a:t>Free space to think of new  and different ideas</a:t>
            </a:r>
            <a:endParaRPr>
              <a:latin typeface="Arial"/>
              <a:ea typeface="Arial"/>
              <a:cs typeface="Arial"/>
              <a:sym typeface="Arial"/>
            </a:endParaRPr>
          </a:p>
        </p:txBody>
      </p:sp>
      <p:sp>
        <p:nvSpPr>
          <p:cNvPr id="216" name="Google Shape;216;p32"/>
          <p:cNvSpPr/>
          <p:nvPr/>
        </p:nvSpPr>
        <p:spPr>
          <a:xfrm>
            <a:off x="358300" y="2145612"/>
            <a:ext cx="391515" cy="340245"/>
          </a:xfrm>
          <a:custGeom>
            <a:avLst/>
            <a:gdLst/>
            <a:ahLst/>
            <a:cxnLst/>
            <a:rect l="l" t="t" r="r" b="b"/>
            <a:pathLst>
              <a:path w="466089" h="466089" extrusionOk="0">
                <a:moveTo>
                  <a:pt x="232981" y="0"/>
                </a:moveTo>
                <a:lnTo>
                  <a:pt x="186026" y="4733"/>
                </a:lnTo>
                <a:lnTo>
                  <a:pt x="142292" y="18308"/>
                </a:lnTo>
                <a:lnTo>
                  <a:pt x="102717" y="39787"/>
                </a:lnTo>
                <a:lnTo>
                  <a:pt x="68237" y="68235"/>
                </a:lnTo>
                <a:lnTo>
                  <a:pt x="39788" y="102714"/>
                </a:lnTo>
                <a:lnTo>
                  <a:pt x="18308" y="142287"/>
                </a:lnTo>
                <a:lnTo>
                  <a:pt x="4733" y="186017"/>
                </a:lnTo>
                <a:lnTo>
                  <a:pt x="0" y="232968"/>
                </a:lnTo>
                <a:lnTo>
                  <a:pt x="4733" y="279919"/>
                </a:lnTo>
                <a:lnTo>
                  <a:pt x="18308" y="323650"/>
                </a:lnTo>
                <a:lnTo>
                  <a:pt x="39788" y="363223"/>
                </a:lnTo>
                <a:lnTo>
                  <a:pt x="68237" y="397702"/>
                </a:lnTo>
                <a:lnTo>
                  <a:pt x="102717" y="426149"/>
                </a:lnTo>
                <a:lnTo>
                  <a:pt x="142292" y="447629"/>
                </a:lnTo>
                <a:lnTo>
                  <a:pt x="186026" y="461204"/>
                </a:lnTo>
                <a:lnTo>
                  <a:pt x="232981" y="465937"/>
                </a:lnTo>
                <a:lnTo>
                  <a:pt x="279932" y="461204"/>
                </a:lnTo>
                <a:lnTo>
                  <a:pt x="323662" y="447629"/>
                </a:lnTo>
                <a:lnTo>
                  <a:pt x="363235" y="426149"/>
                </a:lnTo>
                <a:lnTo>
                  <a:pt x="397714" y="397702"/>
                </a:lnTo>
                <a:lnTo>
                  <a:pt x="426162" y="363223"/>
                </a:lnTo>
                <a:lnTo>
                  <a:pt x="447642" y="323650"/>
                </a:lnTo>
                <a:lnTo>
                  <a:pt x="461217" y="279919"/>
                </a:lnTo>
                <a:lnTo>
                  <a:pt x="465950" y="232968"/>
                </a:lnTo>
                <a:lnTo>
                  <a:pt x="461217" y="186017"/>
                </a:lnTo>
                <a:lnTo>
                  <a:pt x="447642" y="142287"/>
                </a:lnTo>
                <a:lnTo>
                  <a:pt x="426162" y="102714"/>
                </a:lnTo>
                <a:lnTo>
                  <a:pt x="397714" y="68235"/>
                </a:lnTo>
                <a:lnTo>
                  <a:pt x="363235" y="39787"/>
                </a:lnTo>
                <a:lnTo>
                  <a:pt x="323662" y="18308"/>
                </a:lnTo>
                <a:lnTo>
                  <a:pt x="279932" y="4733"/>
                </a:lnTo>
                <a:lnTo>
                  <a:pt x="232981" y="0"/>
                </a:lnTo>
                <a:close/>
              </a:path>
            </a:pathLst>
          </a:custGeom>
          <a:solidFill>
            <a:srgbClr val="76A3D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17" name="Google Shape;217;p32"/>
          <p:cNvSpPr txBox="1"/>
          <p:nvPr/>
        </p:nvSpPr>
        <p:spPr>
          <a:xfrm>
            <a:off x="390263" y="1522550"/>
            <a:ext cx="7984800" cy="10953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
                <a:solidFill>
                  <a:srgbClr val="0B1412"/>
                </a:solidFill>
                <a:latin typeface="Arial"/>
                <a:ea typeface="Arial"/>
                <a:cs typeface="Arial"/>
                <a:sym typeface="Arial"/>
              </a:rPr>
              <a:t>What are Atal Tinkering Labs?</a:t>
            </a:r>
            <a:endParaRPr>
              <a:latin typeface="Arial"/>
              <a:ea typeface="Arial"/>
              <a:cs typeface="Arial"/>
              <a:sym typeface="Arial"/>
            </a:endParaRPr>
          </a:p>
          <a:p>
            <a:pPr marL="600710" marR="0" lvl="0" indent="0" algn="l" rtl="0">
              <a:lnSpc>
                <a:spcPct val="118333"/>
              </a:lnSpc>
              <a:spcBef>
                <a:spcPts val="2290"/>
              </a:spcBef>
              <a:spcAft>
                <a:spcPts val="0"/>
              </a:spcAft>
              <a:buNone/>
            </a:pPr>
            <a:r>
              <a:rPr lang="en" b="1">
                <a:solidFill>
                  <a:srgbClr val="262626"/>
                </a:solidFill>
                <a:latin typeface="Arial"/>
                <a:ea typeface="Arial"/>
                <a:cs typeface="Arial"/>
                <a:sym typeface="Arial"/>
              </a:rPr>
              <a:t>Dedicated Work spaces to</a:t>
            </a:r>
            <a:endParaRPr>
              <a:latin typeface="Arial"/>
              <a:ea typeface="Arial"/>
              <a:cs typeface="Arial"/>
              <a:sym typeface="Arial"/>
            </a:endParaRPr>
          </a:p>
          <a:p>
            <a:pPr marL="600710" marR="853439" lvl="0" indent="-455294" algn="l" rtl="0">
              <a:lnSpc>
                <a:spcPct val="91666"/>
              </a:lnSpc>
              <a:spcBef>
                <a:spcPts val="10"/>
              </a:spcBef>
              <a:spcAft>
                <a:spcPts val="0"/>
              </a:spcAft>
              <a:buNone/>
            </a:pPr>
            <a:r>
              <a:rPr lang="en" baseline="30000">
                <a:solidFill>
                  <a:srgbClr val="FEFEFE"/>
                </a:solidFill>
                <a:latin typeface="Arial"/>
                <a:ea typeface="Arial"/>
                <a:cs typeface="Arial"/>
                <a:sym typeface="Arial"/>
              </a:rPr>
              <a:t>1	</a:t>
            </a:r>
            <a:r>
              <a:rPr lang="en" b="1">
                <a:solidFill>
                  <a:srgbClr val="262626"/>
                </a:solidFill>
                <a:latin typeface="Arial"/>
                <a:ea typeface="Arial"/>
                <a:cs typeface="Arial"/>
                <a:sym typeface="Arial"/>
              </a:rPr>
              <a:t>learn innovation skills &amp;  develop ideas</a:t>
            </a:r>
            <a:endParaRPr>
              <a:latin typeface="Arial"/>
              <a:ea typeface="Arial"/>
              <a:cs typeface="Arial"/>
              <a:sym typeface="Arial"/>
            </a:endParaRPr>
          </a:p>
        </p:txBody>
      </p:sp>
      <p:sp>
        <p:nvSpPr>
          <p:cNvPr id="218" name="Google Shape;218;p32"/>
          <p:cNvSpPr/>
          <p:nvPr/>
        </p:nvSpPr>
        <p:spPr>
          <a:xfrm>
            <a:off x="358300" y="2844722"/>
            <a:ext cx="391515" cy="340245"/>
          </a:xfrm>
          <a:custGeom>
            <a:avLst/>
            <a:gdLst/>
            <a:ahLst/>
            <a:cxnLst/>
            <a:rect l="l" t="t" r="r" b="b"/>
            <a:pathLst>
              <a:path w="466089" h="466089" extrusionOk="0">
                <a:moveTo>
                  <a:pt x="232981" y="0"/>
                </a:moveTo>
                <a:lnTo>
                  <a:pt x="186026" y="4733"/>
                </a:lnTo>
                <a:lnTo>
                  <a:pt x="142292" y="18308"/>
                </a:lnTo>
                <a:lnTo>
                  <a:pt x="102717" y="39787"/>
                </a:lnTo>
                <a:lnTo>
                  <a:pt x="68237" y="68235"/>
                </a:lnTo>
                <a:lnTo>
                  <a:pt x="39788" y="102714"/>
                </a:lnTo>
                <a:lnTo>
                  <a:pt x="18308" y="142287"/>
                </a:lnTo>
                <a:lnTo>
                  <a:pt x="4733" y="186017"/>
                </a:lnTo>
                <a:lnTo>
                  <a:pt x="0" y="232968"/>
                </a:lnTo>
                <a:lnTo>
                  <a:pt x="4733" y="279923"/>
                </a:lnTo>
                <a:lnTo>
                  <a:pt x="18308" y="323657"/>
                </a:lnTo>
                <a:lnTo>
                  <a:pt x="39788" y="363232"/>
                </a:lnTo>
                <a:lnTo>
                  <a:pt x="68237" y="397713"/>
                </a:lnTo>
                <a:lnTo>
                  <a:pt x="102717" y="426161"/>
                </a:lnTo>
                <a:lnTo>
                  <a:pt x="142292" y="447642"/>
                </a:lnTo>
                <a:lnTo>
                  <a:pt x="186026" y="461217"/>
                </a:lnTo>
                <a:lnTo>
                  <a:pt x="232981" y="465950"/>
                </a:lnTo>
                <a:lnTo>
                  <a:pt x="279932" y="461217"/>
                </a:lnTo>
                <a:lnTo>
                  <a:pt x="323662" y="447642"/>
                </a:lnTo>
                <a:lnTo>
                  <a:pt x="363235" y="426161"/>
                </a:lnTo>
                <a:lnTo>
                  <a:pt x="397714" y="397713"/>
                </a:lnTo>
                <a:lnTo>
                  <a:pt x="426162" y="363232"/>
                </a:lnTo>
                <a:lnTo>
                  <a:pt x="447642" y="323657"/>
                </a:lnTo>
                <a:lnTo>
                  <a:pt x="461217" y="279923"/>
                </a:lnTo>
                <a:lnTo>
                  <a:pt x="465950" y="232968"/>
                </a:lnTo>
                <a:lnTo>
                  <a:pt x="461217" y="186017"/>
                </a:lnTo>
                <a:lnTo>
                  <a:pt x="447642" y="142287"/>
                </a:lnTo>
                <a:lnTo>
                  <a:pt x="426162" y="102714"/>
                </a:lnTo>
                <a:lnTo>
                  <a:pt x="397714" y="68235"/>
                </a:lnTo>
                <a:lnTo>
                  <a:pt x="363235" y="39787"/>
                </a:lnTo>
                <a:lnTo>
                  <a:pt x="323662" y="18308"/>
                </a:lnTo>
                <a:lnTo>
                  <a:pt x="279932" y="4733"/>
                </a:lnTo>
                <a:lnTo>
                  <a:pt x="232981" y="0"/>
                </a:lnTo>
                <a:close/>
              </a:path>
            </a:pathLst>
          </a:custGeom>
          <a:solidFill>
            <a:srgbClr val="46C8C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19" name="Google Shape;219;p32"/>
          <p:cNvSpPr txBox="1"/>
          <p:nvPr/>
        </p:nvSpPr>
        <p:spPr>
          <a:xfrm>
            <a:off x="502316" y="2900748"/>
            <a:ext cx="116100" cy="1959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 sz="1600">
                <a:solidFill>
                  <a:srgbClr val="FEFEFE"/>
                </a:solidFill>
                <a:latin typeface="Arial"/>
                <a:ea typeface="Arial"/>
                <a:cs typeface="Arial"/>
                <a:sym typeface="Arial"/>
              </a:rPr>
              <a:t>2</a:t>
            </a:r>
            <a:endParaRPr sz="1600">
              <a:latin typeface="Arial"/>
              <a:ea typeface="Arial"/>
              <a:cs typeface="Arial"/>
              <a:sym typeface="Arial"/>
            </a:endParaRPr>
          </a:p>
        </p:txBody>
      </p:sp>
      <p:sp>
        <p:nvSpPr>
          <p:cNvPr id="220" name="Google Shape;220;p32"/>
          <p:cNvSpPr/>
          <p:nvPr/>
        </p:nvSpPr>
        <p:spPr>
          <a:xfrm>
            <a:off x="358300" y="3437463"/>
            <a:ext cx="391515" cy="340245"/>
          </a:xfrm>
          <a:custGeom>
            <a:avLst/>
            <a:gdLst/>
            <a:ahLst/>
            <a:cxnLst/>
            <a:rect l="l" t="t" r="r" b="b"/>
            <a:pathLst>
              <a:path w="466089" h="466089" extrusionOk="0">
                <a:moveTo>
                  <a:pt x="232981" y="0"/>
                </a:moveTo>
                <a:lnTo>
                  <a:pt x="186026" y="4733"/>
                </a:lnTo>
                <a:lnTo>
                  <a:pt x="142292" y="18308"/>
                </a:lnTo>
                <a:lnTo>
                  <a:pt x="102717" y="39788"/>
                </a:lnTo>
                <a:lnTo>
                  <a:pt x="68237" y="68237"/>
                </a:lnTo>
                <a:lnTo>
                  <a:pt x="39788" y="102717"/>
                </a:lnTo>
                <a:lnTo>
                  <a:pt x="18308" y="142292"/>
                </a:lnTo>
                <a:lnTo>
                  <a:pt x="4733" y="186026"/>
                </a:lnTo>
                <a:lnTo>
                  <a:pt x="0" y="232981"/>
                </a:lnTo>
                <a:lnTo>
                  <a:pt x="4733" y="279932"/>
                </a:lnTo>
                <a:lnTo>
                  <a:pt x="18308" y="323662"/>
                </a:lnTo>
                <a:lnTo>
                  <a:pt x="39788" y="363235"/>
                </a:lnTo>
                <a:lnTo>
                  <a:pt x="68237" y="397714"/>
                </a:lnTo>
                <a:lnTo>
                  <a:pt x="102717" y="426162"/>
                </a:lnTo>
                <a:lnTo>
                  <a:pt x="142292" y="447642"/>
                </a:lnTo>
                <a:lnTo>
                  <a:pt x="186026" y="461217"/>
                </a:lnTo>
                <a:lnTo>
                  <a:pt x="232981" y="465950"/>
                </a:lnTo>
                <a:lnTo>
                  <a:pt x="279932" y="461217"/>
                </a:lnTo>
                <a:lnTo>
                  <a:pt x="323662" y="447642"/>
                </a:lnTo>
                <a:lnTo>
                  <a:pt x="363235" y="426162"/>
                </a:lnTo>
                <a:lnTo>
                  <a:pt x="397714" y="397714"/>
                </a:lnTo>
                <a:lnTo>
                  <a:pt x="426162" y="363235"/>
                </a:lnTo>
                <a:lnTo>
                  <a:pt x="447642" y="323662"/>
                </a:lnTo>
                <a:lnTo>
                  <a:pt x="461217" y="279932"/>
                </a:lnTo>
                <a:lnTo>
                  <a:pt x="465950" y="232981"/>
                </a:lnTo>
                <a:lnTo>
                  <a:pt x="461217" y="186026"/>
                </a:lnTo>
                <a:lnTo>
                  <a:pt x="447642" y="142292"/>
                </a:lnTo>
                <a:lnTo>
                  <a:pt x="426162" y="102717"/>
                </a:lnTo>
                <a:lnTo>
                  <a:pt x="397714" y="68237"/>
                </a:lnTo>
                <a:lnTo>
                  <a:pt x="363235" y="39788"/>
                </a:lnTo>
                <a:lnTo>
                  <a:pt x="323662" y="18308"/>
                </a:lnTo>
                <a:lnTo>
                  <a:pt x="279932" y="4733"/>
                </a:lnTo>
                <a:lnTo>
                  <a:pt x="232981" y="0"/>
                </a:lnTo>
                <a:close/>
              </a:path>
            </a:pathLst>
          </a:custGeom>
          <a:solidFill>
            <a:srgbClr val="A5CF4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21" name="Google Shape;221;p32"/>
          <p:cNvSpPr txBox="1"/>
          <p:nvPr/>
        </p:nvSpPr>
        <p:spPr>
          <a:xfrm>
            <a:off x="506981" y="3501928"/>
            <a:ext cx="116100" cy="1959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 sz="1600">
                <a:solidFill>
                  <a:srgbClr val="FEFEFE"/>
                </a:solidFill>
                <a:latin typeface="Arial"/>
                <a:ea typeface="Arial"/>
                <a:cs typeface="Arial"/>
                <a:sym typeface="Arial"/>
              </a:rPr>
              <a:t>3</a:t>
            </a:r>
            <a:endParaRPr sz="1600">
              <a:latin typeface="Arial"/>
              <a:ea typeface="Arial"/>
              <a:cs typeface="Arial"/>
              <a:sym typeface="Arial"/>
            </a:endParaRPr>
          </a:p>
        </p:txBody>
      </p:sp>
      <p:sp>
        <p:nvSpPr>
          <p:cNvPr id="222" name="Google Shape;222;p32"/>
          <p:cNvSpPr/>
          <p:nvPr/>
        </p:nvSpPr>
        <p:spPr>
          <a:xfrm>
            <a:off x="358300" y="4152135"/>
            <a:ext cx="391515" cy="340245"/>
          </a:xfrm>
          <a:custGeom>
            <a:avLst/>
            <a:gdLst/>
            <a:ahLst/>
            <a:cxnLst/>
            <a:rect l="l" t="t" r="r" b="b"/>
            <a:pathLst>
              <a:path w="466089" h="466089" extrusionOk="0">
                <a:moveTo>
                  <a:pt x="232981" y="0"/>
                </a:moveTo>
                <a:lnTo>
                  <a:pt x="186026" y="4733"/>
                </a:lnTo>
                <a:lnTo>
                  <a:pt x="142292" y="18308"/>
                </a:lnTo>
                <a:lnTo>
                  <a:pt x="102717" y="39788"/>
                </a:lnTo>
                <a:lnTo>
                  <a:pt x="68237" y="68236"/>
                </a:lnTo>
                <a:lnTo>
                  <a:pt x="39788" y="102716"/>
                </a:lnTo>
                <a:lnTo>
                  <a:pt x="18308" y="142290"/>
                </a:lnTo>
                <a:lnTo>
                  <a:pt x="4733" y="186021"/>
                </a:lnTo>
                <a:lnTo>
                  <a:pt x="0" y="232973"/>
                </a:lnTo>
                <a:lnTo>
                  <a:pt x="4733" y="279926"/>
                </a:lnTo>
                <a:lnTo>
                  <a:pt x="18308" y="323658"/>
                </a:lnTo>
                <a:lnTo>
                  <a:pt x="39788" y="363232"/>
                </a:lnTo>
                <a:lnTo>
                  <a:pt x="68237" y="397711"/>
                </a:lnTo>
                <a:lnTo>
                  <a:pt x="102717" y="426159"/>
                </a:lnTo>
                <a:lnTo>
                  <a:pt x="142292" y="447639"/>
                </a:lnTo>
                <a:lnTo>
                  <a:pt x="186026" y="461214"/>
                </a:lnTo>
                <a:lnTo>
                  <a:pt x="232981" y="465947"/>
                </a:lnTo>
                <a:lnTo>
                  <a:pt x="279932" y="461214"/>
                </a:lnTo>
                <a:lnTo>
                  <a:pt x="323662" y="447639"/>
                </a:lnTo>
                <a:lnTo>
                  <a:pt x="363235" y="426159"/>
                </a:lnTo>
                <a:lnTo>
                  <a:pt x="397714" y="397711"/>
                </a:lnTo>
                <a:lnTo>
                  <a:pt x="426162" y="363232"/>
                </a:lnTo>
                <a:lnTo>
                  <a:pt x="447642" y="323658"/>
                </a:lnTo>
                <a:lnTo>
                  <a:pt x="461217" y="279926"/>
                </a:lnTo>
                <a:lnTo>
                  <a:pt x="465950" y="232973"/>
                </a:lnTo>
                <a:lnTo>
                  <a:pt x="461217" y="186021"/>
                </a:lnTo>
                <a:lnTo>
                  <a:pt x="447642" y="142290"/>
                </a:lnTo>
                <a:lnTo>
                  <a:pt x="426162" y="102716"/>
                </a:lnTo>
                <a:lnTo>
                  <a:pt x="397714" y="68236"/>
                </a:lnTo>
                <a:lnTo>
                  <a:pt x="363235" y="39788"/>
                </a:lnTo>
                <a:lnTo>
                  <a:pt x="323662" y="18308"/>
                </a:lnTo>
                <a:lnTo>
                  <a:pt x="279932" y="4733"/>
                </a:lnTo>
                <a:lnTo>
                  <a:pt x="232981" y="0"/>
                </a:lnTo>
                <a:close/>
              </a:path>
            </a:pathLst>
          </a:custGeom>
          <a:solidFill>
            <a:srgbClr val="FFBC3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23" name="Google Shape;223;p32"/>
          <p:cNvSpPr txBox="1"/>
          <p:nvPr/>
        </p:nvSpPr>
        <p:spPr>
          <a:xfrm>
            <a:off x="502316" y="4000247"/>
            <a:ext cx="2930400" cy="616200"/>
          </a:xfrm>
          <a:prstGeom prst="rect">
            <a:avLst/>
          </a:prstGeom>
          <a:noFill/>
          <a:ln>
            <a:noFill/>
          </a:ln>
        </p:spPr>
        <p:txBody>
          <a:bodyPr spcFirstLastPara="1" wrap="square" lIns="0" tIns="12700" rIns="0" bIns="0" anchor="t" anchorCtr="0">
            <a:noAutofit/>
          </a:bodyPr>
          <a:lstStyle/>
          <a:p>
            <a:pPr marL="467358" marR="0" lvl="0" indent="0" algn="l" rtl="0">
              <a:lnSpc>
                <a:spcPct val="118611"/>
              </a:lnSpc>
              <a:spcBef>
                <a:spcPts val="0"/>
              </a:spcBef>
              <a:spcAft>
                <a:spcPts val="0"/>
              </a:spcAft>
              <a:buNone/>
            </a:pPr>
            <a:r>
              <a:rPr lang="en" b="1">
                <a:solidFill>
                  <a:srgbClr val="262626"/>
                </a:solidFill>
                <a:latin typeface="Arial"/>
                <a:ea typeface="Arial"/>
                <a:cs typeface="Arial"/>
                <a:sym typeface="Arial"/>
              </a:rPr>
              <a:t>Equipped with tools to</a:t>
            </a:r>
            <a:endParaRPr>
              <a:latin typeface="Arial"/>
              <a:ea typeface="Arial"/>
              <a:cs typeface="Arial"/>
              <a:sym typeface="Arial"/>
            </a:endParaRPr>
          </a:p>
          <a:p>
            <a:pPr marL="467358" marR="5080" lvl="0" indent="-455294" algn="l" rtl="0">
              <a:lnSpc>
                <a:spcPct val="121666"/>
              </a:lnSpc>
              <a:spcBef>
                <a:spcPts val="25"/>
              </a:spcBef>
              <a:spcAft>
                <a:spcPts val="0"/>
              </a:spcAft>
              <a:buNone/>
            </a:pPr>
            <a:r>
              <a:rPr lang="en">
                <a:solidFill>
                  <a:srgbClr val="FEFEFE"/>
                </a:solidFill>
                <a:latin typeface="Arial"/>
                <a:ea typeface="Arial"/>
                <a:cs typeface="Arial"/>
                <a:sym typeface="Arial"/>
              </a:rPr>
              <a:t>4	</a:t>
            </a:r>
            <a:r>
              <a:rPr lang="en" b="1">
                <a:solidFill>
                  <a:srgbClr val="262626"/>
                </a:solidFill>
                <a:latin typeface="Arial"/>
                <a:ea typeface="Arial"/>
                <a:cs typeface="Arial"/>
                <a:sym typeface="Arial"/>
              </a:rPr>
              <a:t>develop innovations across  multiple sectors</a:t>
            </a:r>
            <a:endParaRPr>
              <a:latin typeface="Arial"/>
              <a:ea typeface="Arial"/>
              <a:cs typeface="Arial"/>
              <a:sym typeface="Arial"/>
            </a:endParaRPr>
          </a:p>
        </p:txBody>
      </p:sp>
      <p:sp>
        <p:nvSpPr>
          <p:cNvPr id="224" name="Google Shape;224;p32"/>
          <p:cNvSpPr txBox="1"/>
          <p:nvPr/>
        </p:nvSpPr>
        <p:spPr>
          <a:xfrm>
            <a:off x="580800" y="313150"/>
            <a:ext cx="7914600" cy="915300"/>
          </a:xfrm>
          <a:prstGeom prst="rect">
            <a:avLst/>
          </a:prstGeom>
          <a:noFill/>
          <a:ln>
            <a:noFill/>
          </a:ln>
        </p:spPr>
        <p:txBody>
          <a:bodyPr spcFirstLastPara="1" wrap="square" lIns="0" tIns="12700" rIns="0" bIns="0" anchor="t" anchorCtr="0">
            <a:noAutofit/>
          </a:bodyPr>
          <a:lstStyle/>
          <a:p>
            <a:pPr marL="0" marR="17145" lvl="0" indent="0" algn="ctr" rtl="0">
              <a:spcBef>
                <a:spcPts val="0"/>
              </a:spcBef>
              <a:spcAft>
                <a:spcPts val="0"/>
              </a:spcAft>
              <a:buNone/>
            </a:pPr>
            <a:r>
              <a:rPr lang="en" sz="1800" b="1">
                <a:solidFill>
                  <a:srgbClr val="000000"/>
                </a:solidFill>
              </a:rPr>
              <a:t>Atal Tinkering Labs</a:t>
            </a:r>
            <a:endParaRPr sz="1800" b="1">
              <a:solidFill>
                <a:srgbClr val="000000"/>
              </a:solidFill>
            </a:endParaRPr>
          </a:p>
          <a:p>
            <a:pPr marL="12065" marR="5080" lvl="0" indent="0" algn="ctr" rtl="0">
              <a:spcBef>
                <a:spcPts val="85"/>
              </a:spcBef>
              <a:spcAft>
                <a:spcPts val="0"/>
              </a:spcAft>
              <a:buNone/>
            </a:pPr>
            <a:r>
              <a:rPr lang="en" sz="1800" b="1">
                <a:solidFill>
                  <a:srgbClr val="0F2FB5"/>
                </a:solidFill>
              </a:rPr>
              <a:t>Biggest potential disruption in formal education to stimulate an  innovative mindset in school students</a:t>
            </a:r>
            <a:endParaRPr sz="1800" b="1">
              <a:solidFill>
                <a:srgbClr val="000000"/>
              </a:solidFill>
            </a:endParaRPr>
          </a:p>
        </p:txBody>
      </p:sp>
      <p:sp>
        <p:nvSpPr>
          <p:cNvPr id="225" name="Google Shape;225;p32"/>
          <p:cNvSpPr/>
          <p:nvPr/>
        </p:nvSpPr>
        <p:spPr>
          <a:xfrm>
            <a:off x="4673676" y="1538277"/>
            <a:ext cx="1208700" cy="7638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26" name="Google Shape;226;p32"/>
          <p:cNvSpPr/>
          <p:nvPr/>
        </p:nvSpPr>
        <p:spPr>
          <a:xfrm>
            <a:off x="6816428" y="1453920"/>
            <a:ext cx="1208700" cy="7728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27" name="Google Shape;227;p32"/>
          <p:cNvSpPr/>
          <p:nvPr/>
        </p:nvSpPr>
        <p:spPr>
          <a:xfrm>
            <a:off x="4461751" y="3137082"/>
            <a:ext cx="1208700" cy="7923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28" name="Google Shape;228;p32"/>
          <p:cNvSpPr/>
          <p:nvPr/>
        </p:nvSpPr>
        <p:spPr>
          <a:xfrm>
            <a:off x="6816428" y="3127633"/>
            <a:ext cx="1208700" cy="10494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3"/>
          <p:cNvSpPr txBox="1"/>
          <p:nvPr/>
        </p:nvSpPr>
        <p:spPr>
          <a:xfrm>
            <a:off x="378400" y="148425"/>
            <a:ext cx="8568900" cy="516300"/>
          </a:xfrm>
          <a:prstGeom prst="rect">
            <a:avLst/>
          </a:prstGeom>
          <a:noFill/>
          <a:ln>
            <a:noFill/>
          </a:ln>
        </p:spPr>
        <p:txBody>
          <a:bodyPr spcFirstLastPara="1" wrap="square" lIns="0" tIns="12700" rIns="0" bIns="0" anchor="t" anchorCtr="0">
            <a:noAutofit/>
          </a:bodyPr>
          <a:lstStyle/>
          <a:p>
            <a:pPr marL="5080" lvl="0" indent="0" algn="ctr" rtl="0">
              <a:lnSpc>
                <a:spcPct val="112083"/>
              </a:lnSpc>
              <a:spcBef>
                <a:spcPts val="0"/>
              </a:spcBef>
              <a:spcAft>
                <a:spcPts val="0"/>
              </a:spcAft>
              <a:buNone/>
            </a:pPr>
            <a:r>
              <a:rPr lang="en" sz="1800" b="1">
                <a:solidFill>
                  <a:srgbClr val="000000"/>
                </a:solidFill>
              </a:rPr>
              <a:t>Atal Incubators</a:t>
            </a:r>
            <a:endParaRPr sz="1800" b="1">
              <a:solidFill>
                <a:srgbClr val="000000"/>
              </a:solidFill>
            </a:endParaRPr>
          </a:p>
          <a:p>
            <a:pPr marL="5080" lvl="0" indent="0" algn="ctr" rtl="0">
              <a:lnSpc>
                <a:spcPct val="112083"/>
              </a:lnSpc>
              <a:spcBef>
                <a:spcPts val="0"/>
              </a:spcBef>
              <a:spcAft>
                <a:spcPts val="0"/>
              </a:spcAft>
              <a:buNone/>
            </a:pPr>
            <a:r>
              <a:rPr lang="en" sz="1800" b="1">
                <a:solidFill>
                  <a:srgbClr val="000000"/>
                </a:solidFill>
              </a:rPr>
              <a:t>Incubate and enable successful Startups in Diverse sectors across India</a:t>
            </a:r>
            <a:endParaRPr sz="1800" b="1">
              <a:solidFill>
                <a:srgbClr val="000000"/>
              </a:solidFill>
            </a:endParaRPr>
          </a:p>
        </p:txBody>
      </p:sp>
      <p:sp>
        <p:nvSpPr>
          <p:cNvPr id="234" name="Google Shape;234;p33"/>
          <p:cNvSpPr/>
          <p:nvPr/>
        </p:nvSpPr>
        <p:spPr>
          <a:xfrm>
            <a:off x="1184444" y="759409"/>
            <a:ext cx="1722600" cy="8436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200"/>
          </a:p>
        </p:txBody>
      </p:sp>
      <p:sp>
        <p:nvSpPr>
          <p:cNvPr id="235" name="Google Shape;235;p33"/>
          <p:cNvSpPr/>
          <p:nvPr/>
        </p:nvSpPr>
        <p:spPr>
          <a:xfrm>
            <a:off x="1154349" y="3648954"/>
            <a:ext cx="1599300" cy="8478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200"/>
          </a:p>
        </p:txBody>
      </p:sp>
      <p:sp>
        <p:nvSpPr>
          <p:cNvPr id="236" name="Google Shape;236;p33"/>
          <p:cNvSpPr/>
          <p:nvPr/>
        </p:nvSpPr>
        <p:spPr>
          <a:xfrm>
            <a:off x="6302801" y="792818"/>
            <a:ext cx="1682100" cy="8436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200"/>
          </a:p>
        </p:txBody>
      </p:sp>
      <p:sp>
        <p:nvSpPr>
          <p:cNvPr id="237" name="Google Shape;237;p33"/>
          <p:cNvSpPr/>
          <p:nvPr/>
        </p:nvSpPr>
        <p:spPr>
          <a:xfrm>
            <a:off x="3992955" y="2036544"/>
            <a:ext cx="1406400" cy="9051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200"/>
          </a:p>
        </p:txBody>
      </p:sp>
      <p:grpSp>
        <p:nvGrpSpPr>
          <p:cNvPr id="238" name="Google Shape;238;p33"/>
          <p:cNvGrpSpPr/>
          <p:nvPr/>
        </p:nvGrpSpPr>
        <p:grpSpPr>
          <a:xfrm>
            <a:off x="1239343" y="2212081"/>
            <a:ext cx="1667428" cy="725867"/>
            <a:chOff x="1894547" y="2992882"/>
            <a:chExt cx="2046426" cy="1000506"/>
          </a:xfrm>
        </p:grpSpPr>
        <p:sp>
          <p:nvSpPr>
            <p:cNvPr id="239" name="Google Shape;239;p33"/>
            <p:cNvSpPr/>
            <p:nvPr/>
          </p:nvSpPr>
          <p:spPr>
            <a:xfrm>
              <a:off x="1894547" y="2992888"/>
              <a:ext cx="1656600" cy="1000500"/>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200"/>
            </a:p>
          </p:txBody>
        </p:sp>
        <p:sp>
          <p:nvSpPr>
            <p:cNvPr id="240" name="Google Shape;240;p33"/>
            <p:cNvSpPr/>
            <p:nvPr/>
          </p:nvSpPr>
          <p:spPr>
            <a:xfrm>
              <a:off x="2895473" y="2992882"/>
              <a:ext cx="1045500" cy="10005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200"/>
            </a:p>
          </p:txBody>
        </p:sp>
      </p:grpSp>
      <p:sp>
        <p:nvSpPr>
          <p:cNvPr id="241" name="Google Shape;241;p33"/>
          <p:cNvSpPr/>
          <p:nvPr/>
        </p:nvSpPr>
        <p:spPr>
          <a:xfrm>
            <a:off x="6578432" y="3462743"/>
            <a:ext cx="1265700" cy="1075800"/>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200"/>
          </a:p>
        </p:txBody>
      </p:sp>
      <p:sp>
        <p:nvSpPr>
          <p:cNvPr id="242" name="Google Shape;242;p33"/>
          <p:cNvSpPr txBox="1"/>
          <p:nvPr/>
        </p:nvSpPr>
        <p:spPr>
          <a:xfrm>
            <a:off x="1243545" y="1660106"/>
            <a:ext cx="1887600" cy="411000"/>
          </a:xfrm>
          <a:prstGeom prst="rect">
            <a:avLst/>
          </a:prstGeom>
          <a:noFill/>
          <a:ln>
            <a:noFill/>
          </a:ln>
        </p:spPr>
        <p:txBody>
          <a:bodyPr spcFirstLastPara="1" wrap="square" lIns="0" tIns="27925" rIns="0" bIns="0" anchor="t" anchorCtr="0">
            <a:noAutofit/>
          </a:bodyPr>
          <a:lstStyle/>
          <a:p>
            <a:pPr marL="12700" marR="5080" lvl="0" indent="0" algn="l" rtl="0">
              <a:lnSpc>
                <a:spcPct val="116666"/>
              </a:lnSpc>
              <a:spcBef>
                <a:spcPts val="0"/>
              </a:spcBef>
              <a:spcAft>
                <a:spcPts val="0"/>
              </a:spcAft>
              <a:buNone/>
            </a:pPr>
            <a:r>
              <a:rPr lang="en" sz="1200" b="1">
                <a:latin typeface="Arial"/>
                <a:ea typeface="Arial"/>
                <a:cs typeface="Arial"/>
                <a:sym typeface="Arial"/>
              </a:rPr>
              <a:t>Agri-Farming,  precision Agriculture</a:t>
            </a:r>
            <a:endParaRPr sz="1200">
              <a:latin typeface="Arial"/>
              <a:ea typeface="Arial"/>
              <a:cs typeface="Arial"/>
              <a:sym typeface="Arial"/>
            </a:endParaRPr>
          </a:p>
        </p:txBody>
      </p:sp>
      <p:sp>
        <p:nvSpPr>
          <p:cNvPr id="243" name="Google Shape;243;p33"/>
          <p:cNvSpPr txBox="1"/>
          <p:nvPr/>
        </p:nvSpPr>
        <p:spPr>
          <a:xfrm>
            <a:off x="961769" y="4565074"/>
            <a:ext cx="2028900" cy="411000"/>
          </a:xfrm>
          <a:prstGeom prst="rect">
            <a:avLst/>
          </a:prstGeom>
          <a:noFill/>
          <a:ln>
            <a:noFill/>
          </a:ln>
        </p:spPr>
        <p:txBody>
          <a:bodyPr spcFirstLastPara="1" wrap="square" lIns="0" tIns="27925" rIns="0" bIns="0" anchor="t" anchorCtr="0">
            <a:noAutofit/>
          </a:bodyPr>
          <a:lstStyle/>
          <a:p>
            <a:pPr marL="380365" marR="5080" lvl="0" indent="-368300" algn="l" rtl="0">
              <a:lnSpc>
                <a:spcPct val="116666"/>
              </a:lnSpc>
              <a:spcBef>
                <a:spcPts val="0"/>
              </a:spcBef>
              <a:spcAft>
                <a:spcPts val="0"/>
              </a:spcAft>
              <a:buNone/>
            </a:pPr>
            <a:r>
              <a:rPr lang="en" sz="1200" b="1">
                <a:latin typeface="Arial"/>
                <a:ea typeface="Arial"/>
                <a:cs typeface="Arial"/>
                <a:sym typeface="Arial"/>
              </a:rPr>
              <a:t>Fintech </a:t>
            </a:r>
            <a:r>
              <a:rPr lang="en" sz="1200" b="1">
                <a:latin typeface="Trebuchet MS"/>
                <a:ea typeface="Trebuchet MS"/>
                <a:cs typeface="Trebuchet MS"/>
                <a:sym typeface="Trebuchet MS"/>
              </a:rPr>
              <a:t>– </a:t>
            </a:r>
            <a:r>
              <a:rPr lang="en" sz="1200" b="1">
                <a:latin typeface="Arial"/>
                <a:ea typeface="Arial"/>
                <a:cs typeface="Arial"/>
                <a:sym typeface="Arial"/>
              </a:rPr>
              <a:t>Microfinance  Rural Insurance</a:t>
            </a:r>
            <a:endParaRPr sz="1200">
              <a:latin typeface="Arial"/>
              <a:ea typeface="Arial"/>
              <a:cs typeface="Arial"/>
              <a:sym typeface="Arial"/>
            </a:endParaRPr>
          </a:p>
        </p:txBody>
      </p:sp>
      <p:sp>
        <p:nvSpPr>
          <p:cNvPr id="244" name="Google Shape;244;p33"/>
          <p:cNvSpPr txBox="1"/>
          <p:nvPr/>
        </p:nvSpPr>
        <p:spPr>
          <a:xfrm>
            <a:off x="6218066" y="1764497"/>
            <a:ext cx="1914900" cy="2178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 sz="1200" b="1">
                <a:latin typeface="Arial"/>
                <a:ea typeface="Arial"/>
                <a:cs typeface="Arial"/>
                <a:sym typeface="Arial"/>
              </a:rPr>
              <a:t>SME / Manufacturing</a:t>
            </a:r>
            <a:endParaRPr sz="1200">
              <a:latin typeface="Arial"/>
              <a:ea typeface="Arial"/>
              <a:cs typeface="Arial"/>
              <a:sym typeface="Arial"/>
            </a:endParaRPr>
          </a:p>
        </p:txBody>
      </p:sp>
      <p:sp>
        <p:nvSpPr>
          <p:cNvPr id="245" name="Google Shape;245;p33"/>
          <p:cNvSpPr txBox="1"/>
          <p:nvPr/>
        </p:nvSpPr>
        <p:spPr>
          <a:xfrm>
            <a:off x="3387512" y="3026397"/>
            <a:ext cx="2590800" cy="411000"/>
          </a:xfrm>
          <a:prstGeom prst="rect">
            <a:avLst/>
          </a:prstGeom>
          <a:noFill/>
          <a:ln>
            <a:noFill/>
          </a:ln>
        </p:spPr>
        <p:txBody>
          <a:bodyPr spcFirstLastPara="1" wrap="square" lIns="0" tIns="27925" rIns="0" bIns="0" anchor="t" anchorCtr="0">
            <a:noAutofit/>
          </a:bodyPr>
          <a:lstStyle/>
          <a:p>
            <a:pPr marL="541655" marR="5080" lvl="0" indent="-529590" algn="l" rtl="0">
              <a:lnSpc>
                <a:spcPct val="116666"/>
              </a:lnSpc>
              <a:spcBef>
                <a:spcPts val="0"/>
              </a:spcBef>
              <a:spcAft>
                <a:spcPts val="0"/>
              </a:spcAft>
              <a:buNone/>
            </a:pPr>
            <a:r>
              <a:rPr lang="en" sz="1200" b="1">
                <a:latin typeface="Arial"/>
                <a:ea typeface="Arial"/>
                <a:cs typeface="Arial"/>
                <a:sym typeface="Arial"/>
              </a:rPr>
              <a:t>AI / Automation /Blockchain /  Robotics / Big Data</a:t>
            </a:r>
            <a:endParaRPr sz="1200">
              <a:latin typeface="Arial"/>
              <a:ea typeface="Arial"/>
              <a:cs typeface="Arial"/>
              <a:sym typeface="Arial"/>
            </a:endParaRPr>
          </a:p>
        </p:txBody>
      </p:sp>
      <p:sp>
        <p:nvSpPr>
          <p:cNvPr id="246" name="Google Shape;246;p33"/>
          <p:cNvSpPr txBox="1"/>
          <p:nvPr/>
        </p:nvSpPr>
        <p:spPr>
          <a:xfrm>
            <a:off x="1205217" y="3064624"/>
            <a:ext cx="1739100" cy="411000"/>
          </a:xfrm>
          <a:prstGeom prst="rect">
            <a:avLst/>
          </a:prstGeom>
          <a:noFill/>
          <a:ln>
            <a:noFill/>
          </a:ln>
        </p:spPr>
        <p:txBody>
          <a:bodyPr spcFirstLastPara="1" wrap="square" lIns="0" tIns="27925" rIns="0" bIns="0" anchor="t" anchorCtr="0">
            <a:noAutofit/>
          </a:bodyPr>
          <a:lstStyle/>
          <a:p>
            <a:pPr marL="649605" marR="5080" lvl="0" indent="-637540" algn="l" rtl="0">
              <a:lnSpc>
                <a:spcPct val="116666"/>
              </a:lnSpc>
              <a:spcBef>
                <a:spcPts val="0"/>
              </a:spcBef>
              <a:spcAft>
                <a:spcPts val="0"/>
              </a:spcAft>
              <a:buNone/>
            </a:pPr>
            <a:r>
              <a:rPr lang="en" sz="1200" b="1">
                <a:latin typeface="Arial"/>
                <a:ea typeface="Arial"/>
                <a:cs typeface="Arial"/>
                <a:sym typeface="Arial"/>
              </a:rPr>
              <a:t>Rural handicrafts &amp;  Textiles</a:t>
            </a:r>
            <a:endParaRPr sz="1200">
              <a:latin typeface="Arial"/>
              <a:ea typeface="Arial"/>
              <a:cs typeface="Arial"/>
              <a:sym typeface="Arial"/>
            </a:endParaRPr>
          </a:p>
        </p:txBody>
      </p:sp>
      <p:sp>
        <p:nvSpPr>
          <p:cNvPr id="247" name="Google Shape;247;p33"/>
          <p:cNvSpPr txBox="1"/>
          <p:nvPr/>
        </p:nvSpPr>
        <p:spPr>
          <a:xfrm>
            <a:off x="3673836" y="4529047"/>
            <a:ext cx="1812300" cy="2178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 sz="1200" b="1">
                <a:latin typeface="Arial"/>
                <a:ea typeface="Arial"/>
                <a:cs typeface="Arial"/>
                <a:sym typeface="Arial"/>
              </a:rPr>
              <a:t>Healthcare / Biotech</a:t>
            </a:r>
            <a:endParaRPr sz="1200">
              <a:latin typeface="Arial"/>
              <a:ea typeface="Arial"/>
              <a:cs typeface="Arial"/>
              <a:sym typeface="Arial"/>
            </a:endParaRPr>
          </a:p>
        </p:txBody>
      </p:sp>
      <p:sp>
        <p:nvSpPr>
          <p:cNvPr id="248" name="Google Shape;248;p33"/>
          <p:cNvSpPr txBox="1"/>
          <p:nvPr/>
        </p:nvSpPr>
        <p:spPr>
          <a:xfrm>
            <a:off x="6726915" y="4592995"/>
            <a:ext cx="921300" cy="2178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 sz="1200" b="1">
                <a:latin typeface="Arial"/>
                <a:ea typeface="Arial"/>
                <a:cs typeface="Arial"/>
                <a:sym typeface="Arial"/>
              </a:rPr>
              <a:t>Education</a:t>
            </a:r>
            <a:endParaRPr sz="1200">
              <a:latin typeface="Arial"/>
              <a:ea typeface="Arial"/>
              <a:cs typeface="Arial"/>
              <a:sym typeface="Arial"/>
            </a:endParaRPr>
          </a:p>
        </p:txBody>
      </p:sp>
      <p:sp>
        <p:nvSpPr>
          <p:cNvPr id="249" name="Google Shape;249;p33"/>
          <p:cNvSpPr/>
          <p:nvPr/>
        </p:nvSpPr>
        <p:spPr>
          <a:xfrm>
            <a:off x="3734821" y="3601910"/>
            <a:ext cx="1790100" cy="897300"/>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200"/>
          </a:p>
        </p:txBody>
      </p:sp>
      <p:sp>
        <p:nvSpPr>
          <p:cNvPr id="250" name="Google Shape;250;p33"/>
          <p:cNvSpPr/>
          <p:nvPr/>
        </p:nvSpPr>
        <p:spPr>
          <a:xfrm>
            <a:off x="6436394" y="2212032"/>
            <a:ext cx="1432500" cy="855000"/>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200"/>
          </a:p>
        </p:txBody>
      </p:sp>
      <p:sp>
        <p:nvSpPr>
          <p:cNvPr id="251" name="Google Shape;251;p33"/>
          <p:cNvSpPr txBox="1"/>
          <p:nvPr/>
        </p:nvSpPr>
        <p:spPr>
          <a:xfrm>
            <a:off x="6814580" y="3116387"/>
            <a:ext cx="742200" cy="2178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 sz="1200" b="1">
                <a:latin typeface="Arial"/>
                <a:ea typeface="Arial"/>
                <a:cs typeface="Arial"/>
                <a:sym typeface="Arial"/>
              </a:rPr>
              <a:t>Tourism</a:t>
            </a:r>
            <a:endParaRPr sz="1200">
              <a:latin typeface="Arial"/>
              <a:ea typeface="Arial"/>
              <a:cs typeface="Arial"/>
              <a:sym typeface="Arial"/>
            </a:endParaRPr>
          </a:p>
        </p:txBody>
      </p:sp>
      <p:sp>
        <p:nvSpPr>
          <p:cNvPr id="252" name="Google Shape;252;p33"/>
          <p:cNvSpPr/>
          <p:nvPr/>
        </p:nvSpPr>
        <p:spPr>
          <a:xfrm>
            <a:off x="3696293" y="759411"/>
            <a:ext cx="1511700" cy="810000"/>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200"/>
          </a:p>
        </p:txBody>
      </p:sp>
      <p:sp>
        <p:nvSpPr>
          <p:cNvPr id="253" name="Google Shape;253;p33"/>
          <p:cNvSpPr txBox="1"/>
          <p:nvPr/>
        </p:nvSpPr>
        <p:spPr>
          <a:xfrm>
            <a:off x="3673836" y="1660106"/>
            <a:ext cx="1987800" cy="411000"/>
          </a:xfrm>
          <a:prstGeom prst="rect">
            <a:avLst/>
          </a:prstGeom>
          <a:noFill/>
          <a:ln>
            <a:noFill/>
          </a:ln>
        </p:spPr>
        <p:txBody>
          <a:bodyPr spcFirstLastPara="1" wrap="square" lIns="0" tIns="27925" rIns="0" bIns="0" anchor="t" anchorCtr="0">
            <a:noAutofit/>
          </a:bodyPr>
          <a:lstStyle/>
          <a:p>
            <a:pPr marL="12700" marR="5080" lvl="0" indent="0" algn="l" rtl="0">
              <a:lnSpc>
                <a:spcPct val="116666"/>
              </a:lnSpc>
              <a:spcBef>
                <a:spcPts val="0"/>
              </a:spcBef>
              <a:spcAft>
                <a:spcPts val="0"/>
              </a:spcAft>
              <a:buNone/>
            </a:pPr>
            <a:r>
              <a:rPr lang="en" sz="1200" b="1">
                <a:latin typeface="Arial"/>
                <a:ea typeface="Arial"/>
                <a:cs typeface="Arial"/>
                <a:sym typeface="Arial"/>
              </a:rPr>
              <a:t>Power and Renewable  energies</a:t>
            </a:r>
            <a:endParaRPr sz="120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4"/>
          <p:cNvSpPr txBox="1"/>
          <p:nvPr/>
        </p:nvSpPr>
        <p:spPr>
          <a:xfrm>
            <a:off x="8682232" y="147756"/>
            <a:ext cx="101700" cy="1104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 sz="1200">
                <a:solidFill>
                  <a:srgbClr val="FEFEFE"/>
                </a:solidFill>
                <a:latin typeface="Arial"/>
                <a:ea typeface="Arial"/>
                <a:cs typeface="Arial"/>
                <a:sym typeface="Arial"/>
              </a:rPr>
              <a:t>12</a:t>
            </a:r>
            <a:endParaRPr sz="1200">
              <a:latin typeface="Arial"/>
              <a:ea typeface="Arial"/>
              <a:cs typeface="Arial"/>
              <a:sym typeface="Arial"/>
            </a:endParaRPr>
          </a:p>
        </p:txBody>
      </p:sp>
      <p:grpSp>
        <p:nvGrpSpPr>
          <p:cNvPr id="259" name="Google Shape;259;p34"/>
          <p:cNvGrpSpPr/>
          <p:nvPr/>
        </p:nvGrpSpPr>
        <p:grpSpPr>
          <a:xfrm>
            <a:off x="86298" y="4775340"/>
            <a:ext cx="8991566" cy="300713"/>
            <a:chOff x="86299" y="6361758"/>
            <a:chExt cx="11669781" cy="400684"/>
          </a:xfrm>
        </p:grpSpPr>
        <p:sp>
          <p:nvSpPr>
            <p:cNvPr id="260" name="Google Shape;260;p34"/>
            <p:cNvSpPr/>
            <p:nvPr/>
          </p:nvSpPr>
          <p:spPr>
            <a:xfrm>
              <a:off x="11630380" y="6542411"/>
              <a:ext cx="125700" cy="1719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200"/>
            </a:p>
          </p:txBody>
        </p:sp>
        <p:sp>
          <p:nvSpPr>
            <p:cNvPr id="261" name="Google Shape;261;p34"/>
            <p:cNvSpPr/>
            <p:nvPr/>
          </p:nvSpPr>
          <p:spPr>
            <a:xfrm>
              <a:off x="86299" y="6361758"/>
              <a:ext cx="11605260" cy="400684"/>
            </a:xfrm>
            <a:custGeom>
              <a:avLst/>
              <a:gdLst/>
              <a:ahLst/>
              <a:cxnLst/>
              <a:rect l="l" t="t" r="r" b="b"/>
              <a:pathLst>
                <a:path w="11605260" h="400684" extrusionOk="0">
                  <a:moveTo>
                    <a:pt x="11604929" y="0"/>
                  </a:moveTo>
                  <a:lnTo>
                    <a:pt x="0" y="0"/>
                  </a:lnTo>
                  <a:lnTo>
                    <a:pt x="0" y="400109"/>
                  </a:lnTo>
                  <a:lnTo>
                    <a:pt x="11604929" y="400109"/>
                  </a:lnTo>
                  <a:lnTo>
                    <a:pt x="11604929" y="0"/>
                  </a:lnTo>
                  <a:close/>
                </a:path>
              </a:pathLst>
            </a:custGeom>
            <a:solidFill>
              <a:srgbClr val="FFFB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200"/>
            </a:p>
          </p:txBody>
        </p:sp>
      </p:grpSp>
      <p:sp>
        <p:nvSpPr>
          <p:cNvPr id="262" name="Google Shape;262;p34"/>
          <p:cNvSpPr/>
          <p:nvPr/>
        </p:nvSpPr>
        <p:spPr>
          <a:xfrm>
            <a:off x="7792174" y="4308876"/>
            <a:ext cx="660000" cy="1683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200"/>
          </a:p>
        </p:txBody>
      </p:sp>
      <p:sp>
        <p:nvSpPr>
          <p:cNvPr id="263" name="Google Shape;263;p34"/>
          <p:cNvSpPr txBox="1"/>
          <p:nvPr/>
        </p:nvSpPr>
        <p:spPr>
          <a:xfrm>
            <a:off x="7828525" y="4332359"/>
            <a:ext cx="588600" cy="96300"/>
          </a:xfrm>
          <a:prstGeom prst="rect">
            <a:avLst/>
          </a:prstGeom>
          <a:noFill/>
          <a:ln>
            <a:noFill/>
          </a:ln>
        </p:spPr>
        <p:txBody>
          <a:bodyPr spcFirstLastPara="1" wrap="square" lIns="0" tIns="0" rIns="0" bIns="0" anchor="t" anchorCtr="0">
            <a:noAutofit/>
          </a:bodyPr>
          <a:lstStyle/>
          <a:p>
            <a:pPr marL="0" marR="0" lvl="0" indent="0" algn="l" rtl="0">
              <a:lnSpc>
                <a:spcPct val="110444"/>
              </a:lnSpc>
              <a:spcBef>
                <a:spcPts val="0"/>
              </a:spcBef>
              <a:spcAft>
                <a:spcPts val="0"/>
              </a:spcAft>
              <a:buNone/>
            </a:pPr>
            <a:r>
              <a:rPr lang="en" sz="1200">
                <a:solidFill>
                  <a:srgbClr val="7D8287"/>
                </a:solidFill>
                <a:latin typeface="Arial"/>
                <a:ea typeface="Arial"/>
                <a:cs typeface="Arial"/>
                <a:sym typeface="Arial"/>
              </a:rPr>
              <a:t>#AIMtoInnovate</a:t>
            </a:r>
            <a:endParaRPr sz="1200">
              <a:latin typeface="Arial"/>
              <a:ea typeface="Arial"/>
              <a:cs typeface="Arial"/>
              <a:sym typeface="Arial"/>
            </a:endParaRPr>
          </a:p>
        </p:txBody>
      </p:sp>
      <p:grpSp>
        <p:nvGrpSpPr>
          <p:cNvPr id="264" name="Google Shape;264;p34"/>
          <p:cNvGrpSpPr/>
          <p:nvPr/>
        </p:nvGrpSpPr>
        <p:grpSpPr>
          <a:xfrm>
            <a:off x="2537071" y="4150"/>
            <a:ext cx="3766802" cy="442870"/>
            <a:chOff x="3420681" y="4156"/>
            <a:chExt cx="5124900" cy="590100"/>
          </a:xfrm>
        </p:grpSpPr>
        <p:sp>
          <p:nvSpPr>
            <p:cNvPr id="265" name="Google Shape;265;p34"/>
            <p:cNvSpPr/>
            <p:nvPr/>
          </p:nvSpPr>
          <p:spPr>
            <a:xfrm>
              <a:off x="3420681" y="4156"/>
              <a:ext cx="5124900" cy="5901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200"/>
            </a:p>
          </p:txBody>
        </p:sp>
        <p:sp>
          <p:nvSpPr>
            <p:cNvPr id="266" name="Google Shape;266;p34"/>
            <p:cNvSpPr/>
            <p:nvPr/>
          </p:nvSpPr>
          <p:spPr>
            <a:xfrm>
              <a:off x="3495928" y="129794"/>
              <a:ext cx="4984200" cy="3816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200"/>
            </a:p>
          </p:txBody>
        </p:sp>
        <p:sp>
          <p:nvSpPr>
            <p:cNvPr id="267" name="Google Shape;267;p34"/>
            <p:cNvSpPr/>
            <p:nvPr/>
          </p:nvSpPr>
          <p:spPr>
            <a:xfrm>
              <a:off x="8098548" y="318922"/>
              <a:ext cx="87900" cy="79200"/>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200"/>
            </a:p>
          </p:txBody>
        </p:sp>
        <p:sp>
          <p:nvSpPr>
            <p:cNvPr id="268" name="Google Shape;268;p34"/>
            <p:cNvSpPr/>
            <p:nvPr/>
          </p:nvSpPr>
          <p:spPr>
            <a:xfrm>
              <a:off x="6405283" y="318922"/>
              <a:ext cx="87900" cy="79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200"/>
            </a:p>
          </p:txBody>
        </p:sp>
        <p:sp>
          <p:nvSpPr>
            <p:cNvPr id="269" name="Google Shape;269;p34"/>
            <p:cNvSpPr/>
            <p:nvPr/>
          </p:nvSpPr>
          <p:spPr>
            <a:xfrm>
              <a:off x="5140045" y="318922"/>
              <a:ext cx="87900" cy="79200"/>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200"/>
            </a:p>
          </p:txBody>
        </p:sp>
        <p:sp>
          <p:nvSpPr>
            <p:cNvPr id="270" name="Google Shape;270;p34"/>
            <p:cNvSpPr/>
            <p:nvPr/>
          </p:nvSpPr>
          <p:spPr>
            <a:xfrm>
              <a:off x="7605305" y="249834"/>
              <a:ext cx="115500" cy="142200"/>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200"/>
            </a:p>
          </p:txBody>
        </p:sp>
        <p:sp>
          <p:nvSpPr>
            <p:cNvPr id="271" name="Google Shape;271;p34"/>
            <p:cNvSpPr/>
            <p:nvPr/>
          </p:nvSpPr>
          <p:spPr>
            <a:xfrm>
              <a:off x="6973480" y="249834"/>
              <a:ext cx="115500" cy="142200"/>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200"/>
            </a:p>
          </p:txBody>
        </p:sp>
        <p:sp>
          <p:nvSpPr>
            <p:cNvPr id="272" name="Google Shape;272;p34"/>
            <p:cNvSpPr/>
            <p:nvPr/>
          </p:nvSpPr>
          <p:spPr>
            <a:xfrm>
              <a:off x="7853959" y="246989"/>
              <a:ext cx="105900" cy="146700"/>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200"/>
            </a:p>
          </p:txBody>
        </p:sp>
        <p:sp>
          <p:nvSpPr>
            <p:cNvPr id="273" name="Google Shape;273;p34"/>
            <p:cNvSpPr/>
            <p:nvPr/>
          </p:nvSpPr>
          <p:spPr>
            <a:xfrm>
              <a:off x="4744199" y="215137"/>
              <a:ext cx="3736340" cy="296545"/>
            </a:xfrm>
            <a:custGeom>
              <a:avLst/>
              <a:gdLst/>
              <a:ahLst/>
              <a:cxnLst/>
              <a:rect l="l" t="t" r="r" b="b"/>
              <a:pathLst>
                <a:path w="3736340" h="296545" extrusionOk="0">
                  <a:moveTo>
                    <a:pt x="1145247" y="38201"/>
                  </a:moveTo>
                  <a:lnTo>
                    <a:pt x="1109973" y="58811"/>
                  </a:lnTo>
                  <a:lnTo>
                    <a:pt x="1103477" y="87782"/>
                  </a:lnTo>
                  <a:lnTo>
                    <a:pt x="1186611" y="87782"/>
                  </a:lnTo>
                  <a:lnTo>
                    <a:pt x="1174140" y="50844"/>
                  </a:lnTo>
                  <a:lnTo>
                    <a:pt x="1145247" y="38201"/>
                  </a:lnTo>
                  <a:close/>
                </a:path>
                <a:path w="3736340" h="296545" extrusionOk="0">
                  <a:moveTo>
                    <a:pt x="3518852" y="0"/>
                  </a:moveTo>
                  <a:lnTo>
                    <a:pt x="3578186" y="0"/>
                  </a:lnTo>
                  <a:lnTo>
                    <a:pt x="3628783" y="149619"/>
                  </a:lnTo>
                  <a:lnTo>
                    <a:pt x="3678161" y="0"/>
                  </a:lnTo>
                  <a:lnTo>
                    <a:pt x="3735870" y="0"/>
                  </a:lnTo>
                  <a:lnTo>
                    <a:pt x="3661473" y="202984"/>
                  </a:lnTo>
                  <a:lnTo>
                    <a:pt x="3648049" y="239611"/>
                  </a:lnTo>
                  <a:lnTo>
                    <a:pt x="3629571" y="274208"/>
                  </a:lnTo>
                  <a:lnTo>
                    <a:pt x="3590847" y="294370"/>
                  </a:lnTo>
                  <a:lnTo>
                    <a:pt x="3568801" y="296265"/>
                  </a:lnTo>
                  <a:lnTo>
                    <a:pt x="3560772" y="296055"/>
                  </a:lnTo>
                  <a:lnTo>
                    <a:pt x="3552818" y="295426"/>
                  </a:lnTo>
                  <a:lnTo>
                    <a:pt x="3544941" y="294376"/>
                  </a:lnTo>
                  <a:lnTo>
                    <a:pt x="3537140" y="292906"/>
                  </a:lnTo>
                  <a:lnTo>
                    <a:pt x="3532263" y="249377"/>
                  </a:lnTo>
                  <a:lnTo>
                    <a:pt x="3541026" y="251104"/>
                  </a:lnTo>
                  <a:lnTo>
                    <a:pt x="3548913" y="251968"/>
                  </a:lnTo>
                  <a:lnTo>
                    <a:pt x="3555949" y="251968"/>
                  </a:lnTo>
                  <a:lnTo>
                    <a:pt x="3565076" y="251252"/>
                  </a:lnTo>
                  <a:lnTo>
                    <a:pt x="3596394" y="219801"/>
                  </a:lnTo>
                  <a:lnTo>
                    <a:pt x="3599154" y="211328"/>
                  </a:lnTo>
                  <a:lnTo>
                    <a:pt x="3518852" y="0"/>
                  </a:lnTo>
                  <a:close/>
                </a:path>
                <a:path w="3736340" h="296545" extrusionOk="0">
                  <a:moveTo>
                    <a:pt x="808393" y="0"/>
                  </a:moveTo>
                  <a:lnTo>
                    <a:pt x="866914" y="0"/>
                  </a:lnTo>
                  <a:lnTo>
                    <a:pt x="906602" y="107645"/>
                  </a:lnTo>
                  <a:lnTo>
                    <a:pt x="918121" y="143592"/>
                  </a:lnTo>
                  <a:lnTo>
                    <a:pt x="921169" y="134457"/>
                  </a:lnTo>
                  <a:lnTo>
                    <a:pt x="923099" y="128432"/>
                  </a:lnTo>
                  <a:lnTo>
                    <a:pt x="923899" y="125520"/>
                  </a:lnTo>
                  <a:lnTo>
                    <a:pt x="925753" y="119560"/>
                  </a:lnTo>
                  <a:lnTo>
                    <a:pt x="927747" y="113601"/>
                  </a:lnTo>
                  <a:lnTo>
                    <a:pt x="929881" y="107645"/>
                  </a:lnTo>
                  <a:lnTo>
                    <a:pt x="970140" y="0"/>
                  </a:lnTo>
                  <a:lnTo>
                    <a:pt x="1027442" y="0"/>
                  </a:lnTo>
                  <a:lnTo>
                    <a:pt x="943635" y="210921"/>
                  </a:lnTo>
                  <a:lnTo>
                    <a:pt x="893381" y="210921"/>
                  </a:lnTo>
                  <a:lnTo>
                    <a:pt x="808393" y="0"/>
                  </a:lnTo>
                  <a:close/>
                </a:path>
                <a:path w="3736340" h="296545" extrusionOk="0">
                  <a:moveTo>
                    <a:pt x="722503" y="0"/>
                  </a:moveTo>
                  <a:lnTo>
                    <a:pt x="778179" y="0"/>
                  </a:lnTo>
                  <a:lnTo>
                    <a:pt x="778179" y="210921"/>
                  </a:lnTo>
                  <a:lnTo>
                    <a:pt x="722503" y="210921"/>
                  </a:lnTo>
                  <a:lnTo>
                    <a:pt x="722503" y="0"/>
                  </a:lnTo>
                  <a:close/>
                </a:path>
                <a:path w="3736340" h="296545" extrusionOk="0">
                  <a:moveTo>
                    <a:pt x="248234" y="0"/>
                  </a:moveTo>
                  <a:lnTo>
                    <a:pt x="303911" y="0"/>
                  </a:lnTo>
                  <a:lnTo>
                    <a:pt x="303911" y="210921"/>
                  </a:lnTo>
                  <a:lnTo>
                    <a:pt x="248234" y="210921"/>
                  </a:lnTo>
                  <a:lnTo>
                    <a:pt x="248234" y="0"/>
                  </a:lnTo>
                  <a:close/>
                </a:path>
                <a:path w="3736340" h="296545" extrusionOk="0">
                  <a:moveTo>
                    <a:pt x="0" y="0"/>
                  </a:moveTo>
                  <a:lnTo>
                    <a:pt x="55664" y="0"/>
                  </a:lnTo>
                  <a:lnTo>
                    <a:pt x="55664" y="210921"/>
                  </a:lnTo>
                  <a:lnTo>
                    <a:pt x="0" y="210921"/>
                  </a:lnTo>
                  <a:lnTo>
                    <a:pt x="0" y="0"/>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200"/>
            </a:p>
          </p:txBody>
        </p:sp>
        <p:sp>
          <p:nvSpPr>
            <p:cNvPr id="274" name="Google Shape;274;p34"/>
            <p:cNvSpPr/>
            <p:nvPr/>
          </p:nvSpPr>
          <p:spPr>
            <a:xfrm>
              <a:off x="8042871" y="204317"/>
              <a:ext cx="210300" cy="233400"/>
            </a:xfrm>
            <a:prstGeom prst="rect">
              <a:avLst/>
            </a:prstGeom>
            <a:blipFill rotWithShape="1">
              <a:blip r:embed="rId1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200"/>
            </a:p>
          </p:txBody>
        </p:sp>
        <p:sp>
          <p:nvSpPr>
            <p:cNvPr id="275" name="Google Shape;275;p34"/>
            <p:cNvSpPr/>
            <p:nvPr/>
          </p:nvSpPr>
          <p:spPr>
            <a:xfrm>
              <a:off x="7548003" y="204317"/>
              <a:ext cx="230100" cy="233400"/>
            </a:xfrm>
            <a:prstGeom prst="rect">
              <a:avLst/>
            </a:prstGeom>
            <a:blipFill rotWithShape="1">
              <a:blip r:embed="rId1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200"/>
            </a:p>
          </p:txBody>
        </p:sp>
        <p:sp>
          <p:nvSpPr>
            <p:cNvPr id="276" name="Google Shape;276;p34"/>
            <p:cNvSpPr/>
            <p:nvPr/>
          </p:nvSpPr>
          <p:spPr>
            <a:xfrm>
              <a:off x="6916178" y="204317"/>
              <a:ext cx="230100" cy="233400"/>
            </a:xfrm>
            <a:prstGeom prst="rect">
              <a:avLst/>
            </a:prstGeom>
            <a:blipFill rotWithShape="1">
              <a:blip r:embed="rId1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200"/>
            </a:p>
          </p:txBody>
        </p:sp>
        <p:sp>
          <p:nvSpPr>
            <p:cNvPr id="277" name="Google Shape;277;p34"/>
            <p:cNvSpPr/>
            <p:nvPr/>
          </p:nvSpPr>
          <p:spPr>
            <a:xfrm>
              <a:off x="6349606" y="204317"/>
              <a:ext cx="430500" cy="233400"/>
            </a:xfrm>
            <a:prstGeom prst="rect">
              <a:avLst/>
            </a:prstGeom>
            <a:blipFill rotWithShape="1">
              <a:blip r:embed="rId1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200"/>
            </a:p>
          </p:txBody>
        </p:sp>
        <p:sp>
          <p:nvSpPr>
            <p:cNvPr id="278" name="Google Shape;278;p34"/>
            <p:cNvSpPr/>
            <p:nvPr/>
          </p:nvSpPr>
          <p:spPr>
            <a:xfrm>
              <a:off x="5789383" y="210667"/>
              <a:ext cx="419735" cy="220979"/>
            </a:xfrm>
            <a:custGeom>
              <a:avLst/>
              <a:gdLst/>
              <a:ahLst/>
              <a:cxnLst/>
              <a:rect l="l" t="t" r="r" b="b"/>
              <a:pathLst>
                <a:path w="419735" h="220979" extrusionOk="0">
                  <a:moveTo>
                    <a:pt x="318820" y="0"/>
                  </a:moveTo>
                  <a:lnTo>
                    <a:pt x="371245" y="7971"/>
                  </a:lnTo>
                  <a:lnTo>
                    <a:pt x="407356" y="43060"/>
                  </a:lnTo>
                  <a:lnTo>
                    <a:pt x="412153" y="56083"/>
                  </a:lnTo>
                  <a:lnTo>
                    <a:pt x="359727" y="65837"/>
                  </a:lnTo>
                  <a:lnTo>
                    <a:pt x="357454" y="57569"/>
                  </a:lnTo>
                  <a:lnTo>
                    <a:pt x="353174" y="51234"/>
                  </a:lnTo>
                  <a:lnTo>
                    <a:pt x="319811" y="40233"/>
                  </a:lnTo>
                  <a:lnTo>
                    <a:pt x="309519" y="40619"/>
                  </a:lnTo>
                  <a:lnTo>
                    <a:pt x="281686" y="53093"/>
                  </a:lnTo>
                  <a:lnTo>
                    <a:pt x="281686" y="57734"/>
                  </a:lnTo>
                  <a:lnTo>
                    <a:pt x="281686" y="61709"/>
                  </a:lnTo>
                  <a:lnTo>
                    <a:pt x="319495" y="78800"/>
                  </a:lnTo>
                  <a:lnTo>
                    <a:pt x="339521" y="83585"/>
                  </a:lnTo>
                  <a:lnTo>
                    <a:pt x="360188" y="88940"/>
                  </a:lnTo>
                  <a:lnTo>
                    <a:pt x="401942" y="108426"/>
                  </a:lnTo>
                  <a:lnTo>
                    <a:pt x="419455" y="149949"/>
                  </a:lnTo>
                  <a:lnTo>
                    <a:pt x="417941" y="163943"/>
                  </a:lnTo>
                  <a:lnTo>
                    <a:pt x="395224" y="199815"/>
                  </a:lnTo>
                  <a:lnTo>
                    <a:pt x="345785" y="219371"/>
                  </a:lnTo>
                  <a:lnTo>
                    <a:pt x="323494" y="220675"/>
                  </a:lnTo>
                  <a:lnTo>
                    <a:pt x="303061" y="219588"/>
                  </a:lnTo>
                  <a:lnTo>
                    <a:pt x="255244" y="203285"/>
                  </a:lnTo>
                  <a:lnTo>
                    <a:pt x="227314" y="170198"/>
                  </a:lnTo>
                  <a:lnTo>
                    <a:pt x="222351" y="156057"/>
                  </a:lnTo>
                  <a:lnTo>
                    <a:pt x="278434" y="147523"/>
                  </a:lnTo>
                  <a:lnTo>
                    <a:pt x="280682" y="155117"/>
                  </a:lnTo>
                  <a:lnTo>
                    <a:pt x="283846" y="161738"/>
                  </a:lnTo>
                  <a:lnTo>
                    <a:pt x="323481" y="180441"/>
                  </a:lnTo>
                  <a:lnTo>
                    <a:pt x="333630" y="179944"/>
                  </a:lnTo>
                  <a:lnTo>
                    <a:pt x="363372" y="163799"/>
                  </a:lnTo>
                  <a:lnTo>
                    <a:pt x="363372" y="157569"/>
                  </a:lnTo>
                  <a:lnTo>
                    <a:pt x="363372" y="153327"/>
                  </a:lnTo>
                  <a:lnTo>
                    <a:pt x="340728" y="139668"/>
                  </a:lnTo>
                  <a:lnTo>
                    <a:pt x="310051" y="132371"/>
                  </a:lnTo>
                  <a:lnTo>
                    <a:pt x="267236" y="118744"/>
                  </a:lnTo>
                  <a:lnTo>
                    <a:pt x="236331" y="91973"/>
                  </a:lnTo>
                  <a:lnTo>
                    <a:pt x="230073" y="64865"/>
                  </a:lnTo>
                  <a:lnTo>
                    <a:pt x="231425" y="51684"/>
                  </a:lnTo>
                  <a:lnTo>
                    <a:pt x="251713" y="18704"/>
                  </a:lnTo>
                  <a:lnTo>
                    <a:pt x="297580" y="1169"/>
                  </a:lnTo>
                  <a:lnTo>
                    <a:pt x="318820" y="0"/>
                  </a:lnTo>
                  <a:close/>
                </a:path>
                <a:path w="419735" h="220979" extrusionOk="0">
                  <a:moveTo>
                    <a:pt x="96558" y="0"/>
                  </a:moveTo>
                  <a:lnTo>
                    <a:pt x="138593" y="7775"/>
                  </a:lnTo>
                  <a:lnTo>
                    <a:pt x="170713" y="31102"/>
                  </a:lnTo>
                  <a:lnTo>
                    <a:pt x="190796" y="70475"/>
                  </a:lnTo>
                  <a:lnTo>
                    <a:pt x="196697" y="126390"/>
                  </a:lnTo>
                  <a:lnTo>
                    <a:pt x="57302" y="126390"/>
                  </a:lnTo>
                  <a:lnTo>
                    <a:pt x="58362" y="138112"/>
                  </a:lnTo>
                  <a:lnTo>
                    <a:pt x="77563" y="171052"/>
                  </a:lnTo>
                  <a:lnTo>
                    <a:pt x="102781" y="178816"/>
                  </a:lnTo>
                  <a:lnTo>
                    <a:pt x="111480" y="178816"/>
                  </a:lnTo>
                  <a:lnTo>
                    <a:pt x="138175" y="148742"/>
                  </a:lnTo>
                  <a:lnTo>
                    <a:pt x="193852" y="158089"/>
                  </a:lnTo>
                  <a:lnTo>
                    <a:pt x="170799" y="195769"/>
                  </a:lnTo>
                  <a:lnTo>
                    <a:pt x="133997" y="216676"/>
                  </a:lnTo>
                  <a:lnTo>
                    <a:pt x="102184" y="220675"/>
                  </a:lnTo>
                  <a:lnTo>
                    <a:pt x="76488" y="218426"/>
                  </a:lnTo>
                  <a:lnTo>
                    <a:pt x="35808" y="200433"/>
                  </a:lnTo>
                  <a:lnTo>
                    <a:pt x="11712" y="169333"/>
                  </a:lnTo>
                  <a:lnTo>
                    <a:pt x="0" y="111925"/>
                  </a:lnTo>
                  <a:lnTo>
                    <a:pt x="1709" y="87106"/>
                  </a:lnTo>
                  <a:lnTo>
                    <a:pt x="15387" y="46004"/>
                  </a:lnTo>
                  <a:lnTo>
                    <a:pt x="41940" y="16718"/>
                  </a:lnTo>
                  <a:lnTo>
                    <a:pt x="76544" y="1857"/>
                  </a:lnTo>
                  <a:lnTo>
                    <a:pt x="96558" y="0"/>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200"/>
            </a:p>
          </p:txBody>
        </p:sp>
        <p:sp>
          <p:nvSpPr>
            <p:cNvPr id="279" name="Google Shape;279;p34"/>
            <p:cNvSpPr/>
            <p:nvPr/>
          </p:nvSpPr>
          <p:spPr>
            <a:xfrm>
              <a:off x="5084368" y="204317"/>
              <a:ext cx="210300" cy="233400"/>
            </a:xfrm>
            <a:prstGeom prst="rect">
              <a:avLst/>
            </a:prstGeom>
            <a:blipFill rotWithShape="1">
              <a:blip r:embed="rId1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200"/>
            </a:p>
          </p:txBody>
        </p:sp>
        <p:sp>
          <p:nvSpPr>
            <p:cNvPr id="280" name="Google Shape;280;p34"/>
            <p:cNvSpPr/>
            <p:nvPr/>
          </p:nvSpPr>
          <p:spPr>
            <a:xfrm>
              <a:off x="4488789" y="204317"/>
              <a:ext cx="205200" cy="228000"/>
            </a:xfrm>
            <a:prstGeom prst="rect">
              <a:avLst/>
            </a:prstGeom>
            <a:blipFill rotWithShape="1">
              <a:blip r:embed="rId1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200"/>
            </a:p>
          </p:txBody>
        </p:sp>
        <p:sp>
          <p:nvSpPr>
            <p:cNvPr id="281" name="Google Shape;281;p34"/>
            <p:cNvSpPr/>
            <p:nvPr/>
          </p:nvSpPr>
          <p:spPr>
            <a:xfrm>
              <a:off x="3495929" y="129793"/>
              <a:ext cx="4513580" cy="301625"/>
            </a:xfrm>
            <a:custGeom>
              <a:avLst/>
              <a:gdLst/>
              <a:ahLst/>
              <a:cxnLst/>
              <a:rect l="l" t="t" r="r" b="b"/>
              <a:pathLst>
                <a:path w="4513580" h="301625" extrusionOk="0">
                  <a:moveTo>
                    <a:pt x="143662" y="73152"/>
                  </a:moveTo>
                  <a:lnTo>
                    <a:pt x="104406" y="180848"/>
                  </a:lnTo>
                  <a:lnTo>
                    <a:pt x="184111" y="180848"/>
                  </a:lnTo>
                  <a:lnTo>
                    <a:pt x="143662" y="73152"/>
                  </a:lnTo>
                  <a:close/>
                </a:path>
                <a:path w="4513580" h="301625" extrusionOk="0">
                  <a:moveTo>
                    <a:pt x="3994213" y="10566"/>
                  </a:moveTo>
                  <a:lnTo>
                    <a:pt x="3994213" y="85343"/>
                  </a:lnTo>
                  <a:lnTo>
                    <a:pt x="4032415" y="85343"/>
                  </a:lnTo>
                  <a:lnTo>
                    <a:pt x="4032415" y="129641"/>
                  </a:lnTo>
                  <a:lnTo>
                    <a:pt x="3994213" y="129641"/>
                  </a:lnTo>
                  <a:lnTo>
                    <a:pt x="3994213" y="215087"/>
                  </a:lnTo>
                  <a:lnTo>
                    <a:pt x="4000284" y="252425"/>
                  </a:lnTo>
                  <a:lnTo>
                    <a:pt x="4002862" y="254288"/>
                  </a:lnTo>
                  <a:lnTo>
                    <a:pt x="4006011" y="255219"/>
                  </a:lnTo>
                  <a:lnTo>
                    <a:pt x="4009732" y="255219"/>
                  </a:lnTo>
                  <a:lnTo>
                    <a:pt x="4014901" y="255219"/>
                  </a:lnTo>
                  <a:lnTo>
                    <a:pt x="4022394" y="253432"/>
                  </a:lnTo>
                  <a:lnTo>
                    <a:pt x="4032211" y="249859"/>
                  </a:lnTo>
                  <a:lnTo>
                    <a:pt x="4036885" y="293198"/>
                  </a:lnTo>
                  <a:lnTo>
                    <a:pt x="4026867" y="296851"/>
                  </a:lnTo>
                  <a:lnTo>
                    <a:pt x="4016206" y="299461"/>
                  </a:lnTo>
                  <a:lnTo>
                    <a:pt x="4004902" y="301026"/>
                  </a:lnTo>
                  <a:lnTo>
                    <a:pt x="3992956" y="301548"/>
                  </a:lnTo>
                  <a:lnTo>
                    <a:pt x="3985619" y="301231"/>
                  </a:lnTo>
                  <a:lnTo>
                    <a:pt x="3948137" y="283299"/>
                  </a:lnTo>
                  <a:lnTo>
                    <a:pt x="3944378" y="277914"/>
                  </a:lnTo>
                  <a:lnTo>
                    <a:pt x="3938648" y="235586"/>
                  </a:lnTo>
                  <a:lnTo>
                    <a:pt x="3938536" y="221977"/>
                  </a:lnTo>
                  <a:lnTo>
                    <a:pt x="3938536" y="129641"/>
                  </a:lnTo>
                  <a:lnTo>
                    <a:pt x="3912933" y="129641"/>
                  </a:lnTo>
                  <a:lnTo>
                    <a:pt x="3912933" y="85343"/>
                  </a:lnTo>
                  <a:lnTo>
                    <a:pt x="3938536" y="85343"/>
                  </a:lnTo>
                  <a:lnTo>
                    <a:pt x="3938536" y="43485"/>
                  </a:lnTo>
                  <a:lnTo>
                    <a:pt x="3994213" y="10566"/>
                  </a:lnTo>
                  <a:close/>
                </a:path>
                <a:path w="4513580" h="301625" extrusionOk="0">
                  <a:moveTo>
                    <a:pt x="1893557" y="10566"/>
                  </a:moveTo>
                  <a:lnTo>
                    <a:pt x="1893557" y="85343"/>
                  </a:lnTo>
                  <a:lnTo>
                    <a:pt x="1931758" y="85343"/>
                  </a:lnTo>
                  <a:lnTo>
                    <a:pt x="1931758" y="129641"/>
                  </a:lnTo>
                  <a:lnTo>
                    <a:pt x="1893557" y="129641"/>
                  </a:lnTo>
                  <a:lnTo>
                    <a:pt x="1893557" y="215087"/>
                  </a:lnTo>
                  <a:lnTo>
                    <a:pt x="1899627" y="252425"/>
                  </a:lnTo>
                  <a:lnTo>
                    <a:pt x="1902206" y="254288"/>
                  </a:lnTo>
                  <a:lnTo>
                    <a:pt x="1905355" y="255219"/>
                  </a:lnTo>
                  <a:lnTo>
                    <a:pt x="1909076" y="255219"/>
                  </a:lnTo>
                  <a:lnTo>
                    <a:pt x="1914245" y="255219"/>
                  </a:lnTo>
                  <a:lnTo>
                    <a:pt x="1921738" y="253432"/>
                  </a:lnTo>
                  <a:lnTo>
                    <a:pt x="1931555" y="249859"/>
                  </a:lnTo>
                  <a:lnTo>
                    <a:pt x="1936229" y="293198"/>
                  </a:lnTo>
                  <a:lnTo>
                    <a:pt x="1926211" y="296851"/>
                  </a:lnTo>
                  <a:lnTo>
                    <a:pt x="1915550" y="299461"/>
                  </a:lnTo>
                  <a:lnTo>
                    <a:pt x="1904246" y="301026"/>
                  </a:lnTo>
                  <a:lnTo>
                    <a:pt x="1892300" y="301548"/>
                  </a:lnTo>
                  <a:lnTo>
                    <a:pt x="1884962" y="301231"/>
                  </a:lnTo>
                  <a:lnTo>
                    <a:pt x="1847481" y="283299"/>
                  </a:lnTo>
                  <a:lnTo>
                    <a:pt x="1843709" y="277914"/>
                  </a:lnTo>
                  <a:lnTo>
                    <a:pt x="1837990" y="235586"/>
                  </a:lnTo>
                  <a:lnTo>
                    <a:pt x="1837880" y="221977"/>
                  </a:lnTo>
                  <a:lnTo>
                    <a:pt x="1837880" y="129641"/>
                  </a:lnTo>
                  <a:lnTo>
                    <a:pt x="1812277" y="129641"/>
                  </a:lnTo>
                  <a:lnTo>
                    <a:pt x="1812277" y="85343"/>
                  </a:lnTo>
                  <a:lnTo>
                    <a:pt x="1837880" y="85343"/>
                  </a:lnTo>
                  <a:lnTo>
                    <a:pt x="1837880" y="43485"/>
                  </a:lnTo>
                  <a:lnTo>
                    <a:pt x="1893557" y="10566"/>
                  </a:lnTo>
                  <a:close/>
                </a:path>
                <a:path w="4513580" h="301625" extrusionOk="0">
                  <a:moveTo>
                    <a:pt x="1419288" y="10566"/>
                  </a:moveTo>
                  <a:lnTo>
                    <a:pt x="1419288" y="85343"/>
                  </a:lnTo>
                  <a:lnTo>
                    <a:pt x="1457490" y="85343"/>
                  </a:lnTo>
                  <a:lnTo>
                    <a:pt x="1457490" y="129641"/>
                  </a:lnTo>
                  <a:lnTo>
                    <a:pt x="1419288" y="129641"/>
                  </a:lnTo>
                  <a:lnTo>
                    <a:pt x="1419288" y="215087"/>
                  </a:lnTo>
                  <a:lnTo>
                    <a:pt x="1425359" y="252425"/>
                  </a:lnTo>
                  <a:lnTo>
                    <a:pt x="1427937" y="254288"/>
                  </a:lnTo>
                  <a:lnTo>
                    <a:pt x="1431086" y="255219"/>
                  </a:lnTo>
                  <a:lnTo>
                    <a:pt x="1434807" y="255219"/>
                  </a:lnTo>
                  <a:lnTo>
                    <a:pt x="1439976" y="255219"/>
                  </a:lnTo>
                  <a:lnTo>
                    <a:pt x="1447469" y="253432"/>
                  </a:lnTo>
                  <a:lnTo>
                    <a:pt x="1457286" y="249859"/>
                  </a:lnTo>
                  <a:lnTo>
                    <a:pt x="1461960" y="293198"/>
                  </a:lnTo>
                  <a:lnTo>
                    <a:pt x="1451942" y="296851"/>
                  </a:lnTo>
                  <a:lnTo>
                    <a:pt x="1441281" y="299461"/>
                  </a:lnTo>
                  <a:lnTo>
                    <a:pt x="1429977" y="301026"/>
                  </a:lnTo>
                  <a:lnTo>
                    <a:pt x="1418031" y="301548"/>
                  </a:lnTo>
                  <a:lnTo>
                    <a:pt x="1410694" y="301231"/>
                  </a:lnTo>
                  <a:lnTo>
                    <a:pt x="1373212" y="283299"/>
                  </a:lnTo>
                  <a:lnTo>
                    <a:pt x="1369453" y="277914"/>
                  </a:lnTo>
                  <a:lnTo>
                    <a:pt x="1363723" y="235586"/>
                  </a:lnTo>
                  <a:lnTo>
                    <a:pt x="1363611" y="221977"/>
                  </a:lnTo>
                  <a:lnTo>
                    <a:pt x="1363611" y="129641"/>
                  </a:lnTo>
                  <a:lnTo>
                    <a:pt x="1338008" y="129641"/>
                  </a:lnTo>
                  <a:lnTo>
                    <a:pt x="1338008" y="85343"/>
                  </a:lnTo>
                  <a:lnTo>
                    <a:pt x="1363611" y="85343"/>
                  </a:lnTo>
                  <a:lnTo>
                    <a:pt x="1363611" y="43485"/>
                  </a:lnTo>
                  <a:lnTo>
                    <a:pt x="1419288" y="10566"/>
                  </a:lnTo>
                  <a:close/>
                </a:path>
                <a:path w="4513580" h="301625" extrusionOk="0">
                  <a:moveTo>
                    <a:pt x="4457446" y="5283"/>
                  </a:moveTo>
                  <a:lnTo>
                    <a:pt x="4513122" y="5283"/>
                  </a:lnTo>
                  <a:lnTo>
                    <a:pt x="4513122" y="296265"/>
                  </a:lnTo>
                  <a:lnTo>
                    <a:pt x="4461510" y="296265"/>
                  </a:lnTo>
                  <a:lnTo>
                    <a:pt x="4461510" y="265309"/>
                  </a:lnTo>
                  <a:lnTo>
                    <a:pt x="4454749" y="273778"/>
                  </a:lnTo>
                  <a:lnTo>
                    <a:pt x="4422139" y="296435"/>
                  </a:lnTo>
                  <a:lnTo>
                    <a:pt x="4395444" y="301548"/>
                  </a:lnTo>
                  <a:lnTo>
                    <a:pt x="4377887" y="299716"/>
                  </a:lnTo>
                  <a:lnTo>
                    <a:pt x="4333049" y="272224"/>
                  </a:lnTo>
                  <a:lnTo>
                    <a:pt x="4313572" y="237110"/>
                  </a:lnTo>
                  <a:lnTo>
                    <a:pt x="4307078" y="190417"/>
                  </a:lnTo>
                  <a:lnTo>
                    <a:pt x="4308656" y="165187"/>
                  </a:lnTo>
                  <a:lnTo>
                    <a:pt x="4321286" y="124382"/>
                  </a:lnTo>
                  <a:lnTo>
                    <a:pt x="4360932" y="87857"/>
                  </a:lnTo>
                  <a:lnTo>
                    <a:pt x="4396193" y="80873"/>
                  </a:lnTo>
                  <a:lnTo>
                    <a:pt x="4413295" y="82709"/>
                  </a:lnTo>
                  <a:lnTo>
                    <a:pt x="4429205" y="88215"/>
                  </a:lnTo>
                  <a:lnTo>
                    <a:pt x="4443923" y="97393"/>
                  </a:lnTo>
                  <a:lnTo>
                    <a:pt x="4457446" y="110242"/>
                  </a:lnTo>
                  <a:lnTo>
                    <a:pt x="4457446" y="5283"/>
                  </a:lnTo>
                  <a:close/>
                </a:path>
                <a:path w="4513580" h="301625" extrusionOk="0">
                  <a:moveTo>
                    <a:pt x="1970773" y="5283"/>
                  </a:moveTo>
                  <a:lnTo>
                    <a:pt x="2026450" y="5283"/>
                  </a:lnTo>
                  <a:lnTo>
                    <a:pt x="2026450" y="56895"/>
                  </a:lnTo>
                  <a:lnTo>
                    <a:pt x="1970773" y="56895"/>
                  </a:lnTo>
                  <a:lnTo>
                    <a:pt x="1970773" y="5283"/>
                  </a:lnTo>
                  <a:close/>
                </a:path>
                <a:path w="4513580" h="301625" extrusionOk="0">
                  <a:moveTo>
                    <a:pt x="1496504" y="5283"/>
                  </a:moveTo>
                  <a:lnTo>
                    <a:pt x="1552181" y="5283"/>
                  </a:lnTo>
                  <a:lnTo>
                    <a:pt x="1552181" y="56895"/>
                  </a:lnTo>
                  <a:lnTo>
                    <a:pt x="1496504" y="56895"/>
                  </a:lnTo>
                  <a:lnTo>
                    <a:pt x="1496504" y="5283"/>
                  </a:lnTo>
                  <a:close/>
                </a:path>
                <a:path w="4513580" h="301625" extrusionOk="0">
                  <a:moveTo>
                    <a:pt x="1248270" y="5283"/>
                  </a:moveTo>
                  <a:lnTo>
                    <a:pt x="1303934" y="5283"/>
                  </a:lnTo>
                  <a:lnTo>
                    <a:pt x="1303934" y="56895"/>
                  </a:lnTo>
                  <a:lnTo>
                    <a:pt x="1248270" y="56895"/>
                  </a:lnTo>
                  <a:lnTo>
                    <a:pt x="1248270" y="5283"/>
                  </a:lnTo>
                  <a:close/>
                </a:path>
                <a:path w="4513580" h="301625" extrusionOk="0">
                  <a:moveTo>
                    <a:pt x="885482" y="5283"/>
                  </a:moveTo>
                  <a:lnTo>
                    <a:pt x="944410" y="5283"/>
                  </a:lnTo>
                  <a:lnTo>
                    <a:pt x="944410" y="296265"/>
                  </a:lnTo>
                  <a:lnTo>
                    <a:pt x="885482" y="296265"/>
                  </a:lnTo>
                  <a:lnTo>
                    <a:pt x="885482" y="5283"/>
                  </a:lnTo>
                  <a:close/>
                </a:path>
                <a:path w="4513580" h="301625" extrusionOk="0">
                  <a:moveTo>
                    <a:pt x="435254" y="5283"/>
                  </a:moveTo>
                  <a:lnTo>
                    <a:pt x="523494" y="5283"/>
                  </a:lnTo>
                  <a:lnTo>
                    <a:pt x="575665" y="203765"/>
                  </a:lnTo>
                  <a:lnTo>
                    <a:pt x="627253" y="5283"/>
                  </a:lnTo>
                  <a:lnTo>
                    <a:pt x="715670" y="5283"/>
                  </a:lnTo>
                  <a:lnTo>
                    <a:pt x="715670" y="296265"/>
                  </a:lnTo>
                  <a:lnTo>
                    <a:pt x="661212" y="296265"/>
                  </a:lnTo>
                  <a:lnTo>
                    <a:pt x="661009" y="67208"/>
                  </a:lnTo>
                  <a:lnTo>
                    <a:pt x="603631" y="296265"/>
                  </a:lnTo>
                  <a:lnTo>
                    <a:pt x="547027" y="296265"/>
                  </a:lnTo>
                  <a:lnTo>
                    <a:pt x="489915" y="67208"/>
                  </a:lnTo>
                  <a:lnTo>
                    <a:pt x="489712" y="296265"/>
                  </a:lnTo>
                  <a:lnTo>
                    <a:pt x="435254" y="296265"/>
                  </a:lnTo>
                  <a:lnTo>
                    <a:pt x="435254" y="5283"/>
                  </a:lnTo>
                  <a:close/>
                </a:path>
                <a:path w="4513580" h="301625" extrusionOk="0">
                  <a:moveTo>
                    <a:pt x="321132" y="5283"/>
                  </a:moveTo>
                  <a:lnTo>
                    <a:pt x="380047" y="5283"/>
                  </a:lnTo>
                  <a:lnTo>
                    <a:pt x="380047" y="296265"/>
                  </a:lnTo>
                  <a:lnTo>
                    <a:pt x="321132" y="296265"/>
                  </a:lnTo>
                  <a:lnTo>
                    <a:pt x="321132" y="5283"/>
                  </a:lnTo>
                  <a:close/>
                </a:path>
                <a:path w="4513580" h="301625" extrusionOk="0">
                  <a:moveTo>
                    <a:pt x="113017" y="5283"/>
                  </a:moveTo>
                  <a:lnTo>
                    <a:pt x="175247" y="5283"/>
                  </a:lnTo>
                  <a:lnTo>
                    <a:pt x="291795" y="296265"/>
                  </a:lnTo>
                  <a:lnTo>
                    <a:pt x="228358" y="296265"/>
                  </a:lnTo>
                  <a:lnTo>
                    <a:pt x="203212" y="230022"/>
                  </a:lnTo>
                  <a:lnTo>
                    <a:pt x="86474" y="230022"/>
                  </a:lnTo>
                  <a:lnTo>
                    <a:pt x="62318" y="296265"/>
                  </a:lnTo>
                  <a:lnTo>
                    <a:pt x="0" y="296265"/>
                  </a:lnTo>
                  <a:lnTo>
                    <a:pt x="113017" y="5283"/>
                  </a:lnTo>
                  <a:close/>
                </a:path>
                <a:path w="4513580" h="301625" extrusionOk="0">
                  <a:moveTo>
                    <a:pt x="3759619" y="0"/>
                  </a:moveTo>
                  <a:lnTo>
                    <a:pt x="3771530" y="444"/>
                  </a:lnTo>
                  <a:lnTo>
                    <a:pt x="3783317" y="1777"/>
                  </a:lnTo>
                  <a:lnTo>
                    <a:pt x="3794980" y="4000"/>
                  </a:lnTo>
                  <a:lnTo>
                    <a:pt x="3806520" y="7111"/>
                  </a:lnTo>
                  <a:lnTo>
                    <a:pt x="3799408" y="45846"/>
                  </a:lnTo>
                  <a:lnTo>
                    <a:pt x="3792667" y="44458"/>
                  </a:lnTo>
                  <a:lnTo>
                    <a:pt x="3786049" y="43465"/>
                  </a:lnTo>
                  <a:lnTo>
                    <a:pt x="3779557" y="42870"/>
                  </a:lnTo>
                  <a:lnTo>
                    <a:pt x="3773195" y="42671"/>
                  </a:lnTo>
                  <a:lnTo>
                    <a:pt x="3764940" y="42671"/>
                  </a:lnTo>
                  <a:lnTo>
                    <a:pt x="3759009" y="44574"/>
                  </a:lnTo>
                  <a:lnTo>
                    <a:pt x="3755415" y="48380"/>
                  </a:lnTo>
                  <a:lnTo>
                    <a:pt x="3751821" y="52186"/>
                  </a:lnTo>
                  <a:lnTo>
                    <a:pt x="3750030" y="59499"/>
                  </a:lnTo>
                  <a:lnTo>
                    <a:pt x="3750030" y="70319"/>
                  </a:lnTo>
                  <a:lnTo>
                    <a:pt x="3750030" y="85343"/>
                  </a:lnTo>
                  <a:lnTo>
                    <a:pt x="3791889" y="85343"/>
                  </a:lnTo>
                  <a:lnTo>
                    <a:pt x="3791889" y="129235"/>
                  </a:lnTo>
                  <a:lnTo>
                    <a:pt x="3750030" y="129235"/>
                  </a:lnTo>
                  <a:lnTo>
                    <a:pt x="3750030" y="296265"/>
                  </a:lnTo>
                  <a:lnTo>
                    <a:pt x="3694353" y="296265"/>
                  </a:lnTo>
                  <a:lnTo>
                    <a:pt x="3694353" y="129235"/>
                  </a:lnTo>
                  <a:lnTo>
                    <a:pt x="3663467" y="129235"/>
                  </a:lnTo>
                  <a:lnTo>
                    <a:pt x="3663467" y="85343"/>
                  </a:lnTo>
                  <a:lnTo>
                    <a:pt x="3694353" y="85343"/>
                  </a:lnTo>
                  <a:lnTo>
                    <a:pt x="3694353" y="69430"/>
                  </a:lnTo>
                  <a:lnTo>
                    <a:pt x="3700043" y="29641"/>
                  </a:lnTo>
                  <a:lnTo>
                    <a:pt x="3729140" y="4643"/>
                  </a:lnTo>
                  <a:lnTo>
                    <a:pt x="3748448" y="515"/>
                  </a:lnTo>
                  <a:lnTo>
                    <a:pt x="3759619" y="0"/>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200"/>
            </a:p>
          </p:txBody>
        </p:sp>
      </p:grpSp>
      <p:grpSp>
        <p:nvGrpSpPr>
          <p:cNvPr id="282" name="Google Shape;282;p34"/>
          <p:cNvGrpSpPr/>
          <p:nvPr/>
        </p:nvGrpSpPr>
        <p:grpSpPr>
          <a:xfrm>
            <a:off x="2649206" y="513407"/>
            <a:ext cx="3845814" cy="965050"/>
            <a:chOff x="3573246" y="682713"/>
            <a:chExt cx="5232400" cy="1285876"/>
          </a:xfrm>
        </p:grpSpPr>
        <p:sp>
          <p:nvSpPr>
            <p:cNvPr id="283" name="Google Shape;283;p34"/>
            <p:cNvSpPr/>
            <p:nvPr/>
          </p:nvSpPr>
          <p:spPr>
            <a:xfrm>
              <a:off x="3573246" y="682713"/>
              <a:ext cx="5232400" cy="1285875"/>
            </a:xfrm>
            <a:custGeom>
              <a:avLst/>
              <a:gdLst/>
              <a:ahLst/>
              <a:cxnLst/>
              <a:rect l="l" t="t" r="r" b="b"/>
              <a:pathLst>
                <a:path w="5232400" h="1285875" extrusionOk="0">
                  <a:moveTo>
                    <a:pt x="2616047" y="0"/>
                  </a:moveTo>
                  <a:lnTo>
                    <a:pt x="2542823" y="246"/>
                  </a:lnTo>
                  <a:lnTo>
                    <a:pt x="2470096" y="983"/>
                  </a:lnTo>
                  <a:lnTo>
                    <a:pt x="2397893" y="2203"/>
                  </a:lnTo>
                  <a:lnTo>
                    <a:pt x="2326241" y="3900"/>
                  </a:lnTo>
                  <a:lnTo>
                    <a:pt x="2255165" y="6067"/>
                  </a:lnTo>
                  <a:lnTo>
                    <a:pt x="2184691" y="8698"/>
                  </a:lnTo>
                  <a:lnTo>
                    <a:pt x="2114847" y="11786"/>
                  </a:lnTo>
                  <a:lnTo>
                    <a:pt x="2045657" y="15325"/>
                  </a:lnTo>
                  <a:lnTo>
                    <a:pt x="1977149" y="19309"/>
                  </a:lnTo>
                  <a:lnTo>
                    <a:pt x="1909348" y="23731"/>
                  </a:lnTo>
                  <a:lnTo>
                    <a:pt x="1842281" y="28585"/>
                  </a:lnTo>
                  <a:lnTo>
                    <a:pt x="1775975" y="33864"/>
                  </a:lnTo>
                  <a:lnTo>
                    <a:pt x="1710454" y="39562"/>
                  </a:lnTo>
                  <a:lnTo>
                    <a:pt x="1645746" y="45672"/>
                  </a:lnTo>
                  <a:lnTo>
                    <a:pt x="1581876" y="52188"/>
                  </a:lnTo>
                  <a:lnTo>
                    <a:pt x="1518872" y="59103"/>
                  </a:lnTo>
                  <a:lnTo>
                    <a:pt x="1456758" y="66412"/>
                  </a:lnTo>
                  <a:lnTo>
                    <a:pt x="1395562" y="74107"/>
                  </a:lnTo>
                  <a:lnTo>
                    <a:pt x="1335309" y="82182"/>
                  </a:lnTo>
                  <a:lnTo>
                    <a:pt x="1276026" y="90631"/>
                  </a:lnTo>
                  <a:lnTo>
                    <a:pt x="1217740" y="99447"/>
                  </a:lnTo>
                  <a:lnTo>
                    <a:pt x="1160475" y="108624"/>
                  </a:lnTo>
                  <a:lnTo>
                    <a:pt x="1104259" y="118155"/>
                  </a:lnTo>
                  <a:lnTo>
                    <a:pt x="1049118" y="128034"/>
                  </a:lnTo>
                  <a:lnTo>
                    <a:pt x="995077" y="138254"/>
                  </a:lnTo>
                  <a:lnTo>
                    <a:pt x="942164" y="148810"/>
                  </a:lnTo>
                  <a:lnTo>
                    <a:pt x="890404" y="159694"/>
                  </a:lnTo>
                  <a:lnTo>
                    <a:pt x="839824" y="170900"/>
                  </a:lnTo>
                  <a:lnTo>
                    <a:pt x="790449" y="182422"/>
                  </a:lnTo>
                  <a:lnTo>
                    <a:pt x="742307" y="194253"/>
                  </a:lnTo>
                  <a:lnTo>
                    <a:pt x="695422" y="206387"/>
                  </a:lnTo>
                  <a:lnTo>
                    <a:pt x="649823" y="218817"/>
                  </a:lnTo>
                  <a:lnTo>
                    <a:pt x="605534" y="231537"/>
                  </a:lnTo>
                  <a:lnTo>
                    <a:pt x="562582" y="244541"/>
                  </a:lnTo>
                  <a:lnTo>
                    <a:pt x="520993" y="257821"/>
                  </a:lnTo>
                  <a:lnTo>
                    <a:pt x="480794" y="271372"/>
                  </a:lnTo>
                  <a:lnTo>
                    <a:pt x="442010" y="285188"/>
                  </a:lnTo>
                  <a:lnTo>
                    <a:pt x="404668" y="299260"/>
                  </a:lnTo>
                  <a:lnTo>
                    <a:pt x="368794" y="313584"/>
                  </a:lnTo>
                  <a:lnTo>
                    <a:pt x="301555" y="342961"/>
                  </a:lnTo>
                  <a:lnTo>
                    <a:pt x="240504" y="373264"/>
                  </a:lnTo>
                  <a:lnTo>
                    <a:pt x="185849" y="404444"/>
                  </a:lnTo>
                  <a:lnTo>
                    <a:pt x="137801" y="436448"/>
                  </a:lnTo>
                  <a:lnTo>
                    <a:pt x="96569" y="469225"/>
                  </a:lnTo>
                  <a:lnTo>
                    <a:pt x="62363" y="502723"/>
                  </a:lnTo>
                  <a:lnTo>
                    <a:pt x="35394" y="536891"/>
                  </a:lnTo>
                  <a:lnTo>
                    <a:pt x="15870" y="571678"/>
                  </a:lnTo>
                  <a:lnTo>
                    <a:pt x="1005" y="624904"/>
                  </a:lnTo>
                  <a:lnTo>
                    <a:pt x="0" y="642899"/>
                  </a:lnTo>
                  <a:lnTo>
                    <a:pt x="1005" y="660893"/>
                  </a:lnTo>
                  <a:lnTo>
                    <a:pt x="15870" y="714118"/>
                  </a:lnTo>
                  <a:lnTo>
                    <a:pt x="35394" y="748903"/>
                  </a:lnTo>
                  <a:lnTo>
                    <a:pt x="62363" y="783070"/>
                  </a:lnTo>
                  <a:lnTo>
                    <a:pt x="96569" y="816567"/>
                  </a:lnTo>
                  <a:lnTo>
                    <a:pt x="137801" y="849344"/>
                  </a:lnTo>
                  <a:lnTo>
                    <a:pt x="185849" y="881347"/>
                  </a:lnTo>
                  <a:lnTo>
                    <a:pt x="240504" y="912526"/>
                  </a:lnTo>
                  <a:lnTo>
                    <a:pt x="301555" y="942829"/>
                  </a:lnTo>
                  <a:lnTo>
                    <a:pt x="368794" y="972204"/>
                  </a:lnTo>
                  <a:lnTo>
                    <a:pt x="404668" y="986528"/>
                  </a:lnTo>
                  <a:lnTo>
                    <a:pt x="442010" y="1000601"/>
                  </a:lnTo>
                  <a:lnTo>
                    <a:pt x="480794" y="1014416"/>
                  </a:lnTo>
                  <a:lnTo>
                    <a:pt x="520993" y="1027967"/>
                  </a:lnTo>
                  <a:lnTo>
                    <a:pt x="562582" y="1041247"/>
                  </a:lnTo>
                  <a:lnTo>
                    <a:pt x="605534" y="1054250"/>
                  </a:lnTo>
                  <a:lnTo>
                    <a:pt x="649823" y="1066970"/>
                  </a:lnTo>
                  <a:lnTo>
                    <a:pt x="695422" y="1079400"/>
                  </a:lnTo>
                  <a:lnTo>
                    <a:pt x="742307" y="1091534"/>
                  </a:lnTo>
                  <a:lnTo>
                    <a:pt x="790449" y="1103365"/>
                  </a:lnTo>
                  <a:lnTo>
                    <a:pt x="839824" y="1114886"/>
                  </a:lnTo>
                  <a:lnTo>
                    <a:pt x="890404" y="1126092"/>
                  </a:lnTo>
                  <a:lnTo>
                    <a:pt x="942164" y="1136976"/>
                  </a:lnTo>
                  <a:lnTo>
                    <a:pt x="995077" y="1147532"/>
                  </a:lnTo>
                  <a:lnTo>
                    <a:pt x="1049118" y="1157752"/>
                  </a:lnTo>
                  <a:lnTo>
                    <a:pt x="1104259" y="1167631"/>
                  </a:lnTo>
                  <a:lnTo>
                    <a:pt x="1160475" y="1177162"/>
                  </a:lnTo>
                  <a:lnTo>
                    <a:pt x="1217740" y="1186339"/>
                  </a:lnTo>
                  <a:lnTo>
                    <a:pt x="1276026" y="1195155"/>
                  </a:lnTo>
                  <a:lnTo>
                    <a:pt x="1335309" y="1203604"/>
                  </a:lnTo>
                  <a:lnTo>
                    <a:pt x="1395562" y="1211679"/>
                  </a:lnTo>
                  <a:lnTo>
                    <a:pt x="1456758" y="1219374"/>
                  </a:lnTo>
                  <a:lnTo>
                    <a:pt x="1518872" y="1226682"/>
                  </a:lnTo>
                  <a:lnTo>
                    <a:pt x="1581876" y="1233597"/>
                  </a:lnTo>
                  <a:lnTo>
                    <a:pt x="1645746" y="1240113"/>
                  </a:lnTo>
                  <a:lnTo>
                    <a:pt x="1710454" y="1246223"/>
                  </a:lnTo>
                  <a:lnTo>
                    <a:pt x="1775975" y="1251921"/>
                  </a:lnTo>
                  <a:lnTo>
                    <a:pt x="1842281" y="1257200"/>
                  </a:lnTo>
                  <a:lnTo>
                    <a:pt x="1909348" y="1262054"/>
                  </a:lnTo>
                  <a:lnTo>
                    <a:pt x="1977149" y="1266476"/>
                  </a:lnTo>
                  <a:lnTo>
                    <a:pt x="2045657" y="1270460"/>
                  </a:lnTo>
                  <a:lnTo>
                    <a:pt x="2114847" y="1273999"/>
                  </a:lnTo>
                  <a:lnTo>
                    <a:pt x="2184691" y="1277087"/>
                  </a:lnTo>
                  <a:lnTo>
                    <a:pt x="2255165" y="1279718"/>
                  </a:lnTo>
                  <a:lnTo>
                    <a:pt x="2326241" y="1281885"/>
                  </a:lnTo>
                  <a:lnTo>
                    <a:pt x="2397893" y="1283582"/>
                  </a:lnTo>
                  <a:lnTo>
                    <a:pt x="2470096" y="1284802"/>
                  </a:lnTo>
                  <a:lnTo>
                    <a:pt x="2542823" y="1285539"/>
                  </a:lnTo>
                  <a:lnTo>
                    <a:pt x="2616047" y="1285786"/>
                  </a:lnTo>
                  <a:lnTo>
                    <a:pt x="2689271" y="1285539"/>
                  </a:lnTo>
                  <a:lnTo>
                    <a:pt x="2761997" y="1284802"/>
                  </a:lnTo>
                  <a:lnTo>
                    <a:pt x="2834199" y="1283582"/>
                  </a:lnTo>
                  <a:lnTo>
                    <a:pt x="2905851" y="1281885"/>
                  </a:lnTo>
                  <a:lnTo>
                    <a:pt x="2976927" y="1279718"/>
                  </a:lnTo>
                  <a:lnTo>
                    <a:pt x="3047399" y="1277087"/>
                  </a:lnTo>
                  <a:lnTo>
                    <a:pt x="3117244" y="1273999"/>
                  </a:lnTo>
                  <a:lnTo>
                    <a:pt x="3186433" y="1270460"/>
                  </a:lnTo>
                  <a:lnTo>
                    <a:pt x="3254940" y="1266476"/>
                  </a:lnTo>
                  <a:lnTo>
                    <a:pt x="3322740" y="1262054"/>
                  </a:lnTo>
                  <a:lnTo>
                    <a:pt x="3389807" y="1257200"/>
                  </a:lnTo>
                  <a:lnTo>
                    <a:pt x="3456113" y="1251921"/>
                  </a:lnTo>
                  <a:lnTo>
                    <a:pt x="3521634" y="1246223"/>
                  </a:lnTo>
                  <a:lnTo>
                    <a:pt x="3586341" y="1240113"/>
                  </a:lnTo>
                  <a:lnTo>
                    <a:pt x="3650211" y="1233597"/>
                  </a:lnTo>
                  <a:lnTo>
                    <a:pt x="3713215" y="1226682"/>
                  </a:lnTo>
                  <a:lnTo>
                    <a:pt x="3775328" y="1219374"/>
                  </a:lnTo>
                  <a:lnTo>
                    <a:pt x="3836524" y="1211679"/>
                  </a:lnTo>
                  <a:lnTo>
                    <a:pt x="3896776" y="1203604"/>
                  </a:lnTo>
                  <a:lnTo>
                    <a:pt x="3956059" y="1195155"/>
                  </a:lnTo>
                  <a:lnTo>
                    <a:pt x="4014345" y="1186339"/>
                  </a:lnTo>
                  <a:lnTo>
                    <a:pt x="4071610" y="1177162"/>
                  </a:lnTo>
                  <a:lnTo>
                    <a:pt x="4127825" y="1167631"/>
                  </a:lnTo>
                  <a:lnTo>
                    <a:pt x="4182967" y="1157752"/>
                  </a:lnTo>
                  <a:lnTo>
                    <a:pt x="4237007" y="1147532"/>
                  </a:lnTo>
                  <a:lnTo>
                    <a:pt x="4289920" y="1136976"/>
                  </a:lnTo>
                  <a:lnTo>
                    <a:pt x="4341680" y="1126092"/>
                  </a:lnTo>
                  <a:lnTo>
                    <a:pt x="4392260" y="1114886"/>
                  </a:lnTo>
                  <a:lnTo>
                    <a:pt x="4441634" y="1103365"/>
                  </a:lnTo>
                  <a:lnTo>
                    <a:pt x="4489776" y="1091534"/>
                  </a:lnTo>
                  <a:lnTo>
                    <a:pt x="4536660" y="1079400"/>
                  </a:lnTo>
                  <a:lnTo>
                    <a:pt x="4582260" y="1066970"/>
                  </a:lnTo>
                  <a:lnTo>
                    <a:pt x="4626549" y="1054250"/>
                  </a:lnTo>
                  <a:lnTo>
                    <a:pt x="4669501" y="1041247"/>
                  </a:lnTo>
                  <a:lnTo>
                    <a:pt x="4711089" y="1027967"/>
                  </a:lnTo>
                  <a:lnTo>
                    <a:pt x="4751289" y="1014416"/>
                  </a:lnTo>
                  <a:lnTo>
                    <a:pt x="4790072" y="1000601"/>
                  </a:lnTo>
                  <a:lnTo>
                    <a:pt x="4827414" y="986528"/>
                  </a:lnTo>
                  <a:lnTo>
                    <a:pt x="4863288" y="972204"/>
                  </a:lnTo>
                  <a:lnTo>
                    <a:pt x="4930527" y="942829"/>
                  </a:lnTo>
                  <a:lnTo>
                    <a:pt x="4991578" y="912526"/>
                  </a:lnTo>
                  <a:lnTo>
                    <a:pt x="5046233" y="881347"/>
                  </a:lnTo>
                  <a:lnTo>
                    <a:pt x="5094281" y="849344"/>
                  </a:lnTo>
                  <a:lnTo>
                    <a:pt x="5135513" y="816567"/>
                  </a:lnTo>
                  <a:lnTo>
                    <a:pt x="5169718" y="783070"/>
                  </a:lnTo>
                  <a:lnTo>
                    <a:pt x="5196688" y="748903"/>
                  </a:lnTo>
                  <a:lnTo>
                    <a:pt x="5216211" y="714118"/>
                  </a:lnTo>
                  <a:lnTo>
                    <a:pt x="5231077" y="660893"/>
                  </a:lnTo>
                  <a:lnTo>
                    <a:pt x="5232082" y="642899"/>
                  </a:lnTo>
                  <a:lnTo>
                    <a:pt x="5231077" y="624904"/>
                  </a:lnTo>
                  <a:lnTo>
                    <a:pt x="5216211" y="571678"/>
                  </a:lnTo>
                  <a:lnTo>
                    <a:pt x="5196688" y="536891"/>
                  </a:lnTo>
                  <a:lnTo>
                    <a:pt x="5169718" y="502723"/>
                  </a:lnTo>
                  <a:lnTo>
                    <a:pt x="5135513" y="469225"/>
                  </a:lnTo>
                  <a:lnTo>
                    <a:pt x="5094281" y="436448"/>
                  </a:lnTo>
                  <a:lnTo>
                    <a:pt x="5046233" y="404444"/>
                  </a:lnTo>
                  <a:lnTo>
                    <a:pt x="4991578" y="373264"/>
                  </a:lnTo>
                  <a:lnTo>
                    <a:pt x="4930527" y="342961"/>
                  </a:lnTo>
                  <a:lnTo>
                    <a:pt x="4863288" y="313584"/>
                  </a:lnTo>
                  <a:lnTo>
                    <a:pt x="4827414" y="299260"/>
                  </a:lnTo>
                  <a:lnTo>
                    <a:pt x="4790072" y="285188"/>
                  </a:lnTo>
                  <a:lnTo>
                    <a:pt x="4751289" y="271372"/>
                  </a:lnTo>
                  <a:lnTo>
                    <a:pt x="4711089" y="257821"/>
                  </a:lnTo>
                  <a:lnTo>
                    <a:pt x="4669501" y="244541"/>
                  </a:lnTo>
                  <a:lnTo>
                    <a:pt x="4626549" y="231537"/>
                  </a:lnTo>
                  <a:lnTo>
                    <a:pt x="4582260" y="218817"/>
                  </a:lnTo>
                  <a:lnTo>
                    <a:pt x="4536660" y="206387"/>
                  </a:lnTo>
                  <a:lnTo>
                    <a:pt x="4489776" y="194253"/>
                  </a:lnTo>
                  <a:lnTo>
                    <a:pt x="4441634" y="182422"/>
                  </a:lnTo>
                  <a:lnTo>
                    <a:pt x="4392260" y="170900"/>
                  </a:lnTo>
                  <a:lnTo>
                    <a:pt x="4341680" y="159694"/>
                  </a:lnTo>
                  <a:lnTo>
                    <a:pt x="4289920" y="148810"/>
                  </a:lnTo>
                  <a:lnTo>
                    <a:pt x="4237007" y="138254"/>
                  </a:lnTo>
                  <a:lnTo>
                    <a:pt x="4182967" y="128034"/>
                  </a:lnTo>
                  <a:lnTo>
                    <a:pt x="4127825" y="118155"/>
                  </a:lnTo>
                  <a:lnTo>
                    <a:pt x="4071610" y="108624"/>
                  </a:lnTo>
                  <a:lnTo>
                    <a:pt x="4014345" y="99447"/>
                  </a:lnTo>
                  <a:lnTo>
                    <a:pt x="3956059" y="90631"/>
                  </a:lnTo>
                  <a:lnTo>
                    <a:pt x="3896776" y="82182"/>
                  </a:lnTo>
                  <a:lnTo>
                    <a:pt x="3836524" y="74107"/>
                  </a:lnTo>
                  <a:lnTo>
                    <a:pt x="3775328" y="66412"/>
                  </a:lnTo>
                  <a:lnTo>
                    <a:pt x="3713215" y="59103"/>
                  </a:lnTo>
                  <a:lnTo>
                    <a:pt x="3650211" y="52188"/>
                  </a:lnTo>
                  <a:lnTo>
                    <a:pt x="3586341" y="45672"/>
                  </a:lnTo>
                  <a:lnTo>
                    <a:pt x="3521634" y="39562"/>
                  </a:lnTo>
                  <a:lnTo>
                    <a:pt x="3456113" y="33864"/>
                  </a:lnTo>
                  <a:lnTo>
                    <a:pt x="3389807" y="28585"/>
                  </a:lnTo>
                  <a:lnTo>
                    <a:pt x="3322740" y="23731"/>
                  </a:lnTo>
                  <a:lnTo>
                    <a:pt x="3254940" y="19309"/>
                  </a:lnTo>
                  <a:lnTo>
                    <a:pt x="3186433" y="15325"/>
                  </a:lnTo>
                  <a:lnTo>
                    <a:pt x="3117244" y="11786"/>
                  </a:lnTo>
                  <a:lnTo>
                    <a:pt x="3047399" y="8698"/>
                  </a:lnTo>
                  <a:lnTo>
                    <a:pt x="2976927" y="6067"/>
                  </a:lnTo>
                  <a:lnTo>
                    <a:pt x="2905851" y="3900"/>
                  </a:lnTo>
                  <a:lnTo>
                    <a:pt x="2834199" y="2203"/>
                  </a:lnTo>
                  <a:lnTo>
                    <a:pt x="2761997" y="983"/>
                  </a:lnTo>
                  <a:lnTo>
                    <a:pt x="2689271" y="246"/>
                  </a:lnTo>
                  <a:lnTo>
                    <a:pt x="2616047" y="0"/>
                  </a:lnTo>
                  <a:close/>
                </a:path>
              </a:pathLst>
            </a:custGeom>
            <a:solidFill>
              <a:srgbClr val="FFD79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200"/>
            </a:p>
          </p:txBody>
        </p:sp>
        <p:sp>
          <p:nvSpPr>
            <p:cNvPr id="284" name="Google Shape;284;p34"/>
            <p:cNvSpPr/>
            <p:nvPr/>
          </p:nvSpPr>
          <p:spPr>
            <a:xfrm>
              <a:off x="3573246" y="682714"/>
              <a:ext cx="5232400" cy="1285875"/>
            </a:xfrm>
            <a:custGeom>
              <a:avLst/>
              <a:gdLst/>
              <a:ahLst/>
              <a:cxnLst/>
              <a:rect l="l" t="t" r="r" b="b"/>
              <a:pathLst>
                <a:path w="5232400" h="1285875" extrusionOk="0">
                  <a:moveTo>
                    <a:pt x="0" y="642891"/>
                  </a:moveTo>
                  <a:lnTo>
                    <a:pt x="8966" y="589280"/>
                  </a:lnTo>
                  <a:lnTo>
                    <a:pt x="24688" y="554204"/>
                  </a:lnTo>
                  <a:lnTo>
                    <a:pt x="47961" y="519721"/>
                  </a:lnTo>
                  <a:lnTo>
                    <a:pt x="78574" y="485882"/>
                  </a:lnTo>
                  <a:lnTo>
                    <a:pt x="116319" y="452739"/>
                  </a:lnTo>
                  <a:lnTo>
                    <a:pt x="160985" y="420342"/>
                  </a:lnTo>
                  <a:lnTo>
                    <a:pt x="212363" y="388744"/>
                  </a:lnTo>
                  <a:lnTo>
                    <a:pt x="270242" y="357997"/>
                  </a:lnTo>
                  <a:lnTo>
                    <a:pt x="334413" y="328151"/>
                  </a:lnTo>
                  <a:lnTo>
                    <a:pt x="404666" y="299258"/>
                  </a:lnTo>
                  <a:lnTo>
                    <a:pt x="442008" y="285185"/>
                  </a:lnTo>
                  <a:lnTo>
                    <a:pt x="480791" y="271370"/>
                  </a:lnTo>
                  <a:lnTo>
                    <a:pt x="520991" y="257819"/>
                  </a:lnTo>
                  <a:lnTo>
                    <a:pt x="562579" y="244539"/>
                  </a:lnTo>
                  <a:lnTo>
                    <a:pt x="605531" y="231536"/>
                  </a:lnTo>
                  <a:lnTo>
                    <a:pt x="649820" y="218816"/>
                  </a:lnTo>
                  <a:lnTo>
                    <a:pt x="695419" y="206386"/>
                  </a:lnTo>
                  <a:lnTo>
                    <a:pt x="742303" y="194252"/>
                  </a:lnTo>
                  <a:lnTo>
                    <a:pt x="790446" y="182421"/>
                  </a:lnTo>
                  <a:lnTo>
                    <a:pt x="839820" y="170899"/>
                  </a:lnTo>
                  <a:lnTo>
                    <a:pt x="890400" y="159693"/>
                  </a:lnTo>
                  <a:lnTo>
                    <a:pt x="942160" y="148809"/>
                  </a:lnTo>
                  <a:lnTo>
                    <a:pt x="995073" y="138254"/>
                  </a:lnTo>
                  <a:lnTo>
                    <a:pt x="1049113" y="128033"/>
                  </a:lnTo>
                  <a:lnTo>
                    <a:pt x="1104254" y="118154"/>
                  </a:lnTo>
                  <a:lnTo>
                    <a:pt x="1160470" y="108623"/>
                  </a:lnTo>
                  <a:lnTo>
                    <a:pt x="1217735" y="99446"/>
                  </a:lnTo>
                  <a:lnTo>
                    <a:pt x="1276021" y="90630"/>
                  </a:lnTo>
                  <a:lnTo>
                    <a:pt x="1335304" y="82182"/>
                  </a:lnTo>
                  <a:lnTo>
                    <a:pt x="1395556" y="74107"/>
                  </a:lnTo>
                  <a:lnTo>
                    <a:pt x="1456752" y="66412"/>
                  </a:lnTo>
                  <a:lnTo>
                    <a:pt x="1518865" y="59103"/>
                  </a:lnTo>
                  <a:lnTo>
                    <a:pt x="1581870" y="52188"/>
                  </a:lnTo>
                  <a:lnTo>
                    <a:pt x="1645739" y="45672"/>
                  </a:lnTo>
                  <a:lnTo>
                    <a:pt x="1710447" y="39562"/>
                  </a:lnTo>
                  <a:lnTo>
                    <a:pt x="1775968" y="33864"/>
                  </a:lnTo>
                  <a:lnTo>
                    <a:pt x="1842274" y="28585"/>
                  </a:lnTo>
                  <a:lnTo>
                    <a:pt x="1909341" y="23731"/>
                  </a:lnTo>
                  <a:lnTo>
                    <a:pt x="1977141" y="19309"/>
                  </a:lnTo>
                  <a:lnTo>
                    <a:pt x="2045649" y="15325"/>
                  </a:lnTo>
                  <a:lnTo>
                    <a:pt x="2114839" y="11786"/>
                  </a:lnTo>
                  <a:lnTo>
                    <a:pt x="2184683" y="8698"/>
                  </a:lnTo>
                  <a:lnTo>
                    <a:pt x="2255156" y="6067"/>
                  </a:lnTo>
                  <a:lnTo>
                    <a:pt x="2326232" y="3900"/>
                  </a:lnTo>
                  <a:lnTo>
                    <a:pt x="2397884" y="2203"/>
                  </a:lnTo>
                  <a:lnTo>
                    <a:pt x="2470087" y="983"/>
                  </a:lnTo>
                  <a:lnTo>
                    <a:pt x="2542813" y="246"/>
                  </a:lnTo>
                  <a:lnTo>
                    <a:pt x="2616038" y="0"/>
                  </a:lnTo>
                  <a:lnTo>
                    <a:pt x="2689262" y="246"/>
                  </a:lnTo>
                  <a:lnTo>
                    <a:pt x="2761988" y="983"/>
                  </a:lnTo>
                  <a:lnTo>
                    <a:pt x="2834191" y="2203"/>
                  </a:lnTo>
                  <a:lnTo>
                    <a:pt x="2905843" y="3900"/>
                  </a:lnTo>
                  <a:lnTo>
                    <a:pt x="2976919" y="6067"/>
                  </a:lnTo>
                  <a:lnTo>
                    <a:pt x="3047393" y="8698"/>
                  </a:lnTo>
                  <a:lnTo>
                    <a:pt x="3117237" y="11786"/>
                  </a:lnTo>
                  <a:lnTo>
                    <a:pt x="3186426" y="15325"/>
                  </a:lnTo>
                  <a:lnTo>
                    <a:pt x="3254935" y="19309"/>
                  </a:lnTo>
                  <a:lnTo>
                    <a:pt x="3322735" y="23731"/>
                  </a:lnTo>
                  <a:lnTo>
                    <a:pt x="3389802" y="28585"/>
                  </a:lnTo>
                  <a:lnTo>
                    <a:pt x="3456109" y="33864"/>
                  </a:lnTo>
                  <a:lnTo>
                    <a:pt x="3521629" y="39562"/>
                  </a:lnTo>
                  <a:lnTo>
                    <a:pt x="3586338" y="45672"/>
                  </a:lnTo>
                  <a:lnTo>
                    <a:pt x="3650207" y="52188"/>
                  </a:lnTo>
                  <a:lnTo>
                    <a:pt x="3713212" y="59103"/>
                  </a:lnTo>
                  <a:lnTo>
                    <a:pt x="3775325" y="66412"/>
                  </a:lnTo>
                  <a:lnTo>
                    <a:pt x="3836521" y="74107"/>
                  </a:lnTo>
                  <a:lnTo>
                    <a:pt x="3896774" y="82182"/>
                  </a:lnTo>
                  <a:lnTo>
                    <a:pt x="3956057" y="90630"/>
                  </a:lnTo>
                  <a:lnTo>
                    <a:pt x="4014344" y="99446"/>
                  </a:lnTo>
                  <a:lnTo>
                    <a:pt x="4071608" y="108623"/>
                  </a:lnTo>
                  <a:lnTo>
                    <a:pt x="4127824" y="118154"/>
                  </a:lnTo>
                  <a:lnTo>
                    <a:pt x="4182966" y="128033"/>
                  </a:lnTo>
                  <a:lnTo>
                    <a:pt x="4237006" y="138254"/>
                  </a:lnTo>
                  <a:lnTo>
                    <a:pt x="4289919" y="148809"/>
                  </a:lnTo>
                  <a:lnTo>
                    <a:pt x="4341679" y="159693"/>
                  </a:lnTo>
                  <a:lnTo>
                    <a:pt x="4392260" y="170899"/>
                  </a:lnTo>
                  <a:lnTo>
                    <a:pt x="4441634" y="182421"/>
                  </a:lnTo>
                  <a:lnTo>
                    <a:pt x="4489777" y="194252"/>
                  </a:lnTo>
                  <a:lnTo>
                    <a:pt x="4536661" y="206386"/>
                  </a:lnTo>
                  <a:lnTo>
                    <a:pt x="4582261" y="218816"/>
                  </a:lnTo>
                  <a:lnTo>
                    <a:pt x="4626550" y="231536"/>
                  </a:lnTo>
                  <a:lnTo>
                    <a:pt x="4669502" y="244539"/>
                  </a:lnTo>
                  <a:lnTo>
                    <a:pt x="4711091" y="257819"/>
                  </a:lnTo>
                  <a:lnTo>
                    <a:pt x="4751290" y="271370"/>
                  </a:lnTo>
                  <a:lnTo>
                    <a:pt x="4790074" y="285185"/>
                  </a:lnTo>
                  <a:lnTo>
                    <a:pt x="4827416" y="299258"/>
                  </a:lnTo>
                  <a:lnTo>
                    <a:pt x="4863290" y="313582"/>
                  </a:lnTo>
                  <a:lnTo>
                    <a:pt x="4930529" y="342958"/>
                  </a:lnTo>
                  <a:lnTo>
                    <a:pt x="4991581" y="373261"/>
                  </a:lnTo>
                  <a:lnTo>
                    <a:pt x="5046236" y="404440"/>
                  </a:lnTo>
                  <a:lnTo>
                    <a:pt x="5094284" y="436444"/>
                  </a:lnTo>
                  <a:lnTo>
                    <a:pt x="5135516" y="469220"/>
                  </a:lnTo>
                  <a:lnTo>
                    <a:pt x="5169722" y="502718"/>
                  </a:lnTo>
                  <a:lnTo>
                    <a:pt x="5196691" y="536886"/>
                  </a:lnTo>
                  <a:lnTo>
                    <a:pt x="5216215" y="571671"/>
                  </a:lnTo>
                  <a:lnTo>
                    <a:pt x="5231081" y="624896"/>
                  </a:lnTo>
                  <a:lnTo>
                    <a:pt x="5232086" y="642891"/>
                  </a:lnTo>
                  <a:lnTo>
                    <a:pt x="5231081" y="660886"/>
                  </a:lnTo>
                  <a:lnTo>
                    <a:pt x="5216215" y="714110"/>
                  </a:lnTo>
                  <a:lnTo>
                    <a:pt x="5196691" y="748896"/>
                  </a:lnTo>
                  <a:lnTo>
                    <a:pt x="5169722" y="783063"/>
                  </a:lnTo>
                  <a:lnTo>
                    <a:pt x="5135516" y="816561"/>
                  </a:lnTo>
                  <a:lnTo>
                    <a:pt x="5094284" y="849337"/>
                  </a:lnTo>
                  <a:lnTo>
                    <a:pt x="5046236" y="881341"/>
                  </a:lnTo>
                  <a:lnTo>
                    <a:pt x="4991581" y="912520"/>
                  </a:lnTo>
                  <a:lnTo>
                    <a:pt x="4930529" y="942823"/>
                  </a:lnTo>
                  <a:lnTo>
                    <a:pt x="4863290" y="972199"/>
                  </a:lnTo>
                  <a:lnTo>
                    <a:pt x="4827416" y="986522"/>
                  </a:lnTo>
                  <a:lnTo>
                    <a:pt x="4790074" y="1000595"/>
                  </a:lnTo>
                  <a:lnTo>
                    <a:pt x="4751290" y="1014410"/>
                  </a:lnTo>
                  <a:lnTo>
                    <a:pt x="4711091" y="1027961"/>
                  </a:lnTo>
                  <a:lnTo>
                    <a:pt x="4669502" y="1041241"/>
                  </a:lnTo>
                  <a:lnTo>
                    <a:pt x="4626550" y="1054244"/>
                  </a:lnTo>
                  <a:lnTo>
                    <a:pt x="4582261" y="1066964"/>
                  </a:lnTo>
                  <a:lnTo>
                    <a:pt x="4536661" y="1079394"/>
                  </a:lnTo>
                  <a:lnTo>
                    <a:pt x="4489777" y="1091528"/>
                  </a:lnTo>
                  <a:lnTo>
                    <a:pt x="4441634" y="1103359"/>
                  </a:lnTo>
                  <a:lnTo>
                    <a:pt x="4392260" y="1114880"/>
                  </a:lnTo>
                  <a:lnTo>
                    <a:pt x="4341679" y="1126086"/>
                  </a:lnTo>
                  <a:lnTo>
                    <a:pt x="4289919" y="1136970"/>
                  </a:lnTo>
                  <a:lnTo>
                    <a:pt x="4237006" y="1147526"/>
                  </a:lnTo>
                  <a:lnTo>
                    <a:pt x="4182966" y="1157746"/>
                  </a:lnTo>
                  <a:lnTo>
                    <a:pt x="4127824" y="1167625"/>
                  </a:lnTo>
                  <a:lnTo>
                    <a:pt x="4071608" y="1177156"/>
                  </a:lnTo>
                  <a:lnTo>
                    <a:pt x="4014344" y="1186333"/>
                  </a:lnTo>
                  <a:lnTo>
                    <a:pt x="3956057" y="1195148"/>
                  </a:lnTo>
                  <a:lnTo>
                    <a:pt x="3896774" y="1203597"/>
                  </a:lnTo>
                  <a:lnTo>
                    <a:pt x="3836521" y="1211672"/>
                  </a:lnTo>
                  <a:lnTo>
                    <a:pt x="3775325" y="1219367"/>
                  </a:lnTo>
                  <a:lnTo>
                    <a:pt x="3713212" y="1226675"/>
                  </a:lnTo>
                  <a:lnTo>
                    <a:pt x="3650207" y="1233591"/>
                  </a:lnTo>
                  <a:lnTo>
                    <a:pt x="3586338" y="1240107"/>
                  </a:lnTo>
                  <a:lnTo>
                    <a:pt x="3521629" y="1246217"/>
                  </a:lnTo>
                  <a:lnTo>
                    <a:pt x="3456109" y="1251914"/>
                  </a:lnTo>
                  <a:lnTo>
                    <a:pt x="3389802" y="1257193"/>
                  </a:lnTo>
                  <a:lnTo>
                    <a:pt x="3322735" y="1262047"/>
                  </a:lnTo>
                  <a:lnTo>
                    <a:pt x="3254935" y="1266469"/>
                  </a:lnTo>
                  <a:lnTo>
                    <a:pt x="3186426" y="1270453"/>
                  </a:lnTo>
                  <a:lnTo>
                    <a:pt x="3117237" y="1273992"/>
                  </a:lnTo>
                  <a:lnTo>
                    <a:pt x="3047393" y="1277080"/>
                  </a:lnTo>
                  <a:lnTo>
                    <a:pt x="2976919" y="1279711"/>
                  </a:lnTo>
                  <a:lnTo>
                    <a:pt x="2905843" y="1281878"/>
                  </a:lnTo>
                  <a:lnTo>
                    <a:pt x="2834191" y="1283575"/>
                  </a:lnTo>
                  <a:lnTo>
                    <a:pt x="2761988" y="1284795"/>
                  </a:lnTo>
                  <a:lnTo>
                    <a:pt x="2689262" y="1285531"/>
                  </a:lnTo>
                  <a:lnTo>
                    <a:pt x="2616038" y="1285778"/>
                  </a:lnTo>
                  <a:lnTo>
                    <a:pt x="2542813" y="1285531"/>
                  </a:lnTo>
                  <a:lnTo>
                    <a:pt x="2470087" y="1284795"/>
                  </a:lnTo>
                  <a:lnTo>
                    <a:pt x="2397884" y="1283575"/>
                  </a:lnTo>
                  <a:lnTo>
                    <a:pt x="2326232" y="1281878"/>
                  </a:lnTo>
                  <a:lnTo>
                    <a:pt x="2255156" y="1279711"/>
                  </a:lnTo>
                  <a:lnTo>
                    <a:pt x="2184683" y="1277080"/>
                  </a:lnTo>
                  <a:lnTo>
                    <a:pt x="2114839" y="1273992"/>
                  </a:lnTo>
                  <a:lnTo>
                    <a:pt x="2045649" y="1270453"/>
                  </a:lnTo>
                  <a:lnTo>
                    <a:pt x="1977141" y="1266469"/>
                  </a:lnTo>
                  <a:lnTo>
                    <a:pt x="1909341" y="1262047"/>
                  </a:lnTo>
                  <a:lnTo>
                    <a:pt x="1842274" y="1257193"/>
                  </a:lnTo>
                  <a:lnTo>
                    <a:pt x="1775968" y="1251914"/>
                  </a:lnTo>
                  <a:lnTo>
                    <a:pt x="1710447" y="1246217"/>
                  </a:lnTo>
                  <a:lnTo>
                    <a:pt x="1645739" y="1240107"/>
                  </a:lnTo>
                  <a:lnTo>
                    <a:pt x="1581870" y="1233591"/>
                  </a:lnTo>
                  <a:lnTo>
                    <a:pt x="1518865" y="1226675"/>
                  </a:lnTo>
                  <a:lnTo>
                    <a:pt x="1456752" y="1219367"/>
                  </a:lnTo>
                  <a:lnTo>
                    <a:pt x="1395556" y="1211672"/>
                  </a:lnTo>
                  <a:lnTo>
                    <a:pt x="1335304" y="1203597"/>
                  </a:lnTo>
                  <a:lnTo>
                    <a:pt x="1276021" y="1195148"/>
                  </a:lnTo>
                  <a:lnTo>
                    <a:pt x="1217735" y="1186333"/>
                  </a:lnTo>
                  <a:lnTo>
                    <a:pt x="1160470" y="1177156"/>
                  </a:lnTo>
                  <a:lnTo>
                    <a:pt x="1104254" y="1167625"/>
                  </a:lnTo>
                  <a:lnTo>
                    <a:pt x="1049113" y="1157746"/>
                  </a:lnTo>
                  <a:lnTo>
                    <a:pt x="995073" y="1147526"/>
                  </a:lnTo>
                  <a:lnTo>
                    <a:pt x="942160" y="1136970"/>
                  </a:lnTo>
                  <a:lnTo>
                    <a:pt x="890400" y="1126086"/>
                  </a:lnTo>
                  <a:lnTo>
                    <a:pt x="839820" y="1114880"/>
                  </a:lnTo>
                  <a:lnTo>
                    <a:pt x="790446" y="1103359"/>
                  </a:lnTo>
                  <a:lnTo>
                    <a:pt x="742303" y="1091528"/>
                  </a:lnTo>
                  <a:lnTo>
                    <a:pt x="695419" y="1079394"/>
                  </a:lnTo>
                  <a:lnTo>
                    <a:pt x="649820" y="1066964"/>
                  </a:lnTo>
                  <a:lnTo>
                    <a:pt x="605531" y="1054244"/>
                  </a:lnTo>
                  <a:lnTo>
                    <a:pt x="562579" y="1041241"/>
                  </a:lnTo>
                  <a:lnTo>
                    <a:pt x="520991" y="1027961"/>
                  </a:lnTo>
                  <a:lnTo>
                    <a:pt x="480791" y="1014410"/>
                  </a:lnTo>
                  <a:lnTo>
                    <a:pt x="442008" y="1000595"/>
                  </a:lnTo>
                  <a:lnTo>
                    <a:pt x="404666" y="986522"/>
                  </a:lnTo>
                  <a:lnTo>
                    <a:pt x="368792" y="972199"/>
                  </a:lnTo>
                  <a:lnTo>
                    <a:pt x="301554" y="942823"/>
                  </a:lnTo>
                  <a:lnTo>
                    <a:pt x="240503" y="912520"/>
                  </a:lnTo>
                  <a:lnTo>
                    <a:pt x="185848" y="881341"/>
                  </a:lnTo>
                  <a:lnTo>
                    <a:pt x="137800" y="849337"/>
                  </a:lnTo>
                  <a:lnTo>
                    <a:pt x="96569" y="816561"/>
                  </a:lnTo>
                  <a:lnTo>
                    <a:pt x="62363" y="783063"/>
                  </a:lnTo>
                  <a:lnTo>
                    <a:pt x="35394" y="748896"/>
                  </a:lnTo>
                  <a:lnTo>
                    <a:pt x="15870" y="714110"/>
                  </a:lnTo>
                  <a:lnTo>
                    <a:pt x="1005" y="660886"/>
                  </a:lnTo>
                  <a:lnTo>
                    <a:pt x="0" y="642891"/>
                  </a:lnTo>
                  <a:close/>
                </a:path>
              </a:pathLst>
            </a:custGeom>
            <a:noFill/>
            <a:ln w="28550" cap="flat" cmpd="sng">
              <a:solidFill>
                <a:srgbClr val="0095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200"/>
            </a:p>
          </p:txBody>
        </p:sp>
      </p:grpSp>
      <p:sp>
        <p:nvSpPr>
          <p:cNvPr id="285" name="Google Shape;285;p34"/>
          <p:cNvSpPr txBox="1"/>
          <p:nvPr/>
        </p:nvSpPr>
        <p:spPr>
          <a:xfrm>
            <a:off x="3621304" y="505994"/>
            <a:ext cx="1906800" cy="978000"/>
          </a:xfrm>
          <a:prstGeom prst="rect">
            <a:avLst/>
          </a:prstGeom>
          <a:noFill/>
          <a:ln>
            <a:noFill/>
          </a:ln>
        </p:spPr>
        <p:txBody>
          <a:bodyPr spcFirstLastPara="1" wrap="square" lIns="0" tIns="33000" rIns="0" bIns="0" anchor="t" anchorCtr="0">
            <a:noAutofit/>
          </a:bodyPr>
          <a:lstStyle/>
          <a:p>
            <a:pPr marL="12700" marR="5080" lvl="0" indent="0" algn="ctr" rtl="0">
              <a:lnSpc>
                <a:spcPct val="117857"/>
              </a:lnSpc>
              <a:spcBef>
                <a:spcPts val="0"/>
              </a:spcBef>
              <a:spcAft>
                <a:spcPts val="0"/>
              </a:spcAft>
              <a:buNone/>
            </a:pPr>
            <a:r>
              <a:rPr lang="en" sz="1200" b="1">
                <a:latin typeface="Arial"/>
                <a:ea typeface="Arial"/>
                <a:cs typeface="Arial"/>
                <a:sym typeface="Arial"/>
              </a:rPr>
              <a:t>Atal Innovation  Mission</a:t>
            </a:r>
            <a:endParaRPr sz="1200">
              <a:latin typeface="Arial"/>
              <a:ea typeface="Arial"/>
              <a:cs typeface="Arial"/>
              <a:sym typeface="Arial"/>
            </a:endParaRPr>
          </a:p>
          <a:p>
            <a:pPr marL="0" marR="0" lvl="0" indent="0" algn="ctr" rtl="0">
              <a:lnSpc>
                <a:spcPct val="117857"/>
              </a:lnSpc>
              <a:spcBef>
                <a:spcPts val="0"/>
              </a:spcBef>
              <a:spcAft>
                <a:spcPts val="0"/>
              </a:spcAft>
              <a:buNone/>
            </a:pPr>
            <a:r>
              <a:rPr lang="en" sz="1200" b="1">
                <a:latin typeface="Arial"/>
                <a:ea typeface="Arial"/>
                <a:cs typeface="Arial"/>
                <a:sym typeface="Arial"/>
              </a:rPr>
              <a:t>AIM</a:t>
            </a:r>
            <a:endParaRPr sz="1200">
              <a:latin typeface="Arial"/>
              <a:ea typeface="Arial"/>
              <a:cs typeface="Arial"/>
              <a:sym typeface="Arial"/>
            </a:endParaRPr>
          </a:p>
        </p:txBody>
      </p:sp>
      <p:grpSp>
        <p:nvGrpSpPr>
          <p:cNvPr id="286" name="Google Shape;286;p34"/>
          <p:cNvGrpSpPr/>
          <p:nvPr/>
        </p:nvGrpSpPr>
        <p:grpSpPr>
          <a:xfrm>
            <a:off x="88850" y="1881213"/>
            <a:ext cx="1701679" cy="1312467"/>
            <a:chOff x="89768" y="2505239"/>
            <a:chExt cx="2315210" cy="1748790"/>
          </a:xfrm>
        </p:grpSpPr>
        <p:sp>
          <p:nvSpPr>
            <p:cNvPr id="287" name="Google Shape;287;p34"/>
            <p:cNvSpPr/>
            <p:nvPr/>
          </p:nvSpPr>
          <p:spPr>
            <a:xfrm>
              <a:off x="89768" y="2505240"/>
              <a:ext cx="2315210" cy="1748789"/>
            </a:xfrm>
            <a:custGeom>
              <a:avLst/>
              <a:gdLst/>
              <a:ahLst/>
              <a:cxnLst/>
              <a:rect l="l" t="t" r="r" b="b"/>
              <a:pathLst>
                <a:path w="2315210" h="1748789" extrusionOk="0">
                  <a:moveTo>
                    <a:pt x="1157360" y="0"/>
                  </a:moveTo>
                  <a:lnTo>
                    <a:pt x="1102878" y="951"/>
                  </a:lnTo>
                  <a:lnTo>
                    <a:pt x="1049044" y="3777"/>
                  </a:lnTo>
                  <a:lnTo>
                    <a:pt x="995914" y="8437"/>
                  </a:lnTo>
                  <a:lnTo>
                    <a:pt x="943544" y="14887"/>
                  </a:lnTo>
                  <a:lnTo>
                    <a:pt x="891988" y="23086"/>
                  </a:lnTo>
                  <a:lnTo>
                    <a:pt x="841304" y="32992"/>
                  </a:lnTo>
                  <a:lnTo>
                    <a:pt x="791545" y="44563"/>
                  </a:lnTo>
                  <a:lnTo>
                    <a:pt x="742768" y="57758"/>
                  </a:lnTo>
                  <a:lnTo>
                    <a:pt x="695029" y="72533"/>
                  </a:lnTo>
                  <a:lnTo>
                    <a:pt x="648383" y="88847"/>
                  </a:lnTo>
                  <a:lnTo>
                    <a:pt x="602885" y="106659"/>
                  </a:lnTo>
                  <a:lnTo>
                    <a:pt x="558591" y="125926"/>
                  </a:lnTo>
                  <a:lnTo>
                    <a:pt x="515557" y="146605"/>
                  </a:lnTo>
                  <a:lnTo>
                    <a:pt x="473838" y="168656"/>
                  </a:lnTo>
                  <a:lnTo>
                    <a:pt x="433490" y="192036"/>
                  </a:lnTo>
                  <a:lnTo>
                    <a:pt x="394569" y="216704"/>
                  </a:lnTo>
                  <a:lnTo>
                    <a:pt x="357129" y="242617"/>
                  </a:lnTo>
                  <a:lnTo>
                    <a:pt x="321228" y="269732"/>
                  </a:lnTo>
                  <a:lnTo>
                    <a:pt x="286919" y="298010"/>
                  </a:lnTo>
                  <a:lnTo>
                    <a:pt x="254259" y="327406"/>
                  </a:lnTo>
                  <a:lnTo>
                    <a:pt x="223303" y="357880"/>
                  </a:lnTo>
                  <a:lnTo>
                    <a:pt x="194107" y="389389"/>
                  </a:lnTo>
                  <a:lnTo>
                    <a:pt x="166727" y="421892"/>
                  </a:lnTo>
                  <a:lnTo>
                    <a:pt x="141218" y="455346"/>
                  </a:lnTo>
                  <a:lnTo>
                    <a:pt x="117635" y="489709"/>
                  </a:lnTo>
                  <a:lnTo>
                    <a:pt x="96035" y="524940"/>
                  </a:lnTo>
                  <a:lnTo>
                    <a:pt x="76472" y="560997"/>
                  </a:lnTo>
                  <a:lnTo>
                    <a:pt x="59003" y="597837"/>
                  </a:lnTo>
                  <a:lnTo>
                    <a:pt x="43682" y="635418"/>
                  </a:lnTo>
                  <a:lnTo>
                    <a:pt x="30566" y="673699"/>
                  </a:lnTo>
                  <a:lnTo>
                    <a:pt x="19710" y="712638"/>
                  </a:lnTo>
                  <a:lnTo>
                    <a:pt x="11170" y="752192"/>
                  </a:lnTo>
                  <a:lnTo>
                    <a:pt x="5001" y="792319"/>
                  </a:lnTo>
                  <a:lnTo>
                    <a:pt x="1259" y="832979"/>
                  </a:lnTo>
                  <a:lnTo>
                    <a:pt x="0" y="874128"/>
                  </a:lnTo>
                  <a:lnTo>
                    <a:pt x="1259" y="915277"/>
                  </a:lnTo>
                  <a:lnTo>
                    <a:pt x="5001" y="955936"/>
                  </a:lnTo>
                  <a:lnTo>
                    <a:pt x="11170" y="996064"/>
                  </a:lnTo>
                  <a:lnTo>
                    <a:pt x="19710" y="1035618"/>
                  </a:lnTo>
                  <a:lnTo>
                    <a:pt x="30566" y="1074557"/>
                  </a:lnTo>
                  <a:lnTo>
                    <a:pt x="43682" y="1112838"/>
                  </a:lnTo>
                  <a:lnTo>
                    <a:pt x="59003" y="1150419"/>
                  </a:lnTo>
                  <a:lnTo>
                    <a:pt x="76472" y="1187259"/>
                  </a:lnTo>
                  <a:lnTo>
                    <a:pt x="96035" y="1223315"/>
                  </a:lnTo>
                  <a:lnTo>
                    <a:pt x="117635" y="1258546"/>
                  </a:lnTo>
                  <a:lnTo>
                    <a:pt x="141218" y="1292910"/>
                  </a:lnTo>
                  <a:lnTo>
                    <a:pt x="166727" y="1326364"/>
                  </a:lnTo>
                  <a:lnTo>
                    <a:pt x="194107" y="1358866"/>
                  </a:lnTo>
                  <a:lnTo>
                    <a:pt x="223303" y="1390375"/>
                  </a:lnTo>
                  <a:lnTo>
                    <a:pt x="254259" y="1420849"/>
                  </a:lnTo>
                  <a:lnTo>
                    <a:pt x="286919" y="1450246"/>
                  </a:lnTo>
                  <a:lnTo>
                    <a:pt x="321228" y="1478523"/>
                  </a:lnTo>
                  <a:lnTo>
                    <a:pt x="357129" y="1505639"/>
                  </a:lnTo>
                  <a:lnTo>
                    <a:pt x="394569" y="1531552"/>
                  </a:lnTo>
                  <a:lnTo>
                    <a:pt x="433490" y="1556219"/>
                  </a:lnTo>
                  <a:lnTo>
                    <a:pt x="473838" y="1579599"/>
                  </a:lnTo>
                  <a:lnTo>
                    <a:pt x="515557" y="1601650"/>
                  </a:lnTo>
                  <a:lnTo>
                    <a:pt x="558591" y="1622330"/>
                  </a:lnTo>
                  <a:lnTo>
                    <a:pt x="602885" y="1641597"/>
                  </a:lnTo>
                  <a:lnTo>
                    <a:pt x="648383" y="1659408"/>
                  </a:lnTo>
                  <a:lnTo>
                    <a:pt x="695029" y="1675723"/>
                  </a:lnTo>
                  <a:lnTo>
                    <a:pt x="742768" y="1690498"/>
                  </a:lnTo>
                  <a:lnTo>
                    <a:pt x="791545" y="1703692"/>
                  </a:lnTo>
                  <a:lnTo>
                    <a:pt x="841304" y="1715263"/>
                  </a:lnTo>
                  <a:lnTo>
                    <a:pt x="891988" y="1725170"/>
                  </a:lnTo>
                  <a:lnTo>
                    <a:pt x="943544" y="1733369"/>
                  </a:lnTo>
                  <a:lnTo>
                    <a:pt x="995914" y="1739819"/>
                  </a:lnTo>
                  <a:lnTo>
                    <a:pt x="1049044" y="1744478"/>
                  </a:lnTo>
                  <a:lnTo>
                    <a:pt x="1102878" y="1747305"/>
                  </a:lnTo>
                  <a:lnTo>
                    <a:pt x="1157360" y="1748256"/>
                  </a:lnTo>
                  <a:lnTo>
                    <a:pt x="1211842" y="1747305"/>
                  </a:lnTo>
                  <a:lnTo>
                    <a:pt x="1265676" y="1744478"/>
                  </a:lnTo>
                  <a:lnTo>
                    <a:pt x="1318806" y="1739819"/>
                  </a:lnTo>
                  <a:lnTo>
                    <a:pt x="1371176" y="1733369"/>
                  </a:lnTo>
                  <a:lnTo>
                    <a:pt x="1422731" y="1725170"/>
                  </a:lnTo>
                  <a:lnTo>
                    <a:pt x="1473416" y="1715263"/>
                  </a:lnTo>
                  <a:lnTo>
                    <a:pt x="1523174" y="1703692"/>
                  </a:lnTo>
                  <a:lnTo>
                    <a:pt x="1571951" y="1690498"/>
                  </a:lnTo>
                  <a:lnTo>
                    <a:pt x="1619690" y="1675723"/>
                  </a:lnTo>
                  <a:lnTo>
                    <a:pt x="1666337" y="1659408"/>
                  </a:lnTo>
                  <a:lnTo>
                    <a:pt x="1711834" y="1641597"/>
                  </a:lnTo>
                  <a:lnTo>
                    <a:pt x="1756128" y="1622330"/>
                  </a:lnTo>
                  <a:lnTo>
                    <a:pt x="1799162" y="1601650"/>
                  </a:lnTo>
                  <a:lnTo>
                    <a:pt x="1840881" y="1579599"/>
                  </a:lnTo>
                  <a:lnTo>
                    <a:pt x="1881229" y="1556219"/>
                  </a:lnTo>
                  <a:lnTo>
                    <a:pt x="1920150" y="1531552"/>
                  </a:lnTo>
                  <a:lnTo>
                    <a:pt x="1957590" y="1505639"/>
                  </a:lnTo>
                  <a:lnTo>
                    <a:pt x="1993492" y="1478523"/>
                  </a:lnTo>
                  <a:lnTo>
                    <a:pt x="2027801" y="1450246"/>
                  </a:lnTo>
                  <a:lnTo>
                    <a:pt x="2060461" y="1420849"/>
                  </a:lnTo>
                  <a:lnTo>
                    <a:pt x="2091417" y="1390375"/>
                  </a:lnTo>
                  <a:lnTo>
                    <a:pt x="2120613" y="1358866"/>
                  </a:lnTo>
                  <a:lnTo>
                    <a:pt x="2147993" y="1326364"/>
                  </a:lnTo>
                  <a:lnTo>
                    <a:pt x="2173502" y="1292910"/>
                  </a:lnTo>
                  <a:lnTo>
                    <a:pt x="2197085" y="1258546"/>
                  </a:lnTo>
                  <a:lnTo>
                    <a:pt x="2218686" y="1223315"/>
                  </a:lnTo>
                  <a:lnTo>
                    <a:pt x="2238249" y="1187259"/>
                  </a:lnTo>
                  <a:lnTo>
                    <a:pt x="2255718" y="1150419"/>
                  </a:lnTo>
                  <a:lnTo>
                    <a:pt x="2271039" y="1112838"/>
                  </a:lnTo>
                  <a:lnTo>
                    <a:pt x="2284155" y="1074557"/>
                  </a:lnTo>
                  <a:lnTo>
                    <a:pt x="2295010" y="1035618"/>
                  </a:lnTo>
                  <a:lnTo>
                    <a:pt x="2303551" y="996064"/>
                  </a:lnTo>
                  <a:lnTo>
                    <a:pt x="2309720" y="955936"/>
                  </a:lnTo>
                  <a:lnTo>
                    <a:pt x="2313462" y="915277"/>
                  </a:lnTo>
                  <a:lnTo>
                    <a:pt x="2314722" y="874128"/>
                  </a:lnTo>
                  <a:lnTo>
                    <a:pt x="2313462" y="832979"/>
                  </a:lnTo>
                  <a:lnTo>
                    <a:pt x="2309720" y="792319"/>
                  </a:lnTo>
                  <a:lnTo>
                    <a:pt x="2303551" y="752192"/>
                  </a:lnTo>
                  <a:lnTo>
                    <a:pt x="2295010" y="712638"/>
                  </a:lnTo>
                  <a:lnTo>
                    <a:pt x="2284155" y="673699"/>
                  </a:lnTo>
                  <a:lnTo>
                    <a:pt x="2271039" y="635418"/>
                  </a:lnTo>
                  <a:lnTo>
                    <a:pt x="2255718" y="597837"/>
                  </a:lnTo>
                  <a:lnTo>
                    <a:pt x="2238249" y="560997"/>
                  </a:lnTo>
                  <a:lnTo>
                    <a:pt x="2218686" y="524940"/>
                  </a:lnTo>
                  <a:lnTo>
                    <a:pt x="2197085" y="489709"/>
                  </a:lnTo>
                  <a:lnTo>
                    <a:pt x="2173502" y="455346"/>
                  </a:lnTo>
                  <a:lnTo>
                    <a:pt x="2147993" y="421892"/>
                  </a:lnTo>
                  <a:lnTo>
                    <a:pt x="2120613" y="389389"/>
                  </a:lnTo>
                  <a:lnTo>
                    <a:pt x="2091417" y="357880"/>
                  </a:lnTo>
                  <a:lnTo>
                    <a:pt x="2060461" y="327406"/>
                  </a:lnTo>
                  <a:lnTo>
                    <a:pt x="2027801" y="298010"/>
                  </a:lnTo>
                  <a:lnTo>
                    <a:pt x="1993492" y="269732"/>
                  </a:lnTo>
                  <a:lnTo>
                    <a:pt x="1957590" y="242617"/>
                  </a:lnTo>
                  <a:lnTo>
                    <a:pt x="1920150" y="216704"/>
                  </a:lnTo>
                  <a:lnTo>
                    <a:pt x="1881229" y="192036"/>
                  </a:lnTo>
                  <a:lnTo>
                    <a:pt x="1840881" y="168656"/>
                  </a:lnTo>
                  <a:lnTo>
                    <a:pt x="1799162" y="146605"/>
                  </a:lnTo>
                  <a:lnTo>
                    <a:pt x="1756128" y="125926"/>
                  </a:lnTo>
                  <a:lnTo>
                    <a:pt x="1711834" y="106659"/>
                  </a:lnTo>
                  <a:lnTo>
                    <a:pt x="1666337" y="88847"/>
                  </a:lnTo>
                  <a:lnTo>
                    <a:pt x="1619690" y="72533"/>
                  </a:lnTo>
                  <a:lnTo>
                    <a:pt x="1571951" y="57758"/>
                  </a:lnTo>
                  <a:lnTo>
                    <a:pt x="1523174" y="44563"/>
                  </a:lnTo>
                  <a:lnTo>
                    <a:pt x="1473416" y="32992"/>
                  </a:lnTo>
                  <a:lnTo>
                    <a:pt x="1422731" y="23086"/>
                  </a:lnTo>
                  <a:lnTo>
                    <a:pt x="1371176" y="14887"/>
                  </a:lnTo>
                  <a:lnTo>
                    <a:pt x="1318806" y="8437"/>
                  </a:lnTo>
                  <a:lnTo>
                    <a:pt x="1265676" y="3777"/>
                  </a:lnTo>
                  <a:lnTo>
                    <a:pt x="1211842" y="951"/>
                  </a:lnTo>
                  <a:lnTo>
                    <a:pt x="1157360" y="0"/>
                  </a:lnTo>
                  <a:close/>
                </a:path>
              </a:pathLst>
            </a:custGeom>
            <a:solidFill>
              <a:srgbClr val="FDFDC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200"/>
            </a:p>
          </p:txBody>
        </p:sp>
        <p:sp>
          <p:nvSpPr>
            <p:cNvPr id="288" name="Google Shape;288;p34"/>
            <p:cNvSpPr/>
            <p:nvPr/>
          </p:nvSpPr>
          <p:spPr>
            <a:xfrm>
              <a:off x="89768" y="2505239"/>
              <a:ext cx="2315210" cy="1748789"/>
            </a:xfrm>
            <a:custGeom>
              <a:avLst/>
              <a:gdLst/>
              <a:ahLst/>
              <a:cxnLst/>
              <a:rect l="l" t="t" r="r" b="b"/>
              <a:pathLst>
                <a:path w="2315210" h="1748789" extrusionOk="0">
                  <a:moveTo>
                    <a:pt x="0" y="874133"/>
                  </a:moveTo>
                  <a:lnTo>
                    <a:pt x="1259" y="832984"/>
                  </a:lnTo>
                  <a:lnTo>
                    <a:pt x="5001" y="792324"/>
                  </a:lnTo>
                  <a:lnTo>
                    <a:pt x="11170" y="752196"/>
                  </a:lnTo>
                  <a:lnTo>
                    <a:pt x="19710" y="712641"/>
                  </a:lnTo>
                  <a:lnTo>
                    <a:pt x="30566" y="673702"/>
                  </a:lnTo>
                  <a:lnTo>
                    <a:pt x="43682" y="635421"/>
                  </a:lnTo>
                  <a:lnTo>
                    <a:pt x="59002" y="597839"/>
                  </a:lnTo>
                  <a:lnTo>
                    <a:pt x="76472" y="560999"/>
                  </a:lnTo>
                  <a:lnTo>
                    <a:pt x="96034" y="524942"/>
                  </a:lnTo>
                  <a:lnTo>
                    <a:pt x="117635" y="489711"/>
                  </a:lnTo>
                  <a:lnTo>
                    <a:pt x="141217" y="455348"/>
                  </a:lnTo>
                  <a:lnTo>
                    <a:pt x="166727" y="421893"/>
                  </a:lnTo>
                  <a:lnTo>
                    <a:pt x="194107" y="389391"/>
                  </a:lnTo>
                  <a:lnTo>
                    <a:pt x="223303" y="357881"/>
                  </a:lnTo>
                  <a:lnTo>
                    <a:pt x="254258" y="327407"/>
                  </a:lnTo>
                  <a:lnTo>
                    <a:pt x="286918" y="298010"/>
                  </a:lnTo>
                  <a:lnTo>
                    <a:pt x="321227" y="269733"/>
                  </a:lnTo>
                  <a:lnTo>
                    <a:pt x="357129" y="242617"/>
                  </a:lnTo>
                  <a:lnTo>
                    <a:pt x="394568" y="216704"/>
                  </a:lnTo>
                  <a:lnTo>
                    <a:pt x="433490" y="192037"/>
                  </a:lnTo>
                  <a:lnTo>
                    <a:pt x="473837" y="168657"/>
                  </a:lnTo>
                  <a:lnTo>
                    <a:pt x="515556" y="146606"/>
                  </a:lnTo>
                  <a:lnTo>
                    <a:pt x="558590" y="125926"/>
                  </a:lnTo>
                  <a:lnTo>
                    <a:pt x="602884" y="106659"/>
                  </a:lnTo>
                  <a:lnTo>
                    <a:pt x="648382" y="88847"/>
                  </a:lnTo>
                  <a:lnTo>
                    <a:pt x="695028" y="72533"/>
                  </a:lnTo>
                  <a:lnTo>
                    <a:pt x="742767" y="57758"/>
                  </a:lnTo>
                  <a:lnTo>
                    <a:pt x="791544" y="44563"/>
                  </a:lnTo>
                  <a:lnTo>
                    <a:pt x="841302" y="32992"/>
                  </a:lnTo>
                  <a:lnTo>
                    <a:pt x="891987" y="23086"/>
                  </a:lnTo>
                  <a:lnTo>
                    <a:pt x="943542" y="14887"/>
                  </a:lnTo>
                  <a:lnTo>
                    <a:pt x="995913" y="8437"/>
                  </a:lnTo>
                  <a:lnTo>
                    <a:pt x="1049043" y="3777"/>
                  </a:lnTo>
                  <a:lnTo>
                    <a:pt x="1102876" y="951"/>
                  </a:lnTo>
                  <a:lnTo>
                    <a:pt x="1157359" y="0"/>
                  </a:lnTo>
                  <a:lnTo>
                    <a:pt x="1211841" y="951"/>
                  </a:lnTo>
                  <a:lnTo>
                    <a:pt x="1265674" y="3777"/>
                  </a:lnTo>
                  <a:lnTo>
                    <a:pt x="1318804" y="8437"/>
                  </a:lnTo>
                  <a:lnTo>
                    <a:pt x="1371175" y="14887"/>
                  </a:lnTo>
                  <a:lnTo>
                    <a:pt x="1422730" y="23086"/>
                  </a:lnTo>
                  <a:lnTo>
                    <a:pt x="1473414" y="32992"/>
                  </a:lnTo>
                  <a:lnTo>
                    <a:pt x="1523173" y="44563"/>
                  </a:lnTo>
                  <a:lnTo>
                    <a:pt x="1571949" y="57758"/>
                  </a:lnTo>
                  <a:lnTo>
                    <a:pt x="1619689" y="72533"/>
                  </a:lnTo>
                  <a:lnTo>
                    <a:pt x="1666335" y="88847"/>
                  </a:lnTo>
                  <a:lnTo>
                    <a:pt x="1711833" y="106659"/>
                  </a:lnTo>
                  <a:lnTo>
                    <a:pt x="1756126" y="125926"/>
                  </a:lnTo>
                  <a:lnTo>
                    <a:pt x="1799160" y="146606"/>
                  </a:lnTo>
                  <a:lnTo>
                    <a:pt x="1840879" y="168657"/>
                  </a:lnTo>
                  <a:lnTo>
                    <a:pt x="1881227" y="192037"/>
                  </a:lnTo>
                  <a:lnTo>
                    <a:pt x="1920148" y="216704"/>
                  </a:lnTo>
                  <a:lnTo>
                    <a:pt x="1957588" y="242617"/>
                  </a:lnTo>
                  <a:lnTo>
                    <a:pt x="1993490" y="269733"/>
                  </a:lnTo>
                  <a:lnTo>
                    <a:pt x="2027798" y="298010"/>
                  </a:lnTo>
                  <a:lnTo>
                    <a:pt x="2060458" y="327407"/>
                  </a:lnTo>
                  <a:lnTo>
                    <a:pt x="2091414" y="357881"/>
                  </a:lnTo>
                  <a:lnTo>
                    <a:pt x="2120610" y="389391"/>
                  </a:lnTo>
                  <a:lnTo>
                    <a:pt x="2147990" y="421893"/>
                  </a:lnTo>
                  <a:lnTo>
                    <a:pt x="2173499" y="455348"/>
                  </a:lnTo>
                  <a:lnTo>
                    <a:pt x="2197082" y="489711"/>
                  </a:lnTo>
                  <a:lnTo>
                    <a:pt x="2218683" y="524942"/>
                  </a:lnTo>
                  <a:lnTo>
                    <a:pt x="2238245" y="560999"/>
                  </a:lnTo>
                  <a:lnTo>
                    <a:pt x="2255715" y="597839"/>
                  </a:lnTo>
                  <a:lnTo>
                    <a:pt x="2271035" y="635421"/>
                  </a:lnTo>
                  <a:lnTo>
                    <a:pt x="2284151" y="673702"/>
                  </a:lnTo>
                  <a:lnTo>
                    <a:pt x="2295007" y="712641"/>
                  </a:lnTo>
                  <a:lnTo>
                    <a:pt x="2303547" y="752196"/>
                  </a:lnTo>
                  <a:lnTo>
                    <a:pt x="2309716" y="792324"/>
                  </a:lnTo>
                  <a:lnTo>
                    <a:pt x="2313458" y="832984"/>
                  </a:lnTo>
                  <a:lnTo>
                    <a:pt x="2314718" y="874133"/>
                  </a:lnTo>
                  <a:lnTo>
                    <a:pt x="2313458" y="915283"/>
                  </a:lnTo>
                  <a:lnTo>
                    <a:pt x="2309716" y="955943"/>
                  </a:lnTo>
                  <a:lnTo>
                    <a:pt x="2303547" y="996072"/>
                  </a:lnTo>
                  <a:lnTo>
                    <a:pt x="2295007" y="1035626"/>
                  </a:lnTo>
                  <a:lnTo>
                    <a:pt x="2284151" y="1074566"/>
                  </a:lnTo>
                  <a:lnTo>
                    <a:pt x="2271035" y="1112847"/>
                  </a:lnTo>
                  <a:lnTo>
                    <a:pt x="2255715" y="1150429"/>
                  </a:lnTo>
                  <a:lnTo>
                    <a:pt x="2238245" y="1187269"/>
                  </a:lnTo>
                  <a:lnTo>
                    <a:pt x="2218683" y="1223326"/>
                  </a:lnTo>
                  <a:lnTo>
                    <a:pt x="2197082" y="1258557"/>
                  </a:lnTo>
                  <a:lnTo>
                    <a:pt x="2173499" y="1292921"/>
                  </a:lnTo>
                  <a:lnTo>
                    <a:pt x="2147990" y="1326375"/>
                  </a:lnTo>
                  <a:lnTo>
                    <a:pt x="2120610" y="1358878"/>
                  </a:lnTo>
                  <a:lnTo>
                    <a:pt x="2091414" y="1390388"/>
                  </a:lnTo>
                  <a:lnTo>
                    <a:pt x="2060458" y="1420862"/>
                  </a:lnTo>
                  <a:lnTo>
                    <a:pt x="2027798" y="1450258"/>
                  </a:lnTo>
                  <a:lnTo>
                    <a:pt x="1993490" y="1478536"/>
                  </a:lnTo>
                  <a:lnTo>
                    <a:pt x="1957588" y="1505652"/>
                  </a:lnTo>
                  <a:lnTo>
                    <a:pt x="1920148" y="1531564"/>
                  </a:lnTo>
                  <a:lnTo>
                    <a:pt x="1881227" y="1556232"/>
                  </a:lnTo>
                  <a:lnTo>
                    <a:pt x="1840879" y="1579612"/>
                  </a:lnTo>
                  <a:lnTo>
                    <a:pt x="1799160" y="1601663"/>
                  </a:lnTo>
                  <a:lnTo>
                    <a:pt x="1756126" y="1622343"/>
                  </a:lnTo>
                  <a:lnTo>
                    <a:pt x="1711833" y="1641609"/>
                  </a:lnTo>
                  <a:lnTo>
                    <a:pt x="1666335" y="1659421"/>
                  </a:lnTo>
                  <a:lnTo>
                    <a:pt x="1619689" y="1675735"/>
                  </a:lnTo>
                  <a:lnTo>
                    <a:pt x="1571949" y="1690511"/>
                  </a:lnTo>
                  <a:lnTo>
                    <a:pt x="1523173" y="1703705"/>
                  </a:lnTo>
                  <a:lnTo>
                    <a:pt x="1473414" y="1715276"/>
                  </a:lnTo>
                  <a:lnTo>
                    <a:pt x="1422730" y="1725182"/>
                  </a:lnTo>
                  <a:lnTo>
                    <a:pt x="1371175" y="1733381"/>
                  </a:lnTo>
                  <a:lnTo>
                    <a:pt x="1318804" y="1739831"/>
                  </a:lnTo>
                  <a:lnTo>
                    <a:pt x="1265674" y="1744491"/>
                  </a:lnTo>
                  <a:lnTo>
                    <a:pt x="1211841" y="1747317"/>
                  </a:lnTo>
                  <a:lnTo>
                    <a:pt x="1157359" y="1748268"/>
                  </a:lnTo>
                  <a:lnTo>
                    <a:pt x="1102876" y="1747317"/>
                  </a:lnTo>
                  <a:lnTo>
                    <a:pt x="1049043" y="1744491"/>
                  </a:lnTo>
                  <a:lnTo>
                    <a:pt x="995913" y="1739831"/>
                  </a:lnTo>
                  <a:lnTo>
                    <a:pt x="943542" y="1733381"/>
                  </a:lnTo>
                  <a:lnTo>
                    <a:pt x="891987" y="1725182"/>
                  </a:lnTo>
                  <a:lnTo>
                    <a:pt x="841302" y="1715276"/>
                  </a:lnTo>
                  <a:lnTo>
                    <a:pt x="791544" y="1703705"/>
                  </a:lnTo>
                  <a:lnTo>
                    <a:pt x="742767" y="1690511"/>
                  </a:lnTo>
                  <a:lnTo>
                    <a:pt x="695028" y="1675735"/>
                  </a:lnTo>
                  <a:lnTo>
                    <a:pt x="648382" y="1659421"/>
                  </a:lnTo>
                  <a:lnTo>
                    <a:pt x="602884" y="1641609"/>
                  </a:lnTo>
                  <a:lnTo>
                    <a:pt x="558590" y="1622343"/>
                  </a:lnTo>
                  <a:lnTo>
                    <a:pt x="515556" y="1601663"/>
                  </a:lnTo>
                  <a:lnTo>
                    <a:pt x="473837" y="1579612"/>
                  </a:lnTo>
                  <a:lnTo>
                    <a:pt x="433490" y="1556232"/>
                  </a:lnTo>
                  <a:lnTo>
                    <a:pt x="394568" y="1531564"/>
                  </a:lnTo>
                  <a:lnTo>
                    <a:pt x="357129" y="1505652"/>
                  </a:lnTo>
                  <a:lnTo>
                    <a:pt x="321227" y="1478536"/>
                  </a:lnTo>
                  <a:lnTo>
                    <a:pt x="286918" y="1450258"/>
                  </a:lnTo>
                  <a:lnTo>
                    <a:pt x="254258" y="1420862"/>
                  </a:lnTo>
                  <a:lnTo>
                    <a:pt x="223303" y="1390388"/>
                  </a:lnTo>
                  <a:lnTo>
                    <a:pt x="194107" y="1358878"/>
                  </a:lnTo>
                  <a:lnTo>
                    <a:pt x="166727" y="1326375"/>
                  </a:lnTo>
                  <a:lnTo>
                    <a:pt x="141217" y="1292921"/>
                  </a:lnTo>
                  <a:lnTo>
                    <a:pt x="117635" y="1258557"/>
                  </a:lnTo>
                  <a:lnTo>
                    <a:pt x="96034" y="1223326"/>
                  </a:lnTo>
                  <a:lnTo>
                    <a:pt x="76472" y="1187269"/>
                  </a:lnTo>
                  <a:lnTo>
                    <a:pt x="59002" y="1150429"/>
                  </a:lnTo>
                  <a:lnTo>
                    <a:pt x="43682" y="1112847"/>
                  </a:lnTo>
                  <a:lnTo>
                    <a:pt x="30566" y="1074566"/>
                  </a:lnTo>
                  <a:lnTo>
                    <a:pt x="19710" y="1035626"/>
                  </a:lnTo>
                  <a:lnTo>
                    <a:pt x="11170" y="996072"/>
                  </a:lnTo>
                  <a:lnTo>
                    <a:pt x="5001" y="955943"/>
                  </a:lnTo>
                  <a:lnTo>
                    <a:pt x="1259" y="915283"/>
                  </a:lnTo>
                  <a:lnTo>
                    <a:pt x="0" y="874133"/>
                  </a:lnTo>
                  <a:close/>
                </a:path>
              </a:pathLst>
            </a:custGeom>
            <a:noFill/>
            <a:ln w="28550" cap="flat" cmpd="sng">
              <a:solidFill>
                <a:srgbClr val="0095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200"/>
            </a:p>
          </p:txBody>
        </p:sp>
      </p:grpSp>
      <p:sp>
        <p:nvSpPr>
          <p:cNvPr id="289" name="Google Shape;289;p34"/>
          <p:cNvSpPr txBox="1"/>
          <p:nvPr/>
        </p:nvSpPr>
        <p:spPr>
          <a:xfrm>
            <a:off x="513655" y="2184597"/>
            <a:ext cx="855600" cy="705300"/>
          </a:xfrm>
          <a:prstGeom prst="rect">
            <a:avLst/>
          </a:prstGeom>
          <a:noFill/>
          <a:ln>
            <a:noFill/>
          </a:ln>
        </p:spPr>
        <p:txBody>
          <a:bodyPr spcFirstLastPara="1" wrap="square" lIns="0" tIns="12700" rIns="0" bIns="0" anchor="t" anchorCtr="0">
            <a:noAutofit/>
          </a:bodyPr>
          <a:lstStyle/>
          <a:p>
            <a:pPr marL="12065" marR="5080" lvl="0" indent="0" algn="ctr" rtl="0">
              <a:lnSpc>
                <a:spcPct val="100000"/>
              </a:lnSpc>
              <a:spcBef>
                <a:spcPts val="0"/>
              </a:spcBef>
              <a:spcAft>
                <a:spcPts val="0"/>
              </a:spcAft>
              <a:buNone/>
            </a:pPr>
            <a:r>
              <a:rPr lang="en" sz="1200" b="1" u="sng">
                <a:solidFill>
                  <a:srgbClr val="0563C1"/>
                </a:solidFill>
                <a:latin typeface="Arial"/>
                <a:ea typeface="Arial"/>
                <a:cs typeface="Arial"/>
                <a:sym typeface="Arial"/>
              </a:rPr>
              <a:t>Atal </a:t>
            </a:r>
            <a:r>
              <a:rPr lang="en" sz="1200" b="1">
                <a:solidFill>
                  <a:srgbClr val="0563C1"/>
                </a:solidFill>
                <a:latin typeface="Arial"/>
                <a:ea typeface="Arial"/>
                <a:cs typeface="Arial"/>
                <a:sym typeface="Arial"/>
              </a:rPr>
              <a:t> </a:t>
            </a:r>
            <a:r>
              <a:rPr lang="en" sz="1200" b="1" u="sng">
                <a:solidFill>
                  <a:srgbClr val="0563C1"/>
                </a:solidFill>
                <a:latin typeface="Arial"/>
                <a:ea typeface="Arial"/>
                <a:cs typeface="Arial"/>
                <a:sym typeface="Arial"/>
              </a:rPr>
              <a:t>Tinkering </a:t>
            </a:r>
            <a:r>
              <a:rPr lang="en" sz="1200" b="1">
                <a:solidFill>
                  <a:srgbClr val="0563C1"/>
                </a:solidFill>
                <a:latin typeface="Arial"/>
                <a:ea typeface="Arial"/>
                <a:cs typeface="Arial"/>
                <a:sym typeface="Arial"/>
              </a:rPr>
              <a:t> </a:t>
            </a:r>
            <a:r>
              <a:rPr lang="en" sz="1200" b="1" u="sng">
                <a:solidFill>
                  <a:srgbClr val="0563C1"/>
                </a:solidFill>
                <a:latin typeface="Arial"/>
                <a:ea typeface="Arial"/>
                <a:cs typeface="Arial"/>
                <a:sym typeface="Arial"/>
              </a:rPr>
              <a:t>Labs</a:t>
            </a:r>
            <a:endParaRPr sz="1200">
              <a:latin typeface="Arial"/>
              <a:ea typeface="Arial"/>
              <a:cs typeface="Arial"/>
              <a:sym typeface="Arial"/>
            </a:endParaRPr>
          </a:p>
        </p:txBody>
      </p:sp>
      <p:grpSp>
        <p:nvGrpSpPr>
          <p:cNvPr id="290" name="Google Shape;290;p34"/>
          <p:cNvGrpSpPr/>
          <p:nvPr/>
        </p:nvGrpSpPr>
        <p:grpSpPr>
          <a:xfrm>
            <a:off x="3964568" y="1964698"/>
            <a:ext cx="1631204" cy="1275295"/>
            <a:chOff x="5362854" y="2616479"/>
            <a:chExt cx="2219325" cy="1699260"/>
          </a:xfrm>
        </p:grpSpPr>
        <p:sp>
          <p:nvSpPr>
            <p:cNvPr id="291" name="Google Shape;291;p34"/>
            <p:cNvSpPr/>
            <p:nvPr/>
          </p:nvSpPr>
          <p:spPr>
            <a:xfrm>
              <a:off x="5362854" y="2616479"/>
              <a:ext cx="2219325" cy="1699260"/>
            </a:xfrm>
            <a:custGeom>
              <a:avLst/>
              <a:gdLst/>
              <a:ahLst/>
              <a:cxnLst/>
              <a:rect l="l" t="t" r="r" b="b"/>
              <a:pathLst>
                <a:path w="2219325" h="1699260" extrusionOk="0">
                  <a:moveTo>
                    <a:pt x="1109522" y="0"/>
                  </a:moveTo>
                  <a:lnTo>
                    <a:pt x="1055765" y="979"/>
                  </a:lnTo>
                  <a:lnTo>
                    <a:pt x="1002667" y="3888"/>
                  </a:lnTo>
                  <a:lnTo>
                    <a:pt x="950289" y="8681"/>
                  </a:lnTo>
                  <a:lnTo>
                    <a:pt x="898686" y="15314"/>
                  </a:lnTo>
                  <a:lnTo>
                    <a:pt x="847919" y="23744"/>
                  </a:lnTo>
                  <a:lnTo>
                    <a:pt x="798044" y="33924"/>
                  </a:lnTo>
                  <a:lnTo>
                    <a:pt x="749120" y="45811"/>
                  </a:lnTo>
                  <a:lnTo>
                    <a:pt x="701206" y="59361"/>
                  </a:lnTo>
                  <a:lnTo>
                    <a:pt x="654358" y="74528"/>
                  </a:lnTo>
                  <a:lnTo>
                    <a:pt x="608636" y="91268"/>
                  </a:lnTo>
                  <a:lnTo>
                    <a:pt x="564097" y="109538"/>
                  </a:lnTo>
                  <a:lnTo>
                    <a:pt x="520800" y="129291"/>
                  </a:lnTo>
                  <a:lnTo>
                    <a:pt x="478802" y="150484"/>
                  </a:lnTo>
                  <a:lnTo>
                    <a:pt x="438162" y="173073"/>
                  </a:lnTo>
                  <a:lnTo>
                    <a:pt x="398938" y="197012"/>
                  </a:lnTo>
                  <a:lnTo>
                    <a:pt x="361188" y="222258"/>
                  </a:lnTo>
                  <a:lnTo>
                    <a:pt x="324970" y="248766"/>
                  </a:lnTo>
                  <a:lnTo>
                    <a:pt x="290343" y="276490"/>
                  </a:lnTo>
                  <a:lnTo>
                    <a:pt x="257363" y="305388"/>
                  </a:lnTo>
                  <a:lnTo>
                    <a:pt x="226091" y="335414"/>
                  </a:lnTo>
                  <a:lnTo>
                    <a:pt x="196582" y="366524"/>
                  </a:lnTo>
                  <a:lnTo>
                    <a:pt x="168897" y="398673"/>
                  </a:lnTo>
                  <a:lnTo>
                    <a:pt x="143092" y="431817"/>
                  </a:lnTo>
                  <a:lnTo>
                    <a:pt x="119227" y="465911"/>
                  </a:lnTo>
                  <a:lnTo>
                    <a:pt x="97358" y="500912"/>
                  </a:lnTo>
                  <a:lnTo>
                    <a:pt x="77545" y="536773"/>
                  </a:lnTo>
                  <a:lnTo>
                    <a:pt x="59845" y="573452"/>
                  </a:lnTo>
                  <a:lnTo>
                    <a:pt x="44316" y="610903"/>
                  </a:lnTo>
                  <a:lnTo>
                    <a:pt x="31017" y="649082"/>
                  </a:lnTo>
                  <a:lnTo>
                    <a:pt x="20006" y="687944"/>
                  </a:lnTo>
                  <a:lnTo>
                    <a:pt x="11340" y="727445"/>
                  </a:lnTo>
                  <a:lnTo>
                    <a:pt x="5079" y="767541"/>
                  </a:lnTo>
                  <a:lnTo>
                    <a:pt x="1279" y="808186"/>
                  </a:lnTo>
                  <a:lnTo>
                    <a:pt x="0" y="849337"/>
                  </a:lnTo>
                  <a:lnTo>
                    <a:pt x="1279" y="890488"/>
                  </a:lnTo>
                  <a:lnTo>
                    <a:pt x="5079" y="931134"/>
                  </a:lnTo>
                  <a:lnTo>
                    <a:pt x="11340" y="971229"/>
                  </a:lnTo>
                  <a:lnTo>
                    <a:pt x="20006" y="1010730"/>
                  </a:lnTo>
                  <a:lnTo>
                    <a:pt x="31017" y="1049592"/>
                  </a:lnTo>
                  <a:lnTo>
                    <a:pt x="44316" y="1087771"/>
                  </a:lnTo>
                  <a:lnTo>
                    <a:pt x="59845" y="1125222"/>
                  </a:lnTo>
                  <a:lnTo>
                    <a:pt x="77545" y="1161900"/>
                  </a:lnTo>
                  <a:lnTo>
                    <a:pt x="97358" y="1197761"/>
                  </a:lnTo>
                  <a:lnTo>
                    <a:pt x="119227" y="1232761"/>
                  </a:lnTo>
                  <a:lnTo>
                    <a:pt x="143092" y="1266855"/>
                  </a:lnTo>
                  <a:lnTo>
                    <a:pt x="168897" y="1299998"/>
                  </a:lnTo>
                  <a:lnTo>
                    <a:pt x="196582" y="1332147"/>
                  </a:lnTo>
                  <a:lnTo>
                    <a:pt x="226091" y="1363256"/>
                  </a:lnTo>
                  <a:lnTo>
                    <a:pt x="257363" y="1393282"/>
                  </a:lnTo>
                  <a:lnTo>
                    <a:pt x="290343" y="1422179"/>
                  </a:lnTo>
                  <a:lnTo>
                    <a:pt x="324970" y="1449903"/>
                  </a:lnTo>
                  <a:lnTo>
                    <a:pt x="361188" y="1476410"/>
                  </a:lnTo>
                  <a:lnTo>
                    <a:pt x="398938" y="1501655"/>
                  </a:lnTo>
                  <a:lnTo>
                    <a:pt x="438162" y="1525594"/>
                  </a:lnTo>
                  <a:lnTo>
                    <a:pt x="478802" y="1548182"/>
                  </a:lnTo>
                  <a:lnTo>
                    <a:pt x="520800" y="1569375"/>
                  </a:lnTo>
                  <a:lnTo>
                    <a:pt x="564097" y="1589128"/>
                  </a:lnTo>
                  <a:lnTo>
                    <a:pt x="608636" y="1607396"/>
                  </a:lnTo>
                  <a:lnTo>
                    <a:pt x="654358" y="1624136"/>
                  </a:lnTo>
                  <a:lnTo>
                    <a:pt x="701206" y="1639303"/>
                  </a:lnTo>
                  <a:lnTo>
                    <a:pt x="749120" y="1652852"/>
                  </a:lnTo>
                  <a:lnTo>
                    <a:pt x="798044" y="1664739"/>
                  </a:lnTo>
                  <a:lnTo>
                    <a:pt x="847919" y="1674919"/>
                  </a:lnTo>
                  <a:lnTo>
                    <a:pt x="898686" y="1683348"/>
                  </a:lnTo>
                  <a:lnTo>
                    <a:pt x="950289" y="1689982"/>
                  </a:lnTo>
                  <a:lnTo>
                    <a:pt x="1002667" y="1694775"/>
                  </a:lnTo>
                  <a:lnTo>
                    <a:pt x="1055765" y="1697683"/>
                  </a:lnTo>
                  <a:lnTo>
                    <a:pt x="1109522" y="1698663"/>
                  </a:lnTo>
                  <a:lnTo>
                    <a:pt x="1163280" y="1697683"/>
                  </a:lnTo>
                  <a:lnTo>
                    <a:pt x="1216377" y="1694775"/>
                  </a:lnTo>
                  <a:lnTo>
                    <a:pt x="1268756" y="1689982"/>
                  </a:lnTo>
                  <a:lnTo>
                    <a:pt x="1320358" y="1683348"/>
                  </a:lnTo>
                  <a:lnTo>
                    <a:pt x="1371126" y="1674919"/>
                  </a:lnTo>
                  <a:lnTo>
                    <a:pt x="1421000" y="1664739"/>
                  </a:lnTo>
                  <a:lnTo>
                    <a:pt x="1469924" y="1652852"/>
                  </a:lnTo>
                  <a:lnTo>
                    <a:pt x="1517839" y="1639303"/>
                  </a:lnTo>
                  <a:lnTo>
                    <a:pt x="1564686" y="1624136"/>
                  </a:lnTo>
                  <a:lnTo>
                    <a:pt x="1610409" y="1607396"/>
                  </a:lnTo>
                  <a:lnTo>
                    <a:pt x="1654948" y="1589128"/>
                  </a:lnTo>
                  <a:lnTo>
                    <a:pt x="1698245" y="1569375"/>
                  </a:lnTo>
                  <a:lnTo>
                    <a:pt x="1740243" y="1548182"/>
                  </a:lnTo>
                  <a:lnTo>
                    <a:pt x="1780882" y="1525594"/>
                  </a:lnTo>
                  <a:lnTo>
                    <a:pt x="1820106" y="1501655"/>
                  </a:lnTo>
                  <a:lnTo>
                    <a:pt x="1857856" y="1476410"/>
                  </a:lnTo>
                  <a:lnTo>
                    <a:pt x="1894074" y="1449903"/>
                  </a:lnTo>
                  <a:lnTo>
                    <a:pt x="1928702" y="1422179"/>
                  </a:lnTo>
                  <a:lnTo>
                    <a:pt x="1961681" y="1393282"/>
                  </a:lnTo>
                  <a:lnTo>
                    <a:pt x="1992954" y="1363256"/>
                  </a:lnTo>
                  <a:lnTo>
                    <a:pt x="2022462" y="1332147"/>
                  </a:lnTo>
                  <a:lnTo>
                    <a:pt x="2050148" y="1299998"/>
                  </a:lnTo>
                  <a:lnTo>
                    <a:pt x="2075952" y="1266855"/>
                  </a:lnTo>
                  <a:lnTo>
                    <a:pt x="2099818" y="1232761"/>
                  </a:lnTo>
                  <a:lnTo>
                    <a:pt x="2121686" y="1197761"/>
                  </a:lnTo>
                  <a:lnTo>
                    <a:pt x="2141500" y="1161900"/>
                  </a:lnTo>
                  <a:lnTo>
                    <a:pt x="2159200" y="1125222"/>
                  </a:lnTo>
                  <a:lnTo>
                    <a:pt x="2174728" y="1087771"/>
                  </a:lnTo>
                  <a:lnTo>
                    <a:pt x="2188027" y="1049592"/>
                  </a:lnTo>
                  <a:lnTo>
                    <a:pt x="2199039" y="1010730"/>
                  </a:lnTo>
                  <a:lnTo>
                    <a:pt x="2207704" y="971229"/>
                  </a:lnTo>
                  <a:lnTo>
                    <a:pt x="2213966" y="931134"/>
                  </a:lnTo>
                  <a:lnTo>
                    <a:pt x="2217766" y="890488"/>
                  </a:lnTo>
                  <a:lnTo>
                    <a:pt x="2219045" y="849337"/>
                  </a:lnTo>
                  <a:lnTo>
                    <a:pt x="2217766" y="808186"/>
                  </a:lnTo>
                  <a:lnTo>
                    <a:pt x="2213966" y="767541"/>
                  </a:lnTo>
                  <a:lnTo>
                    <a:pt x="2207704" y="727445"/>
                  </a:lnTo>
                  <a:lnTo>
                    <a:pt x="2199039" y="687944"/>
                  </a:lnTo>
                  <a:lnTo>
                    <a:pt x="2188027" y="649082"/>
                  </a:lnTo>
                  <a:lnTo>
                    <a:pt x="2174728" y="610903"/>
                  </a:lnTo>
                  <a:lnTo>
                    <a:pt x="2159200" y="573452"/>
                  </a:lnTo>
                  <a:lnTo>
                    <a:pt x="2141500" y="536773"/>
                  </a:lnTo>
                  <a:lnTo>
                    <a:pt x="2121686" y="500912"/>
                  </a:lnTo>
                  <a:lnTo>
                    <a:pt x="2099818" y="465911"/>
                  </a:lnTo>
                  <a:lnTo>
                    <a:pt x="2075952" y="431817"/>
                  </a:lnTo>
                  <a:lnTo>
                    <a:pt x="2050148" y="398673"/>
                  </a:lnTo>
                  <a:lnTo>
                    <a:pt x="2022462" y="366524"/>
                  </a:lnTo>
                  <a:lnTo>
                    <a:pt x="1992954" y="335414"/>
                  </a:lnTo>
                  <a:lnTo>
                    <a:pt x="1961681" y="305388"/>
                  </a:lnTo>
                  <a:lnTo>
                    <a:pt x="1928702" y="276490"/>
                  </a:lnTo>
                  <a:lnTo>
                    <a:pt x="1894074" y="248766"/>
                  </a:lnTo>
                  <a:lnTo>
                    <a:pt x="1857856" y="222258"/>
                  </a:lnTo>
                  <a:lnTo>
                    <a:pt x="1820106" y="197012"/>
                  </a:lnTo>
                  <a:lnTo>
                    <a:pt x="1780882" y="173073"/>
                  </a:lnTo>
                  <a:lnTo>
                    <a:pt x="1740243" y="150484"/>
                  </a:lnTo>
                  <a:lnTo>
                    <a:pt x="1698245" y="129291"/>
                  </a:lnTo>
                  <a:lnTo>
                    <a:pt x="1654948" y="109538"/>
                  </a:lnTo>
                  <a:lnTo>
                    <a:pt x="1610409" y="91268"/>
                  </a:lnTo>
                  <a:lnTo>
                    <a:pt x="1564686" y="74528"/>
                  </a:lnTo>
                  <a:lnTo>
                    <a:pt x="1517839" y="59361"/>
                  </a:lnTo>
                  <a:lnTo>
                    <a:pt x="1469924" y="45811"/>
                  </a:lnTo>
                  <a:lnTo>
                    <a:pt x="1421000" y="33924"/>
                  </a:lnTo>
                  <a:lnTo>
                    <a:pt x="1371126" y="23744"/>
                  </a:lnTo>
                  <a:lnTo>
                    <a:pt x="1320358" y="15314"/>
                  </a:lnTo>
                  <a:lnTo>
                    <a:pt x="1268756" y="8681"/>
                  </a:lnTo>
                  <a:lnTo>
                    <a:pt x="1216377" y="3888"/>
                  </a:lnTo>
                  <a:lnTo>
                    <a:pt x="1163280" y="979"/>
                  </a:lnTo>
                  <a:lnTo>
                    <a:pt x="1109522" y="0"/>
                  </a:lnTo>
                  <a:close/>
                </a:path>
              </a:pathLst>
            </a:custGeom>
            <a:solidFill>
              <a:srgbClr val="D4FDD5"/>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200"/>
            </a:p>
          </p:txBody>
        </p:sp>
        <p:sp>
          <p:nvSpPr>
            <p:cNvPr id="292" name="Google Shape;292;p34"/>
            <p:cNvSpPr/>
            <p:nvPr/>
          </p:nvSpPr>
          <p:spPr>
            <a:xfrm>
              <a:off x="5362854" y="2616479"/>
              <a:ext cx="2219325" cy="1699260"/>
            </a:xfrm>
            <a:custGeom>
              <a:avLst/>
              <a:gdLst/>
              <a:ahLst/>
              <a:cxnLst/>
              <a:rect l="l" t="t" r="r" b="b"/>
              <a:pathLst>
                <a:path w="2219325" h="1699260" extrusionOk="0">
                  <a:moveTo>
                    <a:pt x="0" y="849334"/>
                  </a:moveTo>
                  <a:lnTo>
                    <a:pt x="1279" y="808183"/>
                  </a:lnTo>
                  <a:lnTo>
                    <a:pt x="5079" y="767537"/>
                  </a:lnTo>
                  <a:lnTo>
                    <a:pt x="11340" y="727441"/>
                  </a:lnTo>
                  <a:lnTo>
                    <a:pt x="20006" y="687940"/>
                  </a:lnTo>
                  <a:lnTo>
                    <a:pt x="31017" y="649078"/>
                  </a:lnTo>
                  <a:lnTo>
                    <a:pt x="44316" y="610899"/>
                  </a:lnTo>
                  <a:lnTo>
                    <a:pt x="59845" y="573448"/>
                  </a:lnTo>
                  <a:lnTo>
                    <a:pt x="77545" y="536770"/>
                  </a:lnTo>
                  <a:lnTo>
                    <a:pt x="97359" y="500908"/>
                  </a:lnTo>
                  <a:lnTo>
                    <a:pt x="119227" y="465908"/>
                  </a:lnTo>
                  <a:lnTo>
                    <a:pt x="143093" y="431814"/>
                  </a:lnTo>
                  <a:lnTo>
                    <a:pt x="168898" y="398670"/>
                  </a:lnTo>
                  <a:lnTo>
                    <a:pt x="196584" y="366521"/>
                  </a:lnTo>
                  <a:lnTo>
                    <a:pt x="226092" y="335412"/>
                  </a:lnTo>
                  <a:lnTo>
                    <a:pt x="257365" y="305386"/>
                  </a:lnTo>
                  <a:lnTo>
                    <a:pt x="290344" y="276488"/>
                  </a:lnTo>
                  <a:lnTo>
                    <a:pt x="324972" y="248764"/>
                  </a:lnTo>
                  <a:lnTo>
                    <a:pt x="361190" y="222256"/>
                  </a:lnTo>
                  <a:lnTo>
                    <a:pt x="398941" y="197011"/>
                  </a:lnTo>
                  <a:lnTo>
                    <a:pt x="438165" y="173072"/>
                  </a:lnTo>
                  <a:lnTo>
                    <a:pt x="478805" y="150483"/>
                  </a:lnTo>
                  <a:lnTo>
                    <a:pt x="520803" y="129290"/>
                  </a:lnTo>
                  <a:lnTo>
                    <a:pt x="564101" y="109537"/>
                  </a:lnTo>
                  <a:lnTo>
                    <a:pt x="608640" y="91268"/>
                  </a:lnTo>
                  <a:lnTo>
                    <a:pt x="654362" y="74527"/>
                  </a:lnTo>
                  <a:lnTo>
                    <a:pt x="701210" y="59360"/>
                  </a:lnTo>
                  <a:lnTo>
                    <a:pt x="749125" y="45811"/>
                  </a:lnTo>
                  <a:lnTo>
                    <a:pt x="798049" y="33924"/>
                  </a:lnTo>
                  <a:lnTo>
                    <a:pt x="847924" y="23743"/>
                  </a:lnTo>
                  <a:lnTo>
                    <a:pt x="898692" y="15314"/>
                  </a:lnTo>
                  <a:lnTo>
                    <a:pt x="950294" y="8681"/>
                  </a:lnTo>
                  <a:lnTo>
                    <a:pt x="1002674" y="3888"/>
                  </a:lnTo>
                  <a:lnTo>
                    <a:pt x="1055771" y="979"/>
                  </a:lnTo>
                  <a:lnTo>
                    <a:pt x="1109529" y="0"/>
                  </a:lnTo>
                  <a:lnTo>
                    <a:pt x="1163286" y="979"/>
                  </a:lnTo>
                  <a:lnTo>
                    <a:pt x="1216383" y="3888"/>
                  </a:lnTo>
                  <a:lnTo>
                    <a:pt x="1268761" y="8681"/>
                  </a:lnTo>
                  <a:lnTo>
                    <a:pt x="1320363" y="15314"/>
                  </a:lnTo>
                  <a:lnTo>
                    <a:pt x="1371130" y="23743"/>
                  </a:lnTo>
                  <a:lnTo>
                    <a:pt x="1421005" y="33924"/>
                  </a:lnTo>
                  <a:lnTo>
                    <a:pt x="1469928" y="45811"/>
                  </a:lnTo>
                  <a:lnTo>
                    <a:pt x="1517843" y="59360"/>
                  </a:lnTo>
                  <a:lnTo>
                    <a:pt x="1564690" y="74527"/>
                  </a:lnTo>
                  <a:lnTo>
                    <a:pt x="1610412" y="91268"/>
                  </a:lnTo>
                  <a:lnTo>
                    <a:pt x="1654951" y="109537"/>
                  </a:lnTo>
                  <a:lnTo>
                    <a:pt x="1698248" y="129290"/>
                  </a:lnTo>
                  <a:lnTo>
                    <a:pt x="1740246" y="150483"/>
                  </a:lnTo>
                  <a:lnTo>
                    <a:pt x="1780885" y="173072"/>
                  </a:lnTo>
                  <a:lnTo>
                    <a:pt x="1820109" y="197011"/>
                  </a:lnTo>
                  <a:lnTo>
                    <a:pt x="1857859" y="222256"/>
                  </a:lnTo>
                  <a:lnTo>
                    <a:pt x="1894077" y="248764"/>
                  </a:lnTo>
                  <a:lnTo>
                    <a:pt x="1928705" y="276488"/>
                  </a:lnTo>
                  <a:lnTo>
                    <a:pt x="1961684" y="305386"/>
                  </a:lnTo>
                  <a:lnTo>
                    <a:pt x="1992957" y="335412"/>
                  </a:lnTo>
                  <a:lnTo>
                    <a:pt x="2022465" y="366521"/>
                  </a:lnTo>
                  <a:lnTo>
                    <a:pt x="2050150" y="398670"/>
                  </a:lnTo>
                  <a:lnTo>
                    <a:pt x="2075955" y="431814"/>
                  </a:lnTo>
                  <a:lnTo>
                    <a:pt x="2099821" y="465908"/>
                  </a:lnTo>
                  <a:lnTo>
                    <a:pt x="2121689" y="500908"/>
                  </a:lnTo>
                  <a:lnTo>
                    <a:pt x="2141503" y="536770"/>
                  </a:lnTo>
                  <a:lnTo>
                    <a:pt x="2159203" y="573448"/>
                  </a:lnTo>
                  <a:lnTo>
                    <a:pt x="2174731" y="610899"/>
                  </a:lnTo>
                  <a:lnTo>
                    <a:pt x="2188030" y="649078"/>
                  </a:lnTo>
                  <a:lnTo>
                    <a:pt x="2199042" y="687940"/>
                  </a:lnTo>
                  <a:lnTo>
                    <a:pt x="2207707" y="727441"/>
                  </a:lnTo>
                  <a:lnTo>
                    <a:pt x="2213969" y="767537"/>
                  </a:lnTo>
                  <a:lnTo>
                    <a:pt x="2217769" y="808183"/>
                  </a:lnTo>
                  <a:lnTo>
                    <a:pt x="2219048" y="849334"/>
                  </a:lnTo>
                  <a:lnTo>
                    <a:pt x="2217769" y="890485"/>
                  </a:lnTo>
                  <a:lnTo>
                    <a:pt x="2213969" y="931130"/>
                  </a:lnTo>
                  <a:lnTo>
                    <a:pt x="2207707" y="971226"/>
                  </a:lnTo>
                  <a:lnTo>
                    <a:pt x="2199042" y="1010727"/>
                  </a:lnTo>
                  <a:lnTo>
                    <a:pt x="2188030" y="1049589"/>
                  </a:lnTo>
                  <a:lnTo>
                    <a:pt x="2174731" y="1087768"/>
                  </a:lnTo>
                  <a:lnTo>
                    <a:pt x="2159203" y="1125219"/>
                  </a:lnTo>
                  <a:lnTo>
                    <a:pt x="2141503" y="1161897"/>
                  </a:lnTo>
                  <a:lnTo>
                    <a:pt x="2121689" y="1197759"/>
                  </a:lnTo>
                  <a:lnTo>
                    <a:pt x="2099821" y="1232759"/>
                  </a:lnTo>
                  <a:lnTo>
                    <a:pt x="2075955" y="1266853"/>
                  </a:lnTo>
                  <a:lnTo>
                    <a:pt x="2050150" y="1299997"/>
                  </a:lnTo>
                  <a:lnTo>
                    <a:pt x="2022465" y="1332146"/>
                  </a:lnTo>
                  <a:lnTo>
                    <a:pt x="1992957" y="1363256"/>
                  </a:lnTo>
                  <a:lnTo>
                    <a:pt x="1961684" y="1393282"/>
                  </a:lnTo>
                  <a:lnTo>
                    <a:pt x="1928705" y="1422179"/>
                  </a:lnTo>
                  <a:lnTo>
                    <a:pt x="1894077" y="1449904"/>
                  </a:lnTo>
                  <a:lnTo>
                    <a:pt x="1857859" y="1476411"/>
                  </a:lnTo>
                  <a:lnTo>
                    <a:pt x="1820109" y="1501657"/>
                  </a:lnTo>
                  <a:lnTo>
                    <a:pt x="1780885" y="1525596"/>
                  </a:lnTo>
                  <a:lnTo>
                    <a:pt x="1740246" y="1548184"/>
                  </a:lnTo>
                  <a:lnTo>
                    <a:pt x="1698248" y="1569377"/>
                  </a:lnTo>
                  <a:lnTo>
                    <a:pt x="1654951" y="1589131"/>
                  </a:lnTo>
                  <a:lnTo>
                    <a:pt x="1610412" y="1607400"/>
                  </a:lnTo>
                  <a:lnTo>
                    <a:pt x="1564690" y="1624140"/>
                  </a:lnTo>
                  <a:lnTo>
                    <a:pt x="1517843" y="1639307"/>
                  </a:lnTo>
                  <a:lnTo>
                    <a:pt x="1469928" y="1652857"/>
                  </a:lnTo>
                  <a:lnTo>
                    <a:pt x="1421005" y="1664744"/>
                  </a:lnTo>
                  <a:lnTo>
                    <a:pt x="1371130" y="1674924"/>
                  </a:lnTo>
                  <a:lnTo>
                    <a:pt x="1320363" y="1683353"/>
                  </a:lnTo>
                  <a:lnTo>
                    <a:pt x="1268761" y="1689987"/>
                  </a:lnTo>
                  <a:lnTo>
                    <a:pt x="1216383" y="1694780"/>
                  </a:lnTo>
                  <a:lnTo>
                    <a:pt x="1163286" y="1697689"/>
                  </a:lnTo>
                  <a:lnTo>
                    <a:pt x="1109529" y="1698668"/>
                  </a:lnTo>
                  <a:lnTo>
                    <a:pt x="1055771" y="1697689"/>
                  </a:lnTo>
                  <a:lnTo>
                    <a:pt x="1002674" y="1694780"/>
                  </a:lnTo>
                  <a:lnTo>
                    <a:pt x="950294" y="1689987"/>
                  </a:lnTo>
                  <a:lnTo>
                    <a:pt x="898692" y="1683353"/>
                  </a:lnTo>
                  <a:lnTo>
                    <a:pt x="847924" y="1674924"/>
                  </a:lnTo>
                  <a:lnTo>
                    <a:pt x="798049" y="1664744"/>
                  </a:lnTo>
                  <a:lnTo>
                    <a:pt x="749125" y="1652857"/>
                  </a:lnTo>
                  <a:lnTo>
                    <a:pt x="701210" y="1639307"/>
                  </a:lnTo>
                  <a:lnTo>
                    <a:pt x="654362" y="1624140"/>
                  </a:lnTo>
                  <a:lnTo>
                    <a:pt x="608640" y="1607400"/>
                  </a:lnTo>
                  <a:lnTo>
                    <a:pt x="564101" y="1589131"/>
                  </a:lnTo>
                  <a:lnTo>
                    <a:pt x="520803" y="1569377"/>
                  </a:lnTo>
                  <a:lnTo>
                    <a:pt x="478805" y="1548184"/>
                  </a:lnTo>
                  <a:lnTo>
                    <a:pt x="438165" y="1525596"/>
                  </a:lnTo>
                  <a:lnTo>
                    <a:pt x="398941" y="1501657"/>
                  </a:lnTo>
                  <a:lnTo>
                    <a:pt x="361190" y="1476411"/>
                  </a:lnTo>
                  <a:lnTo>
                    <a:pt x="324972" y="1449904"/>
                  </a:lnTo>
                  <a:lnTo>
                    <a:pt x="290344" y="1422179"/>
                  </a:lnTo>
                  <a:lnTo>
                    <a:pt x="257365" y="1393282"/>
                  </a:lnTo>
                  <a:lnTo>
                    <a:pt x="226092" y="1363256"/>
                  </a:lnTo>
                  <a:lnTo>
                    <a:pt x="196584" y="1332146"/>
                  </a:lnTo>
                  <a:lnTo>
                    <a:pt x="168898" y="1299997"/>
                  </a:lnTo>
                  <a:lnTo>
                    <a:pt x="143093" y="1266853"/>
                  </a:lnTo>
                  <a:lnTo>
                    <a:pt x="119227" y="1232759"/>
                  </a:lnTo>
                  <a:lnTo>
                    <a:pt x="97359" y="1197759"/>
                  </a:lnTo>
                  <a:lnTo>
                    <a:pt x="77545" y="1161897"/>
                  </a:lnTo>
                  <a:lnTo>
                    <a:pt x="59845" y="1125219"/>
                  </a:lnTo>
                  <a:lnTo>
                    <a:pt x="44316" y="1087768"/>
                  </a:lnTo>
                  <a:lnTo>
                    <a:pt x="31017" y="1049589"/>
                  </a:lnTo>
                  <a:lnTo>
                    <a:pt x="20006" y="1010727"/>
                  </a:lnTo>
                  <a:lnTo>
                    <a:pt x="11340" y="971226"/>
                  </a:lnTo>
                  <a:lnTo>
                    <a:pt x="5079" y="931130"/>
                  </a:lnTo>
                  <a:lnTo>
                    <a:pt x="1279" y="890485"/>
                  </a:lnTo>
                  <a:lnTo>
                    <a:pt x="0" y="849334"/>
                  </a:lnTo>
                  <a:close/>
                </a:path>
              </a:pathLst>
            </a:custGeom>
            <a:noFill/>
            <a:ln w="28550" cap="flat" cmpd="sng">
              <a:solidFill>
                <a:srgbClr val="0095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200"/>
            </a:p>
          </p:txBody>
        </p:sp>
      </p:grpSp>
      <p:sp>
        <p:nvSpPr>
          <p:cNvPr id="293" name="Google Shape;293;p34"/>
          <p:cNvSpPr txBox="1"/>
          <p:nvPr/>
        </p:nvSpPr>
        <p:spPr>
          <a:xfrm>
            <a:off x="4275292" y="2249477"/>
            <a:ext cx="1014900" cy="705300"/>
          </a:xfrm>
          <a:prstGeom prst="rect">
            <a:avLst/>
          </a:prstGeom>
          <a:noFill/>
          <a:ln>
            <a:noFill/>
          </a:ln>
        </p:spPr>
        <p:txBody>
          <a:bodyPr spcFirstLastPara="1" wrap="square" lIns="0" tIns="12700" rIns="0" bIns="0" anchor="t" anchorCtr="0">
            <a:noAutofit/>
          </a:bodyPr>
          <a:lstStyle/>
          <a:p>
            <a:pPr marL="12700" marR="5080" lvl="0" indent="-635" algn="ctr" rtl="0">
              <a:lnSpc>
                <a:spcPct val="100000"/>
              </a:lnSpc>
              <a:spcBef>
                <a:spcPts val="0"/>
              </a:spcBef>
              <a:spcAft>
                <a:spcPts val="0"/>
              </a:spcAft>
              <a:buNone/>
            </a:pPr>
            <a:r>
              <a:rPr lang="en" sz="1200" b="1">
                <a:latin typeface="Arial"/>
                <a:ea typeface="Arial"/>
                <a:cs typeface="Arial"/>
                <a:sym typeface="Arial"/>
              </a:rPr>
              <a:t>Atal New  India  Challenges</a:t>
            </a:r>
            <a:endParaRPr sz="1200">
              <a:latin typeface="Arial"/>
              <a:ea typeface="Arial"/>
              <a:cs typeface="Arial"/>
              <a:sym typeface="Arial"/>
            </a:endParaRPr>
          </a:p>
        </p:txBody>
      </p:sp>
      <p:sp>
        <p:nvSpPr>
          <p:cNvPr id="294" name="Google Shape;294;p34"/>
          <p:cNvSpPr txBox="1"/>
          <p:nvPr/>
        </p:nvSpPr>
        <p:spPr>
          <a:xfrm>
            <a:off x="186022" y="3265881"/>
            <a:ext cx="1477800" cy="1316400"/>
          </a:xfrm>
          <a:prstGeom prst="rect">
            <a:avLst/>
          </a:prstGeom>
          <a:solidFill>
            <a:srgbClr val="FDFDC9"/>
          </a:solidFill>
          <a:ln>
            <a:noFill/>
          </a:ln>
        </p:spPr>
        <p:txBody>
          <a:bodyPr spcFirstLastPara="1" wrap="square" lIns="0" tIns="45700" rIns="0" bIns="0" anchor="t" anchorCtr="0">
            <a:noAutofit/>
          </a:bodyPr>
          <a:lstStyle/>
          <a:p>
            <a:pPr marL="4445" marR="0" lvl="0" indent="0" algn="ctr" rtl="0">
              <a:lnSpc>
                <a:spcPct val="118333"/>
              </a:lnSpc>
              <a:spcBef>
                <a:spcPts val="0"/>
              </a:spcBef>
              <a:spcAft>
                <a:spcPts val="0"/>
              </a:spcAft>
              <a:buNone/>
            </a:pPr>
            <a:r>
              <a:rPr lang="en" sz="1200" b="1">
                <a:latin typeface="Arial"/>
                <a:ea typeface="Arial"/>
                <a:cs typeface="Arial"/>
                <a:sym typeface="Arial"/>
              </a:rPr>
              <a:t>ATL</a:t>
            </a:r>
            <a:endParaRPr sz="1200">
              <a:latin typeface="Arial"/>
              <a:ea typeface="Arial"/>
              <a:cs typeface="Arial"/>
              <a:sym typeface="Arial"/>
            </a:endParaRPr>
          </a:p>
          <a:p>
            <a:pPr marL="4445" marR="0" lvl="0" indent="0" algn="ctr" rtl="0">
              <a:lnSpc>
                <a:spcPct val="118333"/>
              </a:lnSpc>
              <a:spcBef>
                <a:spcPts val="0"/>
              </a:spcBef>
              <a:spcAft>
                <a:spcPts val="0"/>
              </a:spcAft>
              <a:buNone/>
            </a:pPr>
            <a:r>
              <a:rPr lang="en" sz="1200" b="1">
                <a:latin typeface="Arial"/>
                <a:ea typeface="Arial"/>
                <a:cs typeface="Arial"/>
                <a:sym typeface="Arial"/>
              </a:rPr>
              <a:t>Innovative</a:t>
            </a:r>
            <a:endParaRPr sz="1200">
              <a:latin typeface="Arial"/>
              <a:ea typeface="Arial"/>
              <a:cs typeface="Arial"/>
              <a:sym typeface="Arial"/>
            </a:endParaRPr>
          </a:p>
          <a:p>
            <a:pPr marL="118110" marR="105410" lvl="0" indent="0" algn="ctr" rtl="0">
              <a:lnSpc>
                <a:spcPct val="99500"/>
              </a:lnSpc>
              <a:spcBef>
                <a:spcPts val="50"/>
              </a:spcBef>
              <a:spcAft>
                <a:spcPts val="0"/>
              </a:spcAft>
              <a:buNone/>
            </a:pPr>
            <a:r>
              <a:rPr lang="en" sz="1200" b="1">
                <a:latin typeface="Arial"/>
                <a:ea typeface="Arial"/>
                <a:cs typeface="Arial"/>
                <a:sym typeface="Arial"/>
              </a:rPr>
              <a:t>Problem solving  mindset in  Schools</a:t>
            </a:r>
            <a:endParaRPr sz="1200">
              <a:latin typeface="Arial"/>
              <a:ea typeface="Arial"/>
              <a:cs typeface="Arial"/>
              <a:sym typeface="Arial"/>
            </a:endParaRPr>
          </a:p>
        </p:txBody>
      </p:sp>
      <p:sp>
        <p:nvSpPr>
          <p:cNvPr id="295" name="Google Shape;295;p34"/>
          <p:cNvSpPr txBox="1"/>
          <p:nvPr/>
        </p:nvSpPr>
        <p:spPr>
          <a:xfrm>
            <a:off x="4184499" y="3269797"/>
            <a:ext cx="1195500" cy="1316400"/>
          </a:xfrm>
          <a:prstGeom prst="rect">
            <a:avLst/>
          </a:prstGeom>
          <a:solidFill>
            <a:srgbClr val="D4FDD5"/>
          </a:solidFill>
          <a:ln>
            <a:noFill/>
          </a:ln>
        </p:spPr>
        <p:txBody>
          <a:bodyPr spcFirstLastPara="1" wrap="square" lIns="0" tIns="45700" rIns="0" bIns="0" anchor="t" anchorCtr="0">
            <a:noAutofit/>
          </a:bodyPr>
          <a:lstStyle/>
          <a:p>
            <a:pPr marL="4445" marR="0" lvl="0" indent="0" algn="ctr" rtl="0">
              <a:lnSpc>
                <a:spcPct val="118333"/>
              </a:lnSpc>
              <a:spcBef>
                <a:spcPts val="0"/>
              </a:spcBef>
              <a:spcAft>
                <a:spcPts val="0"/>
              </a:spcAft>
              <a:buNone/>
            </a:pPr>
            <a:r>
              <a:rPr lang="en" sz="1200" b="1">
                <a:latin typeface="Arial"/>
                <a:ea typeface="Arial"/>
                <a:cs typeface="Arial"/>
                <a:sym typeface="Arial"/>
              </a:rPr>
              <a:t>ANIC</a:t>
            </a:r>
            <a:endParaRPr sz="1200">
              <a:latin typeface="Arial"/>
              <a:ea typeface="Arial"/>
              <a:cs typeface="Arial"/>
              <a:sym typeface="Arial"/>
            </a:endParaRPr>
          </a:p>
          <a:p>
            <a:pPr marL="4445" marR="0" lvl="0" indent="0" algn="ctr" rtl="0">
              <a:lnSpc>
                <a:spcPct val="118333"/>
              </a:lnSpc>
              <a:spcBef>
                <a:spcPts val="0"/>
              </a:spcBef>
              <a:spcAft>
                <a:spcPts val="0"/>
              </a:spcAft>
              <a:buNone/>
            </a:pPr>
            <a:r>
              <a:rPr lang="en" sz="1200" b="1">
                <a:latin typeface="Arial"/>
                <a:ea typeface="Arial"/>
                <a:cs typeface="Arial"/>
                <a:sym typeface="Arial"/>
              </a:rPr>
              <a:t>Product</a:t>
            </a:r>
            <a:endParaRPr sz="1200">
              <a:latin typeface="Arial"/>
              <a:ea typeface="Arial"/>
              <a:cs typeface="Arial"/>
              <a:sym typeface="Arial"/>
            </a:endParaRPr>
          </a:p>
          <a:p>
            <a:pPr marL="173355" marR="161290" lvl="0" indent="0" algn="ctr" rtl="0">
              <a:lnSpc>
                <a:spcPct val="98800"/>
              </a:lnSpc>
              <a:spcBef>
                <a:spcPts val="65"/>
              </a:spcBef>
              <a:spcAft>
                <a:spcPts val="0"/>
              </a:spcAft>
              <a:buNone/>
            </a:pPr>
            <a:r>
              <a:rPr lang="en" sz="1200" b="1">
                <a:latin typeface="Arial"/>
                <a:ea typeface="Arial"/>
                <a:cs typeface="Arial"/>
                <a:sym typeface="Arial"/>
              </a:rPr>
              <a:t>Innovations  in Industry  with  Ministries</a:t>
            </a:r>
            <a:endParaRPr sz="1200">
              <a:latin typeface="Arial"/>
              <a:ea typeface="Arial"/>
              <a:cs typeface="Arial"/>
              <a:sym typeface="Arial"/>
            </a:endParaRPr>
          </a:p>
        </p:txBody>
      </p:sp>
      <p:sp>
        <p:nvSpPr>
          <p:cNvPr id="296" name="Google Shape;296;p34"/>
          <p:cNvSpPr txBox="1"/>
          <p:nvPr/>
        </p:nvSpPr>
        <p:spPr>
          <a:xfrm>
            <a:off x="6719675" y="133850"/>
            <a:ext cx="2237400" cy="978000"/>
          </a:xfrm>
          <a:prstGeom prst="rect">
            <a:avLst/>
          </a:prstGeom>
          <a:solidFill>
            <a:srgbClr val="FFF2DC"/>
          </a:solidFill>
          <a:ln>
            <a:noFill/>
          </a:ln>
        </p:spPr>
        <p:txBody>
          <a:bodyPr spcFirstLastPara="1" wrap="square" lIns="0" tIns="46350" rIns="0" bIns="0" anchor="t" anchorCtr="0">
            <a:noAutofit/>
          </a:bodyPr>
          <a:lstStyle/>
          <a:p>
            <a:pPr marL="113029" marR="100330" lvl="0" indent="0" algn="ctr" rtl="0">
              <a:lnSpc>
                <a:spcPct val="99500"/>
              </a:lnSpc>
              <a:spcBef>
                <a:spcPts val="0"/>
              </a:spcBef>
              <a:spcAft>
                <a:spcPts val="0"/>
              </a:spcAft>
              <a:buNone/>
            </a:pPr>
            <a:r>
              <a:rPr lang="en" sz="1200" b="1">
                <a:latin typeface="Arial"/>
                <a:ea typeface="Arial"/>
                <a:cs typeface="Arial"/>
                <a:sym typeface="Arial"/>
              </a:rPr>
              <a:t>Establishing and promoting a  vibrant ecosystem of  Innovation and  Entrepreneurship</a:t>
            </a:r>
            <a:endParaRPr sz="1200">
              <a:latin typeface="Arial"/>
              <a:ea typeface="Arial"/>
              <a:cs typeface="Arial"/>
              <a:sym typeface="Arial"/>
            </a:endParaRPr>
          </a:p>
          <a:p>
            <a:pPr marL="5080" marR="0" lvl="0" indent="0" algn="ctr" rtl="0">
              <a:lnSpc>
                <a:spcPct val="116666"/>
              </a:lnSpc>
              <a:spcBef>
                <a:spcPts val="0"/>
              </a:spcBef>
              <a:spcAft>
                <a:spcPts val="0"/>
              </a:spcAft>
              <a:buNone/>
            </a:pPr>
            <a:r>
              <a:rPr lang="en" sz="1200" b="1">
                <a:latin typeface="Arial"/>
                <a:ea typeface="Arial"/>
                <a:cs typeface="Arial"/>
                <a:sym typeface="Arial"/>
              </a:rPr>
              <a:t>Nationwide</a:t>
            </a:r>
            <a:endParaRPr sz="1200">
              <a:latin typeface="Arial"/>
              <a:ea typeface="Arial"/>
              <a:cs typeface="Arial"/>
              <a:sym typeface="Arial"/>
            </a:endParaRPr>
          </a:p>
        </p:txBody>
      </p:sp>
      <p:sp>
        <p:nvSpPr>
          <p:cNvPr id="297" name="Google Shape;297;p34"/>
          <p:cNvSpPr txBox="1"/>
          <p:nvPr/>
        </p:nvSpPr>
        <p:spPr>
          <a:xfrm>
            <a:off x="408896" y="748094"/>
            <a:ext cx="1565400" cy="493800"/>
          </a:xfrm>
          <a:prstGeom prst="rect">
            <a:avLst/>
          </a:prstGeom>
          <a:noFill/>
          <a:ln>
            <a:noFill/>
          </a:ln>
        </p:spPr>
        <p:txBody>
          <a:bodyPr spcFirstLastPara="1" wrap="square" lIns="0" tIns="16500" rIns="0" bIns="0" anchor="t" anchorCtr="0">
            <a:noAutofit/>
          </a:bodyPr>
          <a:lstStyle/>
          <a:p>
            <a:pPr marL="12700" marR="5080" lvl="0" indent="-635" algn="ctr" rtl="0">
              <a:lnSpc>
                <a:spcPct val="98200"/>
              </a:lnSpc>
              <a:spcBef>
                <a:spcPts val="0"/>
              </a:spcBef>
              <a:spcAft>
                <a:spcPts val="0"/>
              </a:spcAft>
              <a:buNone/>
            </a:pPr>
            <a:r>
              <a:rPr lang="en" sz="1200" b="1">
                <a:latin typeface="Arial"/>
                <a:ea typeface="Arial"/>
                <a:cs typeface="Arial"/>
                <a:sym typeface="Arial"/>
              </a:rPr>
              <a:t>Creating an Innovative  Problem solving Mindset  in school students</a:t>
            </a:r>
            <a:endParaRPr sz="1200">
              <a:latin typeface="Arial"/>
              <a:ea typeface="Arial"/>
              <a:cs typeface="Arial"/>
              <a:sym typeface="Arial"/>
            </a:endParaRPr>
          </a:p>
        </p:txBody>
      </p:sp>
      <p:sp>
        <p:nvSpPr>
          <p:cNvPr id="298" name="Google Shape;298;p34"/>
          <p:cNvSpPr txBox="1"/>
          <p:nvPr/>
        </p:nvSpPr>
        <p:spPr>
          <a:xfrm>
            <a:off x="6751375" y="1241900"/>
            <a:ext cx="2237400" cy="216900"/>
          </a:xfrm>
          <a:prstGeom prst="rect">
            <a:avLst/>
          </a:prstGeom>
          <a:noFill/>
          <a:ln>
            <a:noFill/>
          </a:ln>
        </p:spPr>
        <p:txBody>
          <a:bodyPr spcFirstLastPara="1" wrap="square" lIns="0" tIns="27925" rIns="0" bIns="0" anchor="t" anchorCtr="0">
            <a:noAutofit/>
          </a:bodyPr>
          <a:lstStyle/>
          <a:p>
            <a:pPr marL="106045" marR="5080" lvl="0" indent="-93980" algn="l" rtl="0">
              <a:lnSpc>
                <a:spcPct val="114285"/>
              </a:lnSpc>
              <a:spcBef>
                <a:spcPts val="0"/>
              </a:spcBef>
              <a:spcAft>
                <a:spcPts val="0"/>
              </a:spcAft>
              <a:buNone/>
            </a:pPr>
            <a:r>
              <a:rPr lang="en" sz="1000" b="1">
                <a:latin typeface="Arial"/>
                <a:ea typeface="Arial"/>
                <a:cs typeface="Arial"/>
                <a:sym typeface="Arial"/>
              </a:rPr>
              <a:t>Fostering successful startups ,  Entrepreneurs &amp; Innovations</a:t>
            </a:r>
            <a:endParaRPr sz="1000">
              <a:latin typeface="Arial"/>
              <a:ea typeface="Arial"/>
              <a:cs typeface="Arial"/>
              <a:sym typeface="Arial"/>
            </a:endParaRPr>
          </a:p>
        </p:txBody>
      </p:sp>
      <p:grpSp>
        <p:nvGrpSpPr>
          <p:cNvPr id="299" name="Google Shape;299;p34"/>
          <p:cNvGrpSpPr/>
          <p:nvPr/>
        </p:nvGrpSpPr>
        <p:grpSpPr>
          <a:xfrm>
            <a:off x="1901942" y="1899980"/>
            <a:ext cx="1855232" cy="1311990"/>
            <a:chOff x="2556560" y="2530246"/>
            <a:chExt cx="2524125" cy="1748154"/>
          </a:xfrm>
        </p:grpSpPr>
        <p:sp>
          <p:nvSpPr>
            <p:cNvPr id="300" name="Google Shape;300;p34"/>
            <p:cNvSpPr/>
            <p:nvPr/>
          </p:nvSpPr>
          <p:spPr>
            <a:xfrm>
              <a:off x="2556560" y="2530246"/>
              <a:ext cx="2524125" cy="1748154"/>
            </a:xfrm>
            <a:custGeom>
              <a:avLst/>
              <a:gdLst/>
              <a:ahLst/>
              <a:cxnLst/>
              <a:rect l="l" t="t" r="r" b="b"/>
              <a:pathLst>
                <a:path w="2524125" h="1748154" extrusionOk="0">
                  <a:moveTo>
                    <a:pt x="1261846" y="0"/>
                  </a:moveTo>
                  <a:lnTo>
                    <a:pt x="1205638" y="851"/>
                  </a:lnTo>
                  <a:lnTo>
                    <a:pt x="1150060" y="3382"/>
                  </a:lnTo>
                  <a:lnTo>
                    <a:pt x="1095163" y="7557"/>
                  </a:lnTo>
                  <a:lnTo>
                    <a:pt x="1040998" y="13340"/>
                  </a:lnTo>
                  <a:lnTo>
                    <a:pt x="987617" y="20696"/>
                  </a:lnTo>
                  <a:lnTo>
                    <a:pt x="935070" y="29589"/>
                  </a:lnTo>
                  <a:lnTo>
                    <a:pt x="883409" y="39984"/>
                  </a:lnTo>
                  <a:lnTo>
                    <a:pt x="832686" y="51845"/>
                  </a:lnTo>
                  <a:lnTo>
                    <a:pt x="782951" y="65137"/>
                  </a:lnTo>
                  <a:lnTo>
                    <a:pt x="734256" y="79824"/>
                  </a:lnTo>
                  <a:lnTo>
                    <a:pt x="686653" y="95871"/>
                  </a:lnTo>
                  <a:lnTo>
                    <a:pt x="640192" y="113242"/>
                  </a:lnTo>
                  <a:lnTo>
                    <a:pt x="594924" y="131902"/>
                  </a:lnTo>
                  <a:lnTo>
                    <a:pt x="550902" y="151815"/>
                  </a:lnTo>
                  <a:lnTo>
                    <a:pt x="508176" y="172945"/>
                  </a:lnTo>
                  <a:lnTo>
                    <a:pt x="466798" y="195257"/>
                  </a:lnTo>
                  <a:lnTo>
                    <a:pt x="426819" y="218716"/>
                  </a:lnTo>
                  <a:lnTo>
                    <a:pt x="388290" y="243286"/>
                  </a:lnTo>
                  <a:lnTo>
                    <a:pt x="351263" y="268931"/>
                  </a:lnTo>
                  <a:lnTo>
                    <a:pt x="315788" y="295616"/>
                  </a:lnTo>
                  <a:lnTo>
                    <a:pt x="281917" y="323305"/>
                  </a:lnTo>
                  <a:lnTo>
                    <a:pt x="249702" y="351964"/>
                  </a:lnTo>
                  <a:lnTo>
                    <a:pt x="219194" y="381556"/>
                  </a:lnTo>
                  <a:lnTo>
                    <a:pt x="190443" y="412045"/>
                  </a:lnTo>
                  <a:lnTo>
                    <a:pt x="163502" y="443397"/>
                  </a:lnTo>
                  <a:lnTo>
                    <a:pt x="138421" y="475576"/>
                  </a:lnTo>
                  <a:lnTo>
                    <a:pt x="115253" y="508546"/>
                  </a:lnTo>
                  <a:lnTo>
                    <a:pt x="94047" y="542272"/>
                  </a:lnTo>
                  <a:lnTo>
                    <a:pt x="74856" y="576718"/>
                  </a:lnTo>
                  <a:lnTo>
                    <a:pt x="57730" y="611849"/>
                  </a:lnTo>
                  <a:lnTo>
                    <a:pt x="42722" y="647628"/>
                  </a:lnTo>
                  <a:lnTo>
                    <a:pt x="29881" y="684022"/>
                  </a:lnTo>
                  <a:lnTo>
                    <a:pt x="19261" y="720993"/>
                  </a:lnTo>
                  <a:lnTo>
                    <a:pt x="10911" y="758507"/>
                  </a:lnTo>
                  <a:lnTo>
                    <a:pt x="4883" y="796529"/>
                  </a:lnTo>
                  <a:lnTo>
                    <a:pt x="1229" y="835021"/>
                  </a:lnTo>
                  <a:lnTo>
                    <a:pt x="0" y="873950"/>
                  </a:lnTo>
                  <a:lnTo>
                    <a:pt x="1229" y="912880"/>
                  </a:lnTo>
                  <a:lnTo>
                    <a:pt x="4883" y="951373"/>
                  </a:lnTo>
                  <a:lnTo>
                    <a:pt x="10911" y="989395"/>
                  </a:lnTo>
                  <a:lnTo>
                    <a:pt x="19261" y="1026910"/>
                  </a:lnTo>
                  <a:lnTo>
                    <a:pt x="29881" y="1063883"/>
                  </a:lnTo>
                  <a:lnTo>
                    <a:pt x="42722" y="1100277"/>
                  </a:lnTo>
                  <a:lnTo>
                    <a:pt x="57730" y="1136057"/>
                  </a:lnTo>
                  <a:lnTo>
                    <a:pt x="74856" y="1171189"/>
                  </a:lnTo>
                  <a:lnTo>
                    <a:pt x="94047" y="1205635"/>
                  </a:lnTo>
                  <a:lnTo>
                    <a:pt x="115253" y="1239362"/>
                  </a:lnTo>
                  <a:lnTo>
                    <a:pt x="138421" y="1272332"/>
                  </a:lnTo>
                  <a:lnTo>
                    <a:pt x="163502" y="1304511"/>
                  </a:lnTo>
                  <a:lnTo>
                    <a:pt x="190443" y="1335864"/>
                  </a:lnTo>
                  <a:lnTo>
                    <a:pt x="219194" y="1366354"/>
                  </a:lnTo>
                  <a:lnTo>
                    <a:pt x="249702" y="1395946"/>
                  </a:lnTo>
                  <a:lnTo>
                    <a:pt x="281917" y="1424605"/>
                  </a:lnTo>
                  <a:lnTo>
                    <a:pt x="315788" y="1452295"/>
                  </a:lnTo>
                  <a:lnTo>
                    <a:pt x="351263" y="1478980"/>
                  </a:lnTo>
                  <a:lnTo>
                    <a:pt x="388290" y="1504626"/>
                  </a:lnTo>
                  <a:lnTo>
                    <a:pt x="426819" y="1529196"/>
                  </a:lnTo>
                  <a:lnTo>
                    <a:pt x="466798" y="1552655"/>
                  </a:lnTo>
                  <a:lnTo>
                    <a:pt x="508176" y="1574967"/>
                  </a:lnTo>
                  <a:lnTo>
                    <a:pt x="550902" y="1596098"/>
                  </a:lnTo>
                  <a:lnTo>
                    <a:pt x="594924" y="1616010"/>
                  </a:lnTo>
                  <a:lnTo>
                    <a:pt x="640192" y="1634670"/>
                  </a:lnTo>
                  <a:lnTo>
                    <a:pt x="686653" y="1652041"/>
                  </a:lnTo>
                  <a:lnTo>
                    <a:pt x="734256" y="1668088"/>
                  </a:lnTo>
                  <a:lnTo>
                    <a:pt x="782951" y="1682775"/>
                  </a:lnTo>
                  <a:lnTo>
                    <a:pt x="832686" y="1696067"/>
                  </a:lnTo>
                  <a:lnTo>
                    <a:pt x="883409" y="1707928"/>
                  </a:lnTo>
                  <a:lnTo>
                    <a:pt x="935070" y="1718324"/>
                  </a:lnTo>
                  <a:lnTo>
                    <a:pt x="987617" y="1727217"/>
                  </a:lnTo>
                  <a:lnTo>
                    <a:pt x="1040998" y="1734573"/>
                  </a:lnTo>
                  <a:lnTo>
                    <a:pt x="1095163" y="1740356"/>
                  </a:lnTo>
                  <a:lnTo>
                    <a:pt x="1150060" y="1744531"/>
                  </a:lnTo>
                  <a:lnTo>
                    <a:pt x="1205638" y="1747062"/>
                  </a:lnTo>
                  <a:lnTo>
                    <a:pt x="1261846" y="1747913"/>
                  </a:lnTo>
                  <a:lnTo>
                    <a:pt x="1318054" y="1747062"/>
                  </a:lnTo>
                  <a:lnTo>
                    <a:pt x="1373632" y="1744531"/>
                  </a:lnTo>
                  <a:lnTo>
                    <a:pt x="1428529" y="1740356"/>
                  </a:lnTo>
                  <a:lnTo>
                    <a:pt x="1482694" y="1734573"/>
                  </a:lnTo>
                  <a:lnTo>
                    <a:pt x="1536076" y="1727217"/>
                  </a:lnTo>
                  <a:lnTo>
                    <a:pt x="1588622" y="1718324"/>
                  </a:lnTo>
                  <a:lnTo>
                    <a:pt x="1640283" y="1707928"/>
                  </a:lnTo>
                  <a:lnTo>
                    <a:pt x="1691006" y="1696067"/>
                  </a:lnTo>
                  <a:lnTo>
                    <a:pt x="1740741" y="1682775"/>
                  </a:lnTo>
                  <a:lnTo>
                    <a:pt x="1789436" y="1668088"/>
                  </a:lnTo>
                  <a:lnTo>
                    <a:pt x="1837039" y="1652041"/>
                  </a:lnTo>
                  <a:lnTo>
                    <a:pt x="1883500" y="1634670"/>
                  </a:lnTo>
                  <a:lnTo>
                    <a:pt x="1928768" y="1616010"/>
                  </a:lnTo>
                  <a:lnTo>
                    <a:pt x="1972790" y="1596098"/>
                  </a:lnTo>
                  <a:lnTo>
                    <a:pt x="2015516" y="1574967"/>
                  </a:lnTo>
                  <a:lnTo>
                    <a:pt x="2056894" y="1552655"/>
                  </a:lnTo>
                  <a:lnTo>
                    <a:pt x="2096873" y="1529196"/>
                  </a:lnTo>
                  <a:lnTo>
                    <a:pt x="2135402" y="1504626"/>
                  </a:lnTo>
                  <a:lnTo>
                    <a:pt x="2172430" y="1478980"/>
                  </a:lnTo>
                  <a:lnTo>
                    <a:pt x="2207904" y="1452295"/>
                  </a:lnTo>
                  <a:lnTo>
                    <a:pt x="2241775" y="1424605"/>
                  </a:lnTo>
                  <a:lnTo>
                    <a:pt x="2273990" y="1395946"/>
                  </a:lnTo>
                  <a:lnTo>
                    <a:pt x="2304498" y="1366354"/>
                  </a:lnTo>
                  <a:lnTo>
                    <a:pt x="2333249" y="1335864"/>
                  </a:lnTo>
                  <a:lnTo>
                    <a:pt x="2360190" y="1304511"/>
                  </a:lnTo>
                  <a:lnTo>
                    <a:pt x="2385271" y="1272332"/>
                  </a:lnTo>
                  <a:lnTo>
                    <a:pt x="2408440" y="1239362"/>
                  </a:lnTo>
                  <a:lnTo>
                    <a:pt x="2429645" y="1205635"/>
                  </a:lnTo>
                  <a:lnTo>
                    <a:pt x="2448837" y="1171189"/>
                  </a:lnTo>
                  <a:lnTo>
                    <a:pt x="2465962" y="1136057"/>
                  </a:lnTo>
                  <a:lnTo>
                    <a:pt x="2480971" y="1100277"/>
                  </a:lnTo>
                  <a:lnTo>
                    <a:pt x="2493811" y="1063883"/>
                  </a:lnTo>
                  <a:lnTo>
                    <a:pt x="2504432" y="1026910"/>
                  </a:lnTo>
                  <a:lnTo>
                    <a:pt x="2512781" y="989395"/>
                  </a:lnTo>
                  <a:lnTo>
                    <a:pt x="2518809" y="951373"/>
                  </a:lnTo>
                  <a:lnTo>
                    <a:pt x="2522463" y="912880"/>
                  </a:lnTo>
                  <a:lnTo>
                    <a:pt x="2523693" y="873950"/>
                  </a:lnTo>
                  <a:lnTo>
                    <a:pt x="2522463" y="835021"/>
                  </a:lnTo>
                  <a:lnTo>
                    <a:pt x="2518809" y="796529"/>
                  </a:lnTo>
                  <a:lnTo>
                    <a:pt x="2512781" y="758507"/>
                  </a:lnTo>
                  <a:lnTo>
                    <a:pt x="2504432" y="720993"/>
                  </a:lnTo>
                  <a:lnTo>
                    <a:pt x="2493811" y="684022"/>
                  </a:lnTo>
                  <a:lnTo>
                    <a:pt x="2480971" y="647628"/>
                  </a:lnTo>
                  <a:lnTo>
                    <a:pt x="2465962" y="611849"/>
                  </a:lnTo>
                  <a:lnTo>
                    <a:pt x="2448837" y="576718"/>
                  </a:lnTo>
                  <a:lnTo>
                    <a:pt x="2429645" y="542272"/>
                  </a:lnTo>
                  <a:lnTo>
                    <a:pt x="2408440" y="508546"/>
                  </a:lnTo>
                  <a:lnTo>
                    <a:pt x="2385271" y="475576"/>
                  </a:lnTo>
                  <a:lnTo>
                    <a:pt x="2360190" y="443397"/>
                  </a:lnTo>
                  <a:lnTo>
                    <a:pt x="2333249" y="412045"/>
                  </a:lnTo>
                  <a:lnTo>
                    <a:pt x="2304498" y="381556"/>
                  </a:lnTo>
                  <a:lnTo>
                    <a:pt x="2273990" y="351964"/>
                  </a:lnTo>
                  <a:lnTo>
                    <a:pt x="2241775" y="323305"/>
                  </a:lnTo>
                  <a:lnTo>
                    <a:pt x="2207904" y="295616"/>
                  </a:lnTo>
                  <a:lnTo>
                    <a:pt x="2172430" y="268931"/>
                  </a:lnTo>
                  <a:lnTo>
                    <a:pt x="2135402" y="243286"/>
                  </a:lnTo>
                  <a:lnTo>
                    <a:pt x="2096873" y="218716"/>
                  </a:lnTo>
                  <a:lnTo>
                    <a:pt x="2056894" y="195257"/>
                  </a:lnTo>
                  <a:lnTo>
                    <a:pt x="2015516" y="172945"/>
                  </a:lnTo>
                  <a:lnTo>
                    <a:pt x="1972790" y="151815"/>
                  </a:lnTo>
                  <a:lnTo>
                    <a:pt x="1928768" y="131902"/>
                  </a:lnTo>
                  <a:lnTo>
                    <a:pt x="1883500" y="113242"/>
                  </a:lnTo>
                  <a:lnTo>
                    <a:pt x="1837039" y="95871"/>
                  </a:lnTo>
                  <a:lnTo>
                    <a:pt x="1789436" y="79824"/>
                  </a:lnTo>
                  <a:lnTo>
                    <a:pt x="1740741" y="65137"/>
                  </a:lnTo>
                  <a:lnTo>
                    <a:pt x="1691006" y="51845"/>
                  </a:lnTo>
                  <a:lnTo>
                    <a:pt x="1640283" y="39984"/>
                  </a:lnTo>
                  <a:lnTo>
                    <a:pt x="1588622" y="29589"/>
                  </a:lnTo>
                  <a:lnTo>
                    <a:pt x="1536076" y="20696"/>
                  </a:lnTo>
                  <a:lnTo>
                    <a:pt x="1482694" y="13340"/>
                  </a:lnTo>
                  <a:lnTo>
                    <a:pt x="1428529" y="7557"/>
                  </a:lnTo>
                  <a:lnTo>
                    <a:pt x="1373632" y="3382"/>
                  </a:lnTo>
                  <a:lnTo>
                    <a:pt x="1318054" y="851"/>
                  </a:lnTo>
                  <a:lnTo>
                    <a:pt x="1261846" y="0"/>
                  </a:lnTo>
                  <a:close/>
                </a:path>
              </a:pathLst>
            </a:custGeom>
            <a:solidFill>
              <a:srgbClr val="FFF4D5"/>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200"/>
            </a:p>
          </p:txBody>
        </p:sp>
        <p:sp>
          <p:nvSpPr>
            <p:cNvPr id="301" name="Google Shape;301;p34"/>
            <p:cNvSpPr/>
            <p:nvPr/>
          </p:nvSpPr>
          <p:spPr>
            <a:xfrm>
              <a:off x="2556560" y="2530246"/>
              <a:ext cx="2524125" cy="1748154"/>
            </a:xfrm>
            <a:custGeom>
              <a:avLst/>
              <a:gdLst/>
              <a:ahLst/>
              <a:cxnLst/>
              <a:rect l="l" t="t" r="r" b="b"/>
              <a:pathLst>
                <a:path w="2524125" h="1748154" extrusionOk="0">
                  <a:moveTo>
                    <a:pt x="0" y="873957"/>
                  </a:moveTo>
                  <a:lnTo>
                    <a:pt x="1229" y="835027"/>
                  </a:lnTo>
                  <a:lnTo>
                    <a:pt x="4883" y="796534"/>
                  </a:lnTo>
                  <a:lnTo>
                    <a:pt x="10911" y="758512"/>
                  </a:lnTo>
                  <a:lnTo>
                    <a:pt x="19261" y="720997"/>
                  </a:lnTo>
                  <a:lnTo>
                    <a:pt x="29881" y="684025"/>
                  </a:lnTo>
                  <a:lnTo>
                    <a:pt x="42722" y="647631"/>
                  </a:lnTo>
                  <a:lnTo>
                    <a:pt x="57730" y="611851"/>
                  </a:lnTo>
                  <a:lnTo>
                    <a:pt x="74856" y="576720"/>
                  </a:lnTo>
                  <a:lnTo>
                    <a:pt x="94047" y="542273"/>
                  </a:lnTo>
                  <a:lnTo>
                    <a:pt x="115253" y="508547"/>
                  </a:lnTo>
                  <a:lnTo>
                    <a:pt x="138422" y="475577"/>
                  </a:lnTo>
                  <a:lnTo>
                    <a:pt x="163502" y="443398"/>
                  </a:lnTo>
                  <a:lnTo>
                    <a:pt x="190444" y="412046"/>
                  </a:lnTo>
                  <a:lnTo>
                    <a:pt x="219194" y="381556"/>
                  </a:lnTo>
                  <a:lnTo>
                    <a:pt x="249703" y="351964"/>
                  </a:lnTo>
                  <a:lnTo>
                    <a:pt x="281918" y="323305"/>
                  </a:lnTo>
                  <a:lnTo>
                    <a:pt x="315788" y="295616"/>
                  </a:lnTo>
                  <a:lnTo>
                    <a:pt x="351263" y="268930"/>
                  </a:lnTo>
                  <a:lnTo>
                    <a:pt x="388291" y="243285"/>
                  </a:lnTo>
                  <a:lnTo>
                    <a:pt x="426820" y="218715"/>
                  </a:lnTo>
                  <a:lnTo>
                    <a:pt x="466799" y="195256"/>
                  </a:lnTo>
                  <a:lnTo>
                    <a:pt x="508177" y="172944"/>
                  </a:lnTo>
                  <a:lnTo>
                    <a:pt x="550903" y="151814"/>
                  </a:lnTo>
                  <a:lnTo>
                    <a:pt x="594926" y="131901"/>
                  </a:lnTo>
                  <a:lnTo>
                    <a:pt x="640193" y="113242"/>
                  </a:lnTo>
                  <a:lnTo>
                    <a:pt x="686654" y="95871"/>
                  </a:lnTo>
                  <a:lnTo>
                    <a:pt x="734258" y="79824"/>
                  </a:lnTo>
                  <a:lnTo>
                    <a:pt x="782953" y="65137"/>
                  </a:lnTo>
                  <a:lnTo>
                    <a:pt x="832688" y="51845"/>
                  </a:lnTo>
                  <a:lnTo>
                    <a:pt x="883411" y="39984"/>
                  </a:lnTo>
                  <a:lnTo>
                    <a:pt x="935072" y="29589"/>
                  </a:lnTo>
                  <a:lnTo>
                    <a:pt x="987619" y="20696"/>
                  </a:lnTo>
                  <a:lnTo>
                    <a:pt x="1041000" y="13340"/>
                  </a:lnTo>
                  <a:lnTo>
                    <a:pt x="1095165" y="7557"/>
                  </a:lnTo>
                  <a:lnTo>
                    <a:pt x="1150063" y="3382"/>
                  </a:lnTo>
                  <a:lnTo>
                    <a:pt x="1205641" y="851"/>
                  </a:lnTo>
                  <a:lnTo>
                    <a:pt x="1261849" y="0"/>
                  </a:lnTo>
                  <a:lnTo>
                    <a:pt x="1318056" y="851"/>
                  </a:lnTo>
                  <a:lnTo>
                    <a:pt x="1373634" y="3382"/>
                  </a:lnTo>
                  <a:lnTo>
                    <a:pt x="1428532" y="7557"/>
                  </a:lnTo>
                  <a:lnTo>
                    <a:pt x="1482697" y="13340"/>
                  </a:lnTo>
                  <a:lnTo>
                    <a:pt x="1536078" y="20696"/>
                  </a:lnTo>
                  <a:lnTo>
                    <a:pt x="1588625" y="29589"/>
                  </a:lnTo>
                  <a:lnTo>
                    <a:pt x="1640286" y="39984"/>
                  </a:lnTo>
                  <a:lnTo>
                    <a:pt x="1691009" y="51845"/>
                  </a:lnTo>
                  <a:lnTo>
                    <a:pt x="1740744" y="65137"/>
                  </a:lnTo>
                  <a:lnTo>
                    <a:pt x="1789439" y="79824"/>
                  </a:lnTo>
                  <a:lnTo>
                    <a:pt x="1837042" y="95871"/>
                  </a:lnTo>
                  <a:lnTo>
                    <a:pt x="1883504" y="113242"/>
                  </a:lnTo>
                  <a:lnTo>
                    <a:pt x="1928771" y="131901"/>
                  </a:lnTo>
                  <a:lnTo>
                    <a:pt x="1972793" y="151814"/>
                  </a:lnTo>
                  <a:lnTo>
                    <a:pt x="2015519" y="172944"/>
                  </a:lnTo>
                  <a:lnTo>
                    <a:pt x="2056897" y="195256"/>
                  </a:lnTo>
                  <a:lnTo>
                    <a:pt x="2096877" y="218715"/>
                  </a:lnTo>
                  <a:lnTo>
                    <a:pt x="2135406" y="243285"/>
                  </a:lnTo>
                  <a:lnTo>
                    <a:pt x="2172433" y="268930"/>
                  </a:lnTo>
                  <a:lnTo>
                    <a:pt x="2207908" y="295616"/>
                  </a:lnTo>
                  <a:lnTo>
                    <a:pt x="2241779" y="323305"/>
                  </a:lnTo>
                  <a:lnTo>
                    <a:pt x="2273994" y="351964"/>
                  </a:lnTo>
                  <a:lnTo>
                    <a:pt x="2304503" y="381556"/>
                  </a:lnTo>
                  <a:lnTo>
                    <a:pt x="2333253" y="412046"/>
                  </a:lnTo>
                  <a:lnTo>
                    <a:pt x="2360195" y="443398"/>
                  </a:lnTo>
                  <a:lnTo>
                    <a:pt x="2385275" y="475577"/>
                  </a:lnTo>
                  <a:lnTo>
                    <a:pt x="2408444" y="508547"/>
                  </a:lnTo>
                  <a:lnTo>
                    <a:pt x="2429650" y="542273"/>
                  </a:lnTo>
                  <a:lnTo>
                    <a:pt x="2448841" y="576720"/>
                  </a:lnTo>
                  <a:lnTo>
                    <a:pt x="2465967" y="611851"/>
                  </a:lnTo>
                  <a:lnTo>
                    <a:pt x="2480976" y="647631"/>
                  </a:lnTo>
                  <a:lnTo>
                    <a:pt x="2493816" y="684025"/>
                  </a:lnTo>
                  <a:lnTo>
                    <a:pt x="2504437" y="720997"/>
                  </a:lnTo>
                  <a:lnTo>
                    <a:pt x="2512786" y="758512"/>
                  </a:lnTo>
                  <a:lnTo>
                    <a:pt x="2518814" y="796534"/>
                  </a:lnTo>
                  <a:lnTo>
                    <a:pt x="2522468" y="835027"/>
                  </a:lnTo>
                  <a:lnTo>
                    <a:pt x="2523698" y="873957"/>
                  </a:lnTo>
                  <a:lnTo>
                    <a:pt x="2522468" y="912886"/>
                  </a:lnTo>
                  <a:lnTo>
                    <a:pt x="2518814" y="951380"/>
                  </a:lnTo>
                  <a:lnTo>
                    <a:pt x="2512786" y="989401"/>
                  </a:lnTo>
                  <a:lnTo>
                    <a:pt x="2504437" y="1026916"/>
                  </a:lnTo>
                  <a:lnTo>
                    <a:pt x="2493816" y="1063888"/>
                  </a:lnTo>
                  <a:lnTo>
                    <a:pt x="2480976" y="1100282"/>
                  </a:lnTo>
                  <a:lnTo>
                    <a:pt x="2465967" y="1136062"/>
                  </a:lnTo>
                  <a:lnTo>
                    <a:pt x="2448841" y="1171193"/>
                  </a:lnTo>
                  <a:lnTo>
                    <a:pt x="2429650" y="1205640"/>
                  </a:lnTo>
                  <a:lnTo>
                    <a:pt x="2408444" y="1239366"/>
                  </a:lnTo>
                  <a:lnTo>
                    <a:pt x="2385275" y="1272337"/>
                  </a:lnTo>
                  <a:lnTo>
                    <a:pt x="2360195" y="1304516"/>
                  </a:lnTo>
                  <a:lnTo>
                    <a:pt x="2333253" y="1335868"/>
                  </a:lnTo>
                  <a:lnTo>
                    <a:pt x="2304503" y="1366358"/>
                  </a:lnTo>
                  <a:lnTo>
                    <a:pt x="2273994" y="1395950"/>
                  </a:lnTo>
                  <a:lnTo>
                    <a:pt x="2241779" y="1424609"/>
                  </a:lnTo>
                  <a:lnTo>
                    <a:pt x="2207908" y="1452299"/>
                  </a:lnTo>
                  <a:lnTo>
                    <a:pt x="2172433" y="1478984"/>
                  </a:lnTo>
                  <a:lnTo>
                    <a:pt x="2135406" y="1504630"/>
                  </a:lnTo>
                  <a:lnTo>
                    <a:pt x="2096877" y="1529200"/>
                  </a:lnTo>
                  <a:lnTo>
                    <a:pt x="2056897" y="1552659"/>
                  </a:lnTo>
                  <a:lnTo>
                    <a:pt x="2015519" y="1574971"/>
                  </a:lnTo>
                  <a:lnTo>
                    <a:pt x="1972793" y="1596102"/>
                  </a:lnTo>
                  <a:lnTo>
                    <a:pt x="1928771" y="1616015"/>
                  </a:lnTo>
                  <a:lnTo>
                    <a:pt x="1883504" y="1634674"/>
                  </a:lnTo>
                  <a:lnTo>
                    <a:pt x="1837042" y="1652046"/>
                  </a:lnTo>
                  <a:lnTo>
                    <a:pt x="1789439" y="1668093"/>
                  </a:lnTo>
                  <a:lnTo>
                    <a:pt x="1740744" y="1682780"/>
                  </a:lnTo>
                  <a:lnTo>
                    <a:pt x="1691009" y="1696072"/>
                  </a:lnTo>
                  <a:lnTo>
                    <a:pt x="1640286" y="1707933"/>
                  </a:lnTo>
                  <a:lnTo>
                    <a:pt x="1588625" y="1718328"/>
                  </a:lnTo>
                  <a:lnTo>
                    <a:pt x="1536078" y="1727222"/>
                  </a:lnTo>
                  <a:lnTo>
                    <a:pt x="1482697" y="1734578"/>
                  </a:lnTo>
                  <a:lnTo>
                    <a:pt x="1428532" y="1740361"/>
                  </a:lnTo>
                  <a:lnTo>
                    <a:pt x="1373634" y="1744536"/>
                  </a:lnTo>
                  <a:lnTo>
                    <a:pt x="1318056" y="1747067"/>
                  </a:lnTo>
                  <a:lnTo>
                    <a:pt x="1261849" y="1747918"/>
                  </a:lnTo>
                  <a:lnTo>
                    <a:pt x="1205641" y="1747067"/>
                  </a:lnTo>
                  <a:lnTo>
                    <a:pt x="1150063" y="1744536"/>
                  </a:lnTo>
                  <a:lnTo>
                    <a:pt x="1095165" y="1740361"/>
                  </a:lnTo>
                  <a:lnTo>
                    <a:pt x="1041000" y="1734578"/>
                  </a:lnTo>
                  <a:lnTo>
                    <a:pt x="987619" y="1727222"/>
                  </a:lnTo>
                  <a:lnTo>
                    <a:pt x="935072" y="1718328"/>
                  </a:lnTo>
                  <a:lnTo>
                    <a:pt x="883411" y="1707933"/>
                  </a:lnTo>
                  <a:lnTo>
                    <a:pt x="832688" y="1696072"/>
                  </a:lnTo>
                  <a:lnTo>
                    <a:pt x="782953" y="1682780"/>
                  </a:lnTo>
                  <a:lnTo>
                    <a:pt x="734258" y="1668093"/>
                  </a:lnTo>
                  <a:lnTo>
                    <a:pt x="686654" y="1652046"/>
                  </a:lnTo>
                  <a:lnTo>
                    <a:pt x="640193" y="1634674"/>
                  </a:lnTo>
                  <a:lnTo>
                    <a:pt x="594926" y="1616015"/>
                  </a:lnTo>
                  <a:lnTo>
                    <a:pt x="550903" y="1596102"/>
                  </a:lnTo>
                  <a:lnTo>
                    <a:pt x="508177" y="1574971"/>
                  </a:lnTo>
                  <a:lnTo>
                    <a:pt x="466799" y="1552659"/>
                  </a:lnTo>
                  <a:lnTo>
                    <a:pt x="426820" y="1529200"/>
                  </a:lnTo>
                  <a:lnTo>
                    <a:pt x="388291" y="1504630"/>
                  </a:lnTo>
                  <a:lnTo>
                    <a:pt x="351263" y="1478984"/>
                  </a:lnTo>
                  <a:lnTo>
                    <a:pt x="315788" y="1452299"/>
                  </a:lnTo>
                  <a:lnTo>
                    <a:pt x="281918" y="1424609"/>
                  </a:lnTo>
                  <a:lnTo>
                    <a:pt x="249703" y="1395950"/>
                  </a:lnTo>
                  <a:lnTo>
                    <a:pt x="219194" y="1366358"/>
                  </a:lnTo>
                  <a:lnTo>
                    <a:pt x="190444" y="1335868"/>
                  </a:lnTo>
                  <a:lnTo>
                    <a:pt x="163502" y="1304516"/>
                  </a:lnTo>
                  <a:lnTo>
                    <a:pt x="138422" y="1272337"/>
                  </a:lnTo>
                  <a:lnTo>
                    <a:pt x="115253" y="1239366"/>
                  </a:lnTo>
                  <a:lnTo>
                    <a:pt x="94047" y="1205640"/>
                  </a:lnTo>
                  <a:lnTo>
                    <a:pt x="74856" y="1171193"/>
                  </a:lnTo>
                  <a:lnTo>
                    <a:pt x="57730" y="1136062"/>
                  </a:lnTo>
                  <a:lnTo>
                    <a:pt x="42722" y="1100282"/>
                  </a:lnTo>
                  <a:lnTo>
                    <a:pt x="29881" y="1063888"/>
                  </a:lnTo>
                  <a:lnTo>
                    <a:pt x="19261" y="1026916"/>
                  </a:lnTo>
                  <a:lnTo>
                    <a:pt x="10911" y="989401"/>
                  </a:lnTo>
                  <a:lnTo>
                    <a:pt x="4883" y="951380"/>
                  </a:lnTo>
                  <a:lnTo>
                    <a:pt x="1229" y="912886"/>
                  </a:lnTo>
                  <a:lnTo>
                    <a:pt x="0" y="873957"/>
                  </a:lnTo>
                  <a:close/>
                </a:path>
              </a:pathLst>
            </a:custGeom>
            <a:noFill/>
            <a:ln w="28550" cap="flat" cmpd="sng">
              <a:solidFill>
                <a:srgbClr val="0095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200"/>
            </a:p>
          </p:txBody>
        </p:sp>
      </p:grpSp>
      <p:sp>
        <p:nvSpPr>
          <p:cNvPr id="302" name="Google Shape;302;p34"/>
          <p:cNvSpPr txBox="1"/>
          <p:nvPr/>
        </p:nvSpPr>
        <p:spPr>
          <a:xfrm>
            <a:off x="2350179" y="2203231"/>
            <a:ext cx="962700" cy="705300"/>
          </a:xfrm>
          <a:prstGeom prst="rect">
            <a:avLst/>
          </a:prstGeom>
          <a:noFill/>
          <a:ln>
            <a:noFill/>
          </a:ln>
        </p:spPr>
        <p:txBody>
          <a:bodyPr spcFirstLastPara="1" wrap="square" lIns="0" tIns="12700" rIns="0" bIns="0" anchor="t" anchorCtr="0">
            <a:noAutofit/>
          </a:bodyPr>
          <a:lstStyle/>
          <a:p>
            <a:pPr marL="12700" marR="5080" lvl="0" indent="0" algn="ctr" rtl="0">
              <a:lnSpc>
                <a:spcPct val="100000"/>
              </a:lnSpc>
              <a:spcBef>
                <a:spcPts val="0"/>
              </a:spcBef>
              <a:spcAft>
                <a:spcPts val="0"/>
              </a:spcAft>
              <a:buNone/>
            </a:pPr>
            <a:r>
              <a:rPr lang="en" sz="1200" b="1">
                <a:latin typeface="Arial"/>
                <a:ea typeface="Arial"/>
                <a:cs typeface="Arial"/>
                <a:sym typeface="Arial"/>
              </a:rPr>
              <a:t>Atal  Incubation  Centres</a:t>
            </a:r>
            <a:endParaRPr sz="1200">
              <a:latin typeface="Arial"/>
              <a:ea typeface="Arial"/>
              <a:cs typeface="Arial"/>
              <a:sym typeface="Arial"/>
            </a:endParaRPr>
          </a:p>
        </p:txBody>
      </p:sp>
      <p:sp>
        <p:nvSpPr>
          <p:cNvPr id="303" name="Google Shape;303;p34"/>
          <p:cNvSpPr txBox="1"/>
          <p:nvPr/>
        </p:nvSpPr>
        <p:spPr>
          <a:xfrm>
            <a:off x="2180061" y="3258069"/>
            <a:ext cx="1396200" cy="1316400"/>
          </a:xfrm>
          <a:prstGeom prst="rect">
            <a:avLst/>
          </a:prstGeom>
          <a:solidFill>
            <a:srgbClr val="FFF4D5"/>
          </a:solidFill>
          <a:ln>
            <a:noFill/>
          </a:ln>
        </p:spPr>
        <p:txBody>
          <a:bodyPr spcFirstLastPara="1" wrap="square" lIns="0" tIns="45700" rIns="0" bIns="0" anchor="t" anchorCtr="0">
            <a:noAutofit/>
          </a:bodyPr>
          <a:lstStyle/>
          <a:p>
            <a:pPr marL="4445" marR="0" lvl="0" indent="0" algn="ctr" rtl="0">
              <a:lnSpc>
                <a:spcPct val="118333"/>
              </a:lnSpc>
              <a:spcBef>
                <a:spcPts val="0"/>
              </a:spcBef>
              <a:spcAft>
                <a:spcPts val="0"/>
              </a:spcAft>
              <a:buNone/>
            </a:pPr>
            <a:r>
              <a:rPr lang="en" sz="1200" b="1">
                <a:latin typeface="Arial"/>
                <a:ea typeface="Arial"/>
                <a:cs typeface="Arial"/>
                <a:sym typeface="Arial"/>
              </a:rPr>
              <a:t>AIC</a:t>
            </a:r>
            <a:endParaRPr sz="1200">
              <a:latin typeface="Arial"/>
              <a:ea typeface="Arial"/>
              <a:cs typeface="Arial"/>
              <a:sym typeface="Arial"/>
            </a:endParaRPr>
          </a:p>
          <a:p>
            <a:pPr marL="3810" marR="0" lvl="0" indent="0" algn="ctr" rtl="0">
              <a:lnSpc>
                <a:spcPct val="118333"/>
              </a:lnSpc>
              <a:spcBef>
                <a:spcPts val="0"/>
              </a:spcBef>
              <a:spcAft>
                <a:spcPts val="0"/>
              </a:spcAft>
              <a:buNone/>
            </a:pPr>
            <a:r>
              <a:rPr lang="en" sz="1200" b="1">
                <a:latin typeface="Arial"/>
                <a:ea typeface="Arial"/>
                <a:cs typeface="Arial"/>
                <a:sym typeface="Arial"/>
              </a:rPr>
              <a:t>World class</a:t>
            </a:r>
            <a:endParaRPr sz="1200">
              <a:latin typeface="Arial"/>
              <a:ea typeface="Arial"/>
              <a:cs typeface="Arial"/>
              <a:sym typeface="Arial"/>
            </a:endParaRPr>
          </a:p>
          <a:p>
            <a:pPr marL="100965" marR="88265" lvl="0" indent="0" algn="ctr" rtl="0">
              <a:lnSpc>
                <a:spcPct val="98800"/>
              </a:lnSpc>
              <a:spcBef>
                <a:spcPts val="65"/>
              </a:spcBef>
              <a:spcAft>
                <a:spcPts val="0"/>
              </a:spcAft>
              <a:buNone/>
            </a:pPr>
            <a:r>
              <a:rPr lang="en" sz="1200" b="1">
                <a:latin typeface="Arial"/>
                <a:ea typeface="Arial"/>
                <a:cs typeface="Arial"/>
                <a:sym typeface="Arial"/>
              </a:rPr>
              <a:t>incubators and  startups in  Universities  and Institutions</a:t>
            </a:r>
            <a:endParaRPr sz="1200">
              <a:latin typeface="Arial"/>
              <a:ea typeface="Arial"/>
              <a:cs typeface="Arial"/>
              <a:sym typeface="Arial"/>
            </a:endParaRPr>
          </a:p>
        </p:txBody>
      </p:sp>
      <p:grpSp>
        <p:nvGrpSpPr>
          <p:cNvPr id="304" name="Google Shape;304;p34"/>
          <p:cNvGrpSpPr/>
          <p:nvPr/>
        </p:nvGrpSpPr>
        <p:grpSpPr>
          <a:xfrm>
            <a:off x="7373023" y="1916384"/>
            <a:ext cx="1584065" cy="1267670"/>
            <a:chOff x="10000208" y="2552103"/>
            <a:chExt cx="2155190" cy="1689100"/>
          </a:xfrm>
        </p:grpSpPr>
        <p:sp>
          <p:nvSpPr>
            <p:cNvPr id="305" name="Google Shape;305;p34"/>
            <p:cNvSpPr/>
            <p:nvPr/>
          </p:nvSpPr>
          <p:spPr>
            <a:xfrm>
              <a:off x="10000208" y="2552103"/>
              <a:ext cx="2155190" cy="1689100"/>
            </a:xfrm>
            <a:custGeom>
              <a:avLst/>
              <a:gdLst/>
              <a:ahLst/>
              <a:cxnLst/>
              <a:rect l="l" t="t" r="r" b="b"/>
              <a:pathLst>
                <a:path w="2155190" h="1689100" extrusionOk="0">
                  <a:moveTo>
                    <a:pt x="1077404" y="0"/>
                  </a:moveTo>
                  <a:lnTo>
                    <a:pt x="1023631" y="1033"/>
                  </a:lnTo>
                  <a:lnTo>
                    <a:pt x="970540" y="4102"/>
                  </a:lnTo>
                  <a:lnTo>
                    <a:pt x="918193" y="9157"/>
                  </a:lnTo>
                  <a:lnTo>
                    <a:pt x="866653" y="16150"/>
                  </a:lnTo>
                  <a:lnTo>
                    <a:pt x="815979" y="25033"/>
                  </a:lnTo>
                  <a:lnTo>
                    <a:pt x="766236" y="35757"/>
                  </a:lnTo>
                  <a:lnTo>
                    <a:pt x="717483" y="48274"/>
                  </a:lnTo>
                  <a:lnTo>
                    <a:pt x="669783" y="62536"/>
                  </a:lnTo>
                  <a:lnTo>
                    <a:pt x="623198" y="78494"/>
                  </a:lnTo>
                  <a:lnTo>
                    <a:pt x="577789" y="96099"/>
                  </a:lnTo>
                  <a:lnTo>
                    <a:pt x="533618" y="115305"/>
                  </a:lnTo>
                  <a:lnTo>
                    <a:pt x="490746" y="136061"/>
                  </a:lnTo>
                  <a:lnTo>
                    <a:pt x="449236" y="158320"/>
                  </a:lnTo>
                  <a:lnTo>
                    <a:pt x="409150" y="182033"/>
                  </a:lnTo>
                  <a:lnTo>
                    <a:pt x="370548" y="207152"/>
                  </a:lnTo>
                  <a:lnTo>
                    <a:pt x="333493" y="233628"/>
                  </a:lnTo>
                  <a:lnTo>
                    <a:pt x="298046" y="261414"/>
                  </a:lnTo>
                  <a:lnTo>
                    <a:pt x="264269" y="290460"/>
                  </a:lnTo>
                  <a:lnTo>
                    <a:pt x="232224" y="320719"/>
                  </a:lnTo>
                  <a:lnTo>
                    <a:pt x="201972" y="352141"/>
                  </a:lnTo>
                  <a:lnTo>
                    <a:pt x="173576" y="384680"/>
                  </a:lnTo>
                  <a:lnTo>
                    <a:pt x="147097" y="418285"/>
                  </a:lnTo>
                  <a:lnTo>
                    <a:pt x="122596" y="452909"/>
                  </a:lnTo>
                  <a:lnTo>
                    <a:pt x="100136" y="488503"/>
                  </a:lnTo>
                  <a:lnTo>
                    <a:pt x="79778" y="525020"/>
                  </a:lnTo>
                  <a:lnTo>
                    <a:pt x="61584" y="562410"/>
                  </a:lnTo>
                  <a:lnTo>
                    <a:pt x="45616" y="600625"/>
                  </a:lnTo>
                  <a:lnTo>
                    <a:pt x="31935" y="639617"/>
                  </a:lnTo>
                  <a:lnTo>
                    <a:pt x="20603" y="679338"/>
                  </a:lnTo>
                  <a:lnTo>
                    <a:pt x="11681" y="719738"/>
                  </a:lnTo>
                  <a:lnTo>
                    <a:pt x="5233" y="760771"/>
                  </a:lnTo>
                  <a:lnTo>
                    <a:pt x="1318" y="802386"/>
                  </a:lnTo>
                  <a:lnTo>
                    <a:pt x="0" y="844537"/>
                  </a:lnTo>
                  <a:lnTo>
                    <a:pt x="1318" y="886687"/>
                  </a:lnTo>
                  <a:lnTo>
                    <a:pt x="5233" y="928303"/>
                  </a:lnTo>
                  <a:lnTo>
                    <a:pt x="11681" y="969335"/>
                  </a:lnTo>
                  <a:lnTo>
                    <a:pt x="20603" y="1009736"/>
                  </a:lnTo>
                  <a:lnTo>
                    <a:pt x="31935" y="1049456"/>
                  </a:lnTo>
                  <a:lnTo>
                    <a:pt x="45616" y="1088449"/>
                  </a:lnTo>
                  <a:lnTo>
                    <a:pt x="61584" y="1126664"/>
                  </a:lnTo>
                  <a:lnTo>
                    <a:pt x="79778" y="1164054"/>
                  </a:lnTo>
                  <a:lnTo>
                    <a:pt x="100136" y="1200570"/>
                  </a:lnTo>
                  <a:lnTo>
                    <a:pt x="122596" y="1236165"/>
                  </a:lnTo>
                  <a:lnTo>
                    <a:pt x="147097" y="1270789"/>
                  </a:lnTo>
                  <a:lnTo>
                    <a:pt x="173576" y="1304394"/>
                  </a:lnTo>
                  <a:lnTo>
                    <a:pt x="201972" y="1336932"/>
                  </a:lnTo>
                  <a:lnTo>
                    <a:pt x="232224" y="1368355"/>
                  </a:lnTo>
                  <a:lnTo>
                    <a:pt x="264269" y="1398613"/>
                  </a:lnTo>
                  <a:lnTo>
                    <a:pt x="298046" y="1427660"/>
                  </a:lnTo>
                  <a:lnTo>
                    <a:pt x="333493" y="1455445"/>
                  </a:lnTo>
                  <a:lnTo>
                    <a:pt x="370548" y="1481922"/>
                  </a:lnTo>
                  <a:lnTo>
                    <a:pt x="409150" y="1507041"/>
                  </a:lnTo>
                  <a:lnTo>
                    <a:pt x="449236" y="1530754"/>
                  </a:lnTo>
                  <a:lnTo>
                    <a:pt x="490746" y="1553013"/>
                  </a:lnTo>
                  <a:lnTo>
                    <a:pt x="533618" y="1573769"/>
                  </a:lnTo>
                  <a:lnTo>
                    <a:pt x="577789" y="1592974"/>
                  </a:lnTo>
                  <a:lnTo>
                    <a:pt x="623198" y="1610580"/>
                  </a:lnTo>
                  <a:lnTo>
                    <a:pt x="669783" y="1626538"/>
                  </a:lnTo>
                  <a:lnTo>
                    <a:pt x="717483" y="1640800"/>
                  </a:lnTo>
                  <a:lnTo>
                    <a:pt x="766236" y="1653317"/>
                  </a:lnTo>
                  <a:lnTo>
                    <a:pt x="815979" y="1664041"/>
                  </a:lnTo>
                  <a:lnTo>
                    <a:pt x="866653" y="1672924"/>
                  </a:lnTo>
                  <a:lnTo>
                    <a:pt x="918193" y="1679917"/>
                  </a:lnTo>
                  <a:lnTo>
                    <a:pt x="970540" y="1684972"/>
                  </a:lnTo>
                  <a:lnTo>
                    <a:pt x="1023631" y="1688041"/>
                  </a:lnTo>
                  <a:lnTo>
                    <a:pt x="1077404" y="1689074"/>
                  </a:lnTo>
                  <a:lnTo>
                    <a:pt x="1131177" y="1688041"/>
                  </a:lnTo>
                  <a:lnTo>
                    <a:pt x="1184268" y="1684972"/>
                  </a:lnTo>
                  <a:lnTo>
                    <a:pt x="1236614" y="1679917"/>
                  </a:lnTo>
                  <a:lnTo>
                    <a:pt x="1288155" y="1672924"/>
                  </a:lnTo>
                  <a:lnTo>
                    <a:pt x="1338828" y="1664041"/>
                  </a:lnTo>
                  <a:lnTo>
                    <a:pt x="1388571" y="1653317"/>
                  </a:lnTo>
                  <a:lnTo>
                    <a:pt x="1437323" y="1640800"/>
                  </a:lnTo>
                  <a:lnTo>
                    <a:pt x="1485023" y="1626538"/>
                  </a:lnTo>
                  <a:lnTo>
                    <a:pt x="1531608" y="1610580"/>
                  </a:lnTo>
                  <a:lnTo>
                    <a:pt x="1577016" y="1592974"/>
                  </a:lnTo>
                  <a:lnTo>
                    <a:pt x="1621187" y="1573769"/>
                  </a:lnTo>
                  <a:lnTo>
                    <a:pt x="1664058" y="1553013"/>
                  </a:lnTo>
                  <a:lnTo>
                    <a:pt x="1705567" y="1530754"/>
                  </a:lnTo>
                  <a:lnTo>
                    <a:pt x="1745653" y="1507041"/>
                  </a:lnTo>
                  <a:lnTo>
                    <a:pt x="1784255" y="1481922"/>
                  </a:lnTo>
                  <a:lnTo>
                    <a:pt x="1821309" y="1455445"/>
                  </a:lnTo>
                  <a:lnTo>
                    <a:pt x="1856756" y="1427660"/>
                  </a:lnTo>
                  <a:lnTo>
                    <a:pt x="1890532" y="1398613"/>
                  </a:lnTo>
                  <a:lnTo>
                    <a:pt x="1922576" y="1368355"/>
                  </a:lnTo>
                  <a:lnTo>
                    <a:pt x="1952827" y="1336932"/>
                  </a:lnTo>
                  <a:lnTo>
                    <a:pt x="1981223" y="1304394"/>
                  </a:lnTo>
                  <a:lnTo>
                    <a:pt x="2007702" y="1270789"/>
                  </a:lnTo>
                  <a:lnTo>
                    <a:pt x="2032202" y="1236165"/>
                  </a:lnTo>
                  <a:lnTo>
                    <a:pt x="2054661" y="1200570"/>
                  </a:lnTo>
                  <a:lnTo>
                    <a:pt x="2075019" y="1164054"/>
                  </a:lnTo>
                  <a:lnTo>
                    <a:pt x="2093212" y="1126664"/>
                  </a:lnTo>
                  <a:lnTo>
                    <a:pt x="2109181" y="1088449"/>
                  </a:lnTo>
                  <a:lnTo>
                    <a:pt x="2122861" y="1049456"/>
                  </a:lnTo>
                  <a:lnTo>
                    <a:pt x="2134193" y="1009736"/>
                  </a:lnTo>
                  <a:lnTo>
                    <a:pt x="2143114" y="969335"/>
                  </a:lnTo>
                  <a:lnTo>
                    <a:pt x="2149563" y="928303"/>
                  </a:lnTo>
                  <a:lnTo>
                    <a:pt x="2153477" y="886687"/>
                  </a:lnTo>
                  <a:lnTo>
                    <a:pt x="2154796" y="844537"/>
                  </a:lnTo>
                  <a:lnTo>
                    <a:pt x="2153477" y="802386"/>
                  </a:lnTo>
                  <a:lnTo>
                    <a:pt x="2149563" y="760771"/>
                  </a:lnTo>
                  <a:lnTo>
                    <a:pt x="2143114" y="719738"/>
                  </a:lnTo>
                  <a:lnTo>
                    <a:pt x="2134193" y="679338"/>
                  </a:lnTo>
                  <a:lnTo>
                    <a:pt x="2122861" y="639617"/>
                  </a:lnTo>
                  <a:lnTo>
                    <a:pt x="2109181" y="600625"/>
                  </a:lnTo>
                  <a:lnTo>
                    <a:pt x="2093212" y="562410"/>
                  </a:lnTo>
                  <a:lnTo>
                    <a:pt x="2075019" y="525020"/>
                  </a:lnTo>
                  <a:lnTo>
                    <a:pt x="2054661" y="488503"/>
                  </a:lnTo>
                  <a:lnTo>
                    <a:pt x="2032202" y="452909"/>
                  </a:lnTo>
                  <a:lnTo>
                    <a:pt x="2007702" y="418285"/>
                  </a:lnTo>
                  <a:lnTo>
                    <a:pt x="1981223" y="384680"/>
                  </a:lnTo>
                  <a:lnTo>
                    <a:pt x="1952827" y="352141"/>
                  </a:lnTo>
                  <a:lnTo>
                    <a:pt x="1922576" y="320719"/>
                  </a:lnTo>
                  <a:lnTo>
                    <a:pt x="1890532" y="290460"/>
                  </a:lnTo>
                  <a:lnTo>
                    <a:pt x="1856756" y="261414"/>
                  </a:lnTo>
                  <a:lnTo>
                    <a:pt x="1821309" y="233628"/>
                  </a:lnTo>
                  <a:lnTo>
                    <a:pt x="1784255" y="207152"/>
                  </a:lnTo>
                  <a:lnTo>
                    <a:pt x="1745653" y="182033"/>
                  </a:lnTo>
                  <a:lnTo>
                    <a:pt x="1705567" y="158320"/>
                  </a:lnTo>
                  <a:lnTo>
                    <a:pt x="1664058" y="136061"/>
                  </a:lnTo>
                  <a:lnTo>
                    <a:pt x="1621187" y="115305"/>
                  </a:lnTo>
                  <a:lnTo>
                    <a:pt x="1577016" y="96099"/>
                  </a:lnTo>
                  <a:lnTo>
                    <a:pt x="1531608" y="78494"/>
                  </a:lnTo>
                  <a:lnTo>
                    <a:pt x="1485023" y="62536"/>
                  </a:lnTo>
                  <a:lnTo>
                    <a:pt x="1437323" y="48274"/>
                  </a:lnTo>
                  <a:lnTo>
                    <a:pt x="1388571" y="35757"/>
                  </a:lnTo>
                  <a:lnTo>
                    <a:pt x="1338828" y="25033"/>
                  </a:lnTo>
                  <a:lnTo>
                    <a:pt x="1288155" y="16150"/>
                  </a:lnTo>
                  <a:lnTo>
                    <a:pt x="1236614" y="9157"/>
                  </a:lnTo>
                  <a:lnTo>
                    <a:pt x="1184268" y="4102"/>
                  </a:lnTo>
                  <a:lnTo>
                    <a:pt x="1131177" y="1033"/>
                  </a:lnTo>
                  <a:lnTo>
                    <a:pt x="1077404" y="0"/>
                  </a:lnTo>
                  <a:close/>
                </a:path>
              </a:pathLst>
            </a:custGeom>
            <a:solidFill>
              <a:srgbClr val="F1EFF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200"/>
            </a:p>
          </p:txBody>
        </p:sp>
        <p:sp>
          <p:nvSpPr>
            <p:cNvPr id="306" name="Google Shape;306;p34"/>
            <p:cNvSpPr/>
            <p:nvPr/>
          </p:nvSpPr>
          <p:spPr>
            <a:xfrm>
              <a:off x="10000208" y="2552103"/>
              <a:ext cx="2155190" cy="1689100"/>
            </a:xfrm>
            <a:custGeom>
              <a:avLst/>
              <a:gdLst/>
              <a:ahLst/>
              <a:cxnLst/>
              <a:rect l="l" t="t" r="r" b="b"/>
              <a:pathLst>
                <a:path w="2155190" h="1689100" extrusionOk="0">
                  <a:moveTo>
                    <a:pt x="0" y="844534"/>
                  </a:moveTo>
                  <a:lnTo>
                    <a:pt x="1318" y="802383"/>
                  </a:lnTo>
                  <a:lnTo>
                    <a:pt x="5233" y="760767"/>
                  </a:lnTo>
                  <a:lnTo>
                    <a:pt x="11681" y="719735"/>
                  </a:lnTo>
                  <a:lnTo>
                    <a:pt x="20602" y="679334"/>
                  </a:lnTo>
                  <a:lnTo>
                    <a:pt x="31934" y="639613"/>
                  </a:lnTo>
                  <a:lnTo>
                    <a:pt x="45615" y="600621"/>
                  </a:lnTo>
                  <a:lnTo>
                    <a:pt x="61584" y="562406"/>
                  </a:lnTo>
                  <a:lnTo>
                    <a:pt x="79778" y="525016"/>
                  </a:lnTo>
                  <a:lnTo>
                    <a:pt x="100135" y="488499"/>
                  </a:lnTo>
                  <a:lnTo>
                    <a:pt x="122595" y="452905"/>
                  </a:lnTo>
                  <a:lnTo>
                    <a:pt x="147096" y="418281"/>
                  </a:lnTo>
                  <a:lnTo>
                    <a:pt x="173575" y="384676"/>
                  </a:lnTo>
                  <a:lnTo>
                    <a:pt x="201971" y="352138"/>
                  </a:lnTo>
                  <a:lnTo>
                    <a:pt x="232222" y="320716"/>
                  </a:lnTo>
                  <a:lnTo>
                    <a:pt x="264267" y="290457"/>
                  </a:lnTo>
                  <a:lnTo>
                    <a:pt x="298043" y="261411"/>
                  </a:lnTo>
                  <a:lnTo>
                    <a:pt x="333490" y="233626"/>
                  </a:lnTo>
                  <a:lnTo>
                    <a:pt x="370545" y="207149"/>
                  </a:lnTo>
                  <a:lnTo>
                    <a:pt x="409147" y="182031"/>
                  </a:lnTo>
                  <a:lnTo>
                    <a:pt x="449233" y="158318"/>
                  </a:lnTo>
                  <a:lnTo>
                    <a:pt x="490743" y="136059"/>
                  </a:lnTo>
                  <a:lnTo>
                    <a:pt x="533614" y="115303"/>
                  </a:lnTo>
                  <a:lnTo>
                    <a:pt x="577785" y="96098"/>
                  </a:lnTo>
                  <a:lnTo>
                    <a:pt x="623194" y="78493"/>
                  </a:lnTo>
                  <a:lnTo>
                    <a:pt x="669779" y="62535"/>
                  </a:lnTo>
                  <a:lnTo>
                    <a:pt x="717479" y="48273"/>
                  </a:lnTo>
                  <a:lnTo>
                    <a:pt x="766231" y="35756"/>
                  </a:lnTo>
                  <a:lnTo>
                    <a:pt x="815975" y="25032"/>
                  </a:lnTo>
                  <a:lnTo>
                    <a:pt x="866648" y="16149"/>
                  </a:lnTo>
                  <a:lnTo>
                    <a:pt x="918189" y="9156"/>
                  </a:lnTo>
                  <a:lnTo>
                    <a:pt x="970535" y="4101"/>
                  </a:lnTo>
                  <a:lnTo>
                    <a:pt x="1023626" y="1033"/>
                  </a:lnTo>
                  <a:lnTo>
                    <a:pt x="1077399" y="0"/>
                  </a:lnTo>
                  <a:lnTo>
                    <a:pt x="1131172" y="1033"/>
                  </a:lnTo>
                  <a:lnTo>
                    <a:pt x="1184263" y="4101"/>
                  </a:lnTo>
                  <a:lnTo>
                    <a:pt x="1236609" y="9156"/>
                  </a:lnTo>
                  <a:lnTo>
                    <a:pt x="1288149" y="16149"/>
                  </a:lnTo>
                  <a:lnTo>
                    <a:pt x="1338822" y="25032"/>
                  </a:lnTo>
                  <a:lnTo>
                    <a:pt x="1388565" y="35756"/>
                  </a:lnTo>
                  <a:lnTo>
                    <a:pt x="1437317" y="48273"/>
                  </a:lnTo>
                  <a:lnTo>
                    <a:pt x="1485016" y="62535"/>
                  </a:lnTo>
                  <a:lnTo>
                    <a:pt x="1531601" y="78493"/>
                  </a:lnTo>
                  <a:lnTo>
                    <a:pt x="1577010" y="96098"/>
                  </a:lnTo>
                  <a:lnTo>
                    <a:pt x="1621180" y="115303"/>
                  </a:lnTo>
                  <a:lnTo>
                    <a:pt x="1664051" y="136059"/>
                  </a:lnTo>
                  <a:lnTo>
                    <a:pt x="1705560" y="158318"/>
                  </a:lnTo>
                  <a:lnTo>
                    <a:pt x="1745646" y="182031"/>
                  </a:lnTo>
                  <a:lnTo>
                    <a:pt x="1784247" y="207149"/>
                  </a:lnTo>
                  <a:lnTo>
                    <a:pt x="1821302" y="233626"/>
                  </a:lnTo>
                  <a:lnTo>
                    <a:pt x="1856748" y="261411"/>
                  </a:lnTo>
                  <a:lnTo>
                    <a:pt x="1890524" y="290457"/>
                  </a:lnTo>
                  <a:lnTo>
                    <a:pt x="1922569" y="320716"/>
                  </a:lnTo>
                  <a:lnTo>
                    <a:pt x="1952820" y="352138"/>
                  </a:lnTo>
                  <a:lnTo>
                    <a:pt x="1981215" y="384676"/>
                  </a:lnTo>
                  <a:lnTo>
                    <a:pt x="2007694" y="418281"/>
                  </a:lnTo>
                  <a:lnTo>
                    <a:pt x="2032194" y="452905"/>
                  </a:lnTo>
                  <a:lnTo>
                    <a:pt x="2054654" y="488499"/>
                  </a:lnTo>
                  <a:lnTo>
                    <a:pt x="2075011" y="525016"/>
                  </a:lnTo>
                  <a:lnTo>
                    <a:pt x="2093205" y="562406"/>
                  </a:lnTo>
                  <a:lnTo>
                    <a:pt x="2109173" y="600621"/>
                  </a:lnTo>
                  <a:lnTo>
                    <a:pt x="2122854" y="639613"/>
                  </a:lnTo>
                  <a:lnTo>
                    <a:pt x="2134186" y="679334"/>
                  </a:lnTo>
                  <a:lnTo>
                    <a:pt x="2143107" y="719735"/>
                  </a:lnTo>
                  <a:lnTo>
                    <a:pt x="2149556" y="760767"/>
                  </a:lnTo>
                  <a:lnTo>
                    <a:pt x="2153470" y="802383"/>
                  </a:lnTo>
                  <a:lnTo>
                    <a:pt x="2154789" y="844534"/>
                  </a:lnTo>
                  <a:lnTo>
                    <a:pt x="2153470" y="886685"/>
                  </a:lnTo>
                  <a:lnTo>
                    <a:pt x="2149556" y="928300"/>
                  </a:lnTo>
                  <a:lnTo>
                    <a:pt x="2143107" y="969333"/>
                  </a:lnTo>
                  <a:lnTo>
                    <a:pt x="2134186" y="1009734"/>
                  </a:lnTo>
                  <a:lnTo>
                    <a:pt x="2122854" y="1049455"/>
                  </a:lnTo>
                  <a:lnTo>
                    <a:pt x="2109173" y="1088447"/>
                  </a:lnTo>
                  <a:lnTo>
                    <a:pt x="2093205" y="1126662"/>
                  </a:lnTo>
                  <a:lnTo>
                    <a:pt x="2075011" y="1164052"/>
                  </a:lnTo>
                  <a:lnTo>
                    <a:pt x="2054654" y="1200569"/>
                  </a:lnTo>
                  <a:lnTo>
                    <a:pt x="2032194" y="1236163"/>
                  </a:lnTo>
                  <a:lnTo>
                    <a:pt x="2007694" y="1270787"/>
                  </a:lnTo>
                  <a:lnTo>
                    <a:pt x="1981215" y="1304392"/>
                  </a:lnTo>
                  <a:lnTo>
                    <a:pt x="1952820" y="1336930"/>
                  </a:lnTo>
                  <a:lnTo>
                    <a:pt x="1922569" y="1368352"/>
                  </a:lnTo>
                  <a:lnTo>
                    <a:pt x="1890524" y="1398611"/>
                  </a:lnTo>
                  <a:lnTo>
                    <a:pt x="1856748" y="1427657"/>
                  </a:lnTo>
                  <a:lnTo>
                    <a:pt x="1821302" y="1455442"/>
                  </a:lnTo>
                  <a:lnTo>
                    <a:pt x="1784247" y="1481918"/>
                  </a:lnTo>
                  <a:lnTo>
                    <a:pt x="1745646" y="1507037"/>
                  </a:lnTo>
                  <a:lnTo>
                    <a:pt x="1705560" y="1530750"/>
                  </a:lnTo>
                  <a:lnTo>
                    <a:pt x="1664051" y="1553009"/>
                  </a:lnTo>
                  <a:lnTo>
                    <a:pt x="1621180" y="1573765"/>
                  </a:lnTo>
                  <a:lnTo>
                    <a:pt x="1577010" y="1592970"/>
                  </a:lnTo>
                  <a:lnTo>
                    <a:pt x="1531601" y="1610575"/>
                  </a:lnTo>
                  <a:lnTo>
                    <a:pt x="1485016" y="1626533"/>
                  </a:lnTo>
                  <a:lnTo>
                    <a:pt x="1437317" y="1640794"/>
                  </a:lnTo>
                  <a:lnTo>
                    <a:pt x="1388565" y="1653311"/>
                  </a:lnTo>
                  <a:lnTo>
                    <a:pt x="1338822" y="1664035"/>
                  </a:lnTo>
                  <a:lnTo>
                    <a:pt x="1288149" y="1672918"/>
                  </a:lnTo>
                  <a:lnTo>
                    <a:pt x="1236609" y="1679911"/>
                  </a:lnTo>
                  <a:lnTo>
                    <a:pt x="1184263" y="1684966"/>
                  </a:lnTo>
                  <a:lnTo>
                    <a:pt x="1131172" y="1688035"/>
                  </a:lnTo>
                  <a:lnTo>
                    <a:pt x="1077399" y="1689068"/>
                  </a:lnTo>
                  <a:lnTo>
                    <a:pt x="1023626" y="1688035"/>
                  </a:lnTo>
                  <a:lnTo>
                    <a:pt x="970535" y="1684966"/>
                  </a:lnTo>
                  <a:lnTo>
                    <a:pt x="918189" y="1679911"/>
                  </a:lnTo>
                  <a:lnTo>
                    <a:pt x="866648" y="1672918"/>
                  </a:lnTo>
                  <a:lnTo>
                    <a:pt x="815975" y="1664035"/>
                  </a:lnTo>
                  <a:lnTo>
                    <a:pt x="766231" y="1653311"/>
                  </a:lnTo>
                  <a:lnTo>
                    <a:pt x="717479" y="1640794"/>
                  </a:lnTo>
                  <a:lnTo>
                    <a:pt x="669779" y="1626533"/>
                  </a:lnTo>
                  <a:lnTo>
                    <a:pt x="623194" y="1610575"/>
                  </a:lnTo>
                  <a:lnTo>
                    <a:pt x="577785" y="1592970"/>
                  </a:lnTo>
                  <a:lnTo>
                    <a:pt x="533614" y="1573765"/>
                  </a:lnTo>
                  <a:lnTo>
                    <a:pt x="490743" y="1553009"/>
                  </a:lnTo>
                  <a:lnTo>
                    <a:pt x="449233" y="1530750"/>
                  </a:lnTo>
                  <a:lnTo>
                    <a:pt x="409147" y="1507037"/>
                  </a:lnTo>
                  <a:lnTo>
                    <a:pt x="370545" y="1481918"/>
                  </a:lnTo>
                  <a:lnTo>
                    <a:pt x="333490" y="1455442"/>
                  </a:lnTo>
                  <a:lnTo>
                    <a:pt x="298043" y="1427657"/>
                  </a:lnTo>
                  <a:lnTo>
                    <a:pt x="264267" y="1398611"/>
                  </a:lnTo>
                  <a:lnTo>
                    <a:pt x="232222" y="1368352"/>
                  </a:lnTo>
                  <a:lnTo>
                    <a:pt x="201971" y="1336930"/>
                  </a:lnTo>
                  <a:lnTo>
                    <a:pt x="173575" y="1304392"/>
                  </a:lnTo>
                  <a:lnTo>
                    <a:pt x="147096" y="1270787"/>
                  </a:lnTo>
                  <a:lnTo>
                    <a:pt x="122595" y="1236163"/>
                  </a:lnTo>
                  <a:lnTo>
                    <a:pt x="100135" y="1200569"/>
                  </a:lnTo>
                  <a:lnTo>
                    <a:pt x="79778" y="1164052"/>
                  </a:lnTo>
                  <a:lnTo>
                    <a:pt x="61584" y="1126662"/>
                  </a:lnTo>
                  <a:lnTo>
                    <a:pt x="45615" y="1088447"/>
                  </a:lnTo>
                  <a:lnTo>
                    <a:pt x="31934" y="1049455"/>
                  </a:lnTo>
                  <a:lnTo>
                    <a:pt x="20602" y="1009734"/>
                  </a:lnTo>
                  <a:lnTo>
                    <a:pt x="11681" y="969333"/>
                  </a:lnTo>
                  <a:lnTo>
                    <a:pt x="5233" y="928300"/>
                  </a:lnTo>
                  <a:lnTo>
                    <a:pt x="1318" y="886685"/>
                  </a:lnTo>
                  <a:lnTo>
                    <a:pt x="0" y="844534"/>
                  </a:lnTo>
                  <a:close/>
                </a:path>
              </a:pathLst>
            </a:custGeom>
            <a:noFill/>
            <a:ln w="12675" cap="flat" cmpd="sng">
              <a:solidFill>
                <a:srgbClr val="0095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200"/>
            </a:p>
          </p:txBody>
        </p:sp>
      </p:grpSp>
      <p:sp>
        <p:nvSpPr>
          <p:cNvPr id="307" name="Google Shape;307;p34"/>
          <p:cNvSpPr txBox="1"/>
          <p:nvPr/>
        </p:nvSpPr>
        <p:spPr>
          <a:xfrm>
            <a:off x="7695887" y="2025995"/>
            <a:ext cx="943500" cy="1044600"/>
          </a:xfrm>
          <a:prstGeom prst="rect">
            <a:avLst/>
          </a:prstGeom>
          <a:noFill/>
          <a:ln>
            <a:noFill/>
          </a:ln>
        </p:spPr>
        <p:txBody>
          <a:bodyPr spcFirstLastPara="1" wrap="square" lIns="0" tIns="13950" rIns="0" bIns="0" anchor="t" anchorCtr="0">
            <a:noAutofit/>
          </a:bodyPr>
          <a:lstStyle/>
          <a:p>
            <a:pPr marL="12700" marR="5080" lvl="0" indent="-635" algn="ctr" rtl="0">
              <a:lnSpc>
                <a:spcPct val="99500"/>
              </a:lnSpc>
              <a:spcBef>
                <a:spcPts val="0"/>
              </a:spcBef>
              <a:spcAft>
                <a:spcPts val="0"/>
              </a:spcAft>
              <a:buNone/>
            </a:pPr>
            <a:r>
              <a:rPr lang="en" sz="1200" b="1">
                <a:latin typeface="Arial"/>
                <a:ea typeface="Arial"/>
                <a:cs typeface="Arial"/>
                <a:sym typeface="Arial"/>
              </a:rPr>
              <a:t>Applied  Research &amp;  Innovation  in Small  Enterprises</a:t>
            </a:r>
            <a:endParaRPr sz="1200">
              <a:latin typeface="Arial"/>
              <a:ea typeface="Arial"/>
              <a:cs typeface="Arial"/>
              <a:sym typeface="Arial"/>
            </a:endParaRPr>
          </a:p>
        </p:txBody>
      </p:sp>
      <p:sp>
        <p:nvSpPr>
          <p:cNvPr id="308" name="Google Shape;308;p34"/>
          <p:cNvSpPr txBox="1"/>
          <p:nvPr/>
        </p:nvSpPr>
        <p:spPr>
          <a:xfrm>
            <a:off x="7639907" y="3202550"/>
            <a:ext cx="1192800" cy="1524600"/>
          </a:xfrm>
          <a:prstGeom prst="rect">
            <a:avLst/>
          </a:prstGeom>
          <a:solidFill>
            <a:srgbClr val="E7F2E0"/>
          </a:solidFill>
          <a:ln>
            <a:noFill/>
          </a:ln>
        </p:spPr>
        <p:txBody>
          <a:bodyPr spcFirstLastPara="1" wrap="square" lIns="0" tIns="45700" rIns="0" bIns="0" anchor="t" anchorCtr="0">
            <a:noAutofit/>
          </a:bodyPr>
          <a:lstStyle/>
          <a:p>
            <a:pPr marL="5715" marR="0" lvl="0" indent="0" algn="ctr" rtl="0">
              <a:lnSpc>
                <a:spcPct val="118333"/>
              </a:lnSpc>
              <a:spcBef>
                <a:spcPts val="0"/>
              </a:spcBef>
              <a:spcAft>
                <a:spcPts val="0"/>
              </a:spcAft>
              <a:buNone/>
            </a:pPr>
            <a:r>
              <a:rPr lang="en" sz="1200" b="1">
                <a:latin typeface="Arial"/>
                <a:ea typeface="Arial"/>
                <a:cs typeface="Arial"/>
                <a:sym typeface="Arial"/>
              </a:rPr>
              <a:t>ARISE</a:t>
            </a:r>
            <a:endParaRPr sz="1200">
              <a:latin typeface="Arial"/>
              <a:ea typeface="Arial"/>
              <a:cs typeface="Arial"/>
              <a:sym typeface="Arial"/>
            </a:endParaRPr>
          </a:p>
          <a:p>
            <a:pPr marL="5715" marR="0" lvl="0" indent="0" algn="ctr" rtl="0">
              <a:lnSpc>
                <a:spcPct val="118333"/>
              </a:lnSpc>
              <a:spcBef>
                <a:spcPts val="0"/>
              </a:spcBef>
              <a:spcAft>
                <a:spcPts val="0"/>
              </a:spcAft>
              <a:buNone/>
            </a:pPr>
            <a:r>
              <a:rPr lang="en" sz="1200" b="1">
                <a:latin typeface="Arial"/>
                <a:ea typeface="Arial"/>
                <a:cs typeface="Arial"/>
                <a:sym typeface="Arial"/>
              </a:rPr>
              <a:t>Research</a:t>
            </a:r>
            <a:endParaRPr sz="1200">
              <a:latin typeface="Arial"/>
              <a:ea typeface="Arial"/>
              <a:cs typeface="Arial"/>
              <a:sym typeface="Arial"/>
            </a:endParaRPr>
          </a:p>
          <a:p>
            <a:pPr marL="102870" marR="89535" lvl="0" indent="0" algn="ctr" rtl="0">
              <a:lnSpc>
                <a:spcPct val="99500"/>
              </a:lnSpc>
              <a:spcBef>
                <a:spcPts val="50"/>
              </a:spcBef>
              <a:spcAft>
                <a:spcPts val="0"/>
              </a:spcAft>
              <a:buNone/>
            </a:pPr>
            <a:r>
              <a:rPr lang="en" sz="1200" b="1">
                <a:latin typeface="Arial"/>
                <a:ea typeface="Arial"/>
                <a:cs typeface="Arial"/>
                <a:sym typeface="Arial"/>
              </a:rPr>
              <a:t>and   Innovation in  MSME /</a:t>
            </a:r>
            <a:endParaRPr sz="1200">
              <a:latin typeface="Arial"/>
              <a:ea typeface="Arial"/>
              <a:cs typeface="Arial"/>
              <a:sym typeface="Arial"/>
            </a:endParaRPr>
          </a:p>
          <a:p>
            <a:pPr marL="5715" marR="0" lvl="0" indent="0" algn="ctr" rtl="0">
              <a:lnSpc>
                <a:spcPct val="116666"/>
              </a:lnSpc>
              <a:spcBef>
                <a:spcPts val="0"/>
              </a:spcBef>
              <a:spcAft>
                <a:spcPts val="0"/>
              </a:spcAft>
              <a:buNone/>
            </a:pPr>
            <a:r>
              <a:rPr lang="en" sz="1200" b="1">
                <a:latin typeface="Arial"/>
                <a:ea typeface="Arial"/>
                <a:cs typeface="Arial"/>
                <a:sym typeface="Arial"/>
              </a:rPr>
              <a:t>Startup</a:t>
            </a:r>
            <a:endParaRPr sz="1200">
              <a:latin typeface="Arial"/>
              <a:ea typeface="Arial"/>
              <a:cs typeface="Arial"/>
              <a:sym typeface="Arial"/>
            </a:endParaRPr>
          </a:p>
          <a:p>
            <a:pPr marL="5715" marR="0" lvl="0" indent="0" algn="ctr" rtl="0">
              <a:lnSpc>
                <a:spcPct val="100000"/>
              </a:lnSpc>
              <a:spcBef>
                <a:spcPts val="40"/>
              </a:spcBef>
              <a:spcAft>
                <a:spcPts val="0"/>
              </a:spcAft>
              <a:buNone/>
            </a:pPr>
            <a:r>
              <a:rPr lang="en" sz="1200" b="1">
                <a:latin typeface="Arial"/>
                <a:ea typeface="Arial"/>
                <a:cs typeface="Arial"/>
                <a:sym typeface="Arial"/>
              </a:rPr>
              <a:t>industry</a:t>
            </a:r>
            <a:endParaRPr sz="1200">
              <a:latin typeface="Arial"/>
              <a:ea typeface="Arial"/>
              <a:cs typeface="Arial"/>
              <a:sym typeface="Arial"/>
            </a:endParaRPr>
          </a:p>
        </p:txBody>
      </p:sp>
      <p:grpSp>
        <p:nvGrpSpPr>
          <p:cNvPr id="309" name="Google Shape;309;p34"/>
          <p:cNvGrpSpPr/>
          <p:nvPr/>
        </p:nvGrpSpPr>
        <p:grpSpPr>
          <a:xfrm>
            <a:off x="861466" y="1350479"/>
            <a:ext cx="7156940" cy="1852340"/>
            <a:chOff x="1140946" y="1798066"/>
            <a:chExt cx="9737334" cy="2468142"/>
          </a:xfrm>
        </p:grpSpPr>
        <p:sp>
          <p:nvSpPr>
            <p:cNvPr id="310" name="Google Shape;310;p34"/>
            <p:cNvSpPr/>
            <p:nvPr/>
          </p:nvSpPr>
          <p:spPr>
            <a:xfrm>
              <a:off x="1199901" y="2275141"/>
              <a:ext cx="9619615" cy="38735"/>
            </a:xfrm>
            <a:custGeom>
              <a:avLst/>
              <a:gdLst/>
              <a:ahLst/>
              <a:cxnLst/>
              <a:rect l="l" t="t" r="r" b="b"/>
              <a:pathLst>
                <a:path w="9619615" h="38735" extrusionOk="0">
                  <a:moveTo>
                    <a:pt x="0" y="0"/>
                  </a:moveTo>
                  <a:lnTo>
                    <a:pt x="9619423" y="38478"/>
                  </a:lnTo>
                </a:path>
              </a:pathLst>
            </a:custGeom>
            <a:noFill/>
            <a:ln w="12675" cap="flat" cmpd="sng">
              <a:solidFill>
                <a:srgbClr val="00C1E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200"/>
            </a:p>
          </p:txBody>
        </p:sp>
        <p:sp>
          <p:nvSpPr>
            <p:cNvPr id="311" name="Google Shape;311;p34"/>
            <p:cNvSpPr/>
            <p:nvPr/>
          </p:nvSpPr>
          <p:spPr>
            <a:xfrm>
              <a:off x="1199901" y="2216162"/>
              <a:ext cx="0" cy="264160"/>
            </a:xfrm>
            <a:custGeom>
              <a:avLst/>
              <a:gdLst/>
              <a:ahLst/>
              <a:cxnLst/>
              <a:rect l="l" t="t" r="r" b="b"/>
              <a:pathLst>
                <a:path w="120000" h="264160" extrusionOk="0">
                  <a:moveTo>
                    <a:pt x="0" y="0"/>
                  </a:moveTo>
                  <a:lnTo>
                    <a:pt x="0" y="263719"/>
                  </a:lnTo>
                </a:path>
              </a:pathLst>
            </a:custGeom>
            <a:noFill/>
            <a:ln w="12675" cap="flat" cmpd="sng">
              <a:solidFill>
                <a:srgbClr val="00C1E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200"/>
            </a:p>
          </p:txBody>
        </p:sp>
        <p:sp>
          <p:nvSpPr>
            <p:cNvPr id="312" name="Google Shape;312;p34"/>
            <p:cNvSpPr/>
            <p:nvPr/>
          </p:nvSpPr>
          <p:spPr>
            <a:xfrm>
              <a:off x="1140946" y="2389174"/>
              <a:ext cx="117900" cy="115800"/>
            </a:xfrm>
            <a:prstGeom prst="rect">
              <a:avLst/>
            </a:prstGeom>
            <a:blipFill rotWithShape="1">
              <a:blip r:embed="rId1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200"/>
            </a:p>
          </p:txBody>
        </p:sp>
        <p:sp>
          <p:nvSpPr>
            <p:cNvPr id="313" name="Google Shape;313;p34"/>
            <p:cNvSpPr/>
            <p:nvPr/>
          </p:nvSpPr>
          <p:spPr>
            <a:xfrm>
              <a:off x="3716731" y="2275141"/>
              <a:ext cx="0" cy="264160"/>
            </a:xfrm>
            <a:custGeom>
              <a:avLst/>
              <a:gdLst/>
              <a:ahLst/>
              <a:cxnLst/>
              <a:rect l="l" t="t" r="r" b="b"/>
              <a:pathLst>
                <a:path w="120000" h="264160" extrusionOk="0">
                  <a:moveTo>
                    <a:pt x="0" y="0"/>
                  </a:moveTo>
                  <a:lnTo>
                    <a:pt x="0" y="263719"/>
                  </a:lnTo>
                </a:path>
              </a:pathLst>
            </a:custGeom>
            <a:noFill/>
            <a:ln w="12675" cap="flat" cmpd="sng">
              <a:solidFill>
                <a:srgbClr val="00C1E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200"/>
            </a:p>
          </p:txBody>
        </p:sp>
        <p:sp>
          <p:nvSpPr>
            <p:cNvPr id="314" name="Google Shape;314;p34"/>
            <p:cNvSpPr/>
            <p:nvPr/>
          </p:nvSpPr>
          <p:spPr>
            <a:xfrm>
              <a:off x="3657777" y="2448153"/>
              <a:ext cx="117900" cy="115800"/>
            </a:xfrm>
            <a:prstGeom prst="rect">
              <a:avLst/>
            </a:prstGeom>
            <a:blipFill rotWithShape="1">
              <a:blip r:embed="rId2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200"/>
            </a:p>
          </p:txBody>
        </p:sp>
        <p:sp>
          <p:nvSpPr>
            <p:cNvPr id="315" name="Google Shape;315;p34"/>
            <p:cNvSpPr/>
            <p:nvPr/>
          </p:nvSpPr>
          <p:spPr>
            <a:xfrm>
              <a:off x="6301676" y="2311628"/>
              <a:ext cx="0" cy="264160"/>
            </a:xfrm>
            <a:custGeom>
              <a:avLst/>
              <a:gdLst/>
              <a:ahLst/>
              <a:cxnLst/>
              <a:rect l="l" t="t" r="r" b="b"/>
              <a:pathLst>
                <a:path w="120000" h="264160" extrusionOk="0">
                  <a:moveTo>
                    <a:pt x="0" y="0"/>
                  </a:moveTo>
                  <a:lnTo>
                    <a:pt x="0" y="263719"/>
                  </a:lnTo>
                </a:path>
              </a:pathLst>
            </a:custGeom>
            <a:noFill/>
            <a:ln w="12675" cap="flat" cmpd="sng">
              <a:solidFill>
                <a:srgbClr val="00C1E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200"/>
            </a:p>
          </p:txBody>
        </p:sp>
        <p:sp>
          <p:nvSpPr>
            <p:cNvPr id="316" name="Google Shape;316;p34"/>
            <p:cNvSpPr/>
            <p:nvPr/>
          </p:nvSpPr>
          <p:spPr>
            <a:xfrm>
              <a:off x="6242723" y="2484653"/>
              <a:ext cx="117900" cy="115800"/>
            </a:xfrm>
            <a:prstGeom prst="rect">
              <a:avLst/>
            </a:prstGeom>
            <a:blipFill rotWithShape="1">
              <a:blip r:embed="rId2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200"/>
            </a:p>
          </p:txBody>
        </p:sp>
        <p:sp>
          <p:nvSpPr>
            <p:cNvPr id="317" name="Google Shape;317;p34"/>
            <p:cNvSpPr/>
            <p:nvPr/>
          </p:nvSpPr>
          <p:spPr>
            <a:xfrm>
              <a:off x="10819333" y="2313622"/>
              <a:ext cx="0" cy="264160"/>
            </a:xfrm>
            <a:custGeom>
              <a:avLst/>
              <a:gdLst/>
              <a:ahLst/>
              <a:cxnLst/>
              <a:rect l="l" t="t" r="r" b="b"/>
              <a:pathLst>
                <a:path w="120000" h="264160" extrusionOk="0">
                  <a:moveTo>
                    <a:pt x="0" y="0"/>
                  </a:moveTo>
                  <a:lnTo>
                    <a:pt x="0" y="263719"/>
                  </a:lnTo>
                </a:path>
              </a:pathLst>
            </a:custGeom>
            <a:noFill/>
            <a:ln w="12675" cap="flat" cmpd="sng">
              <a:solidFill>
                <a:srgbClr val="00C1E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200"/>
            </a:p>
          </p:txBody>
        </p:sp>
        <p:sp>
          <p:nvSpPr>
            <p:cNvPr id="318" name="Google Shape;318;p34"/>
            <p:cNvSpPr/>
            <p:nvPr/>
          </p:nvSpPr>
          <p:spPr>
            <a:xfrm>
              <a:off x="10760380" y="2486634"/>
              <a:ext cx="117900" cy="115800"/>
            </a:xfrm>
            <a:prstGeom prst="rect">
              <a:avLst/>
            </a:prstGeom>
            <a:blipFill rotWithShape="1">
              <a:blip r:embed="rId2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200"/>
            </a:p>
          </p:txBody>
        </p:sp>
        <p:sp>
          <p:nvSpPr>
            <p:cNvPr id="319" name="Google Shape;319;p34"/>
            <p:cNvSpPr/>
            <p:nvPr/>
          </p:nvSpPr>
          <p:spPr>
            <a:xfrm>
              <a:off x="6301676" y="1798066"/>
              <a:ext cx="0" cy="490855"/>
            </a:xfrm>
            <a:custGeom>
              <a:avLst/>
              <a:gdLst/>
              <a:ahLst/>
              <a:cxnLst/>
              <a:rect l="l" t="t" r="r" b="b"/>
              <a:pathLst>
                <a:path w="120000" h="490855" extrusionOk="0">
                  <a:moveTo>
                    <a:pt x="0" y="0"/>
                  </a:moveTo>
                  <a:lnTo>
                    <a:pt x="0" y="490732"/>
                  </a:lnTo>
                </a:path>
              </a:pathLst>
            </a:custGeom>
            <a:noFill/>
            <a:ln w="12675" cap="flat" cmpd="sng">
              <a:solidFill>
                <a:srgbClr val="00C1E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200"/>
            </a:p>
          </p:txBody>
        </p:sp>
        <p:sp>
          <p:nvSpPr>
            <p:cNvPr id="320" name="Google Shape;320;p34"/>
            <p:cNvSpPr/>
            <p:nvPr/>
          </p:nvSpPr>
          <p:spPr>
            <a:xfrm>
              <a:off x="6242723" y="2198090"/>
              <a:ext cx="117900" cy="115800"/>
            </a:xfrm>
            <a:prstGeom prst="rect">
              <a:avLst/>
            </a:prstGeom>
            <a:blipFill rotWithShape="1">
              <a:blip r:embed="rId2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200"/>
            </a:p>
          </p:txBody>
        </p:sp>
        <p:sp>
          <p:nvSpPr>
            <p:cNvPr id="321" name="Google Shape;321;p34"/>
            <p:cNvSpPr/>
            <p:nvPr/>
          </p:nvSpPr>
          <p:spPr>
            <a:xfrm>
              <a:off x="7708899" y="2616479"/>
              <a:ext cx="2242184" cy="1649729"/>
            </a:xfrm>
            <a:custGeom>
              <a:avLst/>
              <a:gdLst/>
              <a:ahLst/>
              <a:cxnLst/>
              <a:rect l="l" t="t" r="r" b="b"/>
              <a:pathLst>
                <a:path w="2242184" h="1649729" extrusionOk="0">
                  <a:moveTo>
                    <a:pt x="1120990" y="0"/>
                  </a:moveTo>
                  <a:lnTo>
                    <a:pt x="1065042" y="1009"/>
                  </a:lnTo>
                  <a:lnTo>
                    <a:pt x="1009804" y="4005"/>
                  </a:lnTo>
                  <a:lnTo>
                    <a:pt x="955340" y="8941"/>
                  </a:lnTo>
                  <a:lnTo>
                    <a:pt x="901715" y="15769"/>
                  </a:lnTo>
                  <a:lnTo>
                    <a:pt x="848992" y="24443"/>
                  </a:lnTo>
                  <a:lnTo>
                    <a:pt x="797236" y="34915"/>
                  </a:lnTo>
                  <a:lnTo>
                    <a:pt x="746511" y="47138"/>
                  </a:lnTo>
                  <a:lnTo>
                    <a:pt x="696882" y="61064"/>
                  </a:lnTo>
                  <a:lnTo>
                    <a:pt x="648412" y="76646"/>
                  </a:lnTo>
                  <a:lnTo>
                    <a:pt x="601166" y="93837"/>
                  </a:lnTo>
                  <a:lnTo>
                    <a:pt x="555208" y="112591"/>
                  </a:lnTo>
                  <a:lnTo>
                    <a:pt x="510602" y="132858"/>
                  </a:lnTo>
                  <a:lnTo>
                    <a:pt x="467413" y="154593"/>
                  </a:lnTo>
                  <a:lnTo>
                    <a:pt x="425704" y="177749"/>
                  </a:lnTo>
                  <a:lnTo>
                    <a:pt x="385541" y="202277"/>
                  </a:lnTo>
                  <a:lnTo>
                    <a:pt x="346986" y="228130"/>
                  </a:lnTo>
                  <a:lnTo>
                    <a:pt x="310105" y="255262"/>
                  </a:lnTo>
                  <a:lnTo>
                    <a:pt x="274962" y="283625"/>
                  </a:lnTo>
                  <a:lnTo>
                    <a:pt x="241620" y="313172"/>
                  </a:lnTo>
                  <a:lnTo>
                    <a:pt x="210145" y="343855"/>
                  </a:lnTo>
                  <a:lnTo>
                    <a:pt x="180600" y="375628"/>
                  </a:lnTo>
                  <a:lnTo>
                    <a:pt x="153049" y="408443"/>
                  </a:lnTo>
                  <a:lnTo>
                    <a:pt x="127557" y="442253"/>
                  </a:lnTo>
                  <a:lnTo>
                    <a:pt x="104188" y="477010"/>
                  </a:lnTo>
                  <a:lnTo>
                    <a:pt x="83007" y="512668"/>
                  </a:lnTo>
                  <a:lnTo>
                    <a:pt x="64076" y="549179"/>
                  </a:lnTo>
                  <a:lnTo>
                    <a:pt x="47462" y="586495"/>
                  </a:lnTo>
                  <a:lnTo>
                    <a:pt x="33227" y="624571"/>
                  </a:lnTo>
                  <a:lnTo>
                    <a:pt x="21436" y="663358"/>
                  </a:lnTo>
                  <a:lnTo>
                    <a:pt x="12154" y="702809"/>
                  </a:lnTo>
                  <a:lnTo>
                    <a:pt x="5444" y="742876"/>
                  </a:lnTo>
                  <a:lnTo>
                    <a:pt x="1371" y="783514"/>
                  </a:lnTo>
                  <a:lnTo>
                    <a:pt x="0" y="824674"/>
                  </a:lnTo>
                  <a:lnTo>
                    <a:pt x="1371" y="865834"/>
                  </a:lnTo>
                  <a:lnTo>
                    <a:pt x="5444" y="906472"/>
                  </a:lnTo>
                  <a:lnTo>
                    <a:pt x="12154" y="946539"/>
                  </a:lnTo>
                  <a:lnTo>
                    <a:pt x="21436" y="985990"/>
                  </a:lnTo>
                  <a:lnTo>
                    <a:pt x="33227" y="1024777"/>
                  </a:lnTo>
                  <a:lnTo>
                    <a:pt x="47462" y="1062853"/>
                  </a:lnTo>
                  <a:lnTo>
                    <a:pt x="64076" y="1100169"/>
                  </a:lnTo>
                  <a:lnTo>
                    <a:pt x="83007" y="1136680"/>
                  </a:lnTo>
                  <a:lnTo>
                    <a:pt x="104188" y="1172338"/>
                  </a:lnTo>
                  <a:lnTo>
                    <a:pt x="127557" y="1207095"/>
                  </a:lnTo>
                  <a:lnTo>
                    <a:pt x="153049" y="1240905"/>
                  </a:lnTo>
                  <a:lnTo>
                    <a:pt x="180600" y="1273720"/>
                  </a:lnTo>
                  <a:lnTo>
                    <a:pt x="210145" y="1305493"/>
                  </a:lnTo>
                  <a:lnTo>
                    <a:pt x="241620" y="1336176"/>
                  </a:lnTo>
                  <a:lnTo>
                    <a:pt x="274962" y="1365723"/>
                  </a:lnTo>
                  <a:lnTo>
                    <a:pt x="310105" y="1394086"/>
                  </a:lnTo>
                  <a:lnTo>
                    <a:pt x="346986" y="1421218"/>
                  </a:lnTo>
                  <a:lnTo>
                    <a:pt x="385541" y="1447071"/>
                  </a:lnTo>
                  <a:lnTo>
                    <a:pt x="425704" y="1471599"/>
                  </a:lnTo>
                  <a:lnTo>
                    <a:pt x="467413" y="1494755"/>
                  </a:lnTo>
                  <a:lnTo>
                    <a:pt x="510602" y="1516490"/>
                  </a:lnTo>
                  <a:lnTo>
                    <a:pt x="555208" y="1536757"/>
                  </a:lnTo>
                  <a:lnTo>
                    <a:pt x="601166" y="1555511"/>
                  </a:lnTo>
                  <a:lnTo>
                    <a:pt x="648412" y="1572702"/>
                  </a:lnTo>
                  <a:lnTo>
                    <a:pt x="696882" y="1588284"/>
                  </a:lnTo>
                  <a:lnTo>
                    <a:pt x="746511" y="1602210"/>
                  </a:lnTo>
                  <a:lnTo>
                    <a:pt x="797236" y="1614433"/>
                  </a:lnTo>
                  <a:lnTo>
                    <a:pt x="848992" y="1624905"/>
                  </a:lnTo>
                  <a:lnTo>
                    <a:pt x="901715" y="1633579"/>
                  </a:lnTo>
                  <a:lnTo>
                    <a:pt x="955340" y="1640407"/>
                  </a:lnTo>
                  <a:lnTo>
                    <a:pt x="1009804" y="1645343"/>
                  </a:lnTo>
                  <a:lnTo>
                    <a:pt x="1065042" y="1648339"/>
                  </a:lnTo>
                  <a:lnTo>
                    <a:pt x="1120990" y="1649349"/>
                  </a:lnTo>
                  <a:lnTo>
                    <a:pt x="1176940" y="1648339"/>
                  </a:lnTo>
                  <a:lnTo>
                    <a:pt x="1232179" y="1645343"/>
                  </a:lnTo>
                  <a:lnTo>
                    <a:pt x="1286644" y="1640407"/>
                  </a:lnTo>
                  <a:lnTo>
                    <a:pt x="1340270" y="1633579"/>
                  </a:lnTo>
                  <a:lnTo>
                    <a:pt x="1392994" y="1624905"/>
                  </a:lnTo>
                  <a:lnTo>
                    <a:pt x="1444751" y="1614433"/>
                  </a:lnTo>
                  <a:lnTo>
                    <a:pt x="1495476" y="1602210"/>
                  </a:lnTo>
                  <a:lnTo>
                    <a:pt x="1545106" y="1588284"/>
                  </a:lnTo>
                  <a:lnTo>
                    <a:pt x="1593577" y="1572702"/>
                  </a:lnTo>
                  <a:lnTo>
                    <a:pt x="1640823" y="1555511"/>
                  </a:lnTo>
                  <a:lnTo>
                    <a:pt x="1686782" y="1536757"/>
                  </a:lnTo>
                  <a:lnTo>
                    <a:pt x="1731388" y="1516490"/>
                  </a:lnTo>
                  <a:lnTo>
                    <a:pt x="1774578" y="1494755"/>
                  </a:lnTo>
                  <a:lnTo>
                    <a:pt x="1816287" y="1471599"/>
                  </a:lnTo>
                  <a:lnTo>
                    <a:pt x="1856451" y="1447071"/>
                  </a:lnTo>
                  <a:lnTo>
                    <a:pt x="1895005" y="1421218"/>
                  </a:lnTo>
                  <a:lnTo>
                    <a:pt x="1931887" y="1394086"/>
                  </a:lnTo>
                  <a:lnTo>
                    <a:pt x="1967030" y="1365723"/>
                  </a:lnTo>
                  <a:lnTo>
                    <a:pt x="2000372" y="1336176"/>
                  </a:lnTo>
                  <a:lnTo>
                    <a:pt x="2031848" y="1305493"/>
                  </a:lnTo>
                  <a:lnTo>
                    <a:pt x="2061393" y="1273720"/>
                  </a:lnTo>
                  <a:lnTo>
                    <a:pt x="2088944" y="1240905"/>
                  </a:lnTo>
                  <a:lnTo>
                    <a:pt x="2114436" y="1207095"/>
                  </a:lnTo>
                  <a:lnTo>
                    <a:pt x="2137805" y="1172338"/>
                  </a:lnTo>
                  <a:lnTo>
                    <a:pt x="2158987" y="1136680"/>
                  </a:lnTo>
                  <a:lnTo>
                    <a:pt x="2177917" y="1100169"/>
                  </a:lnTo>
                  <a:lnTo>
                    <a:pt x="2194532" y="1062853"/>
                  </a:lnTo>
                  <a:lnTo>
                    <a:pt x="2208766" y="1024777"/>
                  </a:lnTo>
                  <a:lnTo>
                    <a:pt x="2220557" y="985990"/>
                  </a:lnTo>
                  <a:lnTo>
                    <a:pt x="2229839" y="946539"/>
                  </a:lnTo>
                  <a:lnTo>
                    <a:pt x="2236549" y="906472"/>
                  </a:lnTo>
                  <a:lnTo>
                    <a:pt x="2240622" y="865834"/>
                  </a:lnTo>
                  <a:lnTo>
                    <a:pt x="2241994" y="824674"/>
                  </a:lnTo>
                  <a:lnTo>
                    <a:pt x="2240622" y="783514"/>
                  </a:lnTo>
                  <a:lnTo>
                    <a:pt x="2236549" y="742876"/>
                  </a:lnTo>
                  <a:lnTo>
                    <a:pt x="2229839" y="702809"/>
                  </a:lnTo>
                  <a:lnTo>
                    <a:pt x="2220557" y="663358"/>
                  </a:lnTo>
                  <a:lnTo>
                    <a:pt x="2208766" y="624571"/>
                  </a:lnTo>
                  <a:lnTo>
                    <a:pt x="2194532" y="586495"/>
                  </a:lnTo>
                  <a:lnTo>
                    <a:pt x="2177917" y="549179"/>
                  </a:lnTo>
                  <a:lnTo>
                    <a:pt x="2158987" y="512668"/>
                  </a:lnTo>
                  <a:lnTo>
                    <a:pt x="2137805" y="477010"/>
                  </a:lnTo>
                  <a:lnTo>
                    <a:pt x="2114436" y="442253"/>
                  </a:lnTo>
                  <a:lnTo>
                    <a:pt x="2088944" y="408443"/>
                  </a:lnTo>
                  <a:lnTo>
                    <a:pt x="2061393" y="375628"/>
                  </a:lnTo>
                  <a:lnTo>
                    <a:pt x="2031848" y="343855"/>
                  </a:lnTo>
                  <a:lnTo>
                    <a:pt x="2000372" y="313172"/>
                  </a:lnTo>
                  <a:lnTo>
                    <a:pt x="1967030" y="283625"/>
                  </a:lnTo>
                  <a:lnTo>
                    <a:pt x="1931887" y="255262"/>
                  </a:lnTo>
                  <a:lnTo>
                    <a:pt x="1895005" y="228130"/>
                  </a:lnTo>
                  <a:lnTo>
                    <a:pt x="1856451" y="202277"/>
                  </a:lnTo>
                  <a:lnTo>
                    <a:pt x="1816287" y="177749"/>
                  </a:lnTo>
                  <a:lnTo>
                    <a:pt x="1774578" y="154593"/>
                  </a:lnTo>
                  <a:lnTo>
                    <a:pt x="1731388" y="132858"/>
                  </a:lnTo>
                  <a:lnTo>
                    <a:pt x="1686782" y="112591"/>
                  </a:lnTo>
                  <a:lnTo>
                    <a:pt x="1640823" y="93837"/>
                  </a:lnTo>
                  <a:lnTo>
                    <a:pt x="1593577" y="76646"/>
                  </a:lnTo>
                  <a:lnTo>
                    <a:pt x="1545106" y="61064"/>
                  </a:lnTo>
                  <a:lnTo>
                    <a:pt x="1495476" y="47138"/>
                  </a:lnTo>
                  <a:lnTo>
                    <a:pt x="1444751" y="34915"/>
                  </a:lnTo>
                  <a:lnTo>
                    <a:pt x="1392994" y="24443"/>
                  </a:lnTo>
                  <a:lnTo>
                    <a:pt x="1340270" y="15769"/>
                  </a:lnTo>
                  <a:lnTo>
                    <a:pt x="1286644" y="8941"/>
                  </a:lnTo>
                  <a:lnTo>
                    <a:pt x="1232179" y="4005"/>
                  </a:lnTo>
                  <a:lnTo>
                    <a:pt x="1176940" y="1009"/>
                  </a:lnTo>
                  <a:lnTo>
                    <a:pt x="1120990" y="0"/>
                  </a:lnTo>
                  <a:close/>
                </a:path>
              </a:pathLst>
            </a:custGeom>
            <a:solidFill>
              <a:srgbClr val="FFC4C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200"/>
            </a:p>
          </p:txBody>
        </p:sp>
        <p:sp>
          <p:nvSpPr>
            <p:cNvPr id="322" name="Google Shape;322;p34"/>
            <p:cNvSpPr/>
            <p:nvPr/>
          </p:nvSpPr>
          <p:spPr>
            <a:xfrm>
              <a:off x="7708899" y="2616479"/>
              <a:ext cx="2242184" cy="1649729"/>
            </a:xfrm>
            <a:custGeom>
              <a:avLst/>
              <a:gdLst/>
              <a:ahLst/>
              <a:cxnLst/>
              <a:rect l="l" t="t" r="r" b="b"/>
              <a:pathLst>
                <a:path w="2242184" h="1649729" extrusionOk="0">
                  <a:moveTo>
                    <a:pt x="0" y="824676"/>
                  </a:moveTo>
                  <a:lnTo>
                    <a:pt x="1371" y="783516"/>
                  </a:lnTo>
                  <a:lnTo>
                    <a:pt x="5444" y="742879"/>
                  </a:lnTo>
                  <a:lnTo>
                    <a:pt x="12154" y="702811"/>
                  </a:lnTo>
                  <a:lnTo>
                    <a:pt x="21436" y="663360"/>
                  </a:lnTo>
                  <a:lnTo>
                    <a:pt x="33227" y="624574"/>
                  </a:lnTo>
                  <a:lnTo>
                    <a:pt x="47461" y="586498"/>
                  </a:lnTo>
                  <a:lnTo>
                    <a:pt x="64076" y="549182"/>
                  </a:lnTo>
                  <a:lnTo>
                    <a:pt x="83006" y="512671"/>
                  </a:lnTo>
                  <a:lnTo>
                    <a:pt x="104188" y="477013"/>
                  </a:lnTo>
                  <a:lnTo>
                    <a:pt x="127557" y="442256"/>
                  </a:lnTo>
                  <a:lnTo>
                    <a:pt x="153048" y="408446"/>
                  </a:lnTo>
                  <a:lnTo>
                    <a:pt x="180599" y="375631"/>
                  </a:lnTo>
                  <a:lnTo>
                    <a:pt x="210144" y="343858"/>
                  </a:lnTo>
                  <a:lnTo>
                    <a:pt x="241620" y="313175"/>
                  </a:lnTo>
                  <a:lnTo>
                    <a:pt x="274961" y="283628"/>
                  </a:lnTo>
                  <a:lnTo>
                    <a:pt x="310105" y="255265"/>
                  </a:lnTo>
                  <a:lnTo>
                    <a:pt x="346986" y="228133"/>
                  </a:lnTo>
                  <a:lnTo>
                    <a:pt x="385540" y="202279"/>
                  </a:lnTo>
                  <a:lnTo>
                    <a:pt x="425704" y="177751"/>
                  </a:lnTo>
                  <a:lnTo>
                    <a:pt x="467413" y="154595"/>
                  </a:lnTo>
                  <a:lnTo>
                    <a:pt x="510602" y="132860"/>
                  </a:lnTo>
                  <a:lnTo>
                    <a:pt x="555208" y="112592"/>
                  </a:lnTo>
                  <a:lnTo>
                    <a:pt x="601167" y="93839"/>
                  </a:lnTo>
                  <a:lnTo>
                    <a:pt x="648413" y="76647"/>
                  </a:lnTo>
                  <a:lnTo>
                    <a:pt x="696884" y="61064"/>
                  </a:lnTo>
                  <a:lnTo>
                    <a:pt x="746514" y="47138"/>
                  </a:lnTo>
                  <a:lnTo>
                    <a:pt x="797239" y="34916"/>
                  </a:lnTo>
                  <a:lnTo>
                    <a:pt x="848996" y="24444"/>
                  </a:lnTo>
                  <a:lnTo>
                    <a:pt x="901719" y="15770"/>
                  </a:lnTo>
                  <a:lnTo>
                    <a:pt x="955346" y="8941"/>
                  </a:lnTo>
                  <a:lnTo>
                    <a:pt x="1009811" y="4005"/>
                  </a:lnTo>
                  <a:lnTo>
                    <a:pt x="1065050" y="1009"/>
                  </a:lnTo>
                  <a:lnTo>
                    <a:pt x="1120999" y="0"/>
                  </a:lnTo>
                  <a:lnTo>
                    <a:pt x="1176947" y="1009"/>
                  </a:lnTo>
                  <a:lnTo>
                    <a:pt x="1232185" y="4005"/>
                  </a:lnTo>
                  <a:lnTo>
                    <a:pt x="1286649" y="8941"/>
                  </a:lnTo>
                  <a:lnTo>
                    <a:pt x="1340275" y="15770"/>
                  </a:lnTo>
                  <a:lnTo>
                    <a:pt x="1392998" y="24444"/>
                  </a:lnTo>
                  <a:lnTo>
                    <a:pt x="1444753" y="34916"/>
                  </a:lnTo>
                  <a:lnTo>
                    <a:pt x="1495478" y="47138"/>
                  </a:lnTo>
                  <a:lnTo>
                    <a:pt x="1545108" y="61064"/>
                  </a:lnTo>
                  <a:lnTo>
                    <a:pt x="1593577" y="76647"/>
                  </a:lnTo>
                  <a:lnTo>
                    <a:pt x="1640823" y="93839"/>
                  </a:lnTo>
                  <a:lnTo>
                    <a:pt x="1686781" y="112592"/>
                  </a:lnTo>
                  <a:lnTo>
                    <a:pt x="1731387" y="132860"/>
                  </a:lnTo>
                  <a:lnTo>
                    <a:pt x="1774576" y="154595"/>
                  </a:lnTo>
                  <a:lnTo>
                    <a:pt x="1816284" y="177751"/>
                  </a:lnTo>
                  <a:lnTo>
                    <a:pt x="1856448" y="202279"/>
                  </a:lnTo>
                  <a:lnTo>
                    <a:pt x="1895002" y="228133"/>
                  </a:lnTo>
                  <a:lnTo>
                    <a:pt x="1931883" y="255265"/>
                  </a:lnTo>
                  <a:lnTo>
                    <a:pt x="1967027" y="283628"/>
                  </a:lnTo>
                  <a:lnTo>
                    <a:pt x="2000368" y="313175"/>
                  </a:lnTo>
                  <a:lnTo>
                    <a:pt x="2031843" y="343858"/>
                  </a:lnTo>
                  <a:lnTo>
                    <a:pt x="2061389" y="375631"/>
                  </a:lnTo>
                  <a:lnTo>
                    <a:pt x="2088939" y="408446"/>
                  </a:lnTo>
                  <a:lnTo>
                    <a:pt x="2114431" y="442256"/>
                  </a:lnTo>
                  <a:lnTo>
                    <a:pt x="2137800" y="477013"/>
                  </a:lnTo>
                  <a:lnTo>
                    <a:pt x="2158981" y="512671"/>
                  </a:lnTo>
                  <a:lnTo>
                    <a:pt x="2177912" y="549182"/>
                  </a:lnTo>
                  <a:lnTo>
                    <a:pt x="2194526" y="586498"/>
                  </a:lnTo>
                  <a:lnTo>
                    <a:pt x="2208761" y="624574"/>
                  </a:lnTo>
                  <a:lnTo>
                    <a:pt x="2220551" y="663360"/>
                  </a:lnTo>
                  <a:lnTo>
                    <a:pt x="2229834" y="702811"/>
                  </a:lnTo>
                  <a:lnTo>
                    <a:pt x="2236543" y="742879"/>
                  </a:lnTo>
                  <a:lnTo>
                    <a:pt x="2240616" y="783516"/>
                  </a:lnTo>
                  <a:lnTo>
                    <a:pt x="2241988" y="824676"/>
                  </a:lnTo>
                  <a:lnTo>
                    <a:pt x="2240616" y="865835"/>
                  </a:lnTo>
                  <a:lnTo>
                    <a:pt x="2236543" y="906472"/>
                  </a:lnTo>
                  <a:lnTo>
                    <a:pt x="2229834" y="946539"/>
                  </a:lnTo>
                  <a:lnTo>
                    <a:pt x="2220551" y="985990"/>
                  </a:lnTo>
                  <a:lnTo>
                    <a:pt x="2208761" y="1024776"/>
                  </a:lnTo>
                  <a:lnTo>
                    <a:pt x="2194526" y="1062852"/>
                  </a:lnTo>
                  <a:lnTo>
                    <a:pt x="2177912" y="1100168"/>
                  </a:lnTo>
                  <a:lnTo>
                    <a:pt x="2158981" y="1136679"/>
                  </a:lnTo>
                  <a:lnTo>
                    <a:pt x="2137800" y="1172336"/>
                  </a:lnTo>
                  <a:lnTo>
                    <a:pt x="2114431" y="1207093"/>
                  </a:lnTo>
                  <a:lnTo>
                    <a:pt x="2088939" y="1240903"/>
                  </a:lnTo>
                  <a:lnTo>
                    <a:pt x="2061389" y="1273718"/>
                  </a:lnTo>
                  <a:lnTo>
                    <a:pt x="2031843" y="1305491"/>
                  </a:lnTo>
                  <a:lnTo>
                    <a:pt x="2000368" y="1336174"/>
                  </a:lnTo>
                  <a:lnTo>
                    <a:pt x="1967027" y="1365721"/>
                  </a:lnTo>
                  <a:lnTo>
                    <a:pt x="1931883" y="1394084"/>
                  </a:lnTo>
                  <a:lnTo>
                    <a:pt x="1895002" y="1421216"/>
                  </a:lnTo>
                  <a:lnTo>
                    <a:pt x="1856448" y="1447069"/>
                  </a:lnTo>
                  <a:lnTo>
                    <a:pt x="1816284" y="1471598"/>
                  </a:lnTo>
                  <a:lnTo>
                    <a:pt x="1774576" y="1494753"/>
                  </a:lnTo>
                  <a:lnTo>
                    <a:pt x="1731387" y="1516488"/>
                  </a:lnTo>
                  <a:lnTo>
                    <a:pt x="1686781" y="1536756"/>
                  </a:lnTo>
                  <a:lnTo>
                    <a:pt x="1640823" y="1555509"/>
                  </a:lnTo>
                  <a:lnTo>
                    <a:pt x="1593577" y="1572701"/>
                  </a:lnTo>
                  <a:lnTo>
                    <a:pt x="1545108" y="1588283"/>
                  </a:lnTo>
                  <a:lnTo>
                    <a:pt x="1495478" y="1602210"/>
                  </a:lnTo>
                  <a:lnTo>
                    <a:pt x="1444753" y="1614432"/>
                  </a:lnTo>
                  <a:lnTo>
                    <a:pt x="1392998" y="1624904"/>
                  </a:lnTo>
                  <a:lnTo>
                    <a:pt x="1340275" y="1633578"/>
                  </a:lnTo>
                  <a:lnTo>
                    <a:pt x="1286649" y="1640407"/>
                  </a:lnTo>
                  <a:lnTo>
                    <a:pt x="1232185" y="1645343"/>
                  </a:lnTo>
                  <a:lnTo>
                    <a:pt x="1176947" y="1648339"/>
                  </a:lnTo>
                  <a:lnTo>
                    <a:pt x="1120999" y="1649348"/>
                  </a:lnTo>
                  <a:lnTo>
                    <a:pt x="1065050" y="1648339"/>
                  </a:lnTo>
                  <a:lnTo>
                    <a:pt x="1009811" y="1645343"/>
                  </a:lnTo>
                  <a:lnTo>
                    <a:pt x="955346" y="1640407"/>
                  </a:lnTo>
                  <a:lnTo>
                    <a:pt x="901719" y="1633578"/>
                  </a:lnTo>
                  <a:lnTo>
                    <a:pt x="848996" y="1624904"/>
                  </a:lnTo>
                  <a:lnTo>
                    <a:pt x="797239" y="1614432"/>
                  </a:lnTo>
                  <a:lnTo>
                    <a:pt x="746514" y="1602210"/>
                  </a:lnTo>
                  <a:lnTo>
                    <a:pt x="696884" y="1588283"/>
                  </a:lnTo>
                  <a:lnTo>
                    <a:pt x="648413" y="1572701"/>
                  </a:lnTo>
                  <a:lnTo>
                    <a:pt x="601167" y="1555509"/>
                  </a:lnTo>
                  <a:lnTo>
                    <a:pt x="555208" y="1536756"/>
                  </a:lnTo>
                  <a:lnTo>
                    <a:pt x="510602" y="1516488"/>
                  </a:lnTo>
                  <a:lnTo>
                    <a:pt x="467413" y="1494753"/>
                  </a:lnTo>
                  <a:lnTo>
                    <a:pt x="425704" y="1471598"/>
                  </a:lnTo>
                  <a:lnTo>
                    <a:pt x="385540" y="1447069"/>
                  </a:lnTo>
                  <a:lnTo>
                    <a:pt x="346986" y="1421216"/>
                  </a:lnTo>
                  <a:lnTo>
                    <a:pt x="310105" y="1394084"/>
                  </a:lnTo>
                  <a:lnTo>
                    <a:pt x="274961" y="1365721"/>
                  </a:lnTo>
                  <a:lnTo>
                    <a:pt x="241620" y="1336174"/>
                  </a:lnTo>
                  <a:lnTo>
                    <a:pt x="210144" y="1305491"/>
                  </a:lnTo>
                  <a:lnTo>
                    <a:pt x="180599" y="1273718"/>
                  </a:lnTo>
                  <a:lnTo>
                    <a:pt x="153048" y="1240903"/>
                  </a:lnTo>
                  <a:lnTo>
                    <a:pt x="127557" y="1207093"/>
                  </a:lnTo>
                  <a:lnTo>
                    <a:pt x="104188" y="1172336"/>
                  </a:lnTo>
                  <a:lnTo>
                    <a:pt x="83006" y="1136679"/>
                  </a:lnTo>
                  <a:lnTo>
                    <a:pt x="64076" y="1100168"/>
                  </a:lnTo>
                  <a:lnTo>
                    <a:pt x="47461" y="1062852"/>
                  </a:lnTo>
                  <a:lnTo>
                    <a:pt x="33227" y="1024776"/>
                  </a:lnTo>
                  <a:lnTo>
                    <a:pt x="21436" y="985990"/>
                  </a:lnTo>
                  <a:lnTo>
                    <a:pt x="12154" y="946539"/>
                  </a:lnTo>
                  <a:lnTo>
                    <a:pt x="5444" y="906472"/>
                  </a:lnTo>
                  <a:lnTo>
                    <a:pt x="1371" y="865835"/>
                  </a:lnTo>
                  <a:lnTo>
                    <a:pt x="0" y="824676"/>
                  </a:lnTo>
                  <a:close/>
                </a:path>
              </a:pathLst>
            </a:custGeom>
            <a:noFill/>
            <a:ln w="28550" cap="flat" cmpd="sng">
              <a:solidFill>
                <a:srgbClr val="0095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200"/>
            </a:p>
          </p:txBody>
        </p:sp>
      </p:grpSp>
      <p:sp>
        <p:nvSpPr>
          <p:cNvPr id="323" name="Google Shape;323;p34"/>
          <p:cNvSpPr txBox="1"/>
          <p:nvPr/>
        </p:nvSpPr>
        <p:spPr>
          <a:xfrm>
            <a:off x="5992678" y="2116590"/>
            <a:ext cx="1045500" cy="934200"/>
          </a:xfrm>
          <a:prstGeom prst="rect">
            <a:avLst/>
          </a:prstGeom>
          <a:noFill/>
          <a:ln>
            <a:noFill/>
          </a:ln>
        </p:spPr>
        <p:txBody>
          <a:bodyPr spcFirstLastPara="1" wrap="square" lIns="0" tIns="12700" rIns="0" bIns="0" anchor="t" anchorCtr="0">
            <a:noAutofit/>
          </a:bodyPr>
          <a:lstStyle/>
          <a:p>
            <a:pPr marL="12700" marR="5080" lvl="0" indent="0" algn="ctr" rtl="0">
              <a:lnSpc>
                <a:spcPct val="100000"/>
              </a:lnSpc>
              <a:spcBef>
                <a:spcPts val="0"/>
              </a:spcBef>
              <a:spcAft>
                <a:spcPts val="0"/>
              </a:spcAft>
              <a:buNone/>
            </a:pPr>
            <a:r>
              <a:rPr lang="en" sz="1200" b="1">
                <a:latin typeface="Arial"/>
                <a:ea typeface="Arial"/>
                <a:cs typeface="Arial"/>
                <a:sym typeface="Arial"/>
              </a:rPr>
              <a:t>Atal  Community  Innovation  Centers</a:t>
            </a:r>
            <a:endParaRPr sz="1200">
              <a:latin typeface="Arial"/>
              <a:ea typeface="Arial"/>
              <a:cs typeface="Arial"/>
              <a:sym typeface="Arial"/>
            </a:endParaRPr>
          </a:p>
        </p:txBody>
      </p:sp>
      <p:sp>
        <p:nvSpPr>
          <p:cNvPr id="324" name="Google Shape;324;p34"/>
          <p:cNvSpPr txBox="1"/>
          <p:nvPr/>
        </p:nvSpPr>
        <p:spPr>
          <a:xfrm>
            <a:off x="5772725" y="3232850"/>
            <a:ext cx="1631100" cy="1363200"/>
          </a:xfrm>
          <a:prstGeom prst="rect">
            <a:avLst/>
          </a:prstGeom>
          <a:solidFill>
            <a:srgbClr val="C8DFF2"/>
          </a:solidFill>
          <a:ln>
            <a:noFill/>
          </a:ln>
        </p:spPr>
        <p:txBody>
          <a:bodyPr spcFirstLastPara="1" wrap="square" lIns="0" tIns="45700" rIns="0" bIns="0" anchor="t" anchorCtr="0">
            <a:noAutofit/>
          </a:bodyPr>
          <a:lstStyle/>
          <a:p>
            <a:pPr marL="5080" marR="0" lvl="0" indent="0" algn="ctr" rtl="0">
              <a:lnSpc>
                <a:spcPct val="119375"/>
              </a:lnSpc>
              <a:spcBef>
                <a:spcPts val="0"/>
              </a:spcBef>
              <a:spcAft>
                <a:spcPts val="0"/>
              </a:spcAft>
              <a:buNone/>
            </a:pPr>
            <a:r>
              <a:rPr lang="en" sz="1000" b="1">
                <a:latin typeface="Arial"/>
                <a:ea typeface="Arial"/>
                <a:cs typeface="Arial"/>
                <a:sym typeface="Arial"/>
              </a:rPr>
              <a:t>ACIC</a:t>
            </a:r>
            <a:endParaRPr sz="1000">
              <a:latin typeface="Arial"/>
              <a:ea typeface="Arial"/>
              <a:cs typeface="Arial"/>
              <a:sym typeface="Arial"/>
            </a:endParaRPr>
          </a:p>
          <a:p>
            <a:pPr marL="244475" marR="231140" lvl="0" indent="0" algn="ctr" rtl="0">
              <a:lnSpc>
                <a:spcPct val="118750"/>
              </a:lnSpc>
              <a:spcBef>
                <a:spcPts val="70"/>
              </a:spcBef>
              <a:spcAft>
                <a:spcPts val="0"/>
              </a:spcAft>
              <a:buNone/>
            </a:pPr>
            <a:r>
              <a:rPr lang="en" sz="1000" b="1">
                <a:latin typeface="Arial"/>
                <a:ea typeface="Arial"/>
                <a:cs typeface="Arial"/>
                <a:sym typeface="Arial"/>
              </a:rPr>
              <a:t>Societal  Community  Innovations  to Unserved /</a:t>
            </a:r>
            <a:endParaRPr sz="1000">
              <a:latin typeface="Arial"/>
              <a:ea typeface="Arial"/>
              <a:cs typeface="Arial"/>
              <a:sym typeface="Arial"/>
            </a:endParaRPr>
          </a:p>
          <a:p>
            <a:pPr marL="131445" marR="118110" lvl="0" indent="0" algn="ctr" rtl="0">
              <a:lnSpc>
                <a:spcPct val="118750"/>
              </a:lnSpc>
              <a:spcBef>
                <a:spcPts val="100"/>
              </a:spcBef>
              <a:spcAft>
                <a:spcPts val="0"/>
              </a:spcAft>
              <a:buNone/>
            </a:pPr>
            <a:r>
              <a:rPr lang="en" sz="1000" b="1">
                <a:latin typeface="Arial"/>
                <a:ea typeface="Arial"/>
                <a:cs typeface="Arial"/>
                <a:sym typeface="Arial"/>
              </a:rPr>
              <a:t>Under-served  regions of India</a:t>
            </a:r>
            <a:endParaRPr sz="1000">
              <a:latin typeface="Arial"/>
              <a:ea typeface="Arial"/>
              <a:cs typeface="Arial"/>
              <a:sym typeface="Arial"/>
            </a:endParaRPr>
          </a:p>
        </p:txBody>
      </p:sp>
      <p:grpSp>
        <p:nvGrpSpPr>
          <p:cNvPr id="325" name="Google Shape;325;p34"/>
          <p:cNvGrpSpPr/>
          <p:nvPr/>
        </p:nvGrpSpPr>
        <p:grpSpPr>
          <a:xfrm>
            <a:off x="6527953" y="1762271"/>
            <a:ext cx="86657" cy="216753"/>
            <a:chOff x="8850452" y="2346756"/>
            <a:chExt cx="117900" cy="288812"/>
          </a:xfrm>
        </p:grpSpPr>
        <p:sp>
          <p:nvSpPr>
            <p:cNvPr id="326" name="Google Shape;326;p34"/>
            <p:cNvSpPr/>
            <p:nvPr/>
          </p:nvSpPr>
          <p:spPr>
            <a:xfrm>
              <a:off x="8909405" y="2346756"/>
              <a:ext cx="0" cy="264160"/>
            </a:xfrm>
            <a:custGeom>
              <a:avLst/>
              <a:gdLst/>
              <a:ahLst/>
              <a:cxnLst/>
              <a:rect l="l" t="t" r="r" b="b"/>
              <a:pathLst>
                <a:path w="120000" h="264160" extrusionOk="0">
                  <a:moveTo>
                    <a:pt x="0" y="0"/>
                  </a:moveTo>
                  <a:lnTo>
                    <a:pt x="0" y="263719"/>
                  </a:lnTo>
                </a:path>
              </a:pathLst>
            </a:custGeom>
            <a:noFill/>
            <a:ln w="12675" cap="flat" cmpd="sng">
              <a:solidFill>
                <a:srgbClr val="00C1E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200"/>
            </a:p>
          </p:txBody>
        </p:sp>
        <p:sp>
          <p:nvSpPr>
            <p:cNvPr id="327" name="Google Shape;327;p34"/>
            <p:cNvSpPr/>
            <p:nvPr/>
          </p:nvSpPr>
          <p:spPr>
            <a:xfrm>
              <a:off x="8850452" y="2519768"/>
              <a:ext cx="117900" cy="115800"/>
            </a:xfrm>
            <a:prstGeom prst="rect">
              <a:avLst/>
            </a:prstGeom>
            <a:blipFill rotWithShape="1">
              <a:blip r:embed="rId2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200"/>
            </a:p>
          </p:txBody>
        </p:sp>
      </p:grpSp>
      <p:sp>
        <p:nvSpPr>
          <p:cNvPr id="328" name="Google Shape;328;p34"/>
          <p:cNvSpPr txBox="1"/>
          <p:nvPr/>
        </p:nvSpPr>
        <p:spPr>
          <a:xfrm>
            <a:off x="144184" y="4800334"/>
            <a:ext cx="8332500" cy="2481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 sz="1200" b="1">
                <a:latin typeface="Arial"/>
                <a:ea typeface="Arial"/>
                <a:cs typeface="Arial"/>
                <a:sym typeface="Arial"/>
              </a:rPr>
              <a:t>Collaboration with Mentors, Private &amp; Public Sector Enterprises, Govt, Academia,	Institutions</a:t>
            </a:r>
            <a:endParaRPr sz="120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5"/>
          <p:cNvSpPr txBox="1">
            <a:spLocks noGrp="1"/>
          </p:cNvSpPr>
          <p:nvPr>
            <p:ph type="title"/>
          </p:nvPr>
        </p:nvSpPr>
        <p:spPr>
          <a:xfrm>
            <a:off x="1593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smtClean="0"/>
              <a:t>4. Stand-Up </a:t>
            </a:r>
            <a:r>
              <a:rPr lang="en" dirty="0"/>
              <a:t>India</a:t>
            </a:r>
            <a:endParaRPr dirty="0"/>
          </a:p>
        </p:txBody>
      </p:sp>
      <p:graphicFrame>
        <p:nvGraphicFramePr>
          <p:cNvPr id="334" name="Google Shape;334;p35"/>
          <p:cNvGraphicFramePr/>
          <p:nvPr/>
        </p:nvGraphicFramePr>
        <p:xfrm>
          <a:off x="381000" y="798910"/>
          <a:ext cx="8053875" cy="3224995"/>
        </p:xfrm>
        <a:graphic>
          <a:graphicData uri="http://schemas.openxmlformats.org/drawingml/2006/table">
            <a:tbl>
              <a:tblPr>
                <a:noFill/>
                <a:tableStyleId>{FFE6A289-0DDE-492B-919C-C9237AAB452E}</a:tableStyleId>
              </a:tblPr>
              <a:tblGrid>
                <a:gridCol w="531850">
                  <a:extLst>
                    <a:ext uri="{9D8B030D-6E8A-4147-A177-3AD203B41FA5}">
                      <a16:colId xmlns:a16="http://schemas.microsoft.com/office/drawing/2014/main" val="20000"/>
                    </a:ext>
                  </a:extLst>
                </a:gridCol>
                <a:gridCol w="3799000">
                  <a:extLst>
                    <a:ext uri="{9D8B030D-6E8A-4147-A177-3AD203B41FA5}">
                      <a16:colId xmlns:a16="http://schemas.microsoft.com/office/drawing/2014/main" val="20001"/>
                    </a:ext>
                  </a:extLst>
                </a:gridCol>
                <a:gridCol w="3723025">
                  <a:extLst>
                    <a:ext uri="{9D8B030D-6E8A-4147-A177-3AD203B41FA5}">
                      <a16:colId xmlns:a16="http://schemas.microsoft.com/office/drawing/2014/main" val="20002"/>
                    </a:ext>
                  </a:extLst>
                </a:gridCol>
              </a:tblGrid>
              <a:tr h="277300">
                <a:tc>
                  <a:txBody>
                    <a:bodyPr/>
                    <a:lstStyle/>
                    <a:p>
                      <a:pPr marL="0" marR="0" lvl="0" indent="0" algn="l" rtl="0">
                        <a:spcBef>
                          <a:spcPts val="0"/>
                        </a:spcBef>
                        <a:spcAft>
                          <a:spcPts val="0"/>
                        </a:spcAft>
                        <a:buNone/>
                      </a:pPr>
                      <a:endParaRPr sz="1300">
                        <a:solidFill>
                          <a:srgbClr val="000000"/>
                        </a:solidFill>
                        <a:latin typeface="Calibri"/>
                        <a:ea typeface="Calibri"/>
                        <a:cs typeface="Calibri"/>
                        <a:sym typeface="Calibri"/>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4F81BD"/>
                    </a:solidFill>
                  </a:tcPr>
                </a:tc>
                <a:tc>
                  <a:txBody>
                    <a:bodyPr/>
                    <a:lstStyle/>
                    <a:p>
                      <a:pPr marL="0" marR="0" lvl="0" indent="0" algn="ctr" rtl="0">
                        <a:lnSpc>
                          <a:spcPct val="115000"/>
                        </a:lnSpc>
                        <a:spcBef>
                          <a:spcPts val="0"/>
                        </a:spcBef>
                        <a:spcAft>
                          <a:spcPts val="0"/>
                        </a:spcAft>
                        <a:buClr>
                          <a:srgbClr val="FFFFFF"/>
                        </a:buClr>
                        <a:buSzPts val="2000"/>
                        <a:buFont typeface="Calibri"/>
                        <a:buNone/>
                      </a:pPr>
                      <a:r>
                        <a:rPr lang="en" sz="1500" b="1" i="0" u="none">
                          <a:solidFill>
                            <a:srgbClr val="FFFFFF"/>
                          </a:solidFill>
                          <a:latin typeface="Calibri"/>
                          <a:ea typeface="Calibri"/>
                          <a:cs typeface="Calibri"/>
                          <a:sym typeface="Calibri"/>
                        </a:rPr>
                        <a:t>Start Up India program</a:t>
                      </a:r>
                      <a:endParaRPr sz="900"/>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4F81BD"/>
                    </a:solidFill>
                  </a:tcPr>
                </a:tc>
                <a:tc>
                  <a:txBody>
                    <a:bodyPr/>
                    <a:lstStyle/>
                    <a:p>
                      <a:pPr marL="0" marR="0" lvl="0" indent="0" algn="ctr" rtl="0">
                        <a:lnSpc>
                          <a:spcPct val="115000"/>
                        </a:lnSpc>
                        <a:spcBef>
                          <a:spcPts val="0"/>
                        </a:spcBef>
                        <a:spcAft>
                          <a:spcPts val="0"/>
                        </a:spcAft>
                        <a:buClr>
                          <a:srgbClr val="FFFFFF"/>
                        </a:buClr>
                        <a:buSzPts val="2000"/>
                        <a:buFont typeface="Calibri"/>
                        <a:buNone/>
                      </a:pPr>
                      <a:r>
                        <a:rPr lang="en" sz="1500" b="1" i="0" u="none">
                          <a:solidFill>
                            <a:srgbClr val="FFFFFF"/>
                          </a:solidFill>
                          <a:latin typeface="Calibri"/>
                          <a:ea typeface="Calibri"/>
                          <a:cs typeface="Calibri"/>
                          <a:sym typeface="Calibri"/>
                        </a:rPr>
                        <a:t>Stand Up India Program</a:t>
                      </a:r>
                      <a:endParaRPr sz="900"/>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4F81BD"/>
                    </a:solidFill>
                  </a:tcPr>
                </a:tc>
                <a:extLst>
                  <a:ext uri="{0D108BD9-81ED-4DB2-BD59-A6C34878D82A}">
                    <a16:rowId xmlns:a16="http://schemas.microsoft.com/office/drawing/2014/main" val="10000"/>
                  </a:ext>
                </a:extLst>
              </a:tr>
              <a:tr h="277300">
                <a:tc>
                  <a:txBody>
                    <a:bodyPr/>
                    <a:lstStyle/>
                    <a:p>
                      <a:pPr marL="0" marR="0" lvl="0" indent="0" algn="l" rtl="0">
                        <a:spcBef>
                          <a:spcPts val="0"/>
                        </a:spcBef>
                        <a:spcAft>
                          <a:spcPts val="0"/>
                        </a:spcAft>
                        <a:buNone/>
                      </a:pPr>
                      <a:endParaRPr sz="1300">
                        <a:solidFill>
                          <a:srgbClr val="000000"/>
                        </a:solidFill>
                        <a:latin typeface="Calibri"/>
                        <a:ea typeface="Calibri"/>
                        <a:cs typeface="Calibri"/>
                        <a:sym typeface="Calibri"/>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marR="0" lvl="0" indent="0" algn="l" rtl="0">
                        <a:lnSpc>
                          <a:spcPct val="115000"/>
                        </a:lnSpc>
                        <a:spcBef>
                          <a:spcPts val="0"/>
                        </a:spcBef>
                        <a:spcAft>
                          <a:spcPts val="0"/>
                        </a:spcAft>
                        <a:buClr>
                          <a:srgbClr val="000000"/>
                        </a:buClr>
                        <a:buSzPts val="1800"/>
                        <a:buFont typeface="Calibri"/>
                        <a:buNone/>
                      </a:pPr>
                      <a:r>
                        <a:rPr lang="en" sz="1300" b="0" i="0" u="none">
                          <a:solidFill>
                            <a:srgbClr val="000000"/>
                          </a:solidFill>
                          <a:latin typeface="Calibri"/>
                          <a:ea typeface="Calibri"/>
                          <a:cs typeface="Calibri"/>
                          <a:sym typeface="Calibri"/>
                        </a:rPr>
                        <a:t>Launched on Jan 16, 2016</a:t>
                      </a:r>
                      <a:endParaRPr sz="900"/>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marR="0" lvl="0" indent="0" algn="l" rtl="0">
                        <a:lnSpc>
                          <a:spcPct val="115000"/>
                        </a:lnSpc>
                        <a:spcBef>
                          <a:spcPts val="0"/>
                        </a:spcBef>
                        <a:spcAft>
                          <a:spcPts val="0"/>
                        </a:spcAft>
                        <a:buClr>
                          <a:srgbClr val="000000"/>
                        </a:buClr>
                        <a:buSzPts val="1800"/>
                        <a:buFont typeface="Calibri"/>
                        <a:buNone/>
                      </a:pPr>
                      <a:r>
                        <a:rPr lang="en" sz="1300" b="0" i="0" u="none">
                          <a:solidFill>
                            <a:srgbClr val="000000"/>
                          </a:solidFill>
                          <a:latin typeface="Calibri"/>
                          <a:ea typeface="Calibri"/>
                          <a:cs typeface="Calibri"/>
                          <a:sym typeface="Calibri"/>
                        </a:rPr>
                        <a:t>Launched on April 8, 2016</a:t>
                      </a:r>
                      <a:endParaRPr sz="900"/>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r h="277300">
                <a:tc>
                  <a:txBody>
                    <a:bodyPr/>
                    <a:lstStyle/>
                    <a:p>
                      <a:pPr marL="0" marR="0" lvl="0" indent="0" algn="l" rtl="0">
                        <a:spcBef>
                          <a:spcPts val="0"/>
                        </a:spcBef>
                        <a:spcAft>
                          <a:spcPts val="0"/>
                        </a:spcAft>
                        <a:buNone/>
                      </a:pPr>
                      <a:endParaRPr sz="1300">
                        <a:solidFill>
                          <a:srgbClr val="000000"/>
                        </a:solidFill>
                        <a:latin typeface="Calibri"/>
                        <a:ea typeface="Calibri"/>
                        <a:cs typeface="Calibri"/>
                        <a:sym typeface="Calibri"/>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lnSpc>
                          <a:spcPct val="115000"/>
                        </a:lnSpc>
                        <a:spcBef>
                          <a:spcPts val="0"/>
                        </a:spcBef>
                        <a:spcAft>
                          <a:spcPts val="0"/>
                        </a:spcAft>
                        <a:buClr>
                          <a:srgbClr val="000000"/>
                        </a:buClr>
                        <a:buSzPts val="1800"/>
                        <a:buFont typeface="Calibri"/>
                        <a:buNone/>
                      </a:pPr>
                      <a:r>
                        <a:rPr lang="en" sz="1300" b="0" i="0" u="none">
                          <a:solidFill>
                            <a:srgbClr val="000000"/>
                          </a:solidFill>
                          <a:latin typeface="Calibri"/>
                          <a:ea typeface="Calibri"/>
                          <a:cs typeface="Calibri"/>
                          <a:sym typeface="Calibri"/>
                        </a:rPr>
                        <a:t>Equity based financing</a:t>
                      </a:r>
                      <a:endParaRPr sz="900"/>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lnSpc>
                          <a:spcPct val="115000"/>
                        </a:lnSpc>
                        <a:spcBef>
                          <a:spcPts val="0"/>
                        </a:spcBef>
                        <a:spcAft>
                          <a:spcPts val="0"/>
                        </a:spcAft>
                        <a:buClr>
                          <a:srgbClr val="000000"/>
                        </a:buClr>
                        <a:buSzPts val="1800"/>
                        <a:buFont typeface="Calibri"/>
                        <a:buNone/>
                      </a:pPr>
                      <a:r>
                        <a:rPr lang="en" sz="1300" b="0" i="0" u="none">
                          <a:solidFill>
                            <a:srgbClr val="000000"/>
                          </a:solidFill>
                          <a:latin typeface="Calibri"/>
                          <a:ea typeface="Calibri"/>
                          <a:cs typeface="Calibri"/>
                          <a:sym typeface="Calibri"/>
                        </a:rPr>
                        <a:t>Loan based financing</a:t>
                      </a:r>
                      <a:endParaRPr sz="900"/>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extLst>
                  <a:ext uri="{0D108BD9-81ED-4DB2-BD59-A6C34878D82A}">
                    <a16:rowId xmlns:a16="http://schemas.microsoft.com/office/drawing/2014/main" val="10002"/>
                  </a:ext>
                </a:extLst>
              </a:tr>
              <a:tr h="277300">
                <a:tc>
                  <a:txBody>
                    <a:bodyPr/>
                    <a:lstStyle/>
                    <a:p>
                      <a:pPr marL="0" marR="0" lvl="0" indent="0" algn="l" rtl="0">
                        <a:spcBef>
                          <a:spcPts val="0"/>
                        </a:spcBef>
                        <a:spcAft>
                          <a:spcPts val="0"/>
                        </a:spcAft>
                        <a:buNone/>
                      </a:pPr>
                      <a:endParaRPr sz="1300">
                        <a:solidFill>
                          <a:srgbClr val="000000"/>
                        </a:solidFill>
                        <a:latin typeface="Calibri"/>
                        <a:ea typeface="Calibri"/>
                        <a:cs typeface="Calibri"/>
                        <a:sym typeface="Calibri"/>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marR="0" lvl="0" indent="0" algn="l" rtl="0">
                        <a:lnSpc>
                          <a:spcPct val="115000"/>
                        </a:lnSpc>
                        <a:spcBef>
                          <a:spcPts val="0"/>
                        </a:spcBef>
                        <a:spcAft>
                          <a:spcPts val="0"/>
                        </a:spcAft>
                        <a:buClr>
                          <a:srgbClr val="000000"/>
                        </a:buClr>
                        <a:buSzPts val="1800"/>
                        <a:buFont typeface="Calibri"/>
                        <a:buNone/>
                      </a:pPr>
                      <a:r>
                        <a:rPr lang="en" sz="1300" b="0" i="0" u="none">
                          <a:solidFill>
                            <a:srgbClr val="000000"/>
                          </a:solidFill>
                          <a:latin typeface="Calibri"/>
                          <a:ea typeface="Calibri"/>
                          <a:cs typeface="Calibri"/>
                          <a:sym typeface="Calibri"/>
                        </a:rPr>
                        <a:t>Delivery through equity funds</a:t>
                      </a:r>
                      <a:endParaRPr sz="900"/>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marR="0" lvl="0" indent="0" algn="l" rtl="0">
                        <a:lnSpc>
                          <a:spcPct val="115000"/>
                        </a:lnSpc>
                        <a:spcBef>
                          <a:spcPts val="0"/>
                        </a:spcBef>
                        <a:spcAft>
                          <a:spcPts val="0"/>
                        </a:spcAft>
                        <a:buClr>
                          <a:srgbClr val="000000"/>
                        </a:buClr>
                        <a:buSzPts val="1800"/>
                        <a:buFont typeface="Calibri"/>
                        <a:buNone/>
                      </a:pPr>
                      <a:r>
                        <a:rPr lang="en" sz="1300" b="0" i="0" u="none">
                          <a:solidFill>
                            <a:srgbClr val="000000"/>
                          </a:solidFill>
                          <a:latin typeface="Calibri"/>
                          <a:ea typeface="Calibri"/>
                          <a:cs typeface="Calibri"/>
                          <a:sym typeface="Calibri"/>
                        </a:rPr>
                        <a:t>Delivery through banking network</a:t>
                      </a:r>
                      <a:endParaRPr sz="900"/>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extLst>
                  <a:ext uri="{0D108BD9-81ED-4DB2-BD59-A6C34878D82A}">
                    <a16:rowId xmlns:a16="http://schemas.microsoft.com/office/drawing/2014/main" val="10003"/>
                  </a:ext>
                </a:extLst>
              </a:tr>
              <a:tr h="476600">
                <a:tc>
                  <a:txBody>
                    <a:bodyPr/>
                    <a:lstStyle/>
                    <a:p>
                      <a:pPr marL="0" marR="0" lvl="0" indent="0" algn="l" rtl="0">
                        <a:spcBef>
                          <a:spcPts val="0"/>
                        </a:spcBef>
                        <a:spcAft>
                          <a:spcPts val="0"/>
                        </a:spcAft>
                        <a:buNone/>
                      </a:pPr>
                      <a:endParaRPr sz="1300">
                        <a:solidFill>
                          <a:srgbClr val="000000"/>
                        </a:solidFill>
                        <a:latin typeface="Calibri"/>
                        <a:ea typeface="Calibri"/>
                        <a:cs typeface="Calibri"/>
                        <a:sym typeface="Calibri"/>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lnSpc>
                          <a:spcPct val="115000"/>
                        </a:lnSpc>
                        <a:spcBef>
                          <a:spcPts val="0"/>
                        </a:spcBef>
                        <a:spcAft>
                          <a:spcPts val="0"/>
                        </a:spcAft>
                        <a:buClr>
                          <a:srgbClr val="303030"/>
                        </a:buClr>
                        <a:buSzPts val="1800"/>
                        <a:buFont typeface="Calibri"/>
                        <a:buNone/>
                      </a:pPr>
                      <a:r>
                        <a:rPr lang="en" sz="1300" b="0" i="0" u="none">
                          <a:solidFill>
                            <a:srgbClr val="303030"/>
                          </a:solidFill>
                          <a:latin typeface="Calibri"/>
                          <a:ea typeface="Calibri"/>
                          <a:cs typeface="Calibri"/>
                          <a:sym typeface="Calibri"/>
                        </a:rPr>
                        <a:t>Target beneficiary : all, irrespective of gender or caste.</a:t>
                      </a:r>
                      <a:endParaRPr sz="900"/>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lnSpc>
                          <a:spcPct val="115000"/>
                        </a:lnSpc>
                        <a:spcBef>
                          <a:spcPts val="0"/>
                        </a:spcBef>
                        <a:spcAft>
                          <a:spcPts val="0"/>
                        </a:spcAft>
                        <a:buClr>
                          <a:srgbClr val="303030"/>
                        </a:buClr>
                        <a:buSzPts val="1800"/>
                        <a:buFont typeface="Calibri"/>
                        <a:buNone/>
                      </a:pPr>
                      <a:r>
                        <a:rPr lang="en" sz="1300" b="0" i="0" u="none">
                          <a:solidFill>
                            <a:srgbClr val="303030"/>
                          </a:solidFill>
                          <a:latin typeface="Calibri"/>
                          <a:ea typeface="Calibri"/>
                          <a:cs typeface="Calibri"/>
                          <a:sym typeface="Calibri"/>
                        </a:rPr>
                        <a:t>Target beneficiary : SC / ST / Women</a:t>
                      </a:r>
                      <a:endParaRPr sz="900"/>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extLst>
                  <a:ext uri="{0D108BD9-81ED-4DB2-BD59-A6C34878D82A}">
                    <a16:rowId xmlns:a16="http://schemas.microsoft.com/office/drawing/2014/main" val="10004"/>
                  </a:ext>
                </a:extLst>
              </a:tr>
              <a:tr h="476600">
                <a:tc>
                  <a:txBody>
                    <a:bodyPr/>
                    <a:lstStyle/>
                    <a:p>
                      <a:pPr marL="0" marR="0" lvl="0" indent="0" algn="l" rtl="0">
                        <a:spcBef>
                          <a:spcPts val="0"/>
                        </a:spcBef>
                        <a:spcAft>
                          <a:spcPts val="0"/>
                        </a:spcAft>
                        <a:buNone/>
                      </a:pPr>
                      <a:endParaRPr sz="1300">
                        <a:solidFill>
                          <a:srgbClr val="000000"/>
                        </a:solidFill>
                        <a:latin typeface="Calibri"/>
                        <a:ea typeface="Calibri"/>
                        <a:cs typeface="Calibri"/>
                        <a:sym typeface="Calibri"/>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marR="0" lvl="0" indent="0" algn="l" rtl="0">
                        <a:lnSpc>
                          <a:spcPct val="115000"/>
                        </a:lnSpc>
                        <a:spcBef>
                          <a:spcPts val="0"/>
                        </a:spcBef>
                        <a:spcAft>
                          <a:spcPts val="0"/>
                        </a:spcAft>
                        <a:buClr>
                          <a:srgbClr val="303030"/>
                        </a:buClr>
                        <a:buSzPts val="1800"/>
                        <a:buFont typeface="Calibri"/>
                        <a:buNone/>
                      </a:pPr>
                      <a:r>
                        <a:rPr lang="en" sz="1300" b="0" i="0" u="none">
                          <a:solidFill>
                            <a:srgbClr val="303030"/>
                          </a:solidFill>
                          <a:latin typeface="Calibri"/>
                          <a:ea typeface="Calibri"/>
                          <a:cs typeface="Calibri"/>
                          <a:sym typeface="Calibri"/>
                        </a:rPr>
                        <a:t>No such condition.</a:t>
                      </a:r>
                      <a:endParaRPr sz="900"/>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marR="0" lvl="0" indent="0" algn="l" rtl="0">
                        <a:lnSpc>
                          <a:spcPct val="115000"/>
                        </a:lnSpc>
                        <a:spcBef>
                          <a:spcPts val="0"/>
                        </a:spcBef>
                        <a:spcAft>
                          <a:spcPts val="0"/>
                        </a:spcAft>
                        <a:buClr>
                          <a:srgbClr val="000000"/>
                        </a:buClr>
                        <a:buSzPts val="1800"/>
                        <a:buFont typeface="Calibri"/>
                        <a:buNone/>
                      </a:pPr>
                      <a:r>
                        <a:rPr lang="en" sz="1300" b="0" i="0" u="none">
                          <a:solidFill>
                            <a:srgbClr val="000000"/>
                          </a:solidFill>
                          <a:latin typeface="Calibri"/>
                          <a:ea typeface="Calibri"/>
                          <a:cs typeface="Calibri"/>
                          <a:sym typeface="Calibri"/>
                        </a:rPr>
                        <a:t>51%  share holding should be with the target group.</a:t>
                      </a:r>
                      <a:endParaRPr sz="900"/>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extLst>
                  <a:ext uri="{0D108BD9-81ED-4DB2-BD59-A6C34878D82A}">
                    <a16:rowId xmlns:a16="http://schemas.microsoft.com/office/drawing/2014/main" val="10005"/>
                  </a:ext>
                </a:extLst>
              </a:tr>
              <a:tr h="277300">
                <a:tc>
                  <a:txBody>
                    <a:bodyPr/>
                    <a:lstStyle/>
                    <a:p>
                      <a:pPr marL="0" marR="0" lvl="0" indent="0" algn="l" rtl="0">
                        <a:spcBef>
                          <a:spcPts val="0"/>
                        </a:spcBef>
                        <a:spcAft>
                          <a:spcPts val="0"/>
                        </a:spcAft>
                        <a:buNone/>
                      </a:pPr>
                      <a:endParaRPr sz="1300">
                        <a:solidFill>
                          <a:srgbClr val="000000"/>
                        </a:solidFill>
                        <a:latin typeface="Calibri"/>
                        <a:ea typeface="Calibri"/>
                        <a:cs typeface="Calibri"/>
                        <a:sym typeface="Calibri"/>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lnSpc>
                          <a:spcPct val="115000"/>
                        </a:lnSpc>
                        <a:spcBef>
                          <a:spcPts val="0"/>
                        </a:spcBef>
                        <a:spcAft>
                          <a:spcPts val="0"/>
                        </a:spcAft>
                        <a:buClr>
                          <a:srgbClr val="303030"/>
                        </a:buClr>
                        <a:buSzPts val="2000"/>
                        <a:buFont typeface="Calibri"/>
                        <a:buNone/>
                      </a:pPr>
                      <a:r>
                        <a:rPr lang="en" sz="1500" b="0" i="0" u="none">
                          <a:solidFill>
                            <a:srgbClr val="303030"/>
                          </a:solidFill>
                          <a:latin typeface="Calibri"/>
                          <a:ea typeface="Calibri"/>
                          <a:cs typeface="Calibri"/>
                          <a:sym typeface="Calibri"/>
                        </a:rPr>
                        <a:t>No such criteria.</a:t>
                      </a:r>
                      <a:endParaRPr sz="900"/>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lnSpc>
                          <a:spcPct val="115000"/>
                        </a:lnSpc>
                        <a:spcBef>
                          <a:spcPts val="0"/>
                        </a:spcBef>
                        <a:spcAft>
                          <a:spcPts val="0"/>
                        </a:spcAft>
                        <a:buClr>
                          <a:srgbClr val="000000"/>
                        </a:buClr>
                        <a:buSzPts val="2000"/>
                        <a:buFont typeface="Calibri"/>
                        <a:buNone/>
                      </a:pPr>
                      <a:r>
                        <a:rPr lang="en" sz="1500" b="0" i="0" u="none">
                          <a:solidFill>
                            <a:srgbClr val="000000"/>
                          </a:solidFill>
                          <a:latin typeface="Calibri"/>
                          <a:ea typeface="Calibri"/>
                          <a:cs typeface="Calibri"/>
                          <a:sym typeface="Calibri"/>
                        </a:rPr>
                        <a:t>Composite Loan</a:t>
                      </a:r>
                      <a:endParaRPr sz="900"/>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extLst>
                  <a:ext uri="{0D108BD9-81ED-4DB2-BD59-A6C34878D82A}">
                    <a16:rowId xmlns:a16="http://schemas.microsoft.com/office/drawing/2014/main" val="10006"/>
                  </a:ext>
                </a:extLst>
              </a:tr>
              <a:tr h="277300">
                <a:tc>
                  <a:txBody>
                    <a:bodyPr/>
                    <a:lstStyle/>
                    <a:p>
                      <a:pPr marL="0" marR="0" lvl="0" indent="0" algn="l" rtl="0">
                        <a:spcBef>
                          <a:spcPts val="0"/>
                        </a:spcBef>
                        <a:spcAft>
                          <a:spcPts val="0"/>
                        </a:spcAft>
                        <a:buNone/>
                      </a:pPr>
                      <a:endParaRPr sz="1300">
                        <a:solidFill>
                          <a:srgbClr val="000000"/>
                        </a:solidFill>
                        <a:latin typeface="Calibri"/>
                        <a:ea typeface="Calibri"/>
                        <a:cs typeface="Calibri"/>
                        <a:sym typeface="Calibri"/>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marR="0" lvl="0" indent="0" algn="l" rtl="0">
                        <a:lnSpc>
                          <a:spcPct val="115000"/>
                        </a:lnSpc>
                        <a:spcBef>
                          <a:spcPts val="0"/>
                        </a:spcBef>
                        <a:spcAft>
                          <a:spcPts val="0"/>
                        </a:spcAft>
                        <a:buClr>
                          <a:srgbClr val="303030"/>
                        </a:buClr>
                        <a:buSzPts val="2000"/>
                        <a:buFont typeface="Calibri"/>
                        <a:buNone/>
                      </a:pPr>
                      <a:r>
                        <a:rPr lang="en" sz="1500" b="0" i="0" u="none">
                          <a:solidFill>
                            <a:srgbClr val="303030"/>
                          </a:solidFill>
                          <a:latin typeface="Calibri"/>
                          <a:ea typeface="Calibri"/>
                          <a:cs typeface="Calibri"/>
                          <a:sym typeface="Calibri"/>
                        </a:rPr>
                        <a:t>Focus on removing obstacles</a:t>
                      </a:r>
                      <a:endParaRPr sz="900"/>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marR="0" lvl="0" indent="0" algn="l" rtl="0">
                        <a:lnSpc>
                          <a:spcPct val="115000"/>
                        </a:lnSpc>
                        <a:spcBef>
                          <a:spcPts val="0"/>
                        </a:spcBef>
                        <a:spcAft>
                          <a:spcPts val="0"/>
                        </a:spcAft>
                        <a:buClr>
                          <a:srgbClr val="000000"/>
                        </a:buClr>
                        <a:buSzPts val="2000"/>
                        <a:buFont typeface="Calibri"/>
                        <a:buNone/>
                      </a:pPr>
                      <a:r>
                        <a:rPr lang="en" sz="1500" b="0" i="0" u="none">
                          <a:solidFill>
                            <a:srgbClr val="000000"/>
                          </a:solidFill>
                          <a:latin typeface="Calibri"/>
                          <a:ea typeface="Calibri"/>
                          <a:cs typeface="Calibri"/>
                          <a:sym typeface="Calibri"/>
                        </a:rPr>
                        <a:t>Focus on enabling finance</a:t>
                      </a:r>
                      <a:endParaRPr sz="900"/>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extLst>
                  <a:ext uri="{0D108BD9-81ED-4DB2-BD59-A6C34878D82A}">
                    <a16:rowId xmlns:a16="http://schemas.microsoft.com/office/drawing/2014/main" val="10007"/>
                  </a:ext>
                </a:extLst>
              </a:tr>
              <a:tr h="534375">
                <a:tc>
                  <a:txBody>
                    <a:bodyPr/>
                    <a:lstStyle/>
                    <a:p>
                      <a:pPr marL="0" marR="0" lvl="0" indent="0" algn="l" rtl="0">
                        <a:spcBef>
                          <a:spcPts val="0"/>
                        </a:spcBef>
                        <a:spcAft>
                          <a:spcPts val="0"/>
                        </a:spcAft>
                        <a:buNone/>
                      </a:pPr>
                      <a:endParaRPr sz="1300">
                        <a:solidFill>
                          <a:srgbClr val="000000"/>
                        </a:solidFill>
                        <a:latin typeface="Calibri"/>
                        <a:ea typeface="Calibri"/>
                        <a:cs typeface="Calibri"/>
                        <a:sym typeface="Calibri"/>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lnSpc>
                          <a:spcPct val="115000"/>
                        </a:lnSpc>
                        <a:spcBef>
                          <a:spcPts val="0"/>
                        </a:spcBef>
                        <a:spcAft>
                          <a:spcPts val="0"/>
                        </a:spcAft>
                        <a:buClr>
                          <a:srgbClr val="303030"/>
                        </a:buClr>
                        <a:buSzPts val="2000"/>
                        <a:buFont typeface="Calibri"/>
                        <a:buNone/>
                      </a:pPr>
                      <a:r>
                        <a:rPr lang="en" sz="1500" b="0" i="0" u="none">
                          <a:solidFill>
                            <a:srgbClr val="303030"/>
                          </a:solidFill>
                          <a:latin typeface="Calibri"/>
                          <a:ea typeface="Calibri"/>
                          <a:cs typeface="Calibri"/>
                          <a:sym typeface="Calibri"/>
                        </a:rPr>
                        <a:t>Website address : Startupindia.gov.in</a:t>
                      </a:r>
                      <a:endParaRPr sz="900"/>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lnSpc>
                          <a:spcPct val="115000"/>
                        </a:lnSpc>
                        <a:spcBef>
                          <a:spcPts val="0"/>
                        </a:spcBef>
                        <a:spcAft>
                          <a:spcPts val="0"/>
                        </a:spcAft>
                        <a:buClr>
                          <a:srgbClr val="303030"/>
                        </a:buClr>
                        <a:buSzPts val="2000"/>
                        <a:buFont typeface="Calibri"/>
                        <a:buNone/>
                      </a:pPr>
                      <a:r>
                        <a:rPr lang="en" sz="1500" b="0" i="0" u="none" dirty="0">
                          <a:solidFill>
                            <a:srgbClr val="303030"/>
                          </a:solidFill>
                          <a:latin typeface="Calibri"/>
                          <a:ea typeface="Calibri"/>
                          <a:cs typeface="Calibri"/>
                          <a:sym typeface="Calibri"/>
                        </a:rPr>
                        <a:t>Website address : </a:t>
                      </a:r>
                      <a:r>
                        <a:rPr lang="en" sz="1500" b="0" i="0" u="none" dirty="0">
                          <a:solidFill>
                            <a:srgbClr val="000000"/>
                          </a:solidFill>
                          <a:latin typeface="Calibri"/>
                          <a:ea typeface="Calibri"/>
                          <a:cs typeface="Calibri"/>
                          <a:sym typeface="Calibri"/>
                        </a:rPr>
                        <a:t>www.standupmitra.in</a:t>
                      </a:r>
                      <a:endParaRPr sz="900" dirty="0"/>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173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smtClean="0"/>
              <a:t>1. Startup- </a:t>
            </a:r>
            <a:r>
              <a:rPr lang="en" dirty="0"/>
              <a:t>India</a:t>
            </a:r>
            <a:endParaRPr dirty="0"/>
          </a:p>
        </p:txBody>
      </p:sp>
      <p:sp>
        <p:nvSpPr>
          <p:cNvPr id="92" name="Google Shape;92;p14"/>
          <p:cNvSpPr txBox="1"/>
          <p:nvPr/>
        </p:nvSpPr>
        <p:spPr>
          <a:xfrm>
            <a:off x="485700" y="746476"/>
            <a:ext cx="7768800" cy="3918300"/>
          </a:xfrm>
          <a:prstGeom prst="rect">
            <a:avLst/>
          </a:prstGeom>
          <a:noFill/>
          <a:ln>
            <a:noFill/>
          </a:ln>
        </p:spPr>
        <p:txBody>
          <a:bodyPr spcFirstLastPara="1" wrap="square" lIns="0" tIns="58400" rIns="0" bIns="0" anchor="t" anchorCtr="0">
            <a:noAutofit/>
          </a:bodyPr>
          <a:lstStyle/>
          <a:p>
            <a:pPr marL="355600" marR="424180" lvl="0" indent="-241300" algn="l" rtl="0">
              <a:lnSpc>
                <a:spcPct val="90000"/>
              </a:lnSpc>
              <a:spcBef>
                <a:spcPts val="0"/>
              </a:spcBef>
              <a:spcAft>
                <a:spcPts val="0"/>
              </a:spcAft>
              <a:buSzPts val="1400"/>
              <a:buFont typeface="Arial"/>
              <a:buChar char="•"/>
            </a:pPr>
            <a:r>
              <a:rPr lang="en">
                <a:latin typeface="Arial"/>
                <a:ea typeface="Arial"/>
                <a:cs typeface="Arial"/>
                <a:sym typeface="Arial"/>
              </a:rPr>
              <a:t>Startup india is a revolution scheme that has  been started to help the people,who start their  own business.</a:t>
            </a:r>
            <a:endParaRPr>
              <a:latin typeface="Arial"/>
              <a:ea typeface="Arial"/>
              <a:cs typeface="Arial"/>
              <a:sym typeface="Arial"/>
            </a:endParaRPr>
          </a:p>
          <a:p>
            <a:pPr marL="355600" marR="482600" lvl="0" indent="-241300" algn="l" rtl="0">
              <a:lnSpc>
                <a:spcPct val="108000"/>
              </a:lnSpc>
              <a:spcBef>
                <a:spcPts val="765"/>
              </a:spcBef>
              <a:spcAft>
                <a:spcPts val="0"/>
              </a:spcAft>
              <a:buSzPts val="1400"/>
              <a:buFont typeface="Arial"/>
              <a:buChar char="•"/>
            </a:pPr>
            <a:r>
              <a:rPr lang="en">
                <a:latin typeface="Arial"/>
                <a:ea typeface="Arial"/>
                <a:cs typeface="Arial"/>
                <a:sym typeface="Arial"/>
              </a:rPr>
              <a:t>These people have ideas and capability so govt  will give them support	to make sure they can  implement their idea &amp; grow.</a:t>
            </a:r>
            <a:endParaRPr>
              <a:latin typeface="Arial"/>
              <a:ea typeface="Arial"/>
              <a:cs typeface="Arial"/>
              <a:sym typeface="Arial"/>
            </a:endParaRPr>
          </a:p>
          <a:p>
            <a:pPr marL="355600" marR="5080" lvl="0" indent="-241300" algn="l" rtl="0">
              <a:lnSpc>
                <a:spcPct val="108000"/>
              </a:lnSpc>
              <a:spcBef>
                <a:spcPts val="725"/>
              </a:spcBef>
              <a:spcAft>
                <a:spcPts val="0"/>
              </a:spcAft>
              <a:buSzPts val="1400"/>
              <a:buFont typeface="Arial"/>
              <a:buChar char="•"/>
            </a:pPr>
            <a:r>
              <a:rPr lang="en">
                <a:latin typeface="Arial"/>
                <a:ea typeface="Arial"/>
                <a:cs typeface="Arial"/>
                <a:sym typeface="Arial"/>
              </a:rPr>
              <a:t>The campaign was first announced by Prime  Minister Modi in his 15 August 2015 address from  the Red Fort.</a:t>
            </a:r>
            <a:endParaRPr>
              <a:latin typeface="Arial"/>
              <a:ea typeface="Arial"/>
              <a:cs typeface="Arial"/>
              <a:sym typeface="Arial"/>
            </a:endParaRPr>
          </a:p>
          <a:p>
            <a:pPr marL="0" marR="0" lvl="0" indent="0" algn="l" rtl="0">
              <a:lnSpc>
                <a:spcPct val="100000"/>
              </a:lnSpc>
              <a:spcBef>
                <a:spcPts val="40"/>
              </a:spcBef>
              <a:spcAft>
                <a:spcPts val="0"/>
              </a:spcAft>
              <a:buSzPts val="3800"/>
              <a:buFont typeface="Arial"/>
              <a:buNone/>
            </a:pPr>
            <a:endParaRPr>
              <a:latin typeface="Arial"/>
              <a:ea typeface="Arial"/>
              <a:cs typeface="Arial"/>
              <a:sym typeface="Arial"/>
            </a:endParaRPr>
          </a:p>
          <a:p>
            <a:pPr marL="355600" marR="20955" lvl="0" indent="-241300" algn="l" rtl="0">
              <a:lnSpc>
                <a:spcPct val="108000"/>
              </a:lnSpc>
              <a:spcBef>
                <a:spcPts val="0"/>
              </a:spcBef>
              <a:spcAft>
                <a:spcPts val="0"/>
              </a:spcAft>
              <a:buSzPts val="1400"/>
              <a:buFont typeface="Arial"/>
              <a:buChar char="•"/>
            </a:pPr>
            <a:r>
              <a:rPr lang="en">
                <a:latin typeface="Arial"/>
                <a:ea typeface="Arial"/>
                <a:cs typeface="Arial"/>
                <a:sym typeface="Arial"/>
              </a:rPr>
              <a:t>Success of this scheme will eventually make india,  a better economy and a strong nation.</a:t>
            </a:r>
            <a:endParaRPr>
              <a:latin typeface="Arial"/>
              <a:ea typeface="Arial"/>
              <a:cs typeface="Arial"/>
              <a:sym typeface="Arial"/>
            </a:endParaRPr>
          </a:p>
          <a:p>
            <a:pPr marL="457200" marR="102235" lvl="0" indent="-317500" algn="l" rtl="0">
              <a:spcBef>
                <a:spcPts val="0"/>
              </a:spcBef>
              <a:spcAft>
                <a:spcPts val="0"/>
              </a:spcAft>
              <a:buClr>
                <a:schemeClr val="dk1"/>
              </a:buClr>
              <a:buSzPts val="1400"/>
              <a:buChar char="•"/>
            </a:pPr>
            <a:r>
              <a:rPr lang="en">
                <a:solidFill>
                  <a:schemeClr val="dk1"/>
                </a:solidFill>
              </a:rPr>
              <a:t>Start-up India in an action plan to develop an  ecosystem to promote and nurture  entrepreneurship across the country.</a:t>
            </a:r>
            <a:endParaRPr>
              <a:solidFill>
                <a:schemeClr val="dk1"/>
              </a:solidFill>
            </a:endParaRPr>
          </a:p>
          <a:p>
            <a:pPr marL="457200" marR="102235" lvl="0" indent="-317500" algn="l" rtl="0">
              <a:spcBef>
                <a:spcPts val="0"/>
              </a:spcBef>
              <a:spcAft>
                <a:spcPts val="0"/>
              </a:spcAft>
              <a:buClr>
                <a:schemeClr val="dk1"/>
              </a:buClr>
              <a:buSzPts val="1400"/>
              <a:buChar char="•"/>
            </a:pPr>
            <a:r>
              <a:rPr lang="en">
                <a:solidFill>
                  <a:schemeClr val="dk1"/>
                </a:solidFill>
              </a:rPr>
              <a:t>Start-ups and entrepreneurship are critical to  India’s efforts to restart private investment  into the economy.</a:t>
            </a:r>
            <a:endParaRPr>
              <a:solidFill>
                <a:schemeClr val="dk1"/>
              </a:solidFill>
            </a:endParaRPr>
          </a:p>
          <a:p>
            <a:pPr marL="457200" marR="621030" lvl="0" indent="-317500" algn="l" rtl="0">
              <a:spcBef>
                <a:spcPts val="770"/>
              </a:spcBef>
              <a:spcAft>
                <a:spcPts val="0"/>
              </a:spcAft>
              <a:buClr>
                <a:schemeClr val="dk1"/>
              </a:buClr>
              <a:buSzPts val="1400"/>
              <a:buChar char="•"/>
            </a:pPr>
            <a:r>
              <a:rPr lang="en">
                <a:solidFill>
                  <a:schemeClr val="dk1"/>
                </a:solidFill>
              </a:rPr>
              <a:t>The Government of India to build a strong  eco-system for nurturing innovation and  empowering Start-ups in the country.</a:t>
            </a:r>
            <a:endParaRPr>
              <a:solidFill>
                <a:schemeClr val="dk1"/>
              </a:solidFill>
            </a:endParaRPr>
          </a:p>
          <a:p>
            <a:pPr marL="457200" marR="5080" lvl="0" indent="0" algn="l" rtl="0">
              <a:spcBef>
                <a:spcPts val="770"/>
              </a:spcBef>
              <a:spcAft>
                <a:spcPts val="0"/>
              </a:spcAft>
              <a:buNone/>
            </a:pPr>
            <a:endParaRPr>
              <a:solidFill>
                <a:schemeClr val="dk1"/>
              </a:solidFill>
            </a:endParaRPr>
          </a:p>
          <a:p>
            <a:pPr marL="355600" marR="20955" lvl="0" indent="-241300" algn="l" rtl="0">
              <a:lnSpc>
                <a:spcPct val="108000"/>
              </a:lnSpc>
              <a:spcBef>
                <a:spcPts val="0"/>
              </a:spcBef>
              <a:spcAft>
                <a:spcPts val="0"/>
              </a:spcAft>
              <a:buSzPts val="1400"/>
              <a:buChar char="•"/>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2400"/>
              <a:t>Objective</a:t>
            </a:r>
            <a:endParaRPr sz="2400"/>
          </a:p>
        </p:txBody>
      </p:sp>
      <p:sp>
        <p:nvSpPr>
          <p:cNvPr id="340" name="Google Shape;340;p36"/>
          <p:cNvSpPr txBox="1">
            <a:spLocks noGrp="1"/>
          </p:cNvSpPr>
          <p:nvPr>
            <p:ph type="body" idx="1"/>
          </p:nvPr>
        </p:nvSpPr>
        <p:spPr>
          <a:xfrm>
            <a:off x="232975" y="902250"/>
            <a:ext cx="8520600" cy="3339000"/>
          </a:xfrm>
          <a:prstGeom prst="rect">
            <a:avLst/>
          </a:prstGeom>
        </p:spPr>
        <p:txBody>
          <a:bodyPr spcFirstLastPara="1" wrap="square" lIns="91425" tIns="91425" rIns="91425" bIns="91425" anchor="t" anchorCtr="0">
            <a:normAutofit fontScale="47500" lnSpcReduction="20000"/>
          </a:bodyPr>
          <a:lstStyle/>
          <a:p>
            <a:pPr marL="0" lvl="0" indent="0" algn="l" rtl="0">
              <a:lnSpc>
                <a:spcPct val="100000"/>
              </a:lnSpc>
              <a:spcBef>
                <a:spcPts val="0"/>
              </a:spcBef>
              <a:spcAft>
                <a:spcPts val="0"/>
              </a:spcAft>
              <a:buClr>
                <a:schemeClr val="dk1"/>
              </a:buClr>
              <a:buSzPct val="171428"/>
              <a:buFont typeface="Calibri"/>
              <a:buNone/>
            </a:pPr>
            <a:endParaRPr sz="1400">
              <a:solidFill>
                <a:schemeClr val="dk1"/>
              </a:solidFill>
            </a:endParaRPr>
          </a:p>
          <a:p>
            <a:pPr marL="0" lvl="0" indent="0" algn="l" rtl="0">
              <a:lnSpc>
                <a:spcPct val="150000"/>
              </a:lnSpc>
              <a:spcBef>
                <a:spcPts val="0"/>
              </a:spcBef>
              <a:spcAft>
                <a:spcPts val="0"/>
              </a:spcAft>
              <a:buClr>
                <a:schemeClr val="dk1"/>
              </a:buClr>
              <a:buSzPct val="141176"/>
              <a:buFont typeface="Calibri"/>
              <a:buNone/>
            </a:pPr>
            <a:endParaRPr sz="1700">
              <a:solidFill>
                <a:schemeClr val="dk1"/>
              </a:solidFill>
            </a:endParaRPr>
          </a:p>
          <a:p>
            <a:pPr marL="0" lvl="0" indent="-43180" algn="just" rtl="0">
              <a:lnSpc>
                <a:spcPct val="150000"/>
              </a:lnSpc>
              <a:spcBef>
                <a:spcPts val="0"/>
              </a:spcBef>
              <a:spcAft>
                <a:spcPts val="0"/>
              </a:spcAft>
              <a:buClr>
                <a:schemeClr val="dk1"/>
              </a:buClr>
              <a:buSzPct val="100000"/>
              <a:buChar char="▪"/>
            </a:pPr>
            <a:r>
              <a:rPr lang="en" sz="1700">
                <a:solidFill>
                  <a:schemeClr val="dk1"/>
                </a:solidFill>
              </a:rPr>
              <a:t>   </a:t>
            </a:r>
            <a:r>
              <a:rPr lang="en" sz="2500">
                <a:solidFill>
                  <a:schemeClr val="dk1"/>
                </a:solidFill>
              </a:rPr>
              <a:t>The objective of the Stand-Up India scheme is to facilitate bank loans between Rs.10 lakh and 1 Crore to at least one Scheduled Caste (SC) or Scheduled Tribe (ST) borrower and at least one woman borrower per bank branch for setting up a green field enterprise. </a:t>
            </a:r>
            <a:endParaRPr sz="2500">
              <a:solidFill>
                <a:schemeClr val="dk1"/>
              </a:solidFill>
            </a:endParaRPr>
          </a:p>
          <a:p>
            <a:pPr marL="0" lvl="0" indent="0" algn="just" rtl="0">
              <a:lnSpc>
                <a:spcPct val="150000"/>
              </a:lnSpc>
              <a:spcBef>
                <a:spcPts val="0"/>
              </a:spcBef>
              <a:spcAft>
                <a:spcPts val="0"/>
              </a:spcAft>
              <a:buClr>
                <a:schemeClr val="dk1"/>
              </a:buClr>
              <a:buSzPct val="96000"/>
              <a:buFont typeface="Calibri"/>
              <a:buNone/>
            </a:pPr>
            <a:endParaRPr sz="2500">
              <a:solidFill>
                <a:schemeClr val="dk1"/>
              </a:solidFill>
            </a:endParaRPr>
          </a:p>
          <a:p>
            <a:pPr marL="0" lvl="0" indent="-63500" algn="just" rtl="0">
              <a:lnSpc>
                <a:spcPct val="150000"/>
              </a:lnSpc>
              <a:spcBef>
                <a:spcPts val="0"/>
              </a:spcBef>
              <a:spcAft>
                <a:spcPts val="0"/>
              </a:spcAft>
              <a:buClr>
                <a:schemeClr val="dk1"/>
              </a:buClr>
              <a:buSzPct val="100000"/>
              <a:buChar char="▪"/>
            </a:pPr>
            <a:r>
              <a:rPr lang="en" sz="2500">
                <a:solidFill>
                  <a:schemeClr val="dk1"/>
                </a:solidFill>
              </a:rPr>
              <a:t>    This enterprise may be in manufacturing, services or the trading sector. In case of non-individual enterprises at least 51% of the shareholding and controlling stake should be held by either an SC/ST or Woman entrepreneur.</a:t>
            </a:r>
            <a:endParaRPr sz="2500">
              <a:solidFill>
                <a:schemeClr val="dk1"/>
              </a:solidFill>
            </a:endParaRPr>
          </a:p>
          <a:p>
            <a:pPr marL="0" lvl="0" indent="0" algn="just" rtl="0">
              <a:lnSpc>
                <a:spcPct val="150000"/>
              </a:lnSpc>
              <a:spcBef>
                <a:spcPts val="0"/>
              </a:spcBef>
              <a:spcAft>
                <a:spcPts val="0"/>
              </a:spcAft>
              <a:buNone/>
            </a:pPr>
            <a:endParaRPr sz="2500">
              <a:solidFill>
                <a:schemeClr val="dk1"/>
              </a:solidFill>
            </a:endParaRPr>
          </a:p>
          <a:p>
            <a:pPr marL="0" lvl="0" indent="0" algn="just" rtl="0">
              <a:lnSpc>
                <a:spcPct val="150000"/>
              </a:lnSpc>
              <a:spcBef>
                <a:spcPts val="0"/>
              </a:spcBef>
              <a:spcAft>
                <a:spcPts val="0"/>
              </a:spcAft>
              <a:buNone/>
            </a:pPr>
            <a:r>
              <a:rPr lang="en" sz="2500">
                <a:solidFill>
                  <a:schemeClr val="dk1"/>
                </a:solidFill>
              </a:rPr>
              <a:t>Eligibility:</a:t>
            </a:r>
            <a:endParaRPr sz="2500">
              <a:solidFill>
                <a:schemeClr val="dk1"/>
              </a:solidFill>
            </a:endParaRPr>
          </a:p>
          <a:p>
            <a:pPr marL="0" lvl="0" indent="0" algn="just" rtl="0">
              <a:lnSpc>
                <a:spcPct val="150000"/>
              </a:lnSpc>
              <a:spcBef>
                <a:spcPts val="0"/>
              </a:spcBef>
              <a:spcAft>
                <a:spcPts val="0"/>
              </a:spcAft>
              <a:buNone/>
            </a:pPr>
            <a:endParaRPr sz="2500">
              <a:solidFill>
                <a:schemeClr val="dk1"/>
              </a:solidFill>
            </a:endParaRPr>
          </a:p>
          <a:p>
            <a:pPr marL="0" lvl="0" indent="-63500" algn="just" rtl="0">
              <a:lnSpc>
                <a:spcPct val="150000"/>
              </a:lnSpc>
              <a:spcBef>
                <a:spcPts val="0"/>
              </a:spcBef>
              <a:spcAft>
                <a:spcPts val="0"/>
              </a:spcAft>
              <a:buClr>
                <a:srgbClr val="000000"/>
              </a:buClr>
              <a:buSzPct val="100000"/>
              <a:buChar char="▪"/>
            </a:pPr>
            <a:r>
              <a:rPr lang="en" sz="2500">
                <a:solidFill>
                  <a:srgbClr val="000000"/>
                </a:solidFill>
              </a:rPr>
              <a:t>  SC/ST and/or woman entrepreneurs, above 18 years of age.</a:t>
            </a:r>
            <a:endParaRPr sz="2500">
              <a:solidFill>
                <a:srgbClr val="000000"/>
              </a:solidFill>
            </a:endParaRPr>
          </a:p>
          <a:p>
            <a:pPr marL="0" lvl="0" indent="0" algn="just" rtl="0">
              <a:lnSpc>
                <a:spcPct val="150000"/>
              </a:lnSpc>
              <a:spcBef>
                <a:spcPts val="0"/>
              </a:spcBef>
              <a:spcAft>
                <a:spcPts val="0"/>
              </a:spcAft>
              <a:buClr>
                <a:srgbClr val="000000"/>
              </a:buClr>
              <a:buSzPct val="96000"/>
              <a:buFont typeface="Calibri"/>
              <a:buNone/>
            </a:pPr>
            <a:endParaRPr sz="2500">
              <a:solidFill>
                <a:srgbClr val="000000"/>
              </a:solidFill>
            </a:endParaRPr>
          </a:p>
          <a:p>
            <a:pPr marL="0" lvl="0" indent="-63500" algn="just" rtl="0">
              <a:lnSpc>
                <a:spcPct val="150000"/>
              </a:lnSpc>
              <a:spcBef>
                <a:spcPts val="0"/>
              </a:spcBef>
              <a:spcAft>
                <a:spcPts val="0"/>
              </a:spcAft>
              <a:buClr>
                <a:srgbClr val="000000"/>
              </a:buClr>
              <a:buSzPct val="100000"/>
              <a:buChar char="▪"/>
            </a:pPr>
            <a:r>
              <a:rPr lang="en" sz="2500">
                <a:solidFill>
                  <a:srgbClr val="000000"/>
                </a:solidFill>
              </a:rPr>
              <a:t>   Loans under the scheme is available for only green field project. Green field signifies, in this context, the first time venture of the beneficiary in the manufacturing or services or trading sector.</a:t>
            </a:r>
            <a:endParaRPr sz="2500">
              <a:solidFill>
                <a:srgbClr val="000000"/>
              </a:solidFill>
            </a:endParaRPr>
          </a:p>
          <a:p>
            <a:pPr marL="0" lvl="0" indent="0" algn="just" rtl="0">
              <a:lnSpc>
                <a:spcPct val="100000"/>
              </a:lnSpc>
              <a:spcBef>
                <a:spcPts val="0"/>
              </a:spcBef>
              <a:spcAft>
                <a:spcPts val="0"/>
              </a:spcAft>
              <a:buClr>
                <a:schemeClr val="dk1"/>
              </a:buClr>
              <a:buSzPct val="44000"/>
              <a:buFont typeface="Arial"/>
              <a:buNone/>
            </a:pPr>
            <a:endParaRPr sz="2500">
              <a:solidFill>
                <a:schemeClr val="dk1"/>
              </a:solidFill>
            </a:endParaRPr>
          </a:p>
          <a:p>
            <a:pPr marL="0" lvl="0" indent="0" algn="l" rtl="0">
              <a:lnSpc>
                <a:spcPct val="100000"/>
              </a:lnSpc>
              <a:spcBef>
                <a:spcPts val="0"/>
              </a:spcBef>
              <a:spcAft>
                <a:spcPts val="0"/>
              </a:spcAft>
              <a:buClr>
                <a:schemeClr val="dk1"/>
              </a:buClr>
              <a:buSzPct val="128571"/>
              <a:buFont typeface="Calibri"/>
              <a:buNone/>
            </a:pPr>
            <a:endParaRPr sz="1400">
              <a:solidFill>
                <a:schemeClr val="dk1"/>
              </a:solidFill>
              <a:latin typeface="Calibri"/>
              <a:ea typeface="Calibri"/>
              <a:cs typeface="Calibri"/>
              <a:sym typeface="Calibri"/>
            </a:endParaRPr>
          </a:p>
          <a:p>
            <a:pPr marL="0" lvl="0" indent="0" algn="l" rtl="0">
              <a:spcBef>
                <a:spcPts val="0"/>
              </a:spcBef>
              <a:spcAft>
                <a:spcPts val="1200"/>
              </a:spcAft>
              <a:buNone/>
            </a:pP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8"/>
          <p:cNvSpPr txBox="1">
            <a:spLocks noGrp="1"/>
          </p:cNvSpPr>
          <p:nvPr>
            <p:ph type="title"/>
          </p:nvPr>
        </p:nvSpPr>
        <p:spPr>
          <a:xfrm>
            <a:off x="276700" y="2438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105660"/>
              <a:buFont typeface="Arial"/>
              <a:buNone/>
            </a:pPr>
            <a:r>
              <a:rPr lang="en" sz="2650" b="1"/>
              <a:t>Stand-Up India Scheme</a:t>
            </a:r>
            <a:endParaRPr sz="2650"/>
          </a:p>
          <a:p>
            <a:pPr marL="0" lvl="0" indent="0" algn="l" rtl="0">
              <a:spcBef>
                <a:spcPts val="0"/>
              </a:spcBef>
              <a:spcAft>
                <a:spcPts val="0"/>
              </a:spcAft>
              <a:buNone/>
            </a:pPr>
            <a:endParaRPr/>
          </a:p>
        </p:txBody>
      </p:sp>
      <p:sp>
        <p:nvSpPr>
          <p:cNvPr id="352" name="Google Shape;352;p38"/>
          <p:cNvSpPr txBox="1">
            <a:spLocks noGrp="1"/>
          </p:cNvSpPr>
          <p:nvPr>
            <p:ph type="body" idx="1"/>
          </p:nvPr>
        </p:nvSpPr>
        <p:spPr>
          <a:xfrm>
            <a:off x="171725" y="636375"/>
            <a:ext cx="8520600" cy="3416400"/>
          </a:xfrm>
          <a:prstGeom prst="rect">
            <a:avLst/>
          </a:prstGeom>
        </p:spPr>
        <p:txBody>
          <a:bodyPr spcFirstLastPara="1" wrap="square" lIns="91425" tIns="91425" rIns="91425" bIns="91425" anchor="t" anchorCtr="0">
            <a:normAutofit fontScale="25000" lnSpcReduction="20000"/>
          </a:bodyPr>
          <a:lstStyle/>
          <a:p>
            <a:pPr marL="0" lvl="0" indent="0" algn="just" rtl="0">
              <a:lnSpc>
                <a:spcPct val="150000"/>
              </a:lnSpc>
              <a:spcBef>
                <a:spcPts val="0"/>
              </a:spcBef>
              <a:spcAft>
                <a:spcPts val="0"/>
              </a:spcAft>
              <a:buClr>
                <a:srgbClr val="000000"/>
              </a:buClr>
              <a:buSzPct val="50000"/>
              <a:buFont typeface="Calibri"/>
              <a:buNone/>
            </a:pPr>
            <a:r>
              <a:rPr lang="en" sz="4800">
                <a:solidFill>
                  <a:srgbClr val="000000"/>
                </a:solidFill>
              </a:rPr>
              <a:t>Nature of Loan</a:t>
            </a:r>
            <a:endParaRPr sz="4800">
              <a:solidFill>
                <a:srgbClr val="000000"/>
              </a:solidFill>
            </a:endParaRPr>
          </a:p>
          <a:p>
            <a:pPr marL="0" lvl="0" indent="-76200" algn="just" rtl="0">
              <a:lnSpc>
                <a:spcPct val="150000"/>
              </a:lnSpc>
              <a:spcBef>
                <a:spcPts val="0"/>
              </a:spcBef>
              <a:spcAft>
                <a:spcPts val="0"/>
              </a:spcAft>
              <a:buClr>
                <a:srgbClr val="000000"/>
              </a:buClr>
              <a:buSzPct val="100000"/>
              <a:buChar char="▪"/>
            </a:pPr>
            <a:r>
              <a:rPr lang="en" sz="4800">
                <a:solidFill>
                  <a:srgbClr val="000000"/>
                </a:solidFill>
              </a:rPr>
              <a:t>   	Composite loan (inclusive of term loan and working capital) between Rs.10 lakh and upto Rs.100 lakh.</a:t>
            </a:r>
            <a:endParaRPr sz="4800">
              <a:solidFill>
                <a:srgbClr val="000000"/>
              </a:solidFill>
            </a:endParaRPr>
          </a:p>
          <a:p>
            <a:pPr marL="0" lvl="0" indent="0" algn="just" rtl="0">
              <a:lnSpc>
                <a:spcPct val="150000"/>
              </a:lnSpc>
              <a:spcBef>
                <a:spcPts val="0"/>
              </a:spcBef>
              <a:spcAft>
                <a:spcPts val="0"/>
              </a:spcAft>
              <a:buClr>
                <a:srgbClr val="000000"/>
              </a:buClr>
              <a:buSzPct val="50000"/>
              <a:buFont typeface="Calibri"/>
              <a:buNone/>
            </a:pPr>
            <a:r>
              <a:rPr lang="en" sz="4800">
                <a:solidFill>
                  <a:srgbClr val="000000"/>
                </a:solidFill>
              </a:rPr>
              <a:t>Purpose of Loan</a:t>
            </a:r>
            <a:endParaRPr sz="4800">
              <a:solidFill>
                <a:srgbClr val="000000"/>
              </a:solidFill>
            </a:endParaRPr>
          </a:p>
          <a:p>
            <a:pPr marL="0" lvl="0" indent="-76200" algn="just" rtl="0">
              <a:lnSpc>
                <a:spcPct val="150000"/>
              </a:lnSpc>
              <a:spcBef>
                <a:spcPts val="0"/>
              </a:spcBef>
              <a:spcAft>
                <a:spcPts val="0"/>
              </a:spcAft>
              <a:buClr>
                <a:srgbClr val="000000"/>
              </a:buClr>
              <a:buSzPct val="100000"/>
              <a:buChar char="▪"/>
            </a:pPr>
            <a:r>
              <a:rPr lang="en" sz="4800">
                <a:solidFill>
                  <a:srgbClr val="000000"/>
                </a:solidFill>
              </a:rPr>
              <a:t>   	For setting up a new enterprise in manufacturing, trading or services sector by SC/ST/Women entrepreneur.</a:t>
            </a:r>
            <a:endParaRPr sz="4800">
              <a:solidFill>
                <a:srgbClr val="000000"/>
              </a:solidFill>
            </a:endParaRPr>
          </a:p>
          <a:p>
            <a:pPr marL="0" lvl="0" indent="0" algn="just" rtl="0">
              <a:lnSpc>
                <a:spcPct val="150000"/>
              </a:lnSpc>
              <a:spcBef>
                <a:spcPts val="0"/>
              </a:spcBef>
              <a:spcAft>
                <a:spcPts val="0"/>
              </a:spcAft>
              <a:buClr>
                <a:srgbClr val="000000"/>
              </a:buClr>
              <a:buSzPct val="50000"/>
              <a:buFont typeface="Calibri"/>
              <a:buNone/>
            </a:pPr>
            <a:r>
              <a:rPr lang="en" sz="4800">
                <a:solidFill>
                  <a:srgbClr val="000000"/>
                </a:solidFill>
              </a:rPr>
              <a:t>Size of Loan</a:t>
            </a:r>
            <a:endParaRPr sz="4800">
              <a:solidFill>
                <a:srgbClr val="000000"/>
              </a:solidFill>
            </a:endParaRPr>
          </a:p>
          <a:p>
            <a:pPr marL="0" lvl="0" indent="-76200" algn="just" rtl="0">
              <a:lnSpc>
                <a:spcPct val="150000"/>
              </a:lnSpc>
              <a:spcBef>
                <a:spcPts val="0"/>
              </a:spcBef>
              <a:spcAft>
                <a:spcPts val="0"/>
              </a:spcAft>
              <a:buClr>
                <a:srgbClr val="000000"/>
              </a:buClr>
              <a:buSzPct val="100000"/>
              <a:buChar char="▪"/>
            </a:pPr>
            <a:r>
              <a:rPr lang="en" sz="4800">
                <a:solidFill>
                  <a:srgbClr val="000000"/>
                </a:solidFill>
              </a:rPr>
              <a:t>   	Composite loan of 75% of the project cost inclusive of term loan and working 	capital. The stipulation of the loan being expected to cover 75% of the project cost 	would not apply if the borrower’s contribution along with convergence support 	from any other schemes exceeds 25% of the project cost.</a:t>
            </a:r>
            <a:endParaRPr sz="4800">
              <a:solidFill>
                <a:srgbClr val="000000"/>
              </a:solidFill>
            </a:endParaRPr>
          </a:p>
          <a:p>
            <a:pPr marL="0" lvl="0" indent="0" algn="just" rtl="0">
              <a:lnSpc>
                <a:spcPct val="150000"/>
              </a:lnSpc>
              <a:spcBef>
                <a:spcPts val="0"/>
              </a:spcBef>
              <a:spcAft>
                <a:spcPts val="0"/>
              </a:spcAft>
              <a:buClr>
                <a:srgbClr val="000000"/>
              </a:buClr>
              <a:buSzPct val="50000"/>
              <a:buFont typeface="Calibri"/>
              <a:buNone/>
            </a:pPr>
            <a:r>
              <a:rPr lang="en" sz="4800">
                <a:solidFill>
                  <a:srgbClr val="000000"/>
                </a:solidFill>
              </a:rPr>
              <a:t>Interest Rate</a:t>
            </a:r>
            <a:endParaRPr sz="4800">
              <a:solidFill>
                <a:srgbClr val="000000"/>
              </a:solidFill>
            </a:endParaRPr>
          </a:p>
          <a:p>
            <a:pPr marL="0" lvl="0" indent="-76200" algn="just" rtl="0">
              <a:lnSpc>
                <a:spcPct val="150000"/>
              </a:lnSpc>
              <a:spcBef>
                <a:spcPts val="0"/>
              </a:spcBef>
              <a:spcAft>
                <a:spcPts val="0"/>
              </a:spcAft>
              <a:buClr>
                <a:srgbClr val="000000"/>
              </a:buClr>
              <a:buSzPct val="100000"/>
              <a:buChar char="▪"/>
            </a:pPr>
            <a:r>
              <a:rPr lang="en" sz="4800">
                <a:solidFill>
                  <a:srgbClr val="000000"/>
                </a:solidFill>
              </a:rPr>
              <a:t>  	The rate of interest would be lowest applicable rate of the bank for that category (rating category) not to exceed (base rate (MCLR) + 3%+ tenor premium).</a:t>
            </a:r>
            <a:endParaRPr sz="4800">
              <a:solidFill>
                <a:srgbClr val="000000"/>
              </a:solidFill>
            </a:endParaRPr>
          </a:p>
          <a:p>
            <a:pPr marL="0" lvl="0" indent="0" algn="l" rtl="0">
              <a:lnSpc>
                <a:spcPct val="150000"/>
              </a:lnSpc>
              <a:spcBef>
                <a:spcPts val="0"/>
              </a:spcBef>
              <a:spcAft>
                <a:spcPts val="0"/>
              </a:spcAft>
              <a:buClr>
                <a:srgbClr val="000000"/>
              </a:buClr>
              <a:buSzPct val="50000"/>
              <a:buFont typeface="Calibri"/>
              <a:buNone/>
            </a:pPr>
            <a:r>
              <a:rPr lang="en" sz="4800">
                <a:solidFill>
                  <a:srgbClr val="000000"/>
                </a:solidFill>
              </a:rPr>
              <a:t>Security</a:t>
            </a:r>
            <a:endParaRPr sz="4800">
              <a:solidFill>
                <a:srgbClr val="000000"/>
              </a:solidFill>
            </a:endParaRPr>
          </a:p>
          <a:p>
            <a:pPr marL="0" lvl="0" indent="-76200" algn="l" rtl="0">
              <a:lnSpc>
                <a:spcPct val="150000"/>
              </a:lnSpc>
              <a:spcBef>
                <a:spcPts val="0"/>
              </a:spcBef>
              <a:spcAft>
                <a:spcPts val="0"/>
              </a:spcAft>
              <a:buClr>
                <a:srgbClr val="000000"/>
              </a:buClr>
              <a:buSzPct val="100000"/>
              <a:buChar char="▪"/>
            </a:pPr>
            <a:r>
              <a:rPr lang="en" sz="4800">
                <a:solidFill>
                  <a:srgbClr val="000000"/>
                </a:solidFill>
              </a:rPr>
              <a:t>  	Besides primary security, the loan may be secured by collateral security or guarantee of Credit Guarantee Fund Scheme for Stand-Up India Loans (CGFSIL) as decided by the banks.</a:t>
            </a:r>
            <a:endParaRPr sz="4800">
              <a:solidFill>
                <a:srgbClr val="000000"/>
              </a:solidFill>
            </a:endParaRPr>
          </a:p>
          <a:p>
            <a:pPr marL="0" lvl="0" indent="0" algn="l" rtl="0">
              <a:lnSpc>
                <a:spcPct val="150000"/>
              </a:lnSpc>
              <a:spcBef>
                <a:spcPts val="0"/>
              </a:spcBef>
              <a:spcAft>
                <a:spcPts val="0"/>
              </a:spcAft>
              <a:buClr>
                <a:srgbClr val="000000"/>
              </a:buClr>
              <a:buSzPct val="50000"/>
              <a:buFont typeface="Calibri"/>
              <a:buNone/>
            </a:pPr>
            <a:r>
              <a:rPr lang="en" sz="4800">
                <a:solidFill>
                  <a:srgbClr val="000000"/>
                </a:solidFill>
              </a:rPr>
              <a:t>Repayment</a:t>
            </a:r>
            <a:endParaRPr sz="4800">
              <a:solidFill>
                <a:srgbClr val="000000"/>
              </a:solidFill>
            </a:endParaRPr>
          </a:p>
          <a:p>
            <a:pPr marL="0" lvl="0" indent="-76200" algn="l" rtl="0">
              <a:lnSpc>
                <a:spcPct val="150000"/>
              </a:lnSpc>
              <a:spcBef>
                <a:spcPts val="0"/>
              </a:spcBef>
              <a:spcAft>
                <a:spcPts val="0"/>
              </a:spcAft>
              <a:buClr>
                <a:srgbClr val="000000"/>
              </a:buClr>
              <a:buSzPct val="100000"/>
              <a:buChar char="▪"/>
            </a:pPr>
            <a:r>
              <a:rPr lang="en" sz="4800">
                <a:solidFill>
                  <a:srgbClr val="000000"/>
                </a:solidFill>
              </a:rPr>
              <a:t>  	The loan is repayable in 7 years with a maximum moratorium period of 18 months.</a:t>
            </a:r>
            <a:endParaRPr sz="4800">
              <a:solidFill>
                <a:srgbClr val="000000"/>
              </a:solidFill>
            </a:endParaRPr>
          </a:p>
          <a:p>
            <a:pPr marL="0" lvl="0" indent="0" algn="l" rtl="0">
              <a:spcBef>
                <a:spcPts val="0"/>
              </a:spcBef>
              <a:spcAft>
                <a:spcPts val="12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200000"/>
              <a:buFont typeface="Arial"/>
              <a:buNone/>
            </a:pPr>
            <a:r>
              <a:rPr lang="en" b="1"/>
              <a:t>Stand-Up India Scheme</a:t>
            </a:r>
            <a:endParaRPr sz="1400"/>
          </a:p>
          <a:p>
            <a:pPr marL="0" lvl="0" indent="0" algn="l" rtl="0">
              <a:spcBef>
                <a:spcPts val="0"/>
              </a:spcBef>
              <a:spcAft>
                <a:spcPts val="0"/>
              </a:spcAft>
              <a:buNone/>
            </a:pPr>
            <a:endParaRPr/>
          </a:p>
        </p:txBody>
      </p:sp>
      <p:sp>
        <p:nvSpPr>
          <p:cNvPr id="363" name="Google Shape;363;p4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92500"/>
          </a:bodyPr>
          <a:lstStyle/>
          <a:p>
            <a:pPr marL="0" lvl="0" indent="0" algn="l" rtl="0">
              <a:lnSpc>
                <a:spcPct val="100000"/>
              </a:lnSpc>
              <a:spcBef>
                <a:spcPts val="0"/>
              </a:spcBef>
              <a:spcAft>
                <a:spcPts val="0"/>
              </a:spcAft>
              <a:buClr>
                <a:srgbClr val="000000"/>
              </a:buClr>
              <a:buSzPts val="2200"/>
              <a:buFont typeface="Calibri"/>
              <a:buNone/>
            </a:pPr>
            <a:r>
              <a:rPr lang="en" b="1">
                <a:solidFill>
                  <a:srgbClr val="000000"/>
                </a:solidFill>
                <a:latin typeface="Calibri"/>
                <a:ea typeface="Calibri"/>
                <a:cs typeface="Calibri"/>
                <a:sym typeface="Calibri"/>
              </a:rPr>
              <a:t>Working Capital</a:t>
            </a:r>
            <a:endParaRPr>
              <a:solidFill>
                <a:srgbClr val="000000"/>
              </a:solidFill>
            </a:endParaRPr>
          </a:p>
          <a:p>
            <a:pPr marL="0" lvl="0" indent="-114300" algn="just" rtl="0">
              <a:lnSpc>
                <a:spcPct val="100000"/>
              </a:lnSpc>
              <a:spcBef>
                <a:spcPts val="0"/>
              </a:spcBef>
              <a:spcAft>
                <a:spcPts val="0"/>
              </a:spcAft>
              <a:buClr>
                <a:srgbClr val="000000"/>
              </a:buClr>
              <a:buSzPts val="1800"/>
              <a:buFont typeface="Noto Sans Symbols"/>
              <a:buChar char="▪"/>
            </a:pPr>
            <a:r>
              <a:rPr lang="en">
                <a:solidFill>
                  <a:srgbClr val="000000"/>
                </a:solidFill>
                <a:latin typeface="Calibri"/>
                <a:ea typeface="Calibri"/>
                <a:cs typeface="Calibri"/>
                <a:sym typeface="Calibri"/>
              </a:rPr>
              <a:t>  	For drawal of Working capital upto Rs.10 lakh, the same may be sanctioned 	by way of overdraft.  Rupay debit card to be issued for convenience of the borrower. </a:t>
            </a:r>
            <a:endParaRPr>
              <a:solidFill>
                <a:srgbClr val="000000"/>
              </a:solidFill>
            </a:endParaRPr>
          </a:p>
          <a:p>
            <a:pPr marL="0" lvl="0" indent="-114300" algn="just" rtl="0">
              <a:lnSpc>
                <a:spcPct val="100000"/>
              </a:lnSpc>
              <a:spcBef>
                <a:spcPts val="0"/>
              </a:spcBef>
              <a:spcAft>
                <a:spcPts val="0"/>
              </a:spcAft>
              <a:buClr>
                <a:srgbClr val="000000"/>
              </a:buClr>
              <a:buSzPts val="1800"/>
              <a:buFont typeface="Noto Sans Symbols"/>
              <a:buChar char="▪"/>
            </a:pPr>
            <a:r>
              <a:rPr lang="en">
                <a:solidFill>
                  <a:srgbClr val="000000"/>
                </a:solidFill>
                <a:latin typeface="Calibri"/>
                <a:ea typeface="Calibri"/>
                <a:cs typeface="Calibri"/>
                <a:sym typeface="Calibri"/>
              </a:rPr>
              <a:t>   	Working capital limit above Rs. 10 lakh to be sanctioned by way of Cash Credit 	limit.</a:t>
            </a:r>
            <a:endParaRPr>
              <a:solidFill>
                <a:srgbClr val="000000"/>
              </a:solidFill>
            </a:endParaRPr>
          </a:p>
          <a:p>
            <a:pPr marL="0" lvl="0" indent="0" algn="just" rtl="0">
              <a:lnSpc>
                <a:spcPct val="100000"/>
              </a:lnSpc>
              <a:spcBef>
                <a:spcPts val="0"/>
              </a:spcBef>
              <a:spcAft>
                <a:spcPts val="0"/>
              </a:spcAft>
              <a:buClr>
                <a:srgbClr val="000000"/>
              </a:buClr>
              <a:buSzPts val="2200"/>
              <a:buFont typeface="Calibri"/>
              <a:buNone/>
            </a:pPr>
            <a:r>
              <a:rPr lang="en" b="1">
                <a:solidFill>
                  <a:srgbClr val="000000"/>
                </a:solidFill>
                <a:latin typeface="Calibri"/>
                <a:ea typeface="Calibri"/>
                <a:cs typeface="Calibri"/>
                <a:sym typeface="Calibri"/>
              </a:rPr>
              <a:t>Margin Money</a:t>
            </a:r>
            <a:endParaRPr>
              <a:solidFill>
                <a:srgbClr val="000000"/>
              </a:solidFill>
            </a:endParaRPr>
          </a:p>
          <a:p>
            <a:pPr marL="0" lvl="0" indent="-114300" algn="just" rtl="0">
              <a:lnSpc>
                <a:spcPct val="100000"/>
              </a:lnSpc>
              <a:spcBef>
                <a:spcPts val="0"/>
              </a:spcBef>
              <a:spcAft>
                <a:spcPts val="0"/>
              </a:spcAft>
              <a:buClr>
                <a:srgbClr val="000000"/>
              </a:buClr>
              <a:buSzPts val="1800"/>
              <a:buFont typeface="Noto Sans Symbols"/>
              <a:buChar char="▪"/>
            </a:pPr>
            <a:r>
              <a:rPr lang="en">
                <a:solidFill>
                  <a:srgbClr val="000000"/>
                </a:solidFill>
                <a:latin typeface="Calibri"/>
                <a:ea typeface="Calibri"/>
                <a:cs typeface="Calibri"/>
                <a:sym typeface="Calibri"/>
              </a:rPr>
              <a:t>   	The Scheme envisages 25% margin money which can be provided in 	convergence with eligible Central / State schemes. While such schemes can 	be drawn upon for availing admissible subsidies or for meeting margin 	money requirements, in all cases, the borrower shall be required to bring in 	minimum of 10% of the project cost as own contribution.</a:t>
            </a:r>
            <a:endParaRPr>
              <a:solidFill>
                <a:srgbClr val="000000"/>
              </a:solidFill>
            </a:endParaRPr>
          </a:p>
          <a:p>
            <a:pPr marL="0" lvl="0" indent="0" algn="just" rtl="0">
              <a:lnSpc>
                <a:spcPct val="100000"/>
              </a:lnSpc>
              <a:spcBef>
                <a:spcPts val="0"/>
              </a:spcBef>
              <a:spcAft>
                <a:spcPts val="0"/>
              </a:spcAft>
              <a:buClr>
                <a:srgbClr val="000000"/>
              </a:buClr>
              <a:buSzPts val="2200"/>
              <a:buFont typeface="Calibri"/>
              <a:buNone/>
            </a:pPr>
            <a:r>
              <a:rPr lang="en">
                <a:solidFill>
                  <a:srgbClr val="000000"/>
                </a:solidFill>
                <a:latin typeface="Calibri"/>
                <a:ea typeface="Calibri"/>
                <a:cs typeface="Calibri"/>
                <a:sym typeface="Calibri"/>
              </a:rPr>
              <a:t>STAND-UP INDIA SCHEME WOULD BE OPERATED BY ALL THE BRANCHES OF SCHEDULED COMMERCIAL BANKS IN INDIA.</a:t>
            </a:r>
            <a:endParaRPr>
              <a:solidFill>
                <a:srgbClr val="000000"/>
              </a:solidFill>
            </a:endParaRPr>
          </a:p>
          <a:p>
            <a:pPr marL="0" lvl="0" indent="0" algn="l" rtl="0">
              <a:spcBef>
                <a:spcPts val="0"/>
              </a:spcBef>
              <a:spcAft>
                <a:spcPts val="12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3"/>
          <p:cNvSpPr txBox="1">
            <a:spLocks noGrp="1"/>
          </p:cNvSpPr>
          <p:nvPr>
            <p:ph type="title"/>
          </p:nvPr>
        </p:nvSpPr>
        <p:spPr>
          <a:xfrm>
            <a:off x="206725" y="1651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ct val="200000"/>
              <a:buFont typeface="Arial"/>
              <a:buNone/>
            </a:pPr>
            <a:r>
              <a:rPr lang="en" b="1"/>
              <a:t>Responsibilities of Stakeholders</a:t>
            </a:r>
            <a:endParaRPr sz="1400"/>
          </a:p>
          <a:p>
            <a:pPr marL="0" lvl="0" indent="0" algn="l" rtl="0">
              <a:spcBef>
                <a:spcPts val="0"/>
              </a:spcBef>
              <a:spcAft>
                <a:spcPts val="0"/>
              </a:spcAft>
              <a:buNone/>
            </a:pPr>
            <a:endParaRPr/>
          </a:p>
        </p:txBody>
      </p:sp>
      <p:sp>
        <p:nvSpPr>
          <p:cNvPr id="383" name="Google Shape;383;p43"/>
          <p:cNvSpPr txBox="1">
            <a:spLocks noGrp="1"/>
          </p:cNvSpPr>
          <p:nvPr>
            <p:ph type="body" idx="1"/>
          </p:nvPr>
        </p:nvSpPr>
        <p:spPr>
          <a:xfrm>
            <a:off x="267975" y="863550"/>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lnSpc>
                <a:spcPct val="100000"/>
              </a:lnSpc>
              <a:spcBef>
                <a:spcPts val="0"/>
              </a:spcBef>
              <a:spcAft>
                <a:spcPts val="0"/>
              </a:spcAft>
              <a:buClr>
                <a:srgbClr val="000000"/>
              </a:buClr>
              <a:buSzPct val="133333"/>
              <a:buFont typeface="Calibri"/>
              <a:buNone/>
            </a:pPr>
            <a:r>
              <a:rPr lang="en" b="1">
                <a:solidFill>
                  <a:srgbClr val="000000"/>
                </a:solidFill>
                <a:latin typeface="Calibri"/>
                <a:ea typeface="Calibri"/>
                <a:cs typeface="Calibri"/>
                <a:sym typeface="Calibri"/>
              </a:rPr>
              <a:t>SIDBI:</a:t>
            </a:r>
            <a:endParaRPr>
              <a:solidFill>
                <a:srgbClr val="000000"/>
              </a:solidFill>
            </a:endParaRPr>
          </a:p>
          <a:p>
            <a:pPr marL="0" lvl="0" indent="0" algn="l" rtl="0">
              <a:lnSpc>
                <a:spcPct val="100000"/>
              </a:lnSpc>
              <a:spcBef>
                <a:spcPts val="0"/>
              </a:spcBef>
              <a:spcAft>
                <a:spcPts val="0"/>
              </a:spcAft>
              <a:buClr>
                <a:srgbClr val="000000"/>
              </a:buClr>
              <a:buSzPct val="133333"/>
              <a:buFont typeface="Calibri"/>
              <a:buNone/>
            </a:pPr>
            <a:endParaRPr b="1">
              <a:solidFill>
                <a:srgbClr val="000000"/>
              </a:solidFill>
              <a:latin typeface="Calibri"/>
              <a:ea typeface="Calibri"/>
              <a:cs typeface="Calibri"/>
              <a:sym typeface="Calibri"/>
            </a:endParaRPr>
          </a:p>
          <a:p>
            <a:pPr marL="0" lvl="0" indent="-97155" algn="l" rtl="0">
              <a:lnSpc>
                <a:spcPct val="100000"/>
              </a:lnSpc>
              <a:spcBef>
                <a:spcPts val="0"/>
              </a:spcBef>
              <a:spcAft>
                <a:spcPts val="0"/>
              </a:spcAft>
              <a:buClr>
                <a:srgbClr val="000000"/>
              </a:buClr>
              <a:buSzPct val="100000"/>
              <a:buFont typeface="Noto Sans Symbols"/>
              <a:buChar char="▪"/>
            </a:pPr>
            <a:r>
              <a:rPr lang="en">
                <a:solidFill>
                  <a:srgbClr val="000000"/>
                </a:solidFill>
                <a:latin typeface="Calibri"/>
                <a:ea typeface="Calibri"/>
                <a:cs typeface="Calibri"/>
                <a:sym typeface="Calibri"/>
              </a:rPr>
              <a:t> To operate and maintain the Stand-Up India web portal</a:t>
            </a:r>
            <a:endParaRPr>
              <a:solidFill>
                <a:srgbClr val="000000"/>
              </a:solidFill>
            </a:endParaRPr>
          </a:p>
          <a:p>
            <a:pPr marL="0" lvl="0" indent="0" algn="l" rtl="0">
              <a:lnSpc>
                <a:spcPct val="100000"/>
              </a:lnSpc>
              <a:spcBef>
                <a:spcPts val="0"/>
              </a:spcBef>
              <a:spcAft>
                <a:spcPts val="0"/>
              </a:spcAft>
              <a:buClr>
                <a:srgbClr val="000000"/>
              </a:buClr>
              <a:buSzPct val="133333"/>
              <a:buFont typeface="Calibri"/>
              <a:buNone/>
            </a:pPr>
            <a:endParaRPr>
              <a:solidFill>
                <a:srgbClr val="000000"/>
              </a:solidFill>
              <a:latin typeface="Calibri"/>
              <a:ea typeface="Calibri"/>
              <a:cs typeface="Calibri"/>
              <a:sym typeface="Calibri"/>
            </a:endParaRPr>
          </a:p>
          <a:p>
            <a:pPr marL="0" lvl="0" indent="-97155" algn="l" rtl="0">
              <a:lnSpc>
                <a:spcPct val="100000"/>
              </a:lnSpc>
              <a:spcBef>
                <a:spcPts val="0"/>
              </a:spcBef>
              <a:spcAft>
                <a:spcPts val="0"/>
              </a:spcAft>
              <a:buClr>
                <a:srgbClr val="000000"/>
              </a:buClr>
              <a:buSzPct val="100000"/>
              <a:buFont typeface="Noto Sans Symbols"/>
              <a:buChar char="▪"/>
            </a:pPr>
            <a:r>
              <a:rPr lang="en">
                <a:solidFill>
                  <a:srgbClr val="000000"/>
                </a:solidFill>
                <a:latin typeface="Calibri"/>
                <a:ea typeface="Calibri"/>
                <a:cs typeface="Calibri"/>
                <a:sym typeface="Calibri"/>
              </a:rPr>
              <a:t> Arrange for handholding support for Trainee Borrowers</a:t>
            </a:r>
            <a:endParaRPr>
              <a:solidFill>
                <a:srgbClr val="000000"/>
              </a:solidFill>
            </a:endParaRPr>
          </a:p>
          <a:p>
            <a:pPr marL="0" lvl="0" indent="0" algn="l" rtl="0">
              <a:lnSpc>
                <a:spcPct val="100000"/>
              </a:lnSpc>
              <a:spcBef>
                <a:spcPts val="0"/>
              </a:spcBef>
              <a:spcAft>
                <a:spcPts val="0"/>
              </a:spcAft>
              <a:buClr>
                <a:srgbClr val="000000"/>
              </a:buClr>
              <a:buSzPct val="133333"/>
              <a:buFont typeface="Noto Sans Symbols"/>
              <a:buNone/>
            </a:pPr>
            <a:endParaRPr b="1">
              <a:solidFill>
                <a:srgbClr val="000000"/>
              </a:solidFill>
              <a:latin typeface="Calibri"/>
              <a:ea typeface="Calibri"/>
              <a:cs typeface="Calibri"/>
              <a:sym typeface="Calibri"/>
            </a:endParaRPr>
          </a:p>
          <a:p>
            <a:pPr marL="0" lvl="0" indent="-97155" algn="l" rtl="0">
              <a:lnSpc>
                <a:spcPct val="100000"/>
              </a:lnSpc>
              <a:spcBef>
                <a:spcPts val="0"/>
              </a:spcBef>
              <a:spcAft>
                <a:spcPts val="0"/>
              </a:spcAft>
              <a:buClr>
                <a:srgbClr val="000000"/>
              </a:buClr>
              <a:buSzPct val="100000"/>
              <a:buFont typeface="Noto Sans Symbols"/>
              <a:buChar char="▪"/>
            </a:pPr>
            <a:r>
              <a:rPr lang="en">
                <a:solidFill>
                  <a:srgbClr val="000000"/>
                </a:solidFill>
                <a:latin typeface="Calibri"/>
                <a:ea typeface="Calibri"/>
                <a:cs typeface="Calibri"/>
                <a:sym typeface="Calibri"/>
              </a:rPr>
              <a:t> Liaise with banks for follow up in potential cases through LDM/SLBC</a:t>
            </a:r>
            <a:endParaRPr>
              <a:solidFill>
                <a:srgbClr val="000000"/>
              </a:solidFill>
            </a:endParaRPr>
          </a:p>
          <a:p>
            <a:pPr marL="0" lvl="0" indent="0" algn="l" rtl="0">
              <a:lnSpc>
                <a:spcPct val="100000"/>
              </a:lnSpc>
              <a:spcBef>
                <a:spcPts val="0"/>
              </a:spcBef>
              <a:spcAft>
                <a:spcPts val="0"/>
              </a:spcAft>
              <a:buClr>
                <a:srgbClr val="000000"/>
              </a:buClr>
              <a:buSzPct val="133333"/>
              <a:buFont typeface="Noto Sans Symbols"/>
              <a:buNone/>
            </a:pPr>
            <a:endParaRPr>
              <a:solidFill>
                <a:srgbClr val="000000"/>
              </a:solidFill>
              <a:latin typeface="Calibri"/>
              <a:ea typeface="Calibri"/>
              <a:cs typeface="Calibri"/>
              <a:sym typeface="Calibri"/>
            </a:endParaRPr>
          </a:p>
          <a:p>
            <a:pPr marL="0" lvl="0" indent="-97155" algn="l" rtl="0">
              <a:lnSpc>
                <a:spcPct val="100000"/>
              </a:lnSpc>
              <a:spcBef>
                <a:spcPts val="0"/>
              </a:spcBef>
              <a:spcAft>
                <a:spcPts val="0"/>
              </a:spcAft>
              <a:buClr>
                <a:srgbClr val="000000"/>
              </a:buClr>
              <a:buSzPct val="100000"/>
              <a:buFont typeface="Noto Sans Symbols"/>
              <a:buChar char="▪"/>
            </a:pPr>
            <a:r>
              <a:rPr lang="en">
                <a:solidFill>
                  <a:srgbClr val="000000"/>
                </a:solidFill>
                <a:latin typeface="Calibri"/>
                <a:ea typeface="Calibri"/>
                <a:cs typeface="Calibri"/>
                <a:sym typeface="Calibri"/>
              </a:rPr>
              <a:t> Coordinate with LDM for easing bottlenecks</a:t>
            </a:r>
            <a:endParaRPr>
              <a:solidFill>
                <a:srgbClr val="000000"/>
              </a:solidFill>
            </a:endParaRPr>
          </a:p>
          <a:p>
            <a:pPr marL="0" lvl="0" indent="0" algn="l" rtl="0">
              <a:lnSpc>
                <a:spcPct val="100000"/>
              </a:lnSpc>
              <a:spcBef>
                <a:spcPts val="0"/>
              </a:spcBef>
              <a:spcAft>
                <a:spcPts val="0"/>
              </a:spcAft>
              <a:buClr>
                <a:srgbClr val="000000"/>
              </a:buClr>
              <a:buSzPct val="133333"/>
              <a:buFont typeface="Noto Sans Symbols"/>
              <a:buNone/>
            </a:pPr>
            <a:endParaRPr>
              <a:solidFill>
                <a:srgbClr val="000000"/>
              </a:solidFill>
              <a:latin typeface="Calibri"/>
              <a:ea typeface="Calibri"/>
              <a:cs typeface="Calibri"/>
              <a:sym typeface="Calibri"/>
            </a:endParaRPr>
          </a:p>
          <a:p>
            <a:pPr marL="0" lvl="0" indent="-97155" algn="l" rtl="0">
              <a:lnSpc>
                <a:spcPct val="100000"/>
              </a:lnSpc>
              <a:spcBef>
                <a:spcPts val="0"/>
              </a:spcBef>
              <a:spcAft>
                <a:spcPts val="0"/>
              </a:spcAft>
              <a:buClr>
                <a:srgbClr val="000000"/>
              </a:buClr>
              <a:buSzPct val="100000"/>
              <a:buFont typeface="Noto Sans Symbols"/>
              <a:buChar char="▪"/>
            </a:pPr>
            <a:r>
              <a:rPr lang="en">
                <a:solidFill>
                  <a:srgbClr val="000000"/>
                </a:solidFill>
                <a:latin typeface="Calibri"/>
                <a:ea typeface="Calibri"/>
                <a:cs typeface="Calibri"/>
                <a:sym typeface="Calibri"/>
              </a:rPr>
              <a:t> Assist the SLBC and DLCC in reviews and monitoring</a:t>
            </a:r>
            <a:endParaRPr>
              <a:solidFill>
                <a:srgbClr val="000000"/>
              </a:solidFill>
            </a:endParaRPr>
          </a:p>
          <a:p>
            <a:pPr marL="0" lvl="0" indent="0" algn="l" rtl="0">
              <a:lnSpc>
                <a:spcPct val="100000"/>
              </a:lnSpc>
              <a:spcBef>
                <a:spcPts val="0"/>
              </a:spcBef>
              <a:spcAft>
                <a:spcPts val="0"/>
              </a:spcAft>
              <a:buClr>
                <a:srgbClr val="000000"/>
              </a:buClr>
              <a:buSzPct val="133333"/>
              <a:buFont typeface="Noto Sans Symbols"/>
              <a:buNone/>
            </a:pPr>
            <a:endParaRPr>
              <a:solidFill>
                <a:srgbClr val="000000"/>
              </a:solidFill>
              <a:latin typeface="Calibri"/>
              <a:ea typeface="Calibri"/>
              <a:cs typeface="Calibri"/>
              <a:sym typeface="Calibri"/>
            </a:endParaRPr>
          </a:p>
          <a:p>
            <a:pPr marL="0" lvl="0" indent="-97155" algn="l" rtl="0">
              <a:lnSpc>
                <a:spcPct val="100000"/>
              </a:lnSpc>
              <a:spcBef>
                <a:spcPts val="0"/>
              </a:spcBef>
              <a:spcAft>
                <a:spcPts val="0"/>
              </a:spcAft>
              <a:buClr>
                <a:srgbClr val="000000"/>
              </a:buClr>
              <a:buSzPct val="100000"/>
              <a:buFont typeface="Noto Sans Symbols"/>
              <a:buChar char="▪"/>
            </a:pPr>
            <a:r>
              <a:rPr lang="en">
                <a:solidFill>
                  <a:srgbClr val="000000"/>
                </a:solidFill>
                <a:latin typeface="Calibri"/>
                <a:ea typeface="Calibri"/>
                <a:cs typeface="Calibri"/>
                <a:sym typeface="Calibri"/>
              </a:rPr>
              <a:t> Participate in Stand-Up events organized by NABARD.</a:t>
            </a:r>
            <a:endParaRPr>
              <a:solidFill>
                <a:srgbClr val="000000"/>
              </a:solidFill>
            </a:endParaRPr>
          </a:p>
          <a:p>
            <a:pPr marL="0" lvl="0" indent="0" algn="l" rtl="0">
              <a:lnSpc>
                <a:spcPct val="100000"/>
              </a:lnSpc>
              <a:spcBef>
                <a:spcPts val="0"/>
              </a:spcBef>
              <a:spcAft>
                <a:spcPts val="0"/>
              </a:spcAft>
              <a:buClr>
                <a:srgbClr val="000000"/>
              </a:buClr>
              <a:buSzPct val="133333"/>
              <a:buFont typeface="Noto Sans Symbols"/>
              <a:buNone/>
            </a:pPr>
            <a:endParaRPr>
              <a:solidFill>
                <a:srgbClr val="000000"/>
              </a:solidFill>
              <a:latin typeface="Calibri"/>
              <a:ea typeface="Calibri"/>
              <a:cs typeface="Calibri"/>
              <a:sym typeface="Calibri"/>
            </a:endParaRPr>
          </a:p>
          <a:p>
            <a:pPr marL="0" lvl="0" indent="0" algn="l" rtl="0">
              <a:lnSpc>
                <a:spcPct val="100000"/>
              </a:lnSpc>
              <a:spcBef>
                <a:spcPts val="0"/>
              </a:spcBef>
              <a:spcAft>
                <a:spcPts val="0"/>
              </a:spcAft>
              <a:buClr>
                <a:srgbClr val="000000"/>
              </a:buClr>
              <a:buSzPct val="133333"/>
              <a:buFont typeface="Noto Sans Symbols"/>
              <a:buNone/>
            </a:pPr>
            <a:endParaRPr>
              <a:solidFill>
                <a:srgbClr val="000000"/>
              </a:solidFill>
              <a:latin typeface="Calibri"/>
              <a:ea typeface="Calibri"/>
              <a:cs typeface="Calibri"/>
              <a:sym typeface="Calibri"/>
            </a:endParaRPr>
          </a:p>
          <a:p>
            <a:pPr marL="0" lvl="0" indent="0" algn="l" rtl="0">
              <a:lnSpc>
                <a:spcPct val="100000"/>
              </a:lnSpc>
              <a:spcBef>
                <a:spcPts val="0"/>
              </a:spcBef>
              <a:spcAft>
                <a:spcPts val="0"/>
              </a:spcAft>
              <a:buClr>
                <a:srgbClr val="000000"/>
              </a:buClr>
              <a:buFont typeface="Arial"/>
              <a:buNone/>
            </a:pPr>
            <a:endParaRPr>
              <a:solidFill>
                <a:srgbClr val="000000"/>
              </a:solidFill>
              <a:latin typeface="Calibri"/>
              <a:ea typeface="Calibri"/>
              <a:cs typeface="Calibri"/>
              <a:sym typeface="Calibri"/>
            </a:endParaRPr>
          </a:p>
          <a:p>
            <a:pPr marL="0" lvl="0" indent="0" algn="l" rtl="0">
              <a:spcBef>
                <a:spcPts val="0"/>
              </a:spcBef>
              <a:spcAft>
                <a:spcPts val="12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44"/>
          <p:cNvSpPr txBox="1">
            <a:spLocks noGrp="1"/>
          </p:cNvSpPr>
          <p:nvPr>
            <p:ph type="title"/>
          </p:nvPr>
        </p:nvSpPr>
        <p:spPr>
          <a:xfrm>
            <a:off x="241725" y="10387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ct val="93333"/>
              <a:buFont typeface="Arial"/>
              <a:buNone/>
            </a:pPr>
            <a:r>
              <a:rPr lang="en" b="1"/>
              <a:t>Responsibilities of Stakeholders</a:t>
            </a:r>
            <a:endParaRPr/>
          </a:p>
        </p:txBody>
      </p:sp>
      <p:sp>
        <p:nvSpPr>
          <p:cNvPr id="389" name="Google Shape;389;p44"/>
          <p:cNvSpPr txBox="1">
            <a:spLocks noGrp="1"/>
          </p:cNvSpPr>
          <p:nvPr>
            <p:ph type="body" idx="1"/>
          </p:nvPr>
        </p:nvSpPr>
        <p:spPr>
          <a:xfrm>
            <a:off x="241725" y="8200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lnSpc>
                <a:spcPct val="100000"/>
              </a:lnSpc>
              <a:spcBef>
                <a:spcPts val="0"/>
              </a:spcBef>
              <a:spcAft>
                <a:spcPts val="0"/>
              </a:spcAft>
              <a:buClr>
                <a:srgbClr val="000000"/>
              </a:buClr>
              <a:buSzPct val="133333"/>
              <a:buFont typeface="Calibri"/>
              <a:buNone/>
            </a:pPr>
            <a:r>
              <a:rPr lang="en" b="1">
                <a:solidFill>
                  <a:srgbClr val="000000"/>
                </a:solidFill>
                <a:latin typeface="Calibri"/>
                <a:ea typeface="Calibri"/>
                <a:cs typeface="Calibri"/>
                <a:sym typeface="Calibri"/>
              </a:rPr>
              <a:t>NABARD:</a:t>
            </a:r>
            <a:endParaRPr>
              <a:solidFill>
                <a:srgbClr val="000000"/>
              </a:solidFill>
            </a:endParaRPr>
          </a:p>
          <a:p>
            <a:pPr marL="0" lvl="0" indent="0" algn="l" rtl="0">
              <a:lnSpc>
                <a:spcPct val="100000"/>
              </a:lnSpc>
              <a:spcBef>
                <a:spcPts val="0"/>
              </a:spcBef>
              <a:spcAft>
                <a:spcPts val="0"/>
              </a:spcAft>
              <a:buClr>
                <a:srgbClr val="000000"/>
              </a:buClr>
              <a:buSzPct val="133333"/>
              <a:buFont typeface="Calibri"/>
              <a:buNone/>
            </a:pPr>
            <a:endParaRPr b="1">
              <a:solidFill>
                <a:srgbClr val="000000"/>
              </a:solidFill>
              <a:latin typeface="Calibri"/>
              <a:ea typeface="Calibri"/>
              <a:cs typeface="Calibri"/>
              <a:sym typeface="Calibri"/>
            </a:endParaRPr>
          </a:p>
          <a:p>
            <a:pPr marL="0" lvl="0" indent="-80010" algn="l" rtl="0">
              <a:lnSpc>
                <a:spcPct val="100000"/>
              </a:lnSpc>
              <a:spcBef>
                <a:spcPts val="0"/>
              </a:spcBef>
              <a:spcAft>
                <a:spcPts val="0"/>
              </a:spcAft>
              <a:buClr>
                <a:srgbClr val="000000"/>
              </a:buClr>
              <a:buSzPct val="100000"/>
              <a:buFont typeface="Noto Sans Symbols"/>
              <a:buChar char="▪"/>
            </a:pPr>
            <a:r>
              <a:rPr lang="en">
                <a:solidFill>
                  <a:srgbClr val="000000"/>
                </a:solidFill>
                <a:latin typeface="Calibri"/>
                <a:ea typeface="Calibri"/>
                <a:cs typeface="Calibri"/>
                <a:sym typeface="Calibri"/>
              </a:rPr>
              <a:t> Training of Trainers, LDMs, Bank officers for Stand-Up India</a:t>
            </a:r>
            <a:endParaRPr>
              <a:solidFill>
                <a:srgbClr val="000000"/>
              </a:solidFill>
            </a:endParaRPr>
          </a:p>
          <a:p>
            <a:pPr marL="0" lvl="0" indent="0" algn="l" rtl="0">
              <a:lnSpc>
                <a:spcPct val="100000"/>
              </a:lnSpc>
              <a:spcBef>
                <a:spcPts val="0"/>
              </a:spcBef>
              <a:spcAft>
                <a:spcPts val="0"/>
              </a:spcAft>
              <a:buClr>
                <a:srgbClr val="000000"/>
              </a:buClr>
              <a:buSzPct val="133333"/>
              <a:buFont typeface="Calibri"/>
              <a:buNone/>
            </a:pPr>
            <a:endParaRPr>
              <a:solidFill>
                <a:srgbClr val="000000"/>
              </a:solidFill>
              <a:latin typeface="Calibri"/>
              <a:ea typeface="Calibri"/>
              <a:cs typeface="Calibri"/>
              <a:sym typeface="Calibri"/>
            </a:endParaRPr>
          </a:p>
          <a:p>
            <a:pPr marL="0" lvl="0" indent="-80010" algn="l" rtl="0">
              <a:lnSpc>
                <a:spcPct val="100000"/>
              </a:lnSpc>
              <a:spcBef>
                <a:spcPts val="0"/>
              </a:spcBef>
              <a:spcAft>
                <a:spcPts val="0"/>
              </a:spcAft>
              <a:buClr>
                <a:srgbClr val="000000"/>
              </a:buClr>
              <a:buSzPct val="100000"/>
              <a:buFont typeface="Noto Sans Symbols"/>
              <a:buChar char="▪"/>
            </a:pPr>
            <a:r>
              <a:rPr lang="en">
                <a:solidFill>
                  <a:srgbClr val="000000"/>
                </a:solidFill>
                <a:latin typeface="Calibri"/>
                <a:ea typeface="Calibri"/>
                <a:cs typeface="Calibri"/>
                <a:sym typeface="Calibri"/>
              </a:rPr>
              <a:t> Arrange for handholding support for trainee borrowers</a:t>
            </a:r>
            <a:endParaRPr>
              <a:solidFill>
                <a:srgbClr val="000000"/>
              </a:solidFill>
            </a:endParaRPr>
          </a:p>
          <a:p>
            <a:pPr marL="0" lvl="0" indent="0" algn="l" rtl="0">
              <a:lnSpc>
                <a:spcPct val="100000"/>
              </a:lnSpc>
              <a:spcBef>
                <a:spcPts val="0"/>
              </a:spcBef>
              <a:spcAft>
                <a:spcPts val="0"/>
              </a:spcAft>
              <a:buClr>
                <a:srgbClr val="000000"/>
              </a:buClr>
              <a:buSzPct val="133333"/>
              <a:buFont typeface="Noto Sans Symbols"/>
              <a:buNone/>
            </a:pPr>
            <a:endParaRPr b="1">
              <a:solidFill>
                <a:srgbClr val="000000"/>
              </a:solidFill>
              <a:latin typeface="Calibri"/>
              <a:ea typeface="Calibri"/>
              <a:cs typeface="Calibri"/>
              <a:sym typeface="Calibri"/>
            </a:endParaRPr>
          </a:p>
          <a:p>
            <a:pPr marL="0" lvl="0" indent="-80010" algn="l" rtl="0">
              <a:lnSpc>
                <a:spcPct val="100000"/>
              </a:lnSpc>
              <a:spcBef>
                <a:spcPts val="0"/>
              </a:spcBef>
              <a:spcAft>
                <a:spcPts val="0"/>
              </a:spcAft>
              <a:buClr>
                <a:srgbClr val="000000"/>
              </a:buClr>
              <a:buSzPct val="100000"/>
              <a:buFont typeface="Noto Sans Symbols"/>
              <a:buChar char="▪"/>
            </a:pPr>
            <a:r>
              <a:rPr lang="en">
                <a:solidFill>
                  <a:srgbClr val="000000"/>
                </a:solidFill>
                <a:latin typeface="Calibri"/>
                <a:ea typeface="Calibri"/>
                <a:cs typeface="Calibri"/>
                <a:sym typeface="Calibri"/>
              </a:rPr>
              <a:t> Liaise with banks for follow up in potential cases through the LDM</a:t>
            </a:r>
            <a:endParaRPr>
              <a:solidFill>
                <a:srgbClr val="000000"/>
              </a:solidFill>
            </a:endParaRPr>
          </a:p>
          <a:p>
            <a:pPr marL="0" lvl="0" indent="0" algn="l" rtl="0">
              <a:lnSpc>
                <a:spcPct val="100000"/>
              </a:lnSpc>
              <a:spcBef>
                <a:spcPts val="0"/>
              </a:spcBef>
              <a:spcAft>
                <a:spcPts val="0"/>
              </a:spcAft>
              <a:buClr>
                <a:srgbClr val="000000"/>
              </a:buClr>
              <a:buSzPct val="133333"/>
              <a:buFont typeface="Noto Sans Symbols"/>
              <a:buNone/>
            </a:pPr>
            <a:endParaRPr>
              <a:solidFill>
                <a:srgbClr val="000000"/>
              </a:solidFill>
              <a:latin typeface="Calibri"/>
              <a:ea typeface="Calibri"/>
              <a:cs typeface="Calibri"/>
              <a:sym typeface="Calibri"/>
            </a:endParaRPr>
          </a:p>
          <a:p>
            <a:pPr marL="0" lvl="0" indent="-80010" algn="l" rtl="0">
              <a:lnSpc>
                <a:spcPct val="100000"/>
              </a:lnSpc>
              <a:spcBef>
                <a:spcPts val="0"/>
              </a:spcBef>
              <a:spcAft>
                <a:spcPts val="0"/>
              </a:spcAft>
              <a:buClr>
                <a:srgbClr val="000000"/>
              </a:buClr>
              <a:buSzPct val="100000"/>
              <a:buFont typeface="Noto Sans Symbols"/>
              <a:buChar char="▪"/>
            </a:pPr>
            <a:r>
              <a:rPr lang="en">
                <a:solidFill>
                  <a:srgbClr val="000000"/>
                </a:solidFill>
                <a:latin typeface="Calibri"/>
                <a:ea typeface="Calibri"/>
                <a:cs typeface="Calibri"/>
                <a:sym typeface="Calibri"/>
              </a:rPr>
              <a:t> Coordinate with LDM for easing bottlenecks</a:t>
            </a:r>
            <a:endParaRPr>
              <a:solidFill>
                <a:srgbClr val="000000"/>
              </a:solidFill>
            </a:endParaRPr>
          </a:p>
          <a:p>
            <a:pPr marL="0" lvl="0" indent="0" algn="l" rtl="0">
              <a:lnSpc>
                <a:spcPct val="100000"/>
              </a:lnSpc>
              <a:spcBef>
                <a:spcPts val="0"/>
              </a:spcBef>
              <a:spcAft>
                <a:spcPts val="0"/>
              </a:spcAft>
              <a:buClr>
                <a:srgbClr val="000000"/>
              </a:buClr>
              <a:buSzPct val="133333"/>
              <a:buFont typeface="Noto Sans Symbols"/>
              <a:buNone/>
            </a:pPr>
            <a:endParaRPr>
              <a:solidFill>
                <a:srgbClr val="000000"/>
              </a:solidFill>
              <a:latin typeface="Calibri"/>
              <a:ea typeface="Calibri"/>
              <a:cs typeface="Calibri"/>
              <a:sym typeface="Calibri"/>
            </a:endParaRPr>
          </a:p>
          <a:p>
            <a:pPr marL="0" lvl="0" indent="-80010" algn="l" rtl="0">
              <a:lnSpc>
                <a:spcPct val="100000"/>
              </a:lnSpc>
              <a:spcBef>
                <a:spcPts val="0"/>
              </a:spcBef>
              <a:spcAft>
                <a:spcPts val="0"/>
              </a:spcAft>
              <a:buClr>
                <a:srgbClr val="000000"/>
              </a:buClr>
              <a:buSzPct val="100000"/>
              <a:buFont typeface="Noto Sans Symbols"/>
              <a:buChar char="▪"/>
            </a:pPr>
            <a:r>
              <a:rPr lang="en">
                <a:solidFill>
                  <a:srgbClr val="000000"/>
                </a:solidFill>
                <a:latin typeface="Calibri"/>
                <a:ea typeface="Calibri"/>
                <a:cs typeface="Calibri"/>
                <a:sym typeface="Calibri"/>
              </a:rPr>
              <a:t> Assist the SLBC and DLCC in reviews and monitoring</a:t>
            </a:r>
            <a:endParaRPr>
              <a:solidFill>
                <a:srgbClr val="000000"/>
              </a:solidFill>
            </a:endParaRPr>
          </a:p>
          <a:p>
            <a:pPr marL="0" lvl="0" indent="0" algn="l" rtl="0">
              <a:lnSpc>
                <a:spcPct val="100000"/>
              </a:lnSpc>
              <a:spcBef>
                <a:spcPts val="0"/>
              </a:spcBef>
              <a:spcAft>
                <a:spcPts val="0"/>
              </a:spcAft>
              <a:buClr>
                <a:srgbClr val="000000"/>
              </a:buClr>
              <a:buSzPct val="133333"/>
              <a:buFont typeface="Calibri"/>
              <a:buNone/>
            </a:pPr>
            <a:endParaRPr>
              <a:solidFill>
                <a:srgbClr val="000000"/>
              </a:solidFill>
              <a:latin typeface="Calibri"/>
              <a:ea typeface="Calibri"/>
              <a:cs typeface="Calibri"/>
              <a:sym typeface="Calibri"/>
            </a:endParaRPr>
          </a:p>
          <a:p>
            <a:pPr marL="0" lvl="0" indent="-80010" algn="l" rtl="0">
              <a:lnSpc>
                <a:spcPct val="100000"/>
              </a:lnSpc>
              <a:spcBef>
                <a:spcPts val="0"/>
              </a:spcBef>
              <a:spcAft>
                <a:spcPts val="0"/>
              </a:spcAft>
              <a:buClr>
                <a:srgbClr val="000000"/>
              </a:buClr>
              <a:buSzPct val="100000"/>
              <a:buFont typeface="Noto Sans Symbols"/>
              <a:buChar char="▪"/>
            </a:pPr>
            <a:r>
              <a:rPr lang="en">
                <a:solidFill>
                  <a:srgbClr val="000000"/>
                </a:solidFill>
                <a:latin typeface="Calibri"/>
                <a:ea typeface="Calibri"/>
                <a:cs typeface="Calibri"/>
                <a:sym typeface="Calibri"/>
              </a:rPr>
              <a:t> Organize events, as frequently as necessary and at least once in each quarter, for experience sharing etc. amongst stakeholders.</a:t>
            </a:r>
            <a:endParaRPr>
              <a:solidFill>
                <a:srgbClr val="000000"/>
              </a:solidFill>
            </a:endParaRPr>
          </a:p>
          <a:p>
            <a:pPr marL="0" lvl="0" indent="0" algn="l" rtl="0">
              <a:lnSpc>
                <a:spcPct val="100000"/>
              </a:lnSpc>
              <a:spcBef>
                <a:spcPts val="0"/>
              </a:spcBef>
              <a:spcAft>
                <a:spcPts val="0"/>
              </a:spcAft>
              <a:buClr>
                <a:srgbClr val="000000"/>
              </a:buClr>
              <a:buSzPct val="133333"/>
              <a:buFont typeface="Noto Sans Symbols"/>
              <a:buNone/>
            </a:pPr>
            <a:endParaRPr>
              <a:solidFill>
                <a:srgbClr val="000000"/>
              </a:solidFill>
              <a:latin typeface="Calibri"/>
              <a:ea typeface="Calibri"/>
              <a:cs typeface="Calibri"/>
              <a:sym typeface="Calibri"/>
            </a:endParaRPr>
          </a:p>
          <a:p>
            <a:pPr marL="0" lvl="0" indent="0" algn="l" rtl="0">
              <a:lnSpc>
                <a:spcPct val="100000"/>
              </a:lnSpc>
              <a:spcBef>
                <a:spcPts val="0"/>
              </a:spcBef>
              <a:spcAft>
                <a:spcPts val="0"/>
              </a:spcAft>
              <a:buClr>
                <a:srgbClr val="000000"/>
              </a:buClr>
              <a:buSzPct val="133333"/>
              <a:buFont typeface="Noto Sans Symbols"/>
              <a:buNone/>
            </a:pPr>
            <a:endParaRPr>
              <a:solidFill>
                <a:srgbClr val="000000"/>
              </a:solidFill>
              <a:latin typeface="Calibri"/>
              <a:ea typeface="Calibri"/>
              <a:cs typeface="Calibri"/>
              <a:sym typeface="Calibri"/>
            </a:endParaRPr>
          </a:p>
          <a:p>
            <a:pPr marL="0" lvl="0" indent="0" algn="l" rtl="0">
              <a:lnSpc>
                <a:spcPct val="100000"/>
              </a:lnSpc>
              <a:spcBef>
                <a:spcPts val="0"/>
              </a:spcBef>
              <a:spcAft>
                <a:spcPts val="0"/>
              </a:spcAft>
              <a:buClr>
                <a:srgbClr val="000000"/>
              </a:buClr>
              <a:buSzPct val="133333"/>
              <a:buFont typeface="Noto Sans Symbols"/>
              <a:buNone/>
            </a:pPr>
            <a:endParaRPr>
              <a:solidFill>
                <a:srgbClr val="000000"/>
              </a:solidFill>
              <a:latin typeface="Calibri"/>
              <a:ea typeface="Calibri"/>
              <a:cs typeface="Calibri"/>
              <a:sym typeface="Calibri"/>
            </a:endParaRPr>
          </a:p>
          <a:p>
            <a:pPr marL="0" lvl="0" indent="0" algn="l" rtl="0">
              <a:lnSpc>
                <a:spcPct val="100000"/>
              </a:lnSpc>
              <a:spcBef>
                <a:spcPts val="0"/>
              </a:spcBef>
              <a:spcAft>
                <a:spcPts val="0"/>
              </a:spcAft>
              <a:buClr>
                <a:srgbClr val="000000"/>
              </a:buClr>
              <a:buFont typeface="Arial"/>
              <a:buNone/>
            </a:pPr>
            <a:endParaRPr>
              <a:solidFill>
                <a:srgbClr val="000000"/>
              </a:solidFill>
              <a:latin typeface="Calibri"/>
              <a:ea typeface="Calibri"/>
              <a:cs typeface="Calibri"/>
              <a:sym typeface="Calibri"/>
            </a:endParaRPr>
          </a:p>
          <a:p>
            <a:pPr marL="0" lvl="0" indent="0" algn="l" rtl="0">
              <a:spcBef>
                <a:spcPts val="0"/>
              </a:spcBef>
              <a:spcAft>
                <a:spcPts val="120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smtClean="0">
                <a:solidFill>
                  <a:srgbClr val="689C9A"/>
                </a:solidFill>
              </a:rPr>
              <a:t>5. TREAD</a:t>
            </a:r>
            <a:endParaRPr sz="2400" dirty="0"/>
          </a:p>
        </p:txBody>
      </p:sp>
      <p:sp>
        <p:nvSpPr>
          <p:cNvPr id="395" name="Google Shape;395;p4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12700" marR="5080" lvl="0" indent="0" algn="just" rtl="0">
              <a:lnSpc>
                <a:spcPct val="140000"/>
              </a:lnSpc>
              <a:spcBef>
                <a:spcPts val="0"/>
              </a:spcBef>
              <a:spcAft>
                <a:spcPts val="0"/>
              </a:spcAft>
              <a:buClr>
                <a:schemeClr val="dk1"/>
              </a:buClr>
              <a:buFont typeface="Arial"/>
              <a:buNone/>
            </a:pPr>
            <a:r>
              <a:rPr lang="en" sz="1400">
                <a:solidFill>
                  <a:srgbClr val="2D2B20"/>
                </a:solidFill>
              </a:rPr>
              <a:t>To address the critical issues of access to credit among  India’s </a:t>
            </a:r>
            <a:r>
              <a:rPr lang="en" sz="1400">
                <a:solidFill>
                  <a:srgbClr val="C00000"/>
                </a:solidFill>
              </a:rPr>
              <a:t>underprivileged women</a:t>
            </a:r>
            <a:r>
              <a:rPr lang="en" sz="1400">
                <a:solidFill>
                  <a:srgbClr val="2D2B20"/>
                </a:solidFill>
              </a:rPr>
              <a:t>, the TREAD programme  enables credit availability to interested women through  non-governmental organizations (NGOs).</a:t>
            </a:r>
            <a:endParaRPr sz="1400">
              <a:solidFill>
                <a:schemeClr val="dk1"/>
              </a:solidFill>
            </a:endParaRPr>
          </a:p>
          <a:p>
            <a:pPr marL="12700" marR="5080" lvl="0" indent="0" algn="just" rtl="0">
              <a:lnSpc>
                <a:spcPct val="140000"/>
              </a:lnSpc>
              <a:spcBef>
                <a:spcPts val="1405"/>
              </a:spcBef>
              <a:spcAft>
                <a:spcPts val="0"/>
              </a:spcAft>
              <a:buNone/>
            </a:pPr>
            <a:r>
              <a:rPr lang="en" sz="1400">
                <a:solidFill>
                  <a:srgbClr val="2D2B20"/>
                </a:solidFill>
              </a:rPr>
              <a:t>As such, women can receive support of registered NGOs in  both accessing loan facilities, and receiving counselling and training opportunities to kick-start proposed  enterprises, in order to provide pathways for women to  take up non-farm activities</a:t>
            </a:r>
            <a:endParaRPr sz="1400">
              <a:solidFill>
                <a:schemeClr val="dk1"/>
              </a:solidFill>
            </a:endParaRPr>
          </a:p>
          <a:p>
            <a:pPr marL="12700" marR="5080" lvl="0" indent="0" algn="just" rtl="0">
              <a:lnSpc>
                <a:spcPct val="140000"/>
              </a:lnSpc>
              <a:spcBef>
                <a:spcPts val="1405"/>
              </a:spcBef>
              <a:spcAft>
                <a:spcPts val="0"/>
              </a:spcAft>
              <a:buClr>
                <a:schemeClr val="dk1"/>
              </a:buClr>
              <a:buFont typeface="Arial"/>
              <a:buNone/>
            </a:pPr>
            <a:endParaRPr sz="1400">
              <a:solidFill>
                <a:srgbClr val="2D2B20"/>
              </a:solidFill>
            </a:endParaRPr>
          </a:p>
          <a:p>
            <a:pPr marL="0" lvl="0" indent="0" algn="l" rtl="0">
              <a:spcBef>
                <a:spcPts val="0"/>
              </a:spcBef>
              <a:spcAft>
                <a:spcPts val="1200"/>
              </a:spcAft>
              <a:buNone/>
            </a:pP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grpSp>
        <p:nvGrpSpPr>
          <p:cNvPr id="418" name="Google Shape;418;p49"/>
          <p:cNvGrpSpPr/>
          <p:nvPr/>
        </p:nvGrpSpPr>
        <p:grpSpPr>
          <a:xfrm>
            <a:off x="838201" y="568472"/>
            <a:ext cx="7810535" cy="3711923"/>
            <a:chOff x="838200" y="568451"/>
            <a:chExt cx="7810535" cy="5603749"/>
          </a:xfrm>
        </p:grpSpPr>
        <p:sp>
          <p:nvSpPr>
            <p:cNvPr id="419" name="Google Shape;419;p49"/>
            <p:cNvSpPr/>
            <p:nvPr/>
          </p:nvSpPr>
          <p:spPr>
            <a:xfrm>
              <a:off x="838200" y="3048000"/>
              <a:ext cx="7810500" cy="3124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20" name="Google Shape;420;p49"/>
            <p:cNvSpPr/>
            <p:nvPr/>
          </p:nvSpPr>
          <p:spPr>
            <a:xfrm>
              <a:off x="6155435" y="568451"/>
              <a:ext cx="2493300" cy="24657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smtClean="0"/>
              <a:t>6. PMKVY</a:t>
            </a:r>
            <a:endParaRPr dirty="0"/>
          </a:p>
        </p:txBody>
      </p:sp>
      <p:sp>
        <p:nvSpPr>
          <p:cNvPr id="401" name="Google Shape;401;p4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299085" marR="5080" lvl="0" indent="-287019" algn="l" rtl="0">
              <a:lnSpc>
                <a:spcPct val="100000"/>
              </a:lnSpc>
              <a:spcBef>
                <a:spcPts val="0"/>
              </a:spcBef>
              <a:spcAft>
                <a:spcPts val="0"/>
              </a:spcAft>
              <a:buClr>
                <a:srgbClr val="000000"/>
              </a:buClr>
              <a:buSzPts val="1800"/>
              <a:buFont typeface="Noto Sans Symbols"/>
              <a:buChar char="⮚"/>
            </a:pPr>
            <a:r>
              <a:rPr lang="en">
                <a:solidFill>
                  <a:srgbClr val="000000"/>
                </a:solidFill>
              </a:rPr>
              <a:t>	</a:t>
            </a:r>
            <a:r>
              <a:rPr lang="en" b="1">
                <a:solidFill>
                  <a:srgbClr val="F79546"/>
                </a:solidFill>
              </a:rPr>
              <a:t>Skill </a:t>
            </a:r>
            <a:r>
              <a:rPr lang="en" b="1">
                <a:solidFill>
                  <a:srgbClr val="9BBA58"/>
                </a:solidFill>
              </a:rPr>
              <a:t>India </a:t>
            </a:r>
            <a:r>
              <a:rPr lang="en">
                <a:solidFill>
                  <a:srgbClr val="000000"/>
                </a:solidFill>
              </a:rPr>
              <a:t>is an initiative of the Government of India It was launched by Prime  Minister Narendra Modi on 15th July 2015 with an aim to train over 40 crore people in  India in different skills by 2022.</a:t>
            </a:r>
            <a:endParaRPr>
              <a:solidFill>
                <a:srgbClr val="000000"/>
              </a:solidFill>
            </a:endParaRPr>
          </a:p>
          <a:p>
            <a:pPr marL="0" lvl="0" indent="0" algn="l" rtl="0">
              <a:lnSpc>
                <a:spcPct val="100000"/>
              </a:lnSpc>
              <a:spcBef>
                <a:spcPts val="25"/>
              </a:spcBef>
              <a:spcAft>
                <a:spcPts val="0"/>
              </a:spcAft>
              <a:buClr>
                <a:srgbClr val="000000"/>
              </a:buClr>
              <a:buSzPts val="1750"/>
              <a:buFont typeface="Noto Sans Symbols"/>
              <a:buNone/>
            </a:pPr>
            <a:endParaRPr sz="1750">
              <a:solidFill>
                <a:srgbClr val="000000"/>
              </a:solidFill>
            </a:endParaRPr>
          </a:p>
          <a:p>
            <a:pPr marL="299085" marR="394335" lvl="0" indent="-287019" algn="l" rtl="0">
              <a:lnSpc>
                <a:spcPct val="100000"/>
              </a:lnSpc>
              <a:spcBef>
                <a:spcPts val="0"/>
              </a:spcBef>
              <a:spcAft>
                <a:spcPts val="0"/>
              </a:spcAft>
              <a:buClr>
                <a:srgbClr val="000000"/>
              </a:buClr>
              <a:buSzPts val="1800"/>
              <a:buFont typeface="Noto Sans Symbols"/>
              <a:buChar char="⮚"/>
            </a:pPr>
            <a:r>
              <a:rPr lang="en">
                <a:solidFill>
                  <a:srgbClr val="000000"/>
                </a:solidFill>
              </a:rPr>
              <a:t>	The initiatives include National Skill Development Mission, National Policy for Skill  Development and Entrepreneurship 2015, Pradhan Mantri Kaushal Vikas Yojana  (PMKVY) scheme and the Skill Loan scheme.</a:t>
            </a:r>
            <a:endParaRPr>
              <a:solidFill>
                <a:srgbClr val="000000"/>
              </a:solidFill>
            </a:endParaRPr>
          </a:p>
          <a:p>
            <a:pPr marL="0" lvl="0" indent="0" algn="l" rtl="0">
              <a:lnSpc>
                <a:spcPct val="100000"/>
              </a:lnSpc>
              <a:spcBef>
                <a:spcPts val="20"/>
              </a:spcBef>
              <a:spcAft>
                <a:spcPts val="0"/>
              </a:spcAft>
              <a:buClr>
                <a:srgbClr val="000000"/>
              </a:buClr>
              <a:buSzPts val="1750"/>
              <a:buFont typeface="Noto Sans Symbols"/>
              <a:buNone/>
            </a:pPr>
            <a:endParaRPr sz="1750">
              <a:solidFill>
                <a:srgbClr val="000000"/>
              </a:solidFill>
            </a:endParaRPr>
          </a:p>
          <a:p>
            <a:pPr marL="299085" marR="135255" lvl="0" indent="-287019" algn="l" rtl="0">
              <a:lnSpc>
                <a:spcPct val="100000"/>
              </a:lnSpc>
              <a:spcBef>
                <a:spcPts val="5"/>
              </a:spcBef>
              <a:spcAft>
                <a:spcPts val="0"/>
              </a:spcAft>
              <a:buClr>
                <a:srgbClr val="000000"/>
              </a:buClr>
              <a:buSzPts val="1800"/>
              <a:buFont typeface="Noto Sans Symbols"/>
              <a:buChar char="⮚"/>
            </a:pPr>
            <a:r>
              <a:rPr lang="en">
                <a:solidFill>
                  <a:srgbClr val="000000"/>
                </a:solidFill>
              </a:rPr>
              <a:t>	</a:t>
            </a:r>
            <a:r>
              <a:rPr lang="en" b="1">
                <a:solidFill>
                  <a:srgbClr val="F79546"/>
                </a:solidFill>
              </a:rPr>
              <a:t>Skill </a:t>
            </a:r>
            <a:r>
              <a:rPr lang="en" b="1">
                <a:solidFill>
                  <a:srgbClr val="9BBA58"/>
                </a:solidFill>
              </a:rPr>
              <a:t>India </a:t>
            </a:r>
            <a:r>
              <a:rPr lang="en">
                <a:solidFill>
                  <a:srgbClr val="000000"/>
                </a:solidFill>
              </a:rPr>
              <a:t>won’t be just a programme but a movement. Here, youth who are jobless,  college and schools dropouts, along with the educated ones, from rural and urban  areas, all will be given value addition.</a:t>
            </a:r>
            <a:endParaRPr>
              <a:solidFill>
                <a:srgbClr val="000000"/>
              </a:solidFill>
            </a:endParaRPr>
          </a:p>
          <a:p>
            <a:pPr marL="0" lvl="0" indent="0" algn="l" rtl="0">
              <a:spcBef>
                <a:spcPts val="0"/>
              </a:spcBef>
              <a:spcAft>
                <a:spcPts val="120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4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p>
            <a:pPr marL="12700" lvl="0" indent="0" algn="l" rtl="0">
              <a:spcBef>
                <a:spcPts val="0"/>
              </a:spcBef>
              <a:spcAft>
                <a:spcPts val="0"/>
              </a:spcAft>
              <a:buNone/>
            </a:pPr>
            <a:r>
              <a:rPr lang="en" sz="1800" b="1">
                <a:solidFill>
                  <a:srgbClr val="F79546"/>
                </a:solidFill>
              </a:rPr>
              <a:t>Vision </a:t>
            </a:r>
            <a:r>
              <a:rPr lang="en" sz="1800" b="1">
                <a:solidFill>
                  <a:srgbClr val="1F487C"/>
                </a:solidFill>
              </a:rPr>
              <a:t>&amp; </a:t>
            </a:r>
            <a:r>
              <a:rPr lang="en" sz="1800" b="1">
                <a:solidFill>
                  <a:srgbClr val="9BBA58"/>
                </a:solidFill>
              </a:rPr>
              <a:t>Mission</a:t>
            </a:r>
            <a:endParaRPr sz="1800" b="1">
              <a:solidFill>
                <a:srgbClr val="9BBA58"/>
              </a:solidFill>
            </a:endParaRPr>
          </a:p>
          <a:p>
            <a:pPr marL="0" lvl="0" indent="0" algn="l" rtl="0">
              <a:spcBef>
                <a:spcPts val="0"/>
              </a:spcBef>
              <a:spcAft>
                <a:spcPts val="0"/>
              </a:spcAft>
              <a:buNone/>
            </a:pPr>
            <a:endParaRPr sz="1800"/>
          </a:p>
        </p:txBody>
      </p:sp>
      <p:sp>
        <p:nvSpPr>
          <p:cNvPr id="407" name="Google Shape;407;p4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lnSpcReduction="10000"/>
          </a:bodyPr>
          <a:lstStyle/>
          <a:p>
            <a:pPr marL="12700" marR="5080" lvl="0" indent="0" algn="l" rtl="0">
              <a:lnSpc>
                <a:spcPct val="100299"/>
              </a:lnSpc>
              <a:spcBef>
                <a:spcPts val="0"/>
              </a:spcBef>
              <a:spcAft>
                <a:spcPts val="0"/>
              </a:spcAft>
              <a:buClr>
                <a:srgbClr val="000000"/>
              </a:buClr>
              <a:buFont typeface="Arial"/>
              <a:buNone/>
            </a:pPr>
            <a:r>
              <a:rPr lang="en" sz="2400" b="1">
                <a:solidFill>
                  <a:srgbClr val="F79546"/>
                </a:solidFill>
              </a:rPr>
              <a:t>Vision - </a:t>
            </a:r>
            <a:r>
              <a:rPr lang="en">
                <a:solidFill>
                  <a:srgbClr val="000000"/>
                </a:solidFill>
              </a:rPr>
              <a:t>NSDC was set up as part of a national skill development mission to fulfill the  growing need in India for skilled manpower across sectors and narrow the existing gap  between the demand and supply of skills. There is a compelling need to launch a world-  class skill development program in a mission mode that will address the challenge of  imparting the skills required by a growing economy.</a:t>
            </a:r>
            <a:endParaRPr>
              <a:solidFill>
                <a:srgbClr val="000000"/>
              </a:solidFill>
            </a:endParaRPr>
          </a:p>
          <a:p>
            <a:pPr marL="0" lvl="0" indent="0" algn="l" rtl="0">
              <a:lnSpc>
                <a:spcPct val="100000"/>
              </a:lnSpc>
              <a:spcBef>
                <a:spcPts val="0"/>
              </a:spcBef>
              <a:spcAft>
                <a:spcPts val="0"/>
              </a:spcAft>
              <a:buClr>
                <a:srgbClr val="000000"/>
              </a:buClr>
              <a:buFont typeface="Arial"/>
              <a:buNone/>
            </a:pPr>
            <a:endParaRPr>
              <a:solidFill>
                <a:srgbClr val="000000"/>
              </a:solidFill>
            </a:endParaRPr>
          </a:p>
          <a:p>
            <a:pPr marL="0" lvl="0" indent="0" algn="l" rtl="0">
              <a:lnSpc>
                <a:spcPct val="100000"/>
              </a:lnSpc>
              <a:spcBef>
                <a:spcPts val="5"/>
              </a:spcBef>
              <a:spcAft>
                <a:spcPts val="0"/>
              </a:spcAft>
              <a:buClr>
                <a:srgbClr val="000000"/>
              </a:buClr>
              <a:buFont typeface="Arial"/>
              <a:buNone/>
            </a:pPr>
            <a:endParaRPr sz="1500">
              <a:solidFill>
                <a:srgbClr val="000000"/>
              </a:solidFill>
            </a:endParaRPr>
          </a:p>
          <a:p>
            <a:pPr marL="12700" marR="196215" lvl="0" indent="0" algn="l" rtl="0">
              <a:lnSpc>
                <a:spcPct val="100400"/>
              </a:lnSpc>
              <a:spcBef>
                <a:spcPts val="0"/>
              </a:spcBef>
              <a:spcAft>
                <a:spcPts val="0"/>
              </a:spcAft>
              <a:buClr>
                <a:srgbClr val="000000"/>
              </a:buClr>
              <a:buFont typeface="Arial"/>
              <a:buNone/>
            </a:pPr>
            <a:r>
              <a:rPr lang="en" sz="2400" b="1">
                <a:solidFill>
                  <a:srgbClr val="9BBA58"/>
                </a:solidFill>
              </a:rPr>
              <a:t>Mission - </a:t>
            </a:r>
            <a:r>
              <a:rPr lang="en">
                <a:solidFill>
                  <a:srgbClr val="000000"/>
                </a:solidFill>
              </a:rPr>
              <a:t>Upgrade skills to international standards through significant industry  involvement and develop necessary frameworks for standards, curriculum and quality  assurance. Play the role of a "market-maker" by bringing financing, particularly in  sectors where market mechanisms are ineffective or missing.</a:t>
            </a:r>
            <a:endParaRPr>
              <a:solidFill>
                <a:srgbClr val="000000"/>
              </a:solidFill>
            </a:endParaRPr>
          </a:p>
          <a:p>
            <a:pPr marL="0" lvl="0" indent="0" algn="l" rtl="0">
              <a:spcBef>
                <a:spcPts val="0"/>
              </a:spcBef>
              <a:spcAft>
                <a:spcPts val="120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426" name="Google Shape;426;p5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323215" marR="25400" lvl="0" indent="-274320" algn="l" rtl="0">
              <a:lnSpc>
                <a:spcPct val="100000"/>
              </a:lnSpc>
              <a:spcBef>
                <a:spcPts val="0"/>
              </a:spcBef>
              <a:spcAft>
                <a:spcPts val="0"/>
              </a:spcAft>
              <a:buClr>
                <a:srgbClr val="000000"/>
              </a:buClr>
              <a:buSzPts val="1800"/>
              <a:buFont typeface="Noto Sans Symbols"/>
              <a:buChar char="⮚"/>
            </a:pPr>
            <a:r>
              <a:rPr lang="en" b="1">
                <a:solidFill>
                  <a:srgbClr val="000000"/>
                </a:solidFill>
              </a:rPr>
              <a:t>Pradhan Mantri Kaushal Vikas Yojana</a:t>
            </a:r>
            <a:r>
              <a:rPr lang="en">
                <a:solidFill>
                  <a:srgbClr val="000000"/>
                </a:solidFill>
              </a:rPr>
              <a:t>is a unique initiative by the  Government of India that aims to offer 24 lakh Indian youth  meaningful, industry relevant, skill based training.</a:t>
            </a:r>
            <a:endParaRPr>
              <a:solidFill>
                <a:srgbClr val="000000"/>
              </a:solidFill>
            </a:endParaRPr>
          </a:p>
          <a:p>
            <a:pPr marL="0" lvl="0" indent="0" algn="l" rtl="0">
              <a:lnSpc>
                <a:spcPct val="100000"/>
              </a:lnSpc>
              <a:spcBef>
                <a:spcPts val="0"/>
              </a:spcBef>
              <a:spcAft>
                <a:spcPts val="0"/>
              </a:spcAft>
              <a:buClr>
                <a:srgbClr val="000000"/>
              </a:buClr>
              <a:buSzPts val="2000"/>
              <a:buFont typeface="Noto Sans Symbols"/>
              <a:buNone/>
            </a:pPr>
            <a:endParaRPr>
              <a:solidFill>
                <a:srgbClr val="000000"/>
              </a:solidFill>
            </a:endParaRPr>
          </a:p>
          <a:p>
            <a:pPr marL="0" lvl="0" indent="0" algn="l" rtl="0">
              <a:lnSpc>
                <a:spcPct val="100000"/>
              </a:lnSpc>
              <a:spcBef>
                <a:spcPts val="10"/>
              </a:spcBef>
              <a:spcAft>
                <a:spcPts val="0"/>
              </a:spcAft>
              <a:buClr>
                <a:srgbClr val="000000"/>
              </a:buClr>
              <a:buSzPts val="2850"/>
              <a:buFont typeface="Noto Sans Symbols"/>
              <a:buNone/>
            </a:pPr>
            <a:endParaRPr>
              <a:solidFill>
                <a:srgbClr val="000000"/>
              </a:solidFill>
            </a:endParaRPr>
          </a:p>
          <a:p>
            <a:pPr marL="299085" marR="5080" lvl="0" indent="-274319" algn="l" rtl="0">
              <a:lnSpc>
                <a:spcPct val="100000"/>
              </a:lnSpc>
              <a:spcBef>
                <a:spcPts val="0"/>
              </a:spcBef>
              <a:spcAft>
                <a:spcPts val="0"/>
              </a:spcAft>
              <a:buClr>
                <a:srgbClr val="000000"/>
              </a:buClr>
              <a:buSzPts val="1800"/>
              <a:buFont typeface="Noto Sans Symbols"/>
              <a:buChar char="⮚"/>
            </a:pPr>
            <a:r>
              <a:rPr lang="en">
                <a:solidFill>
                  <a:srgbClr val="000000"/>
                </a:solidFill>
              </a:rPr>
              <a:t>Under this scheme, the trainees will be offered a financial reward  and a government certification on successful completion of  training and assessment, which will help them in securing a job  for a better future.</a:t>
            </a:r>
            <a:endParaRPr>
              <a:solidFill>
                <a:srgbClr val="000000"/>
              </a:solidFill>
            </a:endParaRPr>
          </a:p>
          <a:p>
            <a:pPr marL="0" lvl="0" indent="0" algn="l" rtl="0">
              <a:spcBef>
                <a:spcPts val="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183825"/>
            <a:ext cx="8520600" cy="572700"/>
          </a:xfrm>
          <a:prstGeom prst="rect">
            <a:avLst/>
          </a:prstGeom>
        </p:spPr>
        <p:txBody>
          <a:bodyPr spcFirstLastPara="1" wrap="square" lIns="91425" tIns="91425" rIns="91425" bIns="91425" anchor="t" anchorCtr="0">
            <a:normAutofit fontScale="90000"/>
          </a:bodyPr>
          <a:lstStyle/>
          <a:p>
            <a:pPr marL="1905" lvl="0" indent="0" algn="ctr" rtl="0">
              <a:spcBef>
                <a:spcPts val="0"/>
              </a:spcBef>
              <a:spcAft>
                <a:spcPts val="0"/>
              </a:spcAft>
              <a:buClr>
                <a:schemeClr val="dk1"/>
              </a:buClr>
              <a:buFont typeface="Arial"/>
              <a:buNone/>
            </a:pPr>
            <a:r>
              <a:rPr lang="en" sz="3000" b="1"/>
              <a:t>Meaning of startup india</a:t>
            </a:r>
            <a:endParaRPr sz="3000"/>
          </a:p>
          <a:p>
            <a:pPr marL="0" lvl="0" indent="0" algn="l" rtl="0">
              <a:spcBef>
                <a:spcPts val="0"/>
              </a:spcBef>
              <a:spcAft>
                <a:spcPts val="0"/>
              </a:spcAft>
              <a:buNone/>
            </a:pPr>
            <a:endParaRPr/>
          </a:p>
        </p:txBody>
      </p:sp>
      <p:sp>
        <p:nvSpPr>
          <p:cNvPr id="98" name="Google Shape;98;p15"/>
          <p:cNvSpPr txBox="1">
            <a:spLocks noGrp="1"/>
          </p:cNvSpPr>
          <p:nvPr>
            <p:ph type="body" idx="1"/>
          </p:nvPr>
        </p:nvSpPr>
        <p:spPr>
          <a:xfrm>
            <a:off x="261475" y="756525"/>
            <a:ext cx="8520600" cy="3416400"/>
          </a:xfrm>
          <a:prstGeom prst="rect">
            <a:avLst/>
          </a:prstGeom>
        </p:spPr>
        <p:txBody>
          <a:bodyPr spcFirstLastPara="1" wrap="square" lIns="91425" tIns="91425" rIns="91425" bIns="91425" anchor="t" anchorCtr="0">
            <a:normAutofit/>
          </a:bodyPr>
          <a:lstStyle/>
          <a:p>
            <a:pPr marL="355600" marR="260350" lvl="0" indent="-228600" algn="l" rtl="0">
              <a:lnSpc>
                <a:spcPct val="100000"/>
              </a:lnSpc>
              <a:spcBef>
                <a:spcPts val="0"/>
              </a:spcBef>
              <a:spcAft>
                <a:spcPts val="0"/>
              </a:spcAft>
              <a:buClr>
                <a:schemeClr val="dk1"/>
              </a:buClr>
              <a:buSzPts val="1400"/>
              <a:buChar char="•"/>
            </a:pPr>
            <a:r>
              <a:rPr lang="en" sz="1400" dirty="0">
                <a:solidFill>
                  <a:schemeClr val="dk1"/>
                </a:solidFill>
              </a:rPr>
              <a:t>Meaning of startup india “from job seeker to  job creator”</a:t>
            </a:r>
            <a:endParaRPr sz="1400" dirty="0">
              <a:solidFill>
                <a:schemeClr val="dk1"/>
              </a:solidFill>
            </a:endParaRPr>
          </a:p>
          <a:p>
            <a:pPr marL="355600" marR="1282065" lvl="0" indent="-228600" algn="l" rtl="0">
              <a:lnSpc>
                <a:spcPct val="100000"/>
              </a:lnSpc>
              <a:spcBef>
                <a:spcPts val="0"/>
              </a:spcBef>
              <a:spcAft>
                <a:spcPts val="0"/>
              </a:spcAft>
              <a:buClr>
                <a:schemeClr val="dk1"/>
              </a:buClr>
              <a:buSzPts val="1400"/>
              <a:buChar char="•"/>
            </a:pPr>
            <a:r>
              <a:rPr lang="en" sz="1400" dirty="0">
                <a:solidFill>
                  <a:schemeClr val="dk1"/>
                </a:solidFill>
              </a:rPr>
              <a:t>The economy of a country depends on  countrymen.</a:t>
            </a:r>
            <a:endParaRPr sz="1400" dirty="0">
              <a:solidFill>
                <a:schemeClr val="dk1"/>
              </a:solidFill>
            </a:endParaRPr>
          </a:p>
          <a:p>
            <a:pPr marL="355600" marR="5080" lvl="0" indent="-228600" algn="l" rtl="0">
              <a:lnSpc>
                <a:spcPct val="100000"/>
              </a:lnSpc>
              <a:spcBef>
                <a:spcPts val="0"/>
              </a:spcBef>
              <a:spcAft>
                <a:spcPts val="0"/>
              </a:spcAft>
              <a:buClr>
                <a:schemeClr val="dk1"/>
              </a:buClr>
              <a:buSzPts val="1400"/>
              <a:buChar char="•"/>
            </a:pPr>
            <a:r>
              <a:rPr lang="en" sz="1400" dirty="0">
                <a:solidFill>
                  <a:schemeClr val="dk1"/>
                </a:solidFill>
              </a:rPr>
              <a:t>Large no. of employee &amp; woring people better  be the economy.</a:t>
            </a:r>
            <a:endParaRPr sz="1400" dirty="0">
              <a:solidFill>
                <a:schemeClr val="dk1"/>
              </a:solidFill>
            </a:endParaRPr>
          </a:p>
          <a:p>
            <a:pPr marL="355600" marR="20320" lvl="0" indent="-228600" algn="l" rtl="0">
              <a:lnSpc>
                <a:spcPct val="100000"/>
              </a:lnSpc>
              <a:spcBef>
                <a:spcPts val="0"/>
              </a:spcBef>
              <a:spcAft>
                <a:spcPts val="0"/>
              </a:spcAft>
              <a:buClr>
                <a:schemeClr val="dk1"/>
              </a:buClr>
              <a:buSzPts val="1400"/>
              <a:buChar char="•"/>
            </a:pPr>
            <a:r>
              <a:rPr lang="en" sz="1400" dirty="0">
                <a:solidFill>
                  <a:schemeClr val="dk1"/>
                </a:solidFill>
              </a:rPr>
              <a:t>The india govt. realized that india people have  the potential to work hardly ,all they need is  promising startup.</a:t>
            </a:r>
            <a:endParaRPr sz="1400" dirty="0">
              <a:solidFill>
                <a:schemeClr val="dk1"/>
              </a:solidFill>
            </a:endParaRPr>
          </a:p>
          <a:p>
            <a:pPr marL="457200" marR="5080" lvl="0" indent="-317500" algn="l" rtl="0">
              <a:lnSpc>
                <a:spcPct val="100000"/>
              </a:lnSpc>
              <a:spcBef>
                <a:spcPts val="0"/>
              </a:spcBef>
              <a:spcAft>
                <a:spcPts val="0"/>
              </a:spcAft>
              <a:buClr>
                <a:schemeClr val="dk1"/>
              </a:buClr>
              <a:buSzPts val="1400"/>
              <a:buChar char="•"/>
            </a:pPr>
            <a:r>
              <a:rPr lang="en" sz="1400" dirty="0">
                <a:solidFill>
                  <a:schemeClr val="dk1"/>
                </a:solidFill>
              </a:rPr>
              <a:t>So indian govt. in the leadership of Narendra  Modi has decided to offer a gift as a wise  programme “startup india</a:t>
            </a:r>
            <a:endParaRPr sz="1400" dirty="0">
              <a:solidFill>
                <a:schemeClr val="dk1"/>
              </a:solidFill>
            </a:endParaRPr>
          </a:p>
          <a:p>
            <a:pPr marL="0" lvl="0" indent="0" algn="l" rtl="0">
              <a:spcBef>
                <a:spcPts val="0"/>
              </a:spcBef>
              <a:spcAft>
                <a:spcPts val="1200"/>
              </a:spcAft>
              <a:buNone/>
            </a:pPr>
            <a:endParaRPr sz="1400" dirty="0"/>
          </a:p>
        </p:txBody>
      </p:sp>
      <p:sp>
        <p:nvSpPr>
          <p:cNvPr id="99" name="Google Shape;99;p15"/>
          <p:cNvSpPr/>
          <p:nvPr/>
        </p:nvSpPr>
        <p:spPr>
          <a:xfrm>
            <a:off x="673675" y="2667725"/>
            <a:ext cx="7696200" cy="20574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p>
            <a:pPr marL="12700" lvl="0" indent="0" algn="l" rtl="0">
              <a:spcBef>
                <a:spcPts val="0"/>
              </a:spcBef>
              <a:spcAft>
                <a:spcPts val="0"/>
              </a:spcAft>
              <a:buClr>
                <a:schemeClr val="dk1"/>
              </a:buClr>
              <a:buFont typeface="Arial"/>
              <a:buNone/>
            </a:pPr>
            <a:r>
              <a:rPr lang="en" sz="2400" b="1">
                <a:solidFill>
                  <a:srgbClr val="F79546"/>
                </a:solidFill>
              </a:rPr>
              <a:t>Feat</a:t>
            </a:r>
            <a:r>
              <a:rPr lang="en" sz="2400" b="1">
                <a:solidFill>
                  <a:srgbClr val="9BBA58"/>
                </a:solidFill>
              </a:rPr>
              <a:t>ures</a:t>
            </a:r>
            <a:endParaRPr sz="2400" b="1">
              <a:solidFill>
                <a:srgbClr val="9BBA58"/>
              </a:solidFill>
            </a:endParaRPr>
          </a:p>
          <a:p>
            <a:pPr marL="0" lvl="0" indent="0" algn="l" rtl="0">
              <a:spcBef>
                <a:spcPts val="0"/>
              </a:spcBef>
              <a:spcAft>
                <a:spcPts val="0"/>
              </a:spcAft>
              <a:buNone/>
            </a:pPr>
            <a:endParaRPr sz="2400"/>
          </a:p>
        </p:txBody>
      </p:sp>
      <p:sp>
        <p:nvSpPr>
          <p:cNvPr id="413" name="Google Shape;413;p48"/>
          <p:cNvSpPr txBox="1"/>
          <p:nvPr/>
        </p:nvSpPr>
        <p:spPr>
          <a:xfrm>
            <a:off x="205190" y="1049990"/>
            <a:ext cx="8627100" cy="3043500"/>
          </a:xfrm>
          <a:prstGeom prst="rect">
            <a:avLst/>
          </a:prstGeom>
          <a:noFill/>
          <a:ln>
            <a:noFill/>
          </a:ln>
        </p:spPr>
        <p:txBody>
          <a:bodyPr spcFirstLastPara="1" wrap="square" lIns="0" tIns="12700" rIns="0" bIns="0" anchor="t" anchorCtr="0">
            <a:noAutofit/>
          </a:bodyPr>
          <a:lstStyle/>
          <a:p>
            <a:pPr marL="299085" marR="0" lvl="0" indent="-287019" algn="l" rtl="0">
              <a:lnSpc>
                <a:spcPct val="100000"/>
              </a:lnSpc>
              <a:spcBef>
                <a:spcPts val="0"/>
              </a:spcBef>
              <a:spcAft>
                <a:spcPts val="0"/>
              </a:spcAft>
              <a:buSzPts val="1800"/>
              <a:buFont typeface="Noto Sans Symbols"/>
              <a:buChar char="⮚"/>
            </a:pPr>
            <a:r>
              <a:rPr lang="en" sz="1800">
                <a:latin typeface="Arial"/>
                <a:ea typeface="Arial"/>
                <a:cs typeface="Arial"/>
                <a:sym typeface="Arial"/>
              </a:rPr>
              <a:t>The emphasis is to skill the youths in such a way so that they get employment and also</a:t>
            </a:r>
            <a:endParaRPr sz="1800">
              <a:latin typeface="Arial"/>
              <a:ea typeface="Arial"/>
              <a:cs typeface="Arial"/>
              <a:sym typeface="Arial"/>
            </a:endParaRPr>
          </a:p>
          <a:p>
            <a:pPr marL="299085" marR="0" lvl="0" indent="0" algn="l" rtl="0">
              <a:lnSpc>
                <a:spcPct val="100000"/>
              </a:lnSpc>
              <a:spcBef>
                <a:spcPts val="0"/>
              </a:spcBef>
              <a:spcAft>
                <a:spcPts val="0"/>
              </a:spcAft>
              <a:buNone/>
            </a:pPr>
            <a:r>
              <a:rPr lang="en" sz="1800">
                <a:latin typeface="Arial"/>
                <a:ea typeface="Arial"/>
                <a:cs typeface="Arial"/>
                <a:sym typeface="Arial"/>
              </a:rPr>
              <a:t>improve entrepreneurship.</a:t>
            </a:r>
            <a:endParaRPr sz="1800">
              <a:latin typeface="Arial"/>
              <a:ea typeface="Arial"/>
              <a:cs typeface="Arial"/>
              <a:sym typeface="Arial"/>
            </a:endParaRPr>
          </a:p>
          <a:p>
            <a:pPr marL="0" marR="0" lvl="0" indent="0" algn="l" rtl="0">
              <a:lnSpc>
                <a:spcPct val="100000"/>
              </a:lnSpc>
              <a:spcBef>
                <a:spcPts val="25"/>
              </a:spcBef>
              <a:spcAft>
                <a:spcPts val="0"/>
              </a:spcAft>
              <a:buNone/>
            </a:pPr>
            <a:endParaRPr sz="1750">
              <a:latin typeface="Arial"/>
              <a:ea typeface="Arial"/>
              <a:cs typeface="Arial"/>
              <a:sym typeface="Arial"/>
            </a:endParaRPr>
          </a:p>
          <a:p>
            <a:pPr marL="350520" marR="0" lvl="0" indent="-338455" algn="l" rtl="0">
              <a:lnSpc>
                <a:spcPct val="100000"/>
              </a:lnSpc>
              <a:spcBef>
                <a:spcPts val="0"/>
              </a:spcBef>
              <a:spcAft>
                <a:spcPts val="0"/>
              </a:spcAft>
              <a:buSzPts val="1800"/>
              <a:buFont typeface="Noto Sans Symbols"/>
              <a:buChar char="⮚"/>
            </a:pPr>
            <a:r>
              <a:rPr lang="en" sz="1800">
                <a:latin typeface="Arial"/>
                <a:ea typeface="Arial"/>
                <a:cs typeface="Arial"/>
                <a:sym typeface="Arial"/>
              </a:rPr>
              <a:t>Provides training, support and guidance for all occupations .</a:t>
            </a:r>
            <a:endParaRPr sz="1800">
              <a:latin typeface="Arial"/>
              <a:ea typeface="Arial"/>
              <a:cs typeface="Arial"/>
              <a:sym typeface="Arial"/>
            </a:endParaRPr>
          </a:p>
          <a:p>
            <a:pPr marL="0" marR="0" lvl="0" indent="0" algn="l" rtl="0">
              <a:lnSpc>
                <a:spcPct val="100000"/>
              </a:lnSpc>
              <a:spcBef>
                <a:spcPts val="20"/>
              </a:spcBef>
              <a:spcAft>
                <a:spcPts val="0"/>
              </a:spcAft>
              <a:buSzPts val="1750"/>
              <a:buFont typeface="Noto Sans Symbols"/>
              <a:buNone/>
            </a:pPr>
            <a:endParaRPr sz="1750">
              <a:latin typeface="Arial"/>
              <a:ea typeface="Arial"/>
              <a:cs typeface="Arial"/>
              <a:sym typeface="Arial"/>
            </a:endParaRPr>
          </a:p>
          <a:p>
            <a:pPr marL="299085" marR="5080" lvl="0" indent="-287019" algn="l" rtl="0">
              <a:lnSpc>
                <a:spcPct val="100000"/>
              </a:lnSpc>
              <a:spcBef>
                <a:spcPts val="5"/>
              </a:spcBef>
              <a:spcAft>
                <a:spcPts val="0"/>
              </a:spcAft>
              <a:buSzPts val="1800"/>
              <a:buFont typeface="Noto Sans Symbols"/>
              <a:buChar char="⮚"/>
            </a:pPr>
            <a:r>
              <a:rPr lang="en" sz="1800"/>
              <a:t>	</a:t>
            </a:r>
            <a:r>
              <a:rPr lang="en" sz="1800">
                <a:latin typeface="Arial"/>
                <a:ea typeface="Arial"/>
                <a:cs typeface="Arial"/>
                <a:sym typeface="Arial"/>
              </a:rPr>
              <a:t>The training programmes would be on the lines of international level so that the youth of  our country can not only meet the domestic demands but also of other countries like the  US, Japan, China, Germany, Russia and those in the West Asia.</a:t>
            </a:r>
            <a:endParaRPr sz="1800">
              <a:latin typeface="Arial"/>
              <a:ea typeface="Arial"/>
              <a:cs typeface="Arial"/>
              <a:sym typeface="Arial"/>
            </a:endParaRPr>
          </a:p>
          <a:p>
            <a:pPr marL="0" marR="0" lvl="0" indent="0" algn="l" rtl="0">
              <a:lnSpc>
                <a:spcPct val="100000"/>
              </a:lnSpc>
              <a:spcBef>
                <a:spcPts val="25"/>
              </a:spcBef>
              <a:spcAft>
                <a:spcPts val="0"/>
              </a:spcAft>
              <a:buSzPts val="1750"/>
              <a:buFont typeface="Noto Sans Symbols"/>
              <a:buNone/>
            </a:pPr>
            <a:endParaRPr sz="1750">
              <a:latin typeface="Arial"/>
              <a:ea typeface="Arial"/>
              <a:cs typeface="Arial"/>
              <a:sym typeface="Arial"/>
            </a:endParaRPr>
          </a:p>
          <a:p>
            <a:pPr marL="299085" marR="137160" lvl="0" indent="-287019" algn="l" rtl="0">
              <a:lnSpc>
                <a:spcPct val="100000"/>
              </a:lnSpc>
              <a:spcBef>
                <a:spcPts val="0"/>
              </a:spcBef>
              <a:spcAft>
                <a:spcPts val="0"/>
              </a:spcAft>
              <a:buSzPts val="1800"/>
              <a:buFont typeface="Noto Sans Symbols"/>
              <a:buChar char="⮚"/>
            </a:pPr>
            <a:r>
              <a:rPr lang="en" sz="1800"/>
              <a:t>	</a:t>
            </a:r>
            <a:r>
              <a:rPr lang="en" sz="1800">
                <a:latin typeface="Arial"/>
                <a:ea typeface="Arial"/>
                <a:cs typeface="Arial"/>
                <a:sym typeface="Arial"/>
              </a:rPr>
              <a:t>Another remarkable feature of the </a:t>
            </a:r>
            <a:r>
              <a:rPr lang="en" sz="1800" b="1">
                <a:solidFill>
                  <a:srgbClr val="F79546"/>
                </a:solidFill>
                <a:latin typeface="Arial"/>
                <a:ea typeface="Arial"/>
                <a:cs typeface="Arial"/>
                <a:sym typeface="Arial"/>
              </a:rPr>
              <a:t>Skill </a:t>
            </a:r>
            <a:r>
              <a:rPr lang="en" sz="1800" b="1">
                <a:solidFill>
                  <a:srgbClr val="9BBA58"/>
                </a:solidFill>
                <a:latin typeface="Arial"/>
                <a:ea typeface="Arial"/>
                <a:cs typeface="Arial"/>
                <a:sym typeface="Arial"/>
              </a:rPr>
              <a:t>India </a:t>
            </a:r>
            <a:r>
              <a:rPr lang="en" sz="1800">
                <a:latin typeface="Arial"/>
                <a:ea typeface="Arial"/>
                <a:cs typeface="Arial"/>
                <a:sym typeface="Arial"/>
              </a:rPr>
              <a:t>programme would be to create a hallmark  called ‘Rural India Skill’, so as to standardise and certify the training process.</a:t>
            </a:r>
            <a:endParaRPr sz="1800">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51"/>
          <p:cNvSpPr/>
          <p:nvPr/>
        </p:nvSpPr>
        <p:spPr>
          <a:xfrm>
            <a:off x="5673843" y="0"/>
            <a:ext cx="2933700" cy="13194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32" name="Google Shape;432;p51"/>
          <p:cNvSpPr txBox="1"/>
          <p:nvPr/>
        </p:nvSpPr>
        <p:spPr>
          <a:xfrm>
            <a:off x="6251819" y="87231"/>
            <a:ext cx="1741800" cy="766500"/>
          </a:xfrm>
          <a:prstGeom prst="rect">
            <a:avLst/>
          </a:prstGeom>
          <a:noFill/>
          <a:ln>
            <a:noFill/>
          </a:ln>
        </p:spPr>
        <p:txBody>
          <a:bodyPr spcFirstLastPara="1" wrap="square" lIns="0" tIns="12700" rIns="0" bIns="0" anchor="t" anchorCtr="0">
            <a:noAutofit/>
          </a:bodyPr>
          <a:lstStyle/>
          <a:p>
            <a:pPr marL="12700" lvl="0" indent="0" algn="l" rtl="0">
              <a:spcBef>
                <a:spcPts val="0"/>
              </a:spcBef>
              <a:spcAft>
                <a:spcPts val="0"/>
              </a:spcAft>
              <a:buNone/>
            </a:pPr>
            <a:r>
              <a:rPr lang="en" sz="7200" b="1">
                <a:solidFill>
                  <a:srgbClr val="F79546"/>
                </a:solidFill>
              </a:rPr>
              <a:t>SS</a:t>
            </a:r>
            <a:r>
              <a:rPr lang="en" sz="7200" b="1">
                <a:solidFill>
                  <a:srgbClr val="9BBA58"/>
                </a:solidFill>
              </a:rPr>
              <a:t>Cs</a:t>
            </a:r>
            <a:endParaRPr sz="7200" b="1">
              <a:solidFill>
                <a:srgbClr val="9BBA58"/>
              </a:solidFill>
            </a:endParaRPr>
          </a:p>
        </p:txBody>
      </p:sp>
      <p:sp>
        <p:nvSpPr>
          <p:cNvPr id="433" name="Google Shape;433;p51"/>
          <p:cNvSpPr txBox="1"/>
          <p:nvPr/>
        </p:nvSpPr>
        <p:spPr>
          <a:xfrm>
            <a:off x="5794619" y="685543"/>
            <a:ext cx="2718300" cy="2670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 sz="2400" b="1">
                <a:latin typeface="Arial"/>
                <a:ea typeface="Arial"/>
                <a:cs typeface="Arial"/>
                <a:sym typeface="Arial"/>
              </a:rPr>
              <a:t>(Sector Skill Councils)</a:t>
            </a:r>
            <a:endParaRPr sz="2400">
              <a:latin typeface="Arial"/>
              <a:ea typeface="Arial"/>
              <a:cs typeface="Arial"/>
              <a:sym typeface="Arial"/>
            </a:endParaRPr>
          </a:p>
        </p:txBody>
      </p:sp>
      <p:grpSp>
        <p:nvGrpSpPr>
          <p:cNvPr id="434" name="Google Shape;434;p51"/>
          <p:cNvGrpSpPr/>
          <p:nvPr/>
        </p:nvGrpSpPr>
        <p:grpSpPr>
          <a:xfrm>
            <a:off x="97525" y="1243501"/>
            <a:ext cx="8970324" cy="3387029"/>
            <a:chOff x="97535" y="1821179"/>
            <a:chExt cx="8970324" cy="4960499"/>
          </a:xfrm>
        </p:grpSpPr>
        <p:sp>
          <p:nvSpPr>
            <p:cNvPr id="435" name="Google Shape;435;p51"/>
            <p:cNvSpPr/>
            <p:nvPr/>
          </p:nvSpPr>
          <p:spPr>
            <a:xfrm>
              <a:off x="5829300" y="2028443"/>
              <a:ext cx="3009900" cy="11721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36" name="Google Shape;436;p51"/>
            <p:cNvSpPr/>
            <p:nvPr/>
          </p:nvSpPr>
          <p:spPr>
            <a:xfrm>
              <a:off x="4066032" y="5250178"/>
              <a:ext cx="2106300" cy="15315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37" name="Google Shape;437;p51"/>
            <p:cNvSpPr/>
            <p:nvPr/>
          </p:nvSpPr>
          <p:spPr>
            <a:xfrm>
              <a:off x="6172200" y="4843272"/>
              <a:ext cx="2895600" cy="17100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38" name="Google Shape;438;p51"/>
            <p:cNvSpPr/>
            <p:nvPr/>
          </p:nvSpPr>
          <p:spPr>
            <a:xfrm>
              <a:off x="5661659" y="3525011"/>
              <a:ext cx="3406200" cy="1351800"/>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39" name="Google Shape;439;p51"/>
            <p:cNvSpPr/>
            <p:nvPr/>
          </p:nvSpPr>
          <p:spPr>
            <a:xfrm>
              <a:off x="1653539" y="5076444"/>
              <a:ext cx="2613600" cy="14007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40" name="Google Shape;440;p51"/>
            <p:cNvSpPr/>
            <p:nvPr/>
          </p:nvSpPr>
          <p:spPr>
            <a:xfrm>
              <a:off x="97535" y="5562600"/>
              <a:ext cx="1578900" cy="990600"/>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41" name="Google Shape;441;p51"/>
            <p:cNvSpPr/>
            <p:nvPr/>
          </p:nvSpPr>
          <p:spPr>
            <a:xfrm>
              <a:off x="3043428" y="1821179"/>
              <a:ext cx="2447400" cy="3069300"/>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42" name="Google Shape;442;p51"/>
            <p:cNvSpPr/>
            <p:nvPr/>
          </p:nvSpPr>
          <p:spPr>
            <a:xfrm>
              <a:off x="166115" y="3191255"/>
              <a:ext cx="2714100" cy="1685400"/>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2"/>
          <p:cNvSpPr txBox="1"/>
          <p:nvPr/>
        </p:nvSpPr>
        <p:spPr>
          <a:xfrm>
            <a:off x="492215" y="955682"/>
            <a:ext cx="7087200" cy="696600"/>
          </a:xfrm>
          <a:prstGeom prst="rect">
            <a:avLst/>
          </a:prstGeom>
          <a:noFill/>
          <a:ln>
            <a:noFill/>
          </a:ln>
        </p:spPr>
        <p:txBody>
          <a:bodyPr spcFirstLastPara="1" wrap="square" lIns="0" tIns="12050" rIns="0" bIns="0" anchor="t" anchorCtr="0">
            <a:noAutofit/>
          </a:bodyPr>
          <a:lstStyle/>
          <a:p>
            <a:pPr marL="12700" marR="0" lvl="0" indent="0" rtl="0">
              <a:lnSpc>
                <a:spcPct val="100000"/>
              </a:lnSpc>
              <a:spcBef>
                <a:spcPts val="0"/>
              </a:spcBef>
              <a:spcAft>
                <a:spcPts val="0"/>
              </a:spcAft>
              <a:buNone/>
            </a:pPr>
            <a:r>
              <a:rPr lang="en" dirty="0" smtClean="0">
                <a:latin typeface="Times New Roman" panose="02020603050405020304" pitchFamily="18" charset="0"/>
                <a:ea typeface="Times New Roman"/>
                <a:cs typeface="Times New Roman" panose="02020603050405020304" pitchFamily="18" charset="0"/>
                <a:sym typeface="Times New Roman"/>
              </a:rPr>
              <a:t>It’s aim</a:t>
            </a:r>
            <a:r>
              <a:rPr lang="en" dirty="0">
                <a:latin typeface="Times New Roman" panose="02020603050405020304" pitchFamily="18" charset="0"/>
                <a:ea typeface="Times New Roman"/>
                <a:cs typeface="Times New Roman" panose="02020603050405020304" pitchFamily="18" charset="0"/>
                <a:sym typeface="Times New Roman"/>
              </a:rPr>
              <a:t> </a:t>
            </a:r>
            <a:r>
              <a:rPr lang="en" dirty="0" smtClean="0">
                <a:latin typeface="Times New Roman" panose="02020603050405020304" pitchFamily="18" charset="0"/>
                <a:ea typeface="Times New Roman"/>
                <a:cs typeface="Times New Roman" panose="02020603050405020304" pitchFamily="18" charset="0"/>
                <a:sym typeface="Times New Roman"/>
              </a:rPr>
              <a:t>is to</a:t>
            </a:r>
            <a:r>
              <a:rPr lang="en" dirty="0">
                <a:latin typeface="Times New Roman" panose="02020603050405020304" pitchFamily="18" charset="0"/>
                <a:ea typeface="Times New Roman"/>
                <a:cs typeface="Times New Roman" panose="02020603050405020304" pitchFamily="18" charset="0"/>
                <a:sym typeface="Times New Roman"/>
              </a:rPr>
              <a:t>	</a:t>
            </a:r>
            <a:r>
              <a:rPr lang="en" dirty="0" smtClean="0">
                <a:latin typeface="Times New Roman" panose="02020603050405020304" pitchFamily="18" charset="0"/>
                <a:ea typeface="Times New Roman"/>
                <a:cs typeface="Times New Roman" panose="02020603050405020304" pitchFamily="18" charset="0"/>
                <a:sym typeface="Times New Roman"/>
              </a:rPr>
              <a:t> strengthen national Science and capacity</a:t>
            </a:r>
            <a:r>
              <a:rPr lang="en" dirty="0">
                <a:latin typeface="Times New Roman" panose="02020603050405020304" pitchFamily="18" charset="0"/>
                <a:ea typeface="Times New Roman"/>
                <a:cs typeface="Times New Roman" panose="02020603050405020304" pitchFamily="18" charset="0"/>
                <a:sym typeface="Times New Roman"/>
              </a:rPr>
              <a:t> </a:t>
            </a:r>
            <a:r>
              <a:rPr lang="en" dirty="0" smtClean="0">
                <a:latin typeface="Times New Roman" panose="02020603050405020304" pitchFamily="18" charset="0"/>
                <a:ea typeface="Times New Roman"/>
                <a:cs typeface="Times New Roman" panose="02020603050405020304" pitchFamily="18" charset="0"/>
                <a:sym typeface="Times New Roman"/>
              </a:rPr>
              <a:t>and</a:t>
            </a:r>
            <a:r>
              <a:rPr lang="en" dirty="0">
                <a:latin typeface="Times New Roman" panose="02020603050405020304" pitchFamily="18" charset="0"/>
                <a:ea typeface="Times New Roman"/>
                <a:cs typeface="Times New Roman" panose="02020603050405020304" pitchFamily="18" charset="0"/>
                <a:sym typeface="Times New Roman"/>
              </a:rPr>
              <a:t> </a:t>
            </a:r>
            <a:r>
              <a:rPr lang="en" dirty="0" smtClean="0">
                <a:latin typeface="Times New Roman" panose="02020603050405020304" pitchFamily="18" charset="0"/>
                <a:ea typeface="Times New Roman"/>
                <a:cs typeface="Times New Roman" panose="02020603050405020304" pitchFamily="18" charset="0"/>
                <a:sym typeface="Times New Roman"/>
              </a:rPr>
              <a:t>capability, kept its</a:t>
            </a:r>
            <a:r>
              <a:rPr lang="en" dirty="0">
                <a:latin typeface="Times New Roman" panose="02020603050405020304" pitchFamily="18" charset="0"/>
                <a:ea typeface="Times New Roman"/>
                <a:cs typeface="Times New Roman" panose="02020603050405020304" pitchFamily="18" charset="0"/>
                <a:sym typeface="Times New Roman"/>
              </a:rPr>
              <a:t> </a:t>
            </a:r>
            <a:r>
              <a:rPr lang="en" dirty="0" smtClean="0">
                <a:latin typeface="Times New Roman" panose="02020603050405020304" pitchFamily="18" charset="0"/>
                <a:ea typeface="Times New Roman"/>
                <a:cs typeface="Times New Roman" panose="02020603050405020304" pitchFamily="18" charset="0"/>
                <a:sym typeface="Times New Roman"/>
              </a:rPr>
              <a:t>pace</a:t>
            </a:r>
            <a:r>
              <a:rPr lang="en" dirty="0">
                <a:latin typeface="Times New Roman" panose="02020603050405020304" pitchFamily="18" charset="0"/>
                <a:ea typeface="Times New Roman"/>
                <a:cs typeface="Times New Roman" panose="02020603050405020304" pitchFamily="18" charset="0"/>
                <a:sym typeface="Times New Roman"/>
              </a:rPr>
              <a:t> </a:t>
            </a:r>
            <a:r>
              <a:rPr lang="en" dirty="0" smtClean="0">
                <a:latin typeface="Times New Roman" panose="02020603050405020304" pitchFamily="18" charset="0"/>
                <a:ea typeface="Times New Roman"/>
                <a:cs typeface="Times New Roman" panose="02020603050405020304" pitchFamily="18" charset="0"/>
                <a:sym typeface="Times New Roman"/>
              </a:rPr>
              <a:t>to implement </a:t>
            </a:r>
            <a:r>
              <a:rPr lang="en" dirty="0">
                <a:latin typeface="Times New Roman" panose="02020603050405020304" pitchFamily="18" charset="0"/>
                <a:ea typeface="Times New Roman"/>
                <a:cs typeface="Times New Roman" panose="02020603050405020304" pitchFamily="18" charset="0"/>
                <a:sym typeface="Times New Roman"/>
              </a:rPr>
              <a:t>planned initiatives to enable Indian S&amp;T community to </a:t>
            </a:r>
            <a:r>
              <a:rPr lang="en" dirty="0" smtClean="0">
                <a:latin typeface="Times New Roman" panose="02020603050405020304" pitchFamily="18" charset="0"/>
                <a:ea typeface="Times New Roman"/>
                <a:cs typeface="Times New Roman" panose="02020603050405020304" pitchFamily="18" charset="0"/>
                <a:sym typeface="Times New Roman"/>
              </a:rPr>
              <a:t>increase scientific </a:t>
            </a:r>
            <a:r>
              <a:rPr lang="en" dirty="0">
                <a:latin typeface="Times New Roman" panose="02020603050405020304" pitchFamily="18" charset="0"/>
                <a:ea typeface="Times New Roman"/>
                <a:cs typeface="Times New Roman" panose="02020603050405020304" pitchFamily="18" charset="0"/>
                <a:sym typeface="Times New Roman"/>
              </a:rPr>
              <a:t>and technological outputs</a:t>
            </a:r>
            <a:r>
              <a:rPr lang="en" dirty="0" smtClean="0">
                <a:latin typeface="Times New Roman" panose="02020603050405020304" pitchFamily="18" charset="0"/>
                <a:ea typeface="Times New Roman"/>
                <a:cs typeface="Times New Roman" panose="02020603050405020304" pitchFamily="18" charset="0"/>
                <a:sym typeface="Times New Roman"/>
              </a:rPr>
              <a:t>.</a:t>
            </a:r>
          </a:p>
          <a:p>
            <a:pPr marL="12700" marR="0" lvl="0" indent="0" rtl="0">
              <a:lnSpc>
                <a:spcPct val="100000"/>
              </a:lnSpc>
              <a:spcBef>
                <a:spcPts val="0"/>
              </a:spcBef>
              <a:spcAft>
                <a:spcPts val="0"/>
              </a:spcAft>
              <a:buNone/>
            </a:pPr>
            <a:endParaRPr dirty="0">
              <a:latin typeface="Times New Roman" panose="02020603050405020304" pitchFamily="18" charset="0"/>
              <a:ea typeface="Times New Roman"/>
              <a:cs typeface="Times New Roman" panose="02020603050405020304" pitchFamily="18" charset="0"/>
              <a:sym typeface="Times New Roman"/>
            </a:endParaRPr>
          </a:p>
          <a:p>
            <a:pPr marL="298450" lvl="0" indent="-285750" algn="l" rtl="0">
              <a:spcBef>
                <a:spcPts val="530"/>
              </a:spcBef>
              <a:spcAft>
                <a:spcPts val="0"/>
              </a:spcAft>
              <a:buClr>
                <a:srgbClr val="0AD0D9"/>
              </a:buClr>
              <a:buSzPts val="2050"/>
              <a:buFont typeface="Wingdings" panose="05000000000000000000" pitchFamily="2" charset="2"/>
              <a:buChar char="§"/>
            </a:pPr>
            <a:r>
              <a:rPr lang="en" dirty="0">
                <a:latin typeface="Times New Roman" panose="02020603050405020304" pitchFamily="18" charset="0"/>
                <a:ea typeface="Times New Roman"/>
                <a:cs typeface="Times New Roman" panose="02020603050405020304" pitchFamily="18" charset="0"/>
                <a:sym typeface="Times New Roman"/>
              </a:rPr>
              <a:t>Some of the specific projects and programmes are listed below:</a:t>
            </a:r>
            <a:endParaRPr dirty="0">
              <a:latin typeface="Times New Roman" panose="02020603050405020304" pitchFamily="18" charset="0"/>
              <a:ea typeface="Times New Roman"/>
              <a:cs typeface="Times New Roman" panose="02020603050405020304" pitchFamily="18" charset="0"/>
              <a:sym typeface="Times New Roman"/>
            </a:endParaRPr>
          </a:p>
          <a:p>
            <a:pPr marL="690880" lvl="1" indent="-285750" algn="l" rtl="0">
              <a:spcBef>
                <a:spcPts val="465"/>
              </a:spcBef>
              <a:spcAft>
                <a:spcPts val="0"/>
              </a:spcAft>
              <a:buClr>
                <a:srgbClr val="0E6EC5"/>
              </a:buClr>
              <a:buSzPts val="1600"/>
              <a:buFont typeface="Wingdings" panose="05000000000000000000" pitchFamily="2" charset="2"/>
              <a:buChar char="§"/>
            </a:pPr>
            <a:r>
              <a:rPr lang="en" dirty="0">
                <a:latin typeface="Times New Roman" panose="02020603050405020304" pitchFamily="18" charset="0"/>
                <a:ea typeface="Times New Roman"/>
                <a:cs typeface="Times New Roman" panose="02020603050405020304" pitchFamily="18" charset="0"/>
                <a:sym typeface="Times New Roman"/>
              </a:rPr>
              <a:t>Formulation of policies relating to Science and Technology.</a:t>
            </a:r>
            <a:endParaRPr dirty="0">
              <a:latin typeface="Times New Roman" panose="02020603050405020304" pitchFamily="18" charset="0"/>
              <a:ea typeface="Times New Roman"/>
              <a:cs typeface="Times New Roman" panose="02020603050405020304" pitchFamily="18" charset="0"/>
              <a:sym typeface="Times New Roman"/>
            </a:endParaRPr>
          </a:p>
          <a:p>
            <a:pPr marL="690880" marR="878839" lvl="1" indent="-285750" algn="l" rtl="0">
              <a:spcBef>
                <a:spcPts val="459"/>
              </a:spcBef>
              <a:spcAft>
                <a:spcPts val="0"/>
              </a:spcAft>
              <a:buClr>
                <a:srgbClr val="0E6EC5"/>
              </a:buClr>
              <a:buSzPts val="1600"/>
              <a:buFont typeface="Wingdings" panose="05000000000000000000" pitchFamily="2" charset="2"/>
              <a:buChar char="§"/>
            </a:pPr>
            <a:r>
              <a:rPr lang="en" dirty="0">
                <a:latin typeface="Times New Roman" panose="02020603050405020304" pitchFamily="18" charset="0"/>
                <a:ea typeface="Times New Roman"/>
                <a:cs typeface="Times New Roman" panose="02020603050405020304" pitchFamily="18" charset="0"/>
                <a:sym typeface="Times New Roman"/>
              </a:rPr>
              <a:t>Promotion of new areas of Science and Technology with special  emphasis on emerging areas.</a:t>
            </a:r>
            <a:endParaRPr dirty="0">
              <a:latin typeface="Times New Roman" panose="02020603050405020304" pitchFamily="18" charset="0"/>
              <a:ea typeface="Times New Roman"/>
              <a:cs typeface="Times New Roman" panose="02020603050405020304" pitchFamily="18" charset="0"/>
              <a:sym typeface="Times New Roman"/>
            </a:endParaRPr>
          </a:p>
          <a:p>
            <a:pPr marL="690880" marR="25400" lvl="1" indent="-285750" algn="l" rtl="0">
              <a:spcBef>
                <a:spcPts val="455"/>
              </a:spcBef>
              <a:spcAft>
                <a:spcPts val="0"/>
              </a:spcAft>
              <a:buClr>
                <a:srgbClr val="0E6EC5"/>
              </a:buClr>
              <a:buSzPts val="1600"/>
              <a:buFont typeface="Wingdings" panose="05000000000000000000" pitchFamily="2" charset="2"/>
              <a:buChar char="§"/>
            </a:pPr>
            <a:r>
              <a:rPr lang="en" dirty="0">
                <a:latin typeface="Times New Roman" panose="02020603050405020304" pitchFamily="18" charset="0"/>
                <a:ea typeface="Times New Roman"/>
                <a:cs typeface="Times New Roman" panose="02020603050405020304" pitchFamily="18" charset="0"/>
                <a:sym typeface="Times New Roman"/>
              </a:rPr>
              <a:t>Support and Grants-in-aid to Scientific Research Institutions, Scientific  Associations and Bodies.</a:t>
            </a:r>
            <a:endParaRPr dirty="0">
              <a:latin typeface="Times New Roman" panose="02020603050405020304" pitchFamily="18" charset="0"/>
              <a:ea typeface="Times New Roman"/>
              <a:cs typeface="Times New Roman" panose="02020603050405020304" pitchFamily="18" charset="0"/>
              <a:sym typeface="Times New Roman"/>
            </a:endParaRPr>
          </a:p>
          <a:p>
            <a:pPr marL="286385" marR="0" lvl="0" indent="0" algn="l" rtl="0">
              <a:lnSpc>
                <a:spcPct val="100000"/>
              </a:lnSpc>
              <a:spcBef>
                <a:spcPts val="5"/>
              </a:spcBef>
              <a:spcAft>
                <a:spcPts val="0"/>
              </a:spcAft>
              <a:buNone/>
            </a:pPr>
            <a:endParaRPr sz="2200" dirty="0">
              <a:latin typeface="Times New Roman"/>
              <a:ea typeface="Times New Roman"/>
              <a:cs typeface="Times New Roman"/>
              <a:sym typeface="Times New Roman"/>
            </a:endParaRPr>
          </a:p>
        </p:txBody>
      </p:sp>
      <p:sp>
        <p:nvSpPr>
          <p:cNvPr id="448" name="Google Shape;448;p52"/>
          <p:cNvSpPr txBox="1"/>
          <p:nvPr/>
        </p:nvSpPr>
        <p:spPr>
          <a:xfrm>
            <a:off x="444500" y="118622"/>
            <a:ext cx="8255100" cy="837000"/>
          </a:xfrm>
          <a:prstGeom prst="rect">
            <a:avLst/>
          </a:prstGeom>
          <a:noFill/>
          <a:ln>
            <a:noFill/>
          </a:ln>
        </p:spPr>
        <p:txBody>
          <a:bodyPr spcFirstLastPara="1" wrap="square" lIns="0" tIns="12700" rIns="0" bIns="0" anchor="t" anchorCtr="0">
            <a:noAutofit/>
          </a:bodyPr>
          <a:lstStyle/>
          <a:p>
            <a:pPr marL="12700" marR="5080" lvl="0" indent="0" algn="l" rtl="0">
              <a:spcBef>
                <a:spcPts val="0"/>
              </a:spcBef>
              <a:spcAft>
                <a:spcPts val="0"/>
              </a:spcAft>
              <a:buNone/>
            </a:pPr>
            <a:r>
              <a:rPr lang="en" sz="2400" dirty="0" smtClean="0">
                <a:solidFill>
                  <a:srgbClr val="04607A"/>
                </a:solidFill>
              </a:rPr>
              <a:t>7. Department </a:t>
            </a:r>
            <a:r>
              <a:rPr lang="en" sz="2400" dirty="0">
                <a:solidFill>
                  <a:srgbClr val="04607A"/>
                </a:solidFill>
              </a:rPr>
              <a:t>of Science and  Technology</a:t>
            </a:r>
            <a:endParaRPr sz="2400" b="1" dirty="0">
              <a:solidFill>
                <a:srgbClr val="04607A"/>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5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p>
            <a:pPr marL="12700" lvl="0" indent="0" algn="l" rtl="0">
              <a:spcBef>
                <a:spcPts val="0"/>
              </a:spcBef>
              <a:spcAft>
                <a:spcPts val="0"/>
              </a:spcAft>
              <a:buClr>
                <a:schemeClr val="dk1"/>
              </a:buClr>
              <a:buFont typeface="Arial"/>
              <a:buNone/>
            </a:pPr>
            <a:r>
              <a:rPr lang="en" sz="2400" dirty="0">
                <a:solidFill>
                  <a:srgbClr val="04607A"/>
                </a:solidFill>
              </a:rPr>
              <a:t>OBJECTIVES</a:t>
            </a:r>
            <a:endParaRPr sz="2400" dirty="0"/>
          </a:p>
        </p:txBody>
      </p:sp>
      <p:sp>
        <p:nvSpPr>
          <p:cNvPr id="454" name="Google Shape;454;p53"/>
          <p:cNvSpPr txBox="1"/>
          <p:nvPr/>
        </p:nvSpPr>
        <p:spPr>
          <a:xfrm>
            <a:off x="535940" y="1725929"/>
            <a:ext cx="7869000" cy="3244800"/>
          </a:xfrm>
          <a:prstGeom prst="rect">
            <a:avLst/>
          </a:prstGeom>
          <a:noFill/>
          <a:ln>
            <a:noFill/>
          </a:ln>
        </p:spPr>
        <p:txBody>
          <a:bodyPr spcFirstLastPara="1" wrap="square" lIns="0" tIns="12700" rIns="0" bIns="0" anchor="t" anchorCtr="0">
            <a:noAutofit/>
          </a:bodyPr>
          <a:lstStyle/>
          <a:p>
            <a:pPr marL="287020" marR="0" lvl="0" indent="-245745" algn="l" rtl="0">
              <a:lnSpc>
                <a:spcPct val="100000"/>
              </a:lnSpc>
              <a:spcBef>
                <a:spcPts val="0"/>
              </a:spcBef>
              <a:spcAft>
                <a:spcPts val="0"/>
              </a:spcAft>
              <a:buClr>
                <a:srgbClr val="0AD0D9"/>
              </a:buClr>
              <a:buSzPts val="1800"/>
              <a:buFont typeface="Arial"/>
              <a:buChar char=""/>
            </a:pPr>
            <a:r>
              <a:rPr lang="en" sz="1800" dirty="0">
                <a:latin typeface="Times New Roman"/>
                <a:ea typeface="Times New Roman"/>
                <a:cs typeface="Times New Roman"/>
                <a:sym typeface="Times New Roman"/>
              </a:rPr>
              <a:t>Human Capacity Building</a:t>
            </a:r>
            <a:endParaRPr sz="1800" dirty="0">
              <a:latin typeface="Times New Roman"/>
              <a:ea typeface="Times New Roman"/>
              <a:cs typeface="Times New Roman"/>
              <a:sym typeface="Times New Roman"/>
            </a:endParaRPr>
          </a:p>
          <a:p>
            <a:pPr marL="287020" marR="0" lvl="0" indent="-245745" algn="l" rtl="0">
              <a:lnSpc>
                <a:spcPct val="100000"/>
              </a:lnSpc>
              <a:spcBef>
                <a:spcPts val="1725"/>
              </a:spcBef>
              <a:spcAft>
                <a:spcPts val="0"/>
              </a:spcAft>
              <a:buClr>
                <a:srgbClr val="0AD0D9"/>
              </a:buClr>
              <a:buSzPts val="1800"/>
              <a:buFont typeface="Arial"/>
              <a:buChar char=""/>
            </a:pPr>
            <a:r>
              <a:rPr lang="en" sz="1800" dirty="0">
                <a:latin typeface="Times New Roman"/>
                <a:ea typeface="Times New Roman"/>
                <a:cs typeface="Times New Roman"/>
                <a:sym typeface="Times New Roman"/>
              </a:rPr>
              <a:t>Institutional Capacity Building</a:t>
            </a:r>
            <a:endParaRPr sz="1800" dirty="0">
              <a:latin typeface="Times New Roman"/>
              <a:ea typeface="Times New Roman"/>
              <a:cs typeface="Times New Roman"/>
              <a:sym typeface="Times New Roman"/>
            </a:endParaRPr>
          </a:p>
          <a:p>
            <a:pPr marL="287020" marR="0" lvl="0" indent="-245745" algn="l" rtl="0">
              <a:lnSpc>
                <a:spcPct val="100000"/>
              </a:lnSpc>
              <a:spcBef>
                <a:spcPts val="1730"/>
              </a:spcBef>
              <a:spcAft>
                <a:spcPts val="0"/>
              </a:spcAft>
              <a:buClr>
                <a:srgbClr val="0AD0D9"/>
              </a:buClr>
              <a:buSzPts val="1800"/>
              <a:buFont typeface="Arial"/>
              <a:buChar char=""/>
            </a:pPr>
            <a:r>
              <a:rPr lang="en" sz="1800" dirty="0">
                <a:latin typeface="Times New Roman"/>
                <a:ea typeface="Times New Roman"/>
                <a:cs typeface="Times New Roman"/>
                <a:sym typeface="Times New Roman"/>
              </a:rPr>
              <a:t>Technology Capacity Strengthening</a:t>
            </a:r>
            <a:endParaRPr sz="1800" dirty="0">
              <a:latin typeface="Times New Roman"/>
              <a:ea typeface="Times New Roman"/>
              <a:cs typeface="Times New Roman"/>
              <a:sym typeface="Times New Roman"/>
            </a:endParaRPr>
          </a:p>
          <a:p>
            <a:pPr marL="286385" marR="5080" lvl="0" indent="-245744" algn="l" rtl="0">
              <a:lnSpc>
                <a:spcPct val="140100"/>
              </a:lnSpc>
              <a:spcBef>
                <a:spcPts val="575"/>
              </a:spcBef>
              <a:spcAft>
                <a:spcPts val="0"/>
              </a:spcAft>
              <a:buClr>
                <a:srgbClr val="0AD0D9"/>
              </a:buClr>
              <a:buSzPts val="1800"/>
              <a:buFont typeface="Arial"/>
              <a:buChar char=""/>
            </a:pPr>
            <a:r>
              <a:rPr lang="en" sz="1800" dirty="0">
                <a:latin typeface="Times New Roman"/>
                <a:ea typeface="Times New Roman"/>
                <a:cs typeface="Times New Roman"/>
                <a:sym typeface="Times New Roman"/>
              </a:rPr>
              <a:t>S&amp;T Competitiveness through Alliances, Partnerships and  R&amp;D Missions</a:t>
            </a:r>
            <a:endParaRPr sz="1800" dirty="0">
              <a:latin typeface="Times New Roman"/>
              <a:ea typeface="Times New Roman"/>
              <a:cs typeface="Times New Roman"/>
              <a:sym typeface="Times New Roman"/>
            </a:endParaRPr>
          </a:p>
          <a:p>
            <a:pPr marL="287020" marR="0" lvl="0" indent="-245745" algn="l" rtl="0">
              <a:lnSpc>
                <a:spcPct val="100000"/>
              </a:lnSpc>
              <a:spcBef>
                <a:spcPts val="1730"/>
              </a:spcBef>
              <a:spcAft>
                <a:spcPts val="0"/>
              </a:spcAft>
              <a:buClr>
                <a:srgbClr val="0AD0D9"/>
              </a:buClr>
              <a:buSzPts val="1800"/>
              <a:buFont typeface="Arial"/>
              <a:buChar char=""/>
            </a:pPr>
            <a:r>
              <a:rPr lang="en" sz="1800" dirty="0">
                <a:latin typeface="Times New Roman"/>
                <a:ea typeface="Times New Roman"/>
                <a:cs typeface="Times New Roman"/>
                <a:sym typeface="Times New Roman"/>
              </a:rPr>
              <a:t>Societal </a:t>
            </a:r>
            <a:r>
              <a:rPr lang="en" sz="1800" dirty="0" smtClean="0">
                <a:latin typeface="Times New Roman"/>
                <a:ea typeface="Times New Roman"/>
                <a:cs typeface="Times New Roman"/>
                <a:sym typeface="Times New Roman"/>
              </a:rPr>
              <a:t>Contract of </a:t>
            </a:r>
            <a:r>
              <a:rPr lang="en" sz="1800" dirty="0">
                <a:latin typeface="Times New Roman"/>
                <a:ea typeface="Times New Roman"/>
                <a:cs typeface="Times New Roman"/>
                <a:sym typeface="Times New Roman"/>
              </a:rPr>
              <a:t>S&amp;T</a:t>
            </a:r>
            <a:endParaRPr sz="1800" dirty="0">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5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p>
            <a:pPr marL="12700" lvl="0" indent="0" algn="l" rtl="0">
              <a:spcBef>
                <a:spcPts val="0"/>
              </a:spcBef>
              <a:spcAft>
                <a:spcPts val="0"/>
              </a:spcAft>
              <a:buClr>
                <a:schemeClr val="dk1"/>
              </a:buClr>
              <a:buFont typeface="Arial"/>
              <a:buNone/>
            </a:pPr>
            <a:r>
              <a:rPr lang="en" sz="1800">
                <a:solidFill>
                  <a:srgbClr val="04607A"/>
                </a:solidFill>
              </a:rPr>
              <a:t>Human capacity building</a:t>
            </a:r>
            <a:endParaRPr sz="1800" b="1">
              <a:solidFill>
                <a:srgbClr val="04607A"/>
              </a:solidFill>
            </a:endParaRPr>
          </a:p>
          <a:p>
            <a:pPr marL="0" lvl="0" indent="0" algn="l" rtl="0">
              <a:spcBef>
                <a:spcPts val="0"/>
              </a:spcBef>
              <a:spcAft>
                <a:spcPts val="0"/>
              </a:spcAft>
              <a:buNone/>
            </a:pPr>
            <a:endParaRPr sz="1800"/>
          </a:p>
        </p:txBody>
      </p:sp>
      <p:sp>
        <p:nvSpPr>
          <p:cNvPr id="460" name="Google Shape;460;p5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286385" marR="113663" lvl="0" indent="-245744" algn="l" rtl="0">
              <a:lnSpc>
                <a:spcPct val="100000"/>
              </a:lnSpc>
              <a:spcBef>
                <a:spcPts val="0"/>
              </a:spcBef>
              <a:spcAft>
                <a:spcPts val="0"/>
              </a:spcAft>
              <a:buClr>
                <a:srgbClr val="0AD0D9"/>
              </a:buClr>
              <a:buSzPts val="1800"/>
              <a:buChar char=""/>
            </a:pPr>
            <a:r>
              <a:rPr lang="en">
                <a:solidFill>
                  <a:srgbClr val="000000"/>
                </a:solidFill>
                <a:latin typeface="Times New Roman"/>
                <a:ea typeface="Times New Roman"/>
                <a:cs typeface="Times New Roman"/>
                <a:sym typeface="Times New Roman"/>
              </a:rPr>
              <a:t>Science and Engineering Research Board (SERB), created  through an Act of Parliament, implements various  programmes for strengthening the human resource  engaged in diverse fields of science and engineering.</a:t>
            </a:r>
            <a:endParaRPr>
              <a:solidFill>
                <a:srgbClr val="000000"/>
              </a:solidFill>
              <a:latin typeface="Times New Roman"/>
              <a:ea typeface="Times New Roman"/>
              <a:cs typeface="Times New Roman"/>
              <a:sym typeface="Times New Roman"/>
            </a:endParaRPr>
          </a:p>
          <a:p>
            <a:pPr marL="286385" marR="5080" lvl="0" indent="-245744" algn="l" rtl="0">
              <a:lnSpc>
                <a:spcPct val="100000"/>
              </a:lnSpc>
              <a:spcBef>
                <a:spcPts val="0"/>
              </a:spcBef>
              <a:spcAft>
                <a:spcPts val="0"/>
              </a:spcAft>
              <a:buClr>
                <a:srgbClr val="0AD0D9"/>
              </a:buClr>
              <a:buSzPts val="1800"/>
              <a:buChar char=""/>
            </a:pPr>
            <a:r>
              <a:rPr lang="en">
                <a:solidFill>
                  <a:srgbClr val="000000"/>
                </a:solidFill>
                <a:latin typeface="Times New Roman"/>
                <a:ea typeface="Times New Roman"/>
                <a:cs typeface="Times New Roman"/>
                <a:sym typeface="Times New Roman"/>
              </a:rPr>
              <a:t>Cognitive Science Research Initiative (CSI) is exploring  new avenues by supporting projects in various fields of  Cognitive Science like Neuroscience, Psychology,  Linguistics, Bio Engineering, Social Engineering,  Education, Computer technology &amp; Artificial Intelligence.</a:t>
            </a:r>
            <a:endParaRPr>
              <a:solidFill>
                <a:srgbClr val="000000"/>
              </a:solidFill>
              <a:latin typeface="Times New Roman"/>
              <a:ea typeface="Times New Roman"/>
              <a:cs typeface="Times New Roman"/>
              <a:sym typeface="Times New Roman"/>
            </a:endParaRPr>
          </a:p>
          <a:p>
            <a:pPr marL="0" lvl="0" indent="0" algn="l" rtl="0">
              <a:spcBef>
                <a:spcPts val="0"/>
              </a:spcBef>
              <a:spcAft>
                <a:spcPts val="120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5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466" name="Google Shape;466;p5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286385" marR="452119" lvl="0" indent="-245744" algn="l" rtl="0">
              <a:lnSpc>
                <a:spcPct val="100000"/>
              </a:lnSpc>
              <a:spcBef>
                <a:spcPts val="0"/>
              </a:spcBef>
              <a:spcAft>
                <a:spcPts val="0"/>
              </a:spcAft>
              <a:buClr>
                <a:srgbClr val="0AD0D9"/>
              </a:buClr>
              <a:buSzPts val="1800"/>
              <a:buChar char=""/>
            </a:pPr>
            <a:r>
              <a:rPr lang="en">
                <a:solidFill>
                  <a:srgbClr val="000000"/>
                </a:solidFill>
                <a:latin typeface="Times New Roman"/>
                <a:ea typeface="Times New Roman"/>
                <a:cs typeface="Times New Roman"/>
                <a:sym typeface="Times New Roman"/>
              </a:rPr>
              <a:t>‘Women Scientist Scheme-A (WOS-A)’ has completed a  decade of support and encouragement through S&amp;T to  women having break in their career and provide them  opportunity to come back in main stream of science by  pursuing research in Science &amp; Engineering.</a:t>
            </a:r>
            <a:endParaRPr>
              <a:solidFill>
                <a:srgbClr val="000000"/>
              </a:solidFill>
              <a:latin typeface="Times New Roman"/>
              <a:ea typeface="Times New Roman"/>
              <a:cs typeface="Times New Roman"/>
              <a:sym typeface="Times New Roman"/>
            </a:endParaRPr>
          </a:p>
          <a:p>
            <a:pPr marL="286385" marR="5080" lvl="0" indent="-245744" algn="l" rtl="0">
              <a:lnSpc>
                <a:spcPct val="100000"/>
              </a:lnSpc>
              <a:spcBef>
                <a:spcPts val="0"/>
              </a:spcBef>
              <a:spcAft>
                <a:spcPts val="0"/>
              </a:spcAft>
              <a:buClr>
                <a:srgbClr val="0AD0D9"/>
              </a:buClr>
              <a:buSzPts val="1800"/>
              <a:buChar char=""/>
            </a:pPr>
            <a:r>
              <a:rPr lang="en">
                <a:solidFill>
                  <a:srgbClr val="000000"/>
                </a:solidFill>
                <a:latin typeface="Times New Roman"/>
                <a:ea typeface="Times New Roman"/>
                <a:cs typeface="Times New Roman"/>
                <a:sym typeface="Times New Roman"/>
              </a:rPr>
              <a:t>Department of Science &amp; Technology, initiated an  ambitious project of Human Resource Development  namely “National Programme for Training of Scientists and  Technologists working in the Government sector”.</a:t>
            </a:r>
            <a:endParaRPr>
              <a:solidFill>
                <a:srgbClr val="000000"/>
              </a:solidFill>
              <a:latin typeface="Times New Roman"/>
              <a:ea typeface="Times New Roman"/>
              <a:cs typeface="Times New Roman"/>
              <a:sym typeface="Times New Roman"/>
            </a:endParaRPr>
          </a:p>
          <a:p>
            <a:pPr marL="0" lvl="0" indent="0" algn="l" rtl="0">
              <a:spcBef>
                <a:spcPts val="0"/>
              </a:spcBef>
              <a:spcAft>
                <a:spcPts val="120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5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p>
            <a:pPr marL="12700" marR="5080" lvl="0" indent="0" algn="l" rtl="0">
              <a:spcBef>
                <a:spcPts val="0"/>
              </a:spcBef>
              <a:spcAft>
                <a:spcPts val="0"/>
              </a:spcAft>
              <a:buClr>
                <a:schemeClr val="dk1"/>
              </a:buClr>
              <a:buFont typeface="Arial"/>
              <a:buNone/>
            </a:pPr>
            <a:r>
              <a:rPr lang="en" sz="1400" b="1">
                <a:solidFill>
                  <a:srgbClr val="04607A"/>
                </a:solidFill>
              </a:rPr>
              <a:t>SOCIEO-ECONOMIC EMPOWERMENT  THROUGH S&amp;T INTERVENTIONS</a:t>
            </a:r>
            <a:endParaRPr sz="1400" b="1">
              <a:solidFill>
                <a:srgbClr val="04607A"/>
              </a:solidFill>
            </a:endParaRPr>
          </a:p>
          <a:p>
            <a:pPr marL="0" lvl="0" indent="0" algn="l" rtl="0">
              <a:spcBef>
                <a:spcPts val="0"/>
              </a:spcBef>
              <a:spcAft>
                <a:spcPts val="0"/>
              </a:spcAft>
              <a:buNone/>
            </a:pPr>
            <a:endParaRPr sz="1400"/>
          </a:p>
        </p:txBody>
      </p:sp>
      <p:sp>
        <p:nvSpPr>
          <p:cNvPr id="472" name="Google Shape;472;p5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286385" marR="5080" lvl="0" indent="-274319" algn="l" rtl="0">
              <a:lnSpc>
                <a:spcPct val="100000"/>
              </a:lnSpc>
              <a:spcBef>
                <a:spcPts val="0"/>
              </a:spcBef>
              <a:spcAft>
                <a:spcPts val="0"/>
              </a:spcAft>
              <a:buNone/>
            </a:pPr>
            <a:r>
              <a:rPr lang="en" sz="2450">
                <a:solidFill>
                  <a:srgbClr val="0AD0D9"/>
                </a:solidFill>
              </a:rPr>
              <a:t> </a:t>
            </a:r>
            <a:r>
              <a:rPr lang="en" sz="2600">
                <a:solidFill>
                  <a:srgbClr val="000000"/>
                </a:solidFill>
                <a:latin typeface="Times New Roman"/>
                <a:ea typeface="Times New Roman"/>
                <a:cs typeface="Times New Roman"/>
                <a:sym typeface="Times New Roman"/>
              </a:rPr>
              <a:t>Science for Equity, Empowerment and Development  (SEED) Division has been playing an important role in  promotion of science and technology (S&amp;T) for social  good. It supports such initiatives through S&amp;T based  voluntary organizations and institutions</a:t>
            </a:r>
            <a:endParaRPr sz="2450">
              <a:solidFill>
                <a:srgbClr val="000000"/>
              </a:solidFill>
            </a:endParaRPr>
          </a:p>
          <a:p>
            <a:pPr marL="0" lvl="0" indent="0" algn="l" rtl="0">
              <a:spcBef>
                <a:spcPts val="0"/>
              </a:spcBef>
              <a:spcAft>
                <a:spcPts val="120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5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p>
            <a:pPr marL="12700" marR="5080" lvl="0" indent="0" algn="l" rtl="0">
              <a:spcBef>
                <a:spcPts val="0"/>
              </a:spcBef>
              <a:spcAft>
                <a:spcPts val="0"/>
              </a:spcAft>
              <a:buClr>
                <a:schemeClr val="dk1"/>
              </a:buClr>
              <a:buFont typeface="Arial"/>
              <a:buNone/>
            </a:pPr>
            <a:r>
              <a:rPr lang="en" sz="1800" b="1">
                <a:solidFill>
                  <a:srgbClr val="04607A"/>
                </a:solidFill>
              </a:rPr>
              <a:t>SOCIEO-ECONOMIC EMPOWERMENT THROUGH  S&amp;T INTERVENTIONS</a:t>
            </a:r>
            <a:endParaRPr sz="1800" b="1">
              <a:solidFill>
                <a:srgbClr val="04607A"/>
              </a:solidFill>
            </a:endParaRPr>
          </a:p>
          <a:p>
            <a:pPr marL="0" lvl="0" indent="0" algn="l" rtl="0">
              <a:spcBef>
                <a:spcPts val="0"/>
              </a:spcBef>
              <a:spcAft>
                <a:spcPts val="0"/>
              </a:spcAft>
              <a:buNone/>
            </a:pPr>
            <a:endParaRPr sz="1800"/>
          </a:p>
        </p:txBody>
      </p:sp>
      <p:sp>
        <p:nvSpPr>
          <p:cNvPr id="478" name="Google Shape;478;p5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286385" marR="240665" lvl="0" indent="-274320" algn="l" rtl="0">
              <a:lnSpc>
                <a:spcPct val="90100"/>
              </a:lnSpc>
              <a:spcBef>
                <a:spcPts val="0"/>
              </a:spcBef>
              <a:spcAft>
                <a:spcPts val="0"/>
              </a:spcAft>
              <a:buClr>
                <a:srgbClr val="0AD0D9"/>
              </a:buClr>
              <a:buSzPts val="2100"/>
              <a:buFont typeface="Noto Sans Symbols"/>
              <a:buChar char="❖"/>
            </a:pPr>
            <a:r>
              <a:rPr lang="en" sz="2200" b="1">
                <a:solidFill>
                  <a:schemeClr val="dk1"/>
                </a:solidFill>
                <a:latin typeface="Times New Roman"/>
                <a:ea typeface="Times New Roman"/>
                <a:cs typeface="Times New Roman"/>
                <a:sym typeface="Times New Roman"/>
              </a:rPr>
              <a:t>SCIENCE AND SOCIETY PROGRAMME (SSP) : </a:t>
            </a:r>
            <a:r>
              <a:rPr lang="en" sz="2200">
                <a:solidFill>
                  <a:schemeClr val="dk1"/>
                </a:solidFill>
                <a:latin typeface="Times New Roman"/>
                <a:ea typeface="Times New Roman"/>
                <a:cs typeface="Times New Roman"/>
                <a:sym typeface="Times New Roman"/>
              </a:rPr>
              <a:t>aims at  facilitating development of promising S&amp;T based field groups  and innovative technologies for addressing societal needs.</a:t>
            </a:r>
            <a:endParaRPr sz="2200">
              <a:solidFill>
                <a:schemeClr val="dk1"/>
              </a:solidFill>
              <a:latin typeface="Times New Roman"/>
              <a:ea typeface="Times New Roman"/>
              <a:cs typeface="Times New Roman"/>
              <a:sym typeface="Times New Roman"/>
            </a:endParaRPr>
          </a:p>
          <a:p>
            <a:pPr marL="286385" marR="5080" lvl="0" indent="-274319" algn="l" rtl="0">
              <a:lnSpc>
                <a:spcPct val="90000"/>
              </a:lnSpc>
              <a:spcBef>
                <a:spcPts val="525"/>
              </a:spcBef>
              <a:spcAft>
                <a:spcPts val="0"/>
              </a:spcAft>
              <a:buClr>
                <a:schemeClr val="dk1"/>
              </a:buClr>
              <a:buFont typeface="Arial"/>
              <a:buNone/>
            </a:pPr>
            <a:r>
              <a:rPr lang="en" sz="2050">
                <a:solidFill>
                  <a:srgbClr val="0AD0D9"/>
                </a:solidFill>
              </a:rPr>
              <a:t>	</a:t>
            </a:r>
            <a:r>
              <a:rPr lang="en" sz="2200" b="1">
                <a:solidFill>
                  <a:schemeClr val="dk1"/>
                </a:solidFill>
                <a:latin typeface="Times New Roman"/>
                <a:ea typeface="Times New Roman"/>
                <a:cs typeface="Times New Roman"/>
                <a:sym typeface="Times New Roman"/>
              </a:rPr>
              <a:t>Technological Advancement for Rural Areas (TARA):  </a:t>
            </a:r>
            <a:r>
              <a:rPr lang="en" sz="2200">
                <a:solidFill>
                  <a:schemeClr val="dk1"/>
                </a:solidFill>
                <a:latin typeface="Times New Roman"/>
                <a:ea typeface="Times New Roman"/>
                <a:cs typeface="Times New Roman"/>
                <a:sym typeface="Times New Roman"/>
              </a:rPr>
              <a:t>Technological Advancement for Rural Areas (TARA) is a unique  scheme under societal programme mainly provides long term  core support to S&amp;T based voluntary organizations. For transfer  and delivery of new and improved technologies for rural  application through identification of problems on the ground  and converting them to challenges for providing technological  solutions.</a:t>
            </a:r>
            <a:endParaRPr sz="2200">
              <a:solidFill>
                <a:schemeClr val="dk1"/>
              </a:solidFill>
              <a:latin typeface="Times New Roman"/>
              <a:ea typeface="Times New Roman"/>
              <a:cs typeface="Times New Roman"/>
              <a:sym typeface="Times New Roman"/>
            </a:endParaRPr>
          </a:p>
          <a:p>
            <a:pPr marL="0" lvl="0" indent="0" algn="l" rtl="0">
              <a:spcBef>
                <a:spcPts val="0"/>
              </a:spcBef>
              <a:spcAft>
                <a:spcPts val="120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5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12700" marR="5080" lvl="0" indent="0" algn="l" rtl="0">
              <a:spcBef>
                <a:spcPts val="0"/>
              </a:spcBef>
              <a:spcAft>
                <a:spcPts val="0"/>
              </a:spcAft>
              <a:buClr>
                <a:schemeClr val="dk1"/>
              </a:buClr>
              <a:buFont typeface="Arial"/>
              <a:buNone/>
            </a:pPr>
            <a:r>
              <a:rPr lang="en" sz="2400" b="1">
                <a:solidFill>
                  <a:srgbClr val="04607A"/>
                </a:solidFill>
              </a:rPr>
              <a:t>Technology Interventions for  Addressing Societal Needs (TIASN)</a:t>
            </a:r>
            <a:endParaRPr sz="2400" b="1">
              <a:solidFill>
                <a:srgbClr val="04607A"/>
              </a:solidFill>
            </a:endParaRPr>
          </a:p>
          <a:p>
            <a:pPr marL="0" lvl="0" indent="0" algn="l" rtl="0">
              <a:spcBef>
                <a:spcPts val="0"/>
              </a:spcBef>
              <a:spcAft>
                <a:spcPts val="0"/>
              </a:spcAft>
              <a:buNone/>
            </a:pPr>
            <a:endParaRPr sz="2400"/>
          </a:p>
        </p:txBody>
      </p:sp>
      <p:sp>
        <p:nvSpPr>
          <p:cNvPr id="484" name="Google Shape;484;p5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lnSpcReduction="10000"/>
          </a:bodyPr>
          <a:lstStyle/>
          <a:p>
            <a:pPr marL="286385" marR="41910" lvl="0" indent="-274319" algn="l" rtl="0">
              <a:lnSpc>
                <a:spcPct val="90100"/>
              </a:lnSpc>
              <a:spcBef>
                <a:spcPts val="0"/>
              </a:spcBef>
              <a:spcAft>
                <a:spcPts val="0"/>
              </a:spcAft>
              <a:buClr>
                <a:srgbClr val="0AD0D9"/>
              </a:buClr>
              <a:buSzPts val="2250"/>
              <a:buChar char=""/>
            </a:pPr>
            <a:r>
              <a:rPr lang="en" sz="2400">
                <a:solidFill>
                  <a:srgbClr val="000000"/>
                </a:solidFill>
                <a:latin typeface="Times New Roman"/>
                <a:ea typeface="Times New Roman"/>
                <a:cs typeface="Times New Roman"/>
                <a:sym typeface="Times New Roman"/>
              </a:rPr>
              <a:t>This scheme aims at developing and facilitating research  and application of S&amp;T based solutions to identified  problems and societal needs. Some specific projects are</a:t>
            </a:r>
            <a:endParaRPr sz="2400">
              <a:solidFill>
                <a:srgbClr val="000000"/>
              </a:solidFill>
              <a:latin typeface="Times New Roman"/>
              <a:ea typeface="Times New Roman"/>
              <a:cs typeface="Times New Roman"/>
              <a:sym typeface="Times New Roman"/>
            </a:endParaRPr>
          </a:p>
          <a:p>
            <a:pPr marL="286385" marR="5080" lvl="0" indent="-274319" algn="l" rtl="0">
              <a:lnSpc>
                <a:spcPct val="90000"/>
              </a:lnSpc>
              <a:spcBef>
                <a:spcPts val="0"/>
              </a:spcBef>
              <a:spcAft>
                <a:spcPts val="0"/>
              </a:spcAft>
              <a:buClr>
                <a:srgbClr val="0AD0D9"/>
              </a:buClr>
              <a:buSzPts val="2250"/>
              <a:buChar char=""/>
            </a:pPr>
            <a:r>
              <a:rPr lang="en" sz="2400" b="1">
                <a:solidFill>
                  <a:srgbClr val="000000"/>
                </a:solidFill>
                <a:latin typeface="Times New Roman"/>
                <a:ea typeface="Times New Roman"/>
                <a:cs typeface="Times New Roman"/>
                <a:sym typeface="Times New Roman"/>
              </a:rPr>
              <a:t>Rainwater harvesting for School in Rural Area : </a:t>
            </a:r>
            <a:r>
              <a:rPr lang="en" sz="2400">
                <a:solidFill>
                  <a:srgbClr val="000000"/>
                </a:solidFill>
                <a:latin typeface="Times New Roman"/>
                <a:ea typeface="Times New Roman"/>
                <a:cs typeface="Times New Roman"/>
                <a:sym typeface="Times New Roman"/>
              </a:rPr>
              <a:t>The  project has enabled students to work out the quantum of  water that can be harvested and develop rainwater  harvesting structures for their own houses.</a:t>
            </a:r>
            <a:endParaRPr sz="2400">
              <a:solidFill>
                <a:srgbClr val="000000"/>
              </a:solidFill>
              <a:latin typeface="Times New Roman"/>
              <a:ea typeface="Times New Roman"/>
              <a:cs typeface="Times New Roman"/>
              <a:sym typeface="Times New Roman"/>
            </a:endParaRPr>
          </a:p>
          <a:p>
            <a:pPr marL="286385" marR="34925" lvl="0" indent="-274319" algn="l" rtl="0">
              <a:lnSpc>
                <a:spcPct val="107916"/>
              </a:lnSpc>
              <a:spcBef>
                <a:spcPts val="0"/>
              </a:spcBef>
              <a:spcAft>
                <a:spcPts val="0"/>
              </a:spcAft>
              <a:buClr>
                <a:srgbClr val="0AD0D9"/>
              </a:buClr>
              <a:buSzPts val="2250"/>
              <a:buChar char=""/>
            </a:pPr>
            <a:r>
              <a:rPr lang="en" sz="2400" b="1">
                <a:solidFill>
                  <a:srgbClr val="000000"/>
                </a:solidFill>
                <a:latin typeface="Times New Roman"/>
                <a:ea typeface="Times New Roman"/>
                <a:cs typeface="Times New Roman"/>
                <a:sym typeface="Times New Roman"/>
              </a:rPr>
              <a:t>Co-management of Fisheries along the Coromandel  Coast : </a:t>
            </a:r>
            <a:r>
              <a:rPr lang="en" sz="2400">
                <a:solidFill>
                  <a:srgbClr val="000000"/>
                </a:solidFill>
                <a:latin typeface="Times New Roman"/>
                <a:ea typeface="Times New Roman"/>
                <a:cs typeface="Times New Roman"/>
                <a:sym typeface="Times New Roman"/>
              </a:rPr>
              <a:t>This project seeks to contribute to sustainable  management of marine fisheries resources</a:t>
            </a:r>
            <a:endParaRPr sz="2400">
              <a:solidFill>
                <a:srgbClr val="000000"/>
              </a:solidFill>
              <a:latin typeface="Times New Roman"/>
              <a:ea typeface="Times New Roman"/>
              <a:cs typeface="Times New Roman"/>
              <a:sym typeface="Times New Roman"/>
            </a:endParaRPr>
          </a:p>
          <a:p>
            <a:pPr marL="0" lvl="0" indent="0" algn="l" rtl="0">
              <a:spcBef>
                <a:spcPts val="0"/>
              </a:spcBef>
              <a:spcAft>
                <a:spcPts val="120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5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p>
            <a:pPr marL="12700" marR="5080" lvl="0" indent="0" algn="l" rtl="0">
              <a:spcBef>
                <a:spcPts val="0"/>
              </a:spcBef>
              <a:spcAft>
                <a:spcPts val="0"/>
              </a:spcAft>
              <a:buClr>
                <a:schemeClr val="dk1"/>
              </a:buClr>
              <a:buFont typeface="Arial"/>
              <a:buNone/>
            </a:pPr>
            <a:r>
              <a:rPr lang="en" sz="1800" b="1">
                <a:solidFill>
                  <a:srgbClr val="04607A"/>
                </a:solidFill>
              </a:rPr>
              <a:t>Technology Intervention for  Disabled and Elderly (TIDE)</a:t>
            </a:r>
            <a:endParaRPr sz="1800" b="1">
              <a:solidFill>
                <a:srgbClr val="04607A"/>
              </a:solidFill>
            </a:endParaRPr>
          </a:p>
          <a:p>
            <a:pPr marL="0" lvl="0" indent="0" algn="l" rtl="0">
              <a:spcBef>
                <a:spcPts val="0"/>
              </a:spcBef>
              <a:spcAft>
                <a:spcPts val="0"/>
              </a:spcAft>
              <a:buNone/>
            </a:pPr>
            <a:endParaRPr sz="1800"/>
          </a:p>
        </p:txBody>
      </p:sp>
      <p:sp>
        <p:nvSpPr>
          <p:cNvPr id="490" name="Google Shape;490;p5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286385" marR="5080" lvl="0" indent="-274319" algn="l" rtl="0">
              <a:lnSpc>
                <a:spcPct val="100000"/>
              </a:lnSpc>
              <a:spcBef>
                <a:spcPts val="0"/>
              </a:spcBef>
              <a:spcAft>
                <a:spcPts val="0"/>
              </a:spcAft>
              <a:buClr>
                <a:srgbClr val="000000"/>
              </a:buClr>
              <a:buFont typeface="Arial"/>
              <a:buNone/>
            </a:pPr>
            <a:r>
              <a:rPr lang="en" sz="2450">
                <a:solidFill>
                  <a:srgbClr val="0AD0D9"/>
                </a:solidFill>
              </a:rPr>
              <a:t> </a:t>
            </a:r>
            <a:r>
              <a:rPr lang="en" sz="2600">
                <a:solidFill>
                  <a:srgbClr val="000000"/>
                </a:solidFill>
                <a:latin typeface="Times New Roman"/>
                <a:ea typeface="Times New Roman"/>
                <a:cs typeface="Times New Roman"/>
                <a:sym typeface="Times New Roman"/>
              </a:rPr>
              <a:t>It aims at improving quality of life for the benefit of  elderly population and disabled people in the country  through application of S&amp;T inputs. Outcome of some  of the interventions in this programme are as under:</a:t>
            </a:r>
            <a:endParaRPr sz="2600">
              <a:solidFill>
                <a:srgbClr val="000000"/>
              </a:solidFill>
              <a:latin typeface="Times New Roman"/>
              <a:ea typeface="Times New Roman"/>
              <a:cs typeface="Times New Roman"/>
              <a:sym typeface="Times New Roman"/>
            </a:endParaRPr>
          </a:p>
          <a:p>
            <a:pPr marL="0" lvl="0" indent="0" algn="l" rtl="0">
              <a:spcBef>
                <a:spcPts val="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635" lvl="0" indent="0" algn="ctr" rtl="0">
              <a:spcBef>
                <a:spcPts val="0"/>
              </a:spcBef>
              <a:spcAft>
                <a:spcPts val="0"/>
              </a:spcAft>
              <a:buClr>
                <a:schemeClr val="dk1"/>
              </a:buClr>
              <a:buFont typeface="Arial"/>
              <a:buNone/>
            </a:pPr>
            <a:r>
              <a:rPr lang="en" sz="3000" b="1"/>
              <a:t>Action plan of startup india</a:t>
            </a:r>
            <a:endParaRPr sz="3000"/>
          </a:p>
        </p:txBody>
      </p:sp>
      <p:sp>
        <p:nvSpPr>
          <p:cNvPr id="105" name="Google Shape;105;p16"/>
          <p:cNvSpPr txBox="1">
            <a:spLocks noGrp="1"/>
          </p:cNvSpPr>
          <p:nvPr>
            <p:ph type="body" idx="1"/>
          </p:nvPr>
        </p:nvSpPr>
        <p:spPr>
          <a:xfrm>
            <a:off x="311700" y="1152475"/>
            <a:ext cx="8520600" cy="3863700"/>
          </a:xfrm>
          <a:prstGeom prst="rect">
            <a:avLst/>
          </a:prstGeom>
        </p:spPr>
        <p:txBody>
          <a:bodyPr spcFirstLastPara="1" wrap="square" lIns="91425" tIns="91425" rIns="91425" bIns="91425" anchor="t" anchorCtr="0">
            <a:normAutofit/>
          </a:bodyPr>
          <a:lstStyle/>
          <a:p>
            <a:pPr marL="414655" lvl="0" indent="-288290" algn="l" rtl="0">
              <a:lnSpc>
                <a:spcPct val="100000"/>
              </a:lnSpc>
              <a:spcBef>
                <a:spcPts val="0"/>
              </a:spcBef>
              <a:spcAft>
                <a:spcPts val="0"/>
              </a:spcAft>
              <a:buClr>
                <a:srgbClr val="000000"/>
              </a:buClr>
              <a:buSzPts val="1400"/>
              <a:buAutoNum type="arabicPeriod"/>
            </a:pPr>
            <a:r>
              <a:rPr lang="en" sz="1400" b="1">
                <a:solidFill>
                  <a:srgbClr val="000000"/>
                </a:solidFill>
              </a:rPr>
              <a:t>Self certification:</a:t>
            </a:r>
            <a:endParaRPr sz="1400">
              <a:solidFill>
                <a:srgbClr val="000000"/>
              </a:solidFill>
            </a:endParaRPr>
          </a:p>
          <a:p>
            <a:pPr marL="12700" marR="71755" lvl="0" indent="460375" algn="l" rtl="0">
              <a:lnSpc>
                <a:spcPct val="100000"/>
              </a:lnSpc>
              <a:spcBef>
                <a:spcPts val="770"/>
              </a:spcBef>
              <a:spcAft>
                <a:spcPts val="0"/>
              </a:spcAft>
              <a:buClr>
                <a:schemeClr val="dk1"/>
              </a:buClr>
              <a:buFont typeface="Arial"/>
              <a:buNone/>
            </a:pPr>
            <a:r>
              <a:rPr lang="en" sz="1400">
                <a:solidFill>
                  <a:srgbClr val="000000"/>
                </a:solidFill>
              </a:rPr>
              <a:t>The start-ups will adopt self-certification to  reduce the regulatory liabilities. The self-  certification will apply to laws including  payment of gratuity, labour contract.</a:t>
            </a:r>
            <a:endParaRPr sz="1400">
              <a:solidFill>
                <a:srgbClr val="000000"/>
              </a:solidFill>
            </a:endParaRPr>
          </a:p>
          <a:p>
            <a:pPr marL="419733" lvl="0" indent="-293370" algn="l" rtl="0">
              <a:lnSpc>
                <a:spcPct val="100000"/>
              </a:lnSpc>
              <a:spcBef>
                <a:spcPts val="770"/>
              </a:spcBef>
              <a:spcAft>
                <a:spcPts val="0"/>
              </a:spcAft>
              <a:buClr>
                <a:srgbClr val="000000"/>
              </a:buClr>
              <a:buSzPts val="1400"/>
              <a:buAutoNum type="arabicPeriod" startAt="2"/>
            </a:pPr>
            <a:r>
              <a:rPr lang="en" sz="1400" b="1">
                <a:solidFill>
                  <a:srgbClr val="000000"/>
                </a:solidFill>
              </a:rPr>
              <a:t>Start-up India hub</a:t>
            </a:r>
            <a:endParaRPr sz="1400">
              <a:solidFill>
                <a:srgbClr val="000000"/>
              </a:solidFill>
            </a:endParaRPr>
          </a:p>
          <a:p>
            <a:pPr marL="12700" marR="5080" lvl="0" indent="460375" algn="l" rtl="0">
              <a:lnSpc>
                <a:spcPct val="100000"/>
              </a:lnSpc>
              <a:spcBef>
                <a:spcPts val="770"/>
              </a:spcBef>
              <a:spcAft>
                <a:spcPts val="0"/>
              </a:spcAft>
              <a:buNone/>
            </a:pPr>
            <a:r>
              <a:rPr lang="en" sz="1400">
                <a:solidFill>
                  <a:srgbClr val="000000"/>
                </a:solidFill>
              </a:rPr>
              <a:t>An all-India hub will be created as a single  contact point for start-up foundations in India,  which will help the entrepreneurs to exchange  knowledge .</a:t>
            </a:r>
            <a:endParaRPr sz="1400">
              <a:solidFill>
                <a:srgbClr val="000000"/>
              </a:solidFill>
            </a:endParaRPr>
          </a:p>
          <a:p>
            <a:pPr marL="12700" marR="5080" lvl="0" indent="460375" algn="l" rtl="0">
              <a:lnSpc>
                <a:spcPct val="100000"/>
              </a:lnSpc>
              <a:spcBef>
                <a:spcPts val="770"/>
              </a:spcBef>
              <a:spcAft>
                <a:spcPts val="0"/>
              </a:spcAft>
              <a:buNone/>
            </a:pPr>
            <a:endParaRPr sz="1400">
              <a:solidFill>
                <a:srgbClr val="000000"/>
              </a:solidFill>
            </a:endParaRPr>
          </a:p>
          <a:p>
            <a:pPr marL="414655" lvl="0" indent="-288290" algn="l" rtl="0">
              <a:lnSpc>
                <a:spcPct val="100000"/>
              </a:lnSpc>
              <a:spcBef>
                <a:spcPts val="0"/>
              </a:spcBef>
              <a:spcAft>
                <a:spcPts val="0"/>
              </a:spcAft>
              <a:buClr>
                <a:srgbClr val="000000"/>
              </a:buClr>
              <a:buSzPts val="1400"/>
              <a:buAutoNum type="arabicPeriod" startAt="3"/>
            </a:pPr>
            <a:r>
              <a:rPr lang="en" sz="1400" b="1">
                <a:solidFill>
                  <a:srgbClr val="000000"/>
                </a:solidFill>
              </a:rPr>
              <a:t>Register through app</a:t>
            </a:r>
            <a:endParaRPr sz="1400">
              <a:solidFill>
                <a:srgbClr val="000000"/>
              </a:solidFill>
            </a:endParaRPr>
          </a:p>
          <a:p>
            <a:pPr marL="12700" marR="5080" lvl="0" indent="459740" algn="l" rtl="0">
              <a:lnSpc>
                <a:spcPct val="100000"/>
              </a:lnSpc>
              <a:spcBef>
                <a:spcPts val="770"/>
              </a:spcBef>
              <a:spcAft>
                <a:spcPts val="0"/>
              </a:spcAft>
              <a:buNone/>
            </a:pPr>
            <a:r>
              <a:rPr lang="en" sz="1400">
                <a:solidFill>
                  <a:srgbClr val="000000"/>
                </a:solidFill>
              </a:rPr>
              <a:t>An online portal, in the shape of a mobile  application, will be launched to help start-up  founders to easily register. The app is scheduled to  be launched on April 1.</a:t>
            </a:r>
            <a:endParaRPr sz="1400">
              <a:solidFill>
                <a:srgbClr val="000000"/>
              </a:solidFill>
            </a:endParaRPr>
          </a:p>
          <a:p>
            <a:pPr marL="0" lvl="0" indent="0" algn="l" rtl="0">
              <a:lnSpc>
                <a:spcPct val="100000"/>
              </a:lnSpc>
              <a:spcBef>
                <a:spcPts val="10"/>
              </a:spcBef>
              <a:spcAft>
                <a:spcPts val="0"/>
              </a:spcAft>
              <a:buNone/>
            </a:pPr>
            <a:endParaRPr sz="1400">
              <a:solidFill>
                <a:srgbClr val="000000"/>
              </a:solidFill>
            </a:endParaRPr>
          </a:p>
          <a:p>
            <a:pPr marL="419100" lvl="0" indent="-292733" algn="l" rtl="0">
              <a:lnSpc>
                <a:spcPct val="100000"/>
              </a:lnSpc>
              <a:spcBef>
                <a:spcPts val="0"/>
              </a:spcBef>
              <a:spcAft>
                <a:spcPts val="0"/>
              </a:spcAft>
              <a:buClr>
                <a:srgbClr val="000000"/>
              </a:buClr>
              <a:buSzPts val="1400"/>
              <a:buAutoNum type="arabicPeriod" startAt="4"/>
            </a:pPr>
            <a:r>
              <a:rPr lang="en" sz="1400" b="1">
                <a:solidFill>
                  <a:srgbClr val="000000"/>
                </a:solidFill>
              </a:rPr>
              <a:t>Rs 10,000 crore fund</a:t>
            </a:r>
            <a:endParaRPr sz="1400">
              <a:solidFill>
                <a:srgbClr val="000000"/>
              </a:solidFill>
            </a:endParaRPr>
          </a:p>
          <a:p>
            <a:pPr marL="12700" marR="259078" lvl="0" indent="459740" algn="l" rtl="0">
              <a:lnSpc>
                <a:spcPct val="100000"/>
              </a:lnSpc>
              <a:spcBef>
                <a:spcPts val="770"/>
              </a:spcBef>
              <a:spcAft>
                <a:spcPts val="0"/>
              </a:spcAft>
              <a:buNone/>
            </a:pPr>
            <a:r>
              <a:rPr lang="en" sz="1400">
                <a:solidFill>
                  <a:srgbClr val="000000"/>
                </a:solidFill>
              </a:rPr>
              <a:t>The government will develop a fund with an  initial corpus of Rs 2,500 crore and a total corpus  of Rs 10,000 crore over four years, to support  upcoming start-up enterprises.</a:t>
            </a:r>
            <a:endParaRPr sz="1400">
              <a:solidFill>
                <a:srgbClr val="000000"/>
              </a:solidFill>
            </a:endParaRPr>
          </a:p>
          <a:p>
            <a:pPr marL="12700" marR="5080" lvl="0" indent="460375" algn="l" rtl="0">
              <a:lnSpc>
                <a:spcPct val="100000"/>
              </a:lnSpc>
              <a:spcBef>
                <a:spcPts val="770"/>
              </a:spcBef>
              <a:spcAft>
                <a:spcPts val="0"/>
              </a:spcAft>
              <a:buClr>
                <a:schemeClr val="dk1"/>
              </a:buClr>
              <a:buFont typeface="Arial"/>
              <a:buNone/>
            </a:pPr>
            <a:endParaRPr sz="1400">
              <a:solidFill>
                <a:srgbClr val="000000"/>
              </a:solidFill>
            </a:endParaRPr>
          </a:p>
          <a:p>
            <a:pPr marL="0" lvl="0" indent="0" algn="l" rtl="0">
              <a:spcBef>
                <a:spcPts val="0"/>
              </a:spcBef>
              <a:spcAft>
                <a:spcPts val="1200"/>
              </a:spcAft>
              <a:buNone/>
            </a:pPr>
            <a:endParaRPr sz="1400">
              <a:solidFill>
                <a:srgbClr val="00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6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496" name="Google Shape;496;p60"/>
          <p:cNvSpPr/>
          <p:nvPr/>
        </p:nvSpPr>
        <p:spPr>
          <a:xfrm>
            <a:off x="1929383" y="1427988"/>
            <a:ext cx="5111400" cy="28317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97" name="Google Shape;497;p60"/>
          <p:cNvSpPr txBox="1"/>
          <p:nvPr/>
        </p:nvSpPr>
        <p:spPr>
          <a:xfrm>
            <a:off x="691387" y="4492548"/>
            <a:ext cx="7289700" cy="453300"/>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r>
              <a:rPr lang="en" sz="1400" b="1">
                <a:latin typeface="Times New Roman"/>
                <a:ea typeface="Times New Roman"/>
                <a:cs typeface="Times New Roman"/>
                <a:sym typeface="Times New Roman"/>
              </a:rPr>
              <a:t>Figure A, B, C, D describing sequence of convertible mechanism from flat floor to stairs</a:t>
            </a:r>
            <a:endParaRPr sz="1400">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r>
              <a:rPr lang="en" sz="1400" b="1">
                <a:latin typeface="Times New Roman"/>
                <a:ea typeface="Times New Roman"/>
                <a:cs typeface="Times New Roman"/>
                <a:sym typeface="Times New Roman"/>
              </a:rPr>
              <a:t>and then from stairs to flat landing space</a:t>
            </a:r>
            <a:endParaRPr sz="1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body" idx="1"/>
          </p:nvPr>
        </p:nvSpPr>
        <p:spPr>
          <a:xfrm>
            <a:off x="311700" y="308625"/>
            <a:ext cx="8520600" cy="3416400"/>
          </a:xfrm>
          <a:prstGeom prst="rect">
            <a:avLst/>
          </a:prstGeom>
        </p:spPr>
        <p:txBody>
          <a:bodyPr spcFirstLastPara="1" wrap="square" lIns="91425" tIns="91425" rIns="91425" bIns="91425" anchor="t" anchorCtr="0">
            <a:normAutofit/>
          </a:bodyPr>
          <a:lstStyle/>
          <a:p>
            <a:pPr marL="510540" lvl="0" indent="-292733" algn="l" rtl="0">
              <a:lnSpc>
                <a:spcPct val="100000"/>
              </a:lnSpc>
              <a:spcBef>
                <a:spcPts val="0"/>
              </a:spcBef>
              <a:spcAft>
                <a:spcPts val="0"/>
              </a:spcAft>
              <a:buClr>
                <a:schemeClr val="dk1"/>
              </a:buClr>
              <a:buSzPts val="1400"/>
              <a:buAutoNum type="arabicPeriod" startAt="5"/>
            </a:pPr>
            <a:r>
              <a:rPr lang="en" sz="1400" b="1">
                <a:solidFill>
                  <a:schemeClr val="dk1"/>
                </a:solidFill>
              </a:rPr>
              <a:t>No Income Tax for three years</a:t>
            </a:r>
            <a:endParaRPr sz="1400">
              <a:solidFill>
                <a:schemeClr val="dk1"/>
              </a:solidFill>
            </a:endParaRPr>
          </a:p>
          <a:p>
            <a:pPr marL="12700" marR="445133" lvl="0" indent="459740" algn="l" rtl="0">
              <a:lnSpc>
                <a:spcPct val="100000"/>
              </a:lnSpc>
              <a:spcBef>
                <a:spcPts val="770"/>
              </a:spcBef>
              <a:spcAft>
                <a:spcPts val="0"/>
              </a:spcAft>
              <a:buClr>
                <a:schemeClr val="dk1"/>
              </a:buClr>
              <a:buFont typeface="Arial"/>
              <a:buNone/>
            </a:pPr>
            <a:r>
              <a:rPr lang="en" sz="1400">
                <a:solidFill>
                  <a:schemeClr val="dk1"/>
                </a:solidFill>
              </a:rPr>
              <a:t>Start-ups would not pay Income Tax for three  years. This policy would revolutionise the pace  with which start-ups would grow in the future</a:t>
            </a:r>
            <a:endParaRPr sz="1400">
              <a:solidFill>
                <a:schemeClr val="dk1"/>
              </a:solidFill>
            </a:endParaRPr>
          </a:p>
          <a:p>
            <a:pPr marL="0" lvl="0" indent="0" algn="l" rtl="0">
              <a:lnSpc>
                <a:spcPct val="100000"/>
              </a:lnSpc>
              <a:spcBef>
                <a:spcPts val="5"/>
              </a:spcBef>
              <a:spcAft>
                <a:spcPts val="0"/>
              </a:spcAft>
              <a:buClr>
                <a:schemeClr val="dk1"/>
              </a:buClr>
              <a:buFont typeface="Arial"/>
              <a:buNone/>
            </a:pPr>
            <a:endParaRPr sz="1400">
              <a:solidFill>
                <a:schemeClr val="dk1"/>
              </a:solidFill>
            </a:endParaRPr>
          </a:p>
          <a:p>
            <a:pPr marL="418465" lvl="0" indent="-292100" algn="l" rtl="0">
              <a:lnSpc>
                <a:spcPct val="100000"/>
              </a:lnSpc>
              <a:spcBef>
                <a:spcPts val="5"/>
              </a:spcBef>
              <a:spcAft>
                <a:spcPts val="0"/>
              </a:spcAft>
              <a:buClr>
                <a:schemeClr val="dk1"/>
              </a:buClr>
              <a:buSzPts val="1400"/>
              <a:buAutoNum type="arabicPeriod" startAt="6"/>
            </a:pPr>
            <a:r>
              <a:rPr lang="en" sz="1400" b="1">
                <a:solidFill>
                  <a:schemeClr val="dk1"/>
                </a:solidFill>
              </a:rPr>
              <a:t>Building entrepreneurs</a:t>
            </a:r>
            <a:endParaRPr sz="1400">
              <a:solidFill>
                <a:schemeClr val="dk1"/>
              </a:solidFill>
            </a:endParaRPr>
          </a:p>
          <a:p>
            <a:pPr marL="12700" marR="5080" lvl="0" indent="0" algn="l" rtl="0">
              <a:lnSpc>
                <a:spcPct val="100000"/>
              </a:lnSpc>
              <a:spcBef>
                <a:spcPts val="770"/>
              </a:spcBef>
              <a:spcAft>
                <a:spcPts val="0"/>
              </a:spcAft>
              <a:buNone/>
            </a:pPr>
            <a:r>
              <a:rPr lang="en" sz="1400">
                <a:solidFill>
                  <a:schemeClr val="dk1"/>
                </a:solidFill>
              </a:rPr>
              <a:t>Innovation-related study plans for students in over  5 lakh schools. Besides, there will also be an  annual incubator grand challenge to develop  world class incubators.</a:t>
            </a:r>
            <a:endParaRPr sz="1400">
              <a:solidFill>
                <a:schemeClr val="dk1"/>
              </a:solidFill>
            </a:endParaRPr>
          </a:p>
          <a:p>
            <a:pPr marL="419100" lvl="0" indent="-292733" algn="l" rtl="0">
              <a:lnSpc>
                <a:spcPct val="100000"/>
              </a:lnSpc>
              <a:spcBef>
                <a:spcPts val="0"/>
              </a:spcBef>
              <a:spcAft>
                <a:spcPts val="0"/>
              </a:spcAft>
              <a:buClr>
                <a:schemeClr val="dk1"/>
              </a:buClr>
              <a:buSzPts val="1400"/>
              <a:buAutoNum type="arabicPeriod" startAt="7"/>
            </a:pPr>
            <a:r>
              <a:rPr lang="en" sz="1400" b="1">
                <a:solidFill>
                  <a:schemeClr val="dk1"/>
                </a:solidFill>
              </a:rPr>
              <a:t>Atal Innovation Mission</a:t>
            </a:r>
            <a:endParaRPr sz="1400">
              <a:solidFill>
                <a:schemeClr val="dk1"/>
              </a:solidFill>
            </a:endParaRPr>
          </a:p>
          <a:p>
            <a:pPr marL="12700" marR="5080" lvl="0" indent="459740" algn="l" rtl="0">
              <a:lnSpc>
                <a:spcPct val="100000"/>
              </a:lnSpc>
              <a:spcBef>
                <a:spcPts val="770"/>
              </a:spcBef>
              <a:spcAft>
                <a:spcPts val="0"/>
              </a:spcAft>
              <a:buNone/>
            </a:pPr>
            <a:r>
              <a:rPr lang="en" sz="1400">
                <a:solidFill>
                  <a:schemeClr val="dk1"/>
                </a:solidFill>
              </a:rPr>
              <a:t>The Atal Innovation Mission will be launched to  boost innovation and encourage talented youths.</a:t>
            </a:r>
            <a:endParaRPr sz="1400">
              <a:solidFill>
                <a:schemeClr val="dk1"/>
              </a:solidFill>
            </a:endParaRPr>
          </a:p>
          <a:p>
            <a:pPr marL="0" lvl="0" indent="0" algn="l" rtl="0">
              <a:lnSpc>
                <a:spcPct val="100000"/>
              </a:lnSpc>
              <a:spcBef>
                <a:spcPts val="5"/>
              </a:spcBef>
              <a:spcAft>
                <a:spcPts val="0"/>
              </a:spcAft>
              <a:buNone/>
            </a:pPr>
            <a:endParaRPr sz="1400">
              <a:solidFill>
                <a:schemeClr val="dk1"/>
              </a:solidFill>
            </a:endParaRPr>
          </a:p>
          <a:p>
            <a:pPr marL="328295" lvl="0" indent="-201930" algn="l" rtl="0">
              <a:lnSpc>
                <a:spcPct val="100000"/>
              </a:lnSpc>
              <a:spcBef>
                <a:spcPts val="5"/>
              </a:spcBef>
              <a:spcAft>
                <a:spcPts val="0"/>
              </a:spcAft>
              <a:buClr>
                <a:schemeClr val="dk1"/>
              </a:buClr>
              <a:buSzPts val="1400"/>
              <a:buAutoNum type="arabicPeriod" startAt="8"/>
            </a:pPr>
            <a:r>
              <a:rPr lang="en" sz="1400" b="1">
                <a:solidFill>
                  <a:schemeClr val="dk1"/>
                </a:solidFill>
              </a:rPr>
              <a:t>Entrepreneurship in biotechnology</a:t>
            </a:r>
            <a:endParaRPr sz="1400">
              <a:solidFill>
                <a:schemeClr val="dk1"/>
              </a:solidFill>
            </a:endParaRPr>
          </a:p>
          <a:p>
            <a:pPr marL="12700" marR="217170" lvl="0" indent="368300" algn="l" rtl="0">
              <a:lnSpc>
                <a:spcPct val="100000"/>
              </a:lnSpc>
              <a:spcBef>
                <a:spcPts val="765"/>
              </a:spcBef>
              <a:spcAft>
                <a:spcPts val="0"/>
              </a:spcAft>
              <a:buClr>
                <a:schemeClr val="dk1"/>
              </a:buClr>
              <a:buFont typeface="Arial"/>
              <a:buNone/>
            </a:pPr>
            <a:r>
              <a:rPr lang="en" sz="1400">
                <a:solidFill>
                  <a:schemeClr val="dk1"/>
                </a:solidFill>
              </a:rPr>
              <a:t>The government will further establish five new  biotech clusters, 50 new bio incubators, 150  technology transfer offices and 20 bio-connect  offices in the country.</a:t>
            </a:r>
            <a:endParaRPr sz="14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body" idx="1"/>
          </p:nvPr>
        </p:nvSpPr>
        <p:spPr>
          <a:xfrm>
            <a:off x="311700" y="57500"/>
            <a:ext cx="8520600" cy="1683900"/>
          </a:xfrm>
          <a:prstGeom prst="rect">
            <a:avLst/>
          </a:prstGeom>
        </p:spPr>
        <p:txBody>
          <a:bodyPr spcFirstLastPara="1" wrap="square" lIns="91425" tIns="91425" rIns="91425" bIns="91425" anchor="t" anchorCtr="0">
            <a:noAutofit/>
          </a:bodyPr>
          <a:lstStyle/>
          <a:p>
            <a:pPr marL="328295" lvl="0" indent="-141605" algn="l" rtl="0">
              <a:lnSpc>
                <a:spcPct val="100000"/>
              </a:lnSpc>
              <a:spcBef>
                <a:spcPts val="0"/>
              </a:spcBef>
              <a:spcAft>
                <a:spcPts val="0"/>
              </a:spcAft>
              <a:buClr>
                <a:schemeClr val="dk1"/>
              </a:buClr>
              <a:buSzPct val="100000"/>
              <a:buAutoNum type="arabicPeriod" startAt="9"/>
            </a:pPr>
            <a:r>
              <a:rPr lang="en" sz="1400" b="1" dirty="0">
                <a:solidFill>
                  <a:schemeClr val="dk1"/>
                </a:solidFill>
              </a:rPr>
              <a:t>Rebate</a:t>
            </a:r>
            <a:endParaRPr sz="1400" dirty="0">
              <a:solidFill>
                <a:schemeClr val="dk1"/>
              </a:solidFill>
            </a:endParaRPr>
          </a:p>
          <a:p>
            <a:pPr marL="12700" marR="490219" lvl="0" indent="368300" algn="l" rtl="0">
              <a:lnSpc>
                <a:spcPct val="100000"/>
              </a:lnSpc>
              <a:spcBef>
                <a:spcPts val="770"/>
              </a:spcBef>
              <a:spcAft>
                <a:spcPts val="0"/>
              </a:spcAft>
              <a:buNone/>
            </a:pPr>
            <a:r>
              <a:rPr lang="en" sz="1400" dirty="0">
                <a:solidFill>
                  <a:schemeClr val="dk1"/>
                </a:solidFill>
              </a:rPr>
              <a:t>A rebate amount of 80 percent of the total  value will be provided to the entrepreneurs on  filing patent applications.</a:t>
            </a:r>
            <a:endParaRPr sz="1400" dirty="0">
              <a:solidFill>
                <a:schemeClr val="dk1"/>
              </a:solidFill>
            </a:endParaRPr>
          </a:p>
          <a:p>
            <a:pPr marL="12700" marR="490219" lvl="0" indent="0" algn="l" rtl="0">
              <a:lnSpc>
                <a:spcPct val="100000"/>
              </a:lnSpc>
              <a:spcBef>
                <a:spcPts val="770"/>
              </a:spcBef>
              <a:spcAft>
                <a:spcPts val="0"/>
              </a:spcAft>
              <a:buNone/>
            </a:pPr>
            <a:r>
              <a:rPr lang="en" sz="1400" dirty="0">
                <a:solidFill>
                  <a:schemeClr val="dk1"/>
                </a:solidFill>
              </a:rPr>
              <a:t>10. </a:t>
            </a:r>
            <a:r>
              <a:rPr lang="en" sz="1400" b="1" dirty="0">
                <a:solidFill>
                  <a:schemeClr val="dk1"/>
                </a:solidFill>
              </a:rPr>
              <a:t>Faster exit</a:t>
            </a:r>
            <a:endParaRPr sz="1400" dirty="0">
              <a:solidFill>
                <a:schemeClr val="dk1"/>
              </a:solidFill>
            </a:endParaRPr>
          </a:p>
          <a:p>
            <a:pPr marL="12700" marR="5080" lvl="0" indent="644525" algn="l" rtl="0">
              <a:lnSpc>
                <a:spcPct val="100000"/>
              </a:lnSpc>
              <a:spcBef>
                <a:spcPts val="770"/>
              </a:spcBef>
              <a:spcAft>
                <a:spcPts val="0"/>
              </a:spcAft>
              <a:buNone/>
            </a:pPr>
            <a:r>
              <a:rPr lang="en" sz="1400" dirty="0">
                <a:solidFill>
                  <a:schemeClr val="dk1"/>
                </a:solidFill>
              </a:rPr>
              <a:t>If a start-up fails, the government will also  assist the entrepreneurs to find suitable solutions  for their problems. If they fail again, the  government will provide an easy way out.</a:t>
            </a:r>
            <a:endParaRPr sz="1400" dirty="0">
              <a:solidFill>
                <a:schemeClr val="dk1"/>
              </a:solidFill>
            </a:endParaRPr>
          </a:p>
          <a:p>
            <a:pPr marL="12700" marR="5080" lvl="0" indent="644525" algn="l" rtl="0">
              <a:lnSpc>
                <a:spcPct val="100000"/>
              </a:lnSpc>
              <a:spcBef>
                <a:spcPts val="770"/>
              </a:spcBef>
              <a:spcAft>
                <a:spcPts val="0"/>
              </a:spcAft>
              <a:buNone/>
            </a:pPr>
            <a:endParaRPr sz="1400" dirty="0">
              <a:solidFill>
                <a:schemeClr val="dk1"/>
              </a:solidFill>
            </a:endParaRPr>
          </a:p>
          <a:p>
            <a:pPr marL="12700" lvl="0" indent="0" algn="l" rtl="0">
              <a:lnSpc>
                <a:spcPct val="100000"/>
              </a:lnSpc>
              <a:spcBef>
                <a:spcPts val="0"/>
              </a:spcBef>
              <a:spcAft>
                <a:spcPts val="0"/>
              </a:spcAft>
              <a:buNone/>
            </a:pPr>
            <a:r>
              <a:rPr lang="en" sz="1400" b="1" dirty="0">
                <a:solidFill>
                  <a:schemeClr val="dk1"/>
                </a:solidFill>
              </a:rPr>
              <a:t>11.Credit Guarantee Fund for Start-ups</a:t>
            </a:r>
            <a:endParaRPr sz="1400" dirty="0">
              <a:solidFill>
                <a:schemeClr val="dk1"/>
              </a:solidFill>
            </a:endParaRPr>
          </a:p>
          <a:p>
            <a:pPr marL="355600" marR="394970" lvl="0" indent="-161925" algn="l" rtl="0">
              <a:lnSpc>
                <a:spcPct val="100000"/>
              </a:lnSpc>
              <a:spcBef>
                <a:spcPts val="770"/>
              </a:spcBef>
              <a:spcAft>
                <a:spcPts val="0"/>
              </a:spcAft>
              <a:buClr>
                <a:schemeClr val="dk1"/>
              </a:buClr>
              <a:buSzPct val="100000"/>
              <a:buChar char="•"/>
            </a:pPr>
            <a:r>
              <a:rPr lang="en" sz="1400" dirty="0">
                <a:solidFill>
                  <a:schemeClr val="dk1"/>
                </a:solidFill>
              </a:rPr>
              <a:t>To catalyse entrepreneurship by providing  credit to innovators across all sections of  society.</a:t>
            </a:r>
            <a:endParaRPr sz="1400" dirty="0">
              <a:solidFill>
                <a:schemeClr val="dk1"/>
              </a:solidFill>
            </a:endParaRPr>
          </a:p>
          <a:p>
            <a:pPr marL="0" marR="394970" lvl="0" indent="0" algn="l" rtl="0">
              <a:lnSpc>
                <a:spcPct val="100000"/>
              </a:lnSpc>
              <a:spcBef>
                <a:spcPts val="770"/>
              </a:spcBef>
              <a:spcAft>
                <a:spcPts val="0"/>
              </a:spcAft>
              <a:buNone/>
            </a:pPr>
            <a:r>
              <a:rPr lang="en" sz="1400" b="1" dirty="0">
                <a:solidFill>
                  <a:schemeClr val="dk1"/>
                </a:solidFill>
              </a:rPr>
              <a:t>12.Tax Exemption on Capital Gains</a:t>
            </a:r>
            <a:endParaRPr sz="1400" dirty="0">
              <a:solidFill>
                <a:schemeClr val="dk1"/>
              </a:solidFill>
            </a:endParaRPr>
          </a:p>
          <a:p>
            <a:pPr marL="355600" marR="5080" lvl="0" indent="-161925" algn="l" rtl="0">
              <a:lnSpc>
                <a:spcPct val="100000"/>
              </a:lnSpc>
              <a:spcBef>
                <a:spcPts val="770"/>
              </a:spcBef>
              <a:spcAft>
                <a:spcPts val="0"/>
              </a:spcAft>
              <a:buClr>
                <a:schemeClr val="dk1"/>
              </a:buClr>
              <a:buSzPct val="100000"/>
              <a:buChar char="•"/>
            </a:pPr>
            <a:r>
              <a:rPr lang="en" sz="1400" dirty="0">
                <a:solidFill>
                  <a:schemeClr val="dk1"/>
                </a:solidFill>
              </a:rPr>
              <a:t>To promote investments into Start-ups by  mobilizing the capital gains arising from sale  of capital asset.</a:t>
            </a:r>
            <a:endParaRPr sz="1400" dirty="0">
              <a:solidFill>
                <a:schemeClr val="dk1"/>
              </a:solidFill>
            </a:endParaRPr>
          </a:p>
          <a:p>
            <a:pPr marL="12700" lvl="0" indent="0" algn="just" rtl="0">
              <a:lnSpc>
                <a:spcPct val="100000"/>
              </a:lnSpc>
              <a:spcBef>
                <a:spcPts val="0"/>
              </a:spcBef>
              <a:spcAft>
                <a:spcPts val="0"/>
              </a:spcAft>
              <a:buNone/>
            </a:pPr>
            <a:r>
              <a:rPr lang="en" sz="1400" dirty="0">
                <a:solidFill>
                  <a:schemeClr val="dk1"/>
                </a:solidFill>
              </a:rPr>
              <a:t>13. </a:t>
            </a:r>
            <a:r>
              <a:rPr lang="en" sz="1400" b="1" dirty="0">
                <a:solidFill>
                  <a:schemeClr val="dk1"/>
                </a:solidFill>
              </a:rPr>
              <a:t>Research Parks</a:t>
            </a:r>
            <a:endParaRPr sz="1400" dirty="0">
              <a:solidFill>
                <a:schemeClr val="dk1"/>
              </a:solidFill>
            </a:endParaRPr>
          </a:p>
          <a:p>
            <a:pPr marL="355600" marR="329565" lvl="0" indent="-161925" algn="just" rtl="0">
              <a:lnSpc>
                <a:spcPct val="100000"/>
              </a:lnSpc>
              <a:spcBef>
                <a:spcPts val="770"/>
              </a:spcBef>
              <a:spcAft>
                <a:spcPts val="0"/>
              </a:spcAft>
              <a:buClr>
                <a:schemeClr val="dk1"/>
              </a:buClr>
              <a:buSzPct val="100000"/>
              <a:buChar char="•"/>
            </a:pPr>
            <a:r>
              <a:rPr lang="en" sz="1400" dirty="0">
                <a:solidFill>
                  <a:schemeClr val="dk1"/>
                </a:solidFill>
              </a:rPr>
              <a:t>7 new research parks are proposed to be set  up with an initial investment of Rs.100 crore  each.</a:t>
            </a:r>
            <a:endParaRPr sz="1400" dirty="0">
              <a:solidFill>
                <a:schemeClr val="dk1"/>
              </a:solidFill>
            </a:endParaRPr>
          </a:p>
          <a:p>
            <a:pPr marL="355600" marR="5080" lvl="0" indent="-161925" algn="l" rtl="0">
              <a:lnSpc>
                <a:spcPct val="100000"/>
              </a:lnSpc>
              <a:spcBef>
                <a:spcPts val="0"/>
              </a:spcBef>
              <a:spcAft>
                <a:spcPts val="0"/>
              </a:spcAft>
              <a:buClr>
                <a:schemeClr val="dk1"/>
              </a:buClr>
              <a:buSzPct val="100000"/>
              <a:buChar char="•"/>
            </a:pPr>
            <a:r>
              <a:rPr lang="en" sz="1400" dirty="0">
                <a:solidFill>
                  <a:schemeClr val="dk1"/>
                </a:solidFill>
              </a:rPr>
              <a:t>These parks shall enable companies with a  research focus to set up base and leverage the  expertise of academic/ research institutions.</a:t>
            </a:r>
            <a:endParaRPr sz="1400" dirty="0">
              <a:solidFill>
                <a:schemeClr val="dk1"/>
              </a:solidFill>
            </a:endParaRPr>
          </a:p>
          <a:p>
            <a:pPr marL="355600" marR="5080" lvl="0" indent="-161925" algn="l" rtl="0">
              <a:lnSpc>
                <a:spcPct val="100000"/>
              </a:lnSpc>
              <a:spcBef>
                <a:spcPts val="0"/>
              </a:spcBef>
              <a:spcAft>
                <a:spcPts val="0"/>
              </a:spcAft>
              <a:buClr>
                <a:schemeClr val="dk1"/>
              </a:buClr>
              <a:buSzPct val="100000"/>
              <a:buChar char="•"/>
            </a:pPr>
            <a:endParaRPr sz="1400" dirty="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body" idx="1"/>
          </p:nvPr>
        </p:nvSpPr>
        <p:spPr>
          <a:xfrm>
            <a:off x="251425" y="439200"/>
            <a:ext cx="8520600" cy="3416400"/>
          </a:xfrm>
          <a:prstGeom prst="rect">
            <a:avLst/>
          </a:prstGeom>
        </p:spPr>
        <p:txBody>
          <a:bodyPr spcFirstLastPara="1" wrap="square" lIns="91425" tIns="91425" rIns="91425" bIns="91425" anchor="t" anchorCtr="0">
            <a:normAutofit/>
          </a:bodyPr>
          <a:lstStyle/>
          <a:p>
            <a:pPr marL="12700" lvl="0" indent="0" algn="l" rtl="0">
              <a:lnSpc>
                <a:spcPct val="100000"/>
              </a:lnSpc>
              <a:spcBef>
                <a:spcPts val="770"/>
              </a:spcBef>
              <a:spcAft>
                <a:spcPts val="0"/>
              </a:spcAft>
              <a:buClr>
                <a:schemeClr val="dk1"/>
              </a:buClr>
              <a:buSzPts val="1100"/>
              <a:buFont typeface="Arial"/>
              <a:buNone/>
            </a:pPr>
            <a:r>
              <a:rPr lang="en" sz="1400">
                <a:solidFill>
                  <a:schemeClr val="dk1"/>
                </a:solidFill>
              </a:rPr>
              <a:t>14. </a:t>
            </a:r>
            <a:r>
              <a:rPr lang="en" sz="1400" b="1">
                <a:solidFill>
                  <a:schemeClr val="dk1"/>
                </a:solidFill>
              </a:rPr>
              <a:t>Start-up fests</a:t>
            </a:r>
            <a:endParaRPr sz="1400">
              <a:solidFill>
                <a:schemeClr val="dk1"/>
              </a:solidFill>
            </a:endParaRPr>
          </a:p>
          <a:p>
            <a:pPr marL="355600" marR="14603" lvl="0" indent="-317500" algn="l" rtl="0">
              <a:lnSpc>
                <a:spcPct val="100000"/>
              </a:lnSpc>
              <a:spcBef>
                <a:spcPts val="770"/>
              </a:spcBef>
              <a:spcAft>
                <a:spcPts val="0"/>
              </a:spcAft>
              <a:buClr>
                <a:schemeClr val="dk1"/>
              </a:buClr>
              <a:buSzPts val="1400"/>
              <a:buChar char="•"/>
            </a:pPr>
            <a:r>
              <a:rPr lang="en" sz="1400">
                <a:solidFill>
                  <a:schemeClr val="dk1"/>
                </a:solidFill>
              </a:rPr>
              <a:t>	Introduction of Start-up fests to bolster the  Start-ups ecosystem and provide a platform to  showcase ideas and work with a larger  audience.</a:t>
            </a:r>
            <a:endParaRPr sz="1400">
              <a:solidFill>
                <a:schemeClr val="dk1"/>
              </a:solidFill>
            </a:endParaRPr>
          </a:p>
          <a:p>
            <a:pPr marL="12700" lvl="0" indent="0" algn="l" rtl="0">
              <a:lnSpc>
                <a:spcPct val="100000"/>
              </a:lnSpc>
              <a:spcBef>
                <a:spcPts val="0"/>
              </a:spcBef>
              <a:spcAft>
                <a:spcPts val="0"/>
              </a:spcAft>
              <a:buNone/>
            </a:pPr>
            <a:r>
              <a:rPr lang="en" sz="1400" b="1">
                <a:solidFill>
                  <a:schemeClr val="dk1"/>
                </a:solidFill>
              </a:rPr>
              <a:t>15</a:t>
            </a:r>
            <a:r>
              <a:rPr lang="en" sz="1400">
                <a:solidFill>
                  <a:schemeClr val="dk1"/>
                </a:solidFill>
              </a:rPr>
              <a:t>. </a:t>
            </a:r>
            <a:r>
              <a:rPr lang="en" sz="1400" b="1">
                <a:solidFill>
                  <a:schemeClr val="dk1"/>
                </a:solidFill>
              </a:rPr>
              <a:t>Innovation centres</a:t>
            </a:r>
            <a:endParaRPr sz="1400">
              <a:solidFill>
                <a:schemeClr val="dk1"/>
              </a:solidFill>
            </a:endParaRPr>
          </a:p>
          <a:p>
            <a:pPr marL="355600" marR="5080" lvl="0" indent="-228600" algn="l" rtl="0">
              <a:lnSpc>
                <a:spcPct val="100000"/>
              </a:lnSpc>
              <a:spcBef>
                <a:spcPts val="770"/>
              </a:spcBef>
              <a:spcAft>
                <a:spcPts val="0"/>
              </a:spcAft>
              <a:buClr>
                <a:schemeClr val="dk1"/>
              </a:buClr>
              <a:buSzPts val="1400"/>
              <a:buChar char="•"/>
            </a:pPr>
            <a:r>
              <a:rPr lang="en" sz="1400">
                <a:solidFill>
                  <a:schemeClr val="dk1"/>
                </a:solidFill>
              </a:rPr>
              <a:t>These 31 centres will include 13 Start-up  centres and 18 technology business incubators  to be set up/ scaled up at IIMs/ NITs/ IITs.</a:t>
            </a:r>
            <a:endParaRPr sz="1400">
              <a:solidFill>
                <a:schemeClr val="dk1"/>
              </a:solidFill>
            </a:endParaRPr>
          </a:p>
          <a:p>
            <a:pPr marL="0" lvl="0" indent="0" algn="l" rtl="0">
              <a:lnSpc>
                <a:spcPct val="100000"/>
              </a:lnSpc>
              <a:spcBef>
                <a:spcPts val="5"/>
              </a:spcBef>
              <a:spcAft>
                <a:spcPts val="0"/>
              </a:spcAft>
              <a:buNone/>
            </a:pPr>
            <a:endParaRPr sz="1400">
              <a:solidFill>
                <a:schemeClr val="dk1"/>
              </a:solidFill>
            </a:endParaRPr>
          </a:p>
          <a:p>
            <a:pPr marL="12700" lvl="0" indent="0" algn="l" rtl="0">
              <a:lnSpc>
                <a:spcPct val="100000"/>
              </a:lnSpc>
              <a:spcBef>
                <a:spcPts val="5"/>
              </a:spcBef>
              <a:spcAft>
                <a:spcPts val="0"/>
              </a:spcAft>
              <a:buNone/>
            </a:pPr>
            <a:r>
              <a:rPr lang="en" sz="1400" b="1">
                <a:solidFill>
                  <a:schemeClr val="dk1"/>
                </a:solidFill>
              </a:rPr>
              <a:t>16</a:t>
            </a:r>
            <a:r>
              <a:rPr lang="en" sz="1400">
                <a:solidFill>
                  <a:schemeClr val="dk1"/>
                </a:solidFill>
              </a:rPr>
              <a:t>. </a:t>
            </a:r>
            <a:r>
              <a:rPr lang="en" sz="1400" b="1">
                <a:solidFill>
                  <a:schemeClr val="dk1"/>
                </a:solidFill>
              </a:rPr>
              <a:t>Patent protection</a:t>
            </a:r>
            <a:endParaRPr sz="1400">
              <a:solidFill>
                <a:schemeClr val="dk1"/>
              </a:solidFill>
            </a:endParaRPr>
          </a:p>
          <a:p>
            <a:pPr marL="355600" marR="408940" lvl="0" indent="-228600" algn="l" rtl="0">
              <a:lnSpc>
                <a:spcPct val="100000"/>
              </a:lnSpc>
              <a:spcBef>
                <a:spcPts val="770"/>
              </a:spcBef>
              <a:spcAft>
                <a:spcPts val="0"/>
              </a:spcAft>
              <a:buClr>
                <a:schemeClr val="dk1"/>
              </a:buClr>
              <a:buSzPts val="1400"/>
              <a:buChar char="•"/>
            </a:pPr>
            <a:r>
              <a:rPr lang="en" sz="1400">
                <a:solidFill>
                  <a:schemeClr val="dk1"/>
                </a:solidFill>
              </a:rPr>
              <a:t>The government is also working on a legal  support for fast-tracking patent examination  at lower costs.</a:t>
            </a:r>
            <a:endParaRPr sz="1400">
              <a:solidFill>
                <a:schemeClr val="dk1"/>
              </a:solidFill>
            </a:endParaRPr>
          </a:p>
          <a:p>
            <a:pPr marL="0" lvl="0" indent="0" algn="l" rtl="0">
              <a:spcBef>
                <a:spcPts val="0"/>
              </a:spcBef>
              <a:spcAft>
                <a:spcPts val="1200"/>
              </a:spcAft>
              <a:buNone/>
            </a:pP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0"/>
          <p:cNvSpPr/>
          <p:nvPr/>
        </p:nvSpPr>
        <p:spPr>
          <a:xfrm>
            <a:off x="2140150" y="935300"/>
            <a:ext cx="4361400" cy="1565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6" name="Google Shape;126;p20"/>
          <p:cNvSpPr txBox="1"/>
          <p:nvPr/>
        </p:nvSpPr>
        <p:spPr>
          <a:xfrm>
            <a:off x="2221850" y="2852025"/>
            <a:ext cx="4977600" cy="1719600"/>
          </a:xfrm>
          <a:prstGeom prst="rect">
            <a:avLst/>
          </a:prstGeom>
          <a:noFill/>
          <a:ln>
            <a:noFill/>
          </a:ln>
        </p:spPr>
        <p:txBody>
          <a:bodyPr spcFirstLastPara="1" wrap="square" lIns="91425" tIns="91425" rIns="91425" bIns="91425" anchor="t" anchorCtr="0">
            <a:noAutofit/>
          </a:bodyPr>
          <a:lstStyle/>
          <a:p>
            <a:pPr marL="12065" marR="5080" lvl="0" indent="635" algn="ctr" rtl="0">
              <a:spcBef>
                <a:spcPts val="0"/>
              </a:spcBef>
              <a:spcAft>
                <a:spcPts val="0"/>
              </a:spcAft>
              <a:buNone/>
            </a:pPr>
            <a:r>
              <a:rPr lang="en" sz="2400">
                <a:solidFill>
                  <a:schemeClr val="dk1"/>
                </a:solidFill>
                <a:latin typeface="Times New Roman"/>
                <a:ea typeface="Times New Roman"/>
                <a:cs typeface="Times New Roman"/>
                <a:sym typeface="Times New Roman"/>
              </a:rPr>
              <a:t>Job Creation and Economic  Development and to give the Indian  economy global recognition</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1"/>
          <p:cNvSpPr txBox="1">
            <a:spLocks noGrp="1"/>
          </p:cNvSpPr>
          <p:nvPr>
            <p:ph type="title"/>
          </p:nvPr>
        </p:nvSpPr>
        <p:spPr>
          <a:xfrm>
            <a:off x="311700" y="3510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smtClean="0"/>
              <a:t>2. Make </a:t>
            </a:r>
            <a:r>
              <a:rPr lang="en" sz="2400" dirty="0"/>
              <a:t>in India</a:t>
            </a:r>
            <a:endParaRPr sz="2400" dirty="0"/>
          </a:p>
        </p:txBody>
      </p:sp>
      <p:sp>
        <p:nvSpPr>
          <p:cNvPr id="132" name="Google Shape;132;p21"/>
          <p:cNvSpPr txBox="1">
            <a:spLocks noGrp="1"/>
          </p:cNvSpPr>
          <p:nvPr>
            <p:ph type="body" idx="1"/>
          </p:nvPr>
        </p:nvSpPr>
        <p:spPr>
          <a:xfrm>
            <a:off x="180475" y="432850"/>
            <a:ext cx="8520600" cy="3416400"/>
          </a:xfrm>
          <a:prstGeom prst="rect">
            <a:avLst/>
          </a:prstGeom>
        </p:spPr>
        <p:txBody>
          <a:bodyPr spcFirstLastPara="1" wrap="square" lIns="91425" tIns="91425" rIns="91425" bIns="91425" anchor="t" anchorCtr="0">
            <a:noAutofit/>
          </a:bodyPr>
          <a:lstStyle/>
          <a:p>
            <a:pPr marL="299085" marR="5080" lvl="0" indent="-210819" algn="just" rtl="0">
              <a:lnSpc>
                <a:spcPct val="150000"/>
              </a:lnSpc>
              <a:spcBef>
                <a:spcPts val="0"/>
              </a:spcBef>
              <a:spcAft>
                <a:spcPts val="0"/>
              </a:spcAft>
              <a:buClr>
                <a:srgbClr val="000000"/>
              </a:buClr>
              <a:buSzPts val="1200"/>
              <a:buChar char="•"/>
            </a:pPr>
            <a:r>
              <a:rPr lang="en" sz="1200" b="1">
                <a:solidFill>
                  <a:srgbClr val="000000"/>
                </a:solidFill>
              </a:rPr>
              <a:t>Make in India</a:t>
            </a:r>
            <a:r>
              <a:rPr lang="en" sz="1200">
                <a:solidFill>
                  <a:srgbClr val="000000"/>
                </a:solidFill>
              </a:rPr>
              <a:t>, a type of Swadeshi movement covering 25  sectors of the economy, was launched by the Prime Minister  of India Mr. Narendra Modi on 25 September 2014 to  encourage companies to manufacture their products in India  and enthuse with dedicated investments into manufacturing.</a:t>
            </a:r>
            <a:endParaRPr sz="1200">
              <a:solidFill>
                <a:srgbClr val="000000"/>
              </a:solidFill>
            </a:endParaRPr>
          </a:p>
          <a:p>
            <a:pPr marL="299085" marR="5080" lvl="0" indent="-210819" algn="just" rtl="0">
              <a:lnSpc>
                <a:spcPct val="150000"/>
              </a:lnSpc>
              <a:spcBef>
                <a:spcPts val="0"/>
              </a:spcBef>
              <a:spcAft>
                <a:spcPts val="0"/>
              </a:spcAft>
              <a:buClr>
                <a:srgbClr val="000000"/>
              </a:buClr>
              <a:buSzPts val="1200"/>
              <a:buChar char="•"/>
            </a:pPr>
            <a:r>
              <a:rPr lang="en" sz="1200">
                <a:solidFill>
                  <a:srgbClr val="000000"/>
                </a:solidFill>
              </a:rPr>
              <a:t>As a strategy it is the road map to respond to glocal (global +  local) challenges through preparations for a World class  manufacturing status &amp; knowledge infrastructure that should  create further knowledge for stepping on to global  competitiveness.</a:t>
            </a:r>
            <a:endParaRPr sz="1200">
              <a:solidFill>
                <a:srgbClr val="000000"/>
              </a:solidFill>
            </a:endParaRPr>
          </a:p>
          <a:p>
            <a:pPr marL="457200" marR="5080" lvl="0" indent="-304800" algn="l" rtl="0">
              <a:lnSpc>
                <a:spcPct val="150000"/>
              </a:lnSpc>
              <a:spcBef>
                <a:spcPts val="0"/>
              </a:spcBef>
              <a:spcAft>
                <a:spcPts val="0"/>
              </a:spcAft>
              <a:buClr>
                <a:srgbClr val="000000"/>
              </a:buClr>
              <a:buSzPts val="1200"/>
              <a:buChar char="•"/>
            </a:pPr>
            <a:r>
              <a:rPr lang="en" sz="1200">
                <a:solidFill>
                  <a:srgbClr val="000000"/>
                </a:solidFill>
              </a:rPr>
              <a:t>Ultimate objective is to make India a renowned manufacturing hub for key  sectors.</a:t>
            </a:r>
            <a:endParaRPr sz="1200">
              <a:solidFill>
                <a:srgbClr val="000000"/>
              </a:solidFill>
            </a:endParaRPr>
          </a:p>
          <a:p>
            <a:pPr marL="457200" marR="5080" lvl="0" indent="-304800" algn="l" rtl="0">
              <a:lnSpc>
                <a:spcPct val="150000"/>
              </a:lnSpc>
              <a:spcBef>
                <a:spcPts val="0"/>
              </a:spcBef>
              <a:spcAft>
                <a:spcPts val="0"/>
              </a:spcAft>
              <a:buClr>
                <a:srgbClr val="000000"/>
              </a:buClr>
              <a:buSzPts val="1200"/>
              <a:buChar char="•"/>
            </a:pPr>
            <a:r>
              <a:rPr lang="en" sz="1200">
                <a:solidFill>
                  <a:srgbClr val="000000"/>
                </a:solidFill>
              </a:rPr>
              <a:t>Companies across the globe would be invited to make investment and set  up factories and expand their facilities in India</a:t>
            </a:r>
            <a:endParaRPr sz="1200">
              <a:solidFill>
                <a:srgbClr val="000000"/>
              </a:solidFill>
            </a:endParaRPr>
          </a:p>
          <a:p>
            <a:pPr marL="457200" marR="5080" lvl="0" indent="-304800" algn="l" rtl="0">
              <a:lnSpc>
                <a:spcPct val="150000"/>
              </a:lnSpc>
              <a:spcBef>
                <a:spcPts val="0"/>
              </a:spcBef>
              <a:spcAft>
                <a:spcPts val="0"/>
              </a:spcAft>
              <a:buClr>
                <a:srgbClr val="000000"/>
              </a:buClr>
              <a:buSzPts val="1200"/>
              <a:buChar char="•"/>
            </a:pPr>
            <a:r>
              <a:rPr lang="en" sz="1200">
                <a:solidFill>
                  <a:srgbClr val="000000"/>
                </a:solidFill>
              </a:rPr>
              <a:t>Using India’s highly talented and skilled manpower to create world class  zero defect products.</a:t>
            </a:r>
            <a:endParaRPr sz="1200">
              <a:solidFill>
                <a:srgbClr val="000000"/>
              </a:solidFill>
            </a:endParaRPr>
          </a:p>
          <a:p>
            <a:pPr marL="457200" lvl="0" indent="-304800" algn="l" rtl="0">
              <a:lnSpc>
                <a:spcPct val="150000"/>
              </a:lnSpc>
              <a:spcBef>
                <a:spcPts val="0"/>
              </a:spcBef>
              <a:spcAft>
                <a:spcPts val="0"/>
              </a:spcAft>
              <a:buClr>
                <a:srgbClr val="000000"/>
              </a:buClr>
              <a:buSzPts val="1200"/>
              <a:buChar char="•"/>
            </a:pPr>
            <a:r>
              <a:rPr lang="en" sz="1200">
                <a:solidFill>
                  <a:srgbClr val="000000"/>
                </a:solidFill>
              </a:rPr>
              <a:t>The purpose of Make in India Campaign-</a:t>
            </a:r>
            <a:endParaRPr sz="1200">
              <a:solidFill>
                <a:srgbClr val="000000"/>
              </a:solidFill>
            </a:endParaRPr>
          </a:p>
          <a:p>
            <a:pPr marL="527685" lvl="0" indent="-464819" algn="l" rtl="0">
              <a:lnSpc>
                <a:spcPct val="150000"/>
              </a:lnSpc>
              <a:spcBef>
                <a:spcPts val="0"/>
              </a:spcBef>
              <a:spcAft>
                <a:spcPts val="0"/>
              </a:spcAft>
              <a:buClr>
                <a:srgbClr val="000000"/>
              </a:buClr>
              <a:buSzPts val="1200"/>
              <a:buAutoNum type="arabicPeriod"/>
            </a:pPr>
            <a:r>
              <a:rPr lang="en" sz="1200">
                <a:solidFill>
                  <a:srgbClr val="000000"/>
                </a:solidFill>
              </a:rPr>
              <a:t>Job Creation</a:t>
            </a:r>
            <a:endParaRPr sz="1200">
              <a:solidFill>
                <a:srgbClr val="000000"/>
              </a:solidFill>
            </a:endParaRPr>
          </a:p>
          <a:p>
            <a:pPr marL="527685" lvl="0" indent="-464819" algn="l" rtl="0">
              <a:lnSpc>
                <a:spcPct val="150000"/>
              </a:lnSpc>
              <a:spcBef>
                <a:spcPts val="0"/>
              </a:spcBef>
              <a:spcAft>
                <a:spcPts val="0"/>
              </a:spcAft>
              <a:buClr>
                <a:srgbClr val="000000"/>
              </a:buClr>
              <a:buSzPts val="1200"/>
              <a:buAutoNum type="arabicPeriod"/>
            </a:pPr>
            <a:r>
              <a:rPr lang="en" sz="1200">
                <a:solidFill>
                  <a:srgbClr val="000000"/>
                </a:solidFill>
              </a:rPr>
              <a:t>Economic Development</a:t>
            </a:r>
            <a:endParaRPr sz="1200">
              <a:solidFill>
                <a:srgbClr val="000000"/>
              </a:solidFill>
            </a:endParaRPr>
          </a:p>
          <a:p>
            <a:pPr marL="527685" lvl="0" indent="-464819" algn="l" rtl="0">
              <a:lnSpc>
                <a:spcPct val="150000"/>
              </a:lnSpc>
              <a:spcBef>
                <a:spcPts val="0"/>
              </a:spcBef>
              <a:spcAft>
                <a:spcPts val="0"/>
              </a:spcAft>
              <a:buClr>
                <a:srgbClr val="000000"/>
              </a:buClr>
              <a:buSzPts val="1200"/>
              <a:buAutoNum type="arabicPeriod"/>
            </a:pPr>
            <a:r>
              <a:rPr lang="en" sz="1200">
                <a:solidFill>
                  <a:srgbClr val="000000"/>
                </a:solidFill>
              </a:rPr>
              <a:t>Global Recognition</a:t>
            </a:r>
            <a:endParaRPr sz="1200">
              <a:solidFill>
                <a:srgbClr val="000000"/>
              </a:solidFill>
            </a:endParaRPr>
          </a:p>
          <a:p>
            <a:pPr marL="0" lvl="0" indent="0" algn="l" rtl="0">
              <a:lnSpc>
                <a:spcPct val="150000"/>
              </a:lnSpc>
              <a:spcBef>
                <a:spcPts val="0"/>
              </a:spcBef>
              <a:spcAft>
                <a:spcPts val="0"/>
              </a:spcAft>
              <a:buClr>
                <a:schemeClr val="dk1"/>
              </a:buClr>
              <a:buFont typeface="Arial"/>
              <a:buNone/>
            </a:pPr>
            <a:r>
              <a:rPr lang="en" sz="1200">
                <a:solidFill>
                  <a:srgbClr val="000000"/>
                </a:solidFill>
              </a:rPr>
              <a:t>Mission of Campaign:-</a:t>
            </a:r>
            <a:r>
              <a:rPr lang="en" sz="1200" b="1" i="1">
                <a:solidFill>
                  <a:srgbClr val="000000"/>
                </a:solidFill>
              </a:rPr>
              <a:t>“Manufacture in India and sell the products worldwide.”</a:t>
            </a:r>
            <a:endParaRPr sz="1200">
              <a:solidFill>
                <a:srgbClr val="000000"/>
              </a:solidFill>
            </a:endParaRPr>
          </a:p>
          <a:p>
            <a:pPr marL="0" lvl="0" indent="0" algn="l" rtl="0">
              <a:spcBef>
                <a:spcPts val="0"/>
              </a:spcBef>
              <a:spcAft>
                <a:spcPts val="0"/>
              </a:spcAft>
              <a:buNone/>
            </a:pPr>
            <a:endParaRPr sz="1200">
              <a:solidFill>
                <a:srgbClr val="000000"/>
              </a:solidFill>
            </a:endParaRPr>
          </a:p>
          <a:p>
            <a:pPr marL="0" marR="5080" lvl="0" indent="0" algn="just" rtl="0">
              <a:lnSpc>
                <a:spcPct val="120000"/>
              </a:lnSpc>
              <a:spcBef>
                <a:spcPts val="1200"/>
              </a:spcBef>
              <a:spcAft>
                <a:spcPts val="0"/>
              </a:spcAft>
              <a:buNone/>
            </a:pPr>
            <a:endParaRPr sz="1200">
              <a:solidFill>
                <a:srgbClr val="000000"/>
              </a:solidFill>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2728</Words>
  <Application>Microsoft Office PowerPoint</Application>
  <PresentationFormat>On-screen Show (16:9)</PresentationFormat>
  <Paragraphs>327</Paragraphs>
  <Slides>40</Slides>
  <Notes>40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Times New Roman</vt:lpstr>
      <vt:lpstr>Trebuchet MS</vt:lpstr>
      <vt:lpstr>Calibri</vt:lpstr>
      <vt:lpstr>Wingdings</vt:lpstr>
      <vt:lpstr>Roboto</vt:lpstr>
      <vt:lpstr>Noto Sans Symbols</vt:lpstr>
      <vt:lpstr>Geometric</vt:lpstr>
      <vt:lpstr>Government Schemes &amp; Policies for Entrepreneurship Development</vt:lpstr>
      <vt:lpstr>1. Startup- India</vt:lpstr>
      <vt:lpstr>Meaning of startup india </vt:lpstr>
      <vt:lpstr>Action plan of startup india</vt:lpstr>
      <vt:lpstr>PowerPoint Presentation</vt:lpstr>
      <vt:lpstr>PowerPoint Presentation</vt:lpstr>
      <vt:lpstr>PowerPoint Presentation</vt:lpstr>
      <vt:lpstr>PowerPoint Presentation</vt:lpstr>
      <vt:lpstr>2. Make in India</vt:lpstr>
      <vt:lpstr>Major objective</vt:lpstr>
      <vt:lpstr>Following sectors have been  included by the Government in  this campaign</vt:lpstr>
      <vt:lpstr>New Initiatives</vt:lpstr>
      <vt:lpstr>FOREIGN DIRECT INVESTMENT</vt:lpstr>
      <vt:lpstr>3. Atal Innovation Mission</vt:lpstr>
      <vt:lpstr>PowerPoint Presentation</vt:lpstr>
      <vt:lpstr>PowerPoint Presentation</vt:lpstr>
      <vt:lpstr>PowerPoint Presentation</vt:lpstr>
      <vt:lpstr>PowerPoint Presentation</vt:lpstr>
      <vt:lpstr>4. Stand-Up India</vt:lpstr>
      <vt:lpstr>Objective</vt:lpstr>
      <vt:lpstr>Stand-Up India Scheme </vt:lpstr>
      <vt:lpstr>Stand-Up India Scheme </vt:lpstr>
      <vt:lpstr>Responsibilities of Stakeholders </vt:lpstr>
      <vt:lpstr>Responsibilities of Stakeholders</vt:lpstr>
      <vt:lpstr>5. TREAD</vt:lpstr>
      <vt:lpstr>PowerPoint Presentation</vt:lpstr>
      <vt:lpstr>6. PMKVY</vt:lpstr>
      <vt:lpstr>Vision &amp; Mission </vt:lpstr>
      <vt:lpstr>Introduction</vt:lpstr>
      <vt:lpstr>Features </vt:lpstr>
      <vt:lpstr>PowerPoint Presentation</vt:lpstr>
      <vt:lpstr>PowerPoint Presentation</vt:lpstr>
      <vt:lpstr>OBJECTIVES</vt:lpstr>
      <vt:lpstr>Human capacity building </vt:lpstr>
      <vt:lpstr>PowerPoint Presentation</vt:lpstr>
      <vt:lpstr>SOCIEO-ECONOMIC EMPOWERMENT  THROUGH S&amp;T INTERVENTIONS </vt:lpstr>
      <vt:lpstr>SOCIEO-ECONOMIC EMPOWERMENT THROUGH  S&amp;T INTERVENTIONS </vt:lpstr>
      <vt:lpstr>Technology Interventions for  Addressing Societal Needs (TIASN) </vt:lpstr>
      <vt:lpstr>Technology Intervention for  Disabled and Elderly (TIDE)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Government Schemes &amp; Policies for Entrepreneurship Development</dc:title>
  <cp:lastModifiedBy>Admin</cp:lastModifiedBy>
  <cp:revision>1</cp:revision>
  <dcterms:modified xsi:type="dcterms:W3CDTF">2021-02-24T09:51:14Z</dcterms:modified>
</cp:coreProperties>
</file>