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1" r:id="rId2"/>
    <p:sldId id="257" r:id="rId3"/>
    <p:sldId id="258" r:id="rId4"/>
    <p:sldId id="322" r:id="rId5"/>
    <p:sldId id="260" r:id="rId6"/>
    <p:sldId id="259" r:id="rId7"/>
    <p:sldId id="261" r:id="rId8"/>
    <p:sldId id="302" r:id="rId9"/>
    <p:sldId id="305" r:id="rId10"/>
    <p:sldId id="372" r:id="rId11"/>
    <p:sldId id="303" r:id="rId12"/>
    <p:sldId id="304" r:id="rId13"/>
    <p:sldId id="306" r:id="rId14"/>
    <p:sldId id="307" r:id="rId15"/>
    <p:sldId id="308" r:id="rId16"/>
    <p:sldId id="309" r:id="rId17"/>
    <p:sldId id="371" r:id="rId18"/>
    <p:sldId id="373" r:id="rId19"/>
    <p:sldId id="311" r:id="rId20"/>
    <p:sldId id="312" r:id="rId21"/>
    <p:sldId id="314" r:id="rId22"/>
    <p:sldId id="321" r:id="rId23"/>
    <p:sldId id="313" r:id="rId24"/>
    <p:sldId id="315" r:id="rId25"/>
    <p:sldId id="316" r:id="rId26"/>
    <p:sldId id="317" r:id="rId27"/>
    <p:sldId id="320" r:id="rId28"/>
    <p:sldId id="318" r:id="rId29"/>
    <p:sldId id="319" r:id="rId30"/>
    <p:sldId id="323" r:id="rId31"/>
    <p:sldId id="324" r:id="rId32"/>
    <p:sldId id="310" r:id="rId33"/>
    <p:sldId id="326" r:id="rId34"/>
    <p:sldId id="325" r:id="rId35"/>
    <p:sldId id="327" r:id="rId36"/>
    <p:sldId id="328" r:id="rId37"/>
    <p:sldId id="329" r:id="rId38"/>
    <p:sldId id="330" r:id="rId39"/>
    <p:sldId id="331" r:id="rId40"/>
    <p:sldId id="332" r:id="rId41"/>
    <p:sldId id="333" r:id="rId42"/>
    <p:sldId id="334" r:id="rId43"/>
    <p:sldId id="335" r:id="rId44"/>
    <p:sldId id="336" r:id="rId45"/>
    <p:sldId id="337" r:id="rId46"/>
    <p:sldId id="338" r:id="rId47"/>
    <p:sldId id="339" r:id="rId48"/>
    <p:sldId id="340" r:id="rId49"/>
    <p:sldId id="341" r:id="rId50"/>
    <p:sldId id="342" r:id="rId51"/>
    <p:sldId id="343" r:id="rId52"/>
    <p:sldId id="344" r:id="rId53"/>
    <p:sldId id="345" r:id="rId54"/>
    <p:sldId id="346" r:id="rId55"/>
    <p:sldId id="348" r:id="rId56"/>
    <p:sldId id="350" r:id="rId57"/>
    <p:sldId id="351" r:id="rId58"/>
    <p:sldId id="352" r:id="rId59"/>
    <p:sldId id="263" r:id="rId60"/>
    <p:sldId id="353" r:id="rId61"/>
    <p:sldId id="354" r:id="rId62"/>
    <p:sldId id="262" r:id="rId63"/>
    <p:sldId id="264" r:id="rId64"/>
    <p:sldId id="265" r:id="rId65"/>
    <p:sldId id="266" r:id="rId66"/>
    <p:sldId id="349" r:id="rId67"/>
    <p:sldId id="355" r:id="rId68"/>
    <p:sldId id="356" r:id="rId69"/>
    <p:sldId id="359" r:id="rId70"/>
    <p:sldId id="357" r:id="rId71"/>
    <p:sldId id="360" r:id="rId72"/>
    <p:sldId id="361" r:id="rId73"/>
    <p:sldId id="358" r:id="rId74"/>
    <p:sldId id="362" r:id="rId75"/>
    <p:sldId id="363" r:id="rId76"/>
    <p:sldId id="364" r:id="rId77"/>
    <p:sldId id="365" r:id="rId78"/>
    <p:sldId id="366" r:id="rId79"/>
    <p:sldId id="369" r:id="rId80"/>
    <p:sldId id="367" r:id="rId81"/>
    <p:sldId id="370" r:id="rId82"/>
    <p:sldId id="368" r:id="rId83"/>
    <p:sldId id="374" r:id="rId84"/>
    <p:sldId id="375" r:id="rId85"/>
    <p:sldId id="376" r:id="rId86"/>
    <p:sldId id="377" r:id="rId87"/>
    <p:sldId id="378" r:id="rId88"/>
    <p:sldId id="379" r:id="rId89"/>
    <p:sldId id="380" r:id="rId90"/>
    <p:sldId id="381"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FFC52-524C-414E-A687-E8A532A0486A}"/>
              </a:ext>
            </a:extLst>
          </p:cNvPr>
          <p:cNvSpPr>
            <a:spLocks noGrp="1"/>
          </p:cNvSpPr>
          <p:nvPr>
            <p:ph type="ctrTitle"/>
          </p:nvPr>
        </p:nvSpPr>
        <p:spPr>
          <a:xfrm>
            <a:off x="1524000" y="1122363"/>
            <a:ext cx="9144000" cy="2387600"/>
          </a:xfrm>
        </p:spPr>
        <p:txBody>
          <a:bodyPr anchor="b"/>
          <a:lstStyle>
            <a:lvl1pPr algn="ctr">
              <a:defRPr sz="6000">
                <a:latin typeface="Times New Roman" panose="02020603050405020304" pitchFamily="18" charset="0"/>
                <a:cs typeface="Times New Roman" panose="02020603050405020304" pitchFamily="18" charset="0"/>
              </a:defRPr>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EA4F0774-E125-4D61-BEA0-CB7BD8671475}"/>
              </a:ext>
            </a:extLst>
          </p:cNvPr>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4" name="Date Placeholder 3">
            <a:extLst>
              <a:ext uri="{FF2B5EF4-FFF2-40B4-BE49-F238E27FC236}">
                <a16:creationId xmlns:a16="http://schemas.microsoft.com/office/drawing/2014/main" id="{A9E12DC5-0494-4EA3-AAA0-7C97D39E534F}"/>
              </a:ext>
            </a:extLst>
          </p:cNvPr>
          <p:cNvSpPr>
            <a:spLocks noGrp="1"/>
          </p:cNvSpPr>
          <p:nvPr>
            <p:ph type="dt" sz="half" idx="10"/>
          </p:nvPr>
        </p:nvSpPr>
        <p:spPr/>
        <p:txBody>
          <a:bodyPr/>
          <a:lstStyle/>
          <a:p>
            <a:fld id="{AED6706B-D867-4D41-A277-CB24D025B170}" type="datetimeFigureOut">
              <a:rPr lang="en-IN" smtClean="0"/>
              <a:t>04-06-2023</a:t>
            </a:fld>
            <a:endParaRPr lang="en-IN"/>
          </a:p>
        </p:txBody>
      </p:sp>
      <p:sp>
        <p:nvSpPr>
          <p:cNvPr id="5" name="Footer Placeholder 4">
            <a:extLst>
              <a:ext uri="{FF2B5EF4-FFF2-40B4-BE49-F238E27FC236}">
                <a16:creationId xmlns:a16="http://schemas.microsoft.com/office/drawing/2014/main" id="{F64B8C8C-F9B7-49B1-B879-6EDF92B1DB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09BD57-9685-4769-9760-017FB8DA05C4}"/>
              </a:ext>
            </a:extLst>
          </p:cNvPr>
          <p:cNvSpPr>
            <a:spLocks noGrp="1"/>
          </p:cNvSpPr>
          <p:nvPr>
            <p:ph type="sldNum" sz="quarter" idx="12"/>
          </p:nvPr>
        </p:nvSpPr>
        <p:spPr/>
        <p:txBody>
          <a:bodyPr/>
          <a:lstStyle/>
          <a:p>
            <a:fld id="{7945E81A-BA2D-41D4-9509-E5DB0F68F366}" type="slidenum">
              <a:rPr lang="en-IN" smtClean="0"/>
              <a:t>‹#›</a:t>
            </a:fld>
            <a:endParaRPr lang="en-IN"/>
          </a:p>
        </p:txBody>
      </p:sp>
    </p:spTree>
    <p:extLst>
      <p:ext uri="{BB962C8B-B14F-4D97-AF65-F5344CB8AC3E}">
        <p14:creationId xmlns:p14="http://schemas.microsoft.com/office/powerpoint/2010/main" val="1529620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33B65-2A40-48B8-A24F-9B71A241B26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6CF030-CD1D-46E1-99A7-65DAAF0FC5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8B4E11-2A04-444D-B339-12029C464614}"/>
              </a:ext>
            </a:extLst>
          </p:cNvPr>
          <p:cNvSpPr>
            <a:spLocks noGrp="1"/>
          </p:cNvSpPr>
          <p:nvPr>
            <p:ph type="dt" sz="half" idx="10"/>
          </p:nvPr>
        </p:nvSpPr>
        <p:spPr/>
        <p:txBody>
          <a:bodyPr/>
          <a:lstStyle/>
          <a:p>
            <a:fld id="{AED6706B-D867-4D41-A277-CB24D025B170}" type="datetimeFigureOut">
              <a:rPr lang="en-IN" smtClean="0"/>
              <a:t>04-06-2023</a:t>
            </a:fld>
            <a:endParaRPr lang="en-IN"/>
          </a:p>
        </p:txBody>
      </p:sp>
      <p:sp>
        <p:nvSpPr>
          <p:cNvPr id="5" name="Footer Placeholder 4">
            <a:extLst>
              <a:ext uri="{FF2B5EF4-FFF2-40B4-BE49-F238E27FC236}">
                <a16:creationId xmlns:a16="http://schemas.microsoft.com/office/drawing/2014/main" id="{43866826-EC2E-49C5-9B50-74C261E8AF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DFB2B6-E30E-44D2-B82F-59181BA7E4F8}"/>
              </a:ext>
            </a:extLst>
          </p:cNvPr>
          <p:cNvSpPr>
            <a:spLocks noGrp="1"/>
          </p:cNvSpPr>
          <p:nvPr>
            <p:ph type="sldNum" sz="quarter" idx="12"/>
          </p:nvPr>
        </p:nvSpPr>
        <p:spPr/>
        <p:txBody>
          <a:bodyPr/>
          <a:lstStyle/>
          <a:p>
            <a:fld id="{7945E81A-BA2D-41D4-9509-E5DB0F68F366}" type="slidenum">
              <a:rPr lang="en-IN" smtClean="0"/>
              <a:t>‹#›</a:t>
            </a:fld>
            <a:endParaRPr lang="en-IN"/>
          </a:p>
        </p:txBody>
      </p:sp>
    </p:spTree>
    <p:extLst>
      <p:ext uri="{BB962C8B-B14F-4D97-AF65-F5344CB8AC3E}">
        <p14:creationId xmlns:p14="http://schemas.microsoft.com/office/powerpoint/2010/main" val="1803731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A1F700-CE2B-4E44-A0B1-BFAF7F62ED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A98273-07B8-4559-87E8-EDC854AEE9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B0A549-6A38-4211-AD8B-E393C225E77E}"/>
              </a:ext>
            </a:extLst>
          </p:cNvPr>
          <p:cNvSpPr>
            <a:spLocks noGrp="1"/>
          </p:cNvSpPr>
          <p:nvPr>
            <p:ph type="dt" sz="half" idx="10"/>
          </p:nvPr>
        </p:nvSpPr>
        <p:spPr/>
        <p:txBody>
          <a:bodyPr/>
          <a:lstStyle/>
          <a:p>
            <a:fld id="{AED6706B-D867-4D41-A277-CB24D025B170}" type="datetimeFigureOut">
              <a:rPr lang="en-IN" smtClean="0"/>
              <a:t>04-06-2023</a:t>
            </a:fld>
            <a:endParaRPr lang="en-IN"/>
          </a:p>
        </p:txBody>
      </p:sp>
      <p:sp>
        <p:nvSpPr>
          <p:cNvPr id="5" name="Footer Placeholder 4">
            <a:extLst>
              <a:ext uri="{FF2B5EF4-FFF2-40B4-BE49-F238E27FC236}">
                <a16:creationId xmlns:a16="http://schemas.microsoft.com/office/drawing/2014/main" id="{9E047EF0-8487-420E-84CA-27C0649737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46CC34-3BA6-4B6A-A578-4C93A8C4A33D}"/>
              </a:ext>
            </a:extLst>
          </p:cNvPr>
          <p:cNvSpPr>
            <a:spLocks noGrp="1"/>
          </p:cNvSpPr>
          <p:nvPr>
            <p:ph type="sldNum" sz="quarter" idx="12"/>
          </p:nvPr>
        </p:nvSpPr>
        <p:spPr/>
        <p:txBody>
          <a:bodyPr/>
          <a:lstStyle/>
          <a:p>
            <a:fld id="{7945E81A-BA2D-41D4-9509-E5DB0F68F366}" type="slidenum">
              <a:rPr lang="en-IN" smtClean="0"/>
              <a:t>‹#›</a:t>
            </a:fld>
            <a:endParaRPr lang="en-IN"/>
          </a:p>
        </p:txBody>
      </p:sp>
    </p:spTree>
    <p:extLst>
      <p:ext uri="{BB962C8B-B14F-4D97-AF65-F5344CB8AC3E}">
        <p14:creationId xmlns:p14="http://schemas.microsoft.com/office/powerpoint/2010/main" val="83717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A4EE-6C75-4D91-9696-B7F9AB85C354}"/>
              </a:ext>
            </a:extLst>
          </p:cNvPr>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5A23341A-17CC-4882-BD21-E11E74F4113E}"/>
              </a:ext>
            </a:extLst>
          </p:cNvPr>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6EC8AC96-A65B-4B63-952F-4D5C9C20096A}"/>
              </a:ext>
            </a:extLst>
          </p:cNvPr>
          <p:cNvSpPr>
            <a:spLocks noGrp="1"/>
          </p:cNvSpPr>
          <p:nvPr>
            <p:ph type="dt" sz="half" idx="10"/>
          </p:nvPr>
        </p:nvSpPr>
        <p:spPr/>
        <p:txBody>
          <a:bodyPr/>
          <a:lstStyle/>
          <a:p>
            <a:fld id="{AED6706B-D867-4D41-A277-CB24D025B170}" type="datetimeFigureOut">
              <a:rPr lang="en-IN" smtClean="0"/>
              <a:t>04-06-2023</a:t>
            </a:fld>
            <a:endParaRPr lang="en-IN"/>
          </a:p>
        </p:txBody>
      </p:sp>
      <p:sp>
        <p:nvSpPr>
          <p:cNvPr id="5" name="Footer Placeholder 4">
            <a:extLst>
              <a:ext uri="{FF2B5EF4-FFF2-40B4-BE49-F238E27FC236}">
                <a16:creationId xmlns:a16="http://schemas.microsoft.com/office/drawing/2014/main" id="{8B9B6F7F-BA7E-4B51-80E0-7CCC56358A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28E9C8-2929-4F03-A8BF-A8A74CC7449A}"/>
              </a:ext>
            </a:extLst>
          </p:cNvPr>
          <p:cNvSpPr>
            <a:spLocks noGrp="1"/>
          </p:cNvSpPr>
          <p:nvPr>
            <p:ph type="sldNum" sz="quarter" idx="12"/>
          </p:nvPr>
        </p:nvSpPr>
        <p:spPr/>
        <p:txBody>
          <a:bodyPr/>
          <a:lstStyle/>
          <a:p>
            <a:fld id="{7945E81A-BA2D-41D4-9509-E5DB0F68F366}" type="slidenum">
              <a:rPr lang="en-IN" smtClean="0"/>
              <a:t>‹#›</a:t>
            </a:fld>
            <a:endParaRPr lang="en-IN"/>
          </a:p>
        </p:txBody>
      </p:sp>
    </p:spTree>
    <p:extLst>
      <p:ext uri="{BB962C8B-B14F-4D97-AF65-F5344CB8AC3E}">
        <p14:creationId xmlns:p14="http://schemas.microsoft.com/office/powerpoint/2010/main" val="692607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64A4A-D143-457C-8381-DB8D0C5A56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9887622-F252-4BA3-ABB8-BB87DB847C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1C321A-3D9A-4D8E-9374-D69C4C69B249}"/>
              </a:ext>
            </a:extLst>
          </p:cNvPr>
          <p:cNvSpPr>
            <a:spLocks noGrp="1"/>
          </p:cNvSpPr>
          <p:nvPr>
            <p:ph type="dt" sz="half" idx="10"/>
          </p:nvPr>
        </p:nvSpPr>
        <p:spPr/>
        <p:txBody>
          <a:bodyPr/>
          <a:lstStyle/>
          <a:p>
            <a:fld id="{AED6706B-D867-4D41-A277-CB24D025B170}" type="datetimeFigureOut">
              <a:rPr lang="en-IN" smtClean="0"/>
              <a:t>04-06-2023</a:t>
            </a:fld>
            <a:endParaRPr lang="en-IN"/>
          </a:p>
        </p:txBody>
      </p:sp>
      <p:sp>
        <p:nvSpPr>
          <p:cNvPr id="5" name="Footer Placeholder 4">
            <a:extLst>
              <a:ext uri="{FF2B5EF4-FFF2-40B4-BE49-F238E27FC236}">
                <a16:creationId xmlns:a16="http://schemas.microsoft.com/office/drawing/2014/main" id="{E4137820-966B-40D4-85AD-855E8EC1A8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835E0F-47EC-45B2-8C4D-19B09A5F809E}"/>
              </a:ext>
            </a:extLst>
          </p:cNvPr>
          <p:cNvSpPr>
            <a:spLocks noGrp="1"/>
          </p:cNvSpPr>
          <p:nvPr>
            <p:ph type="sldNum" sz="quarter" idx="12"/>
          </p:nvPr>
        </p:nvSpPr>
        <p:spPr/>
        <p:txBody>
          <a:bodyPr/>
          <a:lstStyle/>
          <a:p>
            <a:fld id="{7945E81A-BA2D-41D4-9509-E5DB0F68F366}" type="slidenum">
              <a:rPr lang="en-IN" smtClean="0"/>
              <a:t>‹#›</a:t>
            </a:fld>
            <a:endParaRPr lang="en-IN"/>
          </a:p>
        </p:txBody>
      </p:sp>
    </p:spTree>
    <p:extLst>
      <p:ext uri="{BB962C8B-B14F-4D97-AF65-F5344CB8AC3E}">
        <p14:creationId xmlns:p14="http://schemas.microsoft.com/office/powerpoint/2010/main" val="3328471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43ED4-7D4A-441B-9E12-0217469747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0E3600-8C24-4DC3-9EC1-3A3CA6F174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A526FB5-68D0-471E-AD64-474EF3D85D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9FBA11-1479-430C-99ED-9065276F7002}"/>
              </a:ext>
            </a:extLst>
          </p:cNvPr>
          <p:cNvSpPr>
            <a:spLocks noGrp="1"/>
          </p:cNvSpPr>
          <p:nvPr>
            <p:ph type="dt" sz="half" idx="10"/>
          </p:nvPr>
        </p:nvSpPr>
        <p:spPr/>
        <p:txBody>
          <a:bodyPr/>
          <a:lstStyle/>
          <a:p>
            <a:fld id="{AED6706B-D867-4D41-A277-CB24D025B170}" type="datetimeFigureOut">
              <a:rPr lang="en-IN" smtClean="0"/>
              <a:t>04-06-2023</a:t>
            </a:fld>
            <a:endParaRPr lang="en-IN"/>
          </a:p>
        </p:txBody>
      </p:sp>
      <p:sp>
        <p:nvSpPr>
          <p:cNvPr id="6" name="Footer Placeholder 5">
            <a:extLst>
              <a:ext uri="{FF2B5EF4-FFF2-40B4-BE49-F238E27FC236}">
                <a16:creationId xmlns:a16="http://schemas.microsoft.com/office/drawing/2014/main" id="{B10F3829-973D-493F-B6D8-EC01E87117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D26341-8E7E-4D5A-A239-14894EF4C955}"/>
              </a:ext>
            </a:extLst>
          </p:cNvPr>
          <p:cNvSpPr>
            <a:spLocks noGrp="1"/>
          </p:cNvSpPr>
          <p:nvPr>
            <p:ph type="sldNum" sz="quarter" idx="12"/>
          </p:nvPr>
        </p:nvSpPr>
        <p:spPr/>
        <p:txBody>
          <a:bodyPr/>
          <a:lstStyle/>
          <a:p>
            <a:fld id="{7945E81A-BA2D-41D4-9509-E5DB0F68F366}" type="slidenum">
              <a:rPr lang="en-IN" smtClean="0"/>
              <a:t>‹#›</a:t>
            </a:fld>
            <a:endParaRPr lang="en-IN"/>
          </a:p>
        </p:txBody>
      </p:sp>
    </p:spTree>
    <p:extLst>
      <p:ext uri="{BB962C8B-B14F-4D97-AF65-F5344CB8AC3E}">
        <p14:creationId xmlns:p14="http://schemas.microsoft.com/office/powerpoint/2010/main" val="611753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57D50-496F-423B-A002-6A703135A15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8B2F48-E209-4622-83C3-D824EC6036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B46F6A-CD0F-4304-A67C-BE6F7D3FD5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63B3CAB-A7DF-43F5-B018-AF490CBD70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26BC1C-9668-495F-AADF-6E3235F6E2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4C2FF49-3481-438F-8AE6-08B204E28704}"/>
              </a:ext>
            </a:extLst>
          </p:cNvPr>
          <p:cNvSpPr>
            <a:spLocks noGrp="1"/>
          </p:cNvSpPr>
          <p:nvPr>
            <p:ph type="dt" sz="half" idx="10"/>
          </p:nvPr>
        </p:nvSpPr>
        <p:spPr/>
        <p:txBody>
          <a:bodyPr/>
          <a:lstStyle/>
          <a:p>
            <a:fld id="{AED6706B-D867-4D41-A277-CB24D025B170}" type="datetimeFigureOut">
              <a:rPr lang="en-IN" smtClean="0"/>
              <a:t>04-06-2023</a:t>
            </a:fld>
            <a:endParaRPr lang="en-IN"/>
          </a:p>
        </p:txBody>
      </p:sp>
      <p:sp>
        <p:nvSpPr>
          <p:cNvPr id="8" name="Footer Placeholder 7">
            <a:extLst>
              <a:ext uri="{FF2B5EF4-FFF2-40B4-BE49-F238E27FC236}">
                <a16:creationId xmlns:a16="http://schemas.microsoft.com/office/drawing/2014/main" id="{F69D7ED9-C5AC-4F83-BA34-E779EE9B08C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9CC1D63-9916-42B6-B8AC-575E018FD056}"/>
              </a:ext>
            </a:extLst>
          </p:cNvPr>
          <p:cNvSpPr>
            <a:spLocks noGrp="1"/>
          </p:cNvSpPr>
          <p:nvPr>
            <p:ph type="sldNum" sz="quarter" idx="12"/>
          </p:nvPr>
        </p:nvSpPr>
        <p:spPr/>
        <p:txBody>
          <a:bodyPr/>
          <a:lstStyle/>
          <a:p>
            <a:fld id="{7945E81A-BA2D-41D4-9509-E5DB0F68F366}" type="slidenum">
              <a:rPr lang="en-IN" smtClean="0"/>
              <a:t>‹#›</a:t>
            </a:fld>
            <a:endParaRPr lang="en-IN"/>
          </a:p>
        </p:txBody>
      </p:sp>
    </p:spTree>
    <p:extLst>
      <p:ext uri="{BB962C8B-B14F-4D97-AF65-F5344CB8AC3E}">
        <p14:creationId xmlns:p14="http://schemas.microsoft.com/office/powerpoint/2010/main" val="3903789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F4F55-7B0E-447E-9FC7-8DABF08B8F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EB340D5-F318-4C4D-8E28-B90D5C9C89D7}"/>
              </a:ext>
            </a:extLst>
          </p:cNvPr>
          <p:cNvSpPr>
            <a:spLocks noGrp="1"/>
          </p:cNvSpPr>
          <p:nvPr>
            <p:ph type="dt" sz="half" idx="10"/>
          </p:nvPr>
        </p:nvSpPr>
        <p:spPr/>
        <p:txBody>
          <a:bodyPr/>
          <a:lstStyle/>
          <a:p>
            <a:fld id="{AED6706B-D867-4D41-A277-CB24D025B170}" type="datetimeFigureOut">
              <a:rPr lang="en-IN" smtClean="0"/>
              <a:t>04-06-2023</a:t>
            </a:fld>
            <a:endParaRPr lang="en-IN"/>
          </a:p>
        </p:txBody>
      </p:sp>
      <p:sp>
        <p:nvSpPr>
          <p:cNvPr id="4" name="Footer Placeholder 3">
            <a:extLst>
              <a:ext uri="{FF2B5EF4-FFF2-40B4-BE49-F238E27FC236}">
                <a16:creationId xmlns:a16="http://schemas.microsoft.com/office/drawing/2014/main" id="{E3B04D17-56D2-4096-966F-8EA68D6C866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DA40D6D-B82C-4E07-A45C-32DC8B32B5CD}"/>
              </a:ext>
            </a:extLst>
          </p:cNvPr>
          <p:cNvSpPr>
            <a:spLocks noGrp="1"/>
          </p:cNvSpPr>
          <p:nvPr>
            <p:ph type="sldNum" sz="quarter" idx="12"/>
          </p:nvPr>
        </p:nvSpPr>
        <p:spPr/>
        <p:txBody>
          <a:bodyPr/>
          <a:lstStyle/>
          <a:p>
            <a:fld id="{7945E81A-BA2D-41D4-9509-E5DB0F68F366}" type="slidenum">
              <a:rPr lang="en-IN" smtClean="0"/>
              <a:t>‹#›</a:t>
            </a:fld>
            <a:endParaRPr lang="en-IN"/>
          </a:p>
        </p:txBody>
      </p:sp>
    </p:spTree>
    <p:extLst>
      <p:ext uri="{BB962C8B-B14F-4D97-AF65-F5344CB8AC3E}">
        <p14:creationId xmlns:p14="http://schemas.microsoft.com/office/powerpoint/2010/main" val="1367639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DBD1D1-7F2A-4CD8-919E-D6EEBECE709C}"/>
              </a:ext>
            </a:extLst>
          </p:cNvPr>
          <p:cNvSpPr>
            <a:spLocks noGrp="1"/>
          </p:cNvSpPr>
          <p:nvPr>
            <p:ph type="dt" sz="half" idx="10"/>
          </p:nvPr>
        </p:nvSpPr>
        <p:spPr/>
        <p:txBody>
          <a:bodyPr/>
          <a:lstStyle/>
          <a:p>
            <a:fld id="{AED6706B-D867-4D41-A277-CB24D025B170}" type="datetimeFigureOut">
              <a:rPr lang="en-IN" smtClean="0"/>
              <a:t>04-06-2023</a:t>
            </a:fld>
            <a:endParaRPr lang="en-IN"/>
          </a:p>
        </p:txBody>
      </p:sp>
      <p:sp>
        <p:nvSpPr>
          <p:cNvPr id="3" name="Footer Placeholder 2">
            <a:extLst>
              <a:ext uri="{FF2B5EF4-FFF2-40B4-BE49-F238E27FC236}">
                <a16:creationId xmlns:a16="http://schemas.microsoft.com/office/drawing/2014/main" id="{E1B352DE-C32C-4551-A676-437EDA2D30C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BBDEC25-43F6-470C-864E-279F9D7EBE32}"/>
              </a:ext>
            </a:extLst>
          </p:cNvPr>
          <p:cNvSpPr>
            <a:spLocks noGrp="1"/>
          </p:cNvSpPr>
          <p:nvPr>
            <p:ph type="sldNum" sz="quarter" idx="12"/>
          </p:nvPr>
        </p:nvSpPr>
        <p:spPr/>
        <p:txBody>
          <a:bodyPr/>
          <a:lstStyle/>
          <a:p>
            <a:fld id="{7945E81A-BA2D-41D4-9509-E5DB0F68F366}" type="slidenum">
              <a:rPr lang="en-IN" smtClean="0"/>
              <a:t>‹#›</a:t>
            </a:fld>
            <a:endParaRPr lang="en-IN"/>
          </a:p>
        </p:txBody>
      </p:sp>
    </p:spTree>
    <p:extLst>
      <p:ext uri="{BB962C8B-B14F-4D97-AF65-F5344CB8AC3E}">
        <p14:creationId xmlns:p14="http://schemas.microsoft.com/office/powerpoint/2010/main" val="1382119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45E51-1B5C-4B99-82FC-10F76FF8A6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69651FC-4396-4608-9248-9110EF31BE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7106725-D8AD-4D9E-AD3B-46D7DA1E99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9B1E41-AEFB-4BA8-9E95-1C631568E263}"/>
              </a:ext>
            </a:extLst>
          </p:cNvPr>
          <p:cNvSpPr>
            <a:spLocks noGrp="1"/>
          </p:cNvSpPr>
          <p:nvPr>
            <p:ph type="dt" sz="half" idx="10"/>
          </p:nvPr>
        </p:nvSpPr>
        <p:spPr/>
        <p:txBody>
          <a:bodyPr/>
          <a:lstStyle/>
          <a:p>
            <a:fld id="{AED6706B-D867-4D41-A277-CB24D025B170}" type="datetimeFigureOut">
              <a:rPr lang="en-IN" smtClean="0"/>
              <a:t>04-06-2023</a:t>
            </a:fld>
            <a:endParaRPr lang="en-IN"/>
          </a:p>
        </p:txBody>
      </p:sp>
      <p:sp>
        <p:nvSpPr>
          <p:cNvPr id="6" name="Footer Placeholder 5">
            <a:extLst>
              <a:ext uri="{FF2B5EF4-FFF2-40B4-BE49-F238E27FC236}">
                <a16:creationId xmlns:a16="http://schemas.microsoft.com/office/drawing/2014/main" id="{2404FA74-6958-42DA-82BF-259F88B364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A74C1D-6E8F-4CC6-8D02-71D1D9C29F59}"/>
              </a:ext>
            </a:extLst>
          </p:cNvPr>
          <p:cNvSpPr>
            <a:spLocks noGrp="1"/>
          </p:cNvSpPr>
          <p:nvPr>
            <p:ph type="sldNum" sz="quarter" idx="12"/>
          </p:nvPr>
        </p:nvSpPr>
        <p:spPr/>
        <p:txBody>
          <a:bodyPr/>
          <a:lstStyle/>
          <a:p>
            <a:fld id="{7945E81A-BA2D-41D4-9509-E5DB0F68F366}" type="slidenum">
              <a:rPr lang="en-IN" smtClean="0"/>
              <a:t>‹#›</a:t>
            </a:fld>
            <a:endParaRPr lang="en-IN"/>
          </a:p>
        </p:txBody>
      </p:sp>
    </p:spTree>
    <p:extLst>
      <p:ext uri="{BB962C8B-B14F-4D97-AF65-F5344CB8AC3E}">
        <p14:creationId xmlns:p14="http://schemas.microsoft.com/office/powerpoint/2010/main" val="1343022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847F7-2732-4B0D-902F-3AF434AF15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6D0E99D-36C3-4512-9E05-63691BF4FA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815ADC1-49D2-4D84-90F4-D01410CEC9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8A0083-1D8C-430F-BBA5-B0C337D5D8DD}"/>
              </a:ext>
            </a:extLst>
          </p:cNvPr>
          <p:cNvSpPr>
            <a:spLocks noGrp="1"/>
          </p:cNvSpPr>
          <p:nvPr>
            <p:ph type="dt" sz="half" idx="10"/>
          </p:nvPr>
        </p:nvSpPr>
        <p:spPr/>
        <p:txBody>
          <a:bodyPr/>
          <a:lstStyle/>
          <a:p>
            <a:fld id="{AED6706B-D867-4D41-A277-CB24D025B170}" type="datetimeFigureOut">
              <a:rPr lang="en-IN" smtClean="0"/>
              <a:t>04-06-2023</a:t>
            </a:fld>
            <a:endParaRPr lang="en-IN"/>
          </a:p>
        </p:txBody>
      </p:sp>
      <p:sp>
        <p:nvSpPr>
          <p:cNvPr id="6" name="Footer Placeholder 5">
            <a:extLst>
              <a:ext uri="{FF2B5EF4-FFF2-40B4-BE49-F238E27FC236}">
                <a16:creationId xmlns:a16="http://schemas.microsoft.com/office/drawing/2014/main" id="{BF7F59EE-E9A4-4200-A8D1-8D232450CF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4E9229-9C0E-45FE-936C-CD931235E055}"/>
              </a:ext>
            </a:extLst>
          </p:cNvPr>
          <p:cNvSpPr>
            <a:spLocks noGrp="1"/>
          </p:cNvSpPr>
          <p:nvPr>
            <p:ph type="sldNum" sz="quarter" idx="12"/>
          </p:nvPr>
        </p:nvSpPr>
        <p:spPr/>
        <p:txBody>
          <a:bodyPr/>
          <a:lstStyle/>
          <a:p>
            <a:fld id="{7945E81A-BA2D-41D4-9509-E5DB0F68F366}" type="slidenum">
              <a:rPr lang="en-IN" smtClean="0"/>
              <a:t>‹#›</a:t>
            </a:fld>
            <a:endParaRPr lang="en-IN"/>
          </a:p>
        </p:txBody>
      </p:sp>
    </p:spTree>
    <p:extLst>
      <p:ext uri="{BB962C8B-B14F-4D97-AF65-F5344CB8AC3E}">
        <p14:creationId xmlns:p14="http://schemas.microsoft.com/office/powerpoint/2010/main" val="2463828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46F51E-B98D-45B2-BD42-400EEB68AF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B955C6AF-4D55-4DE9-9D4A-2107CECA6F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87F2C428-995F-4943-95C1-5C886EEE89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6706B-D867-4D41-A277-CB24D025B170}" type="datetimeFigureOut">
              <a:rPr lang="en-IN" smtClean="0"/>
              <a:t>04-06-2023</a:t>
            </a:fld>
            <a:endParaRPr lang="en-IN"/>
          </a:p>
        </p:txBody>
      </p:sp>
      <p:sp>
        <p:nvSpPr>
          <p:cNvPr id="5" name="Footer Placeholder 4">
            <a:extLst>
              <a:ext uri="{FF2B5EF4-FFF2-40B4-BE49-F238E27FC236}">
                <a16:creationId xmlns:a16="http://schemas.microsoft.com/office/drawing/2014/main" id="{83F56D49-F240-4512-970D-7FFFDA6BF3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46E25C8-D9DE-4EF4-8DFA-8C14C50107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45E81A-BA2D-41D4-9509-E5DB0F68F366}" type="slidenum">
              <a:rPr lang="en-IN" smtClean="0"/>
              <a:t>‹#›</a:t>
            </a:fld>
            <a:endParaRPr lang="en-IN"/>
          </a:p>
        </p:txBody>
      </p:sp>
    </p:spTree>
    <p:extLst>
      <p:ext uri="{BB962C8B-B14F-4D97-AF65-F5344CB8AC3E}">
        <p14:creationId xmlns:p14="http://schemas.microsoft.com/office/powerpoint/2010/main" val="3981056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B1496341-C1EB-439A-9DB7-06FCECAADAD5}"/>
              </a:ext>
            </a:extLst>
          </p:cNvPr>
          <p:cNvSpPr>
            <a:spLocks noGrp="1"/>
          </p:cNvSpPr>
          <p:nvPr>
            <p:ph type="ctrTitle"/>
          </p:nvPr>
        </p:nvSpPr>
        <p:spPr>
          <a:xfrm>
            <a:off x="2323820" y="1280272"/>
            <a:ext cx="7544360" cy="1753721"/>
          </a:xfrm>
        </p:spPr>
        <p:txBody>
          <a:bodyPr>
            <a:normAutofit fontScale="90000"/>
          </a:bodyPr>
          <a:lstStyle/>
          <a:p>
            <a:r>
              <a:rPr lang="en-GB" altLang="en-US" sz="4765" b="1" dirty="0">
                <a:solidFill>
                  <a:srgbClr val="FF0000"/>
                </a:solidFill>
              </a:rPr>
              <a:t>Unit-5</a:t>
            </a:r>
            <a:br>
              <a:rPr lang="en-GB" altLang="en-US" sz="4765" b="1" dirty="0">
                <a:solidFill>
                  <a:srgbClr val="FF0000"/>
                </a:solidFill>
              </a:rPr>
            </a:br>
            <a:r>
              <a:rPr lang="en-GB" altLang="en-US" sz="4765" b="1" dirty="0">
                <a:solidFill>
                  <a:srgbClr val="FF0000"/>
                </a:solidFill>
              </a:rPr>
              <a:t>Object oriented programming</a:t>
            </a:r>
            <a:br>
              <a:rPr lang="en-GB" altLang="en-US" sz="4765" b="1" dirty="0">
                <a:solidFill>
                  <a:srgbClr val="FF0000"/>
                </a:solidFill>
              </a:rPr>
            </a:br>
            <a:r>
              <a:rPr lang="en-GB" altLang="en-US" sz="4765" b="1" dirty="0">
                <a:solidFill>
                  <a:srgbClr val="FF0000"/>
                </a:solidFill>
              </a:rPr>
              <a:t>with G.T</a:t>
            </a:r>
            <a:endParaRPr lang="en-IN" altLang="en-US" dirty="0"/>
          </a:p>
        </p:txBody>
      </p:sp>
      <p:sp>
        <p:nvSpPr>
          <p:cNvPr id="3075" name="Subtitle 2">
            <a:extLst>
              <a:ext uri="{FF2B5EF4-FFF2-40B4-BE49-F238E27FC236}">
                <a16:creationId xmlns:a16="http://schemas.microsoft.com/office/drawing/2014/main" id="{9E0D658F-A8DE-48C2-B2E7-BA6FABE08BE6}"/>
              </a:ext>
            </a:extLst>
          </p:cNvPr>
          <p:cNvSpPr>
            <a:spLocks noGrp="1"/>
          </p:cNvSpPr>
          <p:nvPr>
            <p:ph type="subTitle" idx="1"/>
          </p:nvPr>
        </p:nvSpPr>
        <p:spPr>
          <a:xfrm>
            <a:off x="2989169" y="4700867"/>
            <a:ext cx="6213662" cy="1753721"/>
          </a:xfrm>
        </p:spPr>
        <p:txBody>
          <a:bodyPr/>
          <a:lstStyle/>
          <a:p>
            <a:r>
              <a:rPr lang="en-US" altLang="en-US" sz="2471" dirty="0"/>
              <a:t>Mr. Nilesh Parmar</a:t>
            </a:r>
          </a:p>
          <a:p>
            <a:r>
              <a:rPr lang="en-US" altLang="en-US" sz="2471" dirty="0"/>
              <a:t>Assistant Professor, Dept. of Computer </a:t>
            </a:r>
            <a:r>
              <a:rPr lang="en-US" altLang="en-US" sz="2471" dirty="0" err="1"/>
              <a:t>Engg</a:t>
            </a:r>
            <a:r>
              <a:rPr lang="en-US" altLang="en-US" sz="2471" dirty="0"/>
              <a:t>.</a:t>
            </a:r>
          </a:p>
          <a:p>
            <a:r>
              <a:rPr lang="en-US" altLang="en-US" sz="2471" dirty="0"/>
              <a:t>UVPCE, Ganpat University, Mehsana</a:t>
            </a:r>
            <a:endParaRPr lang="en-IN" altLang="en-US" sz="247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1EEA2-D57C-41BD-8ACB-F555CF883B80}"/>
              </a:ext>
            </a:extLst>
          </p:cNvPr>
          <p:cNvSpPr>
            <a:spLocks noGrp="1"/>
          </p:cNvSpPr>
          <p:nvPr>
            <p:ph type="title"/>
          </p:nvPr>
        </p:nvSpPr>
        <p:spPr>
          <a:xfrm>
            <a:off x="838200" y="256274"/>
            <a:ext cx="10515600" cy="849526"/>
          </a:xfrm>
        </p:spPr>
        <p:txBody>
          <a:bodyPr/>
          <a:lstStyle/>
          <a:p>
            <a:pPr algn="ctr"/>
            <a:r>
              <a:rPr lang="en-IN" dirty="0"/>
              <a:t>__new__() v/s __</a:t>
            </a:r>
            <a:r>
              <a:rPr lang="en-IN" dirty="0" err="1"/>
              <a:t>init</a:t>
            </a:r>
            <a:r>
              <a:rPr lang="en-IN" dirty="0"/>
              <a:t>__()</a:t>
            </a:r>
          </a:p>
        </p:txBody>
      </p:sp>
      <p:sp>
        <p:nvSpPr>
          <p:cNvPr id="3" name="Content Placeholder 2">
            <a:extLst>
              <a:ext uri="{FF2B5EF4-FFF2-40B4-BE49-F238E27FC236}">
                <a16:creationId xmlns:a16="http://schemas.microsoft.com/office/drawing/2014/main" id="{CD017FEA-0D79-449A-8C10-AAE407348CFB}"/>
              </a:ext>
            </a:extLst>
          </p:cNvPr>
          <p:cNvSpPr>
            <a:spLocks noGrp="1"/>
          </p:cNvSpPr>
          <p:nvPr>
            <p:ph idx="1"/>
          </p:nvPr>
        </p:nvSpPr>
        <p:spPr>
          <a:xfrm>
            <a:off x="504967" y="1364776"/>
            <a:ext cx="11136573" cy="5236950"/>
          </a:xfrm>
        </p:spPr>
        <p:txBody>
          <a:bodyPr>
            <a:normAutofit/>
          </a:bodyPr>
          <a:lstStyle/>
          <a:p>
            <a:r>
              <a:rPr lang="en-IN" dirty="0"/>
              <a:t>Whenever a class is instantiated __new__ and __</a:t>
            </a:r>
            <a:r>
              <a:rPr lang="en-IN" dirty="0" err="1"/>
              <a:t>init</a:t>
            </a:r>
            <a:r>
              <a:rPr lang="en-IN" dirty="0"/>
              <a:t>__ methods are called.</a:t>
            </a:r>
          </a:p>
          <a:p>
            <a:r>
              <a:rPr lang="en-IN" b="1" dirty="0"/>
              <a:t>Special method __new__</a:t>
            </a:r>
            <a:r>
              <a:rPr lang="en-IN" dirty="0"/>
              <a:t> will be called when </a:t>
            </a:r>
            <a:r>
              <a:rPr lang="en-IN" b="1" dirty="0"/>
              <a:t>an object is created</a:t>
            </a:r>
            <a:r>
              <a:rPr lang="en-IN" dirty="0"/>
              <a:t> and </a:t>
            </a:r>
            <a:r>
              <a:rPr lang="en-IN" b="1" dirty="0"/>
              <a:t>__</a:t>
            </a:r>
            <a:r>
              <a:rPr lang="en-IN" b="1" dirty="0" err="1"/>
              <a:t>init</a:t>
            </a:r>
            <a:r>
              <a:rPr lang="en-IN" b="1" dirty="0"/>
              <a:t>__</a:t>
            </a:r>
            <a:r>
              <a:rPr lang="en-IN" dirty="0"/>
              <a:t> method will be called to </a:t>
            </a:r>
            <a:r>
              <a:rPr lang="en-IN" b="1" dirty="0"/>
              <a:t>initialize the object</a:t>
            </a:r>
            <a:r>
              <a:rPr lang="en-IN" dirty="0"/>
              <a:t>.</a:t>
            </a:r>
          </a:p>
          <a:p>
            <a:r>
              <a:rPr lang="en-IN" dirty="0"/>
              <a:t>Use __new__ when you need to control the creation of a new instance.</a:t>
            </a:r>
          </a:p>
          <a:p>
            <a:r>
              <a:rPr lang="en-IN" dirty="0"/>
              <a:t>Use __</a:t>
            </a:r>
            <a:r>
              <a:rPr lang="en-IN" dirty="0" err="1"/>
              <a:t>init</a:t>
            </a:r>
            <a:r>
              <a:rPr lang="en-IN" dirty="0"/>
              <a:t>__ when you need to control initialization of a new instance.</a:t>
            </a:r>
          </a:p>
          <a:p>
            <a:r>
              <a:rPr lang="en-IN" dirty="0"/>
              <a:t>__new__ is the first step of instance creation. It's called first, and is responsible for returning a new instance of your class.</a:t>
            </a:r>
          </a:p>
          <a:p>
            <a:r>
              <a:rPr lang="en-IN" dirty="0"/>
              <a:t>In contrast, __</a:t>
            </a:r>
            <a:r>
              <a:rPr lang="en-IN" dirty="0" err="1"/>
              <a:t>init</a:t>
            </a:r>
            <a:r>
              <a:rPr lang="en-IN" dirty="0"/>
              <a:t>__ doesn't return anything; it's only responsible for initializing the instance after it's been created.</a:t>
            </a:r>
          </a:p>
          <a:p>
            <a:r>
              <a:rPr lang="en-IN" dirty="0"/>
              <a:t>In general, you shouldn't need to override __new__ unless you’re </a:t>
            </a:r>
            <a:r>
              <a:rPr lang="en-IN" dirty="0" err="1"/>
              <a:t>subclassing</a:t>
            </a:r>
            <a:r>
              <a:rPr lang="en-IN" dirty="0"/>
              <a:t> an immutable type like str, int, </a:t>
            </a:r>
            <a:r>
              <a:rPr lang="en-IN" dirty="0" err="1"/>
              <a:t>unicode</a:t>
            </a:r>
            <a:r>
              <a:rPr lang="en-IN" dirty="0"/>
              <a:t> or tuple.</a:t>
            </a:r>
          </a:p>
          <a:p>
            <a:endParaRPr lang="en-IN" dirty="0"/>
          </a:p>
        </p:txBody>
      </p:sp>
    </p:spTree>
    <p:extLst>
      <p:ext uri="{BB962C8B-B14F-4D97-AF65-F5344CB8AC3E}">
        <p14:creationId xmlns:p14="http://schemas.microsoft.com/office/powerpoint/2010/main" val="2565086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DA43-CD55-4388-ABFB-ACAA591E1514}"/>
              </a:ext>
            </a:extLst>
          </p:cNvPr>
          <p:cNvSpPr>
            <a:spLocks noGrp="1"/>
          </p:cNvSpPr>
          <p:nvPr>
            <p:ph type="title"/>
          </p:nvPr>
        </p:nvSpPr>
        <p:spPr>
          <a:xfrm>
            <a:off x="838200" y="81885"/>
            <a:ext cx="10515600" cy="603865"/>
          </a:xfrm>
        </p:spPr>
        <p:txBody>
          <a:bodyPr>
            <a:noAutofit/>
          </a:bodyPr>
          <a:lstStyle/>
          <a:p>
            <a:pPr algn="ctr"/>
            <a:r>
              <a:rPr lang="en-IN" dirty="0"/>
              <a:t>Method</a:t>
            </a:r>
          </a:p>
        </p:txBody>
      </p:sp>
      <p:sp>
        <p:nvSpPr>
          <p:cNvPr id="3" name="Content Placeholder 2">
            <a:extLst>
              <a:ext uri="{FF2B5EF4-FFF2-40B4-BE49-F238E27FC236}">
                <a16:creationId xmlns:a16="http://schemas.microsoft.com/office/drawing/2014/main" id="{DDF88AAE-A65C-4352-B924-9387696D9020}"/>
              </a:ext>
            </a:extLst>
          </p:cNvPr>
          <p:cNvSpPr>
            <a:spLocks noGrp="1"/>
          </p:cNvSpPr>
          <p:nvPr>
            <p:ph idx="1"/>
          </p:nvPr>
        </p:nvSpPr>
        <p:spPr>
          <a:xfrm>
            <a:off x="122831" y="726693"/>
            <a:ext cx="11941790" cy="6274607"/>
          </a:xfrm>
        </p:spPr>
        <p:txBody>
          <a:bodyPr>
            <a:normAutofit fontScale="92500" lnSpcReduction="20000"/>
          </a:bodyPr>
          <a:lstStyle/>
          <a:p>
            <a:r>
              <a:rPr lang="en-IN" dirty="0"/>
              <a:t>Methods are functions written inside class. Methods are called by an object of class.</a:t>
            </a:r>
          </a:p>
          <a:p>
            <a:r>
              <a:rPr lang="en-IN" dirty="0"/>
              <a:t>One parameter is mandatory for method named- self. Consider following example:</a:t>
            </a:r>
          </a:p>
          <a:p>
            <a:pPr marL="0" indent="0">
              <a:buNone/>
            </a:pPr>
            <a:r>
              <a:rPr lang="en-IN" dirty="0"/>
              <a:t>class Employee:  </a:t>
            </a:r>
          </a:p>
          <a:p>
            <a:pPr marL="0" indent="0">
              <a:buNone/>
            </a:pPr>
            <a:r>
              <a:rPr lang="en-IN" dirty="0"/>
              <a:t>    def __</a:t>
            </a:r>
            <a:r>
              <a:rPr lang="en-IN" dirty="0" err="1"/>
              <a:t>init</a:t>
            </a:r>
            <a:r>
              <a:rPr lang="en-IN" dirty="0"/>
              <a:t>__(self, name, id):  </a:t>
            </a:r>
          </a:p>
          <a:p>
            <a:pPr marL="0" indent="0">
              <a:buNone/>
            </a:pPr>
            <a:r>
              <a:rPr lang="en-IN" dirty="0"/>
              <a:t>        self.id = id </a:t>
            </a:r>
          </a:p>
          <a:p>
            <a:pPr marL="0" indent="0">
              <a:buNone/>
            </a:pPr>
            <a:r>
              <a:rPr lang="en-IN" dirty="0"/>
              <a:t>        self.name = name</a:t>
            </a:r>
          </a:p>
          <a:p>
            <a:pPr marL="0" indent="0">
              <a:buNone/>
            </a:pPr>
            <a:r>
              <a:rPr lang="en-IN" dirty="0"/>
              <a:t>    def display (self):  </a:t>
            </a:r>
          </a:p>
          <a:p>
            <a:pPr marL="0" indent="0">
              <a:buNone/>
            </a:pPr>
            <a:r>
              <a:rPr lang="en-IN" dirty="0"/>
              <a:t>        print("ID: %d \</a:t>
            </a:r>
            <a:r>
              <a:rPr lang="en-IN" dirty="0" err="1"/>
              <a:t>nName</a:t>
            </a:r>
            <a:r>
              <a:rPr lang="en-IN" dirty="0"/>
              <a:t>: %s"%(self.id, self.name))</a:t>
            </a:r>
          </a:p>
          <a:p>
            <a:pPr marL="0" indent="0">
              <a:buNone/>
            </a:pPr>
            <a:r>
              <a:rPr lang="en-IN" dirty="0"/>
              <a:t>    def show(self):</a:t>
            </a:r>
          </a:p>
          <a:p>
            <a:pPr marL="0" indent="0">
              <a:buNone/>
            </a:pPr>
            <a:r>
              <a:rPr lang="en-IN" dirty="0"/>
              <a:t>        return (</a:t>
            </a:r>
            <a:r>
              <a:rPr lang="en-IN" dirty="0" err="1"/>
              <a:t>self.id,self.name</a:t>
            </a:r>
            <a:r>
              <a:rPr lang="en-IN" dirty="0"/>
              <a:t>)</a:t>
            </a:r>
          </a:p>
          <a:p>
            <a:pPr marL="0" indent="0">
              <a:buNone/>
            </a:pPr>
            <a:r>
              <a:rPr lang="en-IN" dirty="0"/>
              <a:t>emp1 = Employee("John",101)  </a:t>
            </a:r>
          </a:p>
          <a:p>
            <a:pPr marL="0" indent="0">
              <a:buNone/>
            </a:pPr>
            <a:r>
              <a:rPr lang="en-IN" dirty="0"/>
              <a:t>emp2 = Employee("David",102)</a:t>
            </a:r>
          </a:p>
          <a:p>
            <a:pPr marL="0" indent="0">
              <a:buNone/>
            </a:pPr>
            <a:r>
              <a:rPr lang="en-IN" dirty="0"/>
              <a:t>emp1.display()</a:t>
            </a:r>
          </a:p>
          <a:p>
            <a:pPr marL="0" indent="0">
              <a:buNone/>
            </a:pPr>
            <a:r>
              <a:rPr lang="en-IN" dirty="0" err="1"/>
              <a:t>a,b</a:t>
            </a:r>
            <a:r>
              <a:rPr lang="en-IN" dirty="0"/>
              <a:t>=emp2.show()</a:t>
            </a:r>
          </a:p>
          <a:p>
            <a:pPr marL="0" indent="0">
              <a:buNone/>
            </a:pPr>
            <a:r>
              <a:rPr lang="en-IN" dirty="0"/>
              <a:t>print(</a:t>
            </a:r>
            <a:r>
              <a:rPr lang="en-IN" dirty="0" err="1"/>
              <a:t>a,b</a:t>
            </a:r>
            <a:r>
              <a:rPr lang="en-IN" dirty="0"/>
              <a:t>)</a:t>
            </a:r>
          </a:p>
          <a:p>
            <a:pPr marL="0" indent="0">
              <a:buNone/>
            </a:pPr>
            <a:endParaRPr lang="en-IN" dirty="0"/>
          </a:p>
        </p:txBody>
      </p:sp>
      <p:sp>
        <p:nvSpPr>
          <p:cNvPr id="4" name="TextBox 3">
            <a:extLst>
              <a:ext uri="{FF2B5EF4-FFF2-40B4-BE49-F238E27FC236}">
                <a16:creationId xmlns:a16="http://schemas.microsoft.com/office/drawing/2014/main" id="{6ECADC9C-59CD-473E-B52F-345D1BEB5F65}"/>
              </a:ext>
            </a:extLst>
          </p:cNvPr>
          <p:cNvSpPr txBox="1"/>
          <p:nvPr/>
        </p:nvSpPr>
        <p:spPr>
          <a:xfrm>
            <a:off x="5923129" y="5046044"/>
            <a:ext cx="2947916" cy="1569660"/>
          </a:xfrm>
          <a:prstGeom prst="rect">
            <a:avLst/>
          </a:prstGeom>
          <a:noFill/>
          <a:ln w="3175">
            <a:solidFill>
              <a:schemeClr val="tx1"/>
            </a:solidFill>
          </a:ln>
        </p:spPr>
        <p:txBody>
          <a:bodyPr wrap="square" rtlCol="0">
            <a:spAutoFit/>
          </a:bodyPr>
          <a:lstStyle/>
          <a:p>
            <a:r>
              <a:rPr lang="en-IN" sz="2400" dirty="0">
                <a:latin typeface="Times New Roman" panose="02020603050405020304" pitchFamily="18" charset="0"/>
                <a:cs typeface="Times New Roman" panose="02020603050405020304" pitchFamily="18" charset="0"/>
              </a:rPr>
              <a:t>Output of code:</a:t>
            </a:r>
          </a:p>
          <a:p>
            <a:r>
              <a:rPr lang="en-IN" sz="2400" dirty="0">
                <a:latin typeface="Times New Roman" panose="02020603050405020304" pitchFamily="18" charset="0"/>
                <a:cs typeface="Times New Roman" panose="02020603050405020304" pitchFamily="18" charset="0"/>
              </a:rPr>
              <a:t>ID: 101 </a:t>
            </a:r>
          </a:p>
          <a:p>
            <a:r>
              <a:rPr lang="en-IN" sz="2400" dirty="0">
                <a:latin typeface="Times New Roman" panose="02020603050405020304" pitchFamily="18" charset="0"/>
                <a:cs typeface="Times New Roman" panose="02020603050405020304" pitchFamily="18" charset="0"/>
              </a:rPr>
              <a:t>Name: John</a:t>
            </a:r>
          </a:p>
          <a:p>
            <a:r>
              <a:rPr lang="en-IN" sz="2400" dirty="0">
                <a:latin typeface="Times New Roman" panose="02020603050405020304" pitchFamily="18" charset="0"/>
                <a:cs typeface="Times New Roman" panose="02020603050405020304" pitchFamily="18" charset="0"/>
              </a:rPr>
              <a:t>102 David</a:t>
            </a:r>
          </a:p>
        </p:txBody>
      </p:sp>
    </p:spTree>
    <p:extLst>
      <p:ext uri="{BB962C8B-B14F-4D97-AF65-F5344CB8AC3E}">
        <p14:creationId xmlns:p14="http://schemas.microsoft.com/office/powerpoint/2010/main" val="3160479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8699C-599E-4140-9C29-149C6653B0A7}"/>
              </a:ext>
            </a:extLst>
          </p:cNvPr>
          <p:cNvSpPr>
            <a:spLocks noGrp="1"/>
          </p:cNvSpPr>
          <p:nvPr>
            <p:ph type="title"/>
          </p:nvPr>
        </p:nvSpPr>
        <p:spPr>
          <a:xfrm>
            <a:off x="838200" y="102359"/>
            <a:ext cx="10515600" cy="716507"/>
          </a:xfrm>
        </p:spPr>
        <p:txBody>
          <a:bodyPr>
            <a:normAutofit/>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1EF45BE2-F130-4488-AF6D-F4C94E39F32B}"/>
              </a:ext>
            </a:extLst>
          </p:cNvPr>
          <p:cNvSpPr>
            <a:spLocks noGrp="1"/>
          </p:cNvSpPr>
          <p:nvPr>
            <p:ph idx="1"/>
          </p:nvPr>
        </p:nvSpPr>
        <p:spPr>
          <a:xfrm>
            <a:off x="838200" y="818866"/>
            <a:ext cx="10515600" cy="5936775"/>
          </a:xfrm>
        </p:spPr>
        <p:txBody>
          <a:bodyPr>
            <a:normAutofit fontScale="85000" lnSpcReduction="20000"/>
          </a:bodyPr>
          <a:lstStyle/>
          <a:p>
            <a:r>
              <a:rPr lang="en-IN" dirty="0"/>
              <a:t>Rewriting previous program without __</a:t>
            </a:r>
            <a:r>
              <a:rPr lang="en-IN" dirty="0" err="1"/>
              <a:t>init</a:t>
            </a:r>
            <a:r>
              <a:rPr lang="en-IN" dirty="0"/>
              <a:t>__() method:</a:t>
            </a:r>
          </a:p>
          <a:p>
            <a:pPr marL="0" indent="0">
              <a:buNone/>
            </a:pPr>
            <a:r>
              <a:rPr lang="en-IN" dirty="0"/>
              <a:t>class Employee: </a:t>
            </a:r>
          </a:p>
          <a:p>
            <a:pPr marL="0" indent="0">
              <a:buNone/>
            </a:pPr>
            <a:r>
              <a:rPr lang="en-IN" dirty="0"/>
              <a:t>    def display (</a:t>
            </a:r>
            <a:r>
              <a:rPr lang="en-IN" dirty="0" err="1"/>
              <a:t>self,id,name</a:t>
            </a:r>
            <a:r>
              <a:rPr lang="en-IN" dirty="0"/>
              <a:t>):</a:t>
            </a:r>
          </a:p>
          <a:p>
            <a:pPr marL="0" indent="0">
              <a:buNone/>
            </a:pPr>
            <a:r>
              <a:rPr lang="en-IN" dirty="0"/>
              <a:t>        </a:t>
            </a:r>
            <a:r>
              <a:rPr lang="en-IN" dirty="0" err="1"/>
              <a:t>self.ids</a:t>
            </a:r>
            <a:r>
              <a:rPr lang="en-IN" dirty="0"/>
              <a:t>=id</a:t>
            </a:r>
          </a:p>
          <a:p>
            <a:pPr marL="0" indent="0">
              <a:buNone/>
            </a:pPr>
            <a:r>
              <a:rPr lang="en-IN" dirty="0"/>
              <a:t>        </a:t>
            </a:r>
            <a:r>
              <a:rPr lang="en-IN" dirty="0" err="1"/>
              <a:t>self.names</a:t>
            </a:r>
            <a:r>
              <a:rPr lang="en-IN" dirty="0"/>
              <a:t>=name</a:t>
            </a:r>
          </a:p>
          <a:p>
            <a:pPr marL="0" indent="0">
              <a:buNone/>
            </a:pPr>
            <a:r>
              <a:rPr lang="en-IN" dirty="0"/>
              <a:t>        print("ID:{0}  Name:{1}".format(</a:t>
            </a:r>
            <a:r>
              <a:rPr lang="en-IN" dirty="0" err="1"/>
              <a:t>self.ids</a:t>
            </a:r>
            <a:r>
              <a:rPr lang="en-IN" dirty="0"/>
              <a:t>, </a:t>
            </a:r>
            <a:r>
              <a:rPr lang="en-IN" dirty="0" err="1"/>
              <a:t>self.names</a:t>
            </a:r>
            <a:r>
              <a:rPr lang="en-IN" dirty="0"/>
              <a:t>))</a:t>
            </a:r>
          </a:p>
          <a:p>
            <a:pPr marL="0" indent="0">
              <a:buNone/>
            </a:pPr>
            <a:r>
              <a:rPr lang="en-IN" dirty="0"/>
              <a:t>    def show(self):</a:t>
            </a:r>
          </a:p>
          <a:p>
            <a:pPr marL="0" indent="0">
              <a:buNone/>
            </a:pPr>
            <a:r>
              <a:rPr lang="en-IN" dirty="0"/>
              <a:t>        return (</a:t>
            </a:r>
            <a:r>
              <a:rPr lang="en-IN" dirty="0" err="1"/>
              <a:t>self.ids</a:t>
            </a:r>
            <a:r>
              <a:rPr lang="en-IN" dirty="0"/>
              <a:t>, </a:t>
            </a:r>
            <a:r>
              <a:rPr lang="en-IN" dirty="0" err="1"/>
              <a:t>self.names</a:t>
            </a:r>
            <a:r>
              <a:rPr lang="en-IN" dirty="0"/>
              <a:t>)</a:t>
            </a:r>
          </a:p>
          <a:p>
            <a:pPr marL="0" indent="0">
              <a:buNone/>
            </a:pPr>
            <a:r>
              <a:rPr lang="en-IN" dirty="0"/>
              <a:t>emp1 = Employee()  </a:t>
            </a:r>
          </a:p>
          <a:p>
            <a:pPr marL="0" indent="0">
              <a:buNone/>
            </a:pPr>
            <a:r>
              <a:rPr lang="en-IN" dirty="0"/>
              <a:t>emp1.display(5,'john')</a:t>
            </a:r>
          </a:p>
          <a:p>
            <a:pPr marL="0" indent="0">
              <a:buNone/>
            </a:pPr>
            <a:r>
              <a:rPr lang="en-IN" dirty="0" err="1"/>
              <a:t>a,b</a:t>
            </a:r>
            <a:r>
              <a:rPr lang="en-IN" dirty="0"/>
              <a:t>=emp1.show()</a:t>
            </a:r>
          </a:p>
          <a:p>
            <a:pPr marL="0" indent="0">
              <a:buNone/>
            </a:pPr>
            <a:r>
              <a:rPr lang="en-IN" dirty="0"/>
              <a:t>print(</a:t>
            </a:r>
            <a:r>
              <a:rPr lang="en-IN" dirty="0" err="1"/>
              <a:t>a,b</a:t>
            </a:r>
            <a:r>
              <a:rPr lang="en-IN" dirty="0"/>
              <a:t>)</a:t>
            </a:r>
          </a:p>
          <a:p>
            <a:pPr marL="0" indent="0">
              <a:buNone/>
            </a:pPr>
            <a:r>
              <a:rPr lang="en-IN" b="1" dirty="0"/>
              <a:t>Output:</a:t>
            </a:r>
          </a:p>
          <a:p>
            <a:pPr marL="0" indent="0">
              <a:buNone/>
            </a:pPr>
            <a:r>
              <a:rPr lang="en-IN" dirty="0"/>
              <a:t>ID:5  </a:t>
            </a:r>
            <a:r>
              <a:rPr lang="en-IN" dirty="0" err="1"/>
              <a:t>Name:john</a:t>
            </a:r>
            <a:endParaRPr lang="en-IN" dirty="0"/>
          </a:p>
          <a:p>
            <a:pPr marL="0" indent="0">
              <a:buNone/>
            </a:pPr>
            <a:r>
              <a:rPr lang="en-IN" dirty="0"/>
              <a:t>5 john</a:t>
            </a:r>
          </a:p>
        </p:txBody>
      </p:sp>
    </p:spTree>
    <p:extLst>
      <p:ext uri="{BB962C8B-B14F-4D97-AF65-F5344CB8AC3E}">
        <p14:creationId xmlns:p14="http://schemas.microsoft.com/office/powerpoint/2010/main" val="1582745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0503F-516E-4678-A1F7-6D7330F7AC17}"/>
              </a:ext>
            </a:extLst>
          </p:cNvPr>
          <p:cNvSpPr>
            <a:spLocks noGrp="1"/>
          </p:cNvSpPr>
          <p:nvPr>
            <p:ph type="title"/>
          </p:nvPr>
        </p:nvSpPr>
        <p:spPr>
          <a:xfrm>
            <a:off x="815454" y="119795"/>
            <a:ext cx="10515600" cy="767309"/>
          </a:xfrm>
        </p:spPr>
        <p:txBody>
          <a:bodyPr/>
          <a:lstStyle/>
          <a:p>
            <a:pPr algn="ctr"/>
            <a:r>
              <a:rPr lang="en-IN" dirty="0"/>
              <a:t>Instance variable &amp; Static variable</a:t>
            </a:r>
          </a:p>
        </p:txBody>
      </p:sp>
      <p:sp>
        <p:nvSpPr>
          <p:cNvPr id="3" name="Content Placeholder 2">
            <a:extLst>
              <a:ext uri="{FF2B5EF4-FFF2-40B4-BE49-F238E27FC236}">
                <a16:creationId xmlns:a16="http://schemas.microsoft.com/office/drawing/2014/main" id="{0A06CD80-9BAD-4D7E-81A4-38A5776D5A7D}"/>
              </a:ext>
            </a:extLst>
          </p:cNvPr>
          <p:cNvSpPr>
            <a:spLocks noGrp="1"/>
          </p:cNvSpPr>
          <p:nvPr>
            <p:ph idx="1"/>
          </p:nvPr>
        </p:nvSpPr>
        <p:spPr>
          <a:xfrm>
            <a:off x="341195" y="887103"/>
            <a:ext cx="11709778" cy="5970897"/>
          </a:xfrm>
        </p:spPr>
        <p:txBody>
          <a:bodyPr>
            <a:normAutofit fontScale="85000" lnSpcReduction="20000"/>
          </a:bodyPr>
          <a:lstStyle/>
          <a:p>
            <a:r>
              <a:rPr lang="en-IN" dirty="0"/>
              <a:t>Instance variable is a variable which can be accessed through object of class.</a:t>
            </a:r>
          </a:p>
          <a:p>
            <a:r>
              <a:rPr lang="en-IN" dirty="0"/>
              <a:t>Instance is assigned inside a constructor or method with self. </a:t>
            </a:r>
          </a:p>
          <a:p>
            <a:r>
              <a:rPr lang="en-IN" dirty="0"/>
              <a:t>Static variable is a variable which can be accessed through class name.</a:t>
            </a:r>
          </a:p>
          <a:p>
            <a:r>
              <a:rPr lang="en-IN" dirty="0"/>
              <a:t>Static variable can be assigned anywhere in class. It is initialized only once when the class is loaded.</a:t>
            </a:r>
          </a:p>
          <a:p>
            <a:r>
              <a:rPr lang="en-IN" b="1" dirty="0"/>
              <a:t>Example: </a:t>
            </a:r>
            <a:r>
              <a:rPr lang="en-IN" dirty="0"/>
              <a:t>In following example </a:t>
            </a:r>
            <a:r>
              <a:rPr lang="en-IN" i="1" dirty="0"/>
              <a:t>value</a:t>
            </a:r>
            <a:r>
              <a:rPr lang="en-IN" dirty="0"/>
              <a:t> is instance variable &amp; </a:t>
            </a:r>
            <a:r>
              <a:rPr lang="en-IN" i="1" dirty="0"/>
              <a:t>count</a:t>
            </a:r>
            <a:r>
              <a:rPr lang="en-IN" dirty="0"/>
              <a:t> is class variable</a:t>
            </a:r>
          </a:p>
          <a:p>
            <a:pPr marL="0" indent="0">
              <a:buNone/>
            </a:pPr>
            <a:r>
              <a:rPr lang="en-IN" dirty="0"/>
              <a:t>class Student:  </a:t>
            </a:r>
          </a:p>
          <a:p>
            <a:pPr marL="0" indent="0">
              <a:buNone/>
            </a:pPr>
            <a:r>
              <a:rPr lang="en-IN" dirty="0"/>
              <a:t>    count = 0  </a:t>
            </a:r>
          </a:p>
          <a:p>
            <a:pPr marL="0" indent="0">
              <a:buNone/>
            </a:pPr>
            <a:r>
              <a:rPr lang="en-IN" dirty="0"/>
              <a:t>    def __</a:t>
            </a:r>
            <a:r>
              <a:rPr lang="en-IN" dirty="0" err="1"/>
              <a:t>init</a:t>
            </a:r>
            <a:r>
              <a:rPr lang="en-IN" dirty="0"/>
              <a:t>__(self, </a:t>
            </a:r>
            <a:r>
              <a:rPr lang="en-IN" dirty="0" err="1"/>
              <a:t>val</a:t>
            </a:r>
            <a:r>
              <a:rPr lang="en-IN" dirty="0"/>
              <a:t>):</a:t>
            </a:r>
          </a:p>
          <a:p>
            <a:pPr marL="0" indent="0">
              <a:buNone/>
            </a:pPr>
            <a:r>
              <a:rPr lang="en-IN" dirty="0"/>
              <a:t>        </a:t>
            </a:r>
            <a:r>
              <a:rPr lang="en-IN" dirty="0" err="1"/>
              <a:t>self.value</a:t>
            </a:r>
            <a:r>
              <a:rPr lang="en-IN" dirty="0"/>
              <a:t>=</a:t>
            </a:r>
            <a:r>
              <a:rPr lang="en-IN" dirty="0" err="1"/>
              <a:t>val</a:t>
            </a:r>
            <a:endParaRPr lang="en-IN" dirty="0"/>
          </a:p>
          <a:p>
            <a:pPr marL="0" indent="0">
              <a:buNone/>
            </a:pPr>
            <a:r>
              <a:rPr lang="en-IN" dirty="0"/>
              <a:t>        print("instance variable:",</a:t>
            </a:r>
            <a:r>
              <a:rPr lang="en-IN" dirty="0" err="1"/>
              <a:t>self.value</a:t>
            </a:r>
            <a:r>
              <a:rPr lang="en-IN" dirty="0"/>
              <a:t>)</a:t>
            </a:r>
          </a:p>
          <a:p>
            <a:pPr marL="0" indent="0">
              <a:buNone/>
            </a:pPr>
            <a:r>
              <a:rPr lang="en-IN" dirty="0"/>
              <a:t>        </a:t>
            </a:r>
            <a:r>
              <a:rPr lang="en-IN" dirty="0" err="1"/>
              <a:t>Student.count</a:t>
            </a:r>
            <a:r>
              <a:rPr lang="en-IN" dirty="0"/>
              <a:t> = </a:t>
            </a:r>
            <a:r>
              <a:rPr lang="en-IN" dirty="0" err="1"/>
              <a:t>Student.count</a:t>
            </a:r>
            <a:r>
              <a:rPr lang="en-IN" dirty="0"/>
              <a:t> + 1</a:t>
            </a:r>
          </a:p>
          <a:p>
            <a:pPr marL="0" indent="0">
              <a:buNone/>
            </a:pPr>
            <a:r>
              <a:rPr lang="en-IN" dirty="0"/>
              <a:t>s1=Student('a')</a:t>
            </a:r>
          </a:p>
          <a:p>
            <a:pPr marL="0" indent="0">
              <a:buNone/>
            </a:pPr>
            <a:r>
              <a:rPr lang="en-IN" dirty="0"/>
              <a:t>s2=Student('b')  </a:t>
            </a:r>
          </a:p>
          <a:p>
            <a:pPr marL="0" indent="0">
              <a:buNone/>
            </a:pPr>
            <a:r>
              <a:rPr lang="en-IN" dirty="0"/>
              <a:t>print("The number of students:",</a:t>
            </a:r>
            <a:r>
              <a:rPr lang="en-IN" dirty="0" err="1"/>
              <a:t>Student.count</a:t>
            </a:r>
            <a:r>
              <a:rPr lang="en-IN" dirty="0"/>
              <a:t>) </a:t>
            </a:r>
          </a:p>
        </p:txBody>
      </p:sp>
      <p:sp>
        <p:nvSpPr>
          <p:cNvPr id="4" name="TextBox 3">
            <a:extLst>
              <a:ext uri="{FF2B5EF4-FFF2-40B4-BE49-F238E27FC236}">
                <a16:creationId xmlns:a16="http://schemas.microsoft.com/office/drawing/2014/main" id="{34C76BFF-E438-49FC-B53A-C04AE9A9417B}"/>
              </a:ext>
            </a:extLst>
          </p:cNvPr>
          <p:cNvSpPr txBox="1"/>
          <p:nvPr/>
        </p:nvSpPr>
        <p:spPr>
          <a:xfrm>
            <a:off x="7683690" y="4934675"/>
            <a:ext cx="3647364" cy="1569660"/>
          </a:xfrm>
          <a:prstGeom prst="rect">
            <a:avLst/>
          </a:prstGeom>
          <a:noFill/>
          <a:ln w="3175">
            <a:solidFill>
              <a:schemeClr val="tx1"/>
            </a:solidFill>
          </a:ln>
        </p:spPr>
        <p:txBody>
          <a:bodyPr wrap="square" rtlCol="0">
            <a:spAutoFit/>
          </a:bodyPr>
          <a:lstStyle/>
          <a:p>
            <a:r>
              <a:rPr lang="en-IN" sz="2400" dirty="0">
                <a:latin typeface="Times New Roman" panose="02020603050405020304" pitchFamily="18" charset="0"/>
                <a:cs typeface="Times New Roman" panose="02020603050405020304" pitchFamily="18" charset="0"/>
              </a:rPr>
              <a:t>Output:</a:t>
            </a:r>
          </a:p>
          <a:p>
            <a:r>
              <a:rPr lang="en-IN" sz="2400" dirty="0">
                <a:latin typeface="Times New Roman" panose="02020603050405020304" pitchFamily="18" charset="0"/>
                <a:cs typeface="Times New Roman" panose="02020603050405020304" pitchFamily="18" charset="0"/>
              </a:rPr>
              <a:t>instance variable: a</a:t>
            </a:r>
          </a:p>
          <a:p>
            <a:r>
              <a:rPr lang="en-IN" sz="2400" dirty="0">
                <a:latin typeface="Times New Roman" panose="02020603050405020304" pitchFamily="18" charset="0"/>
                <a:cs typeface="Times New Roman" panose="02020603050405020304" pitchFamily="18" charset="0"/>
              </a:rPr>
              <a:t>instance variable: b</a:t>
            </a:r>
          </a:p>
          <a:p>
            <a:r>
              <a:rPr lang="en-IN" sz="2400" dirty="0">
                <a:latin typeface="Times New Roman" panose="02020603050405020304" pitchFamily="18" charset="0"/>
                <a:cs typeface="Times New Roman" panose="02020603050405020304" pitchFamily="18" charset="0"/>
              </a:rPr>
              <a:t>The number of students: 2</a:t>
            </a:r>
          </a:p>
        </p:txBody>
      </p:sp>
    </p:spTree>
    <p:extLst>
      <p:ext uri="{BB962C8B-B14F-4D97-AF65-F5344CB8AC3E}">
        <p14:creationId xmlns:p14="http://schemas.microsoft.com/office/powerpoint/2010/main" val="3636561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920C5-F070-44E2-BEC1-7EBD4F312A9D}"/>
              </a:ext>
            </a:extLst>
          </p:cNvPr>
          <p:cNvSpPr>
            <a:spLocks noGrp="1"/>
          </p:cNvSpPr>
          <p:nvPr>
            <p:ph type="title"/>
          </p:nvPr>
        </p:nvSpPr>
        <p:spPr>
          <a:xfrm>
            <a:off x="838200" y="191066"/>
            <a:ext cx="10515600" cy="863174"/>
          </a:xfrm>
        </p:spPr>
        <p:txBody>
          <a:bodyPr/>
          <a:lstStyle/>
          <a:p>
            <a:pPr algn="ctr"/>
            <a:r>
              <a:rPr lang="en-IN" dirty="0"/>
              <a:t>Modifying object properties</a:t>
            </a:r>
          </a:p>
        </p:txBody>
      </p:sp>
      <p:sp>
        <p:nvSpPr>
          <p:cNvPr id="3" name="Content Placeholder 2">
            <a:extLst>
              <a:ext uri="{FF2B5EF4-FFF2-40B4-BE49-F238E27FC236}">
                <a16:creationId xmlns:a16="http://schemas.microsoft.com/office/drawing/2014/main" id="{26CB05A8-E75E-4AB9-91E4-FC11807A8D51}"/>
              </a:ext>
            </a:extLst>
          </p:cNvPr>
          <p:cNvSpPr>
            <a:spLocks noGrp="1"/>
          </p:cNvSpPr>
          <p:nvPr>
            <p:ph idx="1"/>
          </p:nvPr>
        </p:nvSpPr>
        <p:spPr>
          <a:xfrm>
            <a:off x="838200" y="1228300"/>
            <a:ext cx="10515600" cy="5356746"/>
          </a:xfrm>
        </p:spPr>
        <p:txBody>
          <a:bodyPr>
            <a:normAutofit lnSpcReduction="10000"/>
          </a:bodyPr>
          <a:lstStyle/>
          <a:p>
            <a:r>
              <a:rPr lang="en-IN" dirty="0"/>
              <a:t>Object properties can be accessed/modified in main program.</a:t>
            </a:r>
          </a:p>
          <a:p>
            <a:r>
              <a:rPr lang="en-IN" dirty="0"/>
              <a:t>Consider following example.</a:t>
            </a:r>
          </a:p>
          <a:p>
            <a:pPr marL="0" indent="0">
              <a:buNone/>
            </a:pPr>
            <a:r>
              <a:rPr lang="en-IN" dirty="0"/>
              <a:t>class Person:</a:t>
            </a:r>
          </a:p>
          <a:p>
            <a:pPr marL="0" indent="0">
              <a:buNone/>
            </a:pPr>
            <a:r>
              <a:rPr lang="en-IN" dirty="0"/>
              <a:t>  def __</a:t>
            </a:r>
            <a:r>
              <a:rPr lang="en-IN" dirty="0" err="1"/>
              <a:t>init</a:t>
            </a:r>
            <a:r>
              <a:rPr lang="en-IN" dirty="0"/>
              <a:t>__(self, name, age):</a:t>
            </a:r>
          </a:p>
          <a:p>
            <a:pPr marL="0" indent="0">
              <a:buNone/>
            </a:pPr>
            <a:r>
              <a:rPr lang="en-IN" dirty="0"/>
              <a:t>    self.name = name</a:t>
            </a:r>
          </a:p>
          <a:p>
            <a:pPr marL="0" indent="0">
              <a:buNone/>
            </a:pPr>
            <a:r>
              <a:rPr lang="en-IN" dirty="0"/>
              <a:t>    </a:t>
            </a:r>
            <a:r>
              <a:rPr lang="en-IN" dirty="0" err="1"/>
              <a:t>self.age</a:t>
            </a:r>
            <a:r>
              <a:rPr lang="en-IN" dirty="0"/>
              <a:t> = age</a:t>
            </a:r>
          </a:p>
          <a:p>
            <a:pPr marL="0" indent="0">
              <a:buNone/>
            </a:pPr>
            <a:r>
              <a:rPr lang="en-IN" dirty="0"/>
              <a:t>p1 = Person("John", 36)</a:t>
            </a:r>
          </a:p>
          <a:p>
            <a:pPr marL="0" indent="0">
              <a:buNone/>
            </a:pPr>
            <a:r>
              <a:rPr lang="en-IN" dirty="0"/>
              <a:t>p1.age = 40</a:t>
            </a:r>
          </a:p>
          <a:p>
            <a:pPr marL="0" indent="0">
              <a:buNone/>
            </a:pPr>
            <a:r>
              <a:rPr lang="en-IN" dirty="0"/>
              <a:t>print(p1.age)</a:t>
            </a:r>
          </a:p>
          <a:p>
            <a:pPr marL="0" indent="0">
              <a:buNone/>
            </a:pPr>
            <a:endParaRPr lang="en-IN" b="1" dirty="0"/>
          </a:p>
          <a:p>
            <a:pPr marL="0" indent="0">
              <a:buNone/>
            </a:pPr>
            <a:r>
              <a:rPr lang="en-IN" b="1" dirty="0"/>
              <a:t>Output:</a:t>
            </a:r>
            <a:r>
              <a:rPr lang="en-IN" dirty="0"/>
              <a:t> 40</a:t>
            </a:r>
          </a:p>
          <a:p>
            <a:pPr marL="0" indent="0">
              <a:buNone/>
            </a:pPr>
            <a:endParaRPr lang="en-IN" dirty="0"/>
          </a:p>
        </p:txBody>
      </p:sp>
    </p:spTree>
    <p:extLst>
      <p:ext uri="{BB962C8B-B14F-4D97-AF65-F5344CB8AC3E}">
        <p14:creationId xmlns:p14="http://schemas.microsoft.com/office/powerpoint/2010/main" val="539132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9922E-580E-44C8-B22C-53FEA040DE8D}"/>
              </a:ext>
            </a:extLst>
          </p:cNvPr>
          <p:cNvSpPr>
            <a:spLocks noGrp="1"/>
          </p:cNvSpPr>
          <p:nvPr>
            <p:ph type="title"/>
          </p:nvPr>
        </p:nvSpPr>
        <p:spPr>
          <a:xfrm>
            <a:off x="838200" y="365126"/>
            <a:ext cx="10515600" cy="849526"/>
          </a:xfrm>
        </p:spPr>
        <p:txBody>
          <a:bodyPr/>
          <a:lstStyle/>
          <a:p>
            <a:pPr algn="ctr"/>
            <a:r>
              <a:rPr lang="en-IN" dirty="0"/>
              <a:t>Deleting object properties</a:t>
            </a:r>
          </a:p>
        </p:txBody>
      </p:sp>
      <p:sp>
        <p:nvSpPr>
          <p:cNvPr id="3" name="Content Placeholder 2">
            <a:extLst>
              <a:ext uri="{FF2B5EF4-FFF2-40B4-BE49-F238E27FC236}">
                <a16:creationId xmlns:a16="http://schemas.microsoft.com/office/drawing/2014/main" id="{05350DB1-0359-4BA1-8BDB-F576E5D80FC3}"/>
              </a:ext>
            </a:extLst>
          </p:cNvPr>
          <p:cNvSpPr>
            <a:spLocks noGrp="1"/>
          </p:cNvSpPr>
          <p:nvPr>
            <p:ph idx="1"/>
          </p:nvPr>
        </p:nvSpPr>
        <p:spPr>
          <a:xfrm>
            <a:off x="423081" y="1201004"/>
            <a:ext cx="11354937" cy="5656996"/>
          </a:xfrm>
        </p:spPr>
        <p:txBody>
          <a:bodyPr/>
          <a:lstStyle/>
          <a:p>
            <a:r>
              <a:rPr lang="en-IN" dirty="0"/>
              <a:t>Consider following example:</a:t>
            </a:r>
          </a:p>
          <a:p>
            <a:pPr marL="0" indent="0">
              <a:buNone/>
            </a:pPr>
            <a:r>
              <a:rPr lang="en-IN" dirty="0"/>
              <a:t>class Person:</a:t>
            </a:r>
          </a:p>
          <a:p>
            <a:pPr marL="0" indent="0">
              <a:buNone/>
            </a:pPr>
            <a:r>
              <a:rPr lang="en-IN" dirty="0"/>
              <a:t>  def __</a:t>
            </a:r>
            <a:r>
              <a:rPr lang="en-IN" dirty="0" err="1"/>
              <a:t>init</a:t>
            </a:r>
            <a:r>
              <a:rPr lang="en-IN" dirty="0"/>
              <a:t>__(self, name, age):</a:t>
            </a:r>
          </a:p>
          <a:p>
            <a:pPr marL="0" indent="0">
              <a:buNone/>
            </a:pPr>
            <a:r>
              <a:rPr lang="en-IN" dirty="0"/>
              <a:t>    self.name = name</a:t>
            </a:r>
          </a:p>
          <a:p>
            <a:pPr marL="0" indent="0">
              <a:buNone/>
            </a:pPr>
            <a:r>
              <a:rPr lang="en-IN" dirty="0"/>
              <a:t>    </a:t>
            </a:r>
            <a:r>
              <a:rPr lang="en-IN" dirty="0" err="1"/>
              <a:t>self.age</a:t>
            </a:r>
            <a:r>
              <a:rPr lang="en-IN" dirty="0"/>
              <a:t> = age</a:t>
            </a:r>
          </a:p>
          <a:p>
            <a:pPr marL="0" indent="0">
              <a:buNone/>
            </a:pPr>
            <a:r>
              <a:rPr lang="en-IN" dirty="0"/>
              <a:t>p1 = Person("John", 36)</a:t>
            </a:r>
          </a:p>
          <a:p>
            <a:pPr marL="0" indent="0">
              <a:buNone/>
            </a:pPr>
            <a:r>
              <a:rPr lang="en-IN" dirty="0"/>
              <a:t>del p1.age</a:t>
            </a:r>
          </a:p>
          <a:p>
            <a:pPr marL="0" indent="0">
              <a:buNone/>
            </a:pPr>
            <a:r>
              <a:rPr lang="en-IN" dirty="0"/>
              <a:t>print(p1.age)</a:t>
            </a:r>
          </a:p>
          <a:p>
            <a:pPr marL="0" indent="0">
              <a:buNone/>
            </a:pPr>
            <a:endParaRPr lang="en-IN" b="1" dirty="0"/>
          </a:p>
          <a:p>
            <a:pPr marL="0" indent="0">
              <a:buNone/>
            </a:pPr>
            <a:r>
              <a:rPr lang="en-IN" b="1" dirty="0"/>
              <a:t>Output:</a:t>
            </a:r>
            <a:r>
              <a:rPr lang="en-IN" dirty="0"/>
              <a:t> </a:t>
            </a:r>
            <a:r>
              <a:rPr lang="en-IN" dirty="0" err="1"/>
              <a:t>AttributeError</a:t>
            </a:r>
            <a:r>
              <a:rPr lang="en-IN" dirty="0"/>
              <a:t>: 'Person' object has no attribute 'age'</a:t>
            </a:r>
          </a:p>
        </p:txBody>
      </p:sp>
    </p:spTree>
    <p:extLst>
      <p:ext uri="{BB962C8B-B14F-4D97-AF65-F5344CB8AC3E}">
        <p14:creationId xmlns:p14="http://schemas.microsoft.com/office/powerpoint/2010/main" val="2628163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2A936-A2F1-4D49-8E1B-F1A9011DCD65}"/>
              </a:ext>
            </a:extLst>
          </p:cNvPr>
          <p:cNvSpPr>
            <a:spLocks noGrp="1"/>
          </p:cNvSpPr>
          <p:nvPr>
            <p:ph type="title"/>
          </p:nvPr>
        </p:nvSpPr>
        <p:spPr>
          <a:xfrm>
            <a:off x="838200" y="174056"/>
            <a:ext cx="10515600" cy="794935"/>
          </a:xfrm>
        </p:spPr>
        <p:txBody>
          <a:bodyPr/>
          <a:lstStyle/>
          <a:p>
            <a:pPr algn="ctr"/>
            <a:r>
              <a:rPr lang="en-IN" dirty="0"/>
              <a:t>Deleting an object</a:t>
            </a:r>
          </a:p>
        </p:txBody>
      </p:sp>
      <p:sp>
        <p:nvSpPr>
          <p:cNvPr id="3" name="Content Placeholder 2">
            <a:extLst>
              <a:ext uri="{FF2B5EF4-FFF2-40B4-BE49-F238E27FC236}">
                <a16:creationId xmlns:a16="http://schemas.microsoft.com/office/drawing/2014/main" id="{3B80A0D6-04C3-402F-8F29-15E220065E21}"/>
              </a:ext>
            </a:extLst>
          </p:cNvPr>
          <p:cNvSpPr>
            <a:spLocks noGrp="1"/>
          </p:cNvSpPr>
          <p:nvPr>
            <p:ph idx="1"/>
          </p:nvPr>
        </p:nvSpPr>
        <p:spPr>
          <a:xfrm>
            <a:off x="518615" y="1160060"/>
            <a:ext cx="10835185" cy="5697939"/>
          </a:xfrm>
        </p:spPr>
        <p:txBody>
          <a:bodyPr>
            <a:normAutofit/>
          </a:bodyPr>
          <a:lstStyle/>
          <a:p>
            <a:r>
              <a:rPr lang="en-IN" dirty="0"/>
              <a:t>Deletion of an object can be done using ‘del’ keyword. For example,</a:t>
            </a:r>
          </a:p>
          <a:p>
            <a:pPr marL="0" indent="0">
              <a:buNone/>
            </a:pPr>
            <a:r>
              <a:rPr lang="en-IN" dirty="0"/>
              <a:t>class Person:</a:t>
            </a:r>
          </a:p>
          <a:p>
            <a:pPr marL="0" indent="0">
              <a:buNone/>
            </a:pPr>
            <a:r>
              <a:rPr lang="en-IN" dirty="0"/>
              <a:t>  def __</a:t>
            </a:r>
            <a:r>
              <a:rPr lang="en-IN" dirty="0" err="1"/>
              <a:t>init</a:t>
            </a:r>
            <a:r>
              <a:rPr lang="en-IN" dirty="0"/>
              <a:t>__(self, name, age):</a:t>
            </a:r>
          </a:p>
          <a:p>
            <a:pPr marL="0" indent="0">
              <a:buNone/>
            </a:pPr>
            <a:r>
              <a:rPr lang="en-IN" dirty="0"/>
              <a:t>    self.name = name</a:t>
            </a:r>
          </a:p>
          <a:p>
            <a:pPr marL="0" indent="0">
              <a:buNone/>
            </a:pPr>
            <a:r>
              <a:rPr lang="en-IN" dirty="0"/>
              <a:t>    </a:t>
            </a:r>
            <a:r>
              <a:rPr lang="en-IN" dirty="0" err="1"/>
              <a:t>self.age</a:t>
            </a:r>
            <a:r>
              <a:rPr lang="en-IN" dirty="0"/>
              <a:t> = age</a:t>
            </a:r>
          </a:p>
          <a:p>
            <a:pPr marL="0" indent="0">
              <a:buNone/>
            </a:pPr>
            <a:r>
              <a:rPr lang="en-IN" dirty="0"/>
              <a:t>p1 = Person("John", 36)</a:t>
            </a:r>
          </a:p>
          <a:p>
            <a:pPr marL="0" indent="0">
              <a:buNone/>
            </a:pPr>
            <a:r>
              <a:rPr lang="en-IN" dirty="0"/>
              <a:t>del p1</a:t>
            </a:r>
          </a:p>
          <a:p>
            <a:pPr marL="0" indent="0">
              <a:buNone/>
            </a:pPr>
            <a:r>
              <a:rPr lang="en-IN" dirty="0"/>
              <a:t>print(p1)</a:t>
            </a:r>
          </a:p>
          <a:p>
            <a:pPr marL="0" indent="0">
              <a:buNone/>
            </a:pPr>
            <a:endParaRPr lang="en-IN" b="1" dirty="0"/>
          </a:p>
          <a:p>
            <a:pPr marL="0" indent="0">
              <a:buNone/>
            </a:pPr>
            <a:r>
              <a:rPr lang="en-IN" b="1" dirty="0"/>
              <a:t>Output:</a:t>
            </a:r>
            <a:r>
              <a:rPr lang="en-IN" dirty="0"/>
              <a:t> </a:t>
            </a:r>
            <a:r>
              <a:rPr lang="en-IN" dirty="0" err="1"/>
              <a:t>NameError</a:t>
            </a:r>
            <a:r>
              <a:rPr lang="en-IN" dirty="0"/>
              <a:t>: name 'p1' is not defined</a:t>
            </a:r>
          </a:p>
          <a:p>
            <a:endParaRPr lang="en-IN" dirty="0"/>
          </a:p>
        </p:txBody>
      </p:sp>
    </p:spTree>
    <p:extLst>
      <p:ext uri="{BB962C8B-B14F-4D97-AF65-F5344CB8AC3E}">
        <p14:creationId xmlns:p14="http://schemas.microsoft.com/office/powerpoint/2010/main" val="3135893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6C701-ABA5-460B-A445-1C6D4C18A256}"/>
              </a:ext>
            </a:extLst>
          </p:cNvPr>
          <p:cNvSpPr>
            <a:spLocks noGrp="1"/>
          </p:cNvSpPr>
          <p:nvPr>
            <p:ph type="title"/>
          </p:nvPr>
        </p:nvSpPr>
        <p:spPr>
          <a:xfrm>
            <a:off x="838200" y="365125"/>
            <a:ext cx="10515600" cy="781287"/>
          </a:xfrm>
        </p:spPr>
        <p:txBody>
          <a:bodyPr/>
          <a:lstStyle/>
          <a:p>
            <a:pPr algn="ctr"/>
            <a:r>
              <a:rPr lang="en-IN" dirty="0"/>
              <a:t>Destructor</a:t>
            </a:r>
          </a:p>
        </p:txBody>
      </p:sp>
      <p:sp>
        <p:nvSpPr>
          <p:cNvPr id="3" name="Content Placeholder 2">
            <a:extLst>
              <a:ext uri="{FF2B5EF4-FFF2-40B4-BE49-F238E27FC236}">
                <a16:creationId xmlns:a16="http://schemas.microsoft.com/office/drawing/2014/main" id="{283CBB41-5B2B-45AB-8216-40AF0E085A67}"/>
              </a:ext>
            </a:extLst>
          </p:cNvPr>
          <p:cNvSpPr>
            <a:spLocks noGrp="1"/>
          </p:cNvSpPr>
          <p:nvPr>
            <p:ph idx="1"/>
          </p:nvPr>
        </p:nvSpPr>
        <p:spPr>
          <a:xfrm>
            <a:off x="368490" y="1323833"/>
            <a:ext cx="11505062" cy="5363570"/>
          </a:xfrm>
        </p:spPr>
        <p:txBody>
          <a:bodyPr>
            <a:normAutofit/>
          </a:bodyPr>
          <a:lstStyle/>
          <a:p>
            <a:r>
              <a:rPr lang="en-IN" dirty="0"/>
              <a:t>A </a:t>
            </a:r>
            <a:r>
              <a:rPr lang="en-IN" b="1" dirty="0"/>
              <a:t>destructor</a:t>
            </a:r>
            <a:r>
              <a:rPr lang="en-IN" dirty="0"/>
              <a:t> is used to destroy the object and perform the final clean up. </a:t>
            </a:r>
          </a:p>
          <a:p>
            <a:r>
              <a:rPr lang="en-IN" dirty="0"/>
              <a:t>In Python, destructors are not needed as much needed in C++ because Python has a garbage collector that handles memory management automatically.</a:t>
            </a:r>
          </a:p>
          <a:p>
            <a:r>
              <a:rPr lang="en-IN" dirty="0"/>
              <a:t>The </a:t>
            </a:r>
            <a:r>
              <a:rPr lang="en-IN" b="1" dirty="0"/>
              <a:t>special method __del__() </a:t>
            </a:r>
            <a:r>
              <a:rPr lang="en-IN" dirty="0"/>
              <a:t>is a known as a destructor method in Python.</a:t>
            </a:r>
          </a:p>
          <a:p>
            <a:r>
              <a:rPr lang="en-IN" dirty="0"/>
              <a:t>It is called when ‘del’ keyword is used in main program.</a:t>
            </a:r>
          </a:p>
          <a:p>
            <a:r>
              <a:rPr lang="en-IN" dirty="0"/>
              <a:t>Thus, object is created using __new__() method and destroyed using __del__() method.</a:t>
            </a:r>
          </a:p>
          <a:p>
            <a:r>
              <a:rPr lang="en-IN" dirty="0"/>
              <a:t>Syntax of destructor declaration :</a:t>
            </a:r>
          </a:p>
          <a:p>
            <a:pPr marL="0" indent="0">
              <a:buNone/>
            </a:pPr>
            <a:r>
              <a:rPr lang="en-IN" dirty="0"/>
              <a:t>def __del__(self):</a:t>
            </a:r>
          </a:p>
          <a:p>
            <a:pPr marL="0" indent="0">
              <a:buNone/>
            </a:pPr>
            <a:r>
              <a:rPr lang="en-IN" dirty="0"/>
              <a:t>  # body of destructor</a:t>
            </a:r>
          </a:p>
        </p:txBody>
      </p:sp>
    </p:spTree>
    <p:extLst>
      <p:ext uri="{BB962C8B-B14F-4D97-AF65-F5344CB8AC3E}">
        <p14:creationId xmlns:p14="http://schemas.microsoft.com/office/powerpoint/2010/main" val="3265300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8CAF9-6D07-499C-84D4-119C2CB04D77}"/>
              </a:ext>
            </a:extLst>
          </p:cNvPr>
          <p:cNvSpPr>
            <a:spLocks noGrp="1"/>
          </p:cNvSpPr>
          <p:nvPr>
            <p:ph type="title"/>
          </p:nvPr>
        </p:nvSpPr>
        <p:spPr>
          <a:xfrm>
            <a:off x="838200" y="365125"/>
            <a:ext cx="10515600" cy="753991"/>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821F3AA8-BED0-4C2F-A22B-AF06571ABEB1}"/>
              </a:ext>
            </a:extLst>
          </p:cNvPr>
          <p:cNvSpPr>
            <a:spLocks noGrp="1"/>
          </p:cNvSpPr>
          <p:nvPr>
            <p:ph idx="1"/>
          </p:nvPr>
        </p:nvSpPr>
        <p:spPr>
          <a:xfrm>
            <a:off x="518615" y="1241946"/>
            <a:ext cx="11218460" cy="5349923"/>
          </a:xfrm>
        </p:spPr>
        <p:txBody>
          <a:bodyPr>
            <a:normAutofit lnSpcReduction="10000"/>
          </a:bodyPr>
          <a:lstStyle/>
          <a:p>
            <a:r>
              <a:rPr lang="en-IN" dirty="0"/>
              <a:t>Example-1:</a:t>
            </a:r>
          </a:p>
          <a:p>
            <a:pPr marL="0" indent="0">
              <a:buNone/>
            </a:pPr>
            <a:r>
              <a:rPr lang="en-IN" dirty="0"/>
              <a:t>class Employee:   </a:t>
            </a:r>
          </a:p>
          <a:p>
            <a:pPr marL="0" indent="0">
              <a:buNone/>
            </a:pPr>
            <a:r>
              <a:rPr lang="en-IN" dirty="0"/>
              <a:t>    def __</a:t>
            </a:r>
            <a:r>
              <a:rPr lang="en-IN" dirty="0" err="1"/>
              <a:t>init</a:t>
            </a:r>
            <a:r>
              <a:rPr lang="en-IN" dirty="0"/>
              <a:t>__(self): </a:t>
            </a:r>
          </a:p>
          <a:p>
            <a:pPr marL="0" indent="0">
              <a:buNone/>
            </a:pPr>
            <a:r>
              <a:rPr lang="en-IN" dirty="0"/>
              <a:t>        print('object initialized.')</a:t>
            </a:r>
          </a:p>
          <a:p>
            <a:pPr marL="0" indent="0">
              <a:buNone/>
            </a:pPr>
            <a:r>
              <a:rPr lang="en-IN" dirty="0"/>
              <a:t>    def __del__(self): </a:t>
            </a:r>
          </a:p>
          <a:p>
            <a:pPr marL="0" indent="0">
              <a:buNone/>
            </a:pPr>
            <a:r>
              <a:rPr lang="en-IN" dirty="0"/>
              <a:t>        print('Destructor called, object deleted.')   </a:t>
            </a:r>
          </a:p>
          <a:p>
            <a:pPr marL="0" indent="0">
              <a:buNone/>
            </a:pPr>
            <a:r>
              <a:rPr lang="en-IN" dirty="0" err="1"/>
              <a:t>obj</a:t>
            </a:r>
            <a:r>
              <a:rPr lang="en-IN" dirty="0"/>
              <a:t> = Employee() </a:t>
            </a:r>
          </a:p>
          <a:p>
            <a:pPr marL="0" indent="0">
              <a:buNone/>
            </a:pPr>
            <a:r>
              <a:rPr lang="en-IN" dirty="0"/>
              <a:t>del </a:t>
            </a:r>
            <a:r>
              <a:rPr lang="en-IN" dirty="0" err="1"/>
              <a:t>obj</a:t>
            </a:r>
            <a:endParaRPr lang="en-IN" dirty="0"/>
          </a:p>
          <a:p>
            <a:pPr marL="0" indent="0">
              <a:buNone/>
            </a:pPr>
            <a:r>
              <a:rPr lang="en-IN" b="1" dirty="0"/>
              <a:t>Output:</a:t>
            </a:r>
          </a:p>
          <a:p>
            <a:pPr marL="0" indent="0">
              <a:buNone/>
            </a:pPr>
            <a:r>
              <a:rPr lang="en-IN" dirty="0"/>
              <a:t>object initialized.</a:t>
            </a:r>
          </a:p>
          <a:p>
            <a:pPr marL="0" indent="0">
              <a:buNone/>
            </a:pPr>
            <a:r>
              <a:rPr lang="en-IN" dirty="0"/>
              <a:t>Destructor called, object deleted.</a:t>
            </a:r>
          </a:p>
        </p:txBody>
      </p:sp>
    </p:spTree>
    <p:extLst>
      <p:ext uri="{BB962C8B-B14F-4D97-AF65-F5344CB8AC3E}">
        <p14:creationId xmlns:p14="http://schemas.microsoft.com/office/powerpoint/2010/main" val="3559506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BF2D2-3B70-44C8-95D3-97A3091F37C3}"/>
              </a:ext>
            </a:extLst>
          </p:cNvPr>
          <p:cNvSpPr>
            <a:spLocks noGrp="1"/>
          </p:cNvSpPr>
          <p:nvPr>
            <p:ph type="title"/>
          </p:nvPr>
        </p:nvSpPr>
        <p:spPr/>
        <p:txBody>
          <a:bodyPr/>
          <a:lstStyle/>
          <a:p>
            <a:pPr algn="ctr"/>
            <a:r>
              <a:rPr lang="en-IN" dirty="0"/>
              <a:t>Static method / class method</a:t>
            </a:r>
          </a:p>
        </p:txBody>
      </p:sp>
      <p:sp>
        <p:nvSpPr>
          <p:cNvPr id="3" name="Content Placeholder 2">
            <a:extLst>
              <a:ext uri="{FF2B5EF4-FFF2-40B4-BE49-F238E27FC236}">
                <a16:creationId xmlns:a16="http://schemas.microsoft.com/office/drawing/2014/main" id="{CCE8A8FF-82E1-4214-8DD0-AFD5900C44DC}"/>
              </a:ext>
            </a:extLst>
          </p:cNvPr>
          <p:cNvSpPr>
            <a:spLocks noGrp="1"/>
          </p:cNvSpPr>
          <p:nvPr>
            <p:ph idx="1"/>
          </p:nvPr>
        </p:nvSpPr>
        <p:spPr/>
        <p:txBody>
          <a:bodyPr>
            <a:normAutofit lnSpcReduction="10000"/>
          </a:bodyPr>
          <a:lstStyle/>
          <a:p>
            <a:r>
              <a:rPr lang="en-IN" dirty="0"/>
              <a:t>Just like static variables, static methods are the methods which are bound to the class rather than an object of the class and hence are called using the class name.</a:t>
            </a:r>
          </a:p>
          <a:p>
            <a:r>
              <a:rPr lang="en-IN" dirty="0"/>
              <a:t>As static methods are bound to the class hence they cannot change the state of an object.</a:t>
            </a:r>
          </a:p>
          <a:p>
            <a:r>
              <a:rPr lang="en-IN" dirty="0"/>
              <a:t>To call a static method we don't need any class object it can be directly called using the class name.</a:t>
            </a:r>
          </a:p>
          <a:p>
            <a:r>
              <a:rPr lang="en-IN" dirty="0"/>
              <a:t>In python there are two ways of defining a static method:</a:t>
            </a:r>
          </a:p>
          <a:p>
            <a:pPr marL="0" indent="0">
              <a:buNone/>
            </a:pPr>
            <a:r>
              <a:rPr lang="en-IN" dirty="0"/>
              <a:t>1) Using the </a:t>
            </a:r>
            <a:r>
              <a:rPr lang="en-IN" dirty="0" err="1"/>
              <a:t>staticmethod</a:t>
            </a:r>
            <a:r>
              <a:rPr lang="en-IN" dirty="0"/>
              <a:t>()</a:t>
            </a:r>
          </a:p>
          <a:p>
            <a:pPr marL="0" indent="0">
              <a:buNone/>
            </a:pPr>
            <a:r>
              <a:rPr lang="en-IN" dirty="0"/>
              <a:t>2) Using the @</a:t>
            </a:r>
            <a:r>
              <a:rPr lang="en-IN" dirty="0" err="1"/>
              <a:t>staticmethod</a:t>
            </a:r>
            <a:endParaRPr lang="en-IN" dirty="0"/>
          </a:p>
          <a:p>
            <a:endParaRPr lang="en-IN" dirty="0"/>
          </a:p>
        </p:txBody>
      </p:sp>
    </p:spTree>
    <p:extLst>
      <p:ext uri="{BB962C8B-B14F-4D97-AF65-F5344CB8AC3E}">
        <p14:creationId xmlns:p14="http://schemas.microsoft.com/office/powerpoint/2010/main" val="1900124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0469"/>
          </a:xfrm>
        </p:spPr>
        <p:txBody>
          <a:bodyPr/>
          <a:lstStyle/>
          <a:p>
            <a:pPr algn="ctr"/>
            <a:r>
              <a:rPr lang="en-US" dirty="0"/>
              <a:t>OOPs concepts</a:t>
            </a:r>
          </a:p>
        </p:txBody>
      </p:sp>
      <p:sp>
        <p:nvSpPr>
          <p:cNvPr id="3" name="Content Placeholder 2"/>
          <p:cNvSpPr>
            <a:spLocks noGrp="1"/>
          </p:cNvSpPr>
          <p:nvPr>
            <p:ph idx="1"/>
          </p:nvPr>
        </p:nvSpPr>
        <p:spPr>
          <a:xfrm>
            <a:off x="838200" y="1634553"/>
            <a:ext cx="10515600" cy="4667250"/>
          </a:xfrm>
        </p:spPr>
        <p:txBody>
          <a:bodyPr>
            <a:normAutofit lnSpcReduction="10000"/>
          </a:bodyPr>
          <a:lstStyle/>
          <a:p>
            <a:r>
              <a:rPr lang="en-US" i="0" dirty="0">
                <a:solidFill>
                  <a:srgbClr val="000000"/>
                </a:solidFill>
              </a:rPr>
              <a:t>Python is an object-oriented programming language.</a:t>
            </a:r>
          </a:p>
          <a:p>
            <a:r>
              <a:rPr lang="en-US" i="0" dirty="0">
                <a:solidFill>
                  <a:srgbClr val="000000"/>
                </a:solidFill>
              </a:rPr>
              <a:t>Major principles of object-oriented programming system are given below.</a:t>
            </a:r>
          </a:p>
          <a:p>
            <a:pPr>
              <a:buFont typeface="Arial"/>
              <a:buChar char="•"/>
            </a:pPr>
            <a:r>
              <a:rPr lang="en-US" dirty="0">
                <a:solidFill>
                  <a:srgbClr val="000000"/>
                </a:solidFill>
              </a:rPr>
              <a:t>Object</a:t>
            </a:r>
          </a:p>
          <a:p>
            <a:pPr>
              <a:buFont typeface="Arial"/>
              <a:buChar char="•"/>
            </a:pPr>
            <a:r>
              <a:rPr lang="en-US" dirty="0">
                <a:solidFill>
                  <a:srgbClr val="000000"/>
                </a:solidFill>
              </a:rPr>
              <a:t>Class</a:t>
            </a:r>
          </a:p>
          <a:p>
            <a:r>
              <a:rPr lang="en-US" dirty="0">
                <a:solidFill>
                  <a:srgbClr val="000000"/>
                </a:solidFill>
              </a:rPr>
              <a:t>Encapsulation</a:t>
            </a:r>
          </a:p>
          <a:p>
            <a:pPr>
              <a:buFont typeface="Arial"/>
              <a:buChar char="•"/>
            </a:pPr>
            <a:r>
              <a:rPr lang="en-US" dirty="0">
                <a:solidFill>
                  <a:srgbClr val="000000"/>
                </a:solidFill>
              </a:rPr>
              <a:t>Inheritance</a:t>
            </a:r>
          </a:p>
          <a:p>
            <a:pPr>
              <a:buFont typeface="Arial"/>
              <a:buChar char="•"/>
            </a:pPr>
            <a:r>
              <a:rPr lang="en-US" dirty="0">
                <a:solidFill>
                  <a:srgbClr val="000000"/>
                </a:solidFill>
              </a:rPr>
              <a:t>Polymorphism</a:t>
            </a:r>
          </a:p>
          <a:p>
            <a:pPr>
              <a:buFont typeface="Arial"/>
              <a:buChar char="•"/>
            </a:pPr>
            <a:r>
              <a:rPr lang="en-US" dirty="0">
                <a:solidFill>
                  <a:srgbClr val="000000"/>
                </a:solidFill>
              </a:rPr>
              <a:t>Data Abstraction</a:t>
            </a:r>
          </a:p>
          <a:p>
            <a:pPr>
              <a:buFont typeface="Arial"/>
              <a:buChar char="•"/>
            </a:pPr>
            <a:r>
              <a:rPr lang="en-US" dirty="0">
                <a:solidFill>
                  <a:srgbClr val="000000"/>
                </a:solidFill>
              </a:rPr>
              <a:t>Data Hiding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FBF11-0EA1-49F4-8AF0-161C25596D7A}"/>
              </a:ext>
            </a:extLst>
          </p:cNvPr>
          <p:cNvSpPr>
            <a:spLocks noGrp="1"/>
          </p:cNvSpPr>
          <p:nvPr>
            <p:ph type="title"/>
          </p:nvPr>
        </p:nvSpPr>
        <p:spPr>
          <a:xfrm>
            <a:off x="838200" y="365126"/>
            <a:ext cx="10515600" cy="590218"/>
          </a:xfrm>
        </p:spPr>
        <p:txBody>
          <a:bodyPr>
            <a:normAutofit fontScale="90000"/>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B2A638B5-6ACF-4BFA-B017-E4B1B34B82B1}"/>
              </a:ext>
            </a:extLst>
          </p:cNvPr>
          <p:cNvSpPr>
            <a:spLocks noGrp="1"/>
          </p:cNvSpPr>
          <p:nvPr>
            <p:ph idx="1"/>
          </p:nvPr>
        </p:nvSpPr>
        <p:spPr>
          <a:xfrm>
            <a:off x="838200" y="1050878"/>
            <a:ext cx="10515600" cy="5807122"/>
          </a:xfrm>
        </p:spPr>
        <p:txBody>
          <a:bodyPr/>
          <a:lstStyle/>
          <a:p>
            <a:pPr marL="514350" indent="-514350">
              <a:buAutoNum type="arabicParenR"/>
            </a:pPr>
            <a:r>
              <a:rPr lang="en-IN" dirty="0"/>
              <a:t>Using </a:t>
            </a:r>
            <a:r>
              <a:rPr lang="en-IN" dirty="0" err="1"/>
              <a:t>staticmethod</a:t>
            </a:r>
            <a:r>
              <a:rPr lang="en-IN" dirty="0"/>
              <a:t>():</a:t>
            </a:r>
          </a:p>
          <a:p>
            <a:pPr marL="0" indent="0">
              <a:buNone/>
            </a:pPr>
            <a:r>
              <a:rPr lang="en-IN" dirty="0"/>
              <a:t>Consider following example: </a:t>
            </a:r>
          </a:p>
          <a:p>
            <a:pPr marL="0" indent="0">
              <a:buNone/>
            </a:pPr>
            <a:r>
              <a:rPr lang="en-IN" dirty="0"/>
              <a:t>class Shape:    </a:t>
            </a:r>
          </a:p>
          <a:p>
            <a:pPr marL="0" indent="0">
              <a:buNone/>
            </a:pPr>
            <a:r>
              <a:rPr lang="en-IN" dirty="0"/>
              <a:t>    def info(</a:t>
            </a:r>
            <a:r>
              <a:rPr lang="en-IN" dirty="0" err="1"/>
              <a:t>msg</a:t>
            </a:r>
            <a:r>
              <a:rPr lang="en-IN" dirty="0"/>
              <a:t>):</a:t>
            </a:r>
          </a:p>
          <a:p>
            <a:pPr marL="0" indent="0">
              <a:buNone/>
            </a:pPr>
            <a:r>
              <a:rPr lang="en-IN" dirty="0"/>
              <a:t>        print(</a:t>
            </a:r>
            <a:r>
              <a:rPr lang="en-IN" dirty="0" err="1"/>
              <a:t>msg</a:t>
            </a:r>
            <a:r>
              <a:rPr lang="en-IN" dirty="0"/>
              <a:t>)</a:t>
            </a:r>
          </a:p>
          <a:p>
            <a:pPr marL="0" indent="0">
              <a:buNone/>
            </a:pPr>
            <a:r>
              <a:rPr lang="en-IN" dirty="0"/>
              <a:t>        print("Representing different shapes.")</a:t>
            </a:r>
          </a:p>
          <a:p>
            <a:pPr marL="0" indent="0">
              <a:buNone/>
            </a:pPr>
            <a:r>
              <a:rPr lang="en-IN" dirty="0"/>
              <a:t>Shape.info = </a:t>
            </a:r>
            <a:r>
              <a:rPr lang="en-IN" dirty="0" err="1"/>
              <a:t>staticmethod</a:t>
            </a:r>
            <a:r>
              <a:rPr lang="en-IN" dirty="0"/>
              <a:t>(Shape.info)</a:t>
            </a:r>
          </a:p>
          <a:p>
            <a:pPr marL="0" indent="0">
              <a:buNone/>
            </a:pPr>
            <a:r>
              <a:rPr lang="en-IN" dirty="0"/>
              <a:t>Shape.info("Welcome to Shape class")</a:t>
            </a:r>
          </a:p>
          <a:p>
            <a:pPr marL="0" indent="0">
              <a:buNone/>
            </a:pPr>
            <a:r>
              <a:rPr lang="en-IN" b="1" dirty="0"/>
              <a:t>Output:</a:t>
            </a:r>
          </a:p>
          <a:p>
            <a:pPr marL="0" indent="0">
              <a:buNone/>
            </a:pPr>
            <a:r>
              <a:rPr lang="en-IN" dirty="0"/>
              <a:t>Welcome to Shape class</a:t>
            </a:r>
          </a:p>
          <a:p>
            <a:pPr marL="0" indent="0">
              <a:buNone/>
            </a:pPr>
            <a:r>
              <a:rPr lang="en-IN" dirty="0"/>
              <a:t>Representing different shapes.</a:t>
            </a:r>
          </a:p>
          <a:p>
            <a:pPr marL="0" indent="0">
              <a:buNone/>
            </a:pPr>
            <a:endParaRPr lang="en-IN" dirty="0"/>
          </a:p>
        </p:txBody>
      </p:sp>
    </p:spTree>
    <p:extLst>
      <p:ext uri="{BB962C8B-B14F-4D97-AF65-F5344CB8AC3E}">
        <p14:creationId xmlns:p14="http://schemas.microsoft.com/office/powerpoint/2010/main" val="1550399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FBF11-0EA1-49F4-8AF0-161C25596D7A}"/>
              </a:ext>
            </a:extLst>
          </p:cNvPr>
          <p:cNvSpPr>
            <a:spLocks noGrp="1"/>
          </p:cNvSpPr>
          <p:nvPr>
            <p:ph type="title"/>
          </p:nvPr>
        </p:nvSpPr>
        <p:spPr>
          <a:xfrm>
            <a:off x="838200" y="365126"/>
            <a:ext cx="10515600" cy="590218"/>
          </a:xfrm>
        </p:spPr>
        <p:txBody>
          <a:bodyPr>
            <a:normAutofit fontScale="90000"/>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B2A638B5-6ACF-4BFA-B017-E4B1B34B82B1}"/>
              </a:ext>
            </a:extLst>
          </p:cNvPr>
          <p:cNvSpPr>
            <a:spLocks noGrp="1"/>
          </p:cNvSpPr>
          <p:nvPr>
            <p:ph idx="1"/>
          </p:nvPr>
        </p:nvSpPr>
        <p:spPr>
          <a:xfrm>
            <a:off x="838200" y="1050878"/>
            <a:ext cx="10515600" cy="5807122"/>
          </a:xfrm>
        </p:spPr>
        <p:txBody>
          <a:bodyPr>
            <a:normAutofit lnSpcReduction="10000"/>
          </a:bodyPr>
          <a:lstStyle/>
          <a:p>
            <a:pPr marL="514350" indent="-514350">
              <a:buAutoNum type="arabicParenR"/>
            </a:pPr>
            <a:r>
              <a:rPr lang="en-IN" dirty="0"/>
              <a:t>Using @</a:t>
            </a:r>
            <a:r>
              <a:rPr lang="en-IN" dirty="0" err="1"/>
              <a:t>staticmethod</a:t>
            </a:r>
            <a:r>
              <a:rPr lang="en-IN" dirty="0"/>
              <a:t>:</a:t>
            </a:r>
          </a:p>
          <a:p>
            <a:pPr marL="0" indent="0">
              <a:buNone/>
            </a:pPr>
            <a:r>
              <a:rPr lang="en-IN" dirty="0"/>
              <a:t>Here, @ is called as python </a:t>
            </a:r>
            <a:r>
              <a:rPr lang="en-IN" b="1" dirty="0"/>
              <a:t>decorator</a:t>
            </a:r>
            <a:r>
              <a:rPr lang="en-IN" dirty="0"/>
              <a:t>.</a:t>
            </a:r>
          </a:p>
          <a:p>
            <a:pPr marL="0" indent="0">
              <a:buNone/>
            </a:pPr>
            <a:r>
              <a:rPr lang="en-IN" dirty="0"/>
              <a:t>Consider following example: </a:t>
            </a:r>
          </a:p>
          <a:p>
            <a:pPr marL="0" indent="0">
              <a:buNone/>
            </a:pPr>
            <a:r>
              <a:rPr lang="en-IN" dirty="0"/>
              <a:t>class Shape:</a:t>
            </a:r>
          </a:p>
          <a:p>
            <a:pPr marL="0" indent="0">
              <a:buNone/>
            </a:pPr>
            <a:r>
              <a:rPr lang="en-IN" dirty="0"/>
              <a:t>    @</a:t>
            </a:r>
            <a:r>
              <a:rPr lang="en-IN" dirty="0" err="1"/>
              <a:t>staticmethod</a:t>
            </a:r>
            <a:endParaRPr lang="en-IN" dirty="0"/>
          </a:p>
          <a:p>
            <a:pPr marL="0" indent="0">
              <a:buNone/>
            </a:pPr>
            <a:r>
              <a:rPr lang="en-IN" dirty="0"/>
              <a:t>    def info(</a:t>
            </a:r>
            <a:r>
              <a:rPr lang="en-IN" dirty="0" err="1"/>
              <a:t>msg</a:t>
            </a:r>
            <a:r>
              <a:rPr lang="en-IN" dirty="0"/>
              <a:t>):</a:t>
            </a:r>
          </a:p>
          <a:p>
            <a:pPr marL="0" indent="0">
              <a:buNone/>
            </a:pPr>
            <a:r>
              <a:rPr lang="en-IN" dirty="0"/>
              <a:t>        print(</a:t>
            </a:r>
            <a:r>
              <a:rPr lang="en-IN" dirty="0" err="1"/>
              <a:t>msg</a:t>
            </a:r>
            <a:r>
              <a:rPr lang="en-IN" dirty="0"/>
              <a:t>)</a:t>
            </a:r>
          </a:p>
          <a:p>
            <a:pPr marL="0" indent="0">
              <a:buNone/>
            </a:pPr>
            <a:r>
              <a:rPr lang="en-IN" dirty="0"/>
              <a:t>        print("Representing different shapes.")</a:t>
            </a:r>
          </a:p>
          <a:p>
            <a:pPr marL="0" indent="0">
              <a:buNone/>
            </a:pPr>
            <a:r>
              <a:rPr lang="en-IN" dirty="0"/>
              <a:t>Shape.info("Using @</a:t>
            </a:r>
            <a:r>
              <a:rPr lang="en-IN" dirty="0" err="1"/>
              <a:t>staticmethod</a:t>
            </a:r>
            <a:r>
              <a:rPr lang="en-IN" dirty="0"/>
              <a:t>")</a:t>
            </a:r>
          </a:p>
          <a:p>
            <a:pPr marL="0" indent="0">
              <a:buNone/>
            </a:pPr>
            <a:r>
              <a:rPr lang="en-IN" b="1" dirty="0"/>
              <a:t>Output:</a:t>
            </a:r>
          </a:p>
          <a:p>
            <a:pPr marL="0" indent="0">
              <a:buNone/>
            </a:pPr>
            <a:r>
              <a:rPr lang="en-IN" dirty="0"/>
              <a:t>Using @</a:t>
            </a:r>
            <a:r>
              <a:rPr lang="en-IN" dirty="0" err="1"/>
              <a:t>staticmethod</a:t>
            </a:r>
            <a:endParaRPr lang="en-IN" dirty="0"/>
          </a:p>
          <a:p>
            <a:pPr marL="0" indent="0">
              <a:buNone/>
            </a:pPr>
            <a:r>
              <a:rPr lang="en-IN" dirty="0"/>
              <a:t>Representing different shapes.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510559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9C461-C56B-45AE-A0A8-7C7454AB5101}"/>
              </a:ext>
            </a:extLst>
          </p:cNvPr>
          <p:cNvSpPr>
            <a:spLocks noGrp="1"/>
          </p:cNvSpPr>
          <p:nvPr>
            <p:ph type="title"/>
          </p:nvPr>
        </p:nvSpPr>
        <p:spPr>
          <a:xfrm>
            <a:off x="838199" y="320817"/>
            <a:ext cx="10515600" cy="917765"/>
          </a:xfrm>
        </p:spPr>
        <p:txBody>
          <a:bodyPr/>
          <a:lstStyle/>
          <a:p>
            <a:pPr algn="ctr"/>
            <a:r>
              <a:rPr lang="en-IN" dirty="0"/>
              <a:t>Important points</a:t>
            </a:r>
          </a:p>
        </p:txBody>
      </p:sp>
      <p:sp>
        <p:nvSpPr>
          <p:cNvPr id="3" name="Content Placeholder 2">
            <a:extLst>
              <a:ext uri="{FF2B5EF4-FFF2-40B4-BE49-F238E27FC236}">
                <a16:creationId xmlns:a16="http://schemas.microsoft.com/office/drawing/2014/main" id="{3E710A6C-1BFA-478C-8099-A098B928FCA4}"/>
              </a:ext>
            </a:extLst>
          </p:cNvPr>
          <p:cNvSpPr>
            <a:spLocks noGrp="1"/>
          </p:cNvSpPr>
          <p:nvPr>
            <p:ph idx="1"/>
          </p:nvPr>
        </p:nvSpPr>
        <p:spPr>
          <a:xfrm>
            <a:off x="186519" y="1607071"/>
            <a:ext cx="11818961" cy="4612942"/>
          </a:xfrm>
        </p:spPr>
        <p:txBody>
          <a:bodyPr/>
          <a:lstStyle/>
          <a:p>
            <a:r>
              <a:rPr lang="en-IN" dirty="0"/>
              <a:t>Instance variables and methods are accessed by objects of a class in which these variable and methods are defined.</a:t>
            </a:r>
          </a:p>
          <a:p>
            <a:r>
              <a:rPr lang="en-IN" dirty="0"/>
              <a:t>Static variable and methods can be only accessed by class name. They are used when we want to define some behaviour or property specific to the class and which is something common for all the class objects.</a:t>
            </a:r>
          </a:p>
          <a:p>
            <a:r>
              <a:rPr lang="en-IN" dirty="0"/>
              <a:t>If you look closely, for a static method we don't provide the argument </a:t>
            </a:r>
            <a:r>
              <a:rPr lang="en-IN" b="1" dirty="0"/>
              <a:t>self</a:t>
            </a:r>
            <a:r>
              <a:rPr lang="en-IN" dirty="0"/>
              <a:t> because static methods don't operate on objects.</a:t>
            </a:r>
          </a:p>
          <a:p>
            <a:endParaRPr lang="en-IN" dirty="0"/>
          </a:p>
        </p:txBody>
      </p:sp>
    </p:spTree>
    <p:extLst>
      <p:ext uri="{BB962C8B-B14F-4D97-AF65-F5344CB8AC3E}">
        <p14:creationId xmlns:p14="http://schemas.microsoft.com/office/powerpoint/2010/main" val="2266080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C1A0E-5BA2-4862-9FDD-3553DD04D245}"/>
              </a:ext>
            </a:extLst>
          </p:cNvPr>
          <p:cNvSpPr>
            <a:spLocks noGrp="1"/>
          </p:cNvSpPr>
          <p:nvPr>
            <p:ph type="title"/>
          </p:nvPr>
        </p:nvSpPr>
        <p:spPr/>
        <p:txBody>
          <a:bodyPr/>
          <a:lstStyle/>
          <a:p>
            <a:pPr algn="ctr"/>
            <a:r>
              <a:rPr lang="en-IN" dirty="0"/>
              <a:t>Built-in class functions</a:t>
            </a:r>
          </a:p>
        </p:txBody>
      </p:sp>
      <p:sp>
        <p:nvSpPr>
          <p:cNvPr id="3" name="Content Placeholder 2">
            <a:extLst>
              <a:ext uri="{FF2B5EF4-FFF2-40B4-BE49-F238E27FC236}">
                <a16:creationId xmlns:a16="http://schemas.microsoft.com/office/drawing/2014/main" id="{32D4BB39-C102-479E-AB50-8455B15F3AE9}"/>
              </a:ext>
            </a:extLst>
          </p:cNvPr>
          <p:cNvSpPr>
            <a:spLocks noGrp="1"/>
          </p:cNvSpPr>
          <p:nvPr>
            <p:ph idx="1"/>
          </p:nvPr>
        </p:nvSpPr>
        <p:spPr/>
        <p:txBody>
          <a:bodyPr/>
          <a:lstStyle/>
          <a:p>
            <a:r>
              <a:rPr lang="en-IN" dirty="0"/>
              <a:t>Built-in functions which are used for class are listed below:</a:t>
            </a:r>
          </a:p>
          <a:p>
            <a:endParaRPr lang="en-IN" dirty="0"/>
          </a:p>
          <a:p>
            <a:endParaRPr lang="en-IN" dirty="0"/>
          </a:p>
          <a:p>
            <a:endParaRPr lang="en-IN" dirty="0"/>
          </a:p>
          <a:p>
            <a:endParaRPr lang="en-IN" dirty="0"/>
          </a:p>
          <a:p>
            <a:endParaRPr lang="en-IN" dirty="0"/>
          </a:p>
          <a:p>
            <a:r>
              <a:rPr lang="en-IN" dirty="0"/>
              <a:t>Let us take an example to understand </a:t>
            </a:r>
            <a:r>
              <a:rPr lang="en-IN"/>
              <a:t>all of these functions.</a:t>
            </a:r>
            <a:endParaRPr lang="en-IN" dirty="0"/>
          </a:p>
        </p:txBody>
      </p:sp>
      <p:graphicFrame>
        <p:nvGraphicFramePr>
          <p:cNvPr id="5" name="Table 4">
            <a:extLst>
              <a:ext uri="{FF2B5EF4-FFF2-40B4-BE49-F238E27FC236}">
                <a16:creationId xmlns:a16="http://schemas.microsoft.com/office/drawing/2014/main" id="{3F94C409-F17F-4766-BF64-2CD0AC5F3945}"/>
              </a:ext>
            </a:extLst>
          </p:cNvPr>
          <p:cNvGraphicFramePr>
            <a:graphicFrameLocks noGrp="1"/>
          </p:cNvGraphicFramePr>
          <p:nvPr>
            <p:extLst>
              <p:ext uri="{D42A27DB-BD31-4B8C-83A1-F6EECF244321}">
                <p14:modId xmlns:p14="http://schemas.microsoft.com/office/powerpoint/2010/main" val="3175487285"/>
              </p:ext>
            </p:extLst>
          </p:nvPr>
        </p:nvGraphicFramePr>
        <p:xfrm>
          <a:off x="218365" y="2538254"/>
          <a:ext cx="11805314" cy="2133600"/>
        </p:xfrm>
        <a:graphic>
          <a:graphicData uri="http://schemas.openxmlformats.org/drawingml/2006/table">
            <a:tbl>
              <a:tblPr/>
              <a:tblGrid>
                <a:gridCol w="791569">
                  <a:extLst>
                    <a:ext uri="{9D8B030D-6E8A-4147-A177-3AD203B41FA5}">
                      <a16:colId xmlns:a16="http://schemas.microsoft.com/office/drawing/2014/main" val="4179272792"/>
                    </a:ext>
                  </a:extLst>
                </a:gridCol>
                <a:gridCol w="2986489">
                  <a:extLst>
                    <a:ext uri="{9D8B030D-6E8A-4147-A177-3AD203B41FA5}">
                      <a16:colId xmlns:a16="http://schemas.microsoft.com/office/drawing/2014/main" val="4072820618"/>
                    </a:ext>
                  </a:extLst>
                </a:gridCol>
                <a:gridCol w="8027256">
                  <a:extLst>
                    <a:ext uri="{9D8B030D-6E8A-4147-A177-3AD203B41FA5}">
                      <a16:colId xmlns:a16="http://schemas.microsoft.com/office/drawing/2014/main" val="1248727103"/>
                    </a:ext>
                  </a:extLst>
                </a:gridCol>
              </a:tblGrid>
              <a:tr h="0">
                <a:tc>
                  <a:txBody>
                    <a:bodyPr/>
                    <a:lstStyle/>
                    <a:p>
                      <a:r>
                        <a:rPr lang="en-IN" sz="2200" dirty="0" err="1">
                          <a:latin typeface="Times New Roman" panose="02020603050405020304" pitchFamily="18" charset="0"/>
                          <a:cs typeface="Times New Roman" panose="02020603050405020304" pitchFamily="18" charset="0"/>
                        </a:rPr>
                        <a:t>SrNo</a:t>
                      </a:r>
                      <a:endParaRPr lang="en-IN" sz="2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200" dirty="0">
                          <a:latin typeface="Times New Roman" panose="02020603050405020304" pitchFamily="18" charset="0"/>
                          <a:cs typeface="Times New Roman" panose="02020603050405020304" pitchFamily="18" charset="0"/>
                        </a:rPr>
                        <a:t>Function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200" dirty="0">
                          <a:latin typeface="Times New Roman" panose="02020603050405020304" pitchFamily="18" charset="0"/>
                          <a:cs typeface="Times New Roman" panose="02020603050405020304" pitchFamily="18" charset="0"/>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4858931"/>
                  </a:ext>
                </a:extLst>
              </a:tr>
              <a:tr h="0">
                <a:tc>
                  <a:txBody>
                    <a:bodyPr/>
                    <a:lstStyle/>
                    <a:p>
                      <a:r>
                        <a:rPr lang="en-IN" sz="2200">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200" dirty="0" err="1">
                          <a:latin typeface="Times New Roman" panose="02020603050405020304" pitchFamily="18" charset="0"/>
                          <a:cs typeface="Times New Roman" panose="02020603050405020304" pitchFamily="18" charset="0"/>
                        </a:rPr>
                        <a:t>getattr</a:t>
                      </a:r>
                      <a:r>
                        <a:rPr lang="en-IN" sz="2200" dirty="0">
                          <a:latin typeface="Times New Roman" panose="02020603050405020304" pitchFamily="18" charset="0"/>
                          <a:cs typeface="Times New Roman" panose="02020603050405020304" pitchFamily="18" charset="0"/>
                        </a:rPr>
                        <a:t>(</a:t>
                      </a:r>
                      <a:r>
                        <a:rPr lang="en-IN" sz="2200" dirty="0" err="1">
                          <a:latin typeface="Times New Roman" panose="02020603050405020304" pitchFamily="18" charset="0"/>
                          <a:cs typeface="Times New Roman" panose="02020603050405020304" pitchFamily="18" charset="0"/>
                        </a:rPr>
                        <a:t>obj,name,default</a:t>
                      </a:r>
                      <a:r>
                        <a:rPr lang="en-IN" sz="2200"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200">
                          <a:latin typeface="Times New Roman" panose="02020603050405020304" pitchFamily="18" charset="0"/>
                          <a:cs typeface="Times New Roman" panose="02020603050405020304" pitchFamily="18" charset="0"/>
                        </a:rPr>
                        <a:t>It is used to access the attribute of the object.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02460450"/>
                  </a:ext>
                </a:extLst>
              </a:tr>
              <a:tr h="0">
                <a:tc>
                  <a:txBody>
                    <a:bodyPr/>
                    <a:lstStyle/>
                    <a:p>
                      <a:r>
                        <a:rPr lang="en-IN" sz="2200">
                          <a:latin typeface="Times New Roman" panose="02020603050405020304" pitchFamily="18"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200" dirty="0" err="1">
                          <a:latin typeface="Times New Roman" panose="02020603050405020304" pitchFamily="18" charset="0"/>
                          <a:cs typeface="Times New Roman" panose="02020603050405020304" pitchFamily="18" charset="0"/>
                        </a:rPr>
                        <a:t>setattr</a:t>
                      </a:r>
                      <a:r>
                        <a:rPr lang="en-IN" sz="2200" dirty="0">
                          <a:latin typeface="Times New Roman" panose="02020603050405020304" pitchFamily="18" charset="0"/>
                          <a:cs typeface="Times New Roman" panose="02020603050405020304" pitchFamily="18" charset="0"/>
                        </a:rPr>
                        <a:t>(</a:t>
                      </a:r>
                      <a:r>
                        <a:rPr lang="en-IN" sz="2200" dirty="0" err="1">
                          <a:latin typeface="Times New Roman" panose="02020603050405020304" pitchFamily="18" charset="0"/>
                          <a:cs typeface="Times New Roman" panose="02020603050405020304" pitchFamily="18" charset="0"/>
                        </a:rPr>
                        <a:t>obj</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name,value</a:t>
                      </a:r>
                      <a:r>
                        <a:rPr lang="en-IN" sz="2200"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200" dirty="0">
                          <a:latin typeface="Times New Roman" panose="02020603050405020304" pitchFamily="18" charset="0"/>
                          <a:cs typeface="Times New Roman" panose="02020603050405020304" pitchFamily="18" charset="0"/>
                        </a:rPr>
                        <a:t>It is used to set a particular value to the specific attribute of an object.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0556444"/>
                  </a:ext>
                </a:extLst>
              </a:tr>
              <a:tr h="0">
                <a:tc>
                  <a:txBody>
                    <a:bodyPr/>
                    <a:lstStyle/>
                    <a:p>
                      <a:r>
                        <a:rPr lang="en-IN" sz="2200">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200" dirty="0" err="1">
                          <a:latin typeface="Times New Roman" panose="02020603050405020304" pitchFamily="18" charset="0"/>
                          <a:cs typeface="Times New Roman" panose="02020603050405020304" pitchFamily="18" charset="0"/>
                        </a:rPr>
                        <a:t>delattr</a:t>
                      </a:r>
                      <a:r>
                        <a:rPr lang="en-IN" sz="2200" dirty="0">
                          <a:latin typeface="Times New Roman" panose="02020603050405020304" pitchFamily="18" charset="0"/>
                          <a:cs typeface="Times New Roman" panose="02020603050405020304" pitchFamily="18" charset="0"/>
                        </a:rPr>
                        <a:t>(</a:t>
                      </a:r>
                      <a:r>
                        <a:rPr lang="en-IN" sz="2200" dirty="0" err="1">
                          <a:latin typeface="Times New Roman" panose="02020603050405020304" pitchFamily="18" charset="0"/>
                          <a:cs typeface="Times New Roman" panose="02020603050405020304" pitchFamily="18" charset="0"/>
                        </a:rPr>
                        <a:t>obj</a:t>
                      </a:r>
                      <a:r>
                        <a:rPr lang="en-IN" sz="2200" dirty="0">
                          <a:latin typeface="Times New Roman" panose="02020603050405020304" pitchFamily="18" charset="0"/>
                          <a:cs typeface="Times New Roman" panose="02020603050405020304" pitchFamily="18" charset="0"/>
                        </a:rPr>
                        <a:t>,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200" dirty="0">
                          <a:latin typeface="Times New Roman" panose="02020603050405020304" pitchFamily="18" charset="0"/>
                          <a:cs typeface="Times New Roman" panose="02020603050405020304" pitchFamily="18" charset="0"/>
                        </a:rPr>
                        <a:t>It is used to delete a specific attribute.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1504578"/>
                  </a:ext>
                </a:extLst>
              </a:tr>
              <a:tr h="0">
                <a:tc>
                  <a:txBody>
                    <a:bodyPr/>
                    <a:lstStyle/>
                    <a:p>
                      <a:r>
                        <a:rPr lang="en-IN" sz="2200">
                          <a:latin typeface="Times New Roman" panose="02020603050405020304" pitchFamily="18" charset="0"/>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200" dirty="0" err="1">
                          <a:latin typeface="Times New Roman" panose="02020603050405020304" pitchFamily="18" charset="0"/>
                          <a:cs typeface="Times New Roman" panose="02020603050405020304" pitchFamily="18" charset="0"/>
                        </a:rPr>
                        <a:t>hasattr</a:t>
                      </a:r>
                      <a:r>
                        <a:rPr lang="en-IN" sz="2200" dirty="0">
                          <a:latin typeface="Times New Roman" panose="02020603050405020304" pitchFamily="18" charset="0"/>
                          <a:cs typeface="Times New Roman" panose="02020603050405020304" pitchFamily="18" charset="0"/>
                        </a:rPr>
                        <a:t>(</a:t>
                      </a:r>
                      <a:r>
                        <a:rPr lang="en-IN" sz="2200" dirty="0" err="1">
                          <a:latin typeface="Times New Roman" panose="02020603050405020304" pitchFamily="18" charset="0"/>
                          <a:cs typeface="Times New Roman" panose="02020603050405020304" pitchFamily="18" charset="0"/>
                        </a:rPr>
                        <a:t>obj</a:t>
                      </a:r>
                      <a:r>
                        <a:rPr lang="en-IN" sz="2200" dirty="0">
                          <a:latin typeface="Times New Roman" panose="02020603050405020304" pitchFamily="18" charset="0"/>
                          <a:cs typeface="Times New Roman" panose="02020603050405020304" pitchFamily="18" charset="0"/>
                        </a:rPr>
                        <a:t>,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200" dirty="0">
                          <a:latin typeface="Times New Roman" panose="02020603050405020304" pitchFamily="18" charset="0"/>
                          <a:cs typeface="Times New Roman" panose="02020603050405020304" pitchFamily="18" charset="0"/>
                        </a:rPr>
                        <a:t>It returns true if the object contains some specific attribute.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19281681"/>
                  </a:ext>
                </a:extLst>
              </a:tr>
            </a:tbl>
          </a:graphicData>
        </a:graphic>
      </p:graphicFrame>
    </p:spTree>
    <p:extLst>
      <p:ext uri="{BB962C8B-B14F-4D97-AF65-F5344CB8AC3E}">
        <p14:creationId xmlns:p14="http://schemas.microsoft.com/office/powerpoint/2010/main" val="3966715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008268-DD62-472A-8CAA-79AD1905E96C}"/>
              </a:ext>
            </a:extLst>
          </p:cNvPr>
          <p:cNvSpPr>
            <a:spLocks noGrp="1"/>
          </p:cNvSpPr>
          <p:nvPr>
            <p:ph idx="1"/>
          </p:nvPr>
        </p:nvSpPr>
        <p:spPr>
          <a:xfrm>
            <a:off x="423081" y="136478"/>
            <a:ext cx="11395880" cy="6721522"/>
          </a:xfrm>
        </p:spPr>
        <p:txBody>
          <a:bodyPr>
            <a:normAutofit fontScale="70000" lnSpcReduction="20000"/>
          </a:bodyPr>
          <a:lstStyle/>
          <a:p>
            <a:pPr marL="0" indent="0">
              <a:buNone/>
            </a:pPr>
            <a:r>
              <a:rPr lang="en-IN" dirty="0"/>
              <a:t>class Student:  </a:t>
            </a:r>
          </a:p>
          <a:p>
            <a:pPr marL="0" indent="0">
              <a:buNone/>
            </a:pPr>
            <a:r>
              <a:rPr lang="en-IN" dirty="0"/>
              <a:t>    def __</a:t>
            </a:r>
            <a:r>
              <a:rPr lang="en-IN" dirty="0" err="1"/>
              <a:t>init</a:t>
            </a:r>
            <a:r>
              <a:rPr lang="en-IN" dirty="0"/>
              <a:t>__(</a:t>
            </a:r>
            <a:r>
              <a:rPr lang="en-IN" dirty="0" err="1"/>
              <a:t>self,name,id,age</a:t>
            </a:r>
            <a:r>
              <a:rPr lang="en-IN" dirty="0"/>
              <a:t>):  </a:t>
            </a:r>
          </a:p>
          <a:p>
            <a:pPr marL="0" indent="0">
              <a:buNone/>
            </a:pPr>
            <a:r>
              <a:rPr lang="en-IN" dirty="0"/>
              <a:t>        self.name = name  </a:t>
            </a:r>
          </a:p>
          <a:p>
            <a:pPr marL="0" indent="0">
              <a:buNone/>
            </a:pPr>
            <a:r>
              <a:rPr lang="en-IN" dirty="0"/>
              <a:t>        self.id = id </a:t>
            </a:r>
          </a:p>
          <a:p>
            <a:pPr marL="0" indent="0">
              <a:buNone/>
            </a:pPr>
            <a:r>
              <a:rPr lang="en-IN" dirty="0"/>
              <a:t>        </a:t>
            </a:r>
            <a:r>
              <a:rPr lang="en-IN" dirty="0" err="1"/>
              <a:t>self.age</a:t>
            </a:r>
            <a:r>
              <a:rPr lang="en-IN" dirty="0"/>
              <a:t> = age    </a:t>
            </a:r>
          </a:p>
          <a:p>
            <a:pPr marL="0" indent="0">
              <a:buNone/>
            </a:pPr>
            <a:r>
              <a:rPr lang="en-IN" dirty="0"/>
              <a:t>#creates the object of the class Student  </a:t>
            </a:r>
          </a:p>
          <a:p>
            <a:pPr marL="0" indent="0">
              <a:buNone/>
            </a:pPr>
            <a:r>
              <a:rPr lang="en-IN" dirty="0"/>
              <a:t>s = Student("John",101,22)  </a:t>
            </a:r>
          </a:p>
          <a:p>
            <a:pPr marL="0" indent="0">
              <a:buNone/>
            </a:pPr>
            <a:r>
              <a:rPr lang="en-IN" dirty="0"/>
              <a:t>#prints the attribute name of the object s  </a:t>
            </a:r>
          </a:p>
          <a:p>
            <a:pPr marL="0" indent="0">
              <a:buNone/>
            </a:pPr>
            <a:r>
              <a:rPr lang="en-IN" dirty="0"/>
              <a:t>print(</a:t>
            </a:r>
            <a:r>
              <a:rPr lang="en-IN" dirty="0" err="1"/>
              <a:t>getattr</a:t>
            </a:r>
            <a:r>
              <a:rPr lang="en-IN" dirty="0"/>
              <a:t>(</a:t>
            </a:r>
            <a:r>
              <a:rPr lang="en-IN" dirty="0" err="1"/>
              <a:t>s,'name</a:t>
            </a:r>
            <a:r>
              <a:rPr lang="en-IN" dirty="0"/>
              <a:t>'))  </a:t>
            </a:r>
          </a:p>
          <a:p>
            <a:pPr marL="0" indent="0">
              <a:buNone/>
            </a:pPr>
            <a:r>
              <a:rPr lang="en-IN" dirty="0"/>
              <a:t># reset the value of attribute age to 23  </a:t>
            </a:r>
          </a:p>
          <a:p>
            <a:pPr marL="0" indent="0">
              <a:buNone/>
            </a:pPr>
            <a:r>
              <a:rPr lang="en-IN" dirty="0" err="1"/>
              <a:t>setattr</a:t>
            </a:r>
            <a:r>
              <a:rPr lang="en-IN" dirty="0"/>
              <a:t>(s,"age",23)  </a:t>
            </a:r>
          </a:p>
          <a:p>
            <a:pPr marL="0" indent="0">
              <a:buNone/>
            </a:pPr>
            <a:r>
              <a:rPr lang="en-IN" dirty="0"/>
              <a:t># prints the modified value of age  </a:t>
            </a:r>
          </a:p>
          <a:p>
            <a:pPr marL="0" indent="0">
              <a:buNone/>
            </a:pPr>
            <a:r>
              <a:rPr lang="en-IN" dirty="0"/>
              <a:t>print(</a:t>
            </a:r>
            <a:r>
              <a:rPr lang="en-IN" dirty="0" err="1"/>
              <a:t>getattr</a:t>
            </a:r>
            <a:r>
              <a:rPr lang="en-IN" dirty="0"/>
              <a:t>(</a:t>
            </a:r>
            <a:r>
              <a:rPr lang="en-IN" dirty="0" err="1"/>
              <a:t>s,'age</a:t>
            </a:r>
            <a:r>
              <a:rPr lang="en-IN" dirty="0"/>
              <a:t>'))  </a:t>
            </a:r>
          </a:p>
          <a:p>
            <a:pPr marL="0" indent="0">
              <a:buNone/>
            </a:pPr>
            <a:r>
              <a:rPr lang="en-IN" dirty="0"/>
              <a:t># prints true if the student contains the attribute with name id  </a:t>
            </a:r>
          </a:p>
          <a:p>
            <a:pPr marL="0" indent="0">
              <a:buNone/>
            </a:pPr>
            <a:r>
              <a:rPr lang="en-IN" dirty="0"/>
              <a:t>print(</a:t>
            </a:r>
            <a:r>
              <a:rPr lang="en-IN" dirty="0" err="1"/>
              <a:t>hasattr</a:t>
            </a:r>
            <a:r>
              <a:rPr lang="en-IN" dirty="0"/>
              <a:t>(</a:t>
            </a:r>
            <a:r>
              <a:rPr lang="en-IN" dirty="0" err="1"/>
              <a:t>s,'id</a:t>
            </a:r>
            <a:r>
              <a:rPr lang="en-IN" dirty="0"/>
              <a:t>'))  </a:t>
            </a:r>
          </a:p>
          <a:p>
            <a:pPr marL="0" indent="0">
              <a:buNone/>
            </a:pPr>
            <a:r>
              <a:rPr lang="en-IN" dirty="0"/>
              <a:t># deletes the attribute age  </a:t>
            </a:r>
          </a:p>
          <a:p>
            <a:pPr marL="0" indent="0">
              <a:buNone/>
            </a:pPr>
            <a:r>
              <a:rPr lang="en-IN" dirty="0" err="1"/>
              <a:t>delattr</a:t>
            </a:r>
            <a:r>
              <a:rPr lang="en-IN" dirty="0"/>
              <a:t>(</a:t>
            </a:r>
            <a:r>
              <a:rPr lang="en-IN" dirty="0" err="1"/>
              <a:t>s,'age</a:t>
            </a:r>
            <a:r>
              <a:rPr lang="en-IN" dirty="0"/>
              <a:t>')</a:t>
            </a:r>
          </a:p>
          <a:p>
            <a:pPr marL="0" indent="0">
              <a:buNone/>
            </a:pPr>
            <a:r>
              <a:rPr lang="en-IN" dirty="0"/>
              <a:t># this will give an error since the attribute age has been deleted  </a:t>
            </a:r>
          </a:p>
          <a:p>
            <a:pPr marL="0" indent="0">
              <a:buNone/>
            </a:pPr>
            <a:r>
              <a:rPr lang="en-IN" dirty="0"/>
              <a:t>print(</a:t>
            </a:r>
            <a:r>
              <a:rPr lang="en-IN" dirty="0" err="1"/>
              <a:t>s.age</a:t>
            </a:r>
            <a:r>
              <a:rPr lang="en-IN" dirty="0"/>
              <a:t>)</a:t>
            </a:r>
          </a:p>
        </p:txBody>
      </p:sp>
      <p:sp>
        <p:nvSpPr>
          <p:cNvPr id="4" name="TextBox 3">
            <a:extLst>
              <a:ext uri="{FF2B5EF4-FFF2-40B4-BE49-F238E27FC236}">
                <a16:creationId xmlns:a16="http://schemas.microsoft.com/office/drawing/2014/main" id="{B773BE5C-F6B5-4608-8C8D-62040E2BCA9B}"/>
              </a:ext>
            </a:extLst>
          </p:cNvPr>
          <p:cNvSpPr txBox="1"/>
          <p:nvPr/>
        </p:nvSpPr>
        <p:spPr>
          <a:xfrm>
            <a:off x="7137779" y="4413198"/>
            <a:ext cx="4858603" cy="2308324"/>
          </a:xfrm>
          <a:prstGeom prst="rect">
            <a:avLst/>
          </a:prstGeom>
          <a:noFill/>
          <a:ln w="3175">
            <a:solidFill>
              <a:schemeClr val="tx1"/>
            </a:solidFill>
          </a:ln>
        </p:spPr>
        <p:txBody>
          <a:bodyPr wrap="square" rtlCol="0">
            <a:spAutoFit/>
          </a:bodyPr>
          <a:lstStyle/>
          <a:p>
            <a:r>
              <a:rPr lang="en-IN" sz="2400" b="1" dirty="0">
                <a:latin typeface="Times New Roman" panose="02020603050405020304" pitchFamily="18" charset="0"/>
                <a:cs typeface="Times New Roman" panose="02020603050405020304" pitchFamily="18" charset="0"/>
              </a:rPr>
              <a:t>Output:</a:t>
            </a:r>
          </a:p>
          <a:p>
            <a:r>
              <a:rPr lang="en-IN" sz="2400" dirty="0">
                <a:latin typeface="Times New Roman" panose="02020603050405020304" pitchFamily="18" charset="0"/>
                <a:cs typeface="Times New Roman" panose="02020603050405020304" pitchFamily="18" charset="0"/>
              </a:rPr>
              <a:t>John</a:t>
            </a:r>
          </a:p>
          <a:p>
            <a:r>
              <a:rPr lang="en-IN" sz="2400" dirty="0">
                <a:latin typeface="Times New Roman" panose="02020603050405020304" pitchFamily="18" charset="0"/>
                <a:cs typeface="Times New Roman" panose="02020603050405020304" pitchFamily="18" charset="0"/>
              </a:rPr>
              <a:t>23</a:t>
            </a:r>
          </a:p>
          <a:p>
            <a:r>
              <a:rPr lang="en-IN" sz="2400" dirty="0">
                <a:latin typeface="Times New Roman" panose="02020603050405020304" pitchFamily="18" charset="0"/>
                <a:cs typeface="Times New Roman" panose="02020603050405020304" pitchFamily="18" charset="0"/>
              </a:rPr>
              <a:t>True</a:t>
            </a:r>
          </a:p>
          <a:p>
            <a:r>
              <a:rPr lang="en-IN" sz="2400" dirty="0" err="1">
                <a:latin typeface="Times New Roman" panose="02020603050405020304" pitchFamily="18" charset="0"/>
                <a:cs typeface="Times New Roman" panose="02020603050405020304" pitchFamily="18" charset="0"/>
              </a:rPr>
              <a:t>AttributeError</a:t>
            </a:r>
            <a:r>
              <a:rPr lang="en-IN" sz="2400" dirty="0">
                <a:latin typeface="Times New Roman" panose="02020603050405020304" pitchFamily="18" charset="0"/>
                <a:cs typeface="Times New Roman" panose="02020603050405020304" pitchFamily="18" charset="0"/>
              </a:rPr>
              <a:t>: 'Student' object has no attribute 'age'</a:t>
            </a:r>
          </a:p>
        </p:txBody>
      </p:sp>
    </p:spTree>
    <p:extLst>
      <p:ext uri="{BB962C8B-B14F-4D97-AF65-F5344CB8AC3E}">
        <p14:creationId xmlns:p14="http://schemas.microsoft.com/office/powerpoint/2010/main" val="1252772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940F-5172-471F-A0DB-80DE10E72AAF}"/>
              </a:ext>
            </a:extLst>
          </p:cNvPr>
          <p:cNvSpPr>
            <a:spLocks noGrp="1"/>
          </p:cNvSpPr>
          <p:nvPr>
            <p:ph type="title"/>
          </p:nvPr>
        </p:nvSpPr>
        <p:spPr>
          <a:xfrm>
            <a:off x="838200" y="365125"/>
            <a:ext cx="10515600" cy="876821"/>
          </a:xfrm>
        </p:spPr>
        <p:txBody>
          <a:bodyPr/>
          <a:lstStyle/>
          <a:p>
            <a:pPr algn="ctr"/>
            <a:r>
              <a:rPr lang="en-IN" dirty="0"/>
              <a:t>Built-in class attributes</a:t>
            </a:r>
          </a:p>
        </p:txBody>
      </p:sp>
      <p:sp>
        <p:nvSpPr>
          <p:cNvPr id="3" name="Content Placeholder 2">
            <a:extLst>
              <a:ext uri="{FF2B5EF4-FFF2-40B4-BE49-F238E27FC236}">
                <a16:creationId xmlns:a16="http://schemas.microsoft.com/office/drawing/2014/main" id="{7C01AA5C-DE27-4622-9BC0-3E2E3DA56AAA}"/>
              </a:ext>
            </a:extLst>
          </p:cNvPr>
          <p:cNvSpPr>
            <a:spLocks noGrp="1"/>
          </p:cNvSpPr>
          <p:nvPr>
            <p:ph idx="1"/>
          </p:nvPr>
        </p:nvSpPr>
        <p:spPr>
          <a:xfrm>
            <a:off x="838200" y="1651379"/>
            <a:ext cx="10515600" cy="4525584"/>
          </a:xfrm>
        </p:spPr>
        <p:txBody>
          <a:bodyPr/>
          <a:lstStyle/>
          <a:p>
            <a:r>
              <a:rPr lang="en-IN" dirty="0"/>
              <a:t>A class contains some built-in class attributes which provide information about the class. </a:t>
            </a:r>
          </a:p>
          <a:p>
            <a:r>
              <a:rPr lang="en-IN" dirty="0"/>
              <a:t>The built-in class attributes are given in the below table.</a:t>
            </a:r>
          </a:p>
          <a:p>
            <a:pPr marL="0" indent="0">
              <a:buNone/>
            </a:pPr>
            <a:endParaRPr lang="en-IN" dirty="0"/>
          </a:p>
        </p:txBody>
      </p:sp>
      <p:graphicFrame>
        <p:nvGraphicFramePr>
          <p:cNvPr id="4" name="Table 3">
            <a:extLst>
              <a:ext uri="{FF2B5EF4-FFF2-40B4-BE49-F238E27FC236}">
                <a16:creationId xmlns:a16="http://schemas.microsoft.com/office/drawing/2014/main" id="{B60A7B97-7BFF-4275-B3EB-43541D0EA7D8}"/>
              </a:ext>
            </a:extLst>
          </p:cNvPr>
          <p:cNvGraphicFramePr>
            <a:graphicFrameLocks noGrp="1"/>
          </p:cNvGraphicFramePr>
          <p:nvPr>
            <p:extLst>
              <p:ext uri="{D42A27DB-BD31-4B8C-83A1-F6EECF244321}">
                <p14:modId xmlns:p14="http://schemas.microsoft.com/office/powerpoint/2010/main" val="3983887151"/>
              </p:ext>
            </p:extLst>
          </p:nvPr>
        </p:nvGraphicFramePr>
        <p:xfrm>
          <a:off x="838200" y="3159910"/>
          <a:ext cx="10515600" cy="2895600"/>
        </p:xfrm>
        <a:graphic>
          <a:graphicData uri="http://schemas.openxmlformats.org/drawingml/2006/table">
            <a:tbl>
              <a:tblPr/>
              <a:tblGrid>
                <a:gridCol w="785884">
                  <a:extLst>
                    <a:ext uri="{9D8B030D-6E8A-4147-A177-3AD203B41FA5}">
                      <a16:colId xmlns:a16="http://schemas.microsoft.com/office/drawing/2014/main" val="3502565804"/>
                    </a:ext>
                  </a:extLst>
                </a:gridCol>
                <a:gridCol w="1583140">
                  <a:extLst>
                    <a:ext uri="{9D8B030D-6E8A-4147-A177-3AD203B41FA5}">
                      <a16:colId xmlns:a16="http://schemas.microsoft.com/office/drawing/2014/main" val="4057134001"/>
                    </a:ext>
                  </a:extLst>
                </a:gridCol>
                <a:gridCol w="8146576">
                  <a:extLst>
                    <a:ext uri="{9D8B030D-6E8A-4147-A177-3AD203B41FA5}">
                      <a16:colId xmlns:a16="http://schemas.microsoft.com/office/drawing/2014/main" val="560716645"/>
                    </a:ext>
                  </a:extLst>
                </a:gridCol>
              </a:tblGrid>
              <a:tr h="0">
                <a:tc>
                  <a:txBody>
                    <a:bodyPr/>
                    <a:lstStyle/>
                    <a:p>
                      <a:r>
                        <a:rPr lang="en-IN" sz="2200" dirty="0" err="1">
                          <a:latin typeface="Times New Roman" panose="02020603050405020304" pitchFamily="18" charset="0"/>
                          <a:cs typeface="Times New Roman" panose="02020603050405020304" pitchFamily="18" charset="0"/>
                        </a:rPr>
                        <a:t>SrNo</a:t>
                      </a:r>
                      <a:endParaRPr lang="en-IN" sz="2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200" dirty="0">
                          <a:latin typeface="Times New Roman" panose="02020603050405020304" pitchFamily="18" charset="0"/>
                          <a:cs typeface="Times New Roman" panose="02020603050405020304" pitchFamily="18" charset="0"/>
                        </a:rPr>
                        <a:t>Attribute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200">
                          <a:latin typeface="Times New Roman" panose="02020603050405020304" pitchFamily="18" charset="0"/>
                          <a:cs typeface="Times New Roman" panose="02020603050405020304" pitchFamily="18" charset="0"/>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8114578"/>
                  </a:ext>
                </a:extLst>
              </a:tr>
              <a:tr h="0">
                <a:tc>
                  <a:txBody>
                    <a:bodyPr/>
                    <a:lstStyle/>
                    <a:p>
                      <a:r>
                        <a:rPr lang="en-IN" sz="2200">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200" dirty="0">
                          <a:latin typeface="Times New Roman" panose="02020603050405020304" pitchFamily="18" charset="0"/>
                          <a:cs typeface="Times New Roman" panose="02020603050405020304" pitchFamily="18" charset="0"/>
                        </a:rPr>
                        <a:t>__</a:t>
                      </a:r>
                      <a:r>
                        <a:rPr lang="en-IN" sz="2200" dirty="0" err="1">
                          <a:latin typeface="Times New Roman" panose="02020603050405020304" pitchFamily="18" charset="0"/>
                          <a:cs typeface="Times New Roman" panose="02020603050405020304" pitchFamily="18" charset="0"/>
                        </a:rPr>
                        <a:t>dict</a:t>
                      </a:r>
                      <a:r>
                        <a:rPr lang="en-IN" sz="2200" dirty="0">
                          <a:latin typeface="Times New Roman" panose="02020603050405020304" pitchFamily="18" charset="0"/>
                          <a:cs typeface="Times New Roman" panose="02020603050405020304" pitchFamily="18" charset="0"/>
                        </a:rPr>
                        <a:t>__</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200" dirty="0">
                          <a:latin typeface="Times New Roman" panose="02020603050405020304" pitchFamily="18" charset="0"/>
                          <a:cs typeface="Times New Roman" panose="02020603050405020304" pitchFamily="18" charset="0"/>
                        </a:rPr>
                        <a:t>It provides the dictionary containing the information about the class namespace.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3532359"/>
                  </a:ext>
                </a:extLst>
              </a:tr>
              <a:tr h="0">
                <a:tc>
                  <a:txBody>
                    <a:bodyPr/>
                    <a:lstStyle/>
                    <a:p>
                      <a:r>
                        <a:rPr lang="en-IN" sz="2200">
                          <a:latin typeface="Times New Roman" panose="02020603050405020304" pitchFamily="18"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200" dirty="0">
                          <a:latin typeface="Times New Roman" panose="02020603050405020304" pitchFamily="18" charset="0"/>
                          <a:cs typeface="Times New Roman" panose="02020603050405020304" pitchFamily="18" charset="0"/>
                        </a:rPr>
                        <a:t>__doc__</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200" dirty="0">
                          <a:latin typeface="Times New Roman" panose="02020603050405020304" pitchFamily="18" charset="0"/>
                          <a:cs typeface="Times New Roman" panose="02020603050405020304" pitchFamily="18" charset="0"/>
                        </a:rPr>
                        <a:t>It contains a string which has the class documentation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8625363"/>
                  </a:ext>
                </a:extLst>
              </a:tr>
              <a:tr h="0">
                <a:tc>
                  <a:txBody>
                    <a:bodyPr/>
                    <a:lstStyle/>
                    <a:p>
                      <a:r>
                        <a:rPr lang="en-IN" sz="2200" dirty="0">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200" dirty="0">
                          <a:latin typeface="Times New Roman" panose="02020603050405020304" pitchFamily="18" charset="0"/>
                          <a:cs typeface="Times New Roman" panose="02020603050405020304" pitchFamily="18" charset="0"/>
                        </a:rPr>
                        <a:t>__name__</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200" dirty="0">
                          <a:latin typeface="Times New Roman" panose="02020603050405020304" pitchFamily="18" charset="0"/>
                          <a:cs typeface="Times New Roman" panose="02020603050405020304" pitchFamily="18" charset="0"/>
                        </a:rPr>
                        <a:t>It is used to access the class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9079217"/>
                  </a:ext>
                </a:extLst>
              </a:tr>
              <a:tr h="0">
                <a:tc>
                  <a:txBody>
                    <a:bodyPr/>
                    <a:lstStyle/>
                    <a:p>
                      <a:r>
                        <a:rPr lang="en-IN" sz="2200">
                          <a:latin typeface="Times New Roman" panose="02020603050405020304" pitchFamily="18" charset="0"/>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200" dirty="0">
                          <a:latin typeface="Times New Roman" panose="02020603050405020304" pitchFamily="18" charset="0"/>
                          <a:cs typeface="Times New Roman" panose="02020603050405020304" pitchFamily="18" charset="0"/>
                        </a:rPr>
                        <a:t>__module__</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200" dirty="0">
                          <a:latin typeface="Times New Roman" panose="02020603050405020304" pitchFamily="18" charset="0"/>
                          <a:cs typeface="Times New Roman" panose="02020603050405020304" pitchFamily="18" charset="0"/>
                        </a:rPr>
                        <a:t>It is used to access the module in which, this class is defined.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0984684"/>
                  </a:ext>
                </a:extLst>
              </a:tr>
              <a:tr h="0">
                <a:tc>
                  <a:txBody>
                    <a:bodyPr/>
                    <a:lstStyle/>
                    <a:p>
                      <a:r>
                        <a:rPr lang="en-IN" sz="2200">
                          <a:latin typeface="Times New Roman" panose="02020603050405020304" pitchFamily="18" charset="0"/>
                          <a:cs typeface="Times New Roman" panose="020206030504050203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200" dirty="0">
                          <a:latin typeface="Times New Roman" panose="02020603050405020304" pitchFamily="18" charset="0"/>
                          <a:cs typeface="Times New Roman" panose="02020603050405020304" pitchFamily="18" charset="0"/>
                        </a:rPr>
                        <a:t>__bases__</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200" dirty="0">
                          <a:latin typeface="Times New Roman" panose="02020603050405020304" pitchFamily="18" charset="0"/>
                          <a:cs typeface="Times New Roman" panose="02020603050405020304" pitchFamily="18" charset="0"/>
                        </a:rPr>
                        <a:t>It contains a tuple including all base classes.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1395912"/>
                  </a:ext>
                </a:extLst>
              </a:tr>
            </a:tbl>
          </a:graphicData>
        </a:graphic>
      </p:graphicFrame>
    </p:spTree>
    <p:extLst>
      <p:ext uri="{BB962C8B-B14F-4D97-AF65-F5344CB8AC3E}">
        <p14:creationId xmlns:p14="http://schemas.microsoft.com/office/powerpoint/2010/main" val="2227996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9BF097-1B36-4F6E-A156-46213C3FFDB7}"/>
              </a:ext>
            </a:extLst>
          </p:cNvPr>
          <p:cNvSpPr>
            <a:spLocks noGrp="1"/>
          </p:cNvSpPr>
          <p:nvPr>
            <p:ph idx="1"/>
          </p:nvPr>
        </p:nvSpPr>
        <p:spPr>
          <a:xfrm>
            <a:off x="838200" y="321837"/>
            <a:ext cx="10515600" cy="6291617"/>
          </a:xfrm>
        </p:spPr>
        <p:txBody>
          <a:bodyPr>
            <a:normAutofit lnSpcReduction="10000"/>
          </a:bodyPr>
          <a:lstStyle/>
          <a:p>
            <a:pPr marL="0" indent="0">
              <a:buNone/>
            </a:pPr>
            <a:r>
              <a:rPr lang="en-IN" dirty="0"/>
              <a:t>Consider following example to understand class attributes:</a:t>
            </a:r>
          </a:p>
          <a:p>
            <a:pPr marL="0" indent="0">
              <a:buNone/>
            </a:pPr>
            <a:r>
              <a:rPr lang="en-IN" dirty="0"/>
              <a:t>class Student:  </a:t>
            </a:r>
          </a:p>
          <a:p>
            <a:pPr marL="0" indent="0">
              <a:buNone/>
            </a:pPr>
            <a:r>
              <a:rPr lang="en-IN" dirty="0"/>
              <a:t>    def __</a:t>
            </a:r>
            <a:r>
              <a:rPr lang="en-IN" dirty="0" err="1"/>
              <a:t>init</a:t>
            </a:r>
            <a:r>
              <a:rPr lang="en-IN" dirty="0"/>
              <a:t>__(</a:t>
            </a:r>
            <a:r>
              <a:rPr lang="en-IN" dirty="0" err="1"/>
              <a:t>self,name,id</a:t>
            </a:r>
            <a:r>
              <a:rPr lang="en-IN" dirty="0"/>
              <a:t>):  </a:t>
            </a:r>
          </a:p>
          <a:p>
            <a:pPr marL="0" indent="0">
              <a:buNone/>
            </a:pPr>
            <a:r>
              <a:rPr lang="en-IN" dirty="0"/>
              <a:t>        </a:t>
            </a:r>
            <a:r>
              <a:rPr lang="en-IN" dirty="0" err="1"/>
              <a:t>self.names</a:t>
            </a:r>
            <a:r>
              <a:rPr lang="en-IN" dirty="0"/>
              <a:t> = name</a:t>
            </a:r>
          </a:p>
          <a:p>
            <a:pPr marL="0" indent="0">
              <a:buNone/>
            </a:pPr>
            <a:r>
              <a:rPr lang="en-IN" dirty="0"/>
              <a:t>        </a:t>
            </a:r>
            <a:r>
              <a:rPr lang="en-IN" dirty="0" err="1"/>
              <a:t>self.ids</a:t>
            </a:r>
            <a:r>
              <a:rPr lang="en-IN" dirty="0"/>
              <a:t>=id</a:t>
            </a:r>
          </a:p>
          <a:p>
            <a:pPr marL="0" indent="0">
              <a:buNone/>
            </a:pPr>
            <a:r>
              <a:rPr lang="en-IN" dirty="0"/>
              <a:t>    def display(self):  </a:t>
            </a:r>
          </a:p>
          <a:p>
            <a:pPr marL="0" indent="0">
              <a:buNone/>
            </a:pPr>
            <a:r>
              <a:rPr lang="en-IN" dirty="0"/>
              <a:t>        print("Python class attributes")</a:t>
            </a:r>
          </a:p>
          <a:p>
            <a:pPr marL="0" indent="0">
              <a:buNone/>
            </a:pPr>
            <a:r>
              <a:rPr lang="en-IN" dirty="0"/>
              <a:t>s = Student("John",101)  </a:t>
            </a:r>
          </a:p>
          <a:p>
            <a:pPr marL="0" indent="0">
              <a:buNone/>
            </a:pPr>
            <a:r>
              <a:rPr lang="en-IN" dirty="0">
                <a:solidFill>
                  <a:srgbClr val="00B050"/>
                </a:solidFill>
              </a:rPr>
              <a:t>print(</a:t>
            </a:r>
            <a:r>
              <a:rPr lang="en-IN" dirty="0" err="1">
                <a:solidFill>
                  <a:srgbClr val="00B050"/>
                </a:solidFill>
              </a:rPr>
              <a:t>Student.__doc</a:t>
            </a:r>
            <a:r>
              <a:rPr lang="en-IN" dirty="0">
                <a:solidFill>
                  <a:srgbClr val="00B050"/>
                </a:solidFill>
              </a:rPr>
              <a:t>__)</a:t>
            </a:r>
            <a:r>
              <a:rPr lang="en-IN" dirty="0"/>
              <a:t>  </a:t>
            </a:r>
          </a:p>
          <a:p>
            <a:pPr marL="0" indent="0">
              <a:buNone/>
            </a:pPr>
            <a:r>
              <a:rPr lang="en-IN" dirty="0">
                <a:solidFill>
                  <a:srgbClr val="00B0F0"/>
                </a:solidFill>
              </a:rPr>
              <a:t>print(Student.__</a:t>
            </a:r>
            <a:r>
              <a:rPr lang="en-IN" dirty="0" err="1">
                <a:solidFill>
                  <a:srgbClr val="00B0F0"/>
                </a:solidFill>
              </a:rPr>
              <a:t>dict</a:t>
            </a:r>
            <a:r>
              <a:rPr lang="en-IN" dirty="0">
                <a:solidFill>
                  <a:srgbClr val="00B0F0"/>
                </a:solidFill>
              </a:rPr>
              <a:t>__)</a:t>
            </a:r>
          </a:p>
          <a:p>
            <a:pPr marL="0" indent="0">
              <a:buNone/>
            </a:pPr>
            <a:r>
              <a:rPr lang="en-IN" dirty="0">
                <a:solidFill>
                  <a:srgbClr val="FF0000"/>
                </a:solidFill>
              </a:rPr>
              <a:t>print(s.__</a:t>
            </a:r>
            <a:r>
              <a:rPr lang="en-IN" dirty="0" err="1">
                <a:solidFill>
                  <a:srgbClr val="FF0000"/>
                </a:solidFill>
              </a:rPr>
              <a:t>dict</a:t>
            </a:r>
            <a:r>
              <a:rPr lang="en-IN" dirty="0">
                <a:solidFill>
                  <a:srgbClr val="FF0000"/>
                </a:solidFill>
              </a:rPr>
              <a:t>__)</a:t>
            </a:r>
            <a:r>
              <a:rPr lang="en-IN" dirty="0"/>
              <a:t>  </a:t>
            </a:r>
          </a:p>
          <a:p>
            <a:pPr marL="0" indent="0">
              <a:buNone/>
            </a:pPr>
            <a:r>
              <a:rPr lang="en-IN" dirty="0">
                <a:solidFill>
                  <a:srgbClr val="7030A0"/>
                </a:solidFill>
              </a:rPr>
              <a:t>print(</a:t>
            </a:r>
            <a:r>
              <a:rPr lang="en-IN" dirty="0" err="1">
                <a:solidFill>
                  <a:srgbClr val="7030A0"/>
                </a:solidFill>
              </a:rPr>
              <a:t>Student.__module</a:t>
            </a:r>
            <a:r>
              <a:rPr lang="en-IN" dirty="0">
                <a:solidFill>
                  <a:srgbClr val="7030A0"/>
                </a:solidFill>
              </a:rPr>
              <a:t>__)</a:t>
            </a:r>
          </a:p>
          <a:p>
            <a:pPr marL="0" indent="0">
              <a:buNone/>
            </a:pPr>
            <a:r>
              <a:rPr lang="en-IN" dirty="0">
                <a:solidFill>
                  <a:srgbClr val="C00000"/>
                </a:solidFill>
              </a:rPr>
              <a:t>print(</a:t>
            </a:r>
            <a:r>
              <a:rPr lang="en-IN" dirty="0" err="1">
                <a:solidFill>
                  <a:srgbClr val="C00000"/>
                </a:solidFill>
              </a:rPr>
              <a:t>Student.__bases</a:t>
            </a:r>
            <a:r>
              <a:rPr lang="en-IN" dirty="0">
                <a:solidFill>
                  <a:srgbClr val="C00000"/>
                </a:solidFill>
              </a:rPr>
              <a:t>__) </a:t>
            </a:r>
          </a:p>
        </p:txBody>
      </p:sp>
    </p:spTree>
    <p:extLst>
      <p:ext uri="{BB962C8B-B14F-4D97-AF65-F5344CB8AC3E}">
        <p14:creationId xmlns:p14="http://schemas.microsoft.com/office/powerpoint/2010/main" val="35078246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8CCDE-D5D9-4957-A312-A3AB8EADC11A}"/>
              </a:ext>
            </a:extLst>
          </p:cNvPr>
          <p:cNvSpPr>
            <a:spLocks noGrp="1"/>
          </p:cNvSpPr>
          <p:nvPr>
            <p:ph type="title"/>
          </p:nvPr>
        </p:nvSpPr>
        <p:spPr>
          <a:xfrm>
            <a:off x="838200" y="365126"/>
            <a:ext cx="10515600" cy="822230"/>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402B88BD-8E27-469E-AAFD-6377C373D5DA}"/>
              </a:ext>
            </a:extLst>
          </p:cNvPr>
          <p:cNvSpPr>
            <a:spLocks noGrp="1"/>
          </p:cNvSpPr>
          <p:nvPr>
            <p:ph idx="1"/>
          </p:nvPr>
        </p:nvSpPr>
        <p:spPr>
          <a:xfrm>
            <a:off x="573205" y="1187356"/>
            <a:ext cx="11232107" cy="4989607"/>
          </a:xfrm>
        </p:spPr>
        <p:txBody>
          <a:bodyPr/>
          <a:lstStyle/>
          <a:p>
            <a:r>
              <a:rPr lang="en-IN" dirty="0"/>
              <a:t>Output of previous program:</a:t>
            </a:r>
          </a:p>
          <a:p>
            <a:pPr marL="0" indent="0">
              <a:buNone/>
            </a:pPr>
            <a:r>
              <a:rPr lang="en-IN" dirty="0">
                <a:solidFill>
                  <a:srgbClr val="00B050"/>
                </a:solidFill>
              </a:rPr>
              <a:t>None</a:t>
            </a:r>
          </a:p>
          <a:p>
            <a:pPr marL="0" indent="0">
              <a:buNone/>
            </a:pPr>
            <a:r>
              <a:rPr lang="en-IN" dirty="0">
                <a:solidFill>
                  <a:srgbClr val="00B0F0"/>
                </a:solidFill>
              </a:rPr>
              <a:t>{'__module__': '__main__', '__</a:t>
            </a:r>
            <a:r>
              <a:rPr lang="en-IN" dirty="0" err="1">
                <a:solidFill>
                  <a:srgbClr val="00B0F0"/>
                </a:solidFill>
              </a:rPr>
              <a:t>init</a:t>
            </a:r>
            <a:r>
              <a:rPr lang="en-IN" dirty="0">
                <a:solidFill>
                  <a:srgbClr val="00B0F0"/>
                </a:solidFill>
              </a:rPr>
              <a:t>__': &lt;function Student.__</a:t>
            </a:r>
            <a:r>
              <a:rPr lang="en-IN" dirty="0" err="1">
                <a:solidFill>
                  <a:srgbClr val="00B0F0"/>
                </a:solidFill>
              </a:rPr>
              <a:t>init</a:t>
            </a:r>
            <a:r>
              <a:rPr lang="en-IN" dirty="0">
                <a:solidFill>
                  <a:srgbClr val="00B0F0"/>
                </a:solidFill>
              </a:rPr>
              <a:t>__ at 0x0000019C6AFE5E58&gt;, 'display': &lt;function </a:t>
            </a:r>
            <a:r>
              <a:rPr lang="en-IN" dirty="0" err="1">
                <a:solidFill>
                  <a:srgbClr val="00B0F0"/>
                </a:solidFill>
              </a:rPr>
              <a:t>Student.display</a:t>
            </a:r>
            <a:r>
              <a:rPr lang="en-IN" dirty="0">
                <a:solidFill>
                  <a:srgbClr val="00B0F0"/>
                </a:solidFill>
              </a:rPr>
              <a:t> at 0x0000019C6AFE5F78&gt;, '__</a:t>
            </a:r>
            <a:r>
              <a:rPr lang="en-IN" dirty="0" err="1">
                <a:solidFill>
                  <a:srgbClr val="00B0F0"/>
                </a:solidFill>
              </a:rPr>
              <a:t>dict</a:t>
            </a:r>
            <a:r>
              <a:rPr lang="en-IN" dirty="0">
                <a:solidFill>
                  <a:srgbClr val="00B0F0"/>
                </a:solidFill>
              </a:rPr>
              <a:t>__': &lt;attribute '__</a:t>
            </a:r>
            <a:r>
              <a:rPr lang="en-IN" dirty="0" err="1">
                <a:solidFill>
                  <a:srgbClr val="00B0F0"/>
                </a:solidFill>
              </a:rPr>
              <a:t>dict</a:t>
            </a:r>
            <a:r>
              <a:rPr lang="en-IN" dirty="0">
                <a:solidFill>
                  <a:srgbClr val="00B0F0"/>
                </a:solidFill>
              </a:rPr>
              <a:t>__' of 'Student' objects&gt;, '__</a:t>
            </a:r>
            <a:r>
              <a:rPr lang="en-IN" dirty="0" err="1">
                <a:solidFill>
                  <a:srgbClr val="00B0F0"/>
                </a:solidFill>
              </a:rPr>
              <a:t>weakref</a:t>
            </a:r>
            <a:r>
              <a:rPr lang="en-IN" dirty="0">
                <a:solidFill>
                  <a:srgbClr val="00B0F0"/>
                </a:solidFill>
              </a:rPr>
              <a:t>__': &lt;attribute '__</a:t>
            </a:r>
            <a:r>
              <a:rPr lang="en-IN" dirty="0" err="1">
                <a:solidFill>
                  <a:srgbClr val="00B0F0"/>
                </a:solidFill>
              </a:rPr>
              <a:t>weakref</a:t>
            </a:r>
            <a:r>
              <a:rPr lang="en-IN" dirty="0">
                <a:solidFill>
                  <a:srgbClr val="00B0F0"/>
                </a:solidFill>
              </a:rPr>
              <a:t>__' of 'Student' objects&gt;, '__doc__': None}</a:t>
            </a:r>
          </a:p>
          <a:p>
            <a:pPr marL="0" indent="0">
              <a:buNone/>
            </a:pPr>
            <a:r>
              <a:rPr lang="en-IN" dirty="0">
                <a:solidFill>
                  <a:srgbClr val="FF0000"/>
                </a:solidFill>
              </a:rPr>
              <a:t>{'names': 'John', 'ids': 101}</a:t>
            </a:r>
          </a:p>
          <a:p>
            <a:pPr marL="0" indent="0">
              <a:buNone/>
            </a:pPr>
            <a:r>
              <a:rPr lang="en-IN" dirty="0">
                <a:solidFill>
                  <a:srgbClr val="7030A0"/>
                </a:solidFill>
              </a:rPr>
              <a:t>__main__</a:t>
            </a:r>
          </a:p>
          <a:p>
            <a:pPr marL="0" indent="0">
              <a:buNone/>
            </a:pPr>
            <a:r>
              <a:rPr lang="en-IN" dirty="0">
                <a:solidFill>
                  <a:srgbClr val="C00000"/>
                </a:solidFill>
              </a:rPr>
              <a:t>(&lt;class 'object'&gt;,)</a:t>
            </a:r>
          </a:p>
        </p:txBody>
      </p:sp>
    </p:spTree>
    <p:extLst>
      <p:ext uri="{BB962C8B-B14F-4D97-AF65-F5344CB8AC3E}">
        <p14:creationId xmlns:p14="http://schemas.microsoft.com/office/powerpoint/2010/main" val="4088717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45DE-3B53-49DA-837F-3E1CF1803BDF}"/>
              </a:ext>
            </a:extLst>
          </p:cNvPr>
          <p:cNvSpPr>
            <a:spLocks noGrp="1"/>
          </p:cNvSpPr>
          <p:nvPr>
            <p:ph type="title"/>
          </p:nvPr>
        </p:nvSpPr>
        <p:spPr>
          <a:xfrm>
            <a:off x="838200" y="146761"/>
            <a:ext cx="10515600" cy="740344"/>
          </a:xfrm>
        </p:spPr>
        <p:txBody>
          <a:bodyPr/>
          <a:lstStyle/>
          <a:p>
            <a:pPr algn="ctr"/>
            <a:r>
              <a:rPr lang="en-IN" dirty="0"/>
              <a:t>Python program structure</a:t>
            </a:r>
          </a:p>
        </p:txBody>
      </p:sp>
      <p:sp>
        <p:nvSpPr>
          <p:cNvPr id="3" name="Content Placeholder 2">
            <a:extLst>
              <a:ext uri="{FF2B5EF4-FFF2-40B4-BE49-F238E27FC236}">
                <a16:creationId xmlns:a16="http://schemas.microsoft.com/office/drawing/2014/main" id="{5B0C603C-F9FD-4CBD-947A-F143498B6104}"/>
              </a:ext>
            </a:extLst>
          </p:cNvPr>
          <p:cNvSpPr>
            <a:spLocks noGrp="1"/>
          </p:cNvSpPr>
          <p:nvPr>
            <p:ph idx="1"/>
          </p:nvPr>
        </p:nvSpPr>
        <p:spPr>
          <a:xfrm>
            <a:off x="641445" y="1078172"/>
            <a:ext cx="10986448" cy="5633067"/>
          </a:xfrm>
        </p:spPr>
        <p:txBody>
          <a:bodyPr/>
          <a:lstStyle/>
          <a:p>
            <a:r>
              <a:rPr lang="en-IN" dirty="0"/>
              <a:t>Consider an example:</a:t>
            </a:r>
          </a:p>
          <a:p>
            <a:pPr marL="0" indent="0">
              <a:buNone/>
            </a:pPr>
            <a:r>
              <a:rPr lang="en-IN" dirty="0"/>
              <a:t>1) s = Student("John",101,22)</a:t>
            </a:r>
          </a:p>
          <a:p>
            <a:pPr marL="0" indent="0">
              <a:buNone/>
            </a:pPr>
            <a:r>
              <a:rPr lang="en-IN" dirty="0"/>
              <a:t>class Student(hello):</a:t>
            </a:r>
          </a:p>
          <a:p>
            <a:pPr marL="0" indent="0">
              <a:buNone/>
            </a:pPr>
            <a:r>
              <a:rPr lang="en-IN" dirty="0"/>
              <a:t>    def __</a:t>
            </a:r>
            <a:r>
              <a:rPr lang="en-IN" dirty="0" err="1"/>
              <a:t>init</a:t>
            </a:r>
            <a:r>
              <a:rPr lang="en-IN" dirty="0"/>
              <a:t>__(</a:t>
            </a:r>
            <a:r>
              <a:rPr lang="en-IN" dirty="0" err="1"/>
              <a:t>self,name</a:t>
            </a:r>
            <a:r>
              <a:rPr lang="en-IN" dirty="0"/>
              <a:t>):  </a:t>
            </a:r>
          </a:p>
          <a:p>
            <a:pPr marL="0" indent="0">
              <a:buNone/>
            </a:pPr>
            <a:r>
              <a:rPr lang="en-IN" dirty="0"/>
              <a:t>        self.name = name</a:t>
            </a:r>
          </a:p>
          <a:p>
            <a:pPr marL="0" indent="0">
              <a:buNone/>
            </a:pPr>
            <a:r>
              <a:rPr lang="en-IN" b="1" dirty="0"/>
              <a:t>Output: </a:t>
            </a:r>
            <a:r>
              <a:rPr lang="en-IN" dirty="0" err="1"/>
              <a:t>NameError</a:t>
            </a:r>
            <a:r>
              <a:rPr lang="en-IN" dirty="0"/>
              <a:t>: name 'Student' is not defined</a:t>
            </a:r>
          </a:p>
          <a:p>
            <a:pPr marL="0" indent="0">
              <a:buNone/>
            </a:pPr>
            <a:r>
              <a:rPr lang="en-IN" dirty="0"/>
              <a:t>2) temp=display()</a:t>
            </a:r>
          </a:p>
          <a:p>
            <a:pPr marL="0" indent="0">
              <a:buNone/>
            </a:pPr>
            <a:r>
              <a:rPr lang="en-IN" dirty="0"/>
              <a:t>def display():</a:t>
            </a:r>
          </a:p>
          <a:p>
            <a:pPr marL="0" indent="0">
              <a:buNone/>
            </a:pPr>
            <a:r>
              <a:rPr lang="en-IN" dirty="0"/>
              <a:t>    c="hello"</a:t>
            </a:r>
          </a:p>
          <a:p>
            <a:pPr marL="0" indent="0">
              <a:buNone/>
            </a:pPr>
            <a:r>
              <a:rPr lang="en-IN" dirty="0"/>
              <a:t>    return c</a:t>
            </a:r>
          </a:p>
          <a:p>
            <a:pPr marL="0" indent="0">
              <a:buNone/>
            </a:pPr>
            <a:r>
              <a:rPr lang="en-IN" b="1" dirty="0"/>
              <a:t>Output: </a:t>
            </a:r>
            <a:r>
              <a:rPr lang="en-IN" dirty="0" err="1"/>
              <a:t>NameError</a:t>
            </a:r>
            <a:r>
              <a:rPr lang="en-IN" dirty="0"/>
              <a:t>: name 'display' is not defined</a:t>
            </a:r>
          </a:p>
        </p:txBody>
      </p:sp>
    </p:spTree>
    <p:extLst>
      <p:ext uri="{BB962C8B-B14F-4D97-AF65-F5344CB8AC3E}">
        <p14:creationId xmlns:p14="http://schemas.microsoft.com/office/powerpoint/2010/main" val="3971807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8CAB3-BE93-4E50-AF15-CABC6D9E35E1}"/>
              </a:ext>
            </a:extLst>
          </p:cNvPr>
          <p:cNvSpPr>
            <a:spLocks noGrp="1"/>
          </p:cNvSpPr>
          <p:nvPr>
            <p:ph type="title"/>
          </p:nvPr>
        </p:nvSpPr>
        <p:spPr>
          <a:xfrm>
            <a:off x="838200" y="365126"/>
            <a:ext cx="10515600" cy="699400"/>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31FD000E-B9B1-4FFE-95D0-AA8EC2893E48}"/>
              </a:ext>
            </a:extLst>
          </p:cNvPr>
          <p:cNvSpPr>
            <a:spLocks noGrp="1"/>
          </p:cNvSpPr>
          <p:nvPr>
            <p:ph idx="1"/>
          </p:nvPr>
        </p:nvSpPr>
        <p:spPr>
          <a:xfrm>
            <a:off x="259307" y="1214650"/>
            <a:ext cx="11627893" cy="5418161"/>
          </a:xfrm>
        </p:spPr>
        <p:txBody>
          <a:bodyPr/>
          <a:lstStyle/>
          <a:p>
            <a:r>
              <a:rPr lang="en-IN" dirty="0"/>
              <a:t>Python execution steps:</a:t>
            </a:r>
          </a:p>
          <a:p>
            <a:pPr marL="514350" indent="-514350">
              <a:buFont typeface="+mj-lt"/>
              <a:buAutoNum type="arabicParenR"/>
            </a:pPr>
            <a:r>
              <a:rPr lang="en-IN" dirty="0"/>
              <a:t>Python first sets value of __name__ equal to ‘__main__’. </a:t>
            </a:r>
          </a:p>
          <a:p>
            <a:pPr marL="514350" indent="-514350">
              <a:buFont typeface="+mj-lt"/>
              <a:buAutoNum type="arabicParenR"/>
            </a:pPr>
            <a:r>
              <a:rPr lang="en-IN" dirty="0"/>
              <a:t>Then it runs ‘def’ &amp; ‘class’ statements.</a:t>
            </a:r>
          </a:p>
          <a:p>
            <a:pPr marL="514350" indent="-514350">
              <a:buFont typeface="+mj-lt"/>
              <a:buAutoNum type="arabicParenR"/>
            </a:pPr>
            <a:r>
              <a:rPr lang="en-IN" dirty="0"/>
              <a:t>After that, it starts program execution.</a:t>
            </a:r>
          </a:p>
          <a:p>
            <a:r>
              <a:rPr lang="en-IN" dirty="0"/>
              <a:t>In previous program-1, first line tries to create an object ‘s’ of class Student. But till this point python interpreter is unknown about Student class, hence it gives an error. Similar thing happened in previous program-2, where first line tries to call a function display(), but till this point python interpreter is unknown about definition of that function.</a:t>
            </a:r>
          </a:p>
        </p:txBody>
      </p:sp>
    </p:spTree>
    <p:extLst>
      <p:ext uri="{BB962C8B-B14F-4D97-AF65-F5344CB8AC3E}">
        <p14:creationId xmlns:p14="http://schemas.microsoft.com/office/powerpoint/2010/main" val="1296852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343" y="274638"/>
            <a:ext cx="10304060" cy="792162"/>
          </a:xfrm>
        </p:spPr>
        <p:txBody>
          <a:bodyPr/>
          <a:lstStyle/>
          <a:p>
            <a:pPr algn="ctr"/>
            <a:r>
              <a:rPr lang="en-US" dirty="0"/>
              <a:t>What is OOP?</a:t>
            </a:r>
          </a:p>
        </p:txBody>
      </p:sp>
      <p:sp>
        <p:nvSpPr>
          <p:cNvPr id="3" name="Content Placeholder 2"/>
          <p:cNvSpPr>
            <a:spLocks noGrp="1"/>
          </p:cNvSpPr>
          <p:nvPr>
            <p:ph idx="1"/>
          </p:nvPr>
        </p:nvSpPr>
        <p:spPr>
          <a:xfrm>
            <a:off x="545910" y="1371600"/>
            <a:ext cx="11354938" cy="5334000"/>
          </a:xfrm>
        </p:spPr>
        <p:txBody>
          <a:bodyPr>
            <a:normAutofit/>
          </a:bodyPr>
          <a:lstStyle/>
          <a:p>
            <a:r>
              <a:rPr lang="en-US" dirty="0"/>
              <a:t>Object-oriented Programming, or OOP is a programming paradigm which provides a means of structuring programs so that attributes (variable) and behaviors (methods) are bundled into individual objects.</a:t>
            </a:r>
          </a:p>
          <a:p>
            <a:r>
              <a:rPr lang="en-US" dirty="0"/>
              <a:t>Fundamental entities of OOP are: class &amp; object</a:t>
            </a:r>
          </a:p>
          <a:p>
            <a:r>
              <a:rPr lang="en-US" dirty="0"/>
              <a:t>object-oriented programming is an approach for modeling concrete, real-world things like cars as well as relations between things like companies and employees, students and teachers, etc. </a:t>
            </a:r>
          </a:p>
          <a:p>
            <a:r>
              <a:rPr lang="en-US" dirty="0"/>
              <a:t>OOP models real-world entities as software objects, which have some data associated with them and can perform certain functions.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297C4-8811-45C8-8291-74D0C7B99DBA}"/>
              </a:ext>
            </a:extLst>
          </p:cNvPr>
          <p:cNvSpPr>
            <a:spLocks noGrp="1"/>
          </p:cNvSpPr>
          <p:nvPr>
            <p:ph type="title"/>
          </p:nvPr>
        </p:nvSpPr>
        <p:spPr>
          <a:xfrm>
            <a:off x="847531" y="365125"/>
            <a:ext cx="10515600" cy="890469"/>
          </a:xfrm>
        </p:spPr>
        <p:txBody>
          <a:bodyPr/>
          <a:lstStyle/>
          <a:p>
            <a:pPr algn="ctr"/>
            <a:r>
              <a:rPr lang="en-IN" dirty="0"/>
              <a:t>Access Modifiers (Access specifiers)</a:t>
            </a:r>
          </a:p>
        </p:txBody>
      </p:sp>
      <p:sp>
        <p:nvSpPr>
          <p:cNvPr id="3" name="Content Placeholder 2">
            <a:extLst>
              <a:ext uri="{FF2B5EF4-FFF2-40B4-BE49-F238E27FC236}">
                <a16:creationId xmlns:a16="http://schemas.microsoft.com/office/drawing/2014/main" id="{AF0539DF-099A-4A07-ACD9-D7F0C5FC3A7B}"/>
              </a:ext>
            </a:extLst>
          </p:cNvPr>
          <p:cNvSpPr>
            <a:spLocks noGrp="1"/>
          </p:cNvSpPr>
          <p:nvPr>
            <p:ph idx="1"/>
          </p:nvPr>
        </p:nvSpPr>
        <p:spPr>
          <a:xfrm>
            <a:off x="532263" y="1255594"/>
            <a:ext cx="11300346" cy="5237281"/>
          </a:xfrm>
        </p:spPr>
        <p:txBody>
          <a:bodyPr>
            <a:normAutofit/>
          </a:bodyPr>
          <a:lstStyle/>
          <a:p>
            <a:r>
              <a:rPr lang="en-IN" dirty="0"/>
              <a:t>As we know that data hiding focus more on data security, to achieve that access modifiers are very useful.</a:t>
            </a:r>
          </a:p>
          <a:p>
            <a:r>
              <a:rPr lang="en-IN" dirty="0"/>
              <a:t>There are 3 types of access specifiers (access modifiers):</a:t>
            </a:r>
          </a:p>
          <a:p>
            <a:pPr marL="514350" indent="-514350">
              <a:buAutoNum type="arabicParenR"/>
            </a:pPr>
            <a:r>
              <a:rPr lang="en-IN" dirty="0"/>
              <a:t>Public</a:t>
            </a:r>
          </a:p>
          <a:p>
            <a:pPr marL="514350" indent="-514350">
              <a:buAutoNum type="arabicParenR"/>
            </a:pPr>
            <a:r>
              <a:rPr lang="en-IN" dirty="0"/>
              <a:t>Private</a:t>
            </a:r>
          </a:p>
          <a:p>
            <a:pPr marL="514350" indent="-514350">
              <a:buAutoNum type="arabicParenR"/>
            </a:pPr>
            <a:r>
              <a:rPr lang="en-IN" dirty="0"/>
              <a:t>Protected</a:t>
            </a:r>
          </a:p>
          <a:p>
            <a:r>
              <a:rPr lang="en-IN" dirty="0"/>
              <a:t>Python </a:t>
            </a:r>
            <a:r>
              <a:rPr lang="en-IN" b="1" dirty="0"/>
              <a:t>doesn't have exact</a:t>
            </a:r>
            <a:r>
              <a:rPr lang="en-IN" dirty="0"/>
              <a:t> mechanism that </a:t>
            </a:r>
            <a:r>
              <a:rPr lang="en-IN" b="1" dirty="0"/>
              <a:t>effectively restricts</a:t>
            </a:r>
            <a:r>
              <a:rPr lang="en-IN" dirty="0"/>
              <a:t> access to any instance variable or method. </a:t>
            </a:r>
          </a:p>
          <a:p>
            <a:r>
              <a:rPr lang="en-IN" dirty="0"/>
              <a:t>Python has a convention of prefixing the name of the variable/method with single or double underscore to show the protected and private access specifiers. Public members are shown without any underscore.</a:t>
            </a:r>
          </a:p>
        </p:txBody>
      </p:sp>
    </p:spTree>
    <p:extLst>
      <p:ext uri="{BB962C8B-B14F-4D97-AF65-F5344CB8AC3E}">
        <p14:creationId xmlns:p14="http://schemas.microsoft.com/office/powerpoint/2010/main" val="276503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3F560-822A-47A2-A945-1ECA164C6987}"/>
              </a:ext>
            </a:extLst>
          </p:cNvPr>
          <p:cNvSpPr>
            <a:spLocks noGrp="1"/>
          </p:cNvSpPr>
          <p:nvPr>
            <p:ph type="title"/>
          </p:nvPr>
        </p:nvSpPr>
        <p:spPr>
          <a:xfrm>
            <a:off x="838200" y="105818"/>
            <a:ext cx="10515600" cy="726696"/>
          </a:xfrm>
        </p:spPr>
        <p:txBody>
          <a:bodyPr/>
          <a:lstStyle/>
          <a:p>
            <a:pPr algn="ctr"/>
            <a:r>
              <a:rPr lang="en-IN" dirty="0"/>
              <a:t>Public </a:t>
            </a:r>
          </a:p>
        </p:txBody>
      </p:sp>
      <p:sp>
        <p:nvSpPr>
          <p:cNvPr id="3" name="Content Placeholder 2">
            <a:extLst>
              <a:ext uri="{FF2B5EF4-FFF2-40B4-BE49-F238E27FC236}">
                <a16:creationId xmlns:a16="http://schemas.microsoft.com/office/drawing/2014/main" id="{781C378D-5B57-4DBB-BDC9-C9E088B1CFAC}"/>
              </a:ext>
            </a:extLst>
          </p:cNvPr>
          <p:cNvSpPr>
            <a:spLocks noGrp="1"/>
          </p:cNvSpPr>
          <p:nvPr>
            <p:ph idx="1"/>
          </p:nvPr>
        </p:nvSpPr>
        <p:spPr>
          <a:xfrm>
            <a:off x="409433" y="900753"/>
            <a:ext cx="11286698" cy="6346208"/>
          </a:xfrm>
        </p:spPr>
        <p:txBody>
          <a:bodyPr>
            <a:normAutofit fontScale="85000" lnSpcReduction="20000"/>
          </a:bodyPr>
          <a:lstStyle/>
          <a:p>
            <a:r>
              <a:rPr lang="en-IN" b="1" dirty="0"/>
              <a:t>Public : </a:t>
            </a:r>
            <a:r>
              <a:rPr lang="en-IN" dirty="0"/>
              <a:t>The members declared as Public are accessible from outside the Class through an object of the class.</a:t>
            </a:r>
          </a:p>
          <a:p>
            <a:r>
              <a:rPr lang="en-IN" dirty="0"/>
              <a:t>All members in a Python class are </a:t>
            </a:r>
            <a:r>
              <a:rPr lang="en-IN" b="1" dirty="0"/>
              <a:t>public</a:t>
            </a:r>
            <a:r>
              <a:rPr lang="en-IN" dirty="0"/>
              <a:t> by default. Any member can be accessed from outside the class environment. Public variables are written without </a:t>
            </a:r>
            <a:r>
              <a:rPr lang="en-IN" b="1" dirty="0"/>
              <a:t>any underscore</a:t>
            </a:r>
            <a:r>
              <a:rPr lang="en-IN" dirty="0"/>
              <a:t> .</a:t>
            </a:r>
          </a:p>
          <a:p>
            <a:r>
              <a:rPr lang="en-IN" dirty="0"/>
              <a:t>Example:</a:t>
            </a:r>
          </a:p>
          <a:p>
            <a:pPr marL="0" indent="0">
              <a:buNone/>
            </a:pPr>
            <a:r>
              <a:rPr lang="en-IN" dirty="0"/>
              <a:t>class employee:</a:t>
            </a:r>
          </a:p>
          <a:p>
            <a:pPr marL="0" indent="0">
              <a:buNone/>
            </a:pPr>
            <a:r>
              <a:rPr lang="en-IN" dirty="0"/>
              <a:t>    def __</a:t>
            </a:r>
            <a:r>
              <a:rPr lang="en-IN" dirty="0" err="1"/>
              <a:t>init</a:t>
            </a:r>
            <a:r>
              <a:rPr lang="en-IN" dirty="0"/>
              <a:t>__(self, name, </a:t>
            </a:r>
            <a:r>
              <a:rPr lang="en-IN" dirty="0" err="1"/>
              <a:t>sal</a:t>
            </a:r>
            <a:r>
              <a:rPr lang="en-IN" dirty="0"/>
              <a:t>):</a:t>
            </a:r>
          </a:p>
          <a:p>
            <a:pPr marL="0" indent="0">
              <a:buNone/>
            </a:pPr>
            <a:r>
              <a:rPr lang="en-IN" dirty="0"/>
              <a:t>        self.name=name</a:t>
            </a:r>
          </a:p>
          <a:p>
            <a:pPr marL="0" indent="0">
              <a:buNone/>
            </a:pPr>
            <a:r>
              <a:rPr lang="en-IN" dirty="0"/>
              <a:t>        </a:t>
            </a:r>
            <a:r>
              <a:rPr lang="en-IN" dirty="0" err="1"/>
              <a:t>self.salary</a:t>
            </a:r>
            <a:r>
              <a:rPr lang="en-IN" dirty="0"/>
              <a:t>=</a:t>
            </a:r>
            <a:r>
              <a:rPr lang="en-IN" dirty="0" err="1"/>
              <a:t>sal</a:t>
            </a:r>
            <a:endParaRPr lang="en-IN" dirty="0"/>
          </a:p>
          <a:p>
            <a:pPr marL="0" indent="0">
              <a:buNone/>
            </a:pPr>
            <a:r>
              <a:rPr lang="en-IN" dirty="0"/>
              <a:t>e1=employee("Kiran",10000)</a:t>
            </a:r>
          </a:p>
          <a:p>
            <a:pPr marL="0" indent="0">
              <a:buNone/>
            </a:pPr>
            <a:r>
              <a:rPr lang="en-IN" dirty="0"/>
              <a:t>print(e1.salary)</a:t>
            </a:r>
          </a:p>
          <a:p>
            <a:pPr marL="0" indent="0">
              <a:buNone/>
            </a:pPr>
            <a:r>
              <a:rPr lang="en-IN" dirty="0"/>
              <a:t>e1.salary= 20000</a:t>
            </a:r>
          </a:p>
          <a:p>
            <a:pPr marL="0" indent="0">
              <a:buNone/>
            </a:pPr>
            <a:r>
              <a:rPr lang="en-IN" dirty="0"/>
              <a:t>print(e1.salary)</a:t>
            </a:r>
          </a:p>
          <a:p>
            <a:pPr marL="0" indent="0">
              <a:buNone/>
            </a:pPr>
            <a:r>
              <a:rPr lang="en-IN" b="1" dirty="0"/>
              <a:t>Output:</a:t>
            </a:r>
          </a:p>
          <a:p>
            <a:pPr marL="0" indent="0">
              <a:buNone/>
            </a:pPr>
            <a:r>
              <a:rPr lang="en-IN" dirty="0"/>
              <a:t>10000</a:t>
            </a:r>
          </a:p>
          <a:p>
            <a:pPr marL="0" indent="0">
              <a:buNone/>
            </a:pPr>
            <a:r>
              <a:rPr lang="en-IN" dirty="0"/>
              <a:t>20000</a:t>
            </a:r>
            <a:br>
              <a:rPr lang="en-IN" dirty="0"/>
            </a:br>
            <a:endParaRPr lang="en-IN" dirty="0"/>
          </a:p>
        </p:txBody>
      </p:sp>
    </p:spTree>
    <p:extLst>
      <p:ext uri="{BB962C8B-B14F-4D97-AF65-F5344CB8AC3E}">
        <p14:creationId xmlns:p14="http://schemas.microsoft.com/office/powerpoint/2010/main" val="27028710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90387-086D-4512-ABB8-E2E9F312210F}"/>
              </a:ext>
            </a:extLst>
          </p:cNvPr>
          <p:cNvSpPr>
            <a:spLocks noGrp="1"/>
          </p:cNvSpPr>
          <p:nvPr>
            <p:ph type="title"/>
          </p:nvPr>
        </p:nvSpPr>
        <p:spPr>
          <a:xfrm>
            <a:off x="838200" y="201352"/>
            <a:ext cx="10515600" cy="617513"/>
          </a:xfrm>
        </p:spPr>
        <p:txBody>
          <a:bodyPr>
            <a:noAutofit/>
          </a:bodyPr>
          <a:lstStyle/>
          <a:p>
            <a:pPr algn="ctr"/>
            <a:r>
              <a:rPr lang="en-IN" dirty="0"/>
              <a:t>Protected</a:t>
            </a:r>
          </a:p>
        </p:txBody>
      </p:sp>
      <p:sp>
        <p:nvSpPr>
          <p:cNvPr id="3" name="Content Placeholder 2">
            <a:extLst>
              <a:ext uri="{FF2B5EF4-FFF2-40B4-BE49-F238E27FC236}">
                <a16:creationId xmlns:a16="http://schemas.microsoft.com/office/drawing/2014/main" id="{FE49535A-6D72-4CA8-8D9B-76BB28321AE5}"/>
              </a:ext>
            </a:extLst>
          </p:cNvPr>
          <p:cNvSpPr>
            <a:spLocks noGrp="1"/>
          </p:cNvSpPr>
          <p:nvPr>
            <p:ph idx="1"/>
          </p:nvPr>
        </p:nvSpPr>
        <p:spPr>
          <a:xfrm>
            <a:off x="838200" y="1214650"/>
            <a:ext cx="10515600" cy="5441997"/>
          </a:xfrm>
        </p:spPr>
        <p:txBody>
          <a:bodyPr>
            <a:normAutofit/>
          </a:bodyPr>
          <a:lstStyle/>
          <a:p>
            <a:pPr marL="0" indent="0">
              <a:buNone/>
            </a:pPr>
            <a:r>
              <a:rPr lang="en-IN" b="1" dirty="0"/>
              <a:t>Protected: </a:t>
            </a:r>
            <a:r>
              <a:rPr lang="en-IN" dirty="0"/>
              <a:t>The members declared as Protected are only accessible in a class which is derived from it. </a:t>
            </a:r>
          </a:p>
          <a:p>
            <a:r>
              <a:rPr lang="en-IN" dirty="0"/>
              <a:t>That means protected members can be used in a class and its subclass (child class).</a:t>
            </a:r>
          </a:p>
          <a:p>
            <a:r>
              <a:rPr lang="en-IN" dirty="0"/>
              <a:t>To make an instance variable </a:t>
            </a:r>
            <a:r>
              <a:rPr lang="en-IN" b="1" dirty="0"/>
              <a:t>protected, </a:t>
            </a:r>
            <a:r>
              <a:rPr lang="en-IN" dirty="0"/>
              <a:t>add a single underscore (_) as a prefix to it.</a:t>
            </a:r>
          </a:p>
          <a:p>
            <a:r>
              <a:rPr lang="en-IN" dirty="0"/>
              <a:t>But python doesn’t have strict implementation of ‘protected’ access specifier, means it doesn't prevent instance variables being accessed outside of parent class or child class.</a:t>
            </a:r>
          </a:p>
          <a:p>
            <a:r>
              <a:rPr lang="en-IN" dirty="0"/>
              <a:t>It is programmer’s responsibility </a:t>
            </a:r>
            <a:r>
              <a:rPr lang="en-IN" b="1" dirty="0"/>
              <a:t>not</a:t>
            </a:r>
            <a:r>
              <a:rPr lang="en-IN" dirty="0"/>
              <a:t> to use such protected instance variables other than base and child class.</a:t>
            </a:r>
            <a:br>
              <a:rPr lang="en-IN" dirty="0"/>
            </a:br>
            <a:endParaRPr lang="en-IN" dirty="0"/>
          </a:p>
        </p:txBody>
      </p:sp>
    </p:spTree>
    <p:extLst>
      <p:ext uri="{BB962C8B-B14F-4D97-AF65-F5344CB8AC3E}">
        <p14:creationId xmlns:p14="http://schemas.microsoft.com/office/powerpoint/2010/main" val="21849044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65306-7E07-4A49-9051-0F462B3F4CAF}"/>
              </a:ext>
            </a:extLst>
          </p:cNvPr>
          <p:cNvSpPr>
            <a:spLocks noGrp="1"/>
          </p:cNvSpPr>
          <p:nvPr>
            <p:ph type="title"/>
          </p:nvPr>
        </p:nvSpPr>
        <p:spPr>
          <a:xfrm>
            <a:off x="838200" y="118114"/>
            <a:ext cx="10515600" cy="562923"/>
          </a:xfrm>
        </p:spPr>
        <p:txBody>
          <a:bodyPr>
            <a:normAutofit fontScale="90000"/>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85CDE2A5-52FC-4722-A344-33922946C46F}"/>
              </a:ext>
            </a:extLst>
          </p:cNvPr>
          <p:cNvSpPr>
            <a:spLocks noGrp="1"/>
          </p:cNvSpPr>
          <p:nvPr>
            <p:ph idx="1"/>
          </p:nvPr>
        </p:nvSpPr>
        <p:spPr>
          <a:xfrm>
            <a:off x="450376" y="832513"/>
            <a:ext cx="11436824" cy="6025487"/>
          </a:xfrm>
        </p:spPr>
        <p:txBody>
          <a:bodyPr>
            <a:normAutofit fontScale="92500" lnSpcReduction="10000"/>
          </a:bodyPr>
          <a:lstStyle/>
          <a:p>
            <a:r>
              <a:rPr lang="en-IN" dirty="0"/>
              <a:t>Example:</a:t>
            </a:r>
          </a:p>
          <a:p>
            <a:pPr marL="0" indent="0">
              <a:buNone/>
            </a:pPr>
            <a:r>
              <a:rPr lang="en-IN" dirty="0"/>
              <a:t>class employee:</a:t>
            </a:r>
          </a:p>
          <a:p>
            <a:pPr marL="0" indent="0">
              <a:buNone/>
            </a:pPr>
            <a:r>
              <a:rPr lang="en-IN" dirty="0"/>
              <a:t>    def __</a:t>
            </a:r>
            <a:r>
              <a:rPr lang="en-IN" dirty="0" err="1"/>
              <a:t>init</a:t>
            </a:r>
            <a:r>
              <a:rPr lang="en-IN" dirty="0"/>
              <a:t>__(self, name, </a:t>
            </a:r>
            <a:r>
              <a:rPr lang="en-IN" dirty="0" err="1"/>
              <a:t>sal</a:t>
            </a:r>
            <a:r>
              <a:rPr lang="en-IN" dirty="0"/>
              <a:t>):</a:t>
            </a:r>
          </a:p>
          <a:p>
            <a:pPr marL="0" indent="0">
              <a:buNone/>
            </a:pPr>
            <a:r>
              <a:rPr lang="en-IN" dirty="0"/>
              <a:t>        </a:t>
            </a:r>
            <a:r>
              <a:rPr lang="en-IN" dirty="0" err="1"/>
              <a:t>self._name</a:t>
            </a:r>
            <a:r>
              <a:rPr lang="en-IN" dirty="0"/>
              <a:t>=name  	# protected attribute </a:t>
            </a:r>
          </a:p>
          <a:p>
            <a:pPr marL="0" indent="0">
              <a:buNone/>
            </a:pPr>
            <a:r>
              <a:rPr lang="en-IN" dirty="0"/>
              <a:t>        </a:t>
            </a:r>
            <a:r>
              <a:rPr lang="en-IN" dirty="0" err="1"/>
              <a:t>self._salary</a:t>
            </a:r>
            <a:r>
              <a:rPr lang="en-IN" dirty="0"/>
              <a:t>=</a:t>
            </a:r>
            <a:r>
              <a:rPr lang="en-IN" dirty="0" err="1"/>
              <a:t>sal</a:t>
            </a:r>
            <a:r>
              <a:rPr lang="en-IN" dirty="0"/>
              <a:t> 	# protected attribute</a:t>
            </a:r>
          </a:p>
          <a:p>
            <a:pPr marL="0" indent="0">
              <a:buNone/>
            </a:pPr>
            <a:r>
              <a:rPr lang="en-IN" dirty="0"/>
              <a:t>e1=employee("Swati", 10000)</a:t>
            </a:r>
          </a:p>
          <a:p>
            <a:pPr marL="0" indent="0">
              <a:buNone/>
            </a:pPr>
            <a:r>
              <a:rPr lang="en-IN" dirty="0"/>
              <a:t>print(e1._name)</a:t>
            </a:r>
          </a:p>
          <a:p>
            <a:pPr marL="0" indent="0">
              <a:buNone/>
            </a:pPr>
            <a:r>
              <a:rPr lang="en-IN" dirty="0"/>
              <a:t>e1._name="</a:t>
            </a:r>
            <a:r>
              <a:rPr lang="en-IN" dirty="0" err="1"/>
              <a:t>Jinal</a:t>
            </a:r>
            <a:r>
              <a:rPr lang="en-IN" dirty="0"/>
              <a:t>“		</a:t>
            </a:r>
            <a:r>
              <a:rPr lang="en-IN" b="1" dirty="0"/>
              <a:t>#This is possible, but must not be used</a:t>
            </a:r>
          </a:p>
          <a:p>
            <a:pPr marL="0" indent="0">
              <a:buNone/>
            </a:pPr>
            <a:r>
              <a:rPr lang="en-IN" dirty="0"/>
              <a:t>print(e1._name)</a:t>
            </a:r>
          </a:p>
          <a:p>
            <a:pPr marL="0" indent="0">
              <a:buNone/>
            </a:pPr>
            <a:endParaRPr lang="en-IN" b="1" dirty="0"/>
          </a:p>
          <a:p>
            <a:pPr marL="0" indent="0">
              <a:buNone/>
            </a:pPr>
            <a:r>
              <a:rPr lang="en-IN" b="1" dirty="0"/>
              <a:t>Output:</a:t>
            </a:r>
          </a:p>
          <a:p>
            <a:pPr marL="0" indent="0">
              <a:buNone/>
            </a:pPr>
            <a:r>
              <a:rPr lang="en-IN" dirty="0"/>
              <a:t>Swati</a:t>
            </a:r>
          </a:p>
          <a:p>
            <a:pPr marL="0" indent="0">
              <a:buNone/>
            </a:pPr>
            <a:r>
              <a:rPr lang="en-IN" dirty="0" err="1"/>
              <a:t>Jinal</a:t>
            </a:r>
            <a:endParaRPr lang="en-IN" dirty="0"/>
          </a:p>
        </p:txBody>
      </p:sp>
    </p:spTree>
    <p:extLst>
      <p:ext uri="{BB962C8B-B14F-4D97-AF65-F5344CB8AC3E}">
        <p14:creationId xmlns:p14="http://schemas.microsoft.com/office/powerpoint/2010/main" val="20508433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3FA56-D144-4CC0-8264-76D408462F52}"/>
              </a:ext>
            </a:extLst>
          </p:cNvPr>
          <p:cNvSpPr>
            <a:spLocks noGrp="1"/>
          </p:cNvSpPr>
          <p:nvPr>
            <p:ph type="title"/>
          </p:nvPr>
        </p:nvSpPr>
        <p:spPr>
          <a:xfrm>
            <a:off x="838200" y="365125"/>
            <a:ext cx="10515600" cy="672105"/>
          </a:xfrm>
        </p:spPr>
        <p:txBody>
          <a:bodyPr>
            <a:noAutofit/>
          </a:bodyPr>
          <a:lstStyle/>
          <a:p>
            <a:pPr algn="ctr"/>
            <a:r>
              <a:rPr lang="en-IN" dirty="0"/>
              <a:t>Private</a:t>
            </a:r>
          </a:p>
        </p:txBody>
      </p:sp>
      <p:sp>
        <p:nvSpPr>
          <p:cNvPr id="3" name="Content Placeholder 2">
            <a:extLst>
              <a:ext uri="{FF2B5EF4-FFF2-40B4-BE49-F238E27FC236}">
                <a16:creationId xmlns:a16="http://schemas.microsoft.com/office/drawing/2014/main" id="{3EA886DC-EB51-4A40-A6C1-D3579CCF3499}"/>
              </a:ext>
            </a:extLst>
          </p:cNvPr>
          <p:cNvSpPr>
            <a:spLocks noGrp="1"/>
          </p:cNvSpPr>
          <p:nvPr>
            <p:ph idx="1"/>
          </p:nvPr>
        </p:nvSpPr>
        <p:spPr>
          <a:xfrm>
            <a:off x="300251" y="1282890"/>
            <a:ext cx="11696131" cy="5209985"/>
          </a:xfrm>
        </p:spPr>
        <p:txBody>
          <a:bodyPr/>
          <a:lstStyle/>
          <a:p>
            <a:r>
              <a:rPr lang="en-IN" dirty="0"/>
              <a:t>Private members are only accessible within the class. No outside access is allowed.</a:t>
            </a:r>
          </a:p>
          <a:p>
            <a:r>
              <a:rPr lang="en-IN" dirty="0"/>
              <a:t>A variable with prefix of double underscore (__) makes it </a:t>
            </a:r>
            <a:r>
              <a:rPr lang="en-IN" b="1" dirty="0"/>
              <a:t>private</a:t>
            </a:r>
            <a:r>
              <a:rPr lang="en-IN" dirty="0"/>
              <a:t>. It gives a strong suggestion not to touch it from outside the class. Any attempt to do so will result in an </a:t>
            </a:r>
            <a:r>
              <a:rPr lang="en-IN" dirty="0" err="1"/>
              <a:t>AttributeError</a:t>
            </a:r>
            <a:r>
              <a:rPr lang="en-IN" dirty="0"/>
              <a:t>.</a:t>
            </a:r>
          </a:p>
          <a:p>
            <a:r>
              <a:rPr lang="en-IN" dirty="0"/>
              <a:t>Still there is a tricky way to access private members outside of its class. </a:t>
            </a:r>
            <a:r>
              <a:rPr lang="en-IN" b="1" dirty="0"/>
              <a:t>How?</a:t>
            </a:r>
          </a:p>
          <a:p>
            <a:r>
              <a:rPr lang="en-IN" dirty="0"/>
              <a:t> Python performs name mangling of private variables. So, every member with double underscore will be changed in format: </a:t>
            </a:r>
            <a:r>
              <a:rPr lang="en-IN" dirty="0" err="1"/>
              <a:t>object._class__variable</a:t>
            </a:r>
            <a:endParaRPr lang="en-IN" dirty="0"/>
          </a:p>
          <a:p>
            <a:r>
              <a:rPr lang="en-IN" dirty="0"/>
              <a:t>Using above format, private variable can be accessed outside of its class. But it must be strictly avoided, unless inevitable. </a:t>
            </a:r>
          </a:p>
          <a:p>
            <a:endParaRPr lang="en-IN" dirty="0"/>
          </a:p>
        </p:txBody>
      </p:sp>
    </p:spTree>
    <p:extLst>
      <p:ext uri="{BB962C8B-B14F-4D97-AF65-F5344CB8AC3E}">
        <p14:creationId xmlns:p14="http://schemas.microsoft.com/office/powerpoint/2010/main" val="22723085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874BD-5B32-4842-8C07-6D151389EFFD}"/>
              </a:ext>
            </a:extLst>
          </p:cNvPr>
          <p:cNvSpPr>
            <a:spLocks noGrp="1"/>
          </p:cNvSpPr>
          <p:nvPr>
            <p:ph type="title"/>
          </p:nvPr>
        </p:nvSpPr>
        <p:spPr>
          <a:xfrm>
            <a:off x="838200" y="170597"/>
            <a:ext cx="10515600" cy="767308"/>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792E6ADD-DF87-48B6-86D9-837A82FD3F17}"/>
              </a:ext>
            </a:extLst>
          </p:cNvPr>
          <p:cNvSpPr>
            <a:spLocks noGrp="1"/>
          </p:cNvSpPr>
          <p:nvPr>
            <p:ph idx="1"/>
          </p:nvPr>
        </p:nvSpPr>
        <p:spPr>
          <a:xfrm>
            <a:off x="382137" y="937905"/>
            <a:ext cx="10971663" cy="5920095"/>
          </a:xfrm>
        </p:spPr>
        <p:txBody>
          <a:bodyPr>
            <a:normAutofit fontScale="92500" lnSpcReduction="20000"/>
          </a:bodyPr>
          <a:lstStyle/>
          <a:p>
            <a:r>
              <a:rPr lang="en-IN" dirty="0"/>
              <a:t>Example:</a:t>
            </a:r>
          </a:p>
          <a:p>
            <a:pPr marL="0" indent="0">
              <a:buNone/>
            </a:pPr>
            <a:r>
              <a:rPr lang="en-IN" dirty="0"/>
              <a:t>class employee:</a:t>
            </a:r>
          </a:p>
          <a:p>
            <a:pPr marL="0" indent="0">
              <a:buNone/>
            </a:pPr>
            <a:r>
              <a:rPr lang="en-IN" dirty="0"/>
              <a:t>    def __</a:t>
            </a:r>
            <a:r>
              <a:rPr lang="en-IN" dirty="0" err="1"/>
              <a:t>init</a:t>
            </a:r>
            <a:r>
              <a:rPr lang="en-IN" dirty="0"/>
              <a:t>__(self, name, </a:t>
            </a:r>
            <a:r>
              <a:rPr lang="en-IN" dirty="0" err="1"/>
              <a:t>sal</a:t>
            </a:r>
            <a:r>
              <a:rPr lang="en-IN" dirty="0"/>
              <a:t>):</a:t>
            </a:r>
          </a:p>
          <a:p>
            <a:pPr marL="0" indent="0">
              <a:buNone/>
            </a:pPr>
            <a:r>
              <a:rPr lang="en-IN" dirty="0"/>
              <a:t>        </a:t>
            </a:r>
            <a:r>
              <a:rPr lang="en-IN" dirty="0" err="1"/>
              <a:t>self.__name</a:t>
            </a:r>
            <a:r>
              <a:rPr lang="en-IN" dirty="0"/>
              <a:t>=name  		# private attribute </a:t>
            </a:r>
          </a:p>
          <a:p>
            <a:pPr marL="0" indent="0">
              <a:buNone/>
            </a:pPr>
            <a:r>
              <a:rPr lang="en-IN" dirty="0"/>
              <a:t>        </a:t>
            </a:r>
            <a:r>
              <a:rPr lang="en-IN" dirty="0" err="1"/>
              <a:t>self.__salary</a:t>
            </a:r>
            <a:r>
              <a:rPr lang="en-IN" dirty="0"/>
              <a:t>=</a:t>
            </a:r>
            <a:r>
              <a:rPr lang="en-IN" dirty="0" err="1"/>
              <a:t>sal</a:t>
            </a:r>
            <a:r>
              <a:rPr lang="en-IN" dirty="0"/>
              <a:t> 		# private attribute</a:t>
            </a:r>
          </a:p>
          <a:p>
            <a:pPr marL="0" indent="0">
              <a:buNone/>
            </a:pPr>
            <a:r>
              <a:rPr lang="en-IN" dirty="0"/>
              <a:t>e1=employee("Bill",10000)</a:t>
            </a:r>
          </a:p>
          <a:p>
            <a:pPr marL="0" indent="0">
              <a:buNone/>
            </a:pPr>
            <a:r>
              <a:rPr lang="en-IN" dirty="0"/>
              <a:t>print(e1._employee__salary)	</a:t>
            </a:r>
            <a:r>
              <a:rPr lang="en-IN" b="1" dirty="0"/>
              <a:t>#It must be avoided</a:t>
            </a:r>
          </a:p>
          <a:p>
            <a:pPr marL="0" indent="0">
              <a:buNone/>
            </a:pPr>
            <a:r>
              <a:rPr lang="en-IN" dirty="0"/>
              <a:t>e1._employee__salary=12000	</a:t>
            </a:r>
            <a:r>
              <a:rPr lang="en-IN" b="1" dirty="0"/>
              <a:t>#It must be avoided</a:t>
            </a:r>
          </a:p>
          <a:p>
            <a:pPr marL="0" indent="0">
              <a:buNone/>
            </a:pPr>
            <a:r>
              <a:rPr lang="en-IN" dirty="0"/>
              <a:t>print(e1._employee__salary)</a:t>
            </a:r>
          </a:p>
          <a:p>
            <a:pPr marL="0" indent="0">
              <a:buNone/>
            </a:pPr>
            <a:r>
              <a:rPr lang="en-IN" dirty="0"/>
              <a:t>print(e1.__salary)</a:t>
            </a:r>
          </a:p>
          <a:p>
            <a:pPr marL="0" indent="0">
              <a:buNone/>
            </a:pPr>
            <a:r>
              <a:rPr lang="en-IN" b="1" dirty="0"/>
              <a:t>Output:</a:t>
            </a:r>
          </a:p>
          <a:p>
            <a:pPr marL="0" indent="0">
              <a:buNone/>
            </a:pPr>
            <a:r>
              <a:rPr lang="en-IN" dirty="0"/>
              <a:t>10000</a:t>
            </a:r>
          </a:p>
          <a:p>
            <a:pPr marL="0" indent="0">
              <a:buNone/>
            </a:pPr>
            <a:r>
              <a:rPr lang="en-IN" dirty="0"/>
              <a:t>12000</a:t>
            </a:r>
          </a:p>
          <a:p>
            <a:pPr marL="0" indent="0">
              <a:buNone/>
            </a:pPr>
            <a:r>
              <a:rPr lang="en-IN" dirty="0" err="1"/>
              <a:t>AttributeError</a:t>
            </a:r>
            <a:r>
              <a:rPr lang="en-IN" dirty="0"/>
              <a:t>: 'employee' object has no attribute '__salary'</a:t>
            </a:r>
          </a:p>
        </p:txBody>
      </p:sp>
    </p:spTree>
    <p:extLst>
      <p:ext uri="{BB962C8B-B14F-4D97-AF65-F5344CB8AC3E}">
        <p14:creationId xmlns:p14="http://schemas.microsoft.com/office/powerpoint/2010/main" val="3982204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EA6BC-A809-45F4-8F38-95F9C7B78B3E}"/>
              </a:ext>
            </a:extLst>
          </p:cNvPr>
          <p:cNvSpPr>
            <a:spLocks noGrp="1"/>
          </p:cNvSpPr>
          <p:nvPr>
            <p:ph type="title"/>
          </p:nvPr>
        </p:nvSpPr>
        <p:spPr>
          <a:xfrm>
            <a:off x="838200" y="64873"/>
            <a:ext cx="10515600" cy="699401"/>
          </a:xfrm>
        </p:spPr>
        <p:txBody>
          <a:bodyPr>
            <a:normAutofit/>
          </a:bodyPr>
          <a:lstStyle/>
          <a:p>
            <a:pPr algn="ctr"/>
            <a:r>
              <a:rPr lang="en-IN" dirty="0"/>
              <a:t>Method Overloading</a:t>
            </a:r>
          </a:p>
        </p:txBody>
      </p:sp>
      <p:sp>
        <p:nvSpPr>
          <p:cNvPr id="3" name="Content Placeholder 2">
            <a:extLst>
              <a:ext uri="{FF2B5EF4-FFF2-40B4-BE49-F238E27FC236}">
                <a16:creationId xmlns:a16="http://schemas.microsoft.com/office/drawing/2014/main" id="{AEC29A41-2AB2-4FFA-92DC-DC307F3ADB26}"/>
              </a:ext>
            </a:extLst>
          </p:cNvPr>
          <p:cNvSpPr>
            <a:spLocks noGrp="1"/>
          </p:cNvSpPr>
          <p:nvPr>
            <p:ph idx="1"/>
          </p:nvPr>
        </p:nvSpPr>
        <p:spPr>
          <a:xfrm>
            <a:off x="327546" y="873457"/>
            <a:ext cx="11573302" cy="6127843"/>
          </a:xfrm>
        </p:spPr>
        <p:txBody>
          <a:bodyPr>
            <a:normAutofit fontScale="92500"/>
          </a:bodyPr>
          <a:lstStyle/>
          <a:p>
            <a:r>
              <a:rPr lang="en-IN" dirty="0"/>
              <a:t>It is called as </a:t>
            </a:r>
            <a:r>
              <a:rPr lang="en-IN" b="1" dirty="0"/>
              <a:t>compile time</a:t>
            </a:r>
            <a:r>
              <a:rPr lang="en-IN" dirty="0"/>
              <a:t> polymorphism.</a:t>
            </a:r>
            <a:r>
              <a:rPr lang="en-IN" b="1" dirty="0"/>
              <a:t> Unlike</a:t>
            </a:r>
            <a:r>
              <a:rPr lang="en-IN" dirty="0"/>
              <a:t> other languages ( C++, Java, C# etc.) , python </a:t>
            </a:r>
            <a:r>
              <a:rPr lang="en-IN" b="1" dirty="0"/>
              <a:t>does not support</a:t>
            </a:r>
            <a:r>
              <a:rPr lang="en-IN" dirty="0"/>
              <a:t> method overloading. We may overload the methods but can only use the latest defined method. For Example,</a:t>
            </a:r>
          </a:p>
          <a:p>
            <a:pPr marL="0" indent="0">
              <a:buNone/>
            </a:pPr>
            <a:r>
              <a:rPr lang="en-IN" dirty="0"/>
              <a:t>class test:</a:t>
            </a:r>
          </a:p>
          <a:p>
            <a:pPr marL="0" indent="0">
              <a:buNone/>
            </a:pPr>
            <a:r>
              <a:rPr lang="en-IN" dirty="0"/>
              <a:t>    def product(</a:t>
            </a:r>
            <a:r>
              <a:rPr lang="en-IN" dirty="0" err="1"/>
              <a:t>self,a</a:t>
            </a:r>
            <a:r>
              <a:rPr lang="en-IN" dirty="0"/>
              <a:t>, b): </a:t>
            </a:r>
          </a:p>
          <a:p>
            <a:pPr marL="0" indent="0">
              <a:buNone/>
            </a:pPr>
            <a:r>
              <a:rPr lang="en-IN" dirty="0"/>
              <a:t>        </a:t>
            </a:r>
            <a:r>
              <a:rPr lang="en-IN" dirty="0" err="1"/>
              <a:t>self.p</a:t>
            </a:r>
            <a:r>
              <a:rPr lang="en-IN" dirty="0"/>
              <a:t>=a*b</a:t>
            </a:r>
          </a:p>
          <a:p>
            <a:pPr marL="0" indent="0">
              <a:buNone/>
            </a:pPr>
            <a:r>
              <a:rPr lang="en-IN" dirty="0"/>
              <a:t>    def product(</a:t>
            </a:r>
            <a:r>
              <a:rPr lang="en-IN" dirty="0" err="1"/>
              <a:t>self,a</a:t>
            </a:r>
            <a:r>
              <a:rPr lang="en-IN" dirty="0"/>
              <a:t>, b, c): </a:t>
            </a:r>
          </a:p>
          <a:p>
            <a:pPr marL="0" indent="0">
              <a:buNone/>
            </a:pPr>
            <a:r>
              <a:rPr lang="en-IN" dirty="0"/>
              <a:t>        </a:t>
            </a:r>
            <a:r>
              <a:rPr lang="en-IN" dirty="0" err="1"/>
              <a:t>self.p</a:t>
            </a:r>
            <a:r>
              <a:rPr lang="en-IN" dirty="0"/>
              <a:t>=a*b*c</a:t>
            </a:r>
          </a:p>
          <a:p>
            <a:pPr marL="0" indent="0">
              <a:buNone/>
            </a:pPr>
            <a:r>
              <a:rPr lang="en-IN" dirty="0"/>
              <a:t>t1= test()</a:t>
            </a:r>
          </a:p>
          <a:p>
            <a:pPr marL="0" indent="0">
              <a:buNone/>
            </a:pPr>
            <a:r>
              <a:rPr lang="en-IN" dirty="0"/>
              <a:t>t1.product(4,5)	#This line produces Error</a:t>
            </a:r>
          </a:p>
          <a:p>
            <a:pPr marL="0" indent="0">
              <a:buNone/>
            </a:pPr>
            <a:r>
              <a:rPr lang="en-IN" dirty="0"/>
              <a:t>t1.product(4,5,3)</a:t>
            </a:r>
          </a:p>
          <a:p>
            <a:pPr marL="0" indent="0">
              <a:buNone/>
            </a:pPr>
            <a:r>
              <a:rPr lang="en-IN" dirty="0"/>
              <a:t>print(t1.p)</a:t>
            </a:r>
          </a:p>
          <a:p>
            <a:pPr marL="0" indent="0">
              <a:buNone/>
            </a:pPr>
            <a:r>
              <a:rPr lang="en-IN" b="1" dirty="0"/>
              <a:t>Output: </a:t>
            </a:r>
            <a:r>
              <a:rPr lang="en-IN" dirty="0" err="1"/>
              <a:t>TypeError</a:t>
            </a:r>
            <a:r>
              <a:rPr lang="en-IN" dirty="0"/>
              <a:t>: product() missing 1 required positional argument: 'c'</a:t>
            </a:r>
          </a:p>
          <a:p>
            <a:endParaRPr lang="en-IN" dirty="0"/>
          </a:p>
        </p:txBody>
      </p:sp>
    </p:spTree>
    <p:extLst>
      <p:ext uri="{BB962C8B-B14F-4D97-AF65-F5344CB8AC3E}">
        <p14:creationId xmlns:p14="http://schemas.microsoft.com/office/powerpoint/2010/main" val="25886773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00CFE-1BEB-43EE-AA52-189CCD5E3E37}"/>
              </a:ext>
            </a:extLst>
          </p:cNvPr>
          <p:cNvSpPr>
            <a:spLocks noGrp="1"/>
          </p:cNvSpPr>
          <p:nvPr>
            <p:ph type="title"/>
          </p:nvPr>
        </p:nvSpPr>
        <p:spPr>
          <a:xfrm>
            <a:off x="838200" y="109182"/>
            <a:ext cx="10515600" cy="603866"/>
          </a:xfrm>
        </p:spPr>
        <p:txBody>
          <a:bodyPr>
            <a:normAutofit fontScale="90000"/>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B6EF85F9-06DE-4CD3-A283-EB5CF53DDE22}"/>
              </a:ext>
            </a:extLst>
          </p:cNvPr>
          <p:cNvSpPr>
            <a:spLocks noGrp="1"/>
          </p:cNvSpPr>
          <p:nvPr>
            <p:ph idx="1"/>
          </p:nvPr>
        </p:nvSpPr>
        <p:spPr>
          <a:xfrm>
            <a:off x="0" y="713049"/>
            <a:ext cx="12078269" cy="6028946"/>
          </a:xfrm>
        </p:spPr>
        <p:txBody>
          <a:bodyPr/>
          <a:lstStyle/>
          <a:p>
            <a:r>
              <a:rPr lang="en-IN" dirty="0"/>
              <a:t>Reason for error in previous program is, product method with 2 parameters was replaced with product method with 3 parameters. Hence, ‘t1.product(4,5)’ statement gives an error because there is </a:t>
            </a:r>
            <a:r>
              <a:rPr lang="en-IN" b="1" dirty="0"/>
              <a:t>no such method </a:t>
            </a:r>
            <a:r>
              <a:rPr lang="en-IN" dirty="0"/>
              <a:t>named product having 2 parameter exist.</a:t>
            </a:r>
          </a:p>
          <a:p>
            <a:r>
              <a:rPr lang="en-IN" dirty="0"/>
              <a:t>If you comment line- ‘t1.product(4,5)’ then, statement ‘t1.product(4,5,3)’ will execute without any error because the latest version of product method contains 3 parameters. Because of this, method overloading is not possible in python.</a:t>
            </a:r>
          </a:p>
          <a:p>
            <a:r>
              <a:rPr lang="en-IN" dirty="0"/>
              <a:t>But there are some ways to achieve functionality like method overloading:</a:t>
            </a:r>
          </a:p>
          <a:p>
            <a:r>
              <a:rPr lang="en-IN" dirty="0"/>
              <a:t>1) Using default values</a:t>
            </a:r>
          </a:p>
          <a:p>
            <a:r>
              <a:rPr lang="en-IN" dirty="0"/>
              <a:t>2) Using variable length arguments</a:t>
            </a:r>
          </a:p>
          <a:p>
            <a:r>
              <a:rPr lang="en-IN" b="1" dirty="0"/>
              <a:t>Note:</a:t>
            </a:r>
            <a:r>
              <a:rPr lang="en-IN" dirty="0"/>
              <a:t> These ways gives you functionality like method overloading, but it is not actual method overloading. In method overloading, which method to call is determined at compile time, so, it is called as </a:t>
            </a:r>
            <a:r>
              <a:rPr lang="en-IN" b="1" dirty="0"/>
              <a:t>static binding</a:t>
            </a:r>
            <a:r>
              <a:rPr lang="en-IN" dirty="0"/>
              <a:t> or </a:t>
            </a:r>
            <a:r>
              <a:rPr lang="en-IN" b="1" dirty="0"/>
              <a:t>early binding.</a:t>
            </a:r>
            <a:r>
              <a:rPr lang="en-IN" dirty="0"/>
              <a:t> </a:t>
            </a:r>
          </a:p>
        </p:txBody>
      </p:sp>
    </p:spTree>
    <p:extLst>
      <p:ext uri="{BB962C8B-B14F-4D97-AF65-F5344CB8AC3E}">
        <p14:creationId xmlns:p14="http://schemas.microsoft.com/office/powerpoint/2010/main" val="21078011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2FB4B5-60AE-4647-81CD-31C4680C2070}"/>
              </a:ext>
            </a:extLst>
          </p:cNvPr>
          <p:cNvSpPr>
            <a:spLocks noGrp="1"/>
          </p:cNvSpPr>
          <p:nvPr>
            <p:ph idx="1"/>
          </p:nvPr>
        </p:nvSpPr>
        <p:spPr>
          <a:xfrm>
            <a:off x="368490" y="150125"/>
            <a:ext cx="11546006" cy="6707875"/>
          </a:xfrm>
        </p:spPr>
        <p:txBody>
          <a:bodyPr>
            <a:normAutofit fontScale="85000" lnSpcReduction="20000"/>
          </a:bodyPr>
          <a:lstStyle/>
          <a:p>
            <a:pPr marL="0" indent="0">
              <a:buNone/>
            </a:pPr>
            <a:r>
              <a:rPr lang="en-IN" b="1" dirty="0"/>
              <a:t>1) Using default values: </a:t>
            </a:r>
            <a:r>
              <a:rPr lang="en-IN" dirty="0"/>
              <a:t>Consider following example</a:t>
            </a:r>
          </a:p>
          <a:p>
            <a:pPr marL="0" indent="0">
              <a:buNone/>
            </a:pPr>
            <a:r>
              <a:rPr lang="en-IN" dirty="0"/>
              <a:t>class Human:</a:t>
            </a:r>
          </a:p>
          <a:p>
            <a:pPr marL="0" indent="0">
              <a:buNone/>
            </a:pPr>
            <a:r>
              <a:rPr lang="en-IN" dirty="0"/>
              <a:t>    def greeting(self, </a:t>
            </a:r>
            <a:r>
              <a:rPr lang="en-IN" dirty="0" err="1"/>
              <a:t>fname</a:t>
            </a:r>
            <a:r>
              <a:rPr lang="en-IN" dirty="0"/>
              <a:t>=</a:t>
            </a:r>
            <a:r>
              <a:rPr lang="en-IN" dirty="0" err="1"/>
              <a:t>None,lname</a:t>
            </a:r>
            <a:r>
              <a:rPr lang="en-IN" dirty="0"/>
              <a:t>=None):</a:t>
            </a:r>
          </a:p>
          <a:p>
            <a:pPr marL="0" indent="0">
              <a:buNone/>
            </a:pPr>
            <a:r>
              <a:rPr lang="en-IN" dirty="0"/>
              <a:t>        if </a:t>
            </a:r>
            <a:r>
              <a:rPr lang="en-IN" dirty="0" err="1"/>
              <a:t>fname</a:t>
            </a:r>
            <a:r>
              <a:rPr lang="en-IN" dirty="0"/>
              <a:t> and </a:t>
            </a:r>
            <a:r>
              <a:rPr lang="en-IN" dirty="0" err="1"/>
              <a:t>lname</a:t>
            </a:r>
            <a:r>
              <a:rPr lang="en-IN" dirty="0"/>
              <a:t> is not None:</a:t>
            </a:r>
          </a:p>
          <a:p>
            <a:pPr marL="0" indent="0">
              <a:buNone/>
            </a:pPr>
            <a:r>
              <a:rPr lang="en-IN" dirty="0"/>
              <a:t>            print('Hello ' + </a:t>
            </a:r>
            <a:r>
              <a:rPr lang="en-IN" dirty="0" err="1"/>
              <a:t>fname</a:t>
            </a:r>
            <a:r>
              <a:rPr lang="en-IN" dirty="0"/>
              <a:t>+' '+</a:t>
            </a:r>
            <a:r>
              <a:rPr lang="en-IN" dirty="0" err="1"/>
              <a:t>lname</a:t>
            </a:r>
            <a:r>
              <a:rPr lang="en-IN" dirty="0"/>
              <a:t>)</a:t>
            </a:r>
          </a:p>
          <a:p>
            <a:pPr marL="0" indent="0">
              <a:buNone/>
            </a:pPr>
            <a:r>
              <a:rPr lang="en-IN" dirty="0"/>
              <a:t>        </a:t>
            </a:r>
            <a:r>
              <a:rPr lang="en-IN" dirty="0" err="1"/>
              <a:t>elif</a:t>
            </a:r>
            <a:r>
              <a:rPr lang="en-IN" dirty="0"/>
              <a:t> </a:t>
            </a:r>
            <a:r>
              <a:rPr lang="en-IN" dirty="0" err="1"/>
              <a:t>fname</a:t>
            </a:r>
            <a:r>
              <a:rPr lang="en-IN" dirty="0"/>
              <a:t> is not None:</a:t>
            </a:r>
          </a:p>
          <a:p>
            <a:pPr marL="0" indent="0">
              <a:buNone/>
            </a:pPr>
            <a:r>
              <a:rPr lang="en-IN" dirty="0"/>
              <a:t>            print('Hello '+ </a:t>
            </a:r>
            <a:r>
              <a:rPr lang="en-IN" dirty="0" err="1"/>
              <a:t>fname</a:t>
            </a:r>
            <a:r>
              <a:rPr lang="en-IN" dirty="0"/>
              <a:t>)</a:t>
            </a:r>
          </a:p>
          <a:p>
            <a:pPr marL="0" indent="0">
              <a:buNone/>
            </a:pPr>
            <a:r>
              <a:rPr lang="en-IN" dirty="0"/>
              <a:t>        else:</a:t>
            </a:r>
          </a:p>
          <a:p>
            <a:pPr marL="0" indent="0">
              <a:buNone/>
            </a:pPr>
            <a:r>
              <a:rPr lang="en-IN" dirty="0"/>
              <a:t>            print('Hello ')</a:t>
            </a:r>
          </a:p>
          <a:p>
            <a:pPr marL="0" indent="0">
              <a:buNone/>
            </a:pPr>
            <a:r>
              <a:rPr lang="en-IN" dirty="0" err="1"/>
              <a:t>obj</a:t>
            </a:r>
            <a:r>
              <a:rPr lang="en-IN" dirty="0"/>
              <a:t> = Human()</a:t>
            </a:r>
          </a:p>
          <a:p>
            <a:pPr marL="0" indent="0">
              <a:buNone/>
            </a:pPr>
            <a:r>
              <a:rPr lang="en-IN" dirty="0" err="1"/>
              <a:t>obj.greeting</a:t>
            </a:r>
            <a:r>
              <a:rPr lang="en-IN" dirty="0"/>
              <a:t>()</a:t>
            </a:r>
          </a:p>
          <a:p>
            <a:pPr marL="0" indent="0">
              <a:buNone/>
            </a:pPr>
            <a:r>
              <a:rPr lang="en-IN" dirty="0" err="1"/>
              <a:t>obj.greeting</a:t>
            </a:r>
            <a:r>
              <a:rPr lang="en-IN" dirty="0"/>
              <a:t>('Guido')</a:t>
            </a:r>
          </a:p>
          <a:p>
            <a:pPr marL="0" indent="0">
              <a:buNone/>
            </a:pPr>
            <a:r>
              <a:rPr lang="en-IN" dirty="0" err="1"/>
              <a:t>obj.greeting</a:t>
            </a:r>
            <a:r>
              <a:rPr lang="en-IN" dirty="0"/>
              <a:t>('</a:t>
            </a:r>
            <a:r>
              <a:rPr lang="en-IN" dirty="0" err="1"/>
              <a:t>Guido','Rossum</a:t>
            </a:r>
            <a:r>
              <a:rPr lang="en-IN" dirty="0"/>
              <a:t>')</a:t>
            </a:r>
          </a:p>
          <a:p>
            <a:pPr marL="0" indent="0">
              <a:buNone/>
            </a:pPr>
            <a:r>
              <a:rPr lang="en-IN" b="1" dirty="0"/>
              <a:t>Output:</a:t>
            </a:r>
          </a:p>
          <a:p>
            <a:pPr marL="0" indent="0">
              <a:buNone/>
            </a:pPr>
            <a:r>
              <a:rPr lang="en-IN" dirty="0"/>
              <a:t>Hello </a:t>
            </a:r>
          </a:p>
          <a:p>
            <a:pPr marL="0" indent="0">
              <a:buNone/>
            </a:pPr>
            <a:r>
              <a:rPr lang="en-IN" dirty="0"/>
              <a:t>Hello Guido</a:t>
            </a:r>
          </a:p>
          <a:p>
            <a:pPr marL="0" indent="0">
              <a:buNone/>
            </a:pPr>
            <a:r>
              <a:rPr lang="en-IN" dirty="0"/>
              <a:t>Hello Guido Rossum</a:t>
            </a:r>
          </a:p>
        </p:txBody>
      </p:sp>
    </p:spTree>
    <p:extLst>
      <p:ext uri="{BB962C8B-B14F-4D97-AF65-F5344CB8AC3E}">
        <p14:creationId xmlns:p14="http://schemas.microsoft.com/office/powerpoint/2010/main" val="18420081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EE5F1F-269F-4E1C-B09E-626963441175}"/>
              </a:ext>
            </a:extLst>
          </p:cNvPr>
          <p:cNvSpPr>
            <a:spLocks noGrp="1"/>
          </p:cNvSpPr>
          <p:nvPr>
            <p:ph idx="1"/>
          </p:nvPr>
        </p:nvSpPr>
        <p:spPr>
          <a:xfrm>
            <a:off x="395785" y="218364"/>
            <a:ext cx="11259403" cy="6639636"/>
          </a:xfrm>
        </p:spPr>
        <p:txBody>
          <a:bodyPr>
            <a:normAutofit lnSpcReduction="10000"/>
          </a:bodyPr>
          <a:lstStyle/>
          <a:p>
            <a:pPr marL="0" indent="0">
              <a:buNone/>
            </a:pPr>
            <a:r>
              <a:rPr lang="en-IN" b="1" dirty="0"/>
              <a:t>2) Using variable length arguments: </a:t>
            </a:r>
            <a:r>
              <a:rPr lang="en-IN" dirty="0"/>
              <a:t>Consider following example</a:t>
            </a:r>
          </a:p>
          <a:p>
            <a:pPr marL="0" indent="0">
              <a:buNone/>
            </a:pPr>
            <a:r>
              <a:rPr lang="en-IN" dirty="0"/>
              <a:t>def add(</a:t>
            </a:r>
            <a:r>
              <a:rPr lang="en-IN" dirty="0" err="1"/>
              <a:t>instanceOf</a:t>
            </a:r>
            <a:r>
              <a:rPr lang="en-IN" dirty="0"/>
              <a:t>,*</a:t>
            </a:r>
            <a:r>
              <a:rPr lang="en-IN" dirty="0" err="1"/>
              <a:t>args</a:t>
            </a:r>
            <a:r>
              <a:rPr lang="en-IN" dirty="0"/>
              <a:t>):</a:t>
            </a:r>
          </a:p>
          <a:p>
            <a:pPr marL="0" indent="0">
              <a:buNone/>
            </a:pPr>
            <a:r>
              <a:rPr lang="en-IN" dirty="0"/>
              <a:t>    if </a:t>
            </a:r>
            <a:r>
              <a:rPr lang="en-IN" dirty="0" err="1"/>
              <a:t>instanceOf</a:t>
            </a:r>
            <a:r>
              <a:rPr lang="en-IN" dirty="0"/>
              <a:t>=='int':</a:t>
            </a:r>
          </a:p>
          <a:p>
            <a:pPr marL="0" indent="0">
              <a:buNone/>
            </a:pPr>
            <a:r>
              <a:rPr lang="en-IN" dirty="0"/>
              <a:t>           result=0</a:t>
            </a:r>
          </a:p>
          <a:p>
            <a:pPr marL="0" indent="0">
              <a:buNone/>
            </a:pPr>
            <a:r>
              <a:rPr lang="en-IN" dirty="0"/>
              <a:t>    if </a:t>
            </a:r>
            <a:r>
              <a:rPr lang="en-IN" dirty="0" err="1"/>
              <a:t>instanceOf</a:t>
            </a:r>
            <a:r>
              <a:rPr lang="en-IN" dirty="0"/>
              <a:t>=='str':</a:t>
            </a:r>
          </a:p>
          <a:p>
            <a:pPr marL="0" indent="0">
              <a:buNone/>
            </a:pPr>
            <a:r>
              <a:rPr lang="en-IN" dirty="0"/>
              <a:t>            result=''</a:t>
            </a:r>
          </a:p>
          <a:p>
            <a:pPr marL="0" indent="0">
              <a:buNone/>
            </a:pPr>
            <a:r>
              <a:rPr lang="en-IN" dirty="0"/>
              <a:t>    for </a:t>
            </a:r>
            <a:r>
              <a:rPr lang="en-IN" dirty="0" err="1"/>
              <a:t>i</a:t>
            </a:r>
            <a:r>
              <a:rPr lang="en-IN" dirty="0"/>
              <a:t> in </a:t>
            </a:r>
            <a:r>
              <a:rPr lang="en-IN" dirty="0" err="1"/>
              <a:t>args</a:t>
            </a:r>
            <a:r>
              <a:rPr lang="en-IN" dirty="0"/>
              <a:t>:</a:t>
            </a:r>
          </a:p>
          <a:p>
            <a:pPr marL="0" indent="0">
              <a:buNone/>
            </a:pPr>
            <a:r>
              <a:rPr lang="en-IN" dirty="0"/>
              <a:t>            result+=</a:t>
            </a:r>
            <a:r>
              <a:rPr lang="en-IN" dirty="0" err="1"/>
              <a:t>i</a:t>
            </a:r>
            <a:endParaRPr lang="en-IN" dirty="0"/>
          </a:p>
          <a:p>
            <a:pPr marL="0" indent="0">
              <a:buNone/>
            </a:pPr>
            <a:r>
              <a:rPr lang="en-IN" dirty="0"/>
              <a:t>    return result</a:t>
            </a:r>
          </a:p>
          <a:p>
            <a:pPr marL="0" indent="0">
              <a:buNone/>
            </a:pPr>
            <a:r>
              <a:rPr lang="en-IN" dirty="0"/>
              <a:t>print(add('int',3,4,5,6,2))</a:t>
            </a:r>
          </a:p>
          <a:p>
            <a:pPr marL="0" indent="0">
              <a:buNone/>
            </a:pPr>
            <a:r>
              <a:rPr lang="en-IN" dirty="0"/>
              <a:t>print(add('</a:t>
            </a:r>
            <a:r>
              <a:rPr lang="en-IN" dirty="0" err="1"/>
              <a:t>str','I</a:t>
            </a:r>
            <a:r>
              <a:rPr lang="en-IN" dirty="0"/>
              <a:t> ','speak ','Gujarati’)) </a:t>
            </a:r>
          </a:p>
          <a:p>
            <a:pPr marL="0" indent="0">
              <a:buNone/>
            </a:pPr>
            <a:r>
              <a:rPr lang="en-IN" b="1" dirty="0"/>
              <a:t>Output:</a:t>
            </a:r>
          </a:p>
          <a:p>
            <a:pPr marL="0" indent="0">
              <a:buNone/>
            </a:pPr>
            <a:r>
              <a:rPr lang="en-IN" dirty="0"/>
              <a:t>20</a:t>
            </a:r>
          </a:p>
          <a:p>
            <a:pPr marL="0" indent="0">
              <a:buNone/>
            </a:pPr>
            <a:r>
              <a:rPr lang="en-IN" dirty="0"/>
              <a:t>I speak Gujarati</a:t>
            </a:r>
          </a:p>
        </p:txBody>
      </p:sp>
    </p:spTree>
    <p:extLst>
      <p:ext uri="{BB962C8B-B14F-4D97-AF65-F5344CB8AC3E}">
        <p14:creationId xmlns:p14="http://schemas.microsoft.com/office/powerpoint/2010/main" val="1329663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4A2E3-7F79-4FB7-9BF1-1705B55DBD68}"/>
              </a:ext>
            </a:extLst>
          </p:cNvPr>
          <p:cNvSpPr>
            <a:spLocks noGrp="1"/>
          </p:cNvSpPr>
          <p:nvPr>
            <p:ph type="title"/>
          </p:nvPr>
        </p:nvSpPr>
        <p:spPr>
          <a:xfrm>
            <a:off x="838200" y="365126"/>
            <a:ext cx="10515600" cy="863174"/>
          </a:xfrm>
        </p:spPr>
        <p:txBody>
          <a:bodyPr/>
          <a:lstStyle/>
          <a:p>
            <a:pPr algn="ctr"/>
            <a:r>
              <a:rPr lang="en-IN" dirty="0"/>
              <a:t>Encapsulation &amp; Data hiding</a:t>
            </a:r>
          </a:p>
        </p:txBody>
      </p:sp>
      <p:sp>
        <p:nvSpPr>
          <p:cNvPr id="3" name="Content Placeholder 2">
            <a:extLst>
              <a:ext uri="{FF2B5EF4-FFF2-40B4-BE49-F238E27FC236}">
                <a16:creationId xmlns:a16="http://schemas.microsoft.com/office/drawing/2014/main" id="{CF1EB36D-BC9D-4851-A903-2C55574C8774}"/>
              </a:ext>
            </a:extLst>
          </p:cNvPr>
          <p:cNvSpPr>
            <a:spLocks noGrp="1"/>
          </p:cNvSpPr>
          <p:nvPr>
            <p:ph idx="1"/>
          </p:nvPr>
        </p:nvSpPr>
        <p:spPr>
          <a:xfrm>
            <a:off x="327545" y="1228300"/>
            <a:ext cx="11600597" cy="5513693"/>
          </a:xfrm>
        </p:spPr>
        <p:txBody>
          <a:bodyPr>
            <a:normAutofit/>
          </a:bodyPr>
          <a:lstStyle/>
          <a:p>
            <a:r>
              <a:rPr lang="en-IN" b="1" dirty="0"/>
              <a:t>Encapsulation</a:t>
            </a:r>
            <a:r>
              <a:rPr lang="en-IN" dirty="0"/>
              <a:t> means wrapping the implementation of data member (variables) and methods inside a class. Encapsulation concerns about wrapping data to hide the complexity of a system.</a:t>
            </a:r>
          </a:p>
          <a:p>
            <a:r>
              <a:rPr lang="en-IN" dirty="0"/>
              <a:t>Encapsulated method tells </a:t>
            </a:r>
            <a:r>
              <a:rPr lang="en-IN" b="1" dirty="0"/>
              <a:t>what</a:t>
            </a:r>
            <a:r>
              <a:rPr lang="en-IN" dirty="0"/>
              <a:t> action it performs on object, but it does not describe </a:t>
            </a:r>
            <a:r>
              <a:rPr lang="en-IN" b="1" dirty="0"/>
              <a:t>how</a:t>
            </a:r>
            <a:r>
              <a:rPr lang="en-IN" dirty="0"/>
              <a:t> does it perform that action.</a:t>
            </a:r>
          </a:p>
          <a:p>
            <a:r>
              <a:rPr lang="en-IN" dirty="0"/>
              <a:t>In OOP, encapsulation is achieved </a:t>
            </a:r>
            <a:r>
              <a:rPr lang="en-IN" b="1" dirty="0"/>
              <a:t>through class and object.</a:t>
            </a:r>
          </a:p>
          <a:p>
            <a:r>
              <a:rPr lang="en-IN" b="1" dirty="0"/>
              <a:t>Data Hiding</a:t>
            </a:r>
            <a:r>
              <a:rPr lang="en-IN" dirty="0"/>
              <a:t> means restricting the use of members of a class to prevent an illegal or unauthorized access.</a:t>
            </a:r>
          </a:p>
          <a:p>
            <a:r>
              <a:rPr lang="en-IN" dirty="0"/>
              <a:t>The main difference between data hiding and encapsulation is that data hiding focus more on </a:t>
            </a:r>
            <a:r>
              <a:rPr lang="en-IN" b="1" dirty="0"/>
              <a:t>data security</a:t>
            </a:r>
            <a:r>
              <a:rPr lang="en-IN" dirty="0"/>
              <a:t> and encapsulation focuses more on </a:t>
            </a:r>
            <a:r>
              <a:rPr lang="en-IN" b="1" dirty="0"/>
              <a:t>hiding the complexity of the system</a:t>
            </a:r>
            <a:r>
              <a:rPr lang="en-IN" dirty="0"/>
              <a:t>.</a:t>
            </a:r>
          </a:p>
        </p:txBody>
      </p:sp>
    </p:spTree>
    <p:extLst>
      <p:ext uri="{BB962C8B-B14F-4D97-AF65-F5344CB8AC3E}">
        <p14:creationId xmlns:p14="http://schemas.microsoft.com/office/powerpoint/2010/main" val="34442270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354CD-9952-4F03-AD16-F3081CE76C43}"/>
              </a:ext>
            </a:extLst>
          </p:cNvPr>
          <p:cNvSpPr>
            <a:spLocks noGrp="1"/>
          </p:cNvSpPr>
          <p:nvPr>
            <p:ph type="title"/>
          </p:nvPr>
        </p:nvSpPr>
        <p:spPr>
          <a:xfrm>
            <a:off x="838200" y="365125"/>
            <a:ext cx="10515600" cy="876821"/>
          </a:xfrm>
        </p:spPr>
        <p:txBody>
          <a:bodyPr/>
          <a:lstStyle/>
          <a:p>
            <a:pPr algn="ctr"/>
            <a:r>
              <a:rPr lang="en-IN" dirty="0"/>
              <a:t>Operator Overloading</a:t>
            </a:r>
          </a:p>
        </p:txBody>
      </p:sp>
      <p:sp>
        <p:nvSpPr>
          <p:cNvPr id="3" name="Content Placeholder 2">
            <a:extLst>
              <a:ext uri="{FF2B5EF4-FFF2-40B4-BE49-F238E27FC236}">
                <a16:creationId xmlns:a16="http://schemas.microsoft.com/office/drawing/2014/main" id="{4B18BE72-C7DC-473A-8A51-D66513FCE656}"/>
              </a:ext>
            </a:extLst>
          </p:cNvPr>
          <p:cNvSpPr>
            <a:spLocks noGrp="1"/>
          </p:cNvSpPr>
          <p:nvPr>
            <p:ph idx="1"/>
          </p:nvPr>
        </p:nvSpPr>
        <p:spPr>
          <a:xfrm>
            <a:off x="177421" y="1392072"/>
            <a:ext cx="11818961" cy="5199797"/>
          </a:xfrm>
        </p:spPr>
        <p:txBody>
          <a:bodyPr>
            <a:normAutofit fontScale="92500" lnSpcReduction="10000"/>
          </a:bodyPr>
          <a:lstStyle/>
          <a:p>
            <a:r>
              <a:rPr lang="en-IN" dirty="0"/>
              <a:t>Python operators work for built-in datatypes. But same operator behaves differently with different datatypes. For example, the + operator will, perform arithmetic addition on two numbers, merge two lists and concatenate two strings.</a:t>
            </a:r>
          </a:p>
          <a:p>
            <a:r>
              <a:rPr lang="en-IN" dirty="0"/>
              <a:t>This feature in Python, that allows same operator to have different meaning according to the context is called operator overloading.</a:t>
            </a:r>
          </a:p>
          <a:p>
            <a:r>
              <a:rPr lang="en-IN" dirty="0"/>
              <a:t>In python, Special functions are used to perform operator overloading. </a:t>
            </a:r>
          </a:p>
          <a:p>
            <a:r>
              <a:rPr lang="en-IN" dirty="0"/>
              <a:t>When we use </a:t>
            </a:r>
            <a:r>
              <a:rPr lang="en-IN"/>
              <a:t>an operator </a:t>
            </a:r>
            <a:r>
              <a:rPr lang="en-IN" dirty="0"/>
              <a:t>then automatically a special function or magic function associated with that operator is invoked. </a:t>
            </a:r>
          </a:p>
          <a:p>
            <a:r>
              <a:rPr lang="en-IN" dirty="0"/>
              <a:t>Changing the behaviour of operator is as simple as changing the behaviour of method or function. You define methods in your class and operators work according to that behaviour defined in methods. </a:t>
            </a:r>
          </a:p>
          <a:p>
            <a:r>
              <a:rPr lang="en-IN" dirty="0"/>
              <a:t>When we use + operator, the </a:t>
            </a:r>
            <a:r>
              <a:rPr lang="en-IN" b="1" dirty="0"/>
              <a:t>special method __add__</a:t>
            </a:r>
            <a:r>
              <a:rPr lang="en-IN" dirty="0"/>
              <a:t> is automatically invoked in which the operation for + operator is defined. Now by changing this magic method’s code, we can give extra meaning to the + operator.</a:t>
            </a:r>
          </a:p>
        </p:txBody>
      </p:sp>
    </p:spTree>
    <p:extLst>
      <p:ext uri="{BB962C8B-B14F-4D97-AF65-F5344CB8AC3E}">
        <p14:creationId xmlns:p14="http://schemas.microsoft.com/office/powerpoint/2010/main" val="35611501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E7018-9EE9-44B5-A5ED-5A7F6F6AA58E}"/>
              </a:ext>
            </a:extLst>
          </p:cNvPr>
          <p:cNvSpPr>
            <a:spLocks noGrp="1"/>
          </p:cNvSpPr>
          <p:nvPr>
            <p:ph type="title"/>
          </p:nvPr>
        </p:nvSpPr>
        <p:spPr>
          <a:xfrm>
            <a:off x="838200" y="116007"/>
            <a:ext cx="10515600" cy="535627"/>
          </a:xfrm>
        </p:spPr>
        <p:txBody>
          <a:bodyPr>
            <a:normAutofit fontScale="90000"/>
          </a:bodyPr>
          <a:lstStyle/>
          <a:p>
            <a:pPr algn="ctr"/>
            <a:r>
              <a:rPr lang="en-IN" dirty="0"/>
              <a:t>Overloading of binary + operator</a:t>
            </a:r>
          </a:p>
        </p:txBody>
      </p:sp>
      <p:sp>
        <p:nvSpPr>
          <p:cNvPr id="3" name="Content Placeholder 2">
            <a:extLst>
              <a:ext uri="{FF2B5EF4-FFF2-40B4-BE49-F238E27FC236}">
                <a16:creationId xmlns:a16="http://schemas.microsoft.com/office/drawing/2014/main" id="{1934636B-16FB-41B3-BE03-98AB835051F7}"/>
              </a:ext>
            </a:extLst>
          </p:cNvPr>
          <p:cNvSpPr>
            <a:spLocks noGrp="1"/>
          </p:cNvSpPr>
          <p:nvPr>
            <p:ph idx="1"/>
          </p:nvPr>
        </p:nvSpPr>
        <p:spPr>
          <a:xfrm>
            <a:off x="518615" y="777922"/>
            <a:ext cx="11368585" cy="6080078"/>
          </a:xfrm>
        </p:spPr>
        <p:txBody>
          <a:bodyPr>
            <a:normAutofit fontScale="85000" lnSpcReduction="20000"/>
          </a:bodyPr>
          <a:lstStyle/>
          <a:p>
            <a:r>
              <a:rPr lang="en-IN" dirty="0"/>
              <a:t>To overload binary + operator, we will need to implement __add__() function in the class.  For Example,</a:t>
            </a:r>
          </a:p>
          <a:p>
            <a:pPr marL="0" indent="0">
              <a:buNone/>
            </a:pPr>
            <a:r>
              <a:rPr lang="en-IN" dirty="0"/>
              <a:t>class A: </a:t>
            </a:r>
          </a:p>
          <a:p>
            <a:pPr marL="0" indent="0">
              <a:buNone/>
            </a:pPr>
            <a:r>
              <a:rPr lang="en-IN" dirty="0"/>
              <a:t>    def __</a:t>
            </a:r>
            <a:r>
              <a:rPr lang="en-IN" dirty="0" err="1"/>
              <a:t>init</a:t>
            </a:r>
            <a:r>
              <a:rPr lang="en-IN" dirty="0"/>
              <a:t>__(self, a): </a:t>
            </a:r>
          </a:p>
          <a:p>
            <a:pPr marL="0" indent="0">
              <a:buNone/>
            </a:pPr>
            <a:r>
              <a:rPr lang="en-IN" dirty="0"/>
              <a:t>        </a:t>
            </a:r>
            <a:r>
              <a:rPr lang="en-IN" dirty="0" err="1"/>
              <a:t>self.a</a:t>
            </a:r>
            <a:r>
              <a:rPr lang="en-IN" dirty="0"/>
              <a:t> = a </a:t>
            </a:r>
          </a:p>
          <a:p>
            <a:pPr marL="0" indent="0">
              <a:buNone/>
            </a:pPr>
            <a:r>
              <a:rPr lang="en-IN" dirty="0"/>
              <a:t>    def __add__(self, o): </a:t>
            </a:r>
          </a:p>
          <a:p>
            <a:pPr marL="0" indent="0">
              <a:buNone/>
            </a:pPr>
            <a:r>
              <a:rPr lang="en-IN" dirty="0"/>
              <a:t>        return </a:t>
            </a:r>
            <a:r>
              <a:rPr lang="en-IN" dirty="0" err="1"/>
              <a:t>self.a</a:t>
            </a:r>
            <a:r>
              <a:rPr lang="en-IN" dirty="0"/>
              <a:t> + </a:t>
            </a:r>
            <a:r>
              <a:rPr lang="en-IN" dirty="0" err="1"/>
              <a:t>o.a</a:t>
            </a:r>
            <a:r>
              <a:rPr lang="en-IN" dirty="0"/>
              <a:t>  </a:t>
            </a:r>
          </a:p>
          <a:p>
            <a:pPr marL="0" indent="0">
              <a:buNone/>
            </a:pPr>
            <a:r>
              <a:rPr lang="en-IN" dirty="0"/>
              <a:t>ob1 = A(1) </a:t>
            </a:r>
          </a:p>
          <a:p>
            <a:pPr marL="0" indent="0">
              <a:buNone/>
            </a:pPr>
            <a:r>
              <a:rPr lang="en-IN" dirty="0"/>
              <a:t>ob2 = A(2) </a:t>
            </a:r>
          </a:p>
          <a:p>
            <a:pPr marL="0" indent="0">
              <a:buNone/>
            </a:pPr>
            <a:r>
              <a:rPr lang="en-IN" dirty="0"/>
              <a:t>ob3 = A("python ") </a:t>
            </a:r>
          </a:p>
          <a:p>
            <a:pPr marL="0" indent="0">
              <a:buNone/>
            </a:pPr>
            <a:r>
              <a:rPr lang="en-IN" dirty="0"/>
              <a:t>ob4 = A("program")</a:t>
            </a:r>
          </a:p>
          <a:p>
            <a:pPr marL="0" indent="0">
              <a:buNone/>
            </a:pPr>
            <a:r>
              <a:rPr lang="en-IN" dirty="0"/>
              <a:t>u=ob1+ob2</a:t>
            </a:r>
          </a:p>
          <a:p>
            <a:pPr marL="0" indent="0">
              <a:buNone/>
            </a:pPr>
            <a:r>
              <a:rPr lang="en-IN" dirty="0"/>
              <a:t>v=ob3+ob4</a:t>
            </a:r>
          </a:p>
          <a:p>
            <a:pPr marL="0" indent="0">
              <a:buNone/>
            </a:pPr>
            <a:r>
              <a:rPr lang="en-IN" dirty="0"/>
              <a:t>print(u) </a:t>
            </a:r>
          </a:p>
          <a:p>
            <a:pPr marL="0" indent="0">
              <a:buNone/>
            </a:pPr>
            <a:r>
              <a:rPr lang="en-IN" dirty="0"/>
              <a:t>print(v)</a:t>
            </a:r>
          </a:p>
        </p:txBody>
      </p:sp>
      <p:sp>
        <p:nvSpPr>
          <p:cNvPr id="4" name="TextBox 3">
            <a:extLst>
              <a:ext uri="{FF2B5EF4-FFF2-40B4-BE49-F238E27FC236}">
                <a16:creationId xmlns:a16="http://schemas.microsoft.com/office/drawing/2014/main" id="{2D441DC7-C048-497F-BEC5-49EE1CDE776C}"/>
              </a:ext>
            </a:extLst>
          </p:cNvPr>
          <p:cNvSpPr txBox="1"/>
          <p:nvPr/>
        </p:nvSpPr>
        <p:spPr>
          <a:xfrm>
            <a:off x="4612943" y="5322627"/>
            <a:ext cx="2606723" cy="1200329"/>
          </a:xfrm>
          <a:prstGeom prst="rect">
            <a:avLst/>
          </a:prstGeom>
          <a:noFill/>
          <a:ln w="3175">
            <a:solidFill>
              <a:schemeClr val="tx1"/>
            </a:solidFill>
          </a:ln>
        </p:spPr>
        <p:txBody>
          <a:bodyPr wrap="square" rtlCol="0">
            <a:spAutoFit/>
          </a:bodyPr>
          <a:lstStyle/>
          <a:p>
            <a:r>
              <a:rPr lang="en-IN" sz="2400" b="1" dirty="0">
                <a:latin typeface="Times New Roman" panose="02020603050405020304" pitchFamily="18" charset="0"/>
                <a:cs typeface="Times New Roman" panose="02020603050405020304" pitchFamily="18" charset="0"/>
              </a:rPr>
              <a:t>Output:</a:t>
            </a:r>
          </a:p>
          <a:p>
            <a:r>
              <a:rPr lang="en-IN" sz="2400" dirty="0">
                <a:latin typeface="Times New Roman" panose="02020603050405020304" pitchFamily="18" charset="0"/>
                <a:cs typeface="Times New Roman" panose="02020603050405020304" pitchFamily="18" charset="0"/>
              </a:rPr>
              <a:t>3</a:t>
            </a:r>
          </a:p>
          <a:p>
            <a:r>
              <a:rPr lang="en-IN" sz="2400" dirty="0">
                <a:latin typeface="Times New Roman" panose="02020603050405020304" pitchFamily="18" charset="0"/>
                <a:cs typeface="Times New Roman" panose="02020603050405020304" pitchFamily="18" charset="0"/>
              </a:rPr>
              <a:t>python program</a:t>
            </a:r>
          </a:p>
        </p:txBody>
      </p:sp>
    </p:spTree>
    <p:extLst>
      <p:ext uri="{BB962C8B-B14F-4D97-AF65-F5344CB8AC3E}">
        <p14:creationId xmlns:p14="http://schemas.microsoft.com/office/powerpoint/2010/main" val="9223282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1630C-1CA2-4C62-8933-889B44F0AE04}"/>
              </a:ext>
            </a:extLst>
          </p:cNvPr>
          <p:cNvSpPr>
            <a:spLocks noGrp="1"/>
          </p:cNvSpPr>
          <p:nvPr>
            <p:ph type="title"/>
          </p:nvPr>
        </p:nvSpPr>
        <p:spPr>
          <a:xfrm>
            <a:off x="838200" y="365125"/>
            <a:ext cx="10515600" cy="549275"/>
          </a:xfrm>
        </p:spPr>
        <p:txBody>
          <a:bodyPr>
            <a:normAutofit fontScale="90000"/>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99F0651E-273D-4577-B1B2-6198FD342686}"/>
              </a:ext>
            </a:extLst>
          </p:cNvPr>
          <p:cNvSpPr>
            <a:spLocks noGrp="1"/>
          </p:cNvSpPr>
          <p:nvPr>
            <p:ph idx="1"/>
          </p:nvPr>
        </p:nvSpPr>
        <p:spPr>
          <a:xfrm>
            <a:off x="838200" y="1064525"/>
            <a:ext cx="10515600" cy="5936775"/>
          </a:xfrm>
        </p:spPr>
        <p:txBody>
          <a:bodyPr>
            <a:normAutofit fontScale="92500" lnSpcReduction="10000"/>
          </a:bodyPr>
          <a:lstStyle/>
          <a:p>
            <a:r>
              <a:rPr lang="en-IN" dirty="0"/>
              <a:t>Example-2</a:t>
            </a:r>
          </a:p>
          <a:p>
            <a:pPr marL="0" indent="0">
              <a:buNone/>
            </a:pPr>
            <a:r>
              <a:rPr lang="en-IN" dirty="0"/>
              <a:t>class Point:</a:t>
            </a:r>
          </a:p>
          <a:p>
            <a:pPr marL="0" indent="0">
              <a:buNone/>
            </a:pPr>
            <a:r>
              <a:rPr lang="en-IN" dirty="0"/>
              <a:t>    def __</a:t>
            </a:r>
            <a:r>
              <a:rPr lang="en-IN" dirty="0" err="1"/>
              <a:t>init</a:t>
            </a:r>
            <a:r>
              <a:rPr lang="en-IN" dirty="0"/>
              <a:t>__(self, x = 0, y = 0):</a:t>
            </a:r>
          </a:p>
          <a:p>
            <a:pPr marL="0" indent="0">
              <a:buNone/>
            </a:pPr>
            <a:r>
              <a:rPr lang="en-IN" dirty="0"/>
              <a:t>        </a:t>
            </a:r>
            <a:r>
              <a:rPr lang="en-IN" dirty="0" err="1"/>
              <a:t>self.x</a:t>
            </a:r>
            <a:r>
              <a:rPr lang="en-IN" dirty="0"/>
              <a:t> = x</a:t>
            </a:r>
          </a:p>
          <a:p>
            <a:pPr marL="0" indent="0">
              <a:buNone/>
            </a:pPr>
            <a:r>
              <a:rPr lang="en-IN" dirty="0"/>
              <a:t>        </a:t>
            </a:r>
            <a:r>
              <a:rPr lang="en-IN" dirty="0" err="1"/>
              <a:t>self.y</a:t>
            </a:r>
            <a:r>
              <a:rPr lang="en-IN" dirty="0"/>
              <a:t> = y</a:t>
            </a:r>
          </a:p>
          <a:p>
            <a:pPr marL="0" indent="0">
              <a:buNone/>
            </a:pPr>
            <a:r>
              <a:rPr lang="en-IN" dirty="0"/>
              <a:t>    def __add__(</a:t>
            </a:r>
            <a:r>
              <a:rPr lang="en-IN" dirty="0" err="1"/>
              <a:t>self,other</a:t>
            </a:r>
            <a:r>
              <a:rPr lang="en-IN" dirty="0"/>
              <a:t>):</a:t>
            </a:r>
          </a:p>
          <a:p>
            <a:pPr marL="0" indent="0">
              <a:buNone/>
            </a:pPr>
            <a:r>
              <a:rPr lang="en-IN" dirty="0"/>
              <a:t>        x = </a:t>
            </a:r>
            <a:r>
              <a:rPr lang="en-IN" dirty="0" err="1"/>
              <a:t>self.x</a:t>
            </a:r>
            <a:r>
              <a:rPr lang="en-IN" dirty="0"/>
              <a:t> + </a:t>
            </a:r>
            <a:r>
              <a:rPr lang="en-IN" dirty="0" err="1"/>
              <a:t>other.x</a:t>
            </a:r>
            <a:endParaRPr lang="en-IN" dirty="0"/>
          </a:p>
          <a:p>
            <a:pPr marL="0" indent="0">
              <a:buNone/>
            </a:pPr>
            <a:r>
              <a:rPr lang="en-IN" dirty="0"/>
              <a:t>        y = </a:t>
            </a:r>
            <a:r>
              <a:rPr lang="en-IN" dirty="0" err="1"/>
              <a:t>self.y</a:t>
            </a:r>
            <a:r>
              <a:rPr lang="en-IN" dirty="0"/>
              <a:t> + </a:t>
            </a:r>
            <a:r>
              <a:rPr lang="en-IN" dirty="0" err="1"/>
              <a:t>other.y</a:t>
            </a:r>
            <a:endParaRPr lang="en-IN" dirty="0"/>
          </a:p>
          <a:p>
            <a:pPr marL="0" indent="0">
              <a:buNone/>
            </a:pPr>
            <a:r>
              <a:rPr lang="en-IN" dirty="0"/>
              <a:t>        return (</a:t>
            </a:r>
            <a:r>
              <a:rPr lang="en-IN" dirty="0" err="1"/>
              <a:t>x,y</a:t>
            </a:r>
            <a:r>
              <a:rPr lang="en-IN" dirty="0"/>
              <a:t>)</a:t>
            </a:r>
          </a:p>
          <a:p>
            <a:pPr marL="0" indent="0">
              <a:buNone/>
            </a:pPr>
            <a:r>
              <a:rPr lang="en-IN" dirty="0"/>
              <a:t>p1 = Point(2,3)</a:t>
            </a:r>
          </a:p>
          <a:p>
            <a:pPr marL="0" indent="0">
              <a:buNone/>
            </a:pPr>
            <a:r>
              <a:rPr lang="en-IN" dirty="0"/>
              <a:t>p2 = Point(-1,2)</a:t>
            </a:r>
          </a:p>
          <a:p>
            <a:pPr marL="0" indent="0">
              <a:buNone/>
            </a:pPr>
            <a:r>
              <a:rPr lang="en-IN" dirty="0"/>
              <a:t>print(p1 + p2)</a:t>
            </a:r>
          </a:p>
          <a:p>
            <a:pPr marL="0" indent="0">
              <a:buNone/>
            </a:pPr>
            <a:r>
              <a:rPr lang="en-IN" b="1" dirty="0"/>
              <a:t>Output:</a:t>
            </a:r>
            <a:r>
              <a:rPr lang="en-IN" dirty="0"/>
              <a:t> (1, 5)</a:t>
            </a:r>
          </a:p>
          <a:p>
            <a:pPr marL="0" indent="0">
              <a:buNone/>
            </a:pPr>
            <a:endParaRPr lang="en-IN" dirty="0"/>
          </a:p>
        </p:txBody>
      </p:sp>
    </p:spTree>
    <p:extLst>
      <p:ext uri="{BB962C8B-B14F-4D97-AF65-F5344CB8AC3E}">
        <p14:creationId xmlns:p14="http://schemas.microsoft.com/office/powerpoint/2010/main" val="1455309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C7EE0F-F6FB-435F-A507-B7D4B2F21DD1}"/>
              </a:ext>
            </a:extLst>
          </p:cNvPr>
          <p:cNvSpPr>
            <a:spLocks noGrp="1"/>
          </p:cNvSpPr>
          <p:nvPr>
            <p:ph idx="1"/>
          </p:nvPr>
        </p:nvSpPr>
        <p:spPr>
          <a:xfrm>
            <a:off x="723331" y="232012"/>
            <a:ext cx="10904562" cy="6728346"/>
          </a:xfrm>
        </p:spPr>
        <p:txBody>
          <a:bodyPr>
            <a:normAutofit fontScale="92500" lnSpcReduction="10000"/>
          </a:bodyPr>
          <a:lstStyle/>
          <a:p>
            <a:r>
              <a:rPr lang="en-IN" dirty="0"/>
              <a:t>Example-3: Let us re-write example-2, using </a:t>
            </a:r>
            <a:r>
              <a:rPr lang="en-IN" b="1" dirty="0"/>
              <a:t>special</a:t>
            </a:r>
            <a:r>
              <a:rPr lang="en-IN" dirty="0"/>
              <a:t> function __str__()</a:t>
            </a:r>
          </a:p>
          <a:p>
            <a:pPr marL="0" indent="0">
              <a:buNone/>
            </a:pPr>
            <a:r>
              <a:rPr lang="en-IN" dirty="0"/>
              <a:t>class Point:</a:t>
            </a:r>
          </a:p>
          <a:p>
            <a:pPr marL="0" indent="0">
              <a:buNone/>
            </a:pPr>
            <a:r>
              <a:rPr lang="en-IN" dirty="0"/>
              <a:t>    def __</a:t>
            </a:r>
            <a:r>
              <a:rPr lang="en-IN" dirty="0" err="1"/>
              <a:t>init</a:t>
            </a:r>
            <a:r>
              <a:rPr lang="en-IN" dirty="0"/>
              <a:t>__(self, x = 0, y = 0):</a:t>
            </a:r>
          </a:p>
          <a:p>
            <a:pPr marL="0" indent="0">
              <a:buNone/>
            </a:pPr>
            <a:r>
              <a:rPr lang="en-IN" dirty="0"/>
              <a:t>        </a:t>
            </a:r>
            <a:r>
              <a:rPr lang="en-IN" dirty="0" err="1"/>
              <a:t>self.x</a:t>
            </a:r>
            <a:r>
              <a:rPr lang="en-IN" dirty="0"/>
              <a:t> = x</a:t>
            </a:r>
          </a:p>
          <a:p>
            <a:pPr marL="0" indent="0">
              <a:buNone/>
            </a:pPr>
            <a:r>
              <a:rPr lang="en-IN" dirty="0"/>
              <a:t>        </a:t>
            </a:r>
            <a:r>
              <a:rPr lang="en-IN" dirty="0" err="1"/>
              <a:t>self.y</a:t>
            </a:r>
            <a:r>
              <a:rPr lang="en-IN" dirty="0"/>
              <a:t> = y</a:t>
            </a:r>
          </a:p>
          <a:p>
            <a:pPr marL="0" indent="0">
              <a:buNone/>
            </a:pPr>
            <a:r>
              <a:rPr lang="en-IN" dirty="0"/>
              <a:t>    def __str__(self):</a:t>
            </a:r>
          </a:p>
          <a:p>
            <a:pPr marL="0" indent="0">
              <a:buNone/>
            </a:pPr>
            <a:r>
              <a:rPr lang="en-IN" dirty="0"/>
              <a:t>        return "({0},{1})".format(</a:t>
            </a:r>
            <a:r>
              <a:rPr lang="en-IN" dirty="0" err="1"/>
              <a:t>self.x</a:t>
            </a:r>
            <a:r>
              <a:rPr lang="en-IN" dirty="0"/>
              <a:t>, </a:t>
            </a:r>
            <a:r>
              <a:rPr lang="en-IN" dirty="0" err="1"/>
              <a:t>self.y</a:t>
            </a:r>
            <a:r>
              <a:rPr lang="en-IN" dirty="0"/>
              <a:t>)</a:t>
            </a:r>
          </a:p>
          <a:p>
            <a:pPr marL="0" indent="0">
              <a:buNone/>
            </a:pPr>
            <a:r>
              <a:rPr lang="en-IN" dirty="0"/>
              <a:t>    def __add__(</a:t>
            </a:r>
            <a:r>
              <a:rPr lang="en-IN" dirty="0" err="1"/>
              <a:t>self,other</a:t>
            </a:r>
            <a:r>
              <a:rPr lang="en-IN" dirty="0"/>
              <a:t>):</a:t>
            </a:r>
          </a:p>
          <a:p>
            <a:pPr marL="0" indent="0">
              <a:buNone/>
            </a:pPr>
            <a:r>
              <a:rPr lang="en-IN" dirty="0"/>
              <a:t>        x = </a:t>
            </a:r>
            <a:r>
              <a:rPr lang="en-IN" dirty="0" err="1"/>
              <a:t>self.x</a:t>
            </a:r>
            <a:r>
              <a:rPr lang="en-IN" dirty="0"/>
              <a:t> + </a:t>
            </a:r>
            <a:r>
              <a:rPr lang="en-IN" dirty="0" err="1"/>
              <a:t>other.x</a:t>
            </a:r>
            <a:endParaRPr lang="en-IN" dirty="0"/>
          </a:p>
          <a:p>
            <a:pPr marL="0" indent="0">
              <a:buNone/>
            </a:pPr>
            <a:r>
              <a:rPr lang="en-IN" dirty="0"/>
              <a:t>        y = </a:t>
            </a:r>
            <a:r>
              <a:rPr lang="en-IN" dirty="0" err="1"/>
              <a:t>self.y</a:t>
            </a:r>
            <a:r>
              <a:rPr lang="en-IN" dirty="0"/>
              <a:t> + </a:t>
            </a:r>
            <a:r>
              <a:rPr lang="en-IN" dirty="0" err="1"/>
              <a:t>other.y</a:t>
            </a:r>
            <a:endParaRPr lang="en-IN" dirty="0"/>
          </a:p>
          <a:p>
            <a:pPr marL="0" indent="0">
              <a:buNone/>
            </a:pPr>
            <a:r>
              <a:rPr lang="en-IN" dirty="0"/>
              <a:t>        return Point(</a:t>
            </a:r>
            <a:r>
              <a:rPr lang="en-IN" dirty="0" err="1"/>
              <a:t>x,y</a:t>
            </a:r>
            <a:r>
              <a:rPr lang="en-IN" dirty="0"/>
              <a:t>)</a:t>
            </a:r>
          </a:p>
          <a:p>
            <a:pPr marL="0" indent="0">
              <a:buNone/>
            </a:pPr>
            <a:r>
              <a:rPr lang="en-IN" dirty="0"/>
              <a:t>p1 = Point(2,3)</a:t>
            </a:r>
          </a:p>
          <a:p>
            <a:pPr marL="0" indent="0">
              <a:buNone/>
            </a:pPr>
            <a:r>
              <a:rPr lang="en-IN" dirty="0"/>
              <a:t>p2 = Point(-1,2)</a:t>
            </a:r>
          </a:p>
          <a:p>
            <a:pPr marL="0" indent="0">
              <a:buNone/>
            </a:pPr>
            <a:r>
              <a:rPr lang="en-IN" dirty="0"/>
              <a:t>print(p1 + p2)</a:t>
            </a:r>
          </a:p>
          <a:p>
            <a:pPr marL="0" indent="0">
              <a:buNone/>
            </a:pPr>
            <a:r>
              <a:rPr lang="en-IN" b="1" dirty="0"/>
              <a:t>Output: </a:t>
            </a:r>
            <a:r>
              <a:rPr lang="en-IN" dirty="0"/>
              <a:t>(1,5)</a:t>
            </a:r>
          </a:p>
        </p:txBody>
      </p:sp>
    </p:spTree>
    <p:extLst>
      <p:ext uri="{BB962C8B-B14F-4D97-AF65-F5344CB8AC3E}">
        <p14:creationId xmlns:p14="http://schemas.microsoft.com/office/powerpoint/2010/main" val="860395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A0285-2F1F-4BFB-94BA-B22B272B4DF7}"/>
              </a:ext>
            </a:extLst>
          </p:cNvPr>
          <p:cNvSpPr>
            <a:spLocks noGrp="1"/>
          </p:cNvSpPr>
          <p:nvPr>
            <p:ph type="title"/>
          </p:nvPr>
        </p:nvSpPr>
        <p:spPr>
          <a:xfrm>
            <a:off x="838200" y="37578"/>
            <a:ext cx="10515600" cy="740344"/>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8D859D2B-160F-4A23-9CA6-BF4DB8881A61}"/>
              </a:ext>
            </a:extLst>
          </p:cNvPr>
          <p:cNvSpPr>
            <a:spLocks noGrp="1"/>
          </p:cNvSpPr>
          <p:nvPr>
            <p:ph idx="1"/>
          </p:nvPr>
        </p:nvSpPr>
        <p:spPr>
          <a:xfrm>
            <a:off x="232012" y="1023582"/>
            <a:ext cx="11818961" cy="5595582"/>
          </a:xfrm>
        </p:spPr>
        <p:txBody>
          <a:bodyPr/>
          <a:lstStyle/>
          <a:p>
            <a:r>
              <a:rPr lang="en-IN" dirty="0"/>
              <a:t>What actually happens is that, when you do p1 + p2, Python will call p1.__add__(p2) which in turn becomes </a:t>
            </a:r>
            <a:r>
              <a:rPr lang="en-IN" dirty="0" err="1"/>
              <a:t>Point.__add</a:t>
            </a:r>
            <a:r>
              <a:rPr lang="en-IN" dirty="0"/>
              <a:t>__(p1,p2).</a:t>
            </a:r>
          </a:p>
          <a:p>
            <a:r>
              <a:rPr lang="en-IN" dirty="0"/>
              <a:t>Like, ‘+’ operator, we can overload other arithmetic operators like  -, *, /, **, //, % etc. Following are the special (magic) methods used for arithmetic operators:</a:t>
            </a:r>
          </a:p>
        </p:txBody>
      </p:sp>
      <p:graphicFrame>
        <p:nvGraphicFramePr>
          <p:cNvPr id="4" name="Table 3">
            <a:extLst>
              <a:ext uri="{FF2B5EF4-FFF2-40B4-BE49-F238E27FC236}">
                <a16:creationId xmlns:a16="http://schemas.microsoft.com/office/drawing/2014/main" id="{4C0AB123-1FA8-46E0-8EBF-205816AF496A}"/>
              </a:ext>
            </a:extLst>
          </p:cNvPr>
          <p:cNvGraphicFramePr>
            <a:graphicFrameLocks noGrp="1"/>
          </p:cNvGraphicFramePr>
          <p:nvPr>
            <p:extLst>
              <p:ext uri="{D42A27DB-BD31-4B8C-83A1-F6EECF244321}">
                <p14:modId xmlns:p14="http://schemas.microsoft.com/office/powerpoint/2010/main" val="2307282691"/>
              </p:ext>
            </p:extLst>
          </p:nvPr>
        </p:nvGraphicFramePr>
        <p:xfrm>
          <a:off x="3008193" y="2920622"/>
          <a:ext cx="5003043" cy="3657600"/>
        </p:xfrm>
        <a:graphic>
          <a:graphicData uri="http://schemas.openxmlformats.org/drawingml/2006/table">
            <a:tbl>
              <a:tblPr/>
              <a:tblGrid>
                <a:gridCol w="1304500">
                  <a:extLst>
                    <a:ext uri="{9D8B030D-6E8A-4147-A177-3AD203B41FA5}">
                      <a16:colId xmlns:a16="http://schemas.microsoft.com/office/drawing/2014/main" val="3661278341"/>
                    </a:ext>
                  </a:extLst>
                </a:gridCol>
                <a:gridCol w="3698543">
                  <a:extLst>
                    <a:ext uri="{9D8B030D-6E8A-4147-A177-3AD203B41FA5}">
                      <a16:colId xmlns:a16="http://schemas.microsoft.com/office/drawing/2014/main" val="4248542327"/>
                    </a:ext>
                  </a:extLst>
                </a:gridCol>
              </a:tblGrid>
              <a:tr h="0">
                <a:tc>
                  <a:txBody>
                    <a:bodyPr/>
                    <a:lstStyle/>
                    <a:p>
                      <a:r>
                        <a:rPr lang="en-IN" sz="2400">
                          <a:effectLst/>
                          <a:latin typeface="Times New Roman" panose="02020603050405020304" pitchFamily="18" charset="0"/>
                          <a:cs typeface="Times New Roman" panose="02020603050405020304" pitchFamily="18" charset="0"/>
                        </a:rPr>
                        <a:t>Operator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EBD9"/>
                    </a:solidFill>
                  </a:tcPr>
                </a:tc>
                <a:tc>
                  <a:txBody>
                    <a:bodyPr/>
                    <a:lstStyle/>
                    <a:p>
                      <a:pPr algn="l"/>
                      <a:r>
                        <a:rPr lang="en-IN" sz="2400" dirty="0">
                          <a:effectLst/>
                          <a:latin typeface="Times New Roman" panose="02020603050405020304" pitchFamily="18" charset="0"/>
                          <a:cs typeface="Times New Roman" panose="02020603050405020304" pitchFamily="18" charset="0"/>
                        </a:rPr>
                        <a:t>Special (magic) Method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EBD9"/>
                    </a:solidFill>
                  </a:tcPr>
                </a:tc>
                <a:extLst>
                  <a:ext uri="{0D108BD9-81ED-4DB2-BD59-A6C34878D82A}">
                    <a16:rowId xmlns:a16="http://schemas.microsoft.com/office/drawing/2014/main" val="1625700838"/>
                  </a:ext>
                </a:extLst>
              </a:tr>
              <a:tr h="0">
                <a:tc>
                  <a:txBody>
                    <a:bodyPr/>
                    <a:lstStyle/>
                    <a:p>
                      <a:r>
                        <a:rPr lang="en-IN" sz="2400" b="1">
                          <a:latin typeface="Times New Roman" panose="02020603050405020304" pitchFamily="18" charset="0"/>
                          <a:cs typeface="Times New Roman" panose="02020603050405020304" pitchFamily="18" charset="0"/>
                        </a:rPr>
                        <a:t>+</a:t>
                      </a:r>
                      <a:endParaRPr lang="en-IN" sz="2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2400" dirty="0">
                          <a:latin typeface="Times New Roman" panose="02020603050405020304" pitchFamily="18" charset="0"/>
                          <a:cs typeface="Times New Roman" panose="02020603050405020304" pitchFamily="18" charset="0"/>
                        </a:rPr>
                        <a:t>__add__(self, other)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9401477"/>
                  </a:ext>
                </a:extLst>
              </a:tr>
              <a:tr h="0">
                <a:tc>
                  <a:txBody>
                    <a:bodyPr/>
                    <a:lstStyle/>
                    <a:p>
                      <a:r>
                        <a:rPr lang="en-IN" sz="2400" b="1">
                          <a:latin typeface="Times New Roman" panose="02020603050405020304" pitchFamily="18" charset="0"/>
                          <a:cs typeface="Times New Roman" panose="02020603050405020304" pitchFamily="18" charset="0"/>
                        </a:rPr>
                        <a:t>–</a:t>
                      </a:r>
                      <a:endParaRPr lang="en-IN" sz="2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2400" dirty="0">
                          <a:latin typeface="Times New Roman" panose="02020603050405020304" pitchFamily="18" charset="0"/>
                          <a:cs typeface="Times New Roman" panose="02020603050405020304" pitchFamily="18" charset="0"/>
                        </a:rPr>
                        <a:t>__sub__(self, other)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4417283"/>
                  </a:ext>
                </a:extLst>
              </a:tr>
              <a:tr h="0">
                <a:tc>
                  <a:txBody>
                    <a:bodyPr/>
                    <a:lstStyle/>
                    <a:p>
                      <a:r>
                        <a:rPr lang="en-IN" sz="2400" b="1">
                          <a:latin typeface="Times New Roman" panose="02020603050405020304" pitchFamily="18" charset="0"/>
                          <a:cs typeface="Times New Roman" panose="02020603050405020304" pitchFamily="18" charset="0"/>
                        </a:rPr>
                        <a:t>*</a:t>
                      </a:r>
                      <a:endParaRPr lang="en-IN" sz="2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2400" dirty="0">
                          <a:latin typeface="Times New Roman" panose="02020603050405020304" pitchFamily="18" charset="0"/>
                          <a:cs typeface="Times New Roman" panose="02020603050405020304" pitchFamily="18" charset="0"/>
                        </a:rPr>
                        <a:t>__</a:t>
                      </a:r>
                      <a:r>
                        <a:rPr lang="en-IN" sz="2400" dirty="0" err="1">
                          <a:latin typeface="Times New Roman" panose="02020603050405020304" pitchFamily="18" charset="0"/>
                          <a:cs typeface="Times New Roman" panose="02020603050405020304" pitchFamily="18" charset="0"/>
                        </a:rPr>
                        <a:t>mul</a:t>
                      </a:r>
                      <a:r>
                        <a:rPr lang="en-IN" sz="2400" dirty="0">
                          <a:latin typeface="Times New Roman" panose="02020603050405020304" pitchFamily="18" charset="0"/>
                          <a:cs typeface="Times New Roman" panose="02020603050405020304" pitchFamily="18" charset="0"/>
                        </a:rPr>
                        <a:t>__(self, other)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3998785"/>
                  </a:ext>
                </a:extLst>
              </a:tr>
              <a:tr h="0">
                <a:tc>
                  <a:txBody>
                    <a:bodyPr/>
                    <a:lstStyle/>
                    <a:p>
                      <a:r>
                        <a:rPr lang="en-IN" sz="2400" b="1">
                          <a:latin typeface="Times New Roman" panose="02020603050405020304" pitchFamily="18" charset="0"/>
                          <a:cs typeface="Times New Roman" panose="02020603050405020304" pitchFamily="18" charset="0"/>
                        </a:rPr>
                        <a:t>/</a:t>
                      </a:r>
                      <a:endParaRPr lang="en-IN" sz="2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2400" dirty="0">
                          <a:latin typeface="Times New Roman" panose="02020603050405020304" pitchFamily="18" charset="0"/>
                          <a:cs typeface="Times New Roman" panose="02020603050405020304" pitchFamily="18" charset="0"/>
                        </a:rPr>
                        <a:t>__</a:t>
                      </a:r>
                      <a:r>
                        <a:rPr lang="en-IN" sz="2400" dirty="0" err="1">
                          <a:latin typeface="Times New Roman" panose="02020603050405020304" pitchFamily="18" charset="0"/>
                          <a:cs typeface="Times New Roman" panose="02020603050405020304" pitchFamily="18" charset="0"/>
                        </a:rPr>
                        <a:t>truediv</a:t>
                      </a:r>
                      <a:r>
                        <a:rPr lang="en-IN" sz="2400" dirty="0">
                          <a:latin typeface="Times New Roman" panose="02020603050405020304" pitchFamily="18" charset="0"/>
                          <a:cs typeface="Times New Roman" panose="02020603050405020304" pitchFamily="18" charset="0"/>
                        </a:rPr>
                        <a:t>__(self, other)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496393"/>
                  </a:ext>
                </a:extLst>
              </a:tr>
              <a:tr h="0">
                <a:tc>
                  <a:txBody>
                    <a:bodyPr/>
                    <a:lstStyle/>
                    <a:p>
                      <a:r>
                        <a:rPr lang="en-IN" sz="2400" b="1">
                          <a:latin typeface="Times New Roman" panose="02020603050405020304" pitchFamily="18" charset="0"/>
                          <a:cs typeface="Times New Roman" panose="02020603050405020304" pitchFamily="18" charset="0"/>
                        </a:rPr>
                        <a:t>//</a:t>
                      </a:r>
                      <a:endParaRPr lang="en-IN" sz="2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2400" dirty="0">
                          <a:latin typeface="Times New Roman" panose="02020603050405020304" pitchFamily="18" charset="0"/>
                          <a:cs typeface="Times New Roman" panose="02020603050405020304" pitchFamily="18" charset="0"/>
                        </a:rPr>
                        <a:t>__</a:t>
                      </a:r>
                      <a:r>
                        <a:rPr lang="en-IN" sz="2400" dirty="0" err="1">
                          <a:latin typeface="Times New Roman" panose="02020603050405020304" pitchFamily="18" charset="0"/>
                          <a:cs typeface="Times New Roman" panose="02020603050405020304" pitchFamily="18" charset="0"/>
                        </a:rPr>
                        <a:t>floordiv</a:t>
                      </a:r>
                      <a:r>
                        <a:rPr lang="en-IN" sz="2400" dirty="0">
                          <a:latin typeface="Times New Roman" panose="02020603050405020304" pitchFamily="18" charset="0"/>
                          <a:cs typeface="Times New Roman" panose="02020603050405020304" pitchFamily="18" charset="0"/>
                        </a:rPr>
                        <a:t>__(self, other)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0996950"/>
                  </a:ext>
                </a:extLst>
              </a:tr>
              <a:tr h="0">
                <a:tc>
                  <a:txBody>
                    <a:bodyPr/>
                    <a:lstStyle/>
                    <a:p>
                      <a:r>
                        <a:rPr lang="en-IN" sz="2400" b="1">
                          <a:latin typeface="Times New Roman" panose="02020603050405020304" pitchFamily="18" charset="0"/>
                          <a:cs typeface="Times New Roman" panose="02020603050405020304" pitchFamily="18" charset="0"/>
                        </a:rPr>
                        <a:t>%</a:t>
                      </a:r>
                      <a:endParaRPr lang="en-IN" sz="2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2400" dirty="0">
                          <a:latin typeface="Times New Roman" panose="02020603050405020304" pitchFamily="18" charset="0"/>
                          <a:cs typeface="Times New Roman" panose="02020603050405020304" pitchFamily="18" charset="0"/>
                        </a:rPr>
                        <a:t>__mod__(self, other)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0222809"/>
                  </a:ext>
                </a:extLst>
              </a:tr>
              <a:tr h="0">
                <a:tc>
                  <a:txBody>
                    <a:bodyPr/>
                    <a:lstStyle/>
                    <a:p>
                      <a:r>
                        <a:rPr lang="en-IN" sz="2400" b="1">
                          <a:latin typeface="Times New Roman" panose="02020603050405020304" pitchFamily="18" charset="0"/>
                          <a:cs typeface="Times New Roman" panose="02020603050405020304" pitchFamily="18" charset="0"/>
                        </a:rPr>
                        <a:t>**</a:t>
                      </a:r>
                      <a:endParaRPr lang="en-IN" sz="2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2400" dirty="0">
                          <a:latin typeface="Times New Roman" panose="02020603050405020304" pitchFamily="18" charset="0"/>
                          <a:cs typeface="Times New Roman" panose="02020603050405020304" pitchFamily="18" charset="0"/>
                        </a:rPr>
                        <a:t>__pow__(self, other)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2290000"/>
                  </a:ext>
                </a:extLst>
              </a:tr>
            </a:tbl>
          </a:graphicData>
        </a:graphic>
      </p:graphicFrame>
    </p:spTree>
    <p:extLst>
      <p:ext uri="{BB962C8B-B14F-4D97-AF65-F5344CB8AC3E}">
        <p14:creationId xmlns:p14="http://schemas.microsoft.com/office/powerpoint/2010/main" val="16954702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75204-F227-4C6B-AA44-9BA8C6395D4D}"/>
              </a:ext>
            </a:extLst>
          </p:cNvPr>
          <p:cNvSpPr>
            <a:spLocks noGrp="1"/>
          </p:cNvSpPr>
          <p:nvPr>
            <p:ph type="title"/>
          </p:nvPr>
        </p:nvSpPr>
        <p:spPr>
          <a:xfrm>
            <a:off x="838200" y="170598"/>
            <a:ext cx="10515600" cy="771098"/>
          </a:xfrm>
        </p:spPr>
        <p:txBody>
          <a:bodyPr>
            <a:normAutofit/>
          </a:bodyPr>
          <a:lstStyle/>
          <a:p>
            <a:pPr algn="ctr"/>
            <a:r>
              <a:rPr lang="en-IN" dirty="0"/>
              <a:t>Overloading of  &gt; operator</a:t>
            </a:r>
          </a:p>
        </p:txBody>
      </p:sp>
      <p:sp>
        <p:nvSpPr>
          <p:cNvPr id="3" name="Content Placeholder 2">
            <a:extLst>
              <a:ext uri="{FF2B5EF4-FFF2-40B4-BE49-F238E27FC236}">
                <a16:creationId xmlns:a16="http://schemas.microsoft.com/office/drawing/2014/main" id="{48F607F2-A51D-44E7-92C9-67779E2C9E79}"/>
              </a:ext>
            </a:extLst>
          </p:cNvPr>
          <p:cNvSpPr>
            <a:spLocks noGrp="1"/>
          </p:cNvSpPr>
          <p:nvPr>
            <p:ph idx="1"/>
          </p:nvPr>
        </p:nvSpPr>
        <p:spPr>
          <a:xfrm>
            <a:off x="327546" y="1023577"/>
            <a:ext cx="11532358" cy="5834423"/>
          </a:xfrm>
        </p:spPr>
        <p:txBody>
          <a:bodyPr>
            <a:normAutofit fontScale="77500" lnSpcReduction="20000"/>
          </a:bodyPr>
          <a:lstStyle/>
          <a:p>
            <a:r>
              <a:rPr lang="en-IN" dirty="0"/>
              <a:t>Like arithmetic operators, we can overload relational (comparison) operators as well. For example,</a:t>
            </a:r>
          </a:p>
          <a:p>
            <a:pPr marL="0" indent="0">
              <a:buNone/>
            </a:pPr>
            <a:r>
              <a:rPr lang="en-IN" dirty="0"/>
              <a:t>class A: </a:t>
            </a:r>
          </a:p>
          <a:p>
            <a:pPr marL="0" indent="0">
              <a:buNone/>
            </a:pPr>
            <a:r>
              <a:rPr lang="en-IN" dirty="0"/>
              <a:t>    def __</a:t>
            </a:r>
            <a:r>
              <a:rPr lang="en-IN" dirty="0" err="1"/>
              <a:t>init</a:t>
            </a:r>
            <a:r>
              <a:rPr lang="en-IN" dirty="0"/>
              <a:t>__(self, a): </a:t>
            </a:r>
          </a:p>
          <a:p>
            <a:pPr marL="0" indent="0">
              <a:buNone/>
            </a:pPr>
            <a:r>
              <a:rPr lang="en-IN" dirty="0"/>
              <a:t>        </a:t>
            </a:r>
            <a:r>
              <a:rPr lang="en-IN" dirty="0" err="1"/>
              <a:t>self.a</a:t>
            </a:r>
            <a:r>
              <a:rPr lang="en-IN" dirty="0"/>
              <a:t> = a </a:t>
            </a:r>
          </a:p>
          <a:p>
            <a:pPr marL="0" indent="0">
              <a:buNone/>
            </a:pPr>
            <a:r>
              <a:rPr lang="en-IN" dirty="0"/>
              <a:t>    def __</a:t>
            </a:r>
            <a:r>
              <a:rPr lang="en-IN" dirty="0" err="1"/>
              <a:t>gt</a:t>
            </a:r>
            <a:r>
              <a:rPr lang="en-IN" dirty="0"/>
              <a:t>__(self, other): </a:t>
            </a:r>
          </a:p>
          <a:p>
            <a:pPr marL="0" indent="0">
              <a:buNone/>
            </a:pPr>
            <a:r>
              <a:rPr lang="en-IN" dirty="0"/>
              <a:t>        if(</a:t>
            </a:r>
            <a:r>
              <a:rPr lang="en-IN" dirty="0" err="1"/>
              <a:t>self.a</a:t>
            </a:r>
            <a:r>
              <a:rPr lang="en-IN" dirty="0"/>
              <a:t>&gt;</a:t>
            </a:r>
            <a:r>
              <a:rPr lang="en-IN" dirty="0" err="1"/>
              <a:t>other.a</a:t>
            </a:r>
            <a:r>
              <a:rPr lang="en-IN" dirty="0"/>
              <a:t>): </a:t>
            </a:r>
          </a:p>
          <a:p>
            <a:pPr marL="0" indent="0">
              <a:buNone/>
            </a:pPr>
            <a:r>
              <a:rPr lang="en-IN" dirty="0"/>
              <a:t>            return True</a:t>
            </a:r>
          </a:p>
          <a:p>
            <a:pPr marL="0" indent="0">
              <a:buNone/>
            </a:pPr>
            <a:r>
              <a:rPr lang="en-IN" dirty="0"/>
              <a:t>        else: </a:t>
            </a:r>
          </a:p>
          <a:p>
            <a:pPr marL="0" indent="0">
              <a:buNone/>
            </a:pPr>
            <a:r>
              <a:rPr lang="en-IN" dirty="0"/>
              <a:t>            return False</a:t>
            </a:r>
          </a:p>
          <a:p>
            <a:pPr marL="0" indent="0">
              <a:buNone/>
            </a:pPr>
            <a:r>
              <a:rPr lang="en-IN" dirty="0"/>
              <a:t>ob1 = A(2) </a:t>
            </a:r>
          </a:p>
          <a:p>
            <a:pPr marL="0" indent="0">
              <a:buNone/>
            </a:pPr>
            <a:r>
              <a:rPr lang="en-IN" dirty="0"/>
              <a:t>ob2 = A(3) </a:t>
            </a:r>
          </a:p>
          <a:p>
            <a:pPr marL="0" indent="0">
              <a:buNone/>
            </a:pPr>
            <a:r>
              <a:rPr lang="en-IN" dirty="0"/>
              <a:t>if(ob1&gt;ob2): </a:t>
            </a:r>
          </a:p>
          <a:p>
            <a:pPr marL="0" indent="0">
              <a:buNone/>
            </a:pPr>
            <a:r>
              <a:rPr lang="en-IN" dirty="0"/>
              <a:t>    print("ob1 is greater than ob2") </a:t>
            </a:r>
          </a:p>
          <a:p>
            <a:pPr marL="0" indent="0">
              <a:buNone/>
            </a:pPr>
            <a:r>
              <a:rPr lang="en-IN" dirty="0"/>
              <a:t>else: </a:t>
            </a:r>
          </a:p>
          <a:p>
            <a:pPr marL="0" indent="0">
              <a:buNone/>
            </a:pPr>
            <a:r>
              <a:rPr lang="en-IN" dirty="0"/>
              <a:t>    print("ob2 is greater than ob1")</a:t>
            </a:r>
          </a:p>
          <a:p>
            <a:pPr marL="0" indent="0">
              <a:buNone/>
            </a:pPr>
            <a:r>
              <a:rPr lang="en-IN" b="1" dirty="0"/>
              <a:t>Output:</a:t>
            </a:r>
            <a:r>
              <a:rPr lang="en-IN" dirty="0"/>
              <a:t> ob2 is greater than ob1</a:t>
            </a:r>
          </a:p>
        </p:txBody>
      </p:sp>
    </p:spTree>
    <p:extLst>
      <p:ext uri="{BB962C8B-B14F-4D97-AF65-F5344CB8AC3E}">
        <p14:creationId xmlns:p14="http://schemas.microsoft.com/office/powerpoint/2010/main" val="9672108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DD2CB-371F-4D68-B540-7BA2BE0A0C98}"/>
              </a:ext>
            </a:extLst>
          </p:cNvPr>
          <p:cNvSpPr>
            <a:spLocks noGrp="1"/>
          </p:cNvSpPr>
          <p:nvPr>
            <p:ph type="title"/>
          </p:nvPr>
        </p:nvSpPr>
        <p:spPr>
          <a:xfrm>
            <a:off x="286603" y="365125"/>
            <a:ext cx="11423176" cy="1325563"/>
          </a:xfrm>
        </p:spPr>
        <p:txBody>
          <a:bodyPr/>
          <a:lstStyle/>
          <a:p>
            <a:pPr algn="ctr"/>
            <a:r>
              <a:rPr lang="en-IN" dirty="0"/>
              <a:t>Special (magic) methods for overloading of comparison &amp; Assignment operators</a:t>
            </a:r>
          </a:p>
        </p:txBody>
      </p:sp>
      <p:graphicFrame>
        <p:nvGraphicFramePr>
          <p:cNvPr id="4" name="Content Placeholder 3">
            <a:extLst>
              <a:ext uri="{FF2B5EF4-FFF2-40B4-BE49-F238E27FC236}">
                <a16:creationId xmlns:a16="http://schemas.microsoft.com/office/drawing/2014/main" id="{A9B2BACA-C91D-4056-94F7-4D1320759101}"/>
              </a:ext>
            </a:extLst>
          </p:cNvPr>
          <p:cNvGraphicFramePr>
            <a:graphicFrameLocks noGrp="1"/>
          </p:cNvGraphicFramePr>
          <p:nvPr>
            <p:ph idx="1"/>
            <p:extLst>
              <p:ext uri="{D42A27DB-BD31-4B8C-83A1-F6EECF244321}">
                <p14:modId xmlns:p14="http://schemas.microsoft.com/office/powerpoint/2010/main" val="304707112"/>
              </p:ext>
            </p:extLst>
          </p:nvPr>
        </p:nvGraphicFramePr>
        <p:xfrm>
          <a:off x="838200" y="2038746"/>
          <a:ext cx="4334301" cy="3657600"/>
        </p:xfrm>
        <a:graphic>
          <a:graphicData uri="http://schemas.openxmlformats.org/drawingml/2006/table">
            <a:tbl>
              <a:tblPr>
                <a:tableStyleId>{2D5ABB26-0587-4C30-8999-92F81FD0307C}</a:tableStyleId>
              </a:tblPr>
              <a:tblGrid>
                <a:gridCol w="1369269">
                  <a:extLst>
                    <a:ext uri="{9D8B030D-6E8A-4147-A177-3AD203B41FA5}">
                      <a16:colId xmlns:a16="http://schemas.microsoft.com/office/drawing/2014/main" val="32566589"/>
                    </a:ext>
                  </a:extLst>
                </a:gridCol>
                <a:gridCol w="2965032">
                  <a:extLst>
                    <a:ext uri="{9D8B030D-6E8A-4147-A177-3AD203B41FA5}">
                      <a16:colId xmlns:a16="http://schemas.microsoft.com/office/drawing/2014/main" val="518581165"/>
                    </a:ext>
                  </a:extLst>
                </a:gridCol>
              </a:tblGrid>
              <a:tr h="0">
                <a:tc gridSpan="2">
                  <a:txBody>
                    <a:bodyPr/>
                    <a:lstStyle/>
                    <a:p>
                      <a:pPr algn="ctr"/>
                      <a:r>
                        <a:rPr lang="en-IN" sz="2400" kern="1200" dirty="0">
                          <a:solidFill>
                            <a:schemeClr val="tx1"/>
                          </a:solidFill>
                          <a:latin typeface="Times New Roman" panose="02020603050405020304" pitchFamily="18" charset="0"/>
                          <a:ea typeface="+mn-ea"/>
                          <a:cs typeface="Times New Roman" panose="02020603050405020304" pitchFamily="18" charset="0"/>
                        </a:rPr>
                        <a:t>Comparison Operators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sz="24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EBD9"/>
                    </a:solidFill>
                  </a:tcPr>
                </a:tc>
                <a:extLst>
                  <a:ext uri="{0D108BD9-81ED-4DB2-BD59-A6C34878D82A}">
                    <a16:rowId xmlns:a16="http://schemas.microsoft.com/office/drawing/2014/main" val="2549684579"/>
                  </a:ext>
                </a:extLst>
              </a:tr>
              <a:tr h="0">
                <a:tc>
                  <a:txBody>
                    <a:bodyPr/>
                    <a:lstStyle/>
                    <a:p>
                      <a:r>
                        <a:rPr lang="en-IN" sz="2400" kern="1200" dirty="0">
                          <a:solidFill>
                            <a:schemeClr val="tx1"/>
                          </a:solidFill>
                          <a:latin typeface="Times New Roman" panose="02020603050405020304" pitchFamily="18" charset="0"/>
                          <a:ea typeface="+mn-ea"/>
                          <a:cs typeface="Times New Roman" panose="02020603050405020304" pitchFamily="18" charset="0"/>
                        </a:rPr>
                        <a:t>Operator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kern="1200" dirty="0">
                          <a:solidFill>
                            <a:schemeClr val="tx1"/>
                          </a:solidFill>
                          <a:latin typeface="Times New Roman" panose="02020603050405020304" pitchFamily="18" charset="0"/>
                          <a:ea typeface="+mn-ea"/>
                          <a:cs typeface="Times New Roman" panose="02020603050405020304" pitchFamily="18" charset="0"/>
                        </a:rPr>
                        <a:t>Special Method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5214601"/>
                  </a:ext>
                </a:extLst>
              </a:tr>
              <a:tr h="0">
                <a:tc>
                  <a:txBody>
                    <a:bodyPr/>
                    <a:lstStyle/>
                    <a:p>
                      <a:r>
                        <a:rPr lang="en-IN" sz="2400" kern="1200">
                          <a:solidFill>
                            <a:schemeClr val="tx1"/>
                          </a:solidFill>
                          <a:latin typeface="Times New Roman" panose="02020603050405020304" pitchFamily="18" charset="0"/>
                          <a:ea typeface="+mn-ea"/>
                          <a:cs typeface="Times New Roman" panose="02020603050405020304" pitchFamily="18" charset="0"/>
                        </a:rPr>
                        <a:t>&lt;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kern="1200" dirty="0">
                          <a:solidFill>
                            <a:schemeClr val="tx1"/>
                          </a:solidFill>
                          <a:latin typeface="Times New Roman" panose="02020603050405020304" pitchFamily="18" charset="0"/>
                          <a:ea typeface="+mn-ea"/>
                          <a:cs typeface="Times New Roman" panose="02020603050405020304" pitchFamily="18" charset="0"/>
                        </a:rPr>
                        <a:t>__</a:t>
                      </a:r>
                      <a:r>
                        <a:rPr lang="en-IN" sz="2400" kern="1200" dirty="0" err="1">
                          <a:solidFill>
                            <a:schemeClr val="tx1"/>
                          </a:solidFill>
                          <a:latin typeface="Times New Roman" panose="02020603050405020304" pitchFamily="18" charset="0"/>
                          <a:ea typeface="+mn-ea"/>
                          <a:cs typeface="Times New Roman" panose="02020603050405020304" pitchFamily="18" charset="0"/>
                        </a:rPr>
                        <a:t>lt</a:t>
                      </a:r>
                      <a:r>
                        <a:rPr lang="en-IN" sz="2400" kern="1200" dirty="0">
                          <a:solidFill>
                            <a:schemeClr val="tx1"/>
                          </a:solidFill>
                          <a:latin typeface="Times New Roman" panose="02020603050405020304" pitchFamily="18" charset="0"/>
                          <a:ea typeface="+mn-ea"/>
                          <a:cs typeface="Times New Roman" panose="02020603050405020304" pitchFamily="18" charset="0"/>
                        </a:rPr>
                        <a:t>__(self, other)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932586"/>
                  </a:ext>
                </a:extLst>
              </a:tr>
              <a:tr h="0">
                <a:tc>
                  <a:txBody>
                    <a:bodyPr/>
                    <a:lstStyle/>
                    <a:p>
                      <a:r>
                        <a:rPr lang="en-IN" sz="2400" kern="1200">
                          <a:solidFill>
                            <a:schemeClr val="tx1"/>
                          </a:solidFill>
                          <a:latin typeface="Times New Roman" panose="02020603050405020304" pitchFamily="18" charset="0"/>
                          <a:ea typeface="+mn-ea"/>
                          <a:cs typeface="Times New Roman" panose="02020603050405020304" pitchFamily="18" charset="0"/>
                        </a:rPr>
                        <a:t>&gt;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kern="1200" dirty="0">
                          <a:solidFill>
                            <a:schemeClr val="tx1"/>
                          </a:solidFill>
                          <a:latin typeface="Times New Roman" panose="02020603050405020304" pitchFamily="18" charset="0"/>
                          <a:ea typeface="+mn-ea"/>
                          <a:cs typeface="Times New Roman" panose="02020603050405020304" pitchFamily="18" charset="0"/>
                        </a:rPr>
                        <a:t>__</a:t>
                      </a:r>
                      <a:r>
                        <a:rPr lang="en-IN" sz="2400" kern="1200" dirty="0" err="1">
                          <a:solidFill>
                            <a:schemeClr val="tx1"/>
                          </a:solidFill>
                          <a:latin typeface="Times New Roman" panose="02020603050405020304" pitchFamily="18" charset="0"/>
                          <a:ea typeface="+mn-ea"/>
                          <a:cs typeface="Times New Roman" panose="02020603050405020304" pitchFamily="18" charset="0"/>
                        </a:rPr>
                        <a:t>gt</a:t>
                      </a:r>
                      <a:r>
                        <a:rPr lang="en-IN" sz="2400" kern="1200" dirty="0">
                          <a:solidFill>
                            <a:schemeClr val="tx1"/>
                          </a:solidFill>
                          <a:latin typeface="Times New Roman" panose="02020603050405020304" pitchFamily="18" charset="0"/>
                          <a:ea typeface="+mn-ea"/>
                          <a:cs typeface="Times New Roman" panose="02020603050405020304" pitchFamily="18" charset="0"/>
                        </a:rPr>
                        <a:t>__(self, other)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4431178"/>
                  </a:ext>
                </a:extLst>
              </a:tr>
              <a:tr h="0">
                <a:tc>
                  <a:txBody>
                    <a:bodyPr/>
                    <a:lstStyle/>
                    <a:p>
                      <a:r>
                        <a:rPr lang="en-IN" sz="2400" kern="1200">
                          <a:solidFill>
                            <a:schemeClr val="tx1"/>
                          </a:solidFill>
                          <a:latin typeface="Times New Roman" panose="02020603050405020304" pitchFamily="18" charset="0"/>
                          <a:ea typeface="+mn-ea"/>
                          <a:cs typeface="Times New Roman" panose="02020603050405020304" pitchFamily="18" charset="0"/>
                        </a:rPr>
                        <a:t>&lt;=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kern="1200" dirty="0">
                          <a:solidFill>
                            <a:schemeClr val="tx1"/>
                          </a:solidFill>
                          <a:latin typeface="Times New Roman" panose="02020603050405020304" pitchFamily="18" charset="0"/>
                          <a:ea typeface="+mn-ea"/>
                          <a:cs typeface="Times New Roman" panose="02020603050405020304" pitchFamily="18" charset="0"/>
                        </a:rPr>
                        <a:t>__le__(self, other)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5153272"/>
                  </a:ext>
                </a:extLst>
              </a:tr>
              <a:tr h="0">
                <a:tc>
                  <a:txBody>
                    <a:bodyPr/>
                    <a:lstStyle/>
                    <a:p>
                      <a:r>
                        <a:rPr lang="en-IN" sz="2400" kern="1200">
                          <a:solidFill>
                            <a:schemeClr val="tx1"/>
                          </a:solidFill>
                          <a:latin typeface="Times New Roman" panose="02020603050405020304" pitchFamily="18" charset="0"/>
                          <a:ea typeface="+mn-ea"/>
                          <a:cs typeface="Times New Roman" panose="02020603050405020304" pitchFamily="18" charset="0"/>
                        </a:rPr>
                        <a:t>&gt;=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kern="1200" dirty="0">
                          <a:solidFill>
                            <a:schemeClr val="tx1"/>
                          </a:solidFill>
                          <a:latin typeface="Times New Roman" panose="02020603050405020304" pitchFamily="18" charset="0"/>
                          <a:ea typeface="+mn-ea"/>
                          <a:cs typeface="Times New Roman" panose="02020603050405020304" pitchFamily="18" charset="0"/>
                        </a:rPr>
                        <a:t>__</a:t>
                      </a:r>
                      <a:r>
                        <a:rPr lang="en-IN" sz="2400" kern="1200" dirty="0" err="1">
                          <a:solidFill>
                            <a:schemeClr val="tx1"/>
                          </a:solidFill>
                          <a:latin typeface="Times New Roman" panose="02020603050405020304" pitchFamily="18" charset="0"/>
                          <a:ea typeface="+mn-ea"/>
                          <a:cs typeface="Times New Roman" panose="02020603050405020304" pitchFamily="18" charset="0"/>
                        </a:rPr>
                        <a:t>ge</a:t>
                      </a:r>
                      <a:r>
                        <a:rPr lang="en-IN" sz="2400" kern="1200" dirty="0">
                          <a:solidFill>
                            <a:schemeClr val="tx1"/>
                          </a:solidFill>
                          <a:latin typeface="Times New Roman" panose="02020603050405020304" pitchFamily="18" charset="0"/>
                          <a:ea typeface="+mn-ea"/>
                          <a:cs typeface="Times New Roman" panose="02020603050405020304" pitchFamily="18" charset="0"/>
                        </a:rPr>
                        <a:t>__(self, other)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6571440"/>
                  </a:ext>
                </a:extLst>
              </a:tr>
              <a:tr h="0">
                <a:tc>
                  <a:txBody>
                    <a:bodyPr/>
                    <a:lstStyle/>
                    <a:p>
                      <a:r>
                        <a:rPr lang="en-IN" sz="2400" kern="1200">
                          <a:solidFill>
                            <a:schemeClr val="tx1"/>
                          </a:solidFill>
                          <a:latin typeface="Times New Roman" panose="02020603050405020304" pitchFamily="18" charset="0"/>
                          <a:ea typeface="+mn-ea"/>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kern="1200" dirty="0">
                          <a:solidFill>
                            <a:schemeClr val="tx1"/>
                          </a:solidFill>
                          <a:latin typeface="Times New Roman" panose="02020603050405020304" pitchFamily="18" charset="0"/>
                          <a:ea typeface="+mn-ea"/>
                          <a:cs typeface="Times New Roman" panose="02020603050405020304" pitchFamily="18" charset="0"/>
                        </a:rPr>
                        <a:t>__</a:t>
                      </a:r>
                      <a:r>
                        <a:rPr lang="en-IN" sz="2400" kern="1200" dirty="0" err="1">
                          <a:solidFill>
                            <a:schemeClr val="tx1"/>
                          </a:solidFill>
                          <a:latin typeface="Times New Roman" panose="02020603050405020304" pitchFamily="18" charset="0"/>
                          <a:ea typeface="+mn-ea"/>
                          <a:cs typeface="Times New Roman" panose="02020603050405020304" pitchFamily="18" charset="0"/>
                        </a:rPr>
                        <a:t>eq</a:t>
                      </a:r>
                      <a:r>
                        <a:rPr lang="en-IN" sz="2400" kern="1200" dirty="0">
                          <a:solidFill>
                            <a:schemeClr val="tx1"/>
                          </a:solidFill>
                          <a:latin typeface="Times New Roman" panose="02020603050405020304" pitchFamily="18" charset="0"/>
                          <a:ea typeface="+mn-ea"/>
                          <a:cs typeface="Times New Roman" panose="02020603050405020304" pitchFamily="18" charset="0"/>
                        </a:rPr>
                        <a:t>__(self, other)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3905570"/>
                  </a:ext>
                </a:extLst>
              </a:tr>
              <a:tr h="0">
                <a:tc>
                  <a:txBody>
                    <a:bodyPr/>
                    <a:lstStyle/>
                    <a:p>
                      <a:r>
                        <a:rPr lang="en-IN" sz="2400" kern="1200">
                          <a:solidFill>
                            <a:schemeClr val="tx1"/>
                          </a:solidFill>
                          <a:latin typeface="Times New Roman" panose="02020603050405020304" pitchFamily="18" charset="0"/>
                          <a:ea typeface="+mn-ea"/>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kern="1200" dirty="0">
                          <a:solidFill>
                            <a:schemeClr val="tx1"/>
                          </a:solidFill>
                          <a:latin typeface="Times New Roman" panose="02020603050405020304" pitchFamily="18" charset="0"/>
                          <a:ea typeface="+mn-ea"/>
                          <a:cs typeface="Times New Roman" panose="02020603050405020304" pitchFamily="18" charset="0"/>
                        </a:rPr>
                        <a:t>__ne__(self, other)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7714727"/>
                  </a:ext>
                </a:extLst>
              </a:tr>
            </a:tbl>
          </a:graphicData>
        </a:graphic>
      </p:graphicFrame>
      <p:graphicFrame>
        <p:nvGraphicFramePr>
          <p:cNvPr id="5" name="Table 4">
            <a:extLst>
              <a:ext uri="{FF2B5EF4-FFF2-40B4-BE49-F238E27FC236}">
                <a16:creationId xmlns:a16="http://schemas.microsoft.com/office/drawing/2014/main" id="{2B32CA73-CCA7-46A1-8B05-4B374638C80E}"/>
              </a:ext>
            </a:extLst>
          </p:cNvPr>
          <p:cNvGraphicFramePr>
            <a:graphicFrameLocks noGrp="1"/>
          </p:cNvGraphicFramePr>
          <p:nvPr>
            <p:extLst>
              <p:ext uri="{D42A27DB-BD31-4B8C-83A1-F6EECF244321}">
                <p14:modId xmlns:p14="http://schemas.microsoft.com/office/powerpoint/2010/main" val="2468734093"/>
              </p:ext>
            </p:extLst>
          </p:nvPr>
        </p:nvGraphicFramePr>
        <p:xfrm>
          <a:off x="5472752" y="2038746"/>
          <a:ext cx="5990230" cy="4114800"/>
        </p:xfrm>
        <a:graphic>
          <a:graphicData uri="http://schemas.openxmlformats.org/drawingml/2006/table">
            <a:tbl>
              <a:tblPr>
                <a:tableStyleId>{616DA210-FB5B-4158-B5E0-FEB733F419BA}</a:tableStyleId>
              </a:tblPr>
              <a:tblGrid>
                <a:gridCol w="1651379">
                  <a:extLst>
                    <a:ext uri="{9D8B030D-6E8A-4147-A177-3AD203B41FA5}">
                      <a16:colId xmlns:a16="http://schemas.microsoft.com/office/drawing/2014/main" val="1633655922"/>
                    </a:ext>
                  </a:extLst>
                </a:gridCol>
                <a:gridCol w="4338851">
                  <a:extLst>
                    <a:ext uri="{9D8B030D-6E8A-4147-A177-3AD203B41FA5}">
                      <a16:colId xmlns:a16="http://schemas.microsoft.com/office/drawing/2014/main" val="4238684586"/>
                    </a:ext>
                  </a:extLst>
                </a:gridCol>
              </a:tblGrid>
              <a:tr h="0">
                <a:tc gridSpan="2">
                  <a:txBody>
                    <a:bodyPr/>
                    <a:lstStyle/>
                    <a:p>
                      <a:pPr algn="ctr"/>
                      <a:r>
                        <a:rPr lang="en-IN" sz="2400" kern="1200" dirty="0">
                          <a:solidFill>
                            <a:schemeClr val="tx1"/>
                          </a:solidFill>
                          <a:latin typeface="Times New Roman" panose="02020603050405020304" pitchFamily="18" charset="0"/>
                          <a:ea typeface="+mn-ea"/>
                          <a:cs typeface="Times New Roman" panose="02020603050405020304" pitchFamily="18" charset="0"/>
                        </a:rPr>
                        <a:t>Assignment Operators</a:t>
                      </a:r>
                    </a:p>
                  </a:txBody>
                  <a:tcPr anchor="ctr"/>
                </a:tc>
                <a:tc hMerge="1">
                  <a:txBody>
                    <a:bodyPr/>
                    <a:lstStyle/>
                    <a:p>
                      <a:endParaRPr lang="en-IN" sz="24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EBD9"/>
                    </a:solidFill>
                  </a:tcPr>
                </a:tc>
                <a:extLst>
                  <a:ext uri="{0D108BD9-81ED-4DB2-BD59-A6C34878D82A}">
                    <a16:rowId xmlns:a16="http://schemas.microsoft.com/office/drawing/2014/main" val="1823399390"/>
                  </a:ext>
                </a:extLst>
              </a:tr>
              <a:tr h="0">
                <a:tc>
                  <a:txBody>
                    <a:bodyPr/>
                    <a:lstStyle/>
                    <a:p>
                      <a:r>
                        <a:rPr lang="en-IN" sz="2400" kern="1200" dirty="0">
                          <a:solidFill>
                            <a:schemeClr val="tx1"/>
                          </a:solidFill>
                          <a:latin typeface="Times New Roman" panose="02020603050405020304" pitchFamily="18" charset="0"/>
                          <a:ea typeface="+mn-ea"/>
                          <a:cs typeface="Times New Roman" panose="02020603050405020304" pitchFamily="18" charset="0"/>
                        </a:rPr>
                        <a:t>Operator</a:t>
                      </a:r>
                    </a:p>
                  </a:txBody>
                  <a:tcPr anchor="ctr"/>
                </a:tc>
                <a:tc>
                  <a:txBody>
                    <a:bodyPr/>
                    <a:lstStyle/>
                    <a:p>
                      <a:r>
                        <a:rPr lang="en-IN" sz="2400" kern="1200" dirty="0">
                          <a:solidFill>
                            <a:schemeClr val="tx1"/>
                          </a:solidFill>
                          <a:latin typeface="Times New Roman" panose="02020603050405020304" pitchFamily="18" charset="0"/>
                          <a:ea typeface="+mn-ea"/>
                          <a:cs typeface="Times New Roman" panose="02020603050405020304" pitchFamily="18" charset="0"/>
                        </a:rPr>
                        <a:t>Magic Method</a:t>
                      </a:r>
                    </a:p>
                  </a:txBody>
                  <a:tcPr anchor="ctr"/>
                </a:tc>
                <a:extLst>
                  <a:ext uri="{0D108BD9-81ED-4DB2-BD59-A6C34878D82A}">
                    <a16:rowId xmlns:a16="http://schemas.microsoft.com/office/drawing/2014/main" val="669377285"/>
                  </a:ext>
                </a:extLst>
              </a:tr>
              <a:tr h="0">
                <a:tc>
                  <a:txBody>
                    <a:bodyPr/>
                    <a:lstStyle/>
                    <a:p>
                      <a:r>
                        <a:rPr lang="en-IN" sz="2400" kern="1200" dirty="0">
                          <a:solidFill>
                            <a:schemeClr val="tx1"/>
                          </a:solidFill>
                          <a:latin typeface="Times New Roman" panose="02020603050405020304" pitchFamily="18" charset="0"/>
                          <a:ea typeface="+mn-ea"/>
                          <a:cs typeface="Times New Roman" panose="02020603050405020304" pitchFamily="18" charset="0"/>
                        </a:rPr>
                        <a:t>-=</a:t>
                      </a:r>
                    </a:p>
                  </a:txBody>
                  <a:tcPr anchor="ctr"/>
                </a:tc>
                <a:tc>
                  <a:txBody>
                    <a:bodyPr/>
                    <a:lstStyle/>
                    <a:p>
                      <a:r>
                        <a:rPr lang="en-IN" sz="2400" kern="1200" dirty="0">
                          <a:solidFill>
                            <a:schemeClr val="tx1"/>
                          </a:solidFill>
                          <a:latin typeface="Times New Roman" panose="02020603050405020304" pitchFamily="18" charset="0"/>
                          <a:ea typeface="+mn-ea"/>
                          <a:cs typeface="Times New Roman" panose="02020603050405020304" pitchFamily="18" charset="0"/>
                        </a:rPr>
                        <a:t>__</a:t>
                      </a:r>
                      <a:r>
                        <a:rPr lang="en-IN" sz="2400" kern="1200" dirty="0" err="1">
                          <a:solidFill>
                            <a:schemeClr val="tx1"/>
                          </a:solidFill>
                          <a:latin typeface="Times New Roman" panose="02020603050405020304" pitchFamily="18" charset="0"/>
                          <a:ea typeface="+mn-ea"/>
                          <a:cs typeface="Times New Roman" panose="02020603050405020304" pitchFamily="18" charset="0"/>
                        </a:rPr>
                        <a:t>isub</a:t>
                      </a:r>
                      <a:r>
                        <a:rPr lang="en-IN" sz="2400" kern="1200" dirty="0">
                          <a:solidFill>
                            <a:schemeClr val="tx1"/>
                          </a:solidFill>
                          <a:latin typeface="Times New Roman" panose="02020603050405020304" pitchFamily="18" charset="0"/>
                          <a:ea typeface="+mn-ea"/>
                          <a:cs typeface="Times New Roman" panose="02020603050405020304" pitchFamily="18" charset="0"/>
                        </a:rPr>
                        <a:t>__(self, other)</a:t>
                      </a:r>
                    </a:p>
                  </a:txBody>
                  <a:tcPr anchor="ctr"/>
                </a:tc>
                <a:extLst>
                  <a:ext uri="{0D108BD9-81ED-4DB2-BD59-A6C34878D82A}">
                    <a16:rowId xmlns:a16="http://schemas.microsoft.com/office/drawing/2014/main" val="4112442315"/>
                  </a:ext>
                </a:extLst>
              </a:tr>
              <a:tr h="0">
                <a:tc>
                  <a:txBody>
                    <a:bodyPr/>
                    <a:lstStyle/>
                    <a:p>
                      <a:r>
                        <a:rPr lang="en-IN" sz="2400" kern="1200" dirty="0">
                          <a:solidFill>
                            <a:schemeClr val="tx1"/>
                          </a:solidFill>
                          <a:latin typeface="Times New Roman" panose="02020603050405020304" pitchFamily="18" charset="0"/>
                          <a:ea typeface="+mn-ea"/>
                          <a:cs typeface="Times New Roman" panose="02020603050405020304" pitchFamily="18" charset="0"/>
                        </a:rPr>
                        <a:t>+=</a:t>
                      </a:r>
                    </a:p>
                  </a:txBody>
                  <a:tcPr anchor="ctr"/>
                </a:tc>
                <a:tc>
                  <a:txBody>
                    <a:bodyPr/>
                    <a:lstStyle/>
                    <a:p>
                      <a:r>
                        <a:rPr lang="en-IN" sz="2400" kern="1200" dirty="0">
                          <a:solidFill>
                            <a:schemeClr val="tx1"/>
                          </a:solidFill>
                          <a:latin typeface="Times New Roman" panose="02020603050405020304" pitchFamily="18" charset="0"/>
                          <a:ea typeface="+mn-ea"/>
                          <a:cs typeface="Times New Roman" panose="02020603050405020304" pitchFamily="18" charset="0"/>
                        </a:rPr>
                        <a:t>__</a:t>
                      </a:r>
                      <a:r>
                        <a:rPr lang="en-IN" sz="2400" kern="1200" dirty="0" err="1">
                          <a:solidFill>
                            <a:schemeClr val="tx1"/>
                          </a:solidFill>
                          <a:latin typeface="Times New Roman" panose="02020603050405020304" pitchFamily="18" charset="0"/>
                          <a:ea typeface="+mn-ea"/>
                          <a:cs typeface="Times New Roman" panose="02020603050405020304" pitchFamily="18" charset="0"/>
                        </a:rPr>
                        <a:t>iadd</a:t>
                      </a:r>
                      <a:r>
                        <a:rPr lang="en-IN" sz="2400" kern="1200" dirty="0">
                          <a:solidFill>
                            <a:schemeClr val="tx1"/>
                          </a:solidFill>
                          <a:latin typeface="Times New Roman" panose="02020603050405020304" pitchFamily="18" charset="0"/>
                          <a:ea typeface="+mn-ea"/>
                          <a:cs typeface="Times New Roman" panose="02020603050405020304" pitchFamily="18" charset="0"/>
                        </a:rPr>
                        <a:t>__(self, other)</a:t>
                      </a:r>
                    </a:p>
                  </a:txBody>
                  <a:tcPr anchor="ctr"/>
                </a:tc>
                <a:extLst>
                  <a:ext uri="{0D108BD9-81ED-4DB2-BD59-A6C34878D82A}">
                    <a16:rowId xmlns:a16="http://schemas.microsoft.com/office/drawing/2014/main" val="1782219385"/>
                  </a:ext>
                </a:extLst>
              </a:tr>
              <a:tr h="0">
                <a:tc>
                  <a:txBody>
                    <a:bodyPr/>
                    <a:lstStyle/>
                    <a:p>
                      <a:r>
                        <a:rPr lang="en-IN" sz="2400" kern="1200" dirty="0">
                          <a:solidFill>
                            <a:schemeClr val="tx1"/>
                          </a:solidFill>
                          <a:latin typeface="Times New Roman" panose="02020603050405020304" pitchFamily="18" charset="0"/>
                          <a:ea typeface="+mn-ea"/>
                          <a:cs typeface="Times New Roman" panose="02020603050405020304" pitchFamily="18" charset="0"/>
                        </a:rPr>
                        <a:t>*=</a:t>
                      </a:r>
                    </a:p>
                  </a:txBody>
                  <a:tcPr anchor="ctr"/>
                </a:tc>
                <a:tc>
                  <a:txBody>
                    <a:bodyPr/>
                    <a:lstStyle/>
                    <a:p>
                      <a:r>
                        <a:rPr lang="en-IN" sz="2400" kern="1200" dirty="0">
                          <a:solidFill>
                            <a:schemeClr val="tx1"/>
                          </a:solidFill>
                          <a:latin typeface="Times New Roman" panose="02020603050405020304" pitchFamily="18" charset="0"/>
                          <a:ea typeface="+mn-ea"/>
                          <a:cs typeface="Times New Roman" panose="02020603050405020304" pitchFamily="18" charset="0"/>
                        </a:rPr>
                        <a:t>__</a:t>
                      </a:r>
                      <a:r>
                        <a:rPr lang="en-IN" sz="2400" kern="1200" dirty="0" err="1">
                          <a:solidFill>
                            <a:schemeClr val="tx1"/>
                          </a:solidFill>
                          <a:latin typeface="Times New Roman" panose="02020603050405020304" pitchFamily="18" charset="0"/>
                          <a:ea typeface="+mn-ea"/>
                          <a:cs typeface="Times New Roman" panose="02020603050405020304" pitchFamily="18" charset="0"/>
                        </a:rPr>
                        <a:t>imul</a:t>
                      </a:r>
                      <a:r>
                        <a:rPr lang="en-IN" sz="2400" kern="1200" dirty="0">
                          <a:solidFill>
                            <a:schemeClr val="tx1"/>
                          </a:solidFill>
                          <a:latin typeface="Times New Roman" panose="02020603050405020304" pitchFamily="18" charset="0"/>
                          <a:ea typeface="+mn-ea"/>
                          <a:cs typeface="Times New Roman" panose="02020603050405020304" pitchFamily="18" charset="0"/>
                        </a:rPr>
                        <a:t>__(self, other)</a:t>
                      </a:r>
                    </a:p>
                  </a:txBody>
                  <a:tcPr anchor="ctr"/>
                </a:tc>
                <a:extLst>
                  <a:ext uri="{0D108BD9-81ED-4DB2-BD59-A6C34878D82A}">
                    <a16:rowId xmlns:a16="http://schemas.microsoft.com/office/drawing/2014/main" val="3754684084"/>
                  </a:ext>
                </a:extLst>
              </a:tr>
              <a:tr h="0">
                <a:tc>
                  <a:txBody>
                    <a:bodyPr/>
                    <a:lstStyle/>
                    <a:p>
                      <a:r>
                        <a:rPr lang="en-IN" sz="2400" kern="1200">
                          <a:solidFill>
                            <a:schemeClr val="tx1"/>
                          </a:solidFill>
                          <a:latin typeface="Times New Roman" panose="02020603050405020304" pitchFamily="18" charset="0"/>
                          <a:ea typeface="+mn-ea"/>
                          <a:cs typeface="Times New Roman" panose="02020603050405020304" pitchFamily="18" charset="0"/>
                        </a:rPr>
                        <a:t>/=</a:t>
                      </a:r>
                    </a:p>
                  </a:txBody>
                  <a:tcPr anchor="ctr"/>
                </a:tc>
                <a:tc>
                  <a:txBody>
                    <a:bodyPr/>
                    <a:lstStyle/>
                    <a:p>
                      <a:r>
                        <a:rPr lang="en-IN" sz="2400" kern="1200" dirty="0">
                          <a:solidFill>
                            <a:schemeClr val="tx1"/>
                          </a:solidFill>
                          <a:latin typeface="Times New Roman" panose="02020603050405020304" pitchFamily="18" charset="0"/>
                          <a:ea typeface="+mn-ea"/>
                          <a:cs typeface="Times New Roman" panose="02020603050405020304" pitchFamily="18" charset="0"/>
                        </a:rPr>
                        <a:t>__</a:t>
                      </a:r>
                      <a:r>
                        <a:rPr lang="en-IN" sz="2400" kern="1200" dirty="0" err="1">
                          <a:solidFill>
                            <a:schemeClr val="tx1"/>
                          </a:solidFill>
                          <a:latin typeface="Times New Roman" panose="02020603050405020304" pitchFamily="18" charset="0"/>
                          <a:ea typeface="+mn-ea"/>
                          <a:cs typeface="Times New Roman" panose="02020603050405020304" pitchFamily="18" charset="0"/>
                        </a:rPr>
                        <a:t>idiv</a:t>
                      </a:r>
                      <a:r>
                        <a:rPr lang="en-IN" sz="2400" kern="1200" dirty="0">
                          <a:solidFill>
                            <a:schemeClr val="tx1"/>
                          </a:solidFill>
                          <a:latin typeface="Times New Roman" panose="02020603050405020304" pitchFamily="18" charset="0"/>
                          <a:ea typeface="+mn-ea"/>
                          <a:cs typeface="Times New Roman" panose="02020603050405020304" pitchFamily="18" charset="0"/>
                        </a:rPr>
                        <a:t>__(self, other)</a:t>
                      </a:r>
                    </a:p>
                  </a:txBody>
                  <a:tcPr anchor="ctr"/>
                </a:tc>
                <a:extLst>
                  <a:ext uri="{0D108BD9-81ED-4DB2-BD59-A6C34878D82A}">
                    <a16:rowId xmlns:a16="http://schemas.microsoft.com/office/drawing/2014/main" val="3906794349"/>
                  </a:ext>
                </a:extLst>
              </a:tr>
              <a:tr h="0">
                <a:tc>
                  <a:txBody>
                    <a:bodyPr/>
                    <a:lstStyle/>
                    <a:p>
                      <a:r>
                        <a:rPr lang="en-IN" sz="2400" kern="1200">
                          <a:solidFill>
                            <a:schemeClr val="tx1"/>
                          </a:solidFill>
                          <a:latin typeface="Times New Roman" panose="02020603050405020304" pitchFamily="18" charset="0"/>
                          <a:ea typeface="+mn-ea"/>
                          <a:cs typeface="Times New Roman" panose="02020603050405020304" pitchFamily="18" charset="0"/>
                        </a:rPr>
                        <a:t>//=</a:t>
                      </a:r>
                    </a:p>
                  </a:txBody>
                  <a:tcPr anchor="ctr"/>
                </a:tc>
                <a:tc>
                  <a:txBody>
                    <a:bodyPr/>
                    <a:lstStyle/>
                    <a:p>
                      <a:r>
                        <a:rPr lang="en-IN" sz="2400" kern="1200" dirty="0">
                          <a:solidFill>
                            <a:schemeClr val="tx1"/>
                          </a:solidFill>
                          <a:latin typeface="Times New Roman" panose="02020603050405020304" pitchFamily="18" charset="0"/>
                          <a:ea typeface="+mn-ea"/>
                          <a:cs typeface="Times New Roman" panose="02020603050405020304" pitchFamily="18" charset="0"/>
                        </a:rPr>
                        <a:t>__</a:t>
                      </a:r>
                      <a:r>
                        <a:rPr lang="en-IN" sz="2400" kern="1200" dirty="0" err="1">
                          <a:solidFill>
                            <a:schemeClr val="tx1"/>
                          </a:solidFill>
                          <a:latin typeface="Times New Roman" panose="02020603050405020304" pitchFamily="18" charset="0"/>
                          <a:ea typeface="+mn-ea"/>
                          <a:cs typeface="Times New Roman" panose="02020603050405020304" pitchFamily="18" charset="0"/>
                        </a:rPr>
                        <a:t>ifloordiv</a:t>
                      </a:r>
                      <a:r>
                        <a:rPr lang="en-IN" sz="2400" kern="1200" dirty="0">
                          <a:solidFill>
                            <a:schemeClr val="tx1"/>
                          </a:solidFill>
                          <a:latin typeface="Times New Roman" panose="02020603050405020304" pitchFamily="18" charset="0"/>
                          <a:ea typeface="+mn-ea"/>
                          <a:cs typeface="Times New Roman" panose="02020603050405020304" pitchFamily="18" charset="0"/>
                        </a:rPr>
                        <a:t>__(self, other)</a:t>
                      </a:r>
                    </a:p>
                  </a:txBody>
                  <a:tcPr anchor="ctr"/>
                </a:tc>
                <a:extLst>
                  <a:ext uri="{0D108BD9-81ED-4DB2-BD59-A6C34878D82A}">
                    <a16:rowId xmlns:a16="http://schemas.microsoft.com/office/drawing/2014/main" val="366096536"/>
                  </a:ext>
                </a:extLst>
              </a:tr>
              <a:tr h="0">
                <a:tc>
                  <a:txBody>
                    <a:bodyPr/>
                    <a:lstStyle/>
                    <a:p>
                      <a:r>
                        <a:rPr lang="en-IN" sz="2400" kern="1200">
                          <a:solidFill>
                            <a:schemeClr val="tx1"/>
                          </a:solidFill>
                          <a:latin typeface="Times New Roman" panose="02020603050405020304" pitchFamily="18" charset="0"/>
                          <a:ea typeface="+mn-ea"/>
                          <a:cs typeface="Times New Roman" panose="02020603050405020304" pitchFamily="18" charset="0"/>
                        </a:rPr>
                        <a:t>%=</a:t>
                      </a:r>
                    </a:p>
                  </a:txBody>
                  <a:tcPr anchor="ctr"/>
                </a:tc>
                <a:tc>
                  <a:txBody>
                    <a:bodyPr/>
                    <a:lstStyle/>
                    <a:p>
                      <a:r>
                        <a:rPr lang="en-IN" sz="2400" kern="1200" dirty="0">
                          <a:solidFill>
                            <a:schemeClr val="tx1"/>
                          </a:solidFill>
                          <a:latin typeface="Times New Roman" panose="02020603050405020304" pitchFamily="18" charset="0"/>
                          <a:ea typeface="+mn-ea"/>
                          <a:cs typeface="Times New Roman" panose="02020603050405020304" pitchFamily="18" charset="0"/>
                        </a:rPr>
                        <a:t>__</a:t>
                      </a:r>
                      <a:r>
                        <a:rPr lang="en-IN" sz="2400" kern="1200" dirty="0" err="1">
                          <a:solidFill>
                            <a:schemeClr val="tx1"/>
                          </a:solidFill>
                          <a:latin typeface="Times New Roman" panose="02020603050405020304" pitchFamily="18" charset="0"/>
                          <a:ea typeface="+mn-ea"/>
                          <a:cs typeface="Times New Roman" panose="02020603050405020304" pitchFamily="18" charset="0"/>
                        </a:rPr>
                        <a:t>imod</a:t>
                      </a:r>
                      <a:r>
                        <a:rPr lang="en-IN" sz="2400" kern="1200" dirty="0">
                          <a:solidFill>
                            <a:schemeClr val="tx1"/>
                          </a:solidFill>
                          <a:latin typeface="Times New Roman" panose="02020603050405020304" pitchFamily="18" charset="0"/>
                          <a:ea typeface="+mn-ea"/>
                          <a:cs typeface="Times New Roman" panose="02020603050405020304" pitchFamily="18" charset="0"/>
                        </a:rPr>
                        <a:t>__(self, other)</a:t>
                      </a:r>
                    </a:p>
                  </a:txBody>
                  <a:tcPr anchor="ctr"/>
                </a:tc>
                <a:extLst>
                  <a:ext uri="{0D108BD9-81ED-4DB2-BD59-A6C34878D82A}">
                    <a16:rowId xmlns:a16="http://schemas.microsoft.com/office/drawing/2014/main" val="3517085966"/>
                  </a:ext>
                </a:extLst>
              </a:tr>
              <a:tr h="0">
                <a:tc>
                  <a:txBody>
                    <a:bodyPr/>
                    <a:lstStyle/>
                    <a:p>
                      <a:r>
                        <a:rPr lang="en-IN" sz="2400" kern="1200">
                          <a:solidFill>
                            <a:schemeClr val="tx1"/>
                          </a:solidFill>
                          <a:latin typeface="Times New Roman" panose="02020603050405020304" pitchFamily="18" charset="0"/>
                          <a:ea typeface="+mn-ea"/>
                          <a:cs typeface="Times New Roman" panose="02020603050405020304" pitchFamily="18" charset="0"/>
                        </a:rPr>
                        <a:t>**=</a:t>
                      </a:r>
                    </a:p>
                  </a:txBody>
                  <a:tcPr anchor="ctr"/>
                </a:tc>
                <a:tc>
                  <a:txBody>
                    <a:bodyPr/>
                    <a:lstStyle/>
                    <a:p>
                      <a:r>
                        <a:rPr lang="en-IN" sz="2400" kern="1200" dirty="0">
                          <a:solidFill>
                            <a:schemeClr val="tx1"/>
                          </a:solidFill>
                          <a:latin typeface="Times New Roman" panose="02020603050405020304" pitchFamily="18" charset="0"/>
                          <a:ea typeface="+mn-ea"/>
                          <a:cs typeface="Times New Roman" panose="02020603050405020304" pitchFamily="18" charset="0"/>
                        </a:rPr>
                        <a:t>__</a:t>
                      </a:r>
                      <a:r>
                        <a:rPr lang="en-IN" sz="2400" kern="1200" dirty="0" err="1">
                          <a:solidFill>
                            <a:schemeClr val="tx1"/>
                          </a:solidFill>
                          <a:latin typeface="Times New Roman" panose="02020603050405020304" pitchFamily="18" charset="0"/>
                          <a:ea typeface="+mn-ea"/>
                          <a:cs typeface="Times New Roman" panose="02020603050405020304" pitchFamily="18" charset="0"/>
                        </a:rPr>
                        <a:t>ipow</a:t>
                      </a:r>
                      <a:r>
                        <a:rPr lang="en-IN" sz="2400" kern="1200" dirty="0">
                          <a:solidFill>
                            <a:schemeClr val="tx1"/>
                          </a:solidFill>
                          <a:latin typeface="Times New Roman" panose="02020603050405020304" pitchFamily="18" charset="0"/>
                          <a:ea typeface="+mn-ea"/>
                          <a:cs typeface="Times New Roman" panose="02020603050405020304" pitchFamily="18" charset="0"/>
                        </a:rPr>
                        <a:t>__(self, other)</a:t>
                      </a:r>
                    </a:p>
                  </a:txBody>
                  <a:tcPr anchor="ctr"/>
                </a:tc>
                <a:extLst>
                  <a:ext uri="{0D108BD9-81ED-4DB2-BD59-A6C34878D82A}">
                    <a16:rowId xmlns:a16="http://schemas.microsoft.com/office/drawing/2014/main" val="718057001"/>
                  </a:ext>
                </a:extLst>
              </a:tr>
            </a:tbl>
          </a:graphicData>
        </a:graphic>
      </p:graphicFrame>
    </p:spTree>
    <p:extLst>
      <p:ext uri="{BB962C8B-B14F-4D97-AF65-F5344CB8AC3E}">
        <p14:creationId xmlns:p14="http://schemas.microsoft.com/office/powerpoint/2010/main" val="34965462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14920-140F-410F-A0EC-0F2B18471D01}"/>
              </a:ext>
            </a:extLst>
          </p:cNvPr>
          <p:cNvSpPr>
            <a:spLocks noGrp="1"/>
          </p:cNvSpPr>
          <p:nvPr>
            <p:ph type="title"/>
          </p:nvPr>
        </p:nvSpPr>
        <p:spPr/>
        <p:txBody>
          <a:bodyPr/>
          <a:lstStyle/>
          <a:p>
            <a:pPr algn="ctr"/>
            <a:r>
              <a:rPr lang="en-IN" dirty="0"/>
              <a:t>Special (magic) methods for overloading of Logical &amp; Unary operators</a:t>
            </a:r>
          </a:p>
        </p:txBody>
      </p:sp>
      <p:graphicFrame>
        <p:nvGraphicFramePr>
          <p:cNvPr id="4" name="Table 3">
            <a:extLst>
              <a:ext uri="{FF2B5EF4-FFF2-40B4-BE49-F238E27FC236}">
                <a16:creationId xmlns:a16="http://schemas.microsoft.com/office/drawing/2014/main" id="{D2A8029E-A272-4B80-BCE4-8BFB6B634D44}"/>
              </a:ext>
            </a:extLst>
          </p:cNvPr>
          <p:cNvGraphicFramePr>
            <a:graphicFrameLocks noGrp="1"/>
          </p:cNvGraphicFramePr>
          <p:nvPr>
            <p:extLst>
              <p:ext uri="{D42A27DB-BD31-4B8C-83A1-F6EECF244321}">
                <p14:modId xmlns:p14="http://schemas.microsoft.com/office/powerpoint/2010/main" val="2533184503"/>
              </p:ext>
            </p:extLst>
          </p:nvPr>
        </p:nvGraphicFramePr>
        <p:xfrm>
          <a:off x="838200" y="2519363"/>
          <a:ext cx="4443484" cy="3657600"/>
        </p:xfrm>
        <a:graphic>
          <a:graphicData uri="http://schemas.openxmlformats.org/drawingml/2006/table">
            <a:tbl>
              <a:tblPr/>
              <a:tblGrid>
                <a:gridCol w="1531713">
                  <a:extLst>
                    <a:ext uri="{9D8B030D-6E8A-4147-A177-3AD203B41FA5}">
                      <a16:colId xmlns:a16="http://schemas.microsoft.com/office/drawing/2014/main" val="2653225310"/>
                    </a:ext>
                  </a:extLst>
                </a:gridCol>
                <a:gridCol w="2911771">
                  <a:extLst>
                    <a:ext uri="{9D8B030D-6E8A-4147-A177-3AD203B41FA5}">
                      <a16:colId xmlns:a16="http://schemas.microsoft.com/office/drawing/2014/main" val="2444330631"/>
                    </a:ext>
                  </a:extLst>
                </a:gridCol>
              </a:tblGrid>
              <a:tr h="0">
                <a:tc gridSpan="2">
                  <a:txBody>
                    <a:bodyPr/>
                    <a:lstStyle/>
                    <a:p>
                      <a:pPr algn="ctr"/>
                      <a:r>
                        <a:rPr lang="en-IN" sz="2400" dirty="0">
                          <a:latin typeface="Times New Roman" panose="02020603050405020304" pitchFamily="18" charset="0"/>
                          <a:cs typeface="Times New Roman" panose="02020603050405020304" pitchFamily="18" charset="0"/>
                        </a:rPr>
                        <a:t>Logical Operators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6990430"/>
                  </a:ext>
                </a:extLst>
              </a:tr>
              <a:tr h="0">
                <a:tc>
                  <a:txBody>
                    <a:bodyPr/>
                    <a:lstStyle/>
                    <a:p>
                      <a:r>
                        <a:rPr lang="en-IN" sz="2400" dirty="0">
                          <a:latin typeface="Times New Roman" panose="02020603050405020304" pitchFamily="18" charset="0"/>
                          <a:cs typeface="Times New Roman" panose="02020603050405020304" pitchFamily="18" charset="0"/>
                        </a:rPr>
                        <a:t>Operator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a:latin typeface="Times New Roman" panose="02020603050405020304" pitchFamily="18" charset="0"/>
                          <a:cs typeface="Times New Roman" panose="02020603050405020304" pitchFamily="18" charset="0"/>
                        </a:rPr>
                        <a:t>Special method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1752681"/>
                  </a:ext>
                </a:extLst>
              </a:tr>
              <a:tr h="0">
                <a:tc>
                  <a:txBody>
                    <a:bodyPr/>
                    <a:lstStyle/>
                    <a:p>
                      <a:r>
                        <a:rPr lang="en-IN" sz="2400" dirty="0">
                          <a:latin typeface="Times New Roman" panose="02020603050405020304" pitchFamily="18" charset="0"/>
                          <a:cs typeface="Times New Roman" panose="02020603050405020304" pitchFamily="18" charset="0"/>
                        </a:rPr>
                        <a:t> &lt;&lt;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a:latin typeface="Times New Roman" panose="02020603050405020304" pitchFamily="18" charset="0"/>
                          <a:cs typeface="Times New Roman" panose="02020603050405020304" pitchFamily="18" charset="0"/>
                        </a:rPr>
                        <a:t>__</a:t>
                      </a:r>
                      <a:r>
                        <a:rPr lang="en-IN" sz="2400" dirty="0" err="1">
                          <a:latin typeface="Times New Roman" panose="02020603050405020304" pitchFamily="18" charset="0"/>
                          <a:cs typeface="Times New Roman" panose="02020603050405020304" pitchFamily="18" charset="0"/>
                        </a:rPr>
                        <a:t>lshift</a:t>
                      </a:r>
                      <a:r>
                        <a:rPr lang="en-IN" sz="2400" dirty="0">
                          <a:latin typeface="Times New Roman" panose="02020603050405020304" pitchFamily="18" charset="0"/>
                          <a:cs typeface="Times New Roman" panose="02020603050405020304" pitchFamily="18" charset="0"/>
                        </a:rPr>
                        <a:t>__(</a:t>
                      </a:r>
                      <a:r>
                        <a:rPr lang="en-IN" sz="2400" dirty="0" err="1">
                          <a:latin typeface="Times New Roman" panose="02020603050405020304" pitchFamily="18" charset="0"/>
                          <a:cs typeface="Times New Roman" panose="02020603050405020304" pitchFamily="18" charset="0"/>
                        </a:rPr>
                        <a:t>self,other</a:t>
                      </a:r>
                      <a:r>
                        <a:rPr lang="en-IN" sz="2400"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6235557"/>
                  </a:ext>
                </a:extLst>
              </a:tr>
              <a:tr h="0">
                <a:tc>
                  <a:txBody>
                    <a:bodyPr/>
                    <a:lstStyle/>
                    <a:p>
                      <a:r>
                        <a:rPr lang="en-IN" sz="2400" dirty="0">
                          <a:latin typeface="Times New Roman" panose="02020603050405020304" pitchFamily="18" charset="0"/>
                          <a:cs typeface="Times New Roman" panose="02020603050405020304" pitchFamily="18" charset="0"/>
                        </a:rPr>
                        <a:t> &gt;&gt;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a:latin typeface="Times New Roman" panose="02020603050405020304" pitchFamily="18" charset="0"/>
                          <a:cs typeface="Times New Roman" panose="02020603050405020304" pitchFamily="18" charset="0"/>
                        </a:rPr>
                        <a:t>__</a:t>
                      </a:r>
                      <a:r>
                        <a:rPr lang="en-IN" sz="2400" dirty="0" err="1">
                          <a:latin typeface="Times New Roman" panose="02020603050405020304" pitchFamily="18" charset="0"/>
                          <a:cs typeface="Times New Roman" panose="02020603050405020304" pitchFamily="18" charset="0"/>
                        </a:rPr>
                        <a:t>rshift</a:t>
                      </a:r>
                      <a:r>
                        <a:rPr lang="en-IN" sz="2400" dirty="0">
                          <a:latin typeface="Times New Roman" panose="02020603050405020304" pitchFamily="18" charset="0"/>
                          <a:cs typeface="Times New Roman" panose="02020603050405020304" pitchFamily="18" charset="0"/>
                        </a:rPr>
                        <a:t>__(</a:t>
                      </a:r>
                      <a:r>
                        <a:rPr lang="en-IN" sz="2400" dirty="0" err="1">
                          <a:latin typeface="Times New Roman" panose="02020603050405020304" pitchFamily="18" charset="0"/>
                          <a:cs typeface="Times New Roman" panose="02020603050405020304" pitchFamily="18" charset="0"/>
                        </a:rPr>
                        <a:t>self,other</a:t>
                      </a:r>
                      <a:r>
                        <a:rPr lang="en-IN" sz="2400"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1004080"/>
                  </a:ext>
                </a:extLst>
              </a:tr>
              <a:tr h="0">
                <a:tc>
                  <a:txBody>
                    <a:bodyPr/>
                    <a:lstStyle/>
                    <a:p>
                      <a:r>
                        <a:rPr lang="en-IN" sz="2400" dirty="0">
                          <a:latin typeface="Times New Roman" panose="02020603050405020304" pitchFamily="18" charset="0"/>
                          <a:cs typeface="Times New Roman" panose="02020603050405020304" pitchFamily="18" charset="0"/>
                        </a:rPr>
                        <a:t> &amp;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a:latin typeface="Times New Roman" panose="02020603050405020304" pitchFamily="18" charset="0"/>
                          <a:cs typeface="Times New Roman" panose="02020603050405020304" pitchFamily="18" charset="0"/>
                        </a:rPr>
                        <a:t>__and__(</a:t>
                      </a:r>
                      <a:r>
                        <a:rPr lang="en-IN" sz="2400" dirty="0" err="1">
                          <a:latin typeface="Times New Roman" panose="02020603050405020304" pitchFamily="18" charset="0"/>
                          <a:cs typeface="Times New Roman" panose="02020603050405020304" pitchFamily="18" charset="0"/>
                        </a:rPr>
                        <a:t>self,other</a:t>
                      </a:r>
                      <a:r>
                        <a:rPr lang="en-IN" sz="2400"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1847994"/>
                  </a:ext>
                </a:extLst>
              </a:tr>
              <a:tr h="0">
                <a:tc>
                  <a:txBody>
                    <a:bodyPr/>
                    <a:lstStyle/>
                    <a:p>
                      <a:r>
                        <a:rPr lang="en-IN" sz="2400" dirty="0">
                          <a:latin typeface="Times New Roman" panose="02020603050405020304" pitchFamily="18" charset="0"/>
                          <a:cs typeface="Times New Roman" panose="02020603050405020304" pitchFamily="18"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a:latin typeface="Times New Roman" panose="02020603050405020304" pitchFamily="18" charset="0"/>
                          <a:cs typeface="Times New Roman" panose="02020603050405020304" pitchFamily="18" charset="0"/>
                        </a:rPr>
                        <a:t>__or__(</a:t>
                      </a:r>
                      <a:r>
                        <a:rPr lang="en-IN" sz="2400" dirty="0" err="1">
                          <a:latin typeface="Times New Roman" panose="02020603050405020304" pitchFamily="18" charset="0"/>
                          <a:cs typeface="Times New Roman" panose="02020603050405020304" pitchFamily="18" charset="0"/>
                        </a:rPr>
                        <a:t>self,other</a:t>
                      </a:r>
                      <a:r>
                        <a:rPr lang="en-IN" sz="2400"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5193427"/>
                  </a:ext>
                </a:extLst>
              </a:tr>
              <a:tr h="0">
                <a:tc>
                  <a:txBody>
                    <a:bodyPr/>
                    <a:lstStyle/>
                    <a:p>
                      <a:r>
                        <a:rPr lang="en-IN" sz="2400" dirty="0">
                          <a:latin typeface="Times New Roman" panose="02020603050405020304" pitchFamily="18" charset="0"/>
                          <a:cs typeface="Times New Roman" panose="02020603050405020304" pitchFamily="18" charset="0"/>
                        </a:rPr>
                        <a:t> ^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a:latin typeface="Times New Roman" panose="02020603050405020304" pitchFamily="18" charset="0"/>
                          <a:cs typeface="Times New Roman" panose="02020603050405020304" pitchFamily="18" charset="0"/>
                        </a:rPr>
                        <a:t>__</a:t>
                      </a:r>
                      <a:r>
                        <a:rPr lang="en-IN" sz="2400" dirty="0" err="1">
                          <a:latin typeface="Times New Roman" panose="02020603050405020304" pitchFamily="18" charset="0"/>
                          <a:cs typeface="Times New Roman" panose="02020603050405020304" pitchFamily="18" charset="0"/>
                        </a:rPr>
                        <a:t>xor</a:t>
                      </a:r>
                      <a:r>
                        <a:rPr lang="en-IN" sz="2400" dirty="0">
                          <a:latin typeface="Times New Roman" panose="02020603050405020304" pitchFamily="18" charset="0"/>
                          <a:cs typeface="Times New Roman" panose="02020603050405020304" pitchFamily="18" charset="0"/>
                        </a:rPr>
                        <a:t>__(</a:t>
                      </a:r>
                      <a:r>
                        <a:rPr lang="en-IN" sz="2400" dirty="0" err="1">
                          <a:latin typeface="Times New Roman" panose="02020603050405020304" pitchFamily="18" charset="0"/>
                          <a:cs typeface="Times New Roman" panose="02020603050405020304" pitchFamily="18" charset="0"/>
                        </a:rPr>
                        <a:t>self,other</a:t>
                      </a:r>
                      <a:r>
                        <a:rPr lang="en-IN" sz="2400"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9472431"/>
                  </a:ext>
                </a:extLst>
              </a:tr>
              <a:tr h="0">
                <a:tc>
                  <a:txBody>
                    <a:bodyPr/>
                    <a:lstStyle/>
                    <a:p>
                      <a:r>
                        <a:rPr lang="en-IN" sz="2400"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a:latin typeface="Times New Roman" panose="02020603050405020304" pitchFamily="18" charset="0"/>
                          <a:cs typeface="Times New Roman" panose="02020603050405020304" pitchFamily="18" charset="0"/>
                        </a:rPr>
                        <a:t>__invert__(self)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204685"/>
                  </a:ext>
                </a:extLst>
              </a:tr>
            </a:tbl>
          </a:graphicData>
        </a:graphic>
      </p:graphicFrame>
      <p:graphicFrame>
        <p:nvGraphicFramePr>
          <p:cNvPr id="5" name="Table 4">
            <a:extLst>
              <a:ext uri="{FF2B5EF4-FFF2-40B4-BE49-F238E27FC236}">
                <a16:creationId xmlns:a16="http://schemas.microsoft.com/office/drawing/2014/main" id="{12477A4A-2969-480D-8D8E-DD93B6465CC3}"/>
              </a:ext>
            </a:extLst>
          </p:cNvPr>
          <p:cNvGraphicFramePr>
            <a:graphicFrameLocks noGrp="1"/>
          </p:cNvGraphicFramePr>
          <p:nvPr>
            <p:extLst>
              <p:ext uri="{D42A27DB-BD31-4B8C-83A1-F6EECF244321}">
                <p14:modId xmlns:p14="http://schemas.microsoft.com/office/powerpoint/2010/main" val="1929892110"/>
              </p:ext>
            </p:extLst>
          </p:nvPr>
        </p:nvGraphicFramePr>
        <p:xfrm>
          <a:off x="6096000" y="2519363"/>
          <a:ext cx="5036024" cy="2286000"/>
        </p:xfrm>
        <a:graphic>
          <a:graphicData uri="http://schemas.openxmlformats.org/drawingml/2006/table">
            <a:tbl>
              <a:tblPr>
                <a:tableStyleId>{616DA210-FB5B-4158-B5E0-FEB733F419BA}</a:tableStyleId>
              </a:tblPr>
              <a:tblGrid>
                <a:gridCol w="1338344">
                  <a:extLst>
                    <a:ext uri="{9D8B030D-6E8A-4147-A177-3AD203B41FA5}">
                      <a16:colId xmlns:a16="http://schemas.microsoft.com/office/drawing/2014/main" val="1374400844"/>
                    </a:ext>
                  </a:extLst>
                </a:gridCol>
                <a:gridCol w="3697680">
                  <a:extLst>
                    <a:ext uri="{9D8B030D-6E8A-4147-A177-3AD203B41FA5}">
                      <a16:colId xmlns:a16="http://schemas.microsoft.com/office/drawing/2014/main" val="1063821253"/>
                    </a:ext>
                  </a:extLst>
                </a:gridCol>
              </a:tblGrid>
              <a:tr h="0">
                <a:tc gridSpan="2">
                  <a:txBody>
                    <a:bodyPr/>
                    <a:lstStyle/>
                    <a:p>
                      <a:pPr algn="ctr"/>
                      <a:r>
                        <a:rPr lang="en-IN" sz="2400" kern="1200" dirty="0">
                          <a:solidFill>
                            <a:schemeClr val="tx1"/>
                          </a:solidFill>
                          <a:latin typeface="Times New Roman" panose="02020603050405020304" pitchFamily="18" charset="0"/>
                          <a:ea typeface="+mn-ea"/>
                          <a:cs typeface="Times New Roman" panose="02020603050405020304" pitchFamily="18" charset="0"/>
                        </a:rPr>
                        <a:t>Unary Operators</a:t>
                      </a:r>
                    </a:p>
                  </a:txBody>
                  <a:tcPr anchor="ctr"/>
                </a:tc>
                <a:tc hMerge="1">
                  <a:txBody>
                    <a:bodyPr/>
                    <a:lstStyle/>
                    <a:p>
                      <a:pPr algn="l"/>
                      <a:endParaRPr lang="en-IN" sz="2400" kern="1200" dirty="0">
                        <a:solidFill>
                          <a:schemeClr val="tx1"/>
                        </a:solidFill>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048533448"/>
                  </a:ext>
                </a:extLst>
              </a:tr>
              <a:tr h="0">
                <a:tc>
                  <a:txBody>
                    <a:bodyPr/>
                    <a:lstStyle/>
                    <a:p>
                      <a:r>
                        <a:rPr lang="en-IN" sz="2400" kern="1200" dirty="0">
                          <a:solidFill>
                            <a:schemeClr val="tx1"/>
                          </a:solidFill>
                          <a:latin typeface="Times New Roman" panose="02020603050405020304" pitchFamily="18" charset="0"/>
                          <a:ea typeface="+mn-ea"/>
                          <a:cs typeface="Times New Roman" panose="02020603050405020304" pitchFamily="18" charset="0"/>
                        </a:rPr>
                        <a:t>Operator</a:t>
                      </a:r>
                    </a:p>
                  </a:txBody>
                  <a:tcPr anchor="ctr"/>
                </a:tc>
                <a:tc>
                  <a:txBody>
                    <a:bodyPr/>
                    <a:lstStyle/>
                    <a:p>
                      <a:pPr algn="l"/>
                      <a:r>
                        <a:rPr lang="en-IN" sz="2400" kern="1200" dirty="0">
                          <a:solidFill>
                            <a:schemeClr val="tx1"/>
                          </a:solidFill>
                          <a:latin typeface="Times New Roman" panose="02020603050405020304" pitchFamily="18" charset="0"/>
                          <a:ea typeface="+mn-ea"/>
                          <a:cs typeface="Times New Roman" panose="02020603050405020304" pitchFamily="18" charset="0"/>
                        </a:rPr>
                        <a:t>Special Method</a:t>
                      </a:r>
                    </a:p>
                  </a:txBody>
                  <a:tcPr anchor="ctr"/>
                </a:tc>
                <a:extLst>
                  <a:ext uri="{0D108BD9-81ED-4DB2-BD59-A6C34878D82A}">
                    <a16:rowId xmlns:a16="http://schemas.microsoft.com/office/drawing/2014/main" val="3431950643"/>
                  </a:ext>
                </a:extLst>
              </a:tr>
              <a:tr h="0">
                <a:tc>
                  <a:txBody>
                    <a:bodyPr/>
                    <a:lstStyle/>
                    <a:p>
                      <a:r>
                        <a:rPr lang="en-IN" sz="2400" kern="1200">
                          <a:solidFill>
                            <a:schemeClr val="tx1"/>
                          </a:solidFill>
                          <a:latin typeface="Times New Roman" panose="02020603050405020304" pitchFamily="18" charset="0"/>
                          <a:ea typeface="+mn-ea"/>
                          <a:cs typeface="Times New Roman" panose="02020603050405020304" pitchFamily="18" charset="0"/>
                        </a:rPr>
                        <a:t>–</a:t>
                      </a:r>
                    </a:p>
                  </a:txBody>
                  <a:tcPr anchor="ctr"/>
                </a:tc>
                <a:tc>
                  <a:txBody>
                    <a:bodyPr/>
                    <a:lstStyle/>
                    <a:p>
                      <a:r>
                        <a:rPr lang="en-IN" sz="2400" kern="1200" dirty="0">
                          <a:solidFill>
                            <a:schemeClr val="tx1"/>
                          </a:solidFill>
                          <a:latin typeface="Times New Roman" panose="02020603050405020304" pitchFamily="18" charset="0"/>
                          <a:ea typeface="+mn-ea"/>
                          <a:cs typeface="Times New Roman" panose="02020603050405020304" pitchFamily="18" charset="0"/>
                        </a:rPr>
                        <a:t>__neg__(self)</a:t>
                      </a:r>
                    </a:p>
                  </a:txBody>
                  <a:tcPr anchor="ctr"/>
                </a:tc>
                <a:extLst>
                  <a:ext uri="{0D108BD9-81ED-4DB2-BD59-A6C34878D82A}">
                    <a16:rowId xmlns:a16="http://schemas.microsoft.com/office/drawing/2014/main" val="1342342722"/>
                  </a:ext>
                </a:extLst>
              </a:tr>
              <a:tr h="0">
                <a:tc>
                  <a:txBody>
                    <a:bodyPr/>
                    <a:lstStyle/>
                    <a:p>
                      <a:r>
                        <a:rPr lang="en-IN" sz="2400" kern="1200">
                          <a:solidFill>
                            <a:schemeClr val="tx1"/>
                          </a:solidFill>
                          <a:latin typeface="Times New Roman" panose="02020603050405020304" pitchFamily="18" charset="0"/>
                          <a:ea typeface="+mn-ea"/>
                          <a:cs typeface="Times New Roman" panose="02020603050405020304" pitchFamily="18" charset="0"/>
                        </a:rPr>
                        <a:t>+</a:t>
                      </a:r>
                    </a:p>
                  </a:txBody>
                  <a:tcPr anchor="ctr"/>
                </a:tc>
                <a:tc>
                  <a:txBody>
                    <a:bodyPr/>
                    <a:lstStyle/>
                    <a:p>
                      <a:r>
                        <a:rPr lang="en-IN" sz="2400" kern="1200" dirty="0">
                          <a:solidFill>
                            <a:schemeClr val="tx1"/>
                          </a:solidFill>
                          <a:latin typeface="Times New Roman" panose="02020603050405020304" pitchFamily="18" charset="0"/>
                          <a:ea typeface="+mn-ea"/>
                          <a:cs typeface="Times New Roman" panose="02020603050405020304" pitchFamily="18" charset="0"/>
                        </a:rPr>
                        <a:t>__</a:t>
                      </a:r>
                      <a:r>
                        <a:rPr lang="en-IN" sz="2400" kern="1200" dirty="0" err="1">
                          <a:solidFill>
                            <a:schemeClr val="tx1"/>
                          </a:solidFill>
                          <a:latin typeface="Times New Roman" panose="02020603050405020304" pitchFamily="18" charset="0"/>
                          <a:ea typeface="+mn-ea"/>
                          <a:cs typeface="Times New Roman" panose="02020603050405020304" pitchFamily="18" charset="0"/>
                        </a:rPr>
                        <a:t>pos</a:t>
                      </a:r>
                      <a:r>
                        <a:rPr lang="en-IN" sz="2400" kern="1200" dirty="0">
                          <a:solidFill>
                            <a:schemeClr val="tx1"/>
                          </a:solidFill>
                          <a:latin typeface="Times New Roman" panose="02020603050405020304" pitchFamily="18" charset="0"/>
                          <a:ea typeface="+mn-ea"/>
                          <a:cs typeface="Times New Roman" panose="02020603050405020304" pitchFamily="18" charset="0"/>
                        </a:rPr>
                        <a:t>__(self)</a:t>
                      </a:r>
                    </a:p>
                  </a:txBody>
                  <a:tcPr anchor="ctr"/>
                </a:tc>
                <a:extLst>
                  <a:ext uri="{0D108BD9-81ED-4DB2-BD59-A6C34878D82A}">
                    <a16:rowId xmlns:a16="http://schemas.microsoft.com/office/drawing/2014/main" val="2646660421"/>
                  </a:ext>
                </a:extLst>
              </a:tr>
              <a:tr h="0">
                <a:tc>
                  <a:txBody>
                    <a:bodyPr/>
                    <a:lstStyle/>
                    <a:p>
                      <a:r>
                        <a:rPr lang="en-IN" sz="2400" kern="1200">
                          <a:solidFill>
                            <a:schemeClr val="tx1"/>
                          </a:solidFill>
                          <a:latin typeface="Times New Roman" panose="02020603050405020304" pitchFamily="18" charset="0"/>
                          <a:ea typeface="+mn-ea"/>
                          <a:cs typeface="Times New Roman" panose="02020603050405020304" pitchFamily="18" charset="0"/>
                        </a:rPr>
                        <a:t>~</a:t>
                      </a:r>
                    </a:p>
                  </a:txBody>
                  <a:tcPr anchor="ctr"/>
                </a:tc>
                <a:tc>
                  <a:txBody>
                    <a:bodyPr/>
                    <a:lstStyle/>
                    <a:p>
                      <a:r>
                        <a:rPr lang="en-IN" sz="2400" kern="1200" dirty="0">
                          <a:solidFill>
                            <a:schemeClr val="tx1"/>
                          </a:solidFill>
                          <a:latin typeface="Times New Roman" panose="02020603050405020304" pitchFamily="18" charset="0"/>
                          <a:ea typeface="+mn-ea"/>
                          <a:cs typeface="Times New Roman" panose="02020603050405020304" pitchFamily="18" charset="0"/>
                        </a:rPr>
                        <a:t>__invert__(self)</a:t>
                      </a:r>
                    </a:p>
                  </a:txBody>
                  <a:tcPr anchor="ctr"/>
                </a:tc>
                <a:extLst>
                  <a:ext uri="{0D108BD9-81ED-4DB2-BD59-A6C34878D82A}">
                    <a16:rowId xmlns:a16="http://schemas.microsoft.com/office/drawing/2014/main" val="1362395303"/>
                  </a:ext>
                </a:extLst>
              </a:tr>
            </a:tbl>
          </a:graphicData>
        </a:graphic>
      </p:graphicFrame>
    </p:spTree>
    <p:extLst>
      <p:ext uri="{BB962C8B-B14F-4D97-AF65-F5344CB8AC3E}">
        <p14:creationId xmlns:p14="http://schemas.microsoft.com/office/powerpoint/2010/main" val="13442391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0E176-E4D1-4DA9-B9EC-CA08FFF23763}"/>
              </a:ext>
            </a:extLst>
          </p:cNvPr>
          <p:cNvSpPr>
            <a:spLocks noGrp="1"/>
          </p:cNvSpPr>
          <p:nvPr>
            <p:ph type="title"/>
          </p:nvPr>
        </p:nvSpPr>
        <p:spPr>
          <a:xfrm>
            <a:off x="838200" y="170598"/>
            <a:ext cx="10515600" cy="740344"/>
          </a:xfrm>
        </p:spPr>
        <p:txBody>
          <a:bodyPr/>
          <a:lstStyle/>
          <a:p>
            <a:pPr algn="ctr"/>
            <a:r>
              <a:rPr lang="en-IN" dirty="0"/>
              <a:t>Inheritance</a:t>
            </a:r>
          </a:p>
        </p:txBody>
      </p:sp>
      <p:sp>
        <p:nvSpPr>
          <p:cNvPr id="3" name="Content Placeholder 2">
            <a:extLst>
              <a:ext uri="{FF2B5EF4-FFF2-40B4-BE49-F238E27FC236}">
                <a16:creationId xmlns:a16="http://schemas.microsoft.com/office/drawing/2014/main" id="{17D2A614-23DE-486F-B780-C27D22586EAB}"/>
              </a:ext>
            </a:extLst>
          </p:cNvPr>
          <p:cNvSpPr>
            <a:spLocks noGrp="1"/>
          </p:cNvSpPr>
          <p:nvPr>
            <p:ph idx="1"/>
          </p:nvPr>
        </p:nvSpPr>
        <p:spPr>
          <a:xfrm>
            <a:off x="191069" y="1037230"/>
            <a:ext cx="11791665" cy="5820769"/>
          </a:xfrm>
        </p:spPr>
        <p:txBody>
          <a:bodyPr>
            <a:normAutofit lnSpcReduction="10000"/>
          </a:bodyPr>
          <a:lstStyle/>
          <a:p>
            <a:r>
              <a:rPr lang="en-IN" dirty="0"/>
              <a:t>Inheritance is the capability of one class to derive or inherit the properties from some another class. The benefits of inheritance are: </a:t>
            </a:r>
          </a:p>
          <a:p>
            <a:pPr marL="514350" indent="-514350">
              <a:buFont typeface="+mj-lt"/>
              <a:buAutoNum type="arabicParenR"/>
            </a:pPr>
            <a:r>
              <a:rPr lang="en-IN" dirty="0"/>
              <a:t>It represents real-world relationships well.</a:t>
            </a:r>
          </a:p>
          <a:p>
            <a:pPr marL="514350" indent="-514350">
              <a:buFont typeface="+mj-lt"/>
              <a:buAutoNum type="arabicParenR"/>
            </a:pPr>
            <a:r>
              <a:rPr lang="en-IN" dirty="0"/>
              <a:t>It provides </a:t>
            </a:r>
            <a:r>
              <a:rPr lang="en-IN" b="1" dirty="0"/>
              <a:t>reusability</a:t>
            </a:r>
            <a:r>
              <a:rPr lang="en-IN" dirty="0"/>
              <a:t> of a code. We don’t have to write the same code again and again. Also, it allows us to add more features to a class without modifying it.</a:t>
            </a:r>
          </a:p>
          <a:p>
            <a:pPr marL="514350" indent="-514350">
              <a:buFont typeface="+mj-lt"/>
              <a:buAutoNum type="arabicParenR"/>
            </a:pPr>
            <a:r>
              <a:rPr lang="en-IN" dirty="0"/>
              <a:t>It is transitive in nature, which means that if class B inherits from another class A, then all the subclasses of B would automatically inherit from class A.</a:t>
            </a:r>
          </a:p>
          <a:p>
            <a:r>
              <a:rPr lang="en-IN" b="1" dirty="0"/>
              <a:t>Parent class</a:t>
            </a:r>
            <a:r>
              <a:rPr lang="en-IN" dirty="0"/>
              <a:t> is the class being inherited from, also called base class or super class.</a:t>
            </a:r>
          </a:p>
          <a:p>
            <a:r>
              <a:rPr lang="en-IN" b="1" dirty="0"/>
              <a:t>Child class</a:t>
            </a:r>
            <a:r>
              <a:rPr lang="en-IN" dirty="0"/>
              <a:t> is the class that inherits from another class, also called derived class or sub class.</a:t>
            </a:r>
          </a:p>
          <a:p>
            <a:r>
              <a:rPr lang="en-IN" b="1" dirty="0"/>
              <a:t>NOTE:</a:t>
            </a:r>
            <a:r>
              <a:rPr lang="en-IN" dirty="0"/>
              <a:t> In python 3, Object is root class of all classes. </a:t>
            </a:r>
          </a:p>
          <a:p>
            <a:endParaRPr lang="en-IN" dirty="0"/>
          </a:p>
        </p:txBody>
      </p:sp>
    </p:spTree>
    <p:extLst>
      <p:ext uri="{BB962C8B-B14F-4D97-AF65-F5344CB8AC3E}">
        <p14:creationId xmlns:p14="http://schemas.microsoft.com/office/powerpoint/2010/main" val="3723288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76F61-6781-4B20-B15D-811EC146AFFA}"/>
              </a:ext>
            </a:extLst>
          </p:cNvPr>
          <p:cNvSpPr>
            <a:spLocks noGrp="1"/>
          </p:cNvSpPr>
          <p:nvPr>
            <p:ph type="title"/>
          </p:nvPr>
        </p:nvSpPr>
        <p:spPr>
          <a:xfrm>
            <a:off x="838200" y="129654"/>
            <a:ext cx="10515600" cy="672105"/>
          </a:xfrm>
        </p:spPr>
        <p:txBody>
          <a:bodyPr>
            <a:normAutofit fontScale="90000"/>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A1048608-96E7-46E7-94C8-3A695B67EFAA}"/>
              </a:ext>
            </a:extLst>
          </p:cNvPr>
          <p:cNvSpPr>
            <a:spLocks noGrp="1"/>
          </p:cNvSpPr>
          <p:nvPr>
            <p:ph idx="1"/>
          </p:nvPr>
        </p:nvSpPr>
        <p:spPr>
          <a:xfrm>
            <a:off x="682388" y="801759"/>
            <a:ext cx="10671412" cy="5926587"/>
          </a:xfrm>
        </p:spPr>
        <p:txBody>
          <a:bodyPr>
            <a:normAutofit fontScale="92500" lnSpcReduction="10000"/>
          </a:bodyPr>
          <a:lstStyle/>
          <a:p>
            <a:r>
              <a:rPr lang="en-IN" dirty="0"/>
              <a:t>Example-1:</a:t>
            </a:r>
          </a:p>
          <a:p>
            <a:pPr marL="0" indent="0">
              <a:buNone/>
            </a:pPr>
            <a:r>
              <a:rPr lang="en-IN" dirty="0"/>
              <a:t>class Animal:       	#Parent class</a:t>
            </a:r>
          </a:p>
          <a:p>
            <a:pPr marL="0" indent="0">
              <a:buNone/>
            </a:pPr>
            <a:r>
              <a:rPr lang="en-IN" dirty="0"/>
              <a:t>    def speak(self):  </a:t>
            </a:r>
          </a:p>
          <a:p>
            <a:pPr marL="0" indent="0">
              <a:buNone/>
            </a:pPr>
            <a:r>
              <a:rPr lang="en-IN" dirty="0"/>
              <a:t>        print("Animal Speaking")  </a:t>
            </a:r>
          </a:p>
          <a:p>
            <a:pPr marL="0" indent="0">
              <a:buNone/>
            </a:pPr>
            <a:r>
              <a:rPr lang="en-IN" dirty="0"/>
              <a:t>class Dog(Animal):  #Child class</a:t>
            </a:r>
          </a:p>
          <a:p>
            <a:pPr marL="0" indent="0">
              <a:buNone/>
            </a:pPr>
            <a:r>
              <a:rPr lang="en-IN" dirty="0"/>
              <a:t>    def bark(self):  </a:t>
            </a:r>
          </a:p>
          <a:p>
            <a:pPr marL="0" indent="0">
              <a:buNone/>
            </a:pPr>
            <a:r>
              <a:rPr lang="en-IN" dirty="0"/>
              <a:t>        print("dog barking")  </a:t>
            </a:r>
          </a:p>
          <a:p>
            <a:pPr marL="0" indent="0">
              <a:buNone/>
            </a:pPr>
            <a:r>
              <a:rPr lang="en-IN" dirty="0"/>
              <a:t>d = Dog()</a:t>
            </a:r>
          </a:p>
          <a:p>
            <a:pPr marL="0" indent="0">
              <a:buNone/>
            </a:pPr>
            <a:r>
              <a:rPr lang="en-IN" dirty="0" err="1"/>
              <a:t>d.bark</a:t>
            </a:r>
            <a:r>
              <a:rPr lang="en-IN" dirty="0"/>
              <a:t>() </a:t>
            </a:r>
          </a:p>
          <a:p>
            <a:pPr marL="0" indent="0">
              <a:buNone/>
            </a:pPr>
            <a:r>
              <a:rPr lang="en-IN" dirty="0" err="1"/>
              <a:t>d.speak</a:t>
            </a:r>
            <a:r>
              <a:rPr lang="en-IN" dirty="0"/>
              <a:t>()</a:t>
            </a:r>
          </a:p>
          <a:p>
            <a:pPr marL="0" indent="0">
              <a:buNone/>
            </a:pPr>
            <a:r>
              <a:rPr lang="en-IN" b="1" dirty="0"/>
              <a:t>Output:</a:t>
            </a:r>
          </a:p>
          <a:p>
            <a:pPr marL="0" indent="0">
              <a:buNone/>
            </a:pPr>
            <a:r>
              <a:rPr lang="en-IN" dirty="0"/>
              <a:t>dog barking</a:t>
            </a:r>
          </a:p>
          <a:p>
            <a:pPr marL="0" indent="0">
              <a:buNone/>
            </a:pPr>
            <a:r>
              <a:rPr lang="en-IN" dirty="0"/>
              <a:t>Animal Speaking</a:t>
            </a:r>
          </a:p>
        </p:txBody>
      </p:sp>
    </p:spTree>
    <p:extLst>
      <p:ext uri="{BB962C8B-B14F-4D97-AF65-F5344CB8AC3E}">
        <p14:creationId xmlns:p14="http://schemas.microsoft.com/office/powerpoint/2010/main" val="544921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Class</a:t>
            </a:r>
          </a:p>
        </p:txBody>
      </p:sp>
      <p:sp>
        <p:nvSpPr>
          <p:cNvPr id="3" name="Content Placeholder 2"/>
          <p:cNvSpPr>
            <a:spLocks noGrp="1"/>
          </p:cNvSpPr>
          <p:nvPr>
            <p:ph idx="1"/>
          </p:nvPr>
        </p:nvSpPr>
        <p:spPr>
          <a:xfrm>
            <a:off x="545910" y="1600200"/>
            <a:ext cx="10904562" cy="5257800"/>
          </a:xfrm>
        </p:spPr>
        <p:txBody>
          <a:bodyPr>
            <a:normAutofit/>
          </a:bodyPr>
          <a:lstStyle/>
          <a:p>
            <a:r>
              <a:rPr lang="en-US" b="1" dirty="0"/>
              <a:t>Class: </a:t>
            </a:r>
            <a:r>
              <a:rPr lang="en-US" dirty="0"/>
              <a:t>It is a blueprint which defines some attributes and behaviors. </a:t>
            </a:r>
          </a:p>
          <a:p>
            <a:r>
              <a:rPr lang="en-US" dirty="0"/>
              <a:t>Class is collection of objects.</a:t>
            </a:r>
          </a:p>
          <a:p>
            <a:r>
              <a:rPr lang="en-US" dirty="0"/>
              <a:t>For example, Ram, Steve, Aman are all objects so we can define a template (blueprint) class Human for these objects. The class can define the common attributes and behaviors of all the objects.</a:t>
            </a:r>
          </a:p>
          <a:p>
            <a:r>
              <a:rPr lang="en-US" dirty="0"/>
              <a:t>Syntax:</a:t>
            </a:r>
          </a:p>
          <a:p>
            <a:pPr>
              <a:buNone/>
            </a:pPr>
            <a:r>
              <a:rPr lang="en-US" dirty="0"/>
              <a:t>class </a:t>
            </a:r>
            <a:r>
              <a:rPr lang="en-US" dirty="0" err="1"/>
              <a:t>ClassName</a:t>
            </a:r>
            <a:r>
              <a:rPr lang="en-US" dirty="0"/>
              <a:t>:   </a:t>
            </a:r>
          </a:p>
          <a:p>
            <a:pPr>
              <a:buNone/>
            </a:pPr>
            <a:r>
              <a:rPr lang="en-US" dirty="0"/>
              <a:t>        &lt;statement-1&gt;   </a:t>
            </a:r>
          </a:p>
          <a:p>
            <a:pPr>
              <a:buNone/>
            </a:pPr>
            <a:r>
              <a:rPr lang="en-US" dirty="0"/>
              <a:t>        .   </a:t>
            </a:r>
          </a:p>
          <a:p>
            <a:pPr>
              <a:buNone/>
            </a:pPr>
            <a:r>
              <a:rPr lang="en-US" dirty="0"/>
              <a:t>        &lt;statement-N&gt;  </a:t>
            </a:r>
          </a:p>
          <a:p>
            <a:endParaRPr lang="en-US" dirty="0"/>
          </a:p>
          <a:p>
            <a:endParaRPr lang="en-US" dirty="0"/>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F4F940-1A42-4E79-AA2E-29CD60D7C338}"/>
              </a:ext>
            </a:extLst>
          </p:cNvPr>
          <p:cNvSpPr>
            <a:spLocks noGrp="1"/>
          </p:cNvSpPr>
          <p:nvPr>
            <p:ph idx="1"/>
          </p:nvPr>
        </p:nvSpPr>
        <p:spPr>
          <a:xfrm>
            <a:off x="249641" y="477672"/>
            <a:ext cx="11104160" cy="6155140"/>
          </a:xfrm>
        </p:spPr>
        <p:txBody>
          <a:bodyPr>
            <a:normAutofit fontScale="92500" lnSpcReduction="20000"/>
          </a:bodyPr>
          <a:lstStyle/>
          <a:p>
            <a:r>
              <a:rPr lang="en-IN" dirty="0"/>
              <a:t>Example-2:</a:t>
            </a:r>
          </a:p>
          <a:p>
            <a:pPr marL="0" indent="0">
              <a:buNone/>
            </a:pPr>
            <a:r>
              <a:rPr lang="en-IN" dirty="0"/>
              <a:t>class Person:</a:t>
            </a:r>
          </a:p>
          <a:p>
            <a:pPr marL="0" indent="0">
              <a:buNone/>
            </a:pPr>
            <a:r>
              <a:rPr lang="en-IN" dirty="0"/>
              <a:t>    def __</a:t>
            </a:r>
            <a:r>
              <a:rPr lang="en-IN" dirty="0" err="1"/>
              <a:t>init</a:t>
            </a:r>
            <a:r>
              <a:rPr lang="en-IN" dirty="0"/>
              <a:t>__(self, </a:t>
            </a:r>
            <a:r>
              <a:rPr lang="en-IN" dirty="0" err="1"/>
              <a:t>fname</a:t>
            </a:r>
            <a:r>
              <a:rPr lang="en-IN" dirty="0"/>
              <a:t>, </a:t>
            </a:r>
            <a:r>
              <a:rPr lang="en-IN" dirty="0" err="1"/>
              <a:t>lname</a:t>
            </a:r>
            <a:r>
              <a:rPr lang="en-IN" dirty="0"/>
              <a:t>):</a:t>
            </a:r>
          </a:p>
          <a:p>
            <a:pPr marL="0" indent="0">
              <a:buNone/>
            </a:pPr>
            <a:r>
              <a:rPr lang="en-IN" dirty="0"/>
              <a:t>        </a:t>
            </a:r>
            <a:r>
              <a:rPr lang="en-IN" dirty="0" err="1"/>
              <a:t>self.fn</a:t>
            </a:r>
            <a:r>
              <a:rPr lang="en-IN" dirty="0"/>
              <a:t> = </a:t>
            </a:r>
            <a:r>
              <a:rPr lang="en-IN" dirty="0" err="1"/>
              <a:t>fname</a:t>
            </a:r>
            <a:endParaRPr lang="en-IN" dirty="0"/>
          </a:p>
          <a:p>
            <a:pPr marL="0" indent="0">
              <a:buNone/>
            </a:pPr>
            <a:r>
              <a:rPr lang="en-IN" dirty="0"/>
              <a:t>        </a:t>
            </a:r>
            <a:r>
              <a:rPr lang="en-IN" dirty="0" err="1"/>
              <a:t>self.ln</a:t>
            </a:r>
            <a:r>
              <a:rPr lang="en-IN" dirty="0"/>
              <a:t> = </a:t>
            </a:r>
            <a:r>
              <a:rPr lang="en-IN" dirty="0" err="1"/>
              <a:t>lname</a:t>
            </a:r>
            <a:endParaRPr lang="en-IN" dirty="0"/>
          </a:p>
          <a:p>
            <a:pPr marL="0" indent="0">
              <a:buNone/>
            </a:pPr>
            <a:r>
              <a:rPr lang="en-IN" dirty="0"/>
              <a:t>class Student(Person):</a:t>
            </a:r>
          </a:p>
          <a:p>
            <a:pPr marL="0" indent="0">
              <a:buNone/>
            </a:pPr>
            <a:r>
              <a:rPr lang="en-IN" dirty="0"/>
              <a:t>    def __</a:t>
            </a:r>
            <a:r>
              <a:rPr lang="en-IN" dirty="0" err="1"/>
              <a:t>init</a:t>
            </a:r>
            <a:r>
              <a:rPr lang="en-IN" dirty="0"/>
              <a:t>__(self, </a:t>
            </a:r>
            <a:r>
              <a:rPr lang="en-IN" dirty="0" err="1"/>
              <a:t>fname</a:t>
            </a:r>
            <a:r>
              <a:rPr lang="en-IN" dirty="0"/>
              <a:t>, </a:t>
            </a:r>
            <a:r>
              <a:rPr lang="en-IN" dirty="0" err="1"/>
              <a:t>lname,city</a:t>
            </a:r>
            <a:r>
              <a:rPr lang="en-IN" dirty="0"/>
              <a:t>):</a:t>
            </a:r>
          </a:p>
          <a:p>
            <a:pPr marL="0" indent="0">
              <a:buNone/>
            </a:pPr>
            <a:r>
              <a:rPr lang="en-IN" dirty="0"/>
              <a:t>        </a:t>
            </a:r>
            <a:r>
              <a:rPr lang="en-IN" dirty="0">
                <a:solidFill>
                  <a:srgbClr val="7030A0"/>
                </a:solidFill>
              </a:rPr>
              <a:t>Person.__</a:t>
            </a:r>
            <a:r>
              <a:rPr lang="en-IN" dirty="0" err="1">
                <a:solidFill>
                  <a:srgbClr val="7030A0"/>
                </a:solidFill>
              </a:rPr>
              <a:t>init</a:t>
            </a:r>
            <a:r>
              <a:rPr lang="en-IN" dirty="0">
                <a:solidFill>
                  <a:srgbClr val="7030A0"/>
                </a:solidFill>
              </a:rPr>
              <a:t>__(self, </a:t>
            </a:r>
            <a:r>
              <a:rPr lang="en-IN" dirty="0" err="1">
                <a:solidFill>
                  <a:srgbClr val="7030A0"/>
                </a:solidFill>
              </a:rPr>
              <a:t>fname</a:t>
            </a:r>
            <a:r>
              <a:rPr lang="en-IN" dirty="0">
                <a:solidFill>
                  <a:srgbClr val="7030A0"/>
                </a:solidFill>
              </a:rPr>
              <a:t>, </a:t>
            </a:r>
            <a:r>
              <a:rPr lang="en-IN" dirty="0" err="1">
                <a:solidFill>
                  <a:srgbClr val="7030A0"/>
                </a:solidFill>
              </a:rPr>
              <a:t>lname</a:t>
            </a:r>
            <a:r>
              <a:rPr lang="en-IN" dirty="0">
                <a:solidFill>
                  <a:srgbClr val="7030A0"/>
                </a:solidFill>
              </a:rPr>
              <a:t>)</a:t>
            </a:r>
          </a:p>
          <a:p>
            <a:pPr marL="0" indent="0">
              <a:buNone/>
            </a:pPr>
            <a:r>
              <a:rPr lang="en-IN" dirty="0"/>
              <a:t>        </a:t>
            </a:r>
            <a:r>
              <a:rPr lang="en-IN" dirty="0" err="1"/>
              <a:t>self.mycity</a:t>
            </a:r>
            <a:r>
              <a:rPr lang="en-IN" dirty="0"/>
              <a:t>=city</a:t>
            </a:r>
          </a:p>
          <a:p>
            <a:pPr marL="0" indent="0">
              <a:buNone/>
            </a:pPr>
            <a:r>
              <a:rPr lang="en-IN" dirty="0"/>
              <a:t>    def </a:t>
            </a:r>
            <a:r>
              <a:rPr lang="en-IN" dirty="0" err="1"/>
              <a:t>printname</a:t>
            </a:r>
            <a:r>
              <a:rPr lang="en-IN" dirty="0"/>
              <a:t>(self):</a:t>
            </a:r>
          </a:p>
          <a:p>
            <a:pPr marL="0" indent="0">
              <a:buNone/>
            </a:pPr>
            <a:r>
              <a:rPr lang="en-IN" dirty="0"/>
              <a:t>        print(</a:t>
            </a:r>
            <a:r>
              <a:rPr lang="en-IN" dirty="0" err="1"/>
              <a:t>self.fn</a:t>
            </a:r>
            <a:r>
              <a:rPr lang="en-IN" dirty="0"/>
              <a:t>, </a:t>
            </a:r>
            <a:r>
              <a:rPr lang="en-IN" dirty="0" err="1"/>
              <a:t>self.ln,self.mycity</a:t>
            </a:r>
            <a:r>
              <a:rPr lang="en-IN" dirty="0"/>
              <a:t>)</a:t>
            </a:r>
          </a:p>
          <a:p>
            <a:pPr marL="0" indent="0">
              <a:buNone/>
            </a:pPr>
            <a:r>
              <a:rPr lang="en-IN" dirty="0"/>
              <a:t>x = Student("Mike", "</a:t>
            </a:r>
            <a:r>
              <a:rPr lang="en-IN" dirty="0" err="1"/>
              <a:t>Olsen","Paris</a:t>
            </a:r>
            <a:r>
              <a:rPr lang="en-IN" dirty="0"/>
              <a:t>")</a:t>
            </a:r>
          </a:p>
          <a:p>
            <a:pPr marL="0" indent="0">
              <a:buNone/>
            </a:pPr>
            <a:r>
              <a:rPr lang="en-IN" dirty="0" err="1"/>
              <a:t>x.printname</a:t>
            </a:r>
            <a:r>
              <a:rPr lang="en-IN" dirty="0"/>
              <a:t>()</a:t>
            </a:r>
          </a:p>
          <a:p>
            <a:pPr marL="0" indent="0">
              <a:buNone/>
            </a:pPr>
            <a:endParaRPr lang="en-IN" b="1" dirty="0"/>
          </a:p>
          <a:p>
            <a:pPr marL="0" indent="0">
              <a:buNone/>
            </a:pPr>
            <a:r>
              <a:rPr lang="en-IN" b="1" dirty="0"/>
              <a:t>Output: </a:t>
            </a:r>
            <a:r>
              <a:rPr lang="en-IN" dirty="0"/>
              <a:t>Mike Olsen Paris</a:t>
            </a:r>
          </a:p>
          <a:p>
            <a:pPr marL="0" indent="0">
              <a:buNone/>
            </a:pPr>
            <a:endParaRPr lang="en-IN" dirty="0"/>
          </a:p>
        </p:txBody>
      </p:sp>
      <p:sp>
        <p:nvSpPr>
          <p:cNvPr id="4" name="TextBox 3">
            <a:extLst>
              <a:ext uri="{FF2B5EF4-FFF2-40B4-BE49-F238E27FC236}">
                <a16:creationId xmlns:a16="http://schemas.microsoft.com/office/drawing/2014/main" id="{5DD27903-9125-4454-B496-3A9A6EDF237E}"/>
              </a:ext>
            </a:extLst>
          </p:cNvPr>
          <p:cNvSpPr txBox="1"/>
          <p:nvPr/>
        </p:nvSpPr>
        <p:spPr>
          <a:xfrm>
            <a:off x="5982838" y="218362"/>
            <a:ext cx="5959522" cy="6894195"/>
          </a:xfrm>
          <a:prstGeom prst="rect">
            <a:avLst/>
          </a:prstGeom>
          <a:noFill/>
        </p:spPr>
        <p:txBody>
          <a:bodyPr wrap="square" rtlCol="0">
            <a:spAutoFit/>
          </a:bodyPr>
          <a:lstStyle/>
          <a:p>
            <a:r>
              <a:rPr lang="en-IN" sz="2600" dirty="0">
                <a:latin typeface="Times New Roman" panose="02020603050405020304" pitchFamily="18" charset="0"/>
                <a:cs typeface="Times New Roman" panose="02020603050405020304" pitchFamily="18" charset="0"/>
              </a:rPr>
              <a:t>Example-3 : Re-writing example-2 with super() function</a:t>
            </a:r>
          </a:p>
          <a:p>
            <a:r>
              <a:rPr lang="en-IN" sz="2600" dirty="0">
                <a:latin typeface="Times New Roman" panose="02020603050405020304" pitchFamily="18" charset="0"/>
                <a:cs typeface="Times New Roman" panose="02020603050405020304" pitchFamily="18" charset="0"/>
              </a:rPr>
              <a:t>class Person:</a:t>
            </a:r>
          </a:p>
          <a:p>
            <a:r>
              <a:rPr lang="en-IN" sz="2600" dirty="0">
                <a:latin typeface="Times New Roman" panose="02020603050405020304" pitchFamily="18" charset="0"/>
                <a:cs typeface="Times New Roman" panose="02020603050405020304" pitchFamily="18" charset="0"/>
              </a:rPr>
              <a:t>    def __</a:t>
            </a:r>
            <a:r>
              <a:rPr lang="en-IN" sz="2600" dirty="0" err="1">
                <a:latin typeface="Times New Roman" panose="02020603050405020304" pitchFamily="18" charset="0"/>
                <a:cs typeface="Times New Roman" panose="02020603050405020304" pitchFamily="18" charset="0"/>
              </a:rPr>
              <a:t>init</a:t>
            </a:r>
            <a:r>
              <a:rPr lang="en-IN" sz="2600" dirty="0">
                <a:latin typeface="Times New Roman" panose="02020603050405020304" pitchFamily="18" charset="0"/>
                <a:cs typeface="Times New Roman" panose="02020603050405020304" pitchFamily="18" charset="0"/>
              </a:rPr>
              <a:t>__(self, </a:t>
            </a:r>
            <a:r>
              <a:rPr lang="en-IN" sz="2600" dirty="0" err="1">
                <a:latin typeface="Times New Roman" panose="02020603050405020304" pitchFamily="18" charset="0"/>
                <a:cs typeface="Times New Roman" panose="02020603050405020304" pitchFamily="18" charset="0"/>
              </a:rPr>
              <a:t>fname</a:t>
            </a:r>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lname</a:t>
            </a:r>
            <a:r>
              <a:rPr lang="en-IN" sz="2600" dirty="0">
                <a:latin typeface="Times New Roman" panose="02020603050405020304" pitchFamily="18" charset="0"/>
                <a:cs typeface="Times New Roman" panose="02020603050405020304" pitchFamily="18" charset="0"/>
              </a:rPr>
              <a:t>):</a:t>
            </a:r>
          </a:p>
          <a:p>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self.fn</a:t>
            </a:r>
            <a:r>
              <a:rPr lang="en-IN" sz="2600" dirty="0">
                <a:latin typeface="Times New Roman" panose="02020603050405020304" pitchFamily="18" charset="0"/>
                <a:cs typeface="Times New Roman" panose="02020603050405020304" pitchFamily="18" charset="0"/>
              </a:rPr>
              <a:t> = </a:t>
            </a:r>
            <a:r>
              <a:rPr lang="en-IN" sz="2600" dirty="0" err="1">
                <a:latin typeface="Times New Roman" panose="02020603050405020304" pitchFamily="18" charset="0"/>
                <a:cs typeface="Times New Roman" panose="02020603050405020304" pitchFamily="18" charset="0"/>
              </a:rPr>
              <a:t>fname</a:t>
            </a:r>
            <a:endParaRPr lang="en-IN" sz="2600" dirty="0">
              <a:latin typeface="Times New Roman" panose="02020603050405020304" pitchFamily="18" charset="0"/>
              <a:cs typeface="Times New Roman" panose="02020603050405020304" pitchFamily="18" charset="0"/>
            </a:endParaRPr>
          </a:p>
          <a:p>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self.ln</a:t>
            </a:r>
            <a:r>
              <a:rPr lang="en-IN" sz="2600" dirty="0">
                <a:latin typeface="Times New Roman" panose="02020603050405020304" pitchFamily="18" charset="0"/>
                <a:cs typeface="Times New Roman" panose="02020603050405020304" pitchFamily="18" charset="0"/>
              </a:rPr>
              <a:t> = </a:t>
            </a:r>
            <a:r>
              <a:rPr lang="en-IN" sz="2600" dirty="0" err="1">
                <a:latin typeface="Times New Roman" panose="02020603050405020304" pitchFamily="18" charset="0"/>
                <a:cs typeface="Times New Roman" panose="02020603050405020304" pitchFamily="18" charset="0"/>
              </a:rPr>
              <a:t>lname</a:t>
            </a:r>
            <a:endParaRPr lang="en-IN" sz="2600" dirty="0">
              <a:latin typeface="Times New Roman" panose="02020603050405020304" pitchFamily="18" charset="0"/>
              <a:cs typeface="Times New Roman" panose="02020603050405020304" pitchFamily="18" charset="0"/>
            </a:endParaRPr>
          </a:p>
          <a:p>
            <a:r>
              <a:rPr lang="en-IN" sz="2600" dirty="0">
                <a:latin typeface="Times New Roman" panose="02020603050405020304" pitchFamily="18" charset="0"/>
                <a:cs typeface="Times New Roman" panose="02020603050405020304" pitchFamily="18" charset="0"/>
              </a:rPr>
              <a:t>class Student(Person):</a:t>
            </a:r>
          </a:p>
          <a:p>
            <a:r>
              <a:rPr lang="en-IN" sz="2600" dirty="0">
                <a:latin typeface="Times New Roman" panose="02020603050405020304" pitchFamily="18" charset="0"/>
                <a:cs typeface="Times New Roman" panose="02020603050405020304" pitchFamily="18" charset="0"/>
              </a:rPr>
              <a:t>    def __</a:t>
            </a:r>
            <a:r>
              <a:rPr lang="en-IN" sz="2600" dirty="0" err="1">
                <a:latin typeface="Times New Roman" panose="02020603050405020304" pitchFamily="18" charset="0"/>
                <a:cs typeface="Times New Roman" panose="02020603050405020304" pitchFamily="18" charset="0"/>
              </a:rPr>
              <a:t>init</a:t>
            </a:r>
            <a:r>
              <a:rPr lang="en-IN" sz="2600" dirty="0">
                <a:latin typeface="Times New Roman" panose="02020603050405020304" pitchFamily="18" charset="0"/>
                <a:cs typeface="Times New Roman" panose="02020603050405020304" pitchFamily="18" charset="0"/>
              </a:rPr>
              <a:t>__(self, </a:t>
            </a:r>
            <a:r>
              <a:rPr lang="en-IN" sz="2600" dirty="0" err="1">
                <a:latin typeface="Times New Roman" panose="02020603050405020304" pitchFamily="18" charset="0"/>
                <a:cs typeface="Times New Roman" panose="02020603050405020304" pitchFamily="18" charset="0"/>
              </a:rPr>
              <a:t>fname</a:t>
            </a:r>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lname,city</a:t>
            </a:r>
            <a:r>
              <a:rPr lang="en-IN" sz="2600" dirty="0">
                <a:latin typeface="Times New Roman" panose="02020603050405020304" pitchFamily="18" charset="0"/>
                <a:cs typeface="Times New Roman" panose="02020603050405020304" pitchFamily="18" charset="0"/>
              </a:rPr>
              <a:t>):</a:t>
            </a:r>
          </a:p>
          <a:p>
            <a:r>
              <a:rPr lang="en-IN" sz="2600" dirty="0">
                <a:latin typeface="Times New Roman" panose="02020603050405020304" pitchFamily="18" charset="0"/>
                <a:cs typeface="Times New Roman" panose="02020603050405020304" pitchFamily="18" charset="0"/>
              </a:rPr>
              <a:t>        </a:t>
            </a:r>
            <a:r>
              <a:rPr lang="en-IN" sz="2600" dirty="0">
                <a:solidFill>
                  <a:srgbClr val="7030A0"/>
                </a:solidFill>
                <a:latin typeface="Times New Roman" panose="02020603050405020304" pitchFamily="18" charset="0"/>
                <a:cs typeface="Times New Roman" panose="02020603050405020304" pitchFamily="18" charset="0"/>
              </a:rPr>
              <a:t>super().__</a:t>
            </a:r>
            <a:r>
              <a:rPr lang="en-IN" sz="2600" dirty="0" err="1">
                <a:solidFill>
                  <a:srgbClr val="7030A0"/>
                </a:solidFill>
                <a:latin typeface="Times New Roman" panose="02020603050405020304" pitchFamily="18" charset="0"/>
                <a:cs typeface="Times New Roman" panose="02020603050405020304" pitchFamily="18" charset="0"/>
              </a:rPr>
              <a:t>init</a:t>
            </a:r>
            <a:r>
              <a:rPr lang="en-IN" sz="2600" dirty="0">
                <a:solidFill>
                  <a:srgbClr val="7030A0"/>
                </a:solidFill>
                <a:latin typeface="Times New Roman" panose="02020603050405020304" pitchFamily="18" charset="0"/>
                <a:cs typeface="Times New Roman" panose="02020603050405020304" pitchFamily="18" charset="0"/>
              </a:rPr>
              <a:t>__(</a:t>
            </a:r>
            <a:r>
              <a:rPr lang="en-IN" sz="2600" dirty="0" err="1">
                <a:solidFill>
                  <a:srgbClr val="7030A0"/>
                </a:solidFill>
                <a:latin typeface="Times New Roman" panose="02020603050405020304" pitchFamily="18" charset="0"/>
                <a:cs typeface="Times New Roman" panose="02020603050405020304" pitchFamily="18" charset="0"/>
              </a:rPr>
              <a:t>fname</a:t>
            </a:r>
            <a:r>
              <a:rPr lang="en-IN" sz="2600" dirty="0">
                <a:solidFill>
                  <a:srgbClr val="7030A0"/>
                </a:solidFill>
                <a:latin typeface="Times New Roman" panose="02020603050405020304" pitchFamily="18" charset="0"/>
                <a:cs typeface="Times New Roman" panose="02020603050405020304" pitchFamily="18" charset="0"/>
              </a:rPr>
              <a:t>, </a:t>
            </a:r>
            <a:r>
              <a:rPr lang="en-IN" sz="2600" dirty="0" err="1">
                <a:solidFill>
                  <a:srgbClr val="7030A0"/>
                </a:solidFill>
                <a:latin typeface="Times New Roman" panose="02020603050405020304" pitchFamily="18" charset="0"/>
                <a:cs typeface="Times New Roman" panose="02020603050405020304" pitchFamily="18" charset="0"/>
              </a:rPr>
              <a:t>lname</a:t>
            </a:r>
            <a:r>
              <a:rPr lang="en-IN" sz="2600" dirty="0">
                <a:solidFill>
                  <a:srgbClr val="7030A0"/>
                </a:solidFill>
                <a:latin typeface="Times New Roman" panose="02020603050405020304" pitchFamily="18" charset="0"/>
                <a:cs typeface="Times New Roman" panose="02020603050405020304" pitchFamily="18" charset="0"/>
              </a:rPr>
              <a:t>)</a:t>
            </a:r>
          </a:p>
          <a:p>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self.mycity</a:t>
            </a:r>
            <a:r>
              <a:rPr lang="en-IN" sz="2600" dirty="0">
                <a:latin typeface="Times New Roman" panose="02020603050405020304" pitchFamily="18" charset="0"/>
                <a:cs typeface="Times New Roman" panose="02020603050405020304" pitchFamily="18" charset="0"/>
              </a:rPr>
              <a:t>=city</a:t>
            </a:r>
          </a:p>
          <a:p>
            <a:r>
              <a:rPr lang="en-IN" sz="2600" dirty="0">
                <a:latin typeface="Times New Roman" panose="02020603050405020304" pitchFamily="18" charset="0"/>
                <a:cs typeface="Times New Roman" panose="02020603050405020304" pitchFamily="18" charset="0"/>
              </a:rPr>
              <a:t>    def </a:t>
            </a:r>
            <a:r>
              <a:rPr lang="en-IN" sz="2600" dirty="0" err="1">
                <a:latin typeface="Times New Roman" panose="02020603050405020304" pitchFamily="18" charset="0"/>
                <a:cs typeface="Times New Roman" panose="02020603050405020304" pitchFamily="18" charset="0"/>
              </a:rPr>
              <a:t>printname</a:t>
            </a:r>
            <a:r>
              <a:rPr lang="en-IN" sz="2600" dirty="0">
                <a:latin typeface="Times New Roman" panose="02020603050405020304" pitchFamily="18" charset="0"/>
                <a:cs typeface="Times New Roman" panose="02020603050405020304" pitchFamily="18" charset="0"/>
              </a:rPr>
              <a:t>(self):</a:t>
            </a:r>
          </a:p>
          <a:p>
            <a:r>
              <a:rPr lang="en-IN" sz="2600" dirty="0">
                <a:latin typeface="Times New Roman" panose="02020603050405020304" pitchFamily="18" charset="0"/>
                <a:cs typeface="Times New Roman" panose="02020603050405020304" pitchFamily="18" charset="0"/>
              </a:rPr>
              <a:t>        print(</a:t>
            </a:r>
            <a:r>
              <a:rPr lang="en-IN" sz="2600" dirty="0" err="1">
                <a:latin typeface="Times New Roman" panose="02020603050405020304" pitchFamily="18" charset="0"/>
                <a:cs typeface="Times New Roman" panose="02020603050405020304" pitchFamily="18" charset="0"/>
              </a:rPr>
              <a:t>self.fn</a:t>
            </a:r>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self.ln,self.mycity</a:t>
            </a:r>
            <a:r>
              <a:rPr lang="en-IN" sz="2600" dirty="0">
                <a:latin typeface="Times New Roman" panose="02020603050405020304" pitchFamily="18" charset="0"/>
                <a:cs typeface="Times New Roman" panose="02020603050405020304" pitchFamily="18" charset="0"/>
              </a:rPr>
              <a:t>)</a:t>
            </a:r>
          </a:p>
          <a:p>
            <a:r>
              <a:rPr lang="en-IN" sz="2600" dirty="0">
                <a:latin typeface="Times New Roman" panose="02020603050405020304" pitchFamily="18" charset="0"/>
                <a:cs typeface="Times New Roman" panose="02020603050405020304" pitchFamily="18" charset="0"/>
              </a:rPr>
              <a:t>x = Student("Mike", "</a:t>
            </a:r>
            <a:r>
              <a:rPr lang="en-IN" sz="2600" dirty="0" err="1">
                <a:latin typeface="Times New Roman" panose="02020603050405020304" pitchFamily="18" charset="0"/>
                <a:cs typeface="Times New Roman" panose="02020603050405020304" pitchFamily="18" charset="0"/>
              </a:rPr>
              <a:t>Olsen","Paris</a:t>
            </a:r>
            <a:r>
              <a:rPr lang="en-IN" sz="2600" dirty="0">
                <a:latin typeface="Times New Roman" panose="02020603050405020304" pitchFamily="18" charset="0"/>
                <a:cs typeface="Times New Roman" panose="02020603050405020304" pitchFamily="18" charset="0"/>
              </a:rPr>
              <a:t>")</a:t>
            </a:r>
          </a:p>
          <a:p>
            <a:r>
              <a:rPr lang="en-IN" sz="2600" dirty="0" err="1">
                <a:latin typeface="Times New Roman" panose="02020603050405020304" pitchFamily="18" charset="0"/>
                <a:cs typeface="Times New Roman" panose="02020603050405020304" pitchFamily="18" charset="0"/>
              </a:rPr>
              <a:t>x.printname</a:t>
            </a:r>
            <a:r>
              <a:rPr lang="en-IN" sz="2600" dirty="0">
                <a:latin typeface="Times New Roman" panose="02020603050405020304" pitchFamily="18" charset="0"/>
                <a:cs typeface="Times New Roman" panose="02020603050405020304" pitchFamily="18" charset="0"/>
              </a:rPr>
              <a:t>()</a:t>
            </a:r>
          </a:p>
          <a:p>
            <a:endParaRPr lang="en-IN" sz="2600" b="1" dirty="0">
              <a:solidFill>
                <a:prstClr val="black"/>
              </a:solidFill>
              <a:latin typeface="Times New Roman" panose="02020603050405020304" pitchFamily="18" charset="0"/>
              <a:cs typeface="Times New Roman" panose="02020603050405020304" pitchFamily="18" charset="0"/>
            </a:endParaRPr>
          </a:p>
          <a:p>
            <a:r>
              <a:rPr lang="en-IN" sz="2600" b="1" dirty="0">
                <a:solidFill>
                  <a:prstClr val="black"/>
                </a:solidFill>
                <a:latin typeface="Times New Roman" panose="02020603050405020304" pitchFamily="18" charset="0"/>
                <a:cs typeface="Times New Roman" panose="02020603050405020304" pitchFamily="18" charset="0"/>
              </a:rPr>
              <a:t>Output: </a:t>
            </a:r>
            <a:r>
              <a:rPr lang="en-IN" sz="2600" dirty="0">
                <a:solidFill>
                  <a:prstClr val="black"/>
                </a:solidFill>
                <a:latin typeface="Times New Roman" panose="02020603050405020304" pitchFamily="18" charset="0"/>
                <a:cs typeface="Times New Roman" panose="02020603050405020304" pitchFamily="18" charset="0"/>
              </a:rPr>
              <a:t>Mike Olsen Paris</a:t>
            </a:r>
            <a:endParaRPr lang="en-IN" sz="2600" dirty="0">
              <a:latin typeface="Times New Roman" panose="02020603050405020304" pitchFamily="18" charset="0"/>
              <a:cs typeface="Times New Roman" panose="02020603050405020304" pitchFamily="18" charset="0"/>
            </a:endParaRPr>
          </a:p>
          <a:p>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20479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8050F7-433B-4E0B-9659-18C732AEFD32}"/>
              </a:ext>
            </a:extLst>
          </p:cNvPr>
          <p:cNvSpPr>
            <a:spLocks noGrp="1"/>
          </p:cNvSpPr>
          <p:nvPr>
            <p:ph idx="1"/>
          </p:nvPr>
        </p:nvSpPr>
        <p:spPr>
          <a:xfrm>
            <a:off x="423081" y="163773"/>
            <a:ext cx="11300346" cy="6878472"/>
          </a:xfrm>
        </p:spPr>
        <p:txBody>
          <a:bodyPr>
            <a:normAutofit fontScale="92500" lnSpcReduction="20000"/>
          </a:bodyPr>
          <a:lstStyle/>
          <a:p>
            <a:r>
              <a:rPr lang="en-IN" dirty="0"/>
              <a:t>Example-4:</a:t>
            </a:r>
          </a:p>
          <a:p>
            <a:pPr marL="0" indent="0">
              <a:buNone/>
            </a:pPr>
            <a:r>
              <a:rPr lang="en-IN" dirty="0"/>
              <a:t>class Person:</a:t>
            </a:r>
          </a:p>
          <a:p>
            <a:pPr marL="0" indent="0">
              <a:buNone/>
            </a:pPr>
            <a:r>
              <a:rPr lang="en-IN" dirty="0"/>
              <a:t>  def __</a:t>
            </a:r>
            <a:r>
              <a:rPr lang="en-IN" dirty="0" err="1"/>
              <a:t>init</a:t>
            </a:r>
            <a:r>
              <a:rPr lang="en-IN" dirty="0"/>
              <a:t>__(self, </a:t>
            </a:r>
            <a:r>
              <a:rPr lang="en-IN" dirty="0" err="1"/>
              <a:t>fname</a:t>
            </a:r>
            <a:r>
              <a:rPr lang="en-IN" dirty="0"/>
              <a:t>, </a:t>
            </a:r>
            <a:r>
              <a:rPr lang="en-IN" dirty="0" err="1"/>
              <a:t>lname</a:t>
            </a:r>
            <a:r>
              <a:rPr lang="en-IN" dirty="0"/>
              <a:t>):</a:t>
            </a:r>
          </a:p>
          <a:p>
            <a:pPr marL="0" indent="0">
              <a:buNone/>
            </a:pPr>
            <a:r>
              <a:rPr lang="en-IN" dirty="0"/>
              <a:t>    </a:t>
            </a:r>
            <a:r>
              <a:rPr lang="en-IN" dirty="0" err="1"/>
              <a:t>self.fn</a:t>
            </a:r>
            <a:r>
              <a:rPr lang="en-IN" dirty="0"/>
              <a:t> = </a:t>
            </a:r>
            <a:r>
              <a:rPr lang="en-IN" dirty="0" err="1"/>
              <a:t>fname</a:t>
            </a:r>
            <a:endParaRPr lang="en-IN" dirty="0"/>
          </a:p>
          <a:p>
            <a:pPr marL="0" indent="0">
              <a:buNone/>
            </a:pPr>
            <a:r>
              <a:rPr lang="en-IN" dirty="0"/>
              <a:t>    </a:t>
            </a:r>
            <a:r>
              <a:rPr lang="en-IN" dirty="0" err="1"/>
              <a:t>self.ln</a:t>
            </a:r>
            <a:r>
              <a:rPr lang="en-IN" dirty="0"/>
              <a:t> = </a:t>
            </a:r>
            <a:r>
              <a:rPr lang="en-IN" dirty="0" err="1"/>
              <a:t>lname</a:t>
            </a:r>
            <a:endParaRPr lang="en-IN" dirty="0"/>
          </a:p>
          <a:p>
            <a:pPr marL="0" indent="0">
              <a:buNone/>
            </a:pPr>
            <a:r>
              <a:rPr lang="en-IN" dirty="0"/>
              <a:t>  def </a:t>
            </a:r>
            <a:r>
              <a:rPr lang="en-IN" dirty="0" err="1"/>
              <a:t>printname</a:t>
            </a:r>
            <a:r>
              <a:rPr lang="en-IN" dirty="0"/>
              <a:t>(self):</a:t>
            </a:r>
          </a:p>
          <a:p>
            <a:pPr marL="0" indent="0">
              <a:buNone/>
            </a:pPr>
            <a:r>
              <a:rPr lang="en-IN" dirty="0"/>
              <a:t>    print(</a:t>
            </a:r>
            <a:r>
              <a:rPr lang="en-IN" dirty="0" err="1"/>
              <a:t>self.fn</a:t>
            </a:r>
            <a:r>
              <a:rPr lang="en-IN" dirty="0"/>
              <a:t>, </a:t>
            </a:r>
            <a:r>
              <a:rPr lang="en-IN" dirty="0" err="1"/>
              <a:t>self.ln</a:t>
            </a:r>
            <a:r>
              <a:rPr lang="en-IN" dirty="0"/>
              <a:t>)</a:t>
            </a:r>
          </a:p>
          <a:p>
            <a:pPr marL="0" indent="0">
              <a:buNone/>
            </a:pPr>
            <a:endParaRPr lang="en-IN" sz="700" dirty="0"/>
          </a:p>
          <a:p>
            <a:pPr marL="0" indent="0">
              <a:buNone/>
            </a:pPr>
            <a:r>
              <a:rPr lang="en-IN" dirty="0"/>
              <a:t>class Student(Person):</a:t>
            </a:r>
          </a:p>
          <a:p>
            <a:pPr marL="0" indent="0">
              <a:buNone/>
            </a:pPr>
            <a:r>
              <a:rPr lang="en-IN" dirty="0"/>
              <a:t>  def __</a:t>
            </a:r>
            <a:r>
              <a:rPr lang="en-IN" dirty="0" err="1"/>
              <a:t>init</a:t>
            </a:r>
            <a:r>
              <a:rPr lang="en-IN" dirty="0"/>
              <a:t>__(self, </a:t>
            </a:r>
            <a:r>
              <a:rPr lang="en-IN" dirty="0" err="1"/>
              <a:t>fname</a:t>
            </a:r>
            <a:r>
              <a:rPr lang="en-IN" dirty="0"/>
              <a:t>, </a:t>
            </a:r>
            <a:r>
              <a:rPr lang="en-IN" dirty="0" err="1"/>
              <a:t>lname</a:t>
            </a:r>
            <a:r>
              <a:rPr lang="en-IN" dirty="0"/>
              <a:t>, year):</a:t>
            </a:r>
          </a:p>
          <a:p>
            <a:pPr marL="0" indent="0">
              <a:buNone/>
            </a:pPr>
            <a:r>
              <a:rPr lang="en-IN" dirty="0"/>
              <a:t>    super().__</a:t>
            </a:r>
            <a:r>
              <a:rPr lang="en-IN" dirty="0" err="1"/>
              <a:t>init</a:t>
            </a:r>
            <a:r>
              <a:rPr lang="en-IN" dirty="0"/>
              <a:t>__(</a:t>
            </a:r>
            <a:r>
              <a:rPr lang="en-IN" dirty="0" err="1"/>
              <a:t>fname</a:t>
            </a:r>
            <a:r>
              <a:rPr lang="en-IN" dirty="0"/>
              <a:t>, </a:t>
            </a:r>
            <a:r>
              <a:rPr lang="en-IN" dirty="0" err="1"/>
              <a:t>lname</a:t>
            </a:r>
            <a:r>
              <a:rPr lang="en-IN" dirty="0"/>
              <a:t>)</a:t>
            </a:r>
          </a:p>
          <a:p>
            <a:pPr marL="0" indent="0">
              <a:buNone/>
            </a:pPr>
            <a:r>
              <a:rPr lang="en-IN" dirty="0"/>
              <a:t>    </a:t>
            </a:r>
            <a:r>
              <a:rPr lang="en-IN" dirty="0" err="1"/>
              <a:t>self.passingyear</a:t>
            </a:r>
            <a:r>
              <a:rPr lang="en-IN" dirty="0"/>
              <a:t> = year</a:t>
            </a:r>
          </a:p>
          <a:p>
            <a:pPr marL="0" indent="0">
              <a:buNone/>
            </a:pPr>
            <a:r>
              <a:rPr lang="en-IN" dirty="0"/>
              <a:t>  def welcome(self):</a:t>
            </a:r>
          </a:p>
          <a:p>
            <a:pPr marL="0" indent="0">
              <a:buNone/>
            </a:pPr>
            <a:r>
              <a:rPr lang="en-IN" dirty="0"/>
              <a:t>    print("Welcome", </a:t>
            </a:r>
            <a:r>
              <a:rPr lang="en-IN" dirty="0" err="1"/>
              <a:t>self.fn</a:t>
            </a:r>
            <a:r>
              <a:rPr lang="en-IN" dirty="0"/>
              <a:t>, </a:t>
            </a:r>
            <a:r>
              <a:rPr lang="en-IN" dirty="0" err="1"/>
              <a:t>self.ln</a:t>
            </a:r>
            <a:r>
              <a:rPr lang="en-IN" dirty="0"/>
              <a:t>, "to class of", </a:t>
            </a:r>
            <a:r>
              <a:rPr lang="en-IN" dirty="0" err="1"/>
              <a:t>self.passingyear</a:t>
            </a:r>
            <a:r>
              <a:rPr lang="en-IN" dirty="0"/>
              <a:t>)</a:t>
            </a:r>
          </a:p>
          <a:p>
            <a:pPr marL="0" indent="0">
              <a:buNone/>
            </a:pPr>
            <a:r>
              <a:rPr lang="en-IN" dirty="0"/>
              <a:t>x = Student("Mike", "Olsen", 2019)</a:t>
            </a:r>
          </a:p>
          <a:p>
            <a:pPr marL="0" indent="0">
              <a:buNone/>
            </a:pPr>
            <a:r>
              <a:rPr lang="en-IN" dirty="0" err="1"/>
              <a:t>x.printname</a:t>
            </a:r>
            <a:r>
              <a:rPr lang="en-IN" dirty="0"/>
              <a:t>()</a:t>
            </a:r>
          </a:p>
          <a:p>
            <a:pPr marL="0" indent="0">
              <a:buNone/>
            </a:pPr>
            <a:r>
              <a:rPr lang="en-IN" dirty="0" err="1"/>
              <a:t>x.welcome</a:t>
            </a:r>
            <a:r>
              <a:rPr lang="en-IN" dirty="0"/>
              <a:t>()</a:t>
            </a:r>
          </a:p>
        </p:txBody>
      </p:sp>
      <p:sp>
        <p:nvSpPr>
          <p:cNvPr id="4" name="TextBox 3">
            <a:extLst>
              <a:ext uri="{FF2B5EF4-FFF2-40B4-BE49-F238E27FC236}">
                <a16:creationId xmlns:a16="http://schemas.microsoft.com/office/drawing/2014/main" id="{A0032025-2401-46E8-B409-B6D68868C644}"/>
              </a:ext>
            </a:extLst>
          </p:cNvPr>
          <p:cNvSpPr txBox="1"/>
          <p:nvPr/>
        </p:nvSpPr>
        <p:spPr>
          <a:xfrm>
            <a:off x="6073254" y="5801675"/>
            <a:ext cx="5959522" cy="892552"/>
          </a:xfrm>
          <a:prstGeom prst="rect">
            <a:avLst/>
          </a:prstGeom>
          <a:noFill/>
          <a:ln w="3175">
            <a:solidFill>
              <a:schemeClr val="tx1"/>
            </a:solidFill>
          </a:ln>
        </p:spPr>
        <p:txBody>
          <a:bodyPr wrap="square" rtlCol="0">
            <a:spAutoFit/>
          </a:bodyPr>
          <a:lstStyle/>
          <a:p>
            <a:r>
              <a:rPr lang="en-IN" sz="2600" b="1" dirty="0">
                <a:solidFill>
                  <a:prstClr val="black"/>
                </a:solidFill>
                <a:latin typeface="Times New Roman" panose="02020603050405020304" pitchFamily="18" charset="0"/>
                <a:cs typeface="Times New Roman" panose="02020603050405020304" pitchFamily="18" charset="0"/>
              </a:rPr>
              <a:t>Output: </a:t>
            </a:r>
            <a:r>
              <a:rPr lang="en-IN" sz="2600" dirty="0">
                <a:solidFill>
                  <a:prstClr val="black"/>
                </a:solidFill>
                <a:latin typeface="Times New Roman" panose="02020603050405020304" pitchFamily="18" charset="0"/>
                <a:cs typeface="Times New Roman" panose="02020603050405020304" pitchFamily="18" charset="0"/>
              </a:rPr>
              <a:t>Mike Olsen</a:t>
            </a:r>
          </a:p>
          <a:p>
            <a:r>
              <a:rPr lang="en-IN" sz="2600" dirty="0">
                <a:solidFill>
                  <a:prstClr val="black"/>
                </a:solidFill>
                <a:latin typeface="Times New Roman" panose="02020603050405020304" pitchFamily="18" charset="0"/>
                <a:cs typeface="Times New Roman" panose="02020603050405020304" pitchFamily="18" charset="0"/>
              </a:rPr>
              <a:t>Welcome Mike Olsen to class of 2019</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33729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96BDB-4A10-4D4C-8113-4EA86E56C76C}"/>
              </a:ext>
            </a:extLst>
          </p:cNvPr>
          <p:cNvSpPr>
            <a:spLocks noGrp="1"/>
          </p:cNvSpPr>
          <p:nvPr>
            <p:ph type="title"/>
          </p:nvPr>
        </p:nvSpPr>
        <p:spPr>
          <a:xfrm>
            <a:off x="876869" y="0"/>
            <a:ext cx="10515600" cy="863173"/>
          </a:xfrm>
        </p:spPr>
        <p:txBody>
          <a:bodyPr/>
          <a:lstStyle/>
          <a:p>
            <a:pPr algn="ctr"/>
            <a:r>
              <a:rPr lang="en-IN" dirty="0"/>
              <a:t>Types of inheritance</a:t>
            </a:r>
          </a:p>
        </p:txBody>
      </p:sp>
      <p:sp>
        <p:nvSpPr>
          <p:cNvPr id="3" name="Content Placeholder 2">
            <a:extLst>
              <a:ext uri="{FF2B5EF4-FFF2-40B4-BE49-F238E27FC236}">
                <a16:creationId xmlns:a16="http://schemas.microsoft.com/office/drawing/2014/main" id="{B049805D-D614-4DAA-869C-EFA65166231B}"/>
              </a:ext>
            </a:extLst>
          </p:cNvPr>
          <p:cNvSpPr>
            <a:spLocks noGrp="1"/>
          </p:cNvSpPr>
          <p:nvPr>
            <p:ph idx="1"/>
          </p:nvPr>
        </p:nvSpPr>
        <p:spPr>
          <a:xfrm>
            <a:off x="245660" y="863173"/>
            <a:ext cx="11778018" cy="6288254"/>
          </a:xfrm>
        </p:spPr>
        <p:txBody>
          <a:bodyPr>
            <a:normAutofit fontScale="92500" lnSpcReduction="20000"/>
          </a:bodyPr>
          <a:lstStyle/>
          <a:p>
            <a:pPr marL="514350" indent="-514350">
              <a:buFont typeface="+mj-lt"/>
              <a:buAutoNum type="arabicParenR"/>
            </a:pPr>
            <a:r>
              <a:rPr lang="en-IN" dirty="0"/>
              <a:t>Single Inheritance</a:t>
            </a:r>
          </a:p>
          <a:p>
            <a:pPr marL="514350" indent="-514350">
              <a:buFont typeface="+mj-lt"/>
              <a:buAutoNum type="arabicParenR"/>
            </a:pPr>
            <a:r>
              <a:rPr lang="en-IN" dirty="0"/>
              <a:t>Multilevel Inheritance</a:t>
            </a:r>
          </a:p>
          <a:p>
            <a:pPr marL="514350" indent="-514350">
              <a:buFont typeface="+mj-lt"/>
              <a:buAutoNum type="arabicParenR"/>
            </a:pPr>
            <a:r>
              <a:rPr lang="en-IN" dirty="0"/>
              <a:t>Multiple Inheritance</a:t>
            </a:r>
          </a:p>
          <a:p>
            <a:pPr marL="514350" indent="-514350">
              <a:buFont typeface="+mj-lt"/>
              <a:buAutoNum type="arabicParenR"/>
            </a:pPr>
            <a:r>
              <a:rPr lang="en-IN" dirty="0"/>
              <a:t>Hierarchical Inheritance</a:t>
            </a:r>
          </a:p>
          <a:p>
            <a:pPr marL="514350" indent="-514350">
              <a:buFont typeface="+mj-lt"/>
              <a:buAutoNum type="arabicParenR"/>
            </a:pPr>
            <a:r>
              <a:rPr lang="en-IN" dirty="0"/>
              <a:t>Hybrid Inheritance</a:t>
            </a:r>
          </a:p>
          <a:p>
            <a:pPr marL="0" indent="0">
              <a:buNone/>
            </a:pPr>
            <a:r>
              <a:rPr lang="en-IN" b="1" dirty="0"/>
              <a:t>1) Single Inheritance:</a:t>
            </a:r>
            <a:r>
              <a:rPr lang="en-IN" dirty="0"/>
              <a:t> When a child class inherits only a single parent class. Example,</a:t>
            </a:r>
          </a:p>
          <a:p>
            <a:pPr marL="0" indent="0">
              <a:buNone/>
            </a:pPr>
            <a:r>
              <a:rPr lang="en-IN" dirty="0"/>
              <a:t>class Parent:</a:t>
            </a:r>
          </a:p>
          <a:p>
            <a:pPr marL="0" indent="0">
              <a:buNone/>
            </a:pPr>
            <a:r>
              <a:rPr lang="en-IN" dirty="0"/>
              <a:t>     def func1(self):</a:t>
            </a:r>
          </a:p>
          <a:p>
            <a:pPr marL="0" indent="0">
              <a:buNone/>
            </a:pPr>
            <a:r>
              <a:rPr lang="en-IN" dirty="0"/>
              <a:t>          print("this is function one")</a:t>
            </a:r>
          </a:p>
          <a:p>
            <a:pPr marL="0" indent="0">
              <a:buNone/>
            </a:pPr>
            <a:r>
              <a:rPr lang="en-IN" dirty="0"/>
              <a:t>class Child(Parent):</a:t>
            </a:r>
          </a:p>
          <a:p>
            <a:pPr marL="0" indent="0">
              <a:buNone/>
            </a:pPr>
            <a:r>
              <a:rPr lang="en-IN" dirty="0"/>
              <a:t>     def func2(self):</a:t>
            </a:r>
          </a:p>
          <a:p>
            <a:pPr marL="0" indent="0">
              <a:buNone/>
            </a:pPr>
            <a:r>
              <a:rPr lang="en-IN" dirty="0"/>
              <a:t>          print(" this is function 2 ")</a:t>
            </a:r>
          </a:p>
          <a:p>
            <a:pPr marL="0" indent="0">
              <a:buNone/>
            </a:pPr>
            <a:r>
              <a:rPr lang="en-IN" dirty="0" err="1"/>
              <a:t>ob</a:t>
            </a:r>
            <a:r>
              <a:rPr lang="en-IN" dirty="0"/>
              <a:t> = Child()</a:t>
            </a:r>
          </a:p>
          <a:p>
            <a:pPr marL="0" indent="0">
              <a:buNone/>
            </a:pPr>
            <a:r>
              <a:rPr lang="en-IN" dirty="0"/>
              <a:t>ob.func1()</a:t>
            </a:r>
          </a:p>
          <a:p>
            <a:pPr marL="0" indent="0">
              <a:buNone/>
            </a:pPr>
            <a:r>
              <a:rPr lang="en-IN" dirty="0"/>
              <a:t>ob.func2()</a:t>
            </a:r>
          </a:p>
          <a:p>
            <a:pPr marL="0" indent="0">
              <a:buNone/>
            </a:pPr>
            <a:endParaRPr lang="en-IN" dirty="0"/>
          </a:p>
          <a:p>
            <a:pPr marL="0" indent="0">
              <a:buNone/>
            </a:pPr>
            <a:endParaRPr lang="en-IN" dirty="0"/>
          </a:p>
          <a:p>
            <a:pPr marL="0" indent="0">
              <a:buNone/>
            </a:pPr>
            <a:endParaRPr lang="en-IN" dirty="0"/>
          </a:p>
          <a:p>
            <a:endParaRPr lang="en-IN" dirty="0"/>
          </a:p>
        </p:txBody>
      </p:sp>
    </p:spTree>
    <p:extLst>
      <p:ext uri="{BB962C8B-B14F-4D97-AF65-F5344CB8AC3E}">
        <p14:creationId xmlns:p14="http://schemas.microsoft.com/office/powerpoint/2010/main" val="10102327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B011C-E783-4AF9-940D-5BC399135315}"/>
              </a:ext>
            </a:extLst>
          </p:cNvPr>
          <p:cNvSpPr>
            <a:spLocks noGrp="1"/>
          </p:cNvSpPr>
          <p:nvPr>
            <p:ph type="title"/>
          </p:nvPr>
        </p:nvSpPr>
        <p:spPr>
          <a:xfrm>
            <a:off x="838200" y="196210"/>
            <a:ext cx="10515600" cy="603866"/>
          </a:xfrm>
        </p:spPr>
        <p:txBody>
          <a:bodyPr>
            <a:normAutofit fontScale="90000"/>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A9A7DD3B-14F1-4A55-8F0E-7A04AC328605}"/>
              </a:ext>
            </a:extLst>
          </p:cNvPr>
          <p:cNvSpPr>
            <a:spLocks noGrp="1"/>
          </p:cNvSpPr>
          <p:nvPr>
            <p:ph idx="1"/>
          </p:nvPr>
        </p:nvSpPr>
        <p:spPr>
          <a:xfrm>
            <a:off x="368490" y="941696"/>
            <a:ext cx="11409527" cy="5916304"/>
          </a:xfrm>
        </p:spPr>
        <p:txBody>
          <a:bodyPr>
            <a:normAutofit fontScale="85000" lnSpcReduction="20000"/>
          </a:bodyPr>
          <a:lstStyle/>
          <a:p>
            <a:pPr marL="0" indent="0">
              <a:buNone/>
            </a:pPr>
            <a:r>
              <a:rPr lang="en-IN" b="1" dirty="0"/>
              <a:t>2) </a:t>
            </a:r>
            <a:r>
              <a:rPr lang="en-IN" sz="3100" b="1" dirty="0"/>
              <a:t>Multilevel Inheritance: </a:t>
            </a:r>
            <a:r>
              <a:rPr lang="en-IN" sz="3100" dirty="0"/>
              <a:t>When a child class becomes a parent class for another</a:t>
            </a:r>
          </a:p>
          <a:p>
            <a:pPr marL="0" indent="0">
              <a:buNone/>
            </a:pPr>
            <a:r>
              <a:rPr lang="en-IN" sz="3100" dirty="0"/>
              <a:t>child class. Example,</a:t>
            </a:r>
          </a:p>
          <a:p>
            <a:pPr marL="0" indent="0">
              <a:buNone/>
            </a:pPr>
            <a:r>
              <a:rPr lang="en-IN" sz="3100" dirty="0"/>
              <a:t>class Animal:  </a:t>
            </a:r>
          </a:p>
          <a:p>
            <a:pPr marL="0" indent="0">
              <a:buNone/>
            </a:pPr>
            <a:r>
              <a:rPr lang="en-IN" sz="3100" dirty="0"/>
              <a:t>    def speak(self):  </a:t>
            </a:r>
          </a:p>
          <a:p>
            <a:pPr marL="0" indent="0">
              <a:buNone/>
            </a:pPr>
            <a:r>
              <a:rPr lang="en-IN" sz="3100" dirty="0"/>
              <a:t>        print("Animal </a:t>
            </a:r>
            <a:r>
              <a:rPr lang="en-IN" dirty="0"/>
              <a:t>Speaking")  </a:t>
            </a:r>
          </a:p>
          <a:p>
            <a:pPr marL="0" indent="0">
              <a:buNone/>
            </a:pPr>
            <a:r>
              <a:rPr lang="en-IN" dirty="0"/>
              <a:t>class Dog(Animal):  </a:t>
            </a:r>
          </a:p>
          <a:p>
            <a:pPr marL="0" indent="0">
              <a:buNone/>
            </a:pPr>
            <a:r>
              <a:rPr lang="en-IN" dirty="0"/>
              <a:t>    def bark(self):  </a:t>
            </a:r>
          </a:p>
          <a:p>
            <a:pPr marL="0" indent="0">
              <a:buNone/>
            </a:pPr>
            <a:r>
              <a:rPr lang="en-IN" dirty="0"/>
              <a:t>        print("dog barking")  </a:t>
            </a:r>
          </a:p>
          <a:p>
            <a:pPr marL="0" indent="0">
              <a:buNone/>
            </a:pPr>
            <a:r>
              <a:rPr lang="en-IN" dirty="0"/>
              <a:t>class </a:t>
            </a:r>
            <a:r>
              <a:rPr lang="en-IN" dirty="0" err="1"/>
              <a:t>BabyDog</a:t>
            </a:r>
            <a:r>
              <a:rPr lang="en-IN" dirty="0"/>
              <a:t>(Dog):  </a:t>
            </a:r>
          </a:p>
          <a:p>
            <a:pPr marL="0" indent="0">
              <a:buNone/>
            </a:pPr>
            <a:r>
              <a:rPr lang="en-IN" dirty="0"/>
              <a:t>    def eat(self):  </a:t>
            </a:r>
          </a:p>
          <a:p>
            <a:pPr marL="0" indent="0">
              <a:buNone/>
            </a:pPr>
            <a:r>
              <a:rPr lang="en-IN" dirty="0"/>
              <a:t>        print("Eating bread...")  </a:t>
            </a:r>
          </a:p>
          <a:p>
            <a:pPr marL="0" indent="0">
              <a:buNone/>
            </a:pPr>
            <a:r>
              <a:rPr lang="en-IN" dirty="0"/>
              <a:t>d = </a:t>
            </a:r>
            <a:r>
              <a:rPr lang="en-IN" dirty="0" err="1"/>
              <a:t>BabyDog</a:t>
            </a:r>
            <a:r>
              <a:rPr lang="en-IN" dirty="0"/>
              <a:t>()  </a:t>
            </a:r>
          </a:p>
          <a:p>
            <a:pPr marL="0" indent="0">
              <a:buNone/>
            </a:pPr>
            <a:r>
              <a:rPr lang="en-IN" dirty="0" err="1"/>
              <a:t>d.bark</a:t>
            </a:r>
            <a:r>
              <a:rPr lang="en-IN" dirty="0"/>
              <a:t>()  </a:t>
            </a:r>
          </a:p>
          <a:p>
            <a:pPr marL="0" indent="0">
              <a:buNone/>
            </a:pPr>
            <a:r>
              <a:rPr lang="en-IN" dirty="0" err="1"/>
              <a:t>d.speak</a:t>
            </a:r>
            <a:r>
              <a:rPr lang="en-IN" dirty="0"/>
              <a:t>()  </a:t>
            </a:r>
          </a:p>
          <a:p>
            <a:pPr marL="0" indent="0">
              <a:buNone/>
            </a:pPr>
            <a:r>
              <a:rPr lang="en-IN" dirty="0" err="1"/>
              <a:t>d.eat</a:t>
            </a:r>
            <a:r>
              <a:rPr lang="en-IN" dirty="0"/>
              <a:t>()</a:t>
            </a:r>
          </a:p>
          <a:p>
            <a:pPr marL="0" indent="0">
              <a:buNone/>
            </a:pPr>
            <a:endParaRPr lang="en-IN" dirty="0"/>
          </a:p>
        </p:txBody>
      </p:sp>
      <p:sp>
        <p:nvSpPr>
          <p:cNvPr id="4" name="TextBox 3">
            <a:extLst>
              <a:ext uri="{FF2B5EF4-FFF2-40B4-BE49-F238E27FC236}">
                <a16:creationId xmlns:a16="http://schemas.microsoft.com/office/drawing/2014/main" id="{78000597-1C5D-4F1C-8587-D8D12A8D56A7}"/>
              </a:ext>
            </a:extLst>
          </p:cNvPr>
          <p:cNvSpPr txBox="1"/>
          <p:nvPr/>
        </p:nvSpPr>
        <p:spPr>
          <a:xfrm>
            <a:off x="5090616" y="5337651"/>
            <a:ext cx="5959522" cy="1292662"/>
          </a:xfrm>
          <a:prstGeom prst="rect">
            <a:avLst/>
          </a:prstGeom>
          <a:noFill/>
          <a:ln w="3175">
            <a:solidFill>
              <a:schemeClr val="tx1"/>
            </a:solidFill>
          </a:ln>
        </p:spPr>
        <p:txBody>
          <a:bodyPr wrap="square" rtlCol="0">
            <a:spAutoFit/>
          </a:bodyPr>
          <a:lstStyle/>
          <a:p>
            <a:r>
              <a:rPr lang="en-IN" sz="2600" b="1" dirty="0">
                <a:solidFill>
                  <a:prstClr val="black"/>
                </a:solidFill>
                <a:latin typeface="Times New Roman" panose="02020603050405020304" pitchFamily="18" charset="0"/>
                <a:cs typeface="Times New Roman" panose="02020603050405020304" pitchFamily="18" charset="0"/>
              </a:rPr>
              <a:t>Output: </a:t>
            </a:r>
            <a:r>
              <a:rPr lang="en-IN" sz="2600" dirty="0">
                <a:solidFill>
                  <a:prstClr val="black"/>
                </a:solidFill>
                <a:latin typeface="Times New Roman" panose="02020603050405020304" pitchFamily="18" charset="0"/>
                <a:cs typeface="Times New Roman" panose="02020603050405020304" pitchFamily="18" charset="0"/>
              </a:rPr>
              <a:t>dog barking</a:t>
            </a:r>
          </a:p>
          <a:p>
            <a:r>
              <a:rPr lang="en-IN" sz="2600" dirty="0">
                <a:solidFill>
                  <a:prstClr val="black"/>
                </a:solidFill>
                <a:latin typeface="Times New Roman" panose="02020603050405020304" pitchFamily="18" charset="0"/>
                <a:cs typeface="Times New Roman" panose="02020603050405020304" pitchFamily="18" charset="0"/>
              </a:rPr>
              <a:t>Animal Speaking</a:t>
            </a:r>
          </a:p>
          <a:p>
            <a:r>
              <a:rPr lang="en-IN" sz="2600" dirty="0">
                <a:solidFill>
                  <a:prstClr val="black"/>
                </a:solidFill>
                <a:latin typeface="Times New Roman" panose="02020603050405020304" pitchFamily="18" charset="0"/>
                <a:cs typeface="Times New Roman" panose="02020603050405020304" pitchFamily="18" charset="0"/>
              </a:rPr>
              <a:t>Eating bread...</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49165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F92B5-6FE6-4F19-9C3F-B355233D1257}"/>
              </a:ext>
            </a:extLst>
          </p:cNvPr>
          <p:cNvSpPr>
            <a:spLocks noGrp="1"/>
          </p:cNvSpPr>
          <p:nvPr>
            <p:ph type="title"/>
          </p:nvPr>
        </p:nvSpPr>
        <p:spPr>
          <a:xfrm>
            <a:off x="838200" y="119467"/>
            <a:ext cx="10515600" cy="849526"/>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DAFFA17D-4422-4134-A069-E0745B845873}"/>
              </a:ext>
            </a:extLst>
          </p:cNvPr>
          <p:cNvSpPr>
            <a:spLocks noGrp="1"/>
          </p:cNvSpPr>
          <p:nvPr>
            <p:ph idx="1"/>
          </p:nvPr>
        </p:nvSpPr>
        <p:spPr>
          <a:xfrm>
            <a:off x="313899" y="979180"/>
            <a:ext cx="11039901" cy="5878820"/>
          </a:xfrm>
        </p:spPr>
        <p:txBody>
          <a:bodyPr>
            <a:normAutofit fontScale="85000" lnSpcReduction="10000"/>
          </a:bodyPr>
          <a:lstStyle/>
          <a:p>
            <a:pPr marL="0" indent="0">
              <a:buNone/>
            </a:pPr>
            <a:r>
              <a:rPr lang="en-IN" b="1" dirty="0"/>
              <a:t>3) Multiple Inheritance: </a:t>
            </a:r>
            <a:r>
              <a:rPr lang="en-IN" dirty="0"/>
              <a:t>When a child class inherits from more than one parent class.</a:t>
            </a:r>
            <a:endParaRPr lang="en-IN" b="1" dirty="0"/>
          </a:p>
          <a:p>
            <a:pPr marL="0" indent="0">
              <a:buNone/>
            </a:pPr>
            <a:r>
              <a:rPr lang="en-IN" dirty="0"/>
              <a:t>class Father:</a:t>
            </a:r>
          </a:p>
          <a:p>
            <a:pPr marL="0" indent="0">
              <a:buNone/>
            </a:pPr>
            <a:r>
              <a:rPr lang="en-IN" dirty="0"/>
              <a:t>    def </a:t>
            </a:r>
            <a:r>
              <a:rPr lang="en-IN" dirty="0" err="1"/>
              <a:t>show_father</a:t>
            </a:r>
            <a:r>
              <a:rPr lang="en-IN" dirty="0"/>
              <a:t>(</a:t>
            </a:r>
            <a:r>
              <a:rPr lang="en-IN" dirty="0" err="1"/>
              <a:t>self,dad</a:t>
            </a:r>
            <a:r>
              <a:rPr lang="en-IN" dirty="0"/>
              <a:t>):</a:t>
            </a:r>
          </a:p>
          <a:p>
            <a:pPr marL="0" indent="0">
              <a:buNone/>
            </a:pPr>
            <a:r>
              <a:rPr lang="en-IN" dirty="0"/>
              <a:t>        </a:t>
            </a:r>
            <a:r>
              <a:rPr lang="en-IN" dirty="0" err="1"/>
              <a:t>self.f_name</a:t>
            </a:r>
            <a:r>
              <a:rPr lang="en-IN" dirty="0"/>
              <a:t>=dad</a:t>
            </a:r>
          </a:p>
          <a:p>
            <a:pPr marL="0" indent="0">
              <a:buNone/>
            </a:pPr>
            <a:r>
              <a:rPr lang="en-IN" dirty="0"/>
              <a:t>class Mother:</a:t>
            </a:r>
          </a:p>
          <a:p>
            <a:pPr marL="0" indent="0">
              <a:buNone/>
            </a:pPr>
            <a:r>
              <a:rPr lang="en-IN" dirty="0"/>
              <a:t>    def </a:t>
            </a:r>
            <a:r>
              <a:rPr lang="en-IN" dirty="0" err="1"/>
              <a:t>show_mother</a:t>
            </a:r>
            <a:r>
              <a:rPr lang="en-IN" dirty="0"/>
              <a:t>(</a:t>
            </a:r>
            <a:r>
              <a:rPr lang="en-IN" dirty="0" err="1"/>
              <a:t>self,mom</a:t>
            </a:r>
            <a:r>
              <a:rPr lang="en-IN" dirty="0"/>
              <a:t>):</a:t>
            </a:r>
          </a:p>
          <a:p>
            <a:pPr marL="0" indent="0">
              <a:buNone/>
            </a:pPr>
            <a:r>
              <a:rPr lang="en-IN" dirty="0"/>
              <a:t>        </a:t>
            </a:r>
            <a:r>
              <a:rPr lang="en-IN" dirty="0" err="1"/>
              <a:t>self.m_name</a:t>
            </a:r>
            <a:r>
              <a:rPr lang="en-IN" dirty="0"/>
              <a:t>=mom</a:t>
            </a:r>
          </a:p>
          <a:p>
            <a:pPr marL="0" indent="0">
              <a:buNone/>
            </a:pPr>
            <a:r>
              <a:rPr lang="en-IN" dirty="0"/>
              <a:t>class Son(Father, Mother):</a:t>
            </a:r>
          </a:p>
          <a:p>
            <a:pPr marL="0" indent="0">
              <a:buNone/>
            </a:pPr>
            <a:r>
              <a:rPr lang="en-IN" dirty="0"/>
              <a:t>    def </a:t>
            </a:r>
            <a:r>
              <a:rPr lang="en-IN" dirty="0" err="1"/>
              <a:t>show_parent</a:t>
            </a:r>
            <a:r>
              <a:rPr lang="en-IN" dirty="0"/>
              <a:t>(self):</a:t>
            </a:r>
          </a:p>
          <a:p>
            <a:pPr marL="0" indent="0">
              <a:buNone/>
            </a:pPr>
            <a:r>
              <a:rPr lang="en-IN" dirty="0"/>
              <a:t>        print("Father:",self.f_name,"Mother:",</a:t>
            </a:r>
            <a:r>
              <a:rPr lang="en-IN" dirty="0" err="1"/>
              <a:t>self.m_name</a:t>
            </a:r>
            <a:r>
              <a:rPr lang="en-IN" dirty="0"/>
              <a:t>)</a:t>
            </a:r>
          </a:p>
          <a:p>
            <a:pPr marL="0" indent="0">
              <a:buNone/>
            </a:pPr>
            <a:r>
              <a:rPr lang="en-IN" dirty="0"/>
              <a:t>s1 = Son()  # Object of Son class</a:t>
            </a:r>
          </a:p>
          <a:p>
            <a:pPr marL="0" indent="0">
              <a:buNone/>
            </a:pPr>
            <a:r>
              <a:rPr lang="en-IN" dirty="0"/>
              <a:t>s1.show_father("Mark")</a:t>
            </a:r>
          </a:p>
          <a:p>
            <a:pPr marL="0" indent="0">
              <a:buNone/>
            </a:pPr>
            <a:r>
              <a:rPr lang="en-IN" dirty="0"/>
              <a:t>s1.show_mother("Sonia")</a:t>
            </a:r>
          </a:p>
          <a:p>
            <a:pPr marL="0" indent="0">
              <a:buNone/>
            </a:pPr>
            <a:r>
              <a:rPr lang="en-IN" dirty="0"/>
              <a:t>s1.show_parent()</a:t>
            </a:r>
          </a:p>
        </p:txBody>
      </p:sp>
      <p:sp>
        <p:nvSpPr>
          <p:cNvPr id="4" name="TextBox 3">
            <a:extLst>
              <a:ext uri="{FF2B5EF4-FFF2-40B4-BE49-F238E27FC236}">
                <a16:creationId xmlns:a16="http://schemas.microsoft.com/office/drawing/2014/main" id="{032BFEA1-DDF7-4BB2-9EE1-62D59D562667}"/>
              </a:ext>
            </a:extLst>
          </p:cNvPr>
          <p:cNvSpPr txBox="1"/>
          <p:nvPr/>
        </p:nvSpPr>
        <p:spPr>
          <a:xfrm>
            <a:off x="4954139" y="6246090"/>
            <a:ext cx="5959522" cy="492443"/>
          </a:xfrm>
          <a:prstGeom prst="rect">
            <a:avLst/>
          </a:prstGeom>
          <a:noFill/>
          <a:ln w="3175">
            <a:solidFill>
              <a:schemeClr val="tx1"/>
            </a:solidFill>
          </a:ln>
        </p:spPr>
        <p:txBody>
          <a:bodyPr wrap="square" rtlCol="0">
            <a:spAutoFit/>
          </a:bodyPr>
          <a:lstStyle/>
          <a:p>
            <a:r>
              <a:rPr lang="en-IN" sz="2600" b="1" dirty="0">
                <a:solidFill>
                  <a:prstClr val="black"/>
                </a:solidFill>
                <a:latin typeface="Times New Roman" panose="02020603050405020304" pitchFamily="18" charset="0"/>
                <a:cs typeface="Times New Roman" panose="02020603050405020304" pitchFamily="18" charset="0"/>
              </a:rPr>
              <a:t>Output: </a:t>
            </a:r>
            <a:r>
              <a:rPr lang="en-IN" sz="2600" dirty="0">
                <a:solidFill>
                  <a:prstClr val="black"/>
                </a:solidFill>
                <a:latin typeface="Times New Roman" panose="02020603050405020304" pitchFamily="18" charset="0"/>
                <a:cs typeface="Times New Roman" panose="02020603050405020304" pitchFamily="18" charset="0"/>
              </a:rPr>
              <a:t>Father: Mark Mother: Sonia</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93779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4C3E0-7D6B-497E-BFDB-EAEE296F962B}"/>
              </a:ext>
            </a:extLst>
          </p:cNvPr>
          <p:cNvSpPr>
            <a:spLocks noGrp="1"/>
          </p:cNvSpPr>
          <p:nvPr>
            <p:ph type="title"/>
          </p:nvPr>
        </p:nvSpPr>
        <p:spPr>
          <a:xfrm>
            <a:off x="838200" y="81886"/>
            <a:ext cx="10515600" cy="832514"/>
          </a:xfrm>
        </p:spPr>
        <p:txBody>
          <a:bodyPr>
            <a:normAutofit/>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B1AB717E-1C5D-48B1-AB16-7AB0494D9697}"/>
              </a:ext>
            </a:extLst>
          </p:cNvPr>
          <p:cNvSpPr>
            <a:spLocks noGrp="1"/>
          </p:cNvSpPr>
          <p:nvPr>
            <p:ph idx="1"/>
          </p:nvPr>
        </p:nvSpPr>
        <p:spPr>
          <a:xfrm>
            <a:off x="504967" y="968992"/>
            <a:ext cx="11382233" cy="5889007"/>
          </a:xfrm>
        </p:spPr>
        <p:txBody>
          <a:bodyPr>
            <a:normAutofit fontScale="85000" lnSpcReduction="20000"/>
          </a:bodyPr>
          <a:lstStyle/>
          <a:p>
            <a:pPr marL="0" indent="0">
              <a:buNone/>
            </a:pPr>
            <a:r>
              <a:rPr lang="en-IN" b="1" dirty="0"/>
              <a:t>4) Hierarchical Inheritance: </a:t>
            </a:r>
            <a:r>
              <a:rPr lang="en-IN" dirty="0"/>
              <a:t>One class is inherited from second class and second class is inherited from third class and so on.</a:t>
            </a:r>
          </a:p>
          <a:p>
            <a:pPr marL="0" indent="0">
              <a:buNone/>
            </a:pPr>
            <a:r>
              <a:rPr lang="en-IN" dirty="0"/>
              <a:t>class Father:</a:t>
            </a:r>
          </a:p>
          <a:p>
            <a:pPr marL="0" indent="0">
              <a:buNone/>
            </a:pPr>
            <a:r>
              <a:rPr lang="en-IN" dirty="0"/>
              <a:t>    def </a:t>
            </a:r>
            <a:r>
              <a:rPr lang="en-IN" dirty="0" err="1"/>
              <a:t>show_father</a:t>
            </a:r>
            <a:r>
              <a:rPr lang="en-IN" dirty="0"/>
              <a:t>(</a:t>
            </a:r>
            <a:r>
              <a:rPr lang="en-IN" dirty="0" err="1"/>
              <a:t>self,dad</a:t>
            </a:r>
            <a:r>
              <a:rPr lang="en-IN" dirty="0"/>
              <a:t>):</a:t>
            </a:r>
          </a:p>
          <a:p>
            <a:pPr marL="0" indent="0">
              <a:buNone/>
            </a:pPr>
            <a:r>
              <a:rPr lang="en-IN" dirty="0"/>
              <a:t>        </a:t>
            </a:r>
            <a:r>
              <a:rPr lang="en-IN" dirty="0" err="1"/>
              <a:t>self.f_name</a:t>
            </a:r>
            <a:r>
              <a:rPr lang="en-IN" dirty="0"/>
              <a:t>=dad</a:t>
            </a:r>
          </a:p>
          <a:p>
            <a:pPr marL="0" indent="0">
              <a:buNone/>
            </a:pPr>
            <a:r>
              <a:rPr lang="en-IN" dirty="0"/>
              <a:t>        return </a:t>
            </a:r>
            <a:r>
              <a:rPr lang="en-IN" dirty="0" err="1"/>
              <a:t>self.f_name</a:t>
            </a:r>
            <a:endParaRPr lang="en-IN" dirty="0"/>
          </a:p>
          <a:p>
            <a:pPr marL="0" indent="0">
              <a:buNone/>
            </a:pPr>
            <a:r>
              <a:rPr lang="en-IN" dirty="0"/>
              <a:t>class Son(Father):</a:t>
            </a:r>
          </a:p>
          <a:p>
            <a:pPr marL="0" indent="0">
              <a:buNone/>
            </a:pPr>
            <a:r>
              <a:rPr lang="en-IN" dirty="0"/>
              <a:t>    def </a:t>
            </a:r>
            <a:r>
              <a:rPr lang="en-IN" dirty="0" err="1"/>
              <a:t>show_son</a:t>
            </a:r>
            <a:r>
              <a:rPr lang="en-IN" dirty="0"/>
              <a:t>(self):</a:t>
            </a:r>
          </a:p>
          <a:p>
            <a:pPr marL="0" indent="0">
              <a:buNone/>
            </a:pPr>
            <a:r>
              <a:rPr lang="en-IN" dirty="0"/>
              <a:t>        pass</a:t>
            </a:r>
          </a:p>
          <a:p>
            <a:pPr marL="0" indent="0">
              <a:buNone/>
            </a:pPr>
            <a:r>
              <a:rPr lang="en-IN" dirty="0"/>
              <a:t>class Daughter(Father):</a:t>
            </a:r>
          </a:p>
          <a:p>
            <a:pPr marL="0" indent="0">
              <a:buNone/>
            </a:pPr>
            <a:r>
              <a:rPr lang="en-IN" dirty="0"/>
              <a:t>    def </a:t>
            </a:r>
            <a:r>
              <a:rPr lang="en-IN" dirty="0" err="1"/>
              <a:t>show_daughter</a:t>
            </a:r>
            <a:r>
              <a:rPr lang="en-IN" dirty="0"/>
              <a:t>(self):</a:t>
            </a:r>
          </a:p>
          <a:p>
            <a:pPr marL="0" indent="0">
              <a:buNone/>
            </a:pPr>
            <a:r>
              <a:rPr lang="en-IN" dirty="0"/>
              <a:t>        pass</a:t>
            </a:r>
          </a:p>
          <a:p>
            <a:pPr marL="0" indent="0">
              <a:buNone/>
            </a:pPr>
            <a:r>
              <a:rPr lang="en-IN" dirty="0"/>
              <a:t>s1 = Son(); d1=Daughter()  # Objects of Father class</a:t>
            </a:r>
          </a:p>
          <a:p>
            <a:pPr marL="0" indent="0">
              <a:buNone/>
            </a:pPr>
            <a:r>
              <a:rPr lang="en-IN" dirty="0"/>
              <a:t>print(s1.show_father("</a:t>
            </a:r>
            <a:r>
              <a:rPr lang="en-IN" dirty="0" err="1"/>
              <a:t>Rasik</a:t>
            </a:r>
            <a:r>
              <a:rPr lang="en-IN" dirty="0"/>
              <a:t>"))</a:t>
            </a:r>
          </a:p>
          <a:p>
            <a:pPr marL="0" indent="0">
              <a:buNone/>
            </a:pPr>
            <a:r>
              <a:rPr lang="en-IN" dirty="0"/>
              <a:t>print(d1.show_father('Prakash'))</a:t>
            </a:r>
          </a:p>
          <a:p>
            <a:pPr marL="0" indent="0">
              <a:buNone/>
            </a:pPr>
            <a:endParaRPr lang="en-IN" dirty="0"/>
          </a:p>
          <a:p>
            <a:pPr marL="0" indent="0">
              <a:buNone/>
            </a:pPr>
            <a:endParaRPr lang="en-IN" dirty="0"/>
          </a:p>
        </p:txBody>
      </p:sp>
      <p:sp>
        <p:nvSpPr>
          <p:cNvPr id="4" name="TextBox 3">
            <a:extLst>
              <a:ext uri="{FF2B5EF4-FFF2-40B4-BE49-F238E27FC236}">
                <a16:creationId xmlns:a16="http://schemas.microsoft.com/office/drawing/2014/main" id="{EA7A33D4-BDAD-4448-B090-2E6B1ADF6105}"/>
              </a:ext>
            </a:extLst>
          </p:cNvPr>
          <p:cNvSpPr txBox="1"/>
          <p:nvPr/>
        </p:nvSpPr>
        <p:spPr>
          <a:xfrm>
            <a:off x="7874757" y="5483452"/>
            <a:ext cx="3011607" cy="1292662"/>
          </a:xfrm>
          <a:prstGeom prst="rect">
            <a:avLst/>
          </a:prstGeom>
          <a:noFill/>
          <a:ln w="3175">
            <a:solidFill>
              <a:schemeClr val="tx1"/>
            </a:solidFill>
          </a:ln>
        </p:spPr>
        <p:txBody>
          <a:bodyPr wrap="square" rtlCol="0">
            <a:spAutoFit/>
          </a:bodyPr>
          <a:lstStyle/>
          <a:p>
            <a:r>
              <a:rPr lang="en-IN" sz="2600" b="1" dirty="0">
                <a:solidFill>
                  <a:prstClr val="black"/>
                </a:solidFill>
                <a:latin typeface="Times New Roman" panose="02020603050405020304" pitchFamily="18" charset="0"/>
                <a:cs typeface="Times New Roman" panose="02020603050405020304" pitchFamily="18" charset="0"/>
              </a:rPr>
              <a:t>Output: </a:t>
            </a:r>
          </a:p>
          <a:p>
            <a:r>
              <a:rPr lang="en-IN" sz="2600" dirty="0" err="1">
                <a:solidFill>
                  <a:prstClr val="black"/>
                </a:solidFill>
                <a:latin typeface="Times New Roman" panose="02020603050405020304" pitchFamily="18" charset="0"/>
                <a:cs typeface="Times New Roman" panose="02020603050405020304" pitchFamily="18" charset="0"/>
              </a:rPr>
              <a:t>Rasik</a:t>
            </a:r>
            <a:endParaRPr lang="en-IN" sz="2600" dirty="0">
              <a:solidFill>
                <a:prstClr val="black"/>
              </a:solidFill>
              <a:latin typeface="Times New Roman" panose="02020603050405020304" pitchFamily="18" charset="0"/>
              <a:cs typeface="Times New Roman" panose="02020603050405020304" pitchFamily="18" charset="0"/>
            </a:endParaRPr>
          </a:p>
          <a:p>
            <a:r>
              <a:rPr lang="en-IN" sz="2600" dirty="0">
                <a:solidFill>
                  <a:prstClr val="black"/>
                </a:solidFill>
                <a:latin typeface="Times New Roman" panose="02020603050405020304" pitchFamily="18" charset="0"/>
                <a:cs typeface="Times New Roman" panose="02020603050405020304" pitchFamily="18" charset="0"/>
              </a:rPr>
              <a:t>Prakash</a:t>
            </a:r>
          </a:p>
        </p:txBody>
      </p:sp>
    </p:spTree>
    <p:extLst>
      <p:ext uri="{BB962C8B-B14F-4D97-AF65-F5344CB8AC3E}">
        <p14:creationId xmlns:p14="http://schemas.microsoft.com/office/powerpoint/2010/main" val="19438676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070" y="68237"/>
            <a:ext cx="11900846" cy="6707875"/>
          </a:xfrm>
        </p:spPr>
        <p:txBody>
          <a:bodyPr>
            <a:noAutofit/>
          </a:bodyPr>
          <a:lstStyle/>
          <a:p>
            <a:pPr marL="0" indent="0">
              <a:buNone/>
            </a:pPr>
            <a:r>
              <a:rPr lang="en-US" sz="2200" b="1" dirty="0"/>
              <a:t>5) Hybrid Inheritance: </a:t>
            </a:r>
            <a:r>
              <a:rPr lang="en-US" sz="2200" dirty="0"/>
              <a:t>Hybrid inheritance is a combination of multiple and multilevel inheritance. More than one child class inherit a parent class. Those child classes, in turn, acts as the parent class for another class.  For Example,</a:t>
            </a:r>
          </a:p>
          <a:p>
            <a:pPr marL="0" indent="0">
              <a:buNone/>
            </a:pPr>
            <a:r>
              <a:rPr lang="en-IN" sz="2100" dirty="0"/>
              <a:t>class Parent:</a:t>
            </a:r>
          </a:p>
          <a:p>
            <a:pPr marL="0" indent="0">
              <a:buNone/>
            </a:pPr>
            <a:r>
              <a:rPr lang="en-IN" sz="2100" dirty="0"/>
              <a:t>    def func1(self):</a:t>
            </a:r>
          </a:p>
          <a:p>
            <a:pPr marL="0" indent="0">
              <a:buNone/>
            </a:pPr>
            <a:r>
              <a:rPr lang="en-IN" sz="2100" dirty="0"/>
              <a:t>        print("parent class")</a:t>
            </a:r>
          </a:p>
          <a:p>
            <a:pPr marL="0" indent="0">
              <a:buNone/>
            </a:pPr>
            <a:r>
              <a:rPr lang="en-IN" sz="2100" dirty="0"/>
              <a:t>class Child1(Parent):</a:t>
            </a:r>
          </a:p>
          <a:p>
            <a:pPr marL="0" indent="0">
              <a:buNone/>
            </a:pPr>
            <a:r>
              <a:rPr lang="en-IN" sz="2100" dirty="0"/>
              <a:t>    def func2(self):</a:t>
            </a:r>
          </a:p>
          <a:p>
            <a:pPr marL="0" indent="0">
              <a:buNone/>
            </a:pPr>
            <a:r>
              <a:rPr lang="en-IN" sz="2100" dirty="0"/>
              <a:t>        print("child class 1")</a:t>
            </a:r>
          </a:p>
          <a:p>
            <a:pPr marL="0" indent="0">
              <a:buNone/>
            </a:pPr>
            <a:r>
              <a:rPr lang="en-IN" sz="2100" dirty="0"/>
              <a:t>class Child2(Parent):</a:t>
            </a:r>
          </a:p>
          <a:p>
            <a:pPr marL="0" indent="0">
              <a:buNone/>
            </a:pPr>
            <a:r>
              <a:rPr lang="en-IN" sz="2100" dirty="0"/>
              <a:t>    def func3(self):</a:t>
            </a:r>
          </a:p>
          <a:p>
            <a:pPr marL="0" indent="0">
              <a:buNone/>
            </a:pPr>
            <a:r>
              <a:rPr lang="en-IN" sz="2100" dirty="0"/>
              <a:t>        print("child class 2")</a:t>
            </a:r>
          </a:p>
          <a:p>
            <a:pPr marL="0" indent="0">
              <a:buNone/>
            </a:pPr>
            <a:r>
              <a:rPr lang="en-IN" sz="2100" dirty="0"/>
              <a:t>class Grandchild(Child1 , Child2):</a:t>
            </a:r>
          </a:p>
          <a:p>
            <a:pPr marL="0" indent="0">
              <a:buNone/>
            </a:pPr>
            <a:r>
              <a:rPr lang="en-IN" sz="2100" dirty="0"/>
              <a:t>    def func4(self):</a:t>
            </a:r>
          </a:p>
          <a:p>
            <a:pPr marL="0" indent="0">
              <a:buNone/>
            </a:pPr>
            <a:r>
              <a:rPr lang="en-IN" sz="2100" dirty="0"/>
              <a:t>        print("grand child")</a:t>
            </a:r>
          </a:p>
          <a:p>
            <a:pPr marL="0" indent="0">
              <a:buNone/>
            </a:pPr>
            <a:r>
              <a:rPr lang="en-IN" sz="2100" dirty="0" err="1"/>
              <a:t>ob</a:t>
            </a:r>
            <a:r>
              <a:rPr lang="en-IN" sz="2100" dirty="0"/>
              <a:t> =Grandchild()</a:t>
            </a:r>
          </a:p>
          <a:p>
            <a:pPr marL="0" indent="0">
              <a:buNone/>
            </a:pPr>
            <a:r>
              <a:rPr lang="en-IN" sz="2100" dirty="0"/>
              <a:t>ob.func1()</a:t>
            </a:r>
          </a:p>
        </p:txBody>
      </p:sp>
      <p:sp>
        <p:nvSpPr>
          <p:cNvPr id="6" name="TextBox 5">
            <a:extLst>
              <a:ext uri="{FF2B5EF4-FFF2-40B4-BE49-F238E27FC236}">
                <a16:creationId xmlns:a16="http://schemas.microsoft.com/office/drawing/2014/main" id="{F4CCF5BC-A416-4763-9D99-3F879CF4BCA1}"/>
              </a:ext>
            </a:extLst>
          </p:cNvPr>
          <p:cNvSpPr txBox="1"/>
          <p:nvPr/>
        </p:nvSpPr>
        <p:spPr>
          <a:xfrm>
            <a:off x="4844954" y="5783703"/>
            <a:ext cx="3011607" cy="892552"/>
          </a:xfrm>
          <a:prstGeom prst="rect">
            <a:avLst/>
          </a:prstGeom>
          <a:noFill/>
          <a:ln w="3175">
            <a:solidFill>
              <a:schemeClr val="tx1"/>
            </a:solidFill>
          </a:ln>
        </p:spPr>
        <p:txBody>
          <a:bodyPr wrap="square" rtlCol="0">
            <a:spAutoFit/>
          </a:bodyPr>
          <a:lstStyle/>
          <a:p>
            <a:r>
              <a:rPr lang="en-IN" sz="2600" b="1" dirty="0">
                <a:solidFill>
                  <a:prstClr val="black"/>
                </a:solidFill>
                <a:latin typeface="Times New Roman" panose="02020603050405020304" pitchFamily="18" charset="0"/>
                <a:cs typeface="Times New Roman" panose="02020603050405020304" pitchFamily="18" charset="0"/>
              </a:rPr>
              <a:t>Output: </a:t>
            </a:r>
          </a:p>
          <a:p>
            <a:r>
              <a:rPr lang="en-IN" sz="2600" dirty="0">
                <a:solidFill>
                  <a:prstClr val="black"/>
                </a:solidFill>
                <a:latin typeface="Times New Roman" panose="02020603050405020304" pitchFamily="18" charset="0"/>
                <a:cs typeface="Times New Roman" panose="02020603050405020304" pitchFamily="18" charset="0"/>
              </a:rPr>
              <a:t>parent class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13299"/>
          </a:xfrm>
        </p:spPr>
        <p:txBody>
          <a:bodyPr/>
          <a:lstStyle/>
          <a:p>
            <a:pPr algn="ctr"/>
            <a:r>
              <a:rPr lang="en-US" dirty="0"/>
              <a:t>Method Overriding</a:t>
            </a:r>
          </a:p>
        </p:txBody>
      </p:sp>
      <p:sp>
        <p:nvSpPr>
          <p:cNvPr id="3" name="Content Placeholder 2"/>
          <p:cNvSpPr>
            <a:spLocks noGrp="1"/>
          </p:cNvSpPr>
          <p:nvPr>
            <p:ph idx="1"/>
          </p:nvPr>
        </p:nvSpPr>
        <p:spPr>
          <a:xfrm>
            <a:off x="435022" y="1487607"/>
            <a:ext cx="11076296" cy="4858602"/>
          </a:xfrm>
        </p:spPr>
        <p:txBody>
          <a:bodyPr>
            <a:normAutofit/>
          </a:bodyPr>
          <a:lstStyle/>
          <a:p>
            <a:r>
              <a:rPr lang="en-US" dirty="0"/>
              <a:t>When the same parent class method is defined in the child class with some specific implementation, then the concept is called method overriding. </a:t>
            </a:r>
          </a:p>
          <a:p>
            <a:r>
              <a:rPr lang="en-US" dirty="0"/>
              <a:t>We may need to perform method overriding in the scenario where the different definition of a parent class method is needed in the child class. </a:t>
            </a:r>
          </a:p>
          <a:p>
            <a:r>
              <a:rPr lang="en-IN" dirty="0"/>
              <a:t>Base class method is said to be </a:t>
            </a:r>
            <a:r>
              <a:rPr lang="en-IN" b="1" dirty="0"/>
              <a:t>‘overridden’</a:t>
            </a:r>
            <a:r>
              <a:rPr lang="en-IN" dirty="0"/>
              <a:t> by child class method.</a:t>
            </a:r>
            <a:endParaRPr lang="en-US" dirty="0"/>
          </a:p>
          <a:p>
            <a:r>
              <a:rPr lang="en-US" dirty="0"/>
              <a:t>It shows </a:t>
            </a:r>
            <a:r>
              <a:rPr lang="en-US" b="1" dirty="0"/>
              <a:t>Run-time polymorphism.</a:t>
            </a:r>
          </a:p>
          <a:p>
            <a:r>
              <a:rPr lang="en-IN" dirty="0"/>
              <a:t>Here, which method to call is determined at runtime, this is called </a:t>
            </a:r>
            <a:r>
              <a:rPr lang="en-IN" b="1" dirty="0"/>
              <a:t>dynamic binding</a:t>
            </a:r>
            <a:r>
              <a:rPr lang="en-IN" dirty="0"/>
              <a:t> or </a:t>
            </a:r>
            <a:r>
              <a:rPr lang="en-IN" b="1" dirty="0"/>
              <a:t>late binding.</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8457"/>
          </a:xfrm>
        </p:spPr>
        <p:txBody>
          <a:bodyPr>
            <a:normAutofit fontScale="90000"/>
          </a:bodyPr>
          <a:lstStyle/>
          <a:p>
            <a:pPr algn="ctr"/>
            <a:r>
              <a:rPr lang="en-US" dirty="0" err="1"/>
              <a:t>Cntd</a:t>
            </a:r>
            <a:r>
              <a:rPr lang="en-US" dirty="0"/>
              <a:t>…</a:t>
            </a:r>
          </a:p>
        </p:txBody>
      </p:sp>
      <p:sp>
        <p:nvSpPr>
          <p:cNvPr id="3" name="Content Placeholder 2"/>
          <p:cNvSpPr>
            <a:spLocks noGrp="1"/>
          </p:cNvSpPr>
          <p:nvPr>
            <p:ph idx="1"/>
          </p:nvPr>
        </p:nvSpPr>
        <p:spPr>
          <a:xfrm>
            <a:off x="838200" y="1269242"/>
            <a:ext cx="10515600" cy="5322627"/>
          </a:xfrm>
        </p:spPr>
        <p:txBody>
          <a:bodyPr>
            <a:normAutofit fontScale="92500" lnSpcReduction="10000"/>
          </a:bodyPr>
          <a:lstStyle/>
          <a:p>
            <a:r>
              <a:rPr lang="en-US" dirty="0"/>
              <a:t>Example-1: </a:t>
            </a:r>
          </a:p>
          <a:p>
            <a:pPr>
              <a:buNone/>
            </a:pPr>
            <a:r>
              <a:rPr lang="en-IN" dirty="0"/>
              <a:t>class Animal:</a:t>
            </a:r>
          </a:p>
          <a:p>
            <a:pPr>
              <a:buNone/>
            </a:pPr>
            <a:r>
              <a:rPr lang="en-IN" dirty="0"/>
              <a:t>    def speak(self):</a:t>
            </a:r>
          </a:p>
          <a:p>
            <a:pPr>
              <a:buNone/>
            </a:pPr>
            <a:r>
              <a:rPr lang="en-IN" dirty="0"/>
              <a:t>        print("In parent class")</a:t>
            </a:r>
          </a:p>
          <a:p>
            <a:pPr>
              <a:buNone/>
            </a:pPr>
            <a:r>
              <a:rPr lang="en-IN" dirty="0"/>
              <a:t>class Dog(Animal):</a:t>
            </a:r>
          </a:p>
          <a:p>
            <a:pPr>
              <a:buNone/>
            </a:pPr>
            <a:r>
              <a:rPr lang="en-IN" dirty="0"/>
              <a:t>    def speak(self):</a:t>
            </a:r>
          </a:p>
          <a:p>
            <a:pPr>
              <a:buNone/>
            </a:pPr>
            <a:r>
              <a:rPr lang="en-IN" dirty="0"/>
              <a:t>        print("In child class")</a:t>
            </a:r>
          </a:p>
          <a:p>
            <a:pPr>
              <a:buNone/>
            </a:pPr>
            <a:r>
              <a:rPr lang="en-IN" dirty="0"/>
              <a:t>d1= Dog()</a:t>
            </a:r>
          </a:p>
          <a:p>
            <a:pPr>
              <a:buNone/>
            </a:pPr>
            <a:r>
              <a:rPr lang="en-IN" dirty="0"/>
              <a:t>d1.speak()</a:t>
            </a:r>
          </a:p>
          <a:p>
            <a:pPr>
              <a:buNone/>
            </a:pPr>
            <a:endParaRPr lang="en-US" b="1" dirty="0"/>
          </a:p>
          <a:p>
            <a:pPr>
              <a:buNone/>
            </a:pPr>
            <a:r>
              <a:rPr lang="en-US" b="1" dirty="0"/>
              <a:t>Output:</a:t>
            </a:r>
          </a:p>
          <a:p>
            <a:pPr>
              <a:buNone/>
            </a:pPr>
            <a:r>
              <a:rPr lang="en-US" dirty="0"/>
              <a:t>In child class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967" y="520860"/>
            <a:ext cx="10549720" cy="6316665"/>
          </a:xfrm>
        </p:spPr>
        <p:txBody>
          <a:bodyPr>
            <a:noAutofit/>
          </a:bodyPr>
          <a:lstStyle/>
          <a:p>
            <a:pPr>
              <a:lnSpc>
                <a:spcPct val="80000"/>
              </a:lnSpc>
              <a:buNone/>
            </a:pPr>
            <a:r>
              <a:rPr lang="en-US" sz="2600" dirty="0"/>
              <a:t>Example-2:</a:t>
            </a:r>
          </a:p>
          <a:p>
            <a:pPr>
              <a:lnSpc>
                <a:spcPct val="80000"/>
              </a:lnSpc>
              <a:buNone/>
            </a:pPr>
            <a:r>
              <a:rPr lang="en-US" sz="2600" dirty="0"/>
              <a:t>class Bank:</a:t>
            </a:r>
          </a:p>
          <a:p>
            <a:pPr>
              <a:lnSpc>
                <a:spcPct val="80000"/>
              </a:lnSpc>
              <a:buNone/>
            </a:pPr>
            <a:r>
              <a:rPr lang="en-US" sz="2600" dirty="0"/>
              <a:t>    def </a:t>
            </a:r>
            <a:r>
              <a:rPr lang="en-US" sz="2600" dirty="0" err="1"/>
              <a:t>getroi</a:t>
            </a:r>
            <a:r>
              <a:rPr lang="en-US" sz="2600" dirty="0"/>
              <a:t>(self):</a:t>
            </a:r>
          </a:p>
          <a:p>
            <a:pPr>
              <a:lnSpc>
                <a:spcPct val="80000"/>
              </a:lnSpc>
              <a:buNone/>
            </a:pPr>
            <a:r>
              <a:rPr lang="en-US" sz="2600" dirty="0"/>
              <a:t>        return 10</a:t>
            </a:r>
          </a:p>
          <a:p>
            <a:pPr>
              <a:lnSpc>
                <a:spcPct val="80000"/>
              </a:lnSpc>
              <a:buNone/>
            </a:pPr>
            <a:r>
              <a:rPr lang="en-US" sz="2600" dirty="0"/>
              <a:t>class SBI(Bank):</a:t>
            </a:r>
          </a:p>
          <a:p>
            <a:pPr>
              <a:lnSpc>
                <a:spcPct val="80000"/>
              </a:lnSpc>
              <a:buNone/>
            </a:pPr>
            <a:r>
              <a:rPr lang="en-US" sz="2600" dirty="0"/>
              <a:t>    def </a:t>
            </a:r>
            <a:r>
              <a:rPr lang="en-US" sz="2600" dirty="0" err="1"/>
              <a:t>getroi</a:t>
            </a:r>
            <a:r>
              <a:rPr lang="en-US" sz="2600" dirty="0"/>
              <a:t>(self):</a:t>
            </a:r>
          </a:p>
          <a:p>
            <a:pPr>
              <a:lnSpc>
                <a:spcPct val="80000"/>
              </a:lnSpc>
              <a:buNone/>
            </a:pPr>
            <a:r>
              <a:rPr lang="en-US" sz="2600" dirty="0"/>
              <a:t>        return 7</a:t>
            </a:r>
          </a:p>
          <a:p>
            <a:pPr>
              <a:lnSpc>
                <a:spcPct val="80000"/>
              </a:lnSpc>
              <a:buNone/>
            </a:pPr>
            <a:r>
              <a:rPr lang="en-US" sz="2600" dirty="0"/>
              <a:t>class ICICI(Bank):</a:t>
            </a:r>
          </a:p>
          <a:p>
            <a:pPr>
              <a:lnSpc>
                <a:spcPct val="80000"/>
              </a:lnSpc>
              <a:buNone/>
            </a:pPr>
            <a:r>
              <a:rPr lang="en-US" sz="2600" dirty="0"/>
              <a:t>    def </a:t>
            </a:r>
            <a:r>
              <a:rPr lang="en-US" sz="2600" dirty="0" err="1"/>
              <a:t>getroi</a:t>
            </a:r>
            <a:r>
              <a:rPr lang="en-US" sz="2600" dirty="0"/>
              <a:t>(self):</a:t>
            </a:r>
          </a:p>
          <a:p>
            <a:pPr>
              <a:lnSpc>
                <a:spcPct val="80000"/>
              </a:lnSpc>
              <a:buNone/>
            </a:pPr>
            <a:r>
              <a:rPr lang="en-US" sz="2600" dirty="0"/>
              <a:t>        return 8</a:t>
            </a:r>
          </a:p>
          <a:p>
            <a:pPr>
              <a:lnSpc>
                <a:spcPct val="80000"/>
              </a:lnSpc>
              <a:buNone/>
            </a:pPr>
            <a:r>
              <a:rPr lang="en-US" sz="2600" dirty="0"/>
              <a:t>b1= SBI()</a:t>
            </a:r>
          </a:p>
          <a:p>
            <a:pPr>
              <a:lnSpc>
                <a:spcPct val="80000"/>
              </a:lnSpc>
              <a:buNone/>
            </a:pPr>
            <a:r>
              <a:rPr lang="en-US" sz="2600" dirty="0"/>
              <a:t>b2= ICICI()</a:t>
            </a:r>
          </a:p>
          <a:p>
            <a:pPr>
              <a:lnSpc>
                <a:spcPct val="80000"/>
              </a:lnSpc>
              <a:buNone/>
            </a:pPr>
            <a:r>
              <a:rPr lang="en-US" sz="2600" dirty="0"/>
              <a:t>print("SBI Rate of interest:",b1.getroi())</a:t>
            </a:r>
          </a:p>
          <a:p>
            <a:pPr>
              <a:lnSpc>
                <a:spcPct val="80000"/>
              </a:lnSpc>
              <a:buNone/>
            </a:pPr>
            <a:r>
              <a:rPr lang="en-US" sz="2600" dirty="0"/>
              <a:t>print("ICICI Rate of interest:",b2.getroi())</a:t>
            </a:r>
          </a:p>
        </p:txBody>
      </p:sp>
      <p:sp>
        <p:nvSpPr>
          <p:cNvPr id="4" name="TextBox 3">
            <a:extLst>
              <a:ext uri="{FF2B5EF4-FFF2-40B4-BE49-F238E27FC236}">
                <a16:creationId xmlns:a16="http://schemas.microsoft.com/office/drawing/2014/main" id="{9B37CBCB-DF29-4E70-8EA5-86F8E421E53C}"/>
              </a:ext>
            </a:extLst>
          </p:cNvPr>
          <p:cNvSpPr txBox="1"/>
          <p:nvPr/>
        </p:nvSpPr>
        <p:spPr>
          <a:xfrm>
            <a:off x="6514532" y="5408925"/>
            <a:ext cx="4540155" cy="1200329"/>
          </a:xfrm>
          <a:prstGeom prst="rect">
            <a:avLst/>
          </a:prstGeom>
          <a:noFill/>
          <a:ln w="3175">
            <a:solidFill>
              <a:schemeClr val="tx1"/>
            </a:solidFill>
          </a:ln>
        </p:spPr>
        <p:txBody>
          <a:bodyPr wrap="square" rtlCol="0">
            <a:spAutoFit/>
          </a:bodyPr>
          <a:lstStyle/>
          <a:p>
            <a:pPr>
              <a:buNone/>
            </a:pPr>
            <a:r>
              <a:rPr lang="en-US" sz="2400" b="1" dirty="0">
                <a:latin typeface="Times New Roman" panose="02020603050405020304" pitchFamily="18" charset="0"/>
                <a:cs typeface="Times New Roman" panose="02020603050405020304" pitchFamily="18" charset="0"/>
              </a:rPr>
              <a:t>Output:</a:t>
            </a:r>
          </a:p>
          <a:p>
            <a:pPr>
              <a:buNone/>
            </a:pPr>
            <a:r>
              <a:rPr lang="en-IN" sz="2400" dirty="0">
                <a:latin typeface="Times New Roman" panose="02020603050405020304" pitchFamily="18" charset="0"/>
                <a:cs typeface="Times New Roman" panose="02020603050405020304" pitchFamily="18" charset="0"/>
              </a:rPr>
              <a:t>SBI Rate of interest: 7</a:t>
            </a:r>
          </a:p>
          <a:p>
            <a:pPr>
              <a:buNone/>
            </a:pPr>
            <a:r>
              <a:rPr lang="en-IN" sz="2400" dirty="0">
                <a:latin typeface="Times New Roman" panose="02020603050405020304" pitchFamily="18" charset="0"/>
                <a:cs typeface="Times New Roman" panose="02020603050405020304" pitchFamily="18" charset="0"/>
              </a:rPr>
              <a:t>ICICI Rate of interest: 8</a:t>
            </a:r>
            <a:endParaRPr lang="en-IN" sz="2400" dirty="0">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pPr algn="ctr"/>
            <a:r>
              <a:rPr lang="en-US" dirty="0"/>
              <a:t>Object</a:t>
            </a:r>
          </a:p>
        </p:txBody>
      </p:sp>
      <p:sp>
        <p:nvSpPr>
          <p:cNvPr id="3" name="Content Placeholder 2"/>
          <p:cNvSpPr>
            <a:spLocks noGrp="1"/>
          </p:cNvSpPr>
          <p:nvPr>
            <p:ph idx="1"/>
          </p:nvPr>
        </p:nvSpPr>
        <p:spPr>
          <a:xfrm>
            <a:off x="641445" y="1337480"/>
            <a:ext cx="10904561" cy="4667535"/>
          </a:xfrm>
        </p:spPr>
        <p:txBody>
          <a:bodyPr>
            <a:normAutofit/>
          </a:bodyPr>
          <a:lstStyle/>
          <a:p>
            <a:r>
              <a:rPr lang="en-US" b="1" dirty="0"/>
              <a:t>Object: </a:t>
            </a:r>
            <a:r>
              <a:rPr lang="en-US" dirty="0"/>
              <a:t>It is an instance of a class.</a:t>
            </a:r>
          </a:p>
          <a:p>
            <a:r>
              <a:rPr lang="en-US" dirty="0"/>
              <a:t>Object is used to access attributes &amp; behavior of class. </a:t>
            </a:r>
          </a:p>
          <a:p>
            <a:r>
              <a:rPr lang="en-US" dirty="0"/>
              <a:t>For example, Ram is an object who has attributes (variables) such as height, weight, color etc. and has certain behaviors (methods) such as walking, talking, eating etc.</a:t>
            </a:r>
          </a:p>
          <a:p>
            <a:r>
              <a:rPr lang="en-US" b="1" dirty="0"/>
              <a:t>Everything in Python is an object</a:t>
            </a:r>
            <a:r>
              <a:rPr lang="en-US" dirty="0"/>
              <a:t>, and almost everything has attributes and methods. All functions have a built-in attribute __doc__, which returns the doc string defined in the function source code.</a:t>
            </a:r>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265"/>
            <a:ext cx="10515600" cy="808582"/>
          </a:xfrm>
        </p:spPr>
        <p:txBody>
          <a:bodyPr/>
          <a:lstStyle/>
          <a:p>
            <a:pPr algn="ctr"/>
            <a:r>
              <a:rPr lang="en-US" dirty="0"/>
              <a:t>Method Resolution Order</a:t>
            </a:r>
          </a:p>
        </p:txBody>
      </p:sp>
      <p:sp>
        <p:nvSpPr>
          <p:cNvPr id="3" name="Content Placeholder 2"/>
          <p:cNvSpPr>
            <a:spLocks noGrp="1"/>
          </p:cNvSpPr>
          <p:nvPr>
            <p:ph idx="1"/>
          </p:nvPr>
        </p:nvSpPr>
        <p:spPr>
          <a:xfrm>
            <a:off x="177421" y="1119115"/>
            <a:ext cx="11846257" cy="5529619"/>
          </a:xfrm>
        </p:spPr>
        <p:txBody>
          <a:bodyPr>
            <a:normAutofit lnSpcReduction="10000"/>
          </a:bodyPr>
          <a:lstStyle/>
          <a:p>
            <a:r>
              <a:rPr lang="en-US" dirty="0"/>
              <a:t>Method Resolution Order(MRO) it denotes the way a programming language resolves a method or attribute. </a:t>
            </a:r>
          </a:p>
          <a:p>
            <a:r>
              <a:rPr lang="en-US" dirty="0"/>
              <a:t>In python, method resolution order defines- which order interpreter must follow to search base classes, when executing a method. </a:t>
            </a:r>
          </a:p>
          <a:p>
            <a:r>
              <a:rPr lang="en-US" dirty="0"/>
              <a:t>While inheriting from another class, the interpreter needs a way to resolve the methods with same name that are being called via an instance. Thus we need the method resolution order.</a:t>
            </a:r>
          </a:p>
          <a:p>
            <a:r>
              <a:rPr lang="en-US" dirty="0"/>
              <a:t>This order is also called Linearization of a class and set of rules used to find this order. First, the method or attribute is searched within a class and then it follows the order we specified while inheriting from left to right and depth first order.</a:t>
            </a:r>
          </a:p>
          <a:p>
            <a:r>
              <a:rPr lang="en-US" b="1" dirty="0"/>
              <a:t>Thumb rule:</a:t>
            </a:r>
            <a:r>
              <a:rPr lang="en-US" dirty="0"/>
              <a:t> A parent class can not come in linear sequence (linearization) until its all child classes have been visited to search a method.</a:t>
            </a:r>
          </a:p>
          <a:p>
            <a:r>
              <a:rPr lang="en-US" b="1" dirty="0"/>
              <a:t>Note:</a:t>
            </a:r>
            <a:r>
              <a:rPr lang="en-US" dirty="0"/>
              <a:t> by default, all class methods are virtual in python</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9683" y="218365"/>
            <a:ext cx="9840035" cy="6537278"/>
          </a:xfrm>
        </p:spPr>
        <p:txBody>
          <a:bodyPr>
            <a:normAutofit fontScale="85000" lnSpcReduction="20000"/>
          </a:bodyPr>
          <a:lstStyle/>
          <a:p>
            <a:pPr>
              <a:buNone/>
            </a:pPr>
            <a:r>
              <a:rPr lang="en-US" dirty="0"/>
              <a:t>Example-1:</a:t>
            </a:r>
          </a:p>
          <a:p>
            <a:pPr>
              <a:buNone/>
            </a:pPr>
            <a:r>
              <a:rPr lang="en-IN" dirty="0"/>
              <a:t>class A:</a:t>
            </a:r>
          </a:p>
          <a:p>
            <a:pPr>
              <a:buNone/>
            </a:pPr>
            <a:r>
              <a:rPr lang="en-IN" dirty="0"/>
              <a:t>    def </a:t>
            </a:r>
            <a:r>
              <a:rPr lang="en-IN" dirty="0" err="1"/>
              <a:t>rk</a:t>
            </a:r>
            <a:r>
              <a:rPr lang="en-IN" dirty="0"/>
              <a:t>(self):</a:t>
            </a:r>
          </a:p>
          <a:p>
            <a:pPr>
              <a:buNone/>
            </a:pPr>
            <a:r>
              <a:rPr lang="en-IN" dirty="0"/>
              <a:t>        print("class A")</a:t>
            </a:r>
          </a:p>
          <a:p>
            <a:pPr>
              <a:buNone/>
            </a:pPr>
            <a:r>
              <a:rPr lang="en-IN" dirty="0"/>
              <a:t>class B(A):</a:t>
            </a:r>
          </a:p>
          <a:p>
            <a:pPr>
              <a:buNone/>
            </a:pPr>
            <a:r>
              <a:rPr lang="en-IN" dirty="0"/>
              <a:t>    def </a:t>
            </a:r>
            <a:r>
              <a:rPr lang="en-IN" dirty="0" err="1"/>
              <a:t>rk</a:t>
            </a:r>
            <a:r>
              <a:rPr lang="en-IN" dirty="0"/>
              <a:t>(self):</a:t>
            </a:r>
          </a:p>
          <a:p>
            <a:pPr>
              <a:buNone/>
            </a:pPr>
            <a:r>
              <a:rPr lang="en-IN" dirty="0"/>
              <a:t>        print("class B")</a:t>
            </a:r>
          </a:p>
          <a:p>
            <a:pPr>
              <a:buNone/>
            </a:pPr>
            <a:r>
              <a:rPr lang="en-IN" dirty="0"/>
              <a:t>class C(A):</a:t>
            </a:r>
          </a:p>
          <a:p>
            <a:pPr>
              <a:buNone/>
            </a:pPr>
            <a:r>
              <a:rPr lang="en-IN" dirty="0"/>
              <a:t>    def </a:t>
            </a:r>
            <a:r>
              <a:rPr lang="en-IN" dirty="0" err="1"/>
              <a:t>rk</a:t>
            </a:r>
            <a:r>
              <a:rPr lang="en-IN" dirty="0"/>
              <a:t>(self):</a:t>
            </a:r>
          </a:p>
          <a:p>
            <a:pPr>
              <a:buNone/>
            </a:pPr>
            <a:r>
              <a:rPr lang="en-IN" dirty="0"/>
              <a:t>        print("class C")</a:t>
            </a:r>
          </a:p>
          <a:p>
            <a:pPr>
              <a:buNone/>
            </a:pPr>
            <a:r>
              <a:rPr lang="en-IN" dirty="0"/>
              <a:t>class D(B,C):</a:t>
            </a:r>
          </a:p>
          <a:p>
            <a:pPr>
              <a:buNone/>
            </a:pPr>
            <a:r>
              <a:rPr lang="en-IN" dirty="0"/>
              <a:t>    pass</a:t>
            </a:r>
          </a:p>
          <a:p>
            <a:pPr>
              <a:buNone/>
            </a:pPr>
            <a:r>
              <a:rPr lang="en-IN" dirty="0"/>
              <a:t>r=D()</a:t>
            </a:r>
          </a:p>
          <a:p>
            <a:pPr>
              <a:buNone/>
            </a:pPr>
            <a:r>
              <a:rPr lang="en-IN" dirty="0" err="1"/>
              <a:t>r.rk</a:t>
            </a:r>
            <a:r>
              <a:rPr lang="en-IN" dirty="0"/>
              <a:t>()</a:t>
            </a:r>
          </a:p>
          <a:p>
            <a:pPr>
              <a:buNone/>
            </a:pPr>
            <a:endParaRPr lang="en-IN" dirty="0"/>
          </a:p>
          <a:p>
            <a:pPr>
              <a:buNone/>
            </a:pPr>
            <a:r>
              <a:rPr lang="en-US" b="1" dirty="0"/>
              <a:t>Output:</a:t>
            </a:r>
          </a:p>
          <a:p>
            <a:pPr>
              <a:buNone/>
            </a:pPr>
            <a:r>
              <a:rPr lang="en-US" dirty="0"/>
              <a:t>class B</a:t>
            </a:r>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615" y="191069"/>
            <a:ext cx="9692185" cy="6666931"/>
          </a:xfrm>
        </p:spPr>
        <p:txBody>
          <a:bodyPr>
            <a:normAutofit fontScale="85000" lnSpcReduction="20000"/>
          </a:bodyPr>
          <a:lstStyle/>
          <a:p>
            <a:pPr>
              <a:buNone/>
            </a:pPr>
            <a:r>
              <a:rPr lang="en-US" dirty="0"/>
              <a:t>Example-2:</a:t>
            </a:r>
          </a:p>
          <a:p>
            <a:pPr>
              <a:buNone/>
            </a:pPr>
            <a:r>
              <a:rPr lang="en-IN" dirty="0"/>
              <a:t>class A:</a:t>
            </a:r>
          </a:p>
          <a:p>
            <a:pPr>
              <a:buNone/>
            </a:pPr>
            <a:r>
              <a:rPr lang="en-IN" dirty="0"/>
              <a:t>    def </a:t>
            </a:r>
            <a:r>
              <a:rPr lang="en-IN" dirty="0" err="1"/>
              <a:t>rk</a:t>
            </a:r>
            <a:r>
              <a:rPr lang="en-IN" dirty="0"/>
              <a:t>(self):</a:t>
            </a:r>
          </a:p>
          <a:p>
            <a:pPr>
              <a:buNone/>
            </a:pPr>
            <a:r>
              <a:rPr lang="en-IN" dirty="0"/>
              <a:t>        print("class A")</a:t>
            </a:r>
          </a:p>
          <a:p>
            <a:pPr>
              <a:buNone/>
            </a:pPr>
            <a:r>
              <a:rPr lang="en-IN" dirty="0"/>
              <a:t>class T:</a:t>
            </a:r>
          </a:p>
          <a:p>
            <a:pPr>
              <a:buNone/>
            </a:pPr>
            <a:r>
              <a:rPr lang="en-IN" dirty="0"/>
              <a:t>    def </a:t>
            </a:r>
            <a:r>
              <a:rPr lang="en-IN" dirty="0" err="1"/>
              <a:t>rk</a:t>
            </a:r>
            <a:r>
              <a:rPr lang="en-IN" dirty="0"/>
              <a:t>(self):</a:t>
            </a:r>
          </a:p>
          <a:p>
            <a:pPr>
              <a:buNone/>
            </a:pPr>
            <a:r>
              <a:rPr lang="en-IN" dirty="0"/>
              <a:t>        print("class T")</a:t>
            </a:r>
          </a:p>
          <a:p>
            <a:pPr>
              <a:buNone/>
            </a:pPr>
            <a:r>
              <a:rPr lang="en-IN" dirty="0"/>
              <a:t>class B(T):</a:t>
            </a:r>
          </a:p>
          <a:p>
            <a:pPr>
              <a:buNone/>
            </a:pPr>
            <a:r>
              <a:rPr lang="en-IN" dirty="0"/>
              <a:t>    pass</a:t>
            </a:r>
          </a:p>
          <a:p>
            <a:pPr>
              <a:buNone/>
            </a:pPr>
            <a:r>
              <a:rPr lang="en-IN" dirty="0"/>
              <a:t>class C(A):</a:t>
            </a:r>
          </a:p>
          <a:p>
            <a:pPr>
              <a:buNone/>
            </a:pPr>
            <a:r>
              <a:rPr lang="en-IN" dirty="0"/>
              <a:t>    def </a:t>
            </a:r>
            <a:r>
              <a:rPr lang="en-IN" dirty="0" err="1"/>
              <a:t>rk</a:t>
            </a:r>
            <a:r>
              <a:rPr lang="en-IN" dirty="0"/>
              <a:t>(self):</a:t>
            </a:r>
          </a:p>
          <a:p>
            <a:pPr>
              <a:buNone/>
            </a:pPr>
            <a:r>
              <a:rPr lang="en-IN" dirty="0"/>
              <a:t>        print("class C")</a:t>
            </a:r>
          </a:p>
          <a:p>
            <a:pPr>
              <a:buNone/>
            </a:pPr>
            <a:r>
              <a:rPr lang="en-IN" dirty="0"/>
              <a:t>class D(B,C):</a:t>
            </a:r>
          </a:p>
          <a:p>
            <a:pPr>
              <a:buNone/>
            </a:pPr>
            <a:r>
              <a:rPr lang="en-IN" dirty="0"/>
              <a:t>    pass</a:t>
            </a:r>
          </a:p>
          <a:p>
            <a:pPr>
              <a:buNone/>
            </a:pPr>
            <a:r>
              <a:rPr lang="en-IN" dirty="0"/>
              <a:t>r=D()</a:t>
            </a:r>
          </a:p>
          <a:p>
            <a:pPr>
              <a:buNone/>
            </a:pPr>
            <a:r>
              <a:rPr lang="en-IN" dirty="0" err="1"/>
              <a:t>r.rk</a:t>
            </a:r>
            <a:r>
              <a:rPr lang="en-IN" dirty="0"/>
              <a:t>()</a:t>
            </a:r>
          </a:p>
          <a:p>
            <a:pPr fontAlgn="base">
              <a:buNone/>
            </a:pPr>
            <a:r>
              <a:rPr lang="en-US" b="1" dirty="0"/>
              <a:t>Output:</a:t>
            </a:r>
            <a:r>
              <a:rPr lang="en-US" dirty="0"/>
              <a:t> class 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Built-in functions used in Inheritance</a:t>
            </a:r>
          </a:p>
        </p:txBody>
      </p:sp>
      <p:sp>
        <p:nvSpPr>
          <p:cNvPr id="3" name="Content Placeholder 2"/>
          <p:cNvSpPr>
            <a:spLocks noGrp="1"/>
          </p:cNvSpPr>
          <p:nvPr>
            <p:ph idx="1"/>
          </p:nvPr>
        </p:nvSpPr>
        <p:spPr/>
        <p:txBody>
          <a:bodyPr/>
          <a:lstStyle/>
          <a:p>
            <a:pPr marL="514350" indent="-514350">
              <a:buAutoNum type="arabicParenR"/>
            </a:pPr>
            <a:r>
              <a:rPr lang="en-US" dirty="0" err="1"/>
              <a:t>issubclass</a:t>
            </a:r>
            <a:r>
              <a:rPr lang="en-US" dirty="0"/>
              <a:t> (sub, sup) method: </a:t>
            </a:r>
          </a:p>
          <a:p>
            <a:pPr marL="0" indent="0">
              <a:buNone/>
            </a:pPr>
            <a:r>
              <a:rPr lang="en-US" dirty="0"/>
              <a:t>It is used to check the relationships between the specified classes. It returns true if the first class is the subclass of the second class, and false otherwise.</a:t>
            </a:r>
          </a:p>
          <a:p>
            <a:pPr>
              <a:buNone/>
            </a:pP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1445" y="286606"/>
            <a:ext cx="9758149" cy="6858000"/>
          </a:xfrm>
        </p:spPr>
        <p:txBody>
          <a:bodyPr>
            <a:noAutofit/>
          </a:bodyPr>
          <a:lstStyle/>
          <a:p>
            <a:r>
              <a:rPr lang="en-US" sz="2600" dirty="0"/>
              <a:t>Example:</a:t>
            </a:r>
          </a:p>
          <a:p>
            <a:pPr>
              <a:buNone/>
            </a:pPr>
            <a:r>
              <a:rPr lang="en-US" sz="2600" dirty="0"/>
              <a:t>class Calculation1:</a:t>
            </a:r>
          </a:p>
          <a:p>
            <a:pPr>
              <a:buNone/>
            </a:pPr>
            <a:r>
              <a:rPr lang="en-US" sz="2600" dirty="0"/>
              <a:t>    def Summation(</a:t>
            </a:r>
            <a:r>
              <a:rPr lang="en-US" sz="2600" dirty="0" err="1"/>
              <a:t>self,a,b</a:t>
            </a:r>
            <a:r>
              <a:rPr lang="en-US" sz="2600" dirty="0"/>
              <a:t>):</a:t>
            </a:r>
          </a:p>
          <a:p>
            <a:pPr>
              <a:buNone/>
            </a:pPr>
            <a:r>
              <a:rPr lang="en-US" sz="2600" dirty="0"/>
              <a:t>        return </a:t>
            </a:r>
            <a:r>
              <a:rPr lang="en-US" sz="2600" dirty="0" err="1"/>
              <a:t>a+b</a:t>
            </a:r>
            <a:endParaRPr lang="en-US" sz="2600" dirty="0"/>
          </a:p>
          <a:p>
            <a:pPr>
              <a:buNone/>
            </a:pPr>
            <a:r>
              <a:rPr lang="en-US" sz="2600" dirty="0"/>
              <a:t>class Calculation2:</a:t>
            </a:r>
          </a:p>
          <a:p>
            <a:pPr>
              <a:buNone/>
            </a:pPr>
            <a:r>
              <a:rPr lang="en-US" sz="2600" dirty="0"/>
              <a:t>    def Multiplication(</a:t>
            </a:r>
            <a:r>
              <a:rPr lang="en-US" sz="2600" dirty="0" err="1"/>
              <a:t>self,a,b</a:t>
            </a:r>
            <a:r>
              <a:rPr lang="en-US" sz="2600" dirty="0"/>
              <a:t>):</a:t>
            </a:r>
          </a:p>
          <a:p>
            <a:pPr>
              <a:buNone/>
            </a:pPr>
            <a:r>
              <a:rPr lang="en-US" sz="2600" dirty="0"/>
              <a:t>        return a*b</a:t>
            </a:r>
          </a:p>
          <a:p>
            <a:pPr>
              <a:buNone/>
            </a:pPr>
            <a:r>
              <a:rPr lang="en-US" sz="2600" dirty="0"/>
              <a:t>class Derived(Calculation1,Calculation2):</a:t>
            </a:r>
          </a:p>
          <a:p>
            <a:pPr>
              <a:buNone/>
            </a:pPr>
            <a:r>
              <a:rPr lang="en-US" sz="2600" dirty="0"/>
              <a:t>    def Divide(</a:t>
            </a:r>
            <a:r>
              <a:rPr lang="en-US" sz="2600" dirty="0" err="1"/>
              <a:t>self,a,b</a:t>
            </a:r>
            <a:r>
              <a:rPr lang="en-US" sz="2600" dirty="0"/>
              <a:t>):</a:t>
            </a:r>
          </a:p>
          <a:p>
            <a:pPr>
              <a:buNone/>
            </a:pPr>
            <a:r>
              <a:rPr lang="en-US" sz="2600" dirty="0"/>
              <a:t>        return a/b</a:t>
            </a:r>
          </a:p>
          <a:p>
            <a:pPr>
              <a:buNone/>
            </a:pPr>
            <a:r>
              <a:rPr lang="en-US" sz="2600" dirty="0"/>
              <a:t>d=Derived()</a:t>
            </a:r>
          </a:p>
          <a:p>
            <a:pPr>
              <a:buNone/>
            </a:pPr>
            <a:r>
              <a:rPr lang="en-US" sz="2600" dirty="0"/>
              <a:t>print(</a:t>
            </a:r>
            <a:r>
              <a:rPr lang="en-US" sz="2600" dirty="0" err="1"/>
              <a:t>issubclass</a:t>
            </a:r>
            <a:r>
              <a:rPr lang="en-US" sz="2600" dirty="0"/>
              <a:t>(Derived,Calculation2))</a:t>
            </a:r>
          </a:p>
          <a:p>
            <a:pPr>
              <a:buNone/>
            </a:pPr>
            <a:r>
              <a:rPr lang="en-US" sz="2600" dirty="0"/>
              <a:t>print(</a:t>
            </a:r>
            <a:r>
              <a:rPr lang="en-US" sz="2600" dirty="0" err="1"/>
              <a:t>issubclass</a:t>
            </a:r>
            <a:r>
              <a:rPr lang="en-US" sz="2600" dirty="0"/>
              <a:t>(Calculation1,Calculation2))</a:t>
            </a:r>
          </a:p>
        </p:txBody>
      </p:sp>
      <p:sp>
        <p:nvSpPr>
          <p:cNvPr id="4" name="TextBox 3">
            <a:extLst>
              <a:ext uri="{FF2B5EF4-FFF2-40B4-BE49-F238E27FC236}">
                <a16:creationId xmlns:a16="http://schemas.microsoft.com/office/drawing/2014/main" id="{6054ABBA-0AD7-4221-A20A-3AA73ABDDD43}"/>
              </a:ext>
            </a:extLst>
          </p:cNvPr>
          <p:cNvSpPr txBox="1"/>
          <p:nvPr/>
        </p:nvSpPr>
        <p:spPr>
          <a:xfrm>
            <a:off x="7155976" y="5225384"/>
            <a:ext cx="1564943" cy="1346010"/>
          </a:xfrm>
          <a:prstGeom prst="rect">
            <a:avLst/>
          </a:prstGeom>
          <a:noFill/>
          <a:ln w="3175">
            <a:solidFill>
              <a:schemeClr val="tx1"/>
            </a:solidFill>
          </a:ln>
        </p:spPr>
        <p:txBody>
          <a:bodyPr wrap="square" rtlCol="0">
            <a:spAutoFit/>
          </a:bodyPr>
          <a:lstStyle/>
          <a:p>
            <a:pPr marL="228600" lvl="0" indent="-228600">
              <a:lnSpc>
                <a:spcPct val="90000"/>
              </a:lnSpc>
              <a:spcBef>
                <a:spcPts val="1000"/>
              </a:spcBef>
            </a:pPr>
            <a:r>
              <a:rPr lang="en-US" sz="2400" b="1" dirty="0">
                <a:solidFill>
                  <a:prstClr val="black"/>
                </a:solidFill>
                <a:latin typeface="Times New Roman" panose="02020603050405020304" pitchFamily="18" charset="0"/>
                <a:cs typeface="Times New Roman" panose="02020603050405020304" pitchFamily="18" charset="0"/>
              </a:rPr>
              <a:t>Output:</a:t>
            </a:r>
          </a:p>
          <a:p>
            <a:pPr marL="228600" lvl="0" indent="-228600">
              <a:lnSpc>
                <a:spcPct val="90000"/>
              </a:lnSpc>
              <a:spcBef>
                <a:spcPts val="1000"/>
              </a:spcBef>
            </a:pPr>
            <a:r>
              <a:rPr lang="en-US" sz="2400" dirty="0">
                <a:solidFill>
                  <a:prstClr val="black"/>
                </a:solidFill>
                <a:latin typeface="Times New Roman" panose="02020603050405020304" pitchFamily="18" charset="0"/>
                <a:cs typeface="Times New Roman" panose="02020603050405020304" pitchFamily="18" charset="0"/>
              </a:rPr>
              <a:t>True </a:t>
            </a:r>
          </a:p>
          <a:p>
            <a:pPr marL="228600" lvl="0" indent="-228600">
              <a:lnSpc>
                <a:spcPct val="90000"/>
              </a:lnSpc>
              <a:spcBef>
                <a:spcPts val="1000"/>
              </a:spcBef>
            </a:pPr>
            <a:r>
              <a:rPr lang="en-US" sz="2400" dirty="0">
                <a:solidFill>
                  <a:prstClr val="black"/>
                </a:solidFill>
                <a:latin typeface="Times New Roman" panose="02020603050405020304" pitchFamily="18" charset="0"/>
                <a:cs typeface="Times New Roman" panose="02020603050405020304" pitchFamily="18" charset="0"/>
              </a:rPr>
              <a:t>False</a:t>
            </a:r>
            <a:endParaRPr lang="en-IN" sz="2400" dirty="0">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Cntd</a:t>
            </a:r>
            <a:r>
              <a:rPr lang="en-US" dirty="0"/>
              <a:t>…</a:t>
            </a:r>
          </a:p>
        </p:txBody>
      </p:sp>
      <p:sp>
        <p:nvSpPr>
          <p:cNvPr id="3" name="Content Placeholder 2"/>
          <p:cNvSpPr>
            <a:spLocks noGrp="1"/>
          </p:cNvSpPr>
          <p:nvPr>
            <p:ph idx="1"/>
          </p:nvPr>
        </p:nvSpPr>
        <p:spPr/>
        <p:txBody>
          <a:bodyPr/>
          <a:lstStyle/>
          <a:p>
            <a:pPr>
              <a:buNone/>
            </a:pPr>
            <a:r>
              <a:rPr lang="en-US" dirty="0"/>
              <a:t>2) </a:t>
            </a:r>
            <a:r>
              <a:rPr lang="en-US" dirty="0" err="1"/>
              <a:t>isinstance</a:t>
            </a:r>
            <a:r>
              <a:rPr lang="en-US" dirty="0"/>
              <a:t> (</a:t>
            </a:r>
            <a:r>
              <a:rPr lang="en-US" dirty="0" err="1"/>
              <a:t>obj</a:t>
            </a:r>
            <a:r>
              <a:rPr lang="en-US" dirty="0"/>
              <a:t>, class) method</a:t>
            </a:r>
          </a:p>
          <a:p>
            <a:pPr>
              <a:buNone/>
            </a:pPr>
            <a:r>
              <a:rPr lang="en-US" dirty="0"/>
              <a:t>It is used to check the relationship between the objects and classes. It returns true if the first parameter, i.e., </a:t>
            </a:r>
            <a:r>
              <a:rPr lang="en-US" dirty="0" err="1"/>
              <a:t>obj</a:t>
            </a:r>
            <a:r>
              <a:rPr lang="en-US" dirty="0"/>
              <a:t> is the instance of the second parameter, i.e., class.</a:t>
            </a:r>
          </a:p>
          <a:p>
            <a:pPr>
              <a:buNone/>
            </a:pP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D3B4A4-D144-4E00-87F6-46FFA047CF73}"/>
              </a:ext>
            </a:extLst>
          </p:cNvPr>
          <p:cNvSpPr>
            <a:spLocks noGrp="1"/>
          </p:cNvSpPr>
          <p:nvPr>
            <p:ph idx="1"/>
          </p:nvPr>
        </p:nvSpPr>
        <p:spPr>
          <a:xfrm>
            <a:off x="682388" y="341194"/>
            <a:ext cx="10671412" cy="6250677"/>
          </a:xfrm>
        </p:spPr>
        <p:txBody>
          <a:bodyPr>
            <a:normAutofit fontScale="85000" lnSpcReduction="20000"/>
          </a:bodyPr>
          <a:lstStyle/>
          <a:p>
            <a:r>
              <a:rPr lang="en-US" dirty="0"/>
              <a:t>Example:</a:t>
            </a:r>
          </a:p>
          <a:p>
            <a:pPr>
              <a:buNone/>
            </a:pPr>
            <a:r>
              <a:rPr lang="en-US" dirty="0"/>
              <a:t>class Calculation1:</a:t>
            </a:r>
          </a:p>
          <a:p>
            <a:pPr>
              <a:buNone/>
            </a:pPr>
            <a:r>
              <a:rPr lang="en-US" dirty="0"/>
              <a:t>    def Summation(</a:t>
            </a:r>
            <a:r>
              <a:rPr lang="en-US" dirty="0" err="1"/>
              <a:t>self,a,b</a:t>
            </a:r>
            <a:r>
              <a:rPr lang="en-US" dirty="0"/>
              <a:t>):</a:t>
            </a:r>
          </a:p>
          <a:p>
            <a:pPr>
              <a:buNone/>
            </a:pPr>
            <a:r>
              <a:rPr lang="en-US" dirty="0"/>
              <a:t>        return </a:t>
            </a:r>
            <a:r>
              <a:rPr lang="en-US" dirty="0" err="1"/>
              <a:t>a+b</a:t>
            </a:r>
            <a:endParaRPr lang="en-US" dirty="0"/>
          </a:p>
          <a:p>
            <a:pPr>
              <a:buNone/>
            </a:pPr>
            <a:r>
              <a:rPr lang="en-US" dirty="0"/>
              <a:t>class Calculation2:</a:t>
            </a:r>
          </a:p>
          <a:p>
            <a:pPr>
              <a:buNone/>
            </a:pPr>
            <a:r>
              <a:rPr lang="en-US" dirty="0"/>
              <a:t>    def Multiplication(</a:t>
            </a:r>
            <a:r>
              <a:rPr lang="en-US" dirty="0" err="1"/>
              <a:t>self,a,b</a:t>
            </a:r>
            <a:r>
              <a:rPr lang="en-US" dirty="0"/>
              <a:t>):</a:t>
            </a:r>
          </a:p>
          <a:p>
            <a:pPr>
              <a:buNone/>
            </a:pPr>
            <a:r>
              <a:rPr lang="en-US" dirty="0"/>
              <a:t>        return a*b</a:t>
            </a:r>
          </a:p>
          <a:p>
            <a:pPr>
              <a:buNone/>
            </a:pPr>
            <a:r>
              <a:rPr lang="en-US" dirty="0"/>
              <a:t>class Derived(Calculation1,Calculation2):</a:t>
            </a:r>
          </a:p>
          <a:p>
            <a:pPr>
              <a:buNone/>
            </a:pPr>
            <a:r>
              <a:rPr lang="en-US" dirty="0"/>
              <a:t>    def Divide(</a:t>
            </a:r>
            <a:r>
              <a:rPr lang="en-US" dirty="0" err="1"/>
              <a:t>self,a,b</a:t>
            </a:r>
            <a:r>
              <a:rPr lang="en-US" dirty="0"/>
              <a:t>):</a:t>
            </a:r>
          </a:p>
          <a:p>
            <a:pPr>
              <a:buNone/>
            </a:pPr>
            <a:r>
              <a:rPr lang="en-US" dirty="0"/>
              <a:t>        return a/b</a:t>
            </a:r>
          </a:p>
          <a:p>
            <a:pPr>
              <a:buNone/>
            </a:pPr>
            <a:r>
              <a:rPr lang="en-US" dirty="0"/>
              <a:t>d=Derived()</a:t>
            </a:r>
          </a:p>
          <a:p>
            <a:pPr>
              <a:buNone/>
            </a:pPr>
            <a:r>
              <a:rPr lang="en-US" dirty="0"/>
              <a:t>print(</a:t>
            </a:r>
            <a:r>
              <a:rPr lang="en-US" dirty="0" err="1"/>
              <a:t>isinstance</a:t>
            </a:r>
            <a:r>
              <a:rPr lang="en-US" dirty="0"/>
              <a:t>(</a:t>
            </a:r>
            <a:r>
              <a:rPr lang="en-US" dirty="0" err="1"/>
              <a:t>d,Derived</a:t>
            </a:r>
            <a:r>
              <a:rPr lang="en-US" dirty="0"/>
              <a:t>))</a:t>
            </a:r>
          </a:p>
          <a:p>
            <a:pPr>
              <a:buNone/>
            </a:pPr>
            <a:r>
              <a:rPr lang="en-US" dirty="0"/>
              <a:t>print(</a:t>
            </a:r>
            <a:r>
              <a:rPr lang="en-US" dirty="0" err="1"/>
              <a:t>isinstance</a:t>
            </a:r>
            <a:r>
              <a:rPr lang="en-US" dirty="0"/>
              <a:t>(d,Calculation1))</a:t>
            </a:r>
          </a:p>
          <a:p>
            <a:pPr>
              <a:buNone/>
            </a:pPr>
            <a:r>
              <a:rPr lang="en-US" b="1" dirty="0"/>
              <a:t>Output:</a:t>
            </a:r>
          </a:p>
          <a:p>
            <a:pPr>
              <a:buNone/>
            </a:pPr>
            <a:r>
              <a:rPr lang="en-US" dirty="0"/>
              <a:t>True</a:t>
            </a:r>
          </a:p>
          <a:p>
            <a:pPr>
              <a:buNone/>
            </a:pPr>
            <a:r>
              <a:rPr lang="en-US" dirty="0"/>
              <a:t>True</a:t>
            </a:r>
          </a:p>
          <a:p>
            <a:endParaRPr lang="en-IN" dirty="0"/>
          </a:p>
        </p:txBody>
      </p:sp>
    </p:spTree>
    <p:extLst>
      <p:ext uri="{BB962C8B-B14F-4D97-AF65-F5344CB8AC3E}">
        <p14:creationId xmlns:p14="http://schemas.microsoft.com/office/powerpoint/2010/main" val="22539185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D03C7-71EB-472F-A6E2-8AF103AC079E}"/>
              </a:ext>
            </a:extLst>
          </p:cNvPr>
          <p:cNvSpPr>
            <a:spLocks noGrp="1"/>
          </p:cNvSpPr>
          <p:nvPr>
            <p:ph type="title"/>
          </p:nvPr>
        </p:nvSpPr>
        <p:spPr>
          <a:xfrm>
            <a:off x="838200" y="365125"/>
            <a:ext cx="10515600" cy="876821"/>
          </a:xfrm>
        </p:spPr>
        <p:txBody>
          <a:bodyPr/>
          <a:lstStyle/>
          <a:p>
            <a:pPr algn="ctr"/>
            <a:r>
              <a:rPr lang="en-IN" dirty="0"/>
              <a:t>Exception handling</a:t>
            </a:r>
          </a:p>
        </p:txBody>
      </p:sp>
      <p:sp>
        <p:nvSpPr>
          <p:cNvPr id="3" name="Content Placeholder 2">
            <a:extLst>
              <a:ext uri="{FF2B5EF4-FFF2-40B4-BE49-F238E27FC236}">
                <a16:creationId xmlns:a16="http://schemas.microsoft.com/office/drawing/2014/main" id="{CA0B0BB0-8572-4EB1-8C9D-260DFA8C0F2D}"/>
              </a:ext>
            </a:extLst>
          </p:cNvPr>
          <p:cNvSpPr>
            <a:spLocks noGrp="1"/>
          </p:cNvSpPr>
          <p:nvPr>
            <p:ph idx="1"/>
          </p:nvPr>
        </p:nvSpPr>
        <p:spPr>
          <a:xfrm>
            <a:off x="491319" y="1473958"/>
            <a:ext cx="11259403" cy="5145206"/>
          </a:xfrm>
        </p:spPr>
        <p:txBody>
          <a:bodyPr>
            <a:normAutofit/>
          </a:bodyPr>
          <a:lstStyle/>
          <a:p>
            <a:r>
              <a:rPr lang="en-IN" dirty="0"/>
              <a:t>An exception can be defined as an abnormal condition in a program which causes the program to terminate.</a:t>
            </a:r>
          </a:p>
          <a:p>
            <a:r>
              <a:rPr lang="en-IN" b="1" dirty="0"/>
              <a:t>Exception</a:t>
            </a:r>
            <a:r>
              <a:rPr lang="en-IN" dirty="0"/>
              <a:t> is the base class for all the exceptions in python.</a:t>
            </a:r>
          </a:p>
          <a:p>
            <a:r>
              <a:rPr lang="en-IN" dirty="0" err="1"/>
              <a:t>ZeroDivisionError</a:t>
            </a:r>
            <a:r>
              <a:rPr lang="en-IN" dirty="0"/>
              <a:t>, </a:t>
            </a:r>
            <a:r>
              <a:rPr lang="en-IN" dirty="0" err="1"/>
              <a:t>NameError</a:t>
            </a:r>
            <a:r>
              <a:rPr lang="en-IN" dirty="0"/>
              <a:t>, </a:t>
            </a:r>
            <a:r>
              <a:rPr lang="en-IN" dirty="0" err="1"/>
              <a:t>IndentationError</a:t>
            </a:r>
            <a:r>
              <a:rPr lang="en-IN" dirty="0"/>
              <a:t>, </a:t>
            </a:r>
            <a:r>
              <a:rPr lang="en-IN" dirty="0" err="1"/>
              <a:t>IOError</a:t>
            </a:r>
            <a:r>
              <a:rPr lang="en-IN" dirty="0"/>
              <a:t>, </a:t>
            </a:r>
            <a:r>
              <a:rPr lang="en-IN" dirty="0" err="1"/>
              <a:t>ValueError</a:t>
            </a:r>
            <a:r>
              <a:rPr lang="en-IN" dirty="0"/>
              <a:t>, </a:t>
            </a:r>
            <a:r>
              <a:rPr lang="en-IN" dirty="0" err="1"/>
              <a:t>TypeError</a:t>
            </a:r>
            <a:r>
              <a:rPr lang="en-IN" dirty="0"/>
              <a:t> and </a:t>
            </a:r>
            <a:r>
              <a:rPr lang="en-IN" dirty="0" err="1"/>
              <a:t>IndexError</a:t>
            </a:r>
            <a:r>
              <a:rPr lang="en-IN" dirty="0"/>
              <a:t> are very common exceptions.</a:t>
            </a:r>
          </a:p>
          <a:p>
            <a:r>
              <a:rPr lang="en-IN" dirty="0"/>
              <a:t>Using exception handling mechanism we can stop abnormal termination of program, hence, program terminates in a normal mode.</a:t>
            </a:r>
          </a:p>
        </p:txBody>
      </p:sp>
    </p:spTree>
    <p:extLst>
      <p:ext uri="{BB962C8B-B14F-4D97-AF65-F5344CB8AC3E}">
        <p14:creationId xmlns:p14="http://schemas.microsoft.com/office/powerpoint/2010/main" val="21166911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F825E-EBEE-4954-A716-42938D7A57BB}"/>
              </a:ext>
            </a:extLst>
          </p:cNvPr>
          <p:cNvSpPr>
            <a:spLocks noGrp="1"/>
          </p:cNvSpPr>
          <p:nvPr>
            <p:ph type="title"/>
          </p:nvPr>
        </p:nvSpPr>
        <p:spPr>
          <a:xfrm>
            <a:off x="838200" y="283237"/>
            <a:ext cx="10515600" cy="644809"/>
          </a:xfrm>
        </p:spPr>
        <p:txBody>
          <a:bodyPr>
            <a:normAutofit fontScale="90000"/>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2A45FFC1-CC60-4E60-8A22-34AF6272AF51}"/>
              </a:ext>
            </a:extLst>
          </p:cNvPr>
          <p:cNvSpPr>
            <a:spLocks noGrp="1"/>
          </p:cNvSpPr>
          <p:nvPr>
            <p:ph idx="1"/>
          </p:nvPr>
        </p:nvSpPr>
        <p:spPr>
          <a:xfrm>
            <a:off x="218365" y="1214651"/>
            <a:ext cx="11682484" cy="5360112"/>
          </a:xfrm>
        </p:spPr>
        <p:txBody>
          <a:bodyPr>
            <a:normAutofit/>
          </a:bodyPr>
          <a:lstStyle/>
          <a:p>
            <a:r>
              <a:rPr lang="en-IN" dirty="0"/>
              <a:t>A list of common exceptions that can be thrown from a normal python program is given below.</a:t>
            </a:r>
          </a:p>
          <a:p>
            <a:pPr marL="514350" indent="-514350">
              <a:buFont typeface="+mj-lt"/>
              <a:buAutoNum type="arabicParenR"/>
            </a:pPr>
            <a:r>
              <a:rPr lang="en-IN" dirty="0" err="1"/>
              <a:t>ZeroDivisionError</a:t>
            </a:r>
            <a:r>
              <a:rPr lang="en-IN" dirty="0"/>
              <a:t>: Occurs when a number is divided by zero.</a:t>
            </a:r>
          </a:p>
          <a:p>
            <a:pPr marL="514350" indent="-514350">
              <a:buFont typeface="+mj-lt"/>
              <a:buAutoNum type="arabicParenR"/>
            </a:pPr>
            <a:r>
              <a:rPr lang="en-IN" dirty="0" err="1"/>
              <a:t>NameError</a:t>
            </a:r>
            <a:r>
              <a:rPr lang="en-IN" dirty="0"/>
              <a:t>: It occurs when a name is not found. It may be local or global.</a:t>
            </a:r>
          </a:p>
          <a:p>
            <a:pPr marL="514350" indent="-514350">
              <a:buFont typeface="+mj-lt"/>
              <a:buAutoNum type="arabicParenR"/>
            </a:pPr>
            <a:r>
              <a:rPr lang="en-IN" dirty="0" err="1"/>
              <a:t>IndentationError</a:t>
            </a:r>
            <a:r>
              <a:rPr lang="en-IN" dirty="0"/>
              <a:t>: If incorrect indentation is given.</a:t>
            </a:r>
          </a:p>
          <a:p>
            <a:pPr marL="514350" indent="-514350">
              <a:buFont typeface="+mj-lt"/>
              <a:buAutoNum type="arabicParenR"/>
            </a:pPr>
            <a:r>
              <a:rPr lang="en-IN" dirty="0" err="1"/>
              <a:t>IOError</a:t>
            </a:r>
            <a:r>
              <a:rPr lang="en-IN" dirty="0"/>
              <a:t>: It occurs when Input Output operation fails.</a:t>
            </a:r>
          </a:p>
          <a:p>
            <a:pPr marL="514350" indent="-514350">
              <a:buFont typeface="+mj-lt"/>
              <a:buAutoNum type="arabicParenR"/>
            </a:pPr>
            <a:r>
              <a:rPr lang="en-IN" dirty="0" err="1"/>
              <a:t>ValueError</a:t>
            </a:r>
            <a:r>
              <a:rPr lang="en-IN" dirty="0"/>
              <a:t>: It occurs when invalid value is given as a parameter for a function</a:t>
            </a:r>
          </a:p>
          <a:p>
            <a:pPr marL="514350" indent="-514350">
              <a:buFont typeface="+mj-lt"/>
              <a:buAutoNum type="arabicParenR"/>
            </a:pPr>
            <a:r>
              <a:rPr lang="en-IN" dirty="0" err="1"/>
              <a:t>TypeError</a:t>
            </a:r>
            <a:r>
              <a:rPr lang="en-IN" dirty="0"/>
              <a:t>: It occurs when some operation is performed between operand of unsupported data types.</a:t>
            </a:r>
          </a:p>
          <a:p>
            <a:pPr marL="514350" indent="-514350">
              <a:buFont typeface="+mj-lt"/>
              <a:buAutoNum type="arabicParenR"/>
            </a:pPr>
            <a:r>
              <a:rPr lang="en-IN" dirty="0" err="1"/>
              <a:t>IndexError</a:t>
            </a:r>
            <a:r>
              <a:rPr lang="en-IN" dirty="0"/>
              <a:t>: It is raised when index of a sequence is not found.</a:t>
            </a:r>
          </a:p>
          <a:p>
            <a:endParaRPr lang="en-IN" dirty="0"/>
          </a:p>
        </p:txBody>
      </p:sp>
    </p:spTree>
    <p:extLst>
      <p:ext uri="{BB962C8B-B14F-4D97-AF65-F5344CB8AC3E}">
        <p14:creationId xmlns:p14="http://schemas.microsoft.com/office/powerpoint/2010/main" val="27049875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810B5-DF0C-4D4A-93CD-320A6E7994F6}"/>
              </a:ext>
            </a:extLst>
          </p:cNvPr>
          <p:cNvSpPr>
            <a:spLocks noGrp="1"/>
          </p:cNvSpPr>
          <p:nvPr>
            <p:ph type="title"/>
          </p:nvPr>
        </p:nvSpPr>
        <p:spPr>
          <a:xfrm>
            <a:off x="838200" y="365125"/>
            <a:ext cx="10515600" cy="999651"/>
          </a:xfrm>
        </p:spPr>
        <p:txBody>
          <a:bodyPr/>
          <a:lstStyle/>
          <a:p>
            <a:pPr algn="ctr"/>
            <a:r>
              <a:rPr lang="en-IN" dirty="0"/>
              <a:t>Structure of exception handling block-1</a:t>
            </a:r>
          </a:p>
        </p:txBody>
      </p:sp>
      <p:sp>
        <p:nvSpPr>
          <p:cNvPr id="3" name="Content Placeholder 2">
            <a:extLst>
              <a:ext uri="{FF2B5EF4-FFF2-40B4-BE49-F238E27FC236}">
                <a16:creationId xmlns:a16="http://schemas.microsoft.com/office/drawing/2014/main" id="{7CD08769-77CF-4DD3-A98D-ED0EDBA1FDF4}"/>
              </a:ext>
            </a:extLst>
          </p:cNvPr>
          <p:cNvSpPr>
            <a:spLocks noGrp="1"/>
          </p:cNvSpPr>
          <p:nvPr>
            <p:ph idx="1"/>
          </p:nvPr>
        </p:nvSpPr>
        <p:spPr>
          <a:xfrm>
            <a:off x="838200" y="1692322"/>
            <a:ext cx="10926170" cy="4484641"/>
          </a:xfrm>
        </p:spPr>
        <p:txBody>
          <a:bodyPr/>
          <a:lstStyle/>
          <a:p>
            <a:pPr marL="0" indent="0">
              <a:buNone/>
            </a:pPr>
            <a:r>
              <a:rPr lang="en-IN" dirty="0"/>
              <a:t>try:</a:t>
            </a:r>
          </a:p>
          <a:p>
            <a:pPr marL="0" indent="0">
              <a:buNone/>
            </a:pPr>
            <a:r>
              <a:rPr lang="en-IN" dirty="0"/>
              <a:t> Write code here which may generate an exception </a:t>
            </a:r>
          </a:p>
          <a:p>
            <a:pPr marL="0" indent="0">
              <a:buNone/>
            </a:pPr>
            <a:r>
              <a:rPr lang="en-IN" dirty="0"/>
              <a:t>except:</a:t>
            </a:r>
          </a:p>
          <a:p>
            <a:pPr marL="0" indent="0">
              <a:buNone/>
            </a:pPr>
            <a:r>
              <a:rPr lang="en-IN" dirty="0"/>
              <a:t>   If there is any exception, then this block will be automatically executed.</a:t>
            </a:r>
          </a:p>
          <a:p>
            <a:pPr marL="0" indent="0">
              <a:buNone/>
            </a:pPr>
            <a:r>
              <a:rPr lang="en-IN" dirty="0"/>
              <a:t>else:</a:t>
            </a:r>
          </a:p>
          <a:p>
            <a:pPr marL="0" indent="0">
              <a:buNone/>
            </a:pPr>
            <a:r>
              <a:rPr lang="en-IN" dirty="0"/>
              <a:t>   If there is no exception then execute this block.</a:t>
            </a:r>
          </a:p>
        </p:txBody>
      </p:sp>
    </p:spTree>
    <p:extLst>
      <p:ext uri="{BB962C8B-B14F-4D97-AF65-F5344CB8AC3E}">
        <p14:creationId xmlns:p14="http://schemas.microsoft.com/office/powerpoint/2010/main" val="988221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Class &amp; object</a:t>
            </a:r>
          </a:p>
        </p:txBody>
      </p:sp>
      <p:sp>
        <p:nvSpPr>
          <p:cNvPr id="3" name="Content Placeholder 2"/>
          <p:cNvSpPr>
            <a:spLocks noGrp="1"/>
          </p:cNvSpPr>
          <p:nvPr>
            <p:ph idx="1"/>
          </p:nvPr>
        </p:nvSpPr>
        <p:spPr>
          <a:xfrm>
            <a:off x="838200" y="1690688"/>
            <a:ext cx="10515600" cy="4802187"/>
          </a:xfrm>
        </p:spPr>
        <p:txBody>
          <a:bodyPr>
            <a:normAutofit/>
          </a:bodyPr>
          <a:lstStyle/>
          <a:p>
            <a:r>
              <a:rPr lang="en-US" dirty="0"/>
              <a:t>Syntax for creating an object:</a:t>
            </a:r>
          </a:p>
          <a:p>
            <a:pPr>
              <a:buNone/>
            </a:pPr>
            <a:r>
              <a:rPr lang="en-US" dirty="0" err="1"/>
              <a:t>Obj_name</a:t>
            </a:r>
            <a:r>
              <a:rPr lang="en-US" dirty="0"/>
              <a:t> = </a:t>
            </a:r>
            <a:r>
              <a:rPr lang="en-US" dirty="0" err="1"/>
              <a:t>classname</a:t>
            </a:r>
            <a:r>
              <a:rPr lang="en-US" dirty="0"/>
              <a:t>(parameters-list)</a:t>
            </a:r>
          </a:p>
          <a:p>
            <a:r>
              <a:rPr lang="en-US" dirty="0"/>
              <a:t>Example of program using class &amp; object:</a:t>
            </a:r>
          </a:p>
          <a:p>
            <a:pPr>
              <a:buNone/>
            </a:pPr>
            <a:r>
              <a:rPr lang="en-US" dirty="0"/>
              <a:t>class parrot:</a:t>
            </a:r>
          </a:p>
          <a:p>
            <a:pPr>
              <a:buNone/>
            </a:pPr>
            <a:r>
              <a:rPr lang="en-US" dirty="0"/>
              <a:t>    species = "bird“		# class attribute</a:t>
            </a:r>
          </a:p>
          <a:p>
            <a:pPr>
              <a:buNone/>
            </a:pPr>
            <a:r>
              <a:rPr lang="en-US" dirty="0" err="1"/>
              <a:t>blu</a:t>
            </a:r>
            <a:r>
              <a:rPr lang="en-US" dirty="0"/>
              <a:t> = parrot()		# instantiate the parrot class</a:t>
            </a:r>
          </a:p>
          <a:p>
            <a:r>
              <a:rPr lang="en-US" dirty="0"/>
              <a:t>If you want to create an empty class, the syntax will be:</a:t>
            </a:r>
          </a:p>
          <a:p>
            <a:pPr>
              <a:buNone/>
            </a:pPr>
            <a:r>
              <a:rPr lang="en-US" dirty="0"/>
              <a:t>Class human:</a:t>
            </a:r>
          </a:p>
          <a:p>
            <a:pPr>
              <a:buNone/>
            </a:pPr>
            <a:r>
              <a:rPr lang="en-US" dirty="0"/>
              <a:t>    pass</a:t>
            </a:r>
          </a:p>
          <a:p>
            <a:pPr>
              <a:buNone/>
            </a:pP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863C6-3F0D-49D9-9C0F-5BA011501643}"/>
              </a:ext>
            </a:extLst>
          </p:cNvPr>
          <p:cNvSpPr>
            <a:spLocks noGrp="1"/>
          </p:cNvSpPr>
          <p:nvPr>
            <p:ph type="title"/>
          </p:nvPr>
        </p:nvSpPr>
        <p:spPr>
          <a:xfrm>
            <a:off x="838200" y="174057"/>
            <a:ext cx="10515600" cy="753992"/>
          </a:xfrm>
        </p:spPr>
        <p:txBody>
          <a:bodyPr/>
          <a:lstStyle/>
          <a:p>
            <a:pPr algn="ctr"/>
            <a:r>
              <a:rPr lang="en-IN" dirty="0"/>
              <a:t>Structure of exception handling block-2</a:t>
            </a:r>
          </a:p>
        </p:txBody>
      </p:sp>
      <p:sp>
        <p:nvSpPr>
          <p:cNvPr id="5" name="Content Placeholder 2">
            <a:extLst>
              <a:ext uri="{FF2B5EF4-FFF2-40B4-BE49-F238E27FC236}">
                <a16:creationId xmlns:a16="http://schemas.microsoft.com/office/drawing/2014/main" id="{C875910C-7BBA-4637-91CC-2D1AC21372BD}"/>
              </a:ext>
            </a:extLst>
          </p:cNvPr>
          <p:cNvSpPr>
            <a:spLocks noGrp="1"/>
          </p:cNvSpPr>
          <p:nvPr>
            <p:ph idx="1"/>
          </p:nvPr>
        </p:nvSpPr>
        <p:spPr>
          <a:xfrm>
            <a:off x="838200" y="928049"/>
            <a:ext cx="10844284" cy="5755894"/>
          </a:xfrm>
        </p:spPr>
        <p:txBody>
          <a:bodyPr>
            <a:normAutofit lnSpcReduction="10000"/>
          </a:bodyPr>
          <a:lstStyle/>
          <a:p>
            <a:pPr marL="0" indent="0">
              <a:buNone/>
            </a:pPr>
            <a:r>
              <a:rPr lang="en-IN" dirty="0"/>
              <a:t>try:</a:t>
            </a:r>
          </a:p>
          <a:p>
            <a:pPr marL="0" indent="0">
              <a:buNone/>
            </a:pPr>
            <a:r>
              <a:rPr lang="en-IN" dirty="0"/>
              <a:t>   Write code here which may generate an exception</a:t>
            </a:r>
          </a:p>
          <a:p>
            <a:pPr marL="0" indent="0">
              <a:buNone/>
            </a:pPr>
            <a:r>
              <a:rPr lang="en-IN" dirty="0"/>
              <a:t>except Exception-1:</a:t>
            </a:r>
          </a:p>
          <a:p>
            <a:pPr marL="0" indent="0">
              <a:buNone/>
            </a:pPr>
            <a:r>
              <a:rPr lang="en-IN" dirty="0"/>
              <a:t>   If there is Exception-1, then this block will be automatically executed.</a:t>
            </a:r>
          </a:p>
          <a:p>
            <a:pPr marL="0" indent="0">
              <a:buNone/>
            </a:pPr>
            <a:r>
              <a:rPr lang="en-IN" dirty="0"/>
              <a:t>except Exception-2:</a:t>
            </a:r>
          </a:p>
          <a:p>
            <a:pPr marL="0" indent="0">
              <a:buNone/>
            </a:pPr>
            <a:r>
              <a:rPr lang="en-IN" dirty="0"/>
              <a:t>   If there is Exception-2, then this block will be automatically executed.</a:t>
            </a:r>
          </a:p>
          <a:p>
            <a:pPr marL="0" indent="0">
              <a:buNone/>
            </a:pPr>
            <a:endParaRPr lang="en-IN" dirty="0"/>
          </a:p>
          <a:p>
            <a:pPr marL="0" indent="0">
              <a:buNone/>
            </a:pPr>
            <a:endParaRPr lang="en-IN" dirty="0"/>
          </a:p>
          <a:p>
            <a:pPr marL="0" indent="0">
              <a:buNone/>
            </a:pPr>
            <a:r>
              <a:rPr lang="en-IN" dirty="0"/>
              <a:t>except Exception-N:</a:t>
            </a:r>
          </a:p>
          <a:p>
            <a:pPr marL="0" indent="0">
              <a:buNone/>
            </a:pPr>
            <a:r>
              <a:rPr lang="en-IN" dirty="0"/>
              <a:t>   If there is Exception-N, then this block will be automatically executed.</a:t>
            </a:r>
          </a:p>
          <a:p>
            <a:pPr marL="0" indent="0">
              <a:buNone/>
            </a:pPr>
            <a:r>
              <a:rPr lang="en-IN" dirty="0"/>
              <a:t>else:</a:t>
            </a:r>
          </a:p>
          <a:p>
            <a:pPr marL="0" indent="0">
              <a:buNone/>
            </a:pPr>
            <a:r>
              <a:rPr lang="en-IN" dirty="0"/>
              <a:t>   If there is no exception then execute this block. </a:t>
            </a:r>
          </a:p>
        </p:txBody>
      </p:sp>
      <p:sp>
        <p:nvSpPr>
          <p:cNvPr id="4" name="TextBox 3">
            <a:extLst>
              <a:ext uri="{FF2B5EF4-FFF2-40B4-BE49-F238E27FC236}">
                <a16:creationId xmlns:a16="http://schemas.microsoft.com/office/drawing/2014/main" id="{11421ECA-53BE-4B5F-A288-577597C237D9}"/>
              </a:ext>
            </a:extLst>
          </p:cNvPr>
          <p:cNvSpPr txBox="1"/>
          <p:nvPr/>
        </p:nvSpPr>
        <p:spPr>
          <a:xfrm>
            <a:off x="1206692" y="3449441"/>
            <a:ext cx="703996" cy="1346010"/>
          </a:xfrm>
          <a:prstGeom prst="rect">
            <a:avLst/>
          </a:prstGeom>
          <a:noFill/>
          <a:ln w="3175">
            <a:noFill/>
          </a:ln>
        </p:spPr>
        <p:txBody>
          <a:bodyPr wrap="square" rtlCol="0">
            <a:spAutoFit/>
          </a:bodyPr>
          <a:lstStyle/>
          <a:p>
            <a:pPr marL="228600" lvl="0" indent="-228600">
              <a:lnSpc>
                <a:spcPct val="90000"/>
              </a:lnSpc>
              <a:spcBef>
                <a:spcPts val="1000"/>
              </a:spcBef>
            </a:pPr>
            <a:r>
              <a:rPr lang="en-IN" sz="2400" b="1" dirty="0">
                <a:solidFill>
                  <a:prstClr val="black"/>
                </a:solidFill>
                <a:latin typeface="Times New Roman" panose="02020603050405020304" pitchFamily="18" charset="0"/>
                <a:cs typeface="Times New Roman" panose="02020603050405020304" pitchFamily="18" charset="0"/>
              </a:rPr>
              <a:t>.</a:t>
            </a:r>
          </a:p>
          <a:p>
            <a:pPr marL="228600" lvl="0" indent="-228600">
              <a:lnSpc>
                <a:spcPct val="90000"/>
              </a:lnSpc>
              <a:spcBef>
                <a:spcPts val="1000"/>
              </a:spcBef>
            </a:pPr>
            <a:r>
              <a:rPr lang="en-IN" sz="2400" b="1" dirty="0">
                <a:solidFill>
                  <a:prstClr val="black"/>
                </a:solidFill>
                <a:latin typeface="Times New Roman" panose="02020603050405020304" pitchFamily="18" charset="0"/>
                <a:cs typeface="Times New Roman" panose="02020603050405020304" pitchFamily="18" charset="0"/>
              </a:rPr>
              <a:t>.</a:t>
            </a:r>
          </a:p>
          <a:p>
            <a:pPr marL="228600" lvl="0" indent="-228600">
              <a:lnSpc>
                <a:spcPct val="90000"/>
              </a:lnSpc>
              <a:spcBef>
                <a:spcPts val="1000"/>
              </a:spcBef>
            </a:pPr>
            <a:r>
              <a:rPr lang="en-IN" sz="2400" b="1" dirty="0">
                <a:solidFill>
                  <a:prstClr val="black"/>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36494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863C6-3F0D-49D9-9C0F-5BA011501643}"/>
              </a:ext>
            </a:extLst>
          </p:cNvPr>
          <p:cNvSpPr>
            <a:spLocks noGrp="1"/>
          </p:cNvSpPr>
          <p:nvPr>
            <p:ph type="title"/>
          </p:nvPr>
        </p:nvSpPr>
        <p:spPr>
          <a:xfrm>
            <a:off x="838200" y="174057"/>
            <a:ext cx="10515600" cy="753992"/>
          </a:xfrm>
        </p:spPr>
        <p:txBody>
          <a:bodyPr/>
          <a:lstStyle/>
          <a:p>
            <a:pPr algn="ctr"/>
            <a:r>
              <a:rPr lang="en-IN" dirty="0"/>
              <a:t>Structure of exception handling block-3</a:t>
            </a:r>
          </a:p>
        </p:txBody>
      </p:sp>
      <p:sp>
        <p:nvSpPr>
          <p:cNvPr id="5" name="Content Placeholder 2">
            <a:extLst>
              <a:ext uri="{FF2B5EF4-FFF2-40B4-BE49-F238E27FC236}">
                <a16:creationId xmlns:a16="http://schemas.microsoft.com/office/drawing/2014/main" id="{C875910C-7BBA-4637-91CC-2D1AC21372BD}"/>
              </a:ext>
            </a:extLst>
          </p:cNvPr>
          <p:cNvSpPr>
            <a:spLocks noGrp="1"/>
          </p:cNvSpPr>
          <p:nvPr>
            <p:ph idx="1"/>
          </p:nvPr>
        </p:nvSpPr>
        <p:spPr>
          <a:xfrm>
            <a:off x="838200" y="1187355"/>
            <a:ext cx="10830636" cy="4989608"/>
          </a:xfrm>
        </p:spPr>
        <p:txBody>
          <a:bodyPr>
            <a:normAutofit/>
          </a:bodyPr>
          <a:lstStyle/>
          <a:p>
            <a:pPr marL="0" indent="0">
              <a:buNone/>
            </a:pPr>
            <a:r>
              <a:rPr lang="en-IN" dirty="0"/>
              <a:t>try:</a:t>
            </a:r>
          </a:p>
          <a:p>
            <a:pPr marL="0" indent="0">
              <a:buNone/>
            </a:pPr>
            <a:r>
              <a:rPr lang="en-IN" dirty="0"/>
              <a:t>   	Write code here which may generate an exception</a:t>
            </a:r>
          </a:p>
          <a:p>
            <a:pPr marL="0" indent="0">
              <a:buNone/>
            </a:pPr>
            <a:r>
              <a:rPr lang="en-IN" dirty="0"/>
              <a:t>except (Exception-1, Exception-2, …,Exception-N)</a:t>
            </a:r>
          </a:p>
          <a:p>
            <a:pPr marL="0" indent="0">
              <a:buNone/>
            </a:pPr>
            <a:r>
              <a:rPr lang="en-IN" dirty="0"/>
              <a:t>	If there is any exception from the given exception list, then execute 	this block.</a:t>
            </a:r>
          </a:p>
          <a:p>
            <a:pPr marL="0" indent="0">
              <a:buNone/>
            </a:pPr>
            <a:r>
              <a:rPr lang="en-IN" dirty="0"/>
              <a:t>else:</a:t>
            </a:r>
          </a:p>
          <a:p>
            <a:pPr marL="0" indent="0">
              <a:buNone/>
            </a:pPr>
            <a:r>
              <a:rPr lang="en-IN" dirty="0"/>
              <a:t>	If there is no exception then execute this block. </a:t>
            </a:r>
          </a:p>
        </p:txBody>
      </p:sp>
    </p:spTree>
    <p:extLst>
      <p:ext uri="{BB962C8B-B14F-4D97-AF65-F5344CB8AC3E}">
        <p14:creationId xmlns:p14="http://schemas.microsoft.com/office/powerpoint/2010/main" val="22836796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810B5-DF0C-4D4A-93CD-320A6E7994F6}"/>
              </a:ext>
            </a:extLst>
          </p:cNvPr>
          <p:cNvSpPr>
            <a:spLocks noGrp="1"/>
          </p:cNvSpPr>
          <p:nvPr>
            <p:ph type="title"/>
          </p:nvPr>
        </p:nvSpPr>
        <p:spPr>
          <a:xfrm>
            <a:off x="838200" y="365125"/>
            <a:ext cx="10515600" cy="999651"/>
          </a:xfrm>
        </p:spPr>
        <p:txBody>
          <a:bodyPr/>
          <a:lstStyle/>
          <a:p>
            <a:pPr algn="ctr"/>
            <a:r>
              <a:rPr lang="en-IN" dirty="0"/>
              <a:t>Structure of exception handling block-4</a:t>
            </a:r>
          </a:p>
        </p:txBody>
      </p:sp>
      <p:sp>
        <p:nvSpPr>
          <p:cNvPr id="3" name="Content Placeholder 2">
            <a:extLst>
              <a:ext uri="{FF2B5EF4-FFF2-40B4-BE49-F238E27FC236}">
                <a16:creationId xmlns:a16="http://schemas.microsoft.com/office/drawing/2014/main" id="{7CD08769-77CF-4DD3-A98D-ED0EDBA1FDF4}"/>
              </a:ext>
            </a:extLst>
          </p:cNvPr>
          <p:cNvSpPr>
            <a:spLocks noGrp="1"/>
          </p:cNvSpPr>
          <p:nvPr>
            <p:ph idx="1"/>
          </p:nvPr>
        </p:nvSpPr>
        <p:spPr>
          <a:xfrm>
            <a:off x="838200" y="1692322"/>
            <a:ext cx="10926170" cy="4484641"/>
          </a:xfrm>
        </p:spPr>
        <p:txBody>
          <a:bodyPr/>
          <a:lstStyle/>
          <a:p>
            <a:pPr marL="0" indent="0">
              <a:buNone/>
            </a:pPr>
            <a:r>
              <a:rPr lang="en-IN" dirty="0"/>
              <a:t>try:</a:t>
            </a:r>
          </a:p>
          <a:p>
            <a:pPr marL="0" indent="0">
              <a:buNone/>
            </a:pPr>
            <a:r>
              <a:rPr lang="en-IN" dirty="0"/>
              <a:t>   Write code here which may generate an exception </a:t>
            </a:r>
          </a:p>
          <a:p>
            <a:pPr marL="0" indent="0">
              <a:buNone/>
            </a:pPr>
            <a:r>
              <a:rPr lang="en-IN" dirty="0"/>
              <a:t>except:</a:t>
            </a:r>
          </a:p>
          <a:p>
            <a:pPr marL="0" indent="0">
              <a:buNone/>
            </a:pPr>
            <a:r>
              <a:rPr lang="en-IN" dirty="0"/>
              <a:t>   If there is any exception, then this block will be automatically executed.</a:t>
            </a:r>
          </a:p>
          <a:p>
            <a:pPr marL="0" indent="0">
              <a:buNone/>
            </a:pPr>
            <a:r>
              <a:rPr lang="en-IN" dirty="0"/>
              <a:t>else:</a:t>
            </a:r>
          </a:p>
          <a:p>
            <a:pPr marL="0" indent="0">
              <a:buNone/>
            </a:pPr>
            <a:r>
              <a:rPr lang="en-IN" dirty="0"/>
              <a:t>   If there is no exception then execute this block.</a:t>
            </a:r>
          </a:p>
          <a:p>
            <a:pPr marL="0" indent="0">
              <a:buNone/>
            </a:pPr>
            <a:r>
              <a:rPr lang="en-IN" dirty="0"/>
              <a:t>finally:</a:t>
            </a:r>
          </a:p>
          <a:p>
            <a:pPr marL="0" indent="0">
              <a:buNone/>
            </a:pPr>
            <a:r>
              <a:rPr lang="en-IN" dirty="0"/>
              <a:t> This would </a:t>
            </a:r>
            <a:r>
              <a:rPr lang="en-IN" b="1" dirty="0"/>
              <a:t>always</a:t>
            </a:r>
            <a:r>
              <a:rPr lang="en-IN" dirty="0"/>
              <a:t> be executed, even if </a:t>
            </a:r>
            <a:r>
              <a:rPr lang="en-IN" b="1" dirty="0"/>
              <a:t>unhandled exception</a:t>
            </a:r>
            <a:r>
              <a:rPr lang="en-IN" dirty="0"/>
              <a:t> occur.</a:t>
            </a:r>
          </a:p>
          <a:p>
            <a:pPr marL="0" indent="0">
              <a:buNone/>
            </a:pPr>
            <a:endParaRPr lang="en-IN" dirty="0"/>
          </a:p>
        </p:txBody>
      </p:sp>
    </p:spTree>
    <p:extLst>
      <p:ext uri="{BB962C8B-B14F-4D97-AF65-F5344CB8AC3E}">
        <p14:creationId xmlns:p14="http://schemas.microsoft.com/office/powerpoint/2010/main" val="16227165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9822D-D7F4-45C9-B008-0C46286F0654}"/>
              </a:ext>
            </a:extLst>
          </p:cNvPr>
          <p:cNvSpPr>
            <a:spLocks noGrp="1"/>
          </p:cNvSpPr>
          <p:nvPr>
            <p:ph type="title"/>
          </p:nvPr>
        </p:nvSpPr>
        <p:spPr/>
        <p:txBody>
          <a:bodyPr/>
          <a:lstStyle/>
          <a:p>
            <a:pPr algn="ctr"/>
            <a:r>
              <a:rPr lang="en-IN" dirty="0"/>
              <a:t>Structure of exception handling block-5</a:t>
            </a:r>
          </a:p>
        </p:txBody>
      </p:sp>
      <p:sp>
        <p:nvSpPr>
          <p:cNvPr id="3" name="Content Placeholder 2">
            <a:extLst>
              <a:ext uri="{FF2B5EF4-FFF2-40B4-BE49-F238E27FC236}">
                <a16:creationId xmlns:a16="http://schemas.microsoft.com/office/drawing/2014/main" id="{5380B112-573A-43DA-BB75-D1BDD1C3E904}"/>
              </a:ext>
            </a:extLst>
          </p:cNvPr>
          <p:cNvSpPr>
            <a:spLocks noGrp="1"/>
          </p:cNvSpPr>
          <p:nvPr>
            <p:ph idx="1"/>
          </p:nvPr>
        </p:nvSpPr>
        <p:spPr>
          <a:xfrm>
            <a:off x="838200" y="1501254"/>
            <a:ext cx="10515600" cy="4991621"/>
          </a:xfrm>
        </p:spPr>
        <p:txBody>
          <a:bodyPr>
            <a:normAutofit/>
          </a:bodyPr>
          <a:lstStyle/>
          <a:p>
            <a:pPr marL="0" indent="0">
              <a:buNone/>
            </a:pPr>
            <a:r>
              <a:rPr lang="en-IN" dirty="0"/>
              <a:t>try:</a:t>
            </a:r>
          </a:p>
          <a:p>
            <a:pPr marL="0" indent="0">
              <a:buNone/>
            </a:pPr>
            <a:r>
              <a:rPr lang="en-IN" dirty="0"/>
              <a:t>   Write code here which may generate an exception </a:t>
            </a:r>
          </a:p>
          <a:p>
            <a:pPr marL="0" indent="0">
              <a:buNone/>
            </a:pPr>
            <a:r>
              <a:rPr lang="en-IN" dirty="0"/>
              <a:t>finally:</a:t>
            </a:r>
          </a:p>
          <a:p>
            <a:pPr marL="0" indent="0">
              <a:buNone/>
            </a:pPr>
            <a:r>
              <a:rPr lang="en-IN" dirty="0"/>
              <a:t> This would </a:t>
            </a:r>
            <a:r>
              <a:rPr lang="en-IN" b="1" dirty="0"/>
              <a:t>always</a:t>
            </a:r>
            <a:r>
              <a:rPr lang="en-IN" dirty="0"/>
              <a:t> be executed, even if </a:t>
            </a:r>
            <a:r>
              <a:rPr lang="en-IN" b="1" dirty="0"/>
              <a:t>unhandled exception</a:t>
            </a:r>
            <a:r>
              <a:rPr lang="en-IN" dirty="0"/>
              <a:t> occur.</a:t>
            </a:r>
          </a:p>
        </p:txBody>
      </p:sp>
    </p:spTree>
    <p:extLst>
      <p:ext uri="{BB962C8B-B14F-4D97-AF65-F5344CB8AC3E}">
        <p14:creationId xmlns:p14="http://schemas.microsoft.com/office/powerpoint/2010/main" val="9030893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B3384-7169-44ED-98FF-8DBAF0372A77}"/>
              </a:ext>
            </a:extLst>
          </p:cNvPr>
          <p:cNvSpPr>
            <a:spLocks noGrp="1"/>
          </p:cNvSpPr>
          <p:nvPr>
            <p:ph type="title"/>
          </p:nvPr>
        </p:nvSpPr>
        <p:spPr>
          <a:xfrm>
            <a:off x="838200" y="365125"/>
            <a:ext cx="10515600" cy="890469"/>
          </a:xfrm>
        </p:spPr>
        <p:txBody>
          <a:bodyPr/>
          <a:lstStyle/>
          <a:p>
            <a:pPr algn="ctr"/>
            <a:r>
              <a:rPr lang="en-IN" dirty="0"/>
              <a:t>Examples</a:t>
            </a:r>
          </a:p>
        </p:txBody>
      </p:sp>
      <p:sp>
        <p:nvSpPr>
          <p:cNvPr id="3" name="Content Placeholder 2">
            <a:extLst>
              <a:ext uri="{FF2B5EF4-FFF2-40B4-BE49-F238E27FC236}">
                <a16:creationId xmlns:a16="http://schemas.microsoft.com/office/drawing/2014/main" id="{CE61F35C-834E-40FB-8FAA-F82DD5266454}"/>
              </a:ext>
            </a:extLst>
          </p:cNvPr>
          <p:cNvSpPr>
            <a:spLocks noGrp="1"/>
          </p:cNvSpPr>
          <p:nvPr>
            <p:ph idx="1"/>
          </p:nvPr>
        </p:nvSpPr>
        <p:spPr>
          <a:xfrm>
            <a:off x="647131" y="1255594"/>
            <a:ext cx="10515600" cy="4814200"/>
          </a:xfrm>
        </p:spPr>
        <p:txBody>
          <a:bodyPr>
            <a:normAutofit/>
          </a:bodyPr>
          <a:lstStyle/>
          <a:p>
            <a:pPr marL="0" indent="0">
              <a:buNone/>
            </a:pPr>
            <a:r>
              <a:rPr lang="en-IN" dirty="0"/>
              <a:t>try:  </a:t>
            </a:r>
          </a:p>
          <a:p>
            <a:pPr marL="0" indent="0">
              <a:buNone/>
            </a:pPr>
            <a:r>
              <a:rPr lang="en-IN" dirty="0"/>
              <a:t>    c = 6/0;  </a:t>
            </a:r>
          </a:p>
          <a:p>
            <a:pPr marL="0" indent="0">
              <a:buNone/>
            </a:pPr>
            <a:r>
              <a:rPr lang="en-IN" dirty="0"/>
              <a:t>    print("c = %</a:t>
            </a:r>
            <a:r>
              <a:rPr lang="en-IN" dirty="0" err="1"/>
              <a:t>d"%c</a:t>
            </a:r>
            <a:r>
              <a:rPr lang="en-IN" dirty="0"/>
              <a:t>)  </a:t>
            </a:r>
          </a:p>
          <a:p>
            <a:pPr marL="0" indent="0">
              <a:buNone/>
            </a:pPr>
            <a:r>
              <a:rPr lang="en-IN" dirty="0"/>
              <a:t>except:  </a:t>
            </a:r>
          </a:p>
          <a:p>
            <a:pPr marL="0" indent="0">
              <a:buNone/>
            </a:pPr>
            <a:r>
              <a:rPr lang="en-IN" dirty="0"/>
              <a:t>    print("Exception occurred")  </a:t>
            </a:r>
          </a:p>
          <a:p>
            <a:pPr marL="0" indent="0">
              <a:buNone/>
            </a:pPr>
            <a:r>
              <a:rPr lang="en-IN" dirty="0"/>
              <a:t>else:  </a:t>
            </a:r>
          </a:p>
          <a:p>
            <a:pPr marL="0" indent="0">
              <a:buNone/>
            </a:pPr>
            <a:r>
              <a:rPr lang="en-IN" dirty="0"/>
              <a:t>    print("Hi I am else block")</a:t>
            </a:r>
          </a:p>
          <a:p>
            <a:pPr marL="0" indent="0">
              <a:buNone/>
            </a:pPr>
            <a:r>
              <a:rPr lang="en-IN" b="1" dirty="0"/>
              <a:t>Output:</a:t>
            </a:r>
          </a:p>
          <a:p>
            <a:pPr marL="0" indent="0">
              <a:buNone/>
            </a:pPr>
            <a:r>
              <a:rPr lang="en-IN" dirty="0"/>
              <a:t>Exception occurred</a:t>
            </a:r>
          </a:p>
        </p:txBody>
      </p:sp>
    </p:spTree>
    <p:extLst>
      <p:ext uri="{BB962C8B-B14F-4D97-AF65-F5344CB8AC3E}">
        <p14:creationId xmlns:p14="http://schemas.microsoft.com/office/powerpoint/2010/main" val="42889028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89451-D2E0-4B21-BC70-49AF19C5FDC3}"/>
              </a:ext>
            </a:extLst>
          </p:cNvPr>
          <p:cNvSpPr>
            <a:spLocks noGrp="1"/>
          </p:cNvSpPr>
          <p:nvPr>
            <p:ph type="title"/>
          </p:nvPr>
        </p:nvSpPr>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5C260BC1-9203-47F1-8CE0-3D19CA609DAA}"/>
              </a:ext>
            </a:extLst>
          </p:cNvPr>
          <p:cNvSpPr>
            <a:spLocks noGrp="1"/>
          </p:cNvSpPr>
          <p:nvPr>
            <p:ph idx="1"/>
          </p:nvPr>
        </p:nvSpPr>
        <p:spPr>
          <a:xfrm>
            <a:off x="838200" y="1825624"/>
            <a:ext cx="10515600" cy="4820835"/>
          </a:xfrm>
        </p:spPr>
        <p:txBody>
          <a:bodyPr>
            <a:normAutofit lnSpcReduction="10000"/>
          </a:bodyPr>
          <a:lstStyle/>
          <a:p>
            <a:pPr marL="0" indent="0">
              <a:buNone/>
            </a:pPr>
            <a:r>
              <a:rPr lang="en-IN" dirty="0"/>
              <a:t>try:  </a:t>
            </a:r>
          </a:p>
          <a:p>
            <a:pPr marL="0" indent="0">
              <a:buNone/>
            </a:pPr>
            <a:r>
              <a:rPr lang="en-IN" dirty="0"/>
              <a:t>    #this will throw an exception if the file doesn't exist.   </a:t>
            </a:r>
          </a:p>
          <a:p>
            <a:pPr marL="0" indent="0">
              <a:buNone/>
            </a:pPr>
            <a:r>
              <a:rPr lang="en-IN" dirty="0"/>
              <a:t>    f = open("</a:t>
            </a:r>
            <a:r>
              <a:rPr lang="en-IN" dirty="0" err="1"/>
              <a:t>file.txt","r</a:t>
            </a:r>
            <a:r>
              <a:rPr lang="en-IN" dirty="0"/>
              <a:t>")  </a:t>
            </a:r>
          </a:p>
          <a:p>
            <a:pPr marL="0" indent="0">
              <a:buNone/>
            </a:pPr>
            <a:r>
              <a:rPr lang="en-IN" dirty="0"/>
              <a:t>except </a:t>
            </a:r>
            <a:r>
              <a:rPr lang="en-IN" dirty="0" err="1"/>
              <a:t>IOError</a:t>
            </a:r>
            <a:r>
              <a:rPr lang="en-IN" dirty="0"/>
              <a:t>:  </a:t>
            </a:r>
          </a:p>
          <a:p>
            <a:pPr marL="0" indent="0">
              <a:buNone/>
            </a:pPr>
            <a:r>
              <a:rPr lang="en-IN" dirty="0"/>
              <a:t>    print("File not found")  </a:t>
            </a:r>
          </a:p>
          <a:p>
            <a:pPr marL="0" indent="0">
              <a:buNone/>
            </a:pPr>
            <a:r>
              <a:rPr lang="en-IN" dirty="0"/>
              <a:t>else:  </a:t>
            </a:r>
          </a:p>
          <a:p>
            <a:pPr marL="0" indent="0">
              <a:buNone/>
            </a:pPr>
            <a:r>
              <a:rPr lang="en-IN" dirty="0"/>
              <a:t>    print("The file opened successfully")  </a:t>
            </a:r>
          </a:p>
          <a:p>
            <a:pPr marL="0" indent="0">
              <a:buNone/>
            </a:pPr>
            <a:r>
              <a:rPr lang="en-IN" dirty="0"/>
              <a:t>    </a:t>
            </a:r>
            <a:r>
              <a:rPr lang="en-IN" dirty="0" err="1"/>
              <a:t>f.close</a:t>
            </a:r>
            <a:r>
              <a:rPr lang="en-IN" dirty="0"/>
              <a:t>()</a:t>
            </a:r>
          </a:p>
          <a:p>
            <a:pPr marL="0" indent="0">
              <a:buNone/>
            </a:pPr>
            <a:r>
              <a:rPr lang="en-IN" b="1" dirty="0"/>
              <a:t>Output:</a:t>
            </a:r>
          </a:p>
          <a:p>
            <a:pPr marL="0" indent="0">
              <a:buNone/>
            </a:pPr>
            <a:r>
              <a:rPr lang="en-IN" dirty="0"/>
              <a:t>File not found</a:t>
            </a:r>
          </a:p>
        </p:txBody>
      </p:sp>
    </p:spTree>
    <p:extLst>
      <p:ext uri="{BB962C8B-B14F-4D97-AF65-F5344CB8AC3E}">
        <p14:creationId xmlns:p14="http://schemas.microsoft.com/office/powerpoint/2010/main" val="16061590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EFCCD-5960-476C-BB4F-4E5419043AFE}"/>
              </a:ext>
            </a:extLst>
          </p:cNvPr>
          <p:cNvSpPr>
            <a:spLocks noGrp="1"/>
          </p:cNvSpPr>
          <p:nvPr>
            <p:ph type="title"/>
          </p:nvPr>
        </p:nvSpPr>
        <p:spPr>
          <a:xfrm>
            <a:off x="838200" y="160405"/>
            <a:ext cx="10515600" cy="576571"/>
          </a:xfrm>
        </p:spPr>
        <p:txBody>
          <a:bodyPr>
            <a:normAutofit fontScale="90000"/>
          </a:bodyPr>
          <a:lstStyle/>
          <a:p>
            <a:pPr algn="ctr"/>
            <a:r>
              <a:rPr lang="en-IN" dirty="0"/>
              <a:t>Common Errors: Type Error &amp; Name Error</a:t>
            </a:r>
          </a:p>
        </p:txBody>
      </p:sp>
      <p:sp>
        <p:nvSpPr>
          <p:cNvPr id="3" name="Content Placeholder 2">
            <a:extLst>
              <a:ext uri="{FF2B5EF4-FFF2-40B4-BE49-F238E27FC236}">
                <a16:creationId xmlns:a16="http://schemas.microsoft.com/office/drawing/2014/main" id="{1D104F35-5AD0-4695-AEA5-CEE9C67748C7}"/>
              </a:ext>
            </a:extLst>
          </p:cNvPr>
          <p:cNvSpPr>
            <a:spLocks noGrp="1"/>
          </p:cNvSpPr>
          <p:nvPr>
            <p:ph idx="1"/>
          </p:nvPr>
        </p:nvSpPr>
        <p:spPr>
          <a:xfrm>
            <a:off x="409433" y="791569"/>
            <a:ext cx="10944367" cy="6141493"/>
          </a:xfrm>
        </p:spPr>
        <p:txBody>
          <a:bodyPr>
            <a:normAutofit fontScale="77500" lnSpcReduction="20000"/>
          </a:bodyPr>
          <a:lstStyle/>
          <a:p>
            <a:pPr marL="0" indent="0">
              <a:buNone/>
            </a:pPr>
            <a:r>
              <a:rPr lang="en-IN" dirty="0"/>
              <a:t>#Type Error</a:t>
            </a:r>
          </a:p>
          <a:p>
            <a:pPr marL="0" indent="0">
              <a:buNone/>
            </a:pPr>
            <a:r>
              <a:rPr lang="en-IN" dirty="0"/>
              <a:t>try:</a:t>
            </a:r>
          </a:p>
          <a:p>
            <a:pPr marL="0" indent="0">
              <a:buNone/>
            </a:pPr>
            <a:r>
              <a:rPr lang="en-IN" dirty="0"/>
              <a:t>    a='blue’; b= 3</a:t>
            </a:r>
          </a:p>
          <a:p>
            <a:pPr marL="0" indent="0">
              <a:buNone/>
            </a:pPr>
            <a:r>
              <a:rPr lang="en-IN" dirty="0"/>
              <a:t>    c= </a:t>
            </a:r>
            <a:r>
              <a:rPr lang="en-IN" dirty="0" err="1"/>
              <a:t>a+b</a:t>
            </a:r>
            <a:endParaRPr lang="en-IN" dirty="0"/>
          </a:p>
          <a:p>
            <a:pPr marL="0" indent="0">
              <a:buNone/>
            </a:pPr>
            <a:r>
              <a:rPr lang="en-IN" dirty="0"/>
              <a:t>except </a:t>
            </a:r>
            <a:r>
              <a:rPr lang="en-IN" dirty="0" err="1"/>
              <a:t>TypeError</a:t>
            </a:r>
            <a:r>
              <a:rPr lang="en-IN" dirty="0"/>
              <a:t>:</a:t>
            </a:r>
          </a:p>
          <a:p>
            <a:pPr marL="0" indent="0">
              <a:buNone/>
            </a:pPr>
            <a:r>
              <a:rPr lang="en-IN" dirty="0"/>
              <a:t>    print('Type error because type mismatch')</a:t>
            </a:r>
          </a:p>
          <a:p>
            <a:pPr marL="0" indent="0">
              <a:buNone/>
            </a:pPr>
            <a:r>
              <a:rPr lang="en-IN" dirty="0"/>
              <a:t>except:</a:t>
            </a:r>
          </a:p>
          <a:p>
            <a:pPr marL="0" indent="0">
              <a:buNone/>
            </a:pPr>
            <a:r>
              <a:rPr lang="en-IN" dirty="0"/>
              <a:t>    print('error other than </a:t>
            </a:r>
            <a:r>
              <a:rPr lang="en-IN" dirty="0" err="1"/>
              <a:t>TypeError</a:t>
            </a:r>
            <a:r>
              <a:rPr lang="en-IN" dirty="0"/>
              <a:t>')</a:t>
            </a:r>
          </a:p>
          <a:p>
            <a:pPr marL="0" indent="0">
              <a:buNone/>
            </a:pPr>
            <a:r>
              <a:rPr lang="en-IN" dirty="0"/>
              <a:t>else:   print('No error')</a:t>
            </a:r>
          </a:p>
          <a:p>
            <a:pPr marL="0" indent="0">
              <a:buNone/>
            </a:pPr>
            <a:r>
              <a:rPr lang="en-IN" dirty="0"/>
              <a:t># Name Error</a:t>
            </a:r>
          </a:p>
          <a:p>
            <a:pPr marL="0" indent="0">
              <a:buNone/>
            </a:pPr>
            <a:r>
              <a:rPr lang="en-IN" dirty="0"/>
              <a:t>try:</a:t>
            </a:r>
          </a:p>
          <a:p>
            <a:pPr marL="0" indent="0">
              <a:buNone/>
            </a:pPr>
            <a:r>
              <a:rPr lang="en-IN" dirty="0"/>
              <a:t>    print(k)</a:t>
            </a:r>
          </a:p>
          <a:p>
            <a:pPr marL="0" indent="0">
              <a:buNone/>
            </a:pPr>
            <a:r>
              <a:rPr lang="en-IN" dirty="0"/>
              <a:t>except </a:t>
            </a:r>
            <a:r>
              <a:rPr lang="en-IN" dirty="0" err="1"/>
              <a:t>NameError</a:t>
            </a:r>
            <a:r>
              <a:rPr lang="en-IN" dirty="0"/>
              <a:t>:</a:t>
            </a:r>
          </a:p>
          <a:p>
            <a:pPr marL="0" indent="0">
              <a:buNone/>
            </a:pPr>
            <a:r>
              <a:rPr lang="en-IN" dirty="0"/>
              <a:t>    print('Name error')</a:t>
            </a:r>
          </a:p>
          <a:p>
            <a:pPr marL="0" indent="0">
              <a:buNone/>
            </a:pPr>
            <a:r>
              <a:rPr lang="en-IN" dirty="0"/>
              <a:t>except:</a:t>
            </a:r>
          </a:p>
          <a:p>
            <a:pPr marL="0" indent="0">
              <a:buNone/>
            </a:pPr>
            <a:r>
              <a:rPr lang="en-IN" dirty="0"/>
              <a:t>    print('error other than </a:t>
            </a:r>
            <a:r>
              <a:rPr lang="en-IN" dirty="0" err="1"/>
              <a:t>NameError</a:t>
            </a:r>
            <a:r>
              <a:rPr lang="en-IN" dirty="0"/>
              <a:t>')</a:t>
            </a:r>
          </a:p>
          <a:p>
            <a:pPr marL="0" indent="0">
              <a:buNone/>
            </a:pPr>
            <a:r>
              <a:rPr lang="en-IN" dirty="0"/>
              <a:t>else:   print('No error')</a:t>
            </a:r>
          </a:p>
        </p:txBody>
      </p:sp>
    </p:spTree>
    <p:extLst>
      <p:ext uri="{BB962C8B-B14F-4D97-AF65-F5344CB8AC3E}">
        <p14:creationId xmlns:p14="http://schemas.microsoft.com/office/powerpoint/2010/main" val="28276978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49D78-9A95-4F32-A22A-E4BA6177052E}"/>
              </a:ext>
            </a:extLst>
          </p:cNvPr>
          <p:cNvSpPr>
            <a:spLocks noGrp="1"/>
          </p:cNvSpPr>
          <p:nvPr>
            <p:ph type="title"/>
          </p:nvPr>
        </p:nvSpPr>
        <p:spPr>
          <a:xfrm>
            <a:off x="838200" y="102359"/>
            <a:ext cx="10515600" cy="562923"/>
          </a:xfrm>
        </p:spPr>
        <p:txBody>
          <a:bodyPr>
            <a:normAutofit fontScale="90000"/>
          </a:bodyPr>
          <a:lstStyle/>
          <a:p>
            <a:pPr algn="ctr"/>
            <a:r>
              <a:rPr lang="en-IN" dirty="0"/>
              <a:t>Common Errors: Value Error &amp; Index Error</a:t>
            </a:r>
          </a:p>
        </p:txBody>
      </p:sp>
      <p:sp>
        <p:nvSpPr>
          <p:cNvPr id="3" name="Content Placeholder 2">
            <a:extLst>
              <a:ext uri="{FF2B5EF4-FFF2-40B4-BE49-F238E27FC236}">
                <a16:creationId xmlns:a16="http://schemas.microsoft.com/office/drawing/2014/main" id="{5E3161D0-12F6-4667-B819-50CAF6C91E0B}"/>
              </a:ext>
            </a:extLst>
          </p:cNvPr>
          <p:cNvSpPr>
            <a:spLocks noGrp="1"/>
          </p:cNvSpPr>
          <p:nvPr>
            <p:ph idx="1"/>
          </p:nvPr>
        </p:nvSpPr>
        <p:spPr>
          <a:xfrm>
            <a:off x="838200" y="665282"/>
            <a:ext cx="10515600" cy="6192718"/>
          </a:xfrm>
        </p:spPr>
        <p:txBody>
          <a:bodyPr>
            <a:normAutofit fontScale="77500" lnSpcReduction="20000"/>
          </a:bodyPr>
          <a:lstStyle/>
          <a:p>
            <a:pPr marL="0" indent="0">
              <a:buNone/>
            </a:pPr>
            <a:r>
              <a:rPr lang="en-IN" dirty="0"/>
              <a:t># Value Error</a:t>
            </a:r>
          </a:p>
          <a:p>
            <a:pPr marL="0" indent="0">
              <a:buNone/>
            </a:pPr>
            <a:r>
              <a:rPr lang="en-IN" dirty="0"/>
              <a:t>try:</a:t>
            </a:r>
          </a:p>
          <a:p>
            <a:pPr marL="0" indent="0">
              <a:buNone/>
            </a:pPr>
            <a:r>
              <a:rPr lang="en-IN" dirty="0"/>
              <a:t>    </a:t>
            </a:r>
            <a:r>
              <a:rPr lang="en-IN" dirty="0" err="1"/>
              <a:t>val</a:t>
            </a:r>
            <a:r>
              <a:rPr lang="en-IN" dirty="0"/>
              <a:t>=int(input('enter any string:'))</a:t>
            </a:r>
          </a:p>
          <a:p>
            <a:pPr marL="0" indent="0">
              <a:buNone/>
            </a:pPr>
            <a:r>
              <a:rPr lang="en-IN" dirty="0"/>
              <a:t>except </a:t>
            </a:r>
            <a:r>
              <a:rPr lang="en-IN" dirty="0" err="1"/>
              <a:t>ValueError</a:t>
            </a:r>
            <a:r>
              <a:rPr lang="en-IN" dirty="0"/>
              <a:t>:</a:t>
            </a:r>
          </a:p>
          <a:p>
            <a:pPr marL="0" indent="0">
              <a:buNone/>
            </a:pPr>
            <a:r>
              <a:rPr lang="en-IN" dirty="0"/>
              <a:t>    print('Value error')</a:t>
            </a:r>
          </a:p>
          <a:p>
            <a:pPr marL="0" indent="0">
              <a:buNone/>
            </a:pPr>
            <a:r>
              <a:rPr lang="en-IN" dirty="0"/>
              <a:t>except:</a:t>
            </a:r>
          </a:p>
          <a:p>
            <a:pPr marL="0" indent="0">
              <a:buNone/>
            </a:pPr>
            <a:r>
              <a:rPr lang="en-IN" dirty="0"/>
              <a:t>    print('error other than </a:t>
            </a:r>
            <a:r>
              <a:rPr lang="en-IN" dirty="0" err="1"/>
              <a:t>ValueError</a:t>
            </a:r>
            <a:r>
              <a:rPr lang="en-IN" dirty="0"/>
              <a:t>')</a:t>
            </a:r>
          </a:p>
          <a:p>
            <a:pPr marL="0" indent="0">
              <a:buNone/>
            </a:pPr>
            <a:r>
              <a:rPr lang="en-IN" dirty="0"/>
              <a:t>else:   print('No error')</a:t>
            </a:r>
          </a:p>
          <a:p>
            <a:pPr marL="0" indent="0">
              <a:buNone/>
            </a:pPr>
            <a:r>
              <a:rPr lang="en-IN" dirty="0"/>
              <a:t># Index Error</a:t>
            </a:r>
          </a:p>
          <a:p>
            <a:pPr marL="0" indent="0">
              <a:buNone/>
            </a:pPr>
            <a:r>
              <a:rPr lang="en-IN" dirty="0"/>
              <a:t>try:</a:t>
            </a:r>
          </a:p>
          <a:p>
            <a:pPr marL="0" indent="0">
              <a:buNone/>
            </a:pPr>
            <a:r>
              <a:rPr lang="en-IN" dirty="0"/>
              <a:t>    t= [7,4,36.6,'hi']</a:t>
            </a:r>
          </a:p>
          <a:p>
            <a:pPr marL="0" indent="0">
              <a:buNone/>
            </a:pPr>
            <a:r>
              <a:rPr lang="en-IN" dirty="0"/>
              <a:t>    print (t[4])</a:t>
            </a:r>
          </a:p>
          <a:p>
            <a:pPr marL="0" indent="0">
              <a:buNone/>
            </a:pPr>
            <a:r>
              <a:rPr lang="en-IN" dirty="0"/>
              <a:t>except </a:t>
            </a:r>
            <a:r>
              <a:rPr lang="en-IN" dirty="0" err="1"/>
              <a:t>IndexError</a:t>
            </a:r>
            <a:r>
              <a:rPr lang="en-IN" dirty="0"/>
              <a:t>:</a:t>
            </a:r>
          </a:p>
          <a:p>
            <a:pPr marL="0" indent="0">
              <a:buNone/>
            </a:pPr>
            <a:r>
              <a:rPr lang="en-IN" dirty="0"/>
              <a:t>    print('Index error')</a:t>
            </a:r>
          </a:p>
          <a:p>
            <a:pPr marL="0" indent="0">
              <a:buNone/>
            </a:pPr>
            <a:r>
              <a:rPr lang="en-IN" dirty="0"/>
              <a:t>except: print('error other than </a:t>
            </a:r>
            <a:r>
              <a:rPr lang="en-IN" dirty="0" err="1"/>
              <a:t>IndexError</a:t>
            </a:r>
            <a:r>
              <a:rPr lang="en-IN" dirty="0"/>
              <a:t>')</a:t>
            </a:r>
          </a:p>
          <a:p>
            <a:pPr marL="0" indent="0">
              <a:buNone/>
            </a:pPr>
            <a:r>
              <a:rPr lang="en-IN" dirty="0"/>
              <a:t>else:</a:t>
            </a:r>
          </a:p>
          <a:p>
            <a:pPr marL="0" indent="0">
              <a:buNone/>
            </a:pPr>
            <a:r>
              <a:rPr lang="en-IN" dirty="0"/>
              <a:t>    print('No error')</a:t>
            </a:r>
          </a:p>
          <a:p>
            <a:pPr marL="0" indent="0">
              <a:buNone/>
            </a:pPr>
            <a:endParaRPr lang="en-IN" dirty="0"/>
          </a:p>
        </p:txBody>
      </p:sp>
    </p:spTree>
    <p:extLst>
      <p:ext uri="{BB962C8B-B14F-4D97-AF65-F5344CB8AC3E}">
        <p14:creationId xmlns:p14="http://schemas.microsoft.com/office/powerpoint/2010/main" val="5894190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5F560-CED4-4EF1-B426-F949815F5C83}"/>
              </a:ext>
            </a:extLst>
          </p:cNvPr>
          <p:cNvSpPr>
            <a:spLocks noGrp="1"/>
          </p:cNvSpPr>
          <p:nvPr>
            <p:ph type="title"/>
          </p:nvPr>
        </p:nvSpPr>
        <p:spPr>
          <a:xfrm>
            <a:off x="838200" y="365126"/>
            <a:ext cx="10515600" cy="808582"/>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31680515-5CCD-431A-9759-689506DD025F}"/>
              </a:ext>
            </a:extLst>
          </p:cNvPr>
          <p:cNvSpPr>
            <a:spLocks noGrp="1"/>
          </p:cNvSpPr>
          <p:nvPr>
            <p:ph idx="1"/>
          </p:nvPr>
        </p:nvSpPr>
        <p:spPr>
          <a:xfrm>
            <a:off x="286603" y="1392072"/>
            <a:ext cx="11791666" cy="5100803"/>
          </a:xfrm>
        </p:spPr>
        <p:txBody>
          <a:bodyPr>
            <a:normAutofit/>
          </a:bodyPr>
          <a:lstStyle/>
          <a:p>
            <a:pPr marL="0" indent="0">
              <a:buNone/>
            </a:pPr>
            <a:r>
              <a:rPr lang="en-IN" dirty="0"/>
              <a:t>try:</a:t>
            </a:r>
          </a:p>
          <a:p>
            <a:pPr marL="0" indent="0">
              <a:buNone/>
            </a:pPr>
            <a:r>
              <a:rPr lang="en-IN" dirty="0"/>
              <a:t>   a= 5+ 'c'</a:t>
            </a:r>
          </a:p>
          <a:p>
            <a:pPr marL="0" indent="0">
              <a:buNone/>
            </a:pPr>
            <a:r>
              <a:rPr lang="en-IN" dirty="0"/>
              <a:t>except </a:t>
            </a:r>
            <a:r>
              <a:rPr lang="en-IN" dirty="0" err="1"/>
              <a:t>ValueError</a:t>
            </a:r>
            <a:r>
              <a:rPr lang="en-IN" dirty="0"/>
              <a:t>:</a:t>
            </a:r>
          </a:p>
          <a:p>
            <a:pPr marL="0" indent="0">
              <a:buNone/>
            </a:pPr>
            <a:r>
              <a:rPr lang="en-IN" dirty="0"/>
              <a:t>   print('</a:t>
            </a:r>
            <a:r>
              <a:rPr lang="en-IN" dirty="0" err="1"/>
              <a:t>ValueErrors</a:t>
            </a:r>
            <a:r>
              <a:rPr lang="en-IN" dirty="0"/>
              <a:t> are caught here')</a:t>
            </a:r>
          </a:p>
          <a:p>
            <a:pPr marL="0" indent="0">
              <a:buNone/>
            </a:pPr>
            <a:r>
              <a:rPr lang="en-IN" dirty="0"/>
              <a:t>except (</a:t>
            </a:r>
            <a:r>
              <a:rPr lang="en-IN" dirty="0" err="1"/>
              <a:t>NameError</a:t>
            </a:r>
            <a:r>
              <a:rPr lang="en-IN" dirty="0"/>
              <a:t>, </a:t>
            </a:r>
            <a:r>
              <a:rPr lang="en-IN" dirty="0" err="1"/>
              <a:t>TypeError</a:t>
            </a:r>
            <a:r>
              <a:rPr lang="en-IN" dirty="0"/>
              <a:t>, </a:t>
            </a:r>
            <a:r>
              <a:rPr lang="en-IN" dirty="0" err="1"/>
              <a:t>ZeroDivisionError</a:t>
            </a:r>
            <a:r>
              <a:rPr lang="en-IN" dirty="0"/>
              <a:t>): </a:t>
            </a:r>
            <a:r>
              <a:rPr lang="en-IN" sz="2600" dirty="0"/>
              <a:t># handle multiple exceptions</a:t>
            </a:r>
          </a:p>
          <a:p>
            <a:pPr marL="0" indent="0">
              <a:buNone/>
            </a:pPr>
            <a:r>
              <a:rPr lang="en-IN" dirty="0"/>
              <a:t>   print('</a:t>
            </a:r>
            <a:r>
              <a:rPr lang="en-IN" dirty="0" err="1"/>
              <a:t>NameErrors</a:t>
            </a:r>
            <a:r>
              <a:rPr lang="en-IN" dirty="0"/>
              <a:t>, </a:t>
            </a:r>
            <a:r>
              <a:rPr lang="en-IN" dirty="0" err="1"/>
              <a:t>TypeErrors</a:t>
            </a:r>
            <a:r>
              <a:rPr lang="en-IN" dirty="0"/>
              <a:t> and </a:t>
            </a:r>
            <a:r>
              <a:rPr lang="en-IN" dirty="0" err="1"/>
              <a:t>ZeroDivisionErrors</a:t>
            </a:r>
            <a:r>
              <a:rPr lang="en-IN" dirty="0"/>
              <a:t> are caught here')</a:t>
            </a:r>
          </a:p>
          <a:p>
            <a:pPr marL="0" indent="0">
              <a:buNone/>
            </a:pPr>
            <a:r>
              <a:rPr lang="en-IN" dirty="0"/>
              <a:t>except:</a:t>
            </a:r>
          </a:p>
          <a:p>
            <a:pPr marL="0" indent="0">
              <a:buNone/>
            </a:pPr>
            <a:r>
              <a:rPr lang="en-IN" dirty="0"/>
              <a:t>   print('any other error’)</a:t>
            </a:r>
          </a:p>
          <a:p>
            <a:pPr marL="0" indent="0">
              <a:buNone/>
            </a:pPr>
            <a:r>
              <a:rPr lang="en-IN" b="1" dirty="0"/>
              <a:t>Output:</a:t>
            </a:r>
          </a:p>
          <a:p>
            <a:pPr marL="0" indent="0">
              <a:buNone/>
            </a:pPr>
            <a:r>
              <a:rPr lang="en-IN" dirty="0" err="1"/>
              <a:t>NameErrors</a:t>
            </a:r>
            <a:r>
              <a:rPr lang="en-IN" dirty="0"/>
              <a:t>, </a:t>
            </a:r>
            <a:r>
              <a:rPr lang="en-IN" dirty="0" err="1"/>
              <a:t>TypeErrors</a:t>
            </a:r>
            <a:r>
              <a:rPr lang="en-IN" dirty="0"/>
              <a:t> and </a:t>
            </a:r>
            <a:r>
              <a:rPr lang="en-IN" dirty="0" err="1"/>
              <a:t>ZeroDivisionErrors</a:t>
            </a:r>
            <a:r>
              <a:rPr lang="en-IN" dirty="0"/>
              <a:t> are caught here</a:t>
            </a:r>
          </a:p>
        </p:txBody>
      </p:sp>
    </p:spTree>
    <p:extLst>
      <p:ext uri="{BB962C8B-B14F-4D97-AF65-F5344CB8AC3E}">
        <p14:creationId xmlns:p14="http://schemas.microsoft.com/office/powerpoint/2010/main" val="335929741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157F0-D877-4DD7-9A24-71CD7096DA35}"/>
              </a:ext>
            </a:extLst>
          </p:cNvPr>
          <p:cNvSpPr>
            <a:spLocks noGrp="1"/>
          </p:cNvSpPr>
          <p:nvPr>
            <p:ph type="title"/>
          </p:nvPr>
        </p:nvSpPr>
        <p:spPr>
          <a:xfrm>
            <a:off x="838200" y="0"/>
            <a:ext cx="10515600" cy="846161"/>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35546E3E-25C3-4018-A65B-98A0EE530B51}"/>
              </a:ext>
            </a:extLst>
          </p:cNvPr>
          <p:cNvSpPr>
            <a:spLocks noGrp="1"/>
          </p:cNvSpPr>
          <p:nvPr>
            <p:ph idx="1"/>
          </p:nvPr>
        </p:nvSpPr>
        <p:spPr>
          <a:xfrm>
            <a:off x="545909" y="1064525"/>
            <a:ext cx="11150221" cy="5793475"/>
          </a:xfrm>
        </p:spPr>
        <p:txBody>
          <a:bodyPr>
            <a:normAutofit/>
          </a:bodyPr>
          <a:lstStyle/>
          <a:p>
            <a:pPr marL="0" indent="0">
              <a:buNone/>
            </a:pPr>
            <a:r>
              <a:rPr lang="en-IN" dirty="0"/>
              <a:t>try:</a:t>
            </a:r>
          </a:p>
          <a:p>
            <a:pPr marL="0" indent="0">
              <a:buNone/>
            </a:pPr>
            <a:r>
              <a:rPr lang="en-IN" dirty="0"/>
              <a:t>   f = open("test.txt")   # ‘test.txt’ file is not in current directory</a:t>
            </a:r>
          </a:p>
          <a:p>
            <a:pPr marL="0" indent="0">
              <a:buNone/>
            </a:pPr>
            <a:r>
              <a:rPr lang="en-IN" dirty="0"/>
              <a:t>finally:</a:t>
            </a:r>
          </a:p>
          <a:p>
            <a:pPr marL="0" indent="0">
              <a:buNone/>
            </a:pPr>
            <a:r>
              <a:rPr lang="en-IN" dirty="0"/>
              <a:t>    print('This is finally block')</a:t>
            </a:r>
          </a:p>
          <a:p>
            <a:pPr marL="0" indent="0">
              <a:buNone/>
            </a:pPr>
            <a:r>
              <a:rPr lang="en-IN" dirty="0"/>
              <a:t>    </a:t>
            </a:r>
            <a:r>
              <a:rPr lang="en-IN" dirty="0" err="1"/>
              <a:t>f.close</a:t>
            </a:r>
            <a:r>
              <a:rPr lang="en-IN" dirty="0"/>
              <a:t>()</a:t>
            </a:r>
          </a:p>
          <a:p>
            <a:pPr marL="0" indent="0">
              <a:buNone/>
            </a:pPr>
            <a:r>
              <a:rPr lang="en-IN" b="1" dirty="0"/>
              <a:t>Output:</a:t>
            </a:r>
          </a:p>
          <a:p>
            <a:pPr marL="0" indent="0">
              <a:buNone/>
            </a:pPr>
            <a:r>
              <a:rPr lang="en-IN" dirty="0"/>
              <a:t>This is finally block</a:t>
            </a:r>
          </a:p>
          <a:p>
            <a:pPr marL="0" indent="0">
              <a:buNone/>
            </a:pPr>
            <a:r>
              <a:rPr lang="en-IN" dirty="0" err="1"/>
              <a:t>NameError</a:t>
            </a:r>
            <a:r>
              <a:rPr lang="en-IN" dirty="0"/>
              <a:t>: name 'f' is not defined</a:t>
            </a:r>
          </a:p>
          <a:p>
            <a:pPr marL="0" indent="0">
              <a:buNone/>
            </a:pPr>
            <a:endParaRPr lang="en-IN" b="1" dirty="0"/>
          </a:p>
          <a:p>
            <a:pPr marL="0" indent="0">
              <a:buNone/>
            </a:pPr>
            <a:r>
              <a:rPr lang="en-IN" b="1" dirty="0"/>
              <a:t>Note:</a:t>
            </a:r>
            <a:r>
              <a:rPr lang="en-IN" dirty="0"/>
              <a:t> If file doesn’t exist and error occurs, after that also finally block will be executed.</a:t>
            </a:r>
          </a:p>
          <a:p>
            <a:pPr marL="0" indent="0">
              <a:buNone/>
            </a:pPr>
            <a:endParaRPr lang="en-IN" dirty="0"/>
          </a:p>
        </p:txBody>
      </p:sp>
    </p:spTree>
    <p:extLst>
      <p:ext uri="{BB962C8B-B14F-4D97-AF65-F5344CB8AC3E}">
        <p14:creationId xmlns:p14="http://schemas.microsoft.com/office/powerpoint/2010/main" val="3574439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1EF1E-975F-46F8-9E37-AE143A8915A0}"/>
              </a:ext>
            </a:extLst>
          </p:cNvPr>
          <p:cNvSpPr>
            <a:spLocks noGrp="1"/>
          </p:cNvSpPr>
          <p:nvPr>
            <p:ph type="title"/>
          </p:nvPr>
        </p:nvSpPr>
        <p:spPr>
          <a:xfrm>
            <a:off x="838200" y="160410"/>
            <a:ext cx="10515600" cy="699400"/>
          </a:xfrm>
        </p:spPr>
        <p:txBody>
          <a:bodyPr/>
          <a:lstStyle/>
          <a:p>
            <a:pPr algn="ctr"/>
            <a:r>
              <a:rPr lang="en-IN" dirty="0"/>
              <a:t>__</a:t>
            </a:r>
            <a:r>
              <a:rPr lang="en-IN" dirty="0" err="1"/>
              <a:t>init</a:t>
            </a:r>
            <a:r>
              <a:rPr lang="en-IN" dirty="0"/>
              <a:t>__() method (Constructor of a class)</a:t>
            </a:r>
          </a:p>
        </p:txBody>
      </p:sp>
      <p:sp>
        <p:nvSpPr>
          <p:cNvPr id="3" name="Content Placeholder 2">
            <a:extLst>
              <a:ext uri="{FF2B5EF4-FFF2-40B4-BE49-F238E27FC236}">
                <a16:creationId xmlns:a16="http://schemas.microsoft.com/office/drawing/2014/main" id="{400DBE8A-E2F7-4FBE-B9E6-743B33540468}"/>
              </a:ext>
            </a:extLst>
          </p:cNvPr>
          <p:cNvSpPr>
            <a:spLocks noGrp="1"/>
          </p:cNvSpPr>
          <p:nvPr>
            <p:ph idx="1"/>
          </p:nvPr>
        </p:nvSpPr>
        <p:spPr>
          <a:xfrm>
            <a:off x="395785" y="1009934"/>
            <a:ext cx="11655188" cy="5848066"/>
          </a:xfrm>
        </p:spPr>
        <p:txBody>
          <a:bodyPr>
            <a:normAutofit lnSpcReduction="10000"/>
          </a:bodyPr>
          <a:lstStyle/>
          <a:p>
            <a:r>
              <a:rPr lang="en-IN" dirty="0"/>
              <a:t>Methods that begins with double underscore __ are called special methods.</a:t>
            </a:r>
          </a:p>
          <a:p>
            <a:r>
              <a:rPr lang="en-IN" dirty="0"/>
              <a:t>The __</a:t>
            </a:r>
            <a:r>
              <a:rPr lang="en-IN" dirty="0" err="1"/>
              <a:t>init</a:t>
            </a:r>
            <a:r>
              <a:rPr lang="en-IN" dirty="0"/>
              <a:t>__ method is similar to constructors in C++ and Java.</a:t>
            </a:r>
          </a:p>
          <a:p>
            <a:r>
              <a:rPr lang="en-IN" dirty="0"/>
              <a:t>It is a special method in python which provides features of a constructor.</a:t>
            </a:r>
          </a:p>
          <a:p>
            <a:r>
              <a:rPr lang="en-IN" dirty="0"/>
              <a:t>We can pass any number of arguments while creating object, and it must match with __</a:t>
            </a:r>
            <a:r>
              <a:rPr lang="en-IN" b="1" dirty="0" err="1"/>
              <a:t>init</a:t>
            </a:r>
            <a:r>
              <a:rPr lang="en-IN" dirty="0"/>
              <a:t>__ definition. </a:t>
            </a:r>
          </a:p>
          <a:p>
            <a:r>
              <a:rPr lang="en-IN" dirty="0"/>
              <a:t>This method is mainly used to initialize the objects.</a:t>
            </a:r>
          </a:p>
          <a:p>
            <a:endParaRPr lang="en-IN" dirty="0"/>
          </a:p>
          <a:p>
            <a:r>
              <a:rPr lang="en-IN" b="1" dirty="0"/>
              <a:t>Syntax: </a:t>
            </a:r>
            <a:r>
              <a:rPr lang="en-IN" dirty="0"/>
              <a:t>Let’s create parameter-less constructor</a:t>
            </a:r>
          </a:p>
          <a:p>
            <a:pPr marL="0" indent="0">
              <a:buNone/>
            </a:pPr>
            <a:r>
              <a:rPr lang="en-IN" dirty="0"/>
              <a:t> class Student:    </a:t>
            </a:r>
          </a:p>
          <a:p>
            <a:pPr marL="0" indent="0">
              <a:buNone/>
            </a:pPr>
            <a:r>
              <a:rPr lang="en-IN" dirty="0"/>
              <a:t>    def __</a:t>
            </a:r>
            <a:r>
              <a:rPr lang="en-IN" dirty="0" err="1"/>
              <a:t>init</a:t>
            </a:r>
            <a:r>
              <a:rPr lang="en-IN" dirty="0"/>
              <a:t>__(self):    </a:t>
            </a:r>
          </a:p>
          <a:p>
            <a:pPr marL="0" indent="0">
              <a:buNone/>
            </a:pPr>
            <a:r>
              <a:rPr lang="en-IN" dirty="0"/>
              <a:t>        print("This is non parametrized constructor")    </a:t>
            </a:r>
          </a:p>
          <a:p>
            <a:pPr marL="0" indent="0">
              <a:buNone/>
            </a:pPr>
            <a:r>
              <a:rPr lang="en-IN" dirty="0"/>
              <a:t>s1 = Student()</a:t>
            </a:r>
          </a:p>
        </p:txBody>
      </p:sp>
    </p:spTree>
    <p:extLst>
      <p:ext uri="{BB962C8B-B14F-4D97-AF65-F5344CB8AC3E}">
        <p14:creationId xmlns:p14="http://schemas.microsoft.com/office/powerpoint/2010/main" val="44004667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EB06-8383-4DCD-ACC7-D7236591A5D4}"/>
              </a:ext>
            </a:extLst>
          </p:cNvPr>
          <p:cNvSpPr>
            <a:spLocks noGrp="1"/>
          </p:cNvSpPr>
          <p:nvPr>
            <p:ph type="title"/>
          </p:nvPr>
        </p:nvSpPr>
        <p:spPr>
          <a:xfrm>
            <a:off x="838200" y="365125"/>
            <a:ext cx="10515600" cy="794935"/>
          </a:xfrm>
        </p:spPr>
        <p:txBody>
          <a:bodyPr/>
          <a:lstStyle/>
          <a:p>
            <a:pPr algn="ctr"/>
            <a:r>
              <a:rPr lang="en-IN" dirty="0"/>
              <a:t>Raising an Exception</a:t>
            </a:r>
          </a:p>
        </p:txBody>
      </p:sp>
      <p:sp>
        <p:nvSpPr>
          <p:cNvPr id="3" name="Content Placeholder 2">
            <a:extLst>
              <a:ext uri="{FF2B5EF4-FFF2-40B4-BE49-F238E27FC236}">
                <a16:creationId xmlns:a16="http://schemas.microsoft.com/office/drawing/2014/main" id="{EA9D3654-3FF2-4E8E-B7B4-2F485C6015F9}"/>
              </a:ext>
            </a:extLst>
          </p:cNvPr>
          <p:cNvSpPr>
            <a:spLocks noGrp="1"/>
          </p:cNvSpPr>
          <p:nvPr>
            <p:ph idx="1"/>
          </p:nvPr>
        </p:nvSpPr>
        <p:spPr>
          <a:xfrm>
            <a:off x="838200" y="1296536"/>
            <a:ext cx="10953466" cy="5308979"/>
          </a:xfrm>
        </p:spPr>
        <p:txBody>
          <a:bodyPr>
            <a:normAutofit fontScale="92500" lnSpcReduction="10000"/>
          </a:bodyPr>
          <a:lstStyle/>
          <a:p>
            <a:r>
              <a:rPr lang="en-IN" dirty="0"/>
              <a:t>An exception can be raised for user specified conditions using ‘raise’ clause.</a:t>
            </a:r>
          </a:p>
          <a:p>
            <a:pPr marL="0" indent="0">
              <a:buNone/>
            </a:pPr>
            <a:r>
              <a:rPr lang="en-IN" dirty="0"/>
              <a:t>try:  </a:t>
            </a:r>
          </a:p>
          <a:p>
            <a:pPr marL="0" indent="0">
              <a:buNone/>
            </a:pPr>
            <a:r>
              <a:rPr lang="en-IN" dirty="0"/>
              <a:t>    age = int(input("Enter the age?"))  </a:t>
            </a:r>
          </a:p>
          <a:p>
            <a:pPr marL="0" indent="0">
              <a:buNone/>
            </a:pPr>
            <a:r>
              <a:rPr lang="en-IN" dirty="0"/>
              <a:t>    if age&lt;18:  </a:t>
            </a:r>
          </a:p>
          <a:p>
            <a:pPr marL="0" indent="0">
              <a:buNone/>
            </a:pPr>
            <a:r>
              <a:rPr lang="en-IN" dirty="0"/>
              <a:t>        raise </a:t>
            </a:r>
            <a:r>
              <a:rPr lang="en-IN" dirty="0" err="1"/>
              <a:t>ValueError</a:t>
            </a:r>
            <a:r>
              <a:rPr lang="en-IN" dirty="0"/>
              <a:t>;  </a:t>
            </a:r>
          </a:p>
          <a:p>
            <a:pPr marL="0" indent="0">
              <a:buNone/>
            </a:pPr>
            <a:r>
              <a:rPr lang="en-IN" dirty="0"/>
              <a:t>    else:  </a:t>
            </a:r>
          </a:p>
          <a:p>
            <a:pPr marL="0" indent="0">
              <a:buNone/>
            </a:pPr>
            <a:r>
              <a:rPr lang="en-IN" dirty="0"/>
              <a:t>        print("the age is valid")  </a:t>
            </a:r>
          </a:p>
          <a:p>
            <a:pPr marL="0" indent="0">
              <a:buNone/>
            </a:pPr>
            <a:r>
              <a:rPr lang="en-IN" dirty="0"/>
              <a:t>except </a:t>
            </a:r>
            <a:r>
              <a:rPr lang="en-IN" dirty="0" err="1"/>
              <a:t>ValueError</a:t>
            </a:r>
            <a:r>
              <a:rPr lang="en-IN" dirty="0"/>
              <a:t>:  </a:t>
            </a:r>
          </a:p>
          <a:p>
            <a:pPr marL="0" indent="0">
              <a:buNone/>
            </a:pPr>
            <a:r>
              <a:rPr lang="en-IN" dirty="0"/>
              <a:t>    print("The age is not valid")</a:t>
            </a:r>
          </a:p>
          <a:p>
            <a:pPr marL="0" indent="0">
              <a:buNone/>
            </a:pPr>
            <a:r>
              <a:rPr lang="en-IN" b="1" dirty="0"/>
              <a:t>Output:</a:t>
            </a:r>
          </a:p>
          <a:p>
            <a:pPr marL="0" indent="0">
              <a:buNone/>
            </a:pPr>
            <a:r>
              <a:rPr lang="en-IN" dirty="0"/>
              <a:t>Enter the age?15</a:t>
            </a:r>
          </a:p>
          <a:p>
            <a:pPr marL="0" indent="0">
              <a:buNone/>
            </a:pPr>
            <a:r>
              <a:rPr lang="en-IN" dirty="0"/>
              <a:t>The age is not valid</a:t>
            </a:r>
          </a:p>
          <a:p>
            <a:pPr marL="0" indent="0">
              <a:buNone/>
            </a:pPr>
            <a:endParaRPr lang="en-IN" dirty="0"/>
          </a:p>
        </p:txBody>
      </p:sp>
    </p:spTree>
    <p:extLst>
      <p:ext uri="{BB962C8B-B14F-4D97-AF65-F5344CB8AC3E}">
        <p14:creationId xmlns:p14="http://schemas.microsoft.com/office/powerpoint/2010/main" val="210147247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B9C1E-DBB0-4576-A99A-E51AEF0D6897}"/>
              </a:ext>
            </a:extLst>
          </p:cNvPr>
          <p:cNvSpPr>
            <a:spLocks noGrp="1"/>
          </p:cNvSpPr>
          <p:nvPr>
            <p:ph type="title"/>
          </p:nvPr>
        </p:nvSpPr>
        <p:spPr>
          <a:xfrm>
            <a:off x="838200" y="0"/>
            <a:ext cx="10515600" cy="876821"/>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1EBEF572-67A1-4CC1-A40C-FCBC8BBC410E}"/>
              </a:ext>
            </a:extLst>
          </p:cNvPr>
          <p:cNvSpPr>
            <a:spLocks noGrp="1"/>
          </p:cNvSpPr>
          <p:nvPr>
            <p:ph idx="1"/>
          </p:nvPr>
        </p:nvSpPr>
        <p:spPr>
          <a:xfrm>
            <a:off x="838200" y="876821"/>
            <a:ext cx="10515600" cy="5878821"/>
          </a:xfrm>
        </p:spPr>
        <p:txBody>
          <a:bodyPr>
            <a:normAutofit lnSpcReduction="10000"/>
          </a:bodyPr>
          <a:lstStyle/>
          <a:p>
            <a:r>
              <a:rPr lang="en-IN" dirty="0"/>
              <a:t>Re-writing previous example with some modifications:</a:t>
            </a:r>
          </a:p>
          <a:p>
            <a:pPr marL="0" indent="0">
              <a:buNone/>
            </a:pPr>
            <a:r>
              <a:rPr lang="en-IN" dirty="0"/>
              <a:t>try:  </a:t>
            </a:r>
          </a:p>
          <a:p>
            <a:pPr marL="0" indent="0">
              <a:buNone/>
            </a:pPr>
            <a:r>
              <a:rPr lang="en-IN" dirty="0"/>
              <a:t>    age = int(input("Enter the age?"))  </a:t>
            </a:r>
          </a:p>
          <a:p>
            <a:pPr marL="0" indent="0">
              <a:buNone/>
            </a:pPr>
            <a:r>
              <a:rPr lang="en-IN" dirty="0"/>
              <a:t>    if age&lt;18:  </a:t>
            </a:r>
          </a:p>
          <a:p>
            <a:pPr marL="0" indent="0">
              <a:buNone/>
            </a:pPr>
            <a:r>
              <a:rPr lang="en-IN" dirty="0"/>
              <a:t>        raise </a:t>
            </a:r>
            <a:r>
              <a:rPr lang="en-IN" dirty="0" err="1"/>
              <a:t>ValueError</a:t>
            </a:r>
            <a:r>
              <a:rPr lang="en-IN" dirty="0"/>
              <a:t>('Age less than 18');  </a:t>
            </a:r>
          </a:p>
          <a:p>
            <a:pPr marL="0" indent="0">
              <a:buNone/>
            </a:pPr>
            <a:r>
              <a:rPr lang="en-IN" dirty="0"/>
              <a:t>    else:  </a:t>
            </a:r>
          </a:p>
          <a:p>
            <a:pPr marL="0" indent="0">
              <a:buNone/>
            </a:pPr>
            <a:r>
              <a:rPr lang="en-IN" dirty="0"/>
              <a:t>        print("the age is valid")  </a:t>
            </a:r>
          </a:p>
          <a:p>
            <a:pPr marL="0" indent="0">
              <a:buNone/>
            </a:pPr>
            <a:r>
              <a:rPr lang="en-IN" dirty="0"/>
              <a:t>except </a:t>
            </a:r>
            <a:r>
              <a:rPr lang="en-IN" dirty="0" err="1"/>
              <a:t>ValueError</a:t>
            </a:r>
            <a:r>
              <a:rPr lang="en-IN" dirty="0"/>
              <a:t> as e:  </a:t>
            </a:r>
          </a:p>
          <a:p>
            <a:pPr marL="0" indent="0">
              <a:buNone/>
            </a:pPr>
            <a:r>
              <a:rPr lang="en-IN" dirty="0"/>
              <a:t>    print("Age not valid: "+str(e))</a:t>
            </a:r>
          </a:p>
          <a:p>
            <a:pPr marL="0" indent="0">
              <a:buNone/>
            </a:pPr>
            <a:r>
              <a:rPr lang="en-IN" b="1" dirty="0"/>
              <a:t>Output:</a:t>
            </a:r>
          </a:p>
          <a:p>
            <a:pPr marL="0" indent="0">
              <a:buNone/>
            </a:pPr>
            <a:r>
              <a:rPr lang="en-IN" dirty="0"/>
              <a:t>Enter the age?14</a:t>
            </a:r>
          </a:p>
          <a:p>
            <a:pPr marL="0" indent="0">
              <a:buNone/>
            </a:pPr>
            <a:r>
              <a:rPr lang="en-IN" dirty="0"/>
              <a:t>Age not valid: Age less than 18</a:t>
            </a:r>
          </a:p>
        </p:txBody>
      </p:sp>
    </p:spTree>
    <p:extLst>
      <p:ext uri="{BB962C8B-B14F-4D97-AF65-F5344CB8AC3E}">
        <p14:creationId xmlns:p14="http://schemas.microsoft.com/office/powerpoint/2010/main" val="250463938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01CD6-EE7D-4920-B544-41A9E6F76775}"/>
              </a:ext>
            </a:extLst>
          </p:cNvPr>
          <p:cNvSpPr>
            <a:spLocks noGrp="1"/>
          </p:cNvSpPr>
          <p:nvPr>
            <p:ph type="title"/>
          </p:nvPr>
        </p:nvSpPr>
        <p:spPr>
          <a:xfrm>
            <a:off x="838200" y="283239"/>
            <a:ext cx="10515600" cy="713048"/>
          </a:xfrm>
        </p:spPr>
        <p:txBody>
          <a:bodyPr/>
          <a:lstStyle/>
          <a:p>
            <a:pPr algn="ctr"/>
            <a:r>
              <a:rPr lang="en-IN" dirty="0"/>
              <a:t>Creating User-Defined (Custom) Exception </a:t>
            </a:r>
          </a:p>
        </p:txBody>
      </p:sp>
      <p:sp>
        <p:nvSpPr>
          <p:cNvPr id="3" name="Content Placeholder 2">
            <a:extLst>
              <a:ext uri="{FF2B5EF4-FFF2-40B4-BE49-F238E27FC236}">
                <a16:creationId xmlns:a16="http://schemas.microsoft.com/office/drawing/2014/main" id="{158311F2-CABB-4E00-990E-3AED19713439}"/>
              </a:ext>
            </a:extLst>
          </p:cNvPr>
          <p:cNvSpPr>
            <a:spLocks noGrp="1"/>
          </p:cNvSpPr>
          <p:nvPr>
            <p:ph idx="1"/>
          </p:nvPr>
        </p:nvSpPr>
        <p:spPr>
          <a:xfrm>
            <a:off x="302525" y="1064524"/>
            <a:ext cx="11586949" cy="5834419"/>
          </a:xfrm>
        </p:spPr>
        <p:txBody>
          <a:bodyPr>
            <a:normAutofit/>
          </a:bodyPr>
          <a:lstStyle/>
          <a:p>
            <a:r>
              <a:rPr lang="en-IN" dirty="0"/>
              <a:t>The python allows us to create our own exceptions that can be raised from the program and caught using the except clause. Example, </a:t>
            </a:r>
          </a:p>
          <a:p>
            <a:pPr marL="0" indent="0">
              <a:buNone/>
            </a:pPr>
            <a:r>
              <a:rPr lang="en-IN" dirty="0"/>
              <a:t>class </a:t>
            </a:r>
            <a:r>
              <a:rPr lang="en-IN" dirty="0" err="1"/>
              <a:t>ErrorInCode</a:t>
            </a:r>
            <a:r>
              <a:rPr lang="en-IN" dirty="0"/>
              <a:t>(Exception):    </a:t>
            </a:r>
          </a:p>
          <a:p>
            <a:pPr marL="0" indent="0">
              <a:buNone/>
            </a:pPr>
            <a:r>
              <a:rPr lang="en-IN" dirty="0"/>
              <a:t>    def __</a:t>
            </a:r>
            <a:r>
              <a:rPr lang="en-IN" dirty="0" err="1"/>
              <a:t>init</a:t>
            </a:r>
            <a:r>
              <a:rPr lang="en-IN" dirty="0"/>
              <a:t>__(self, </a:t>
            </a:r>
            <a:r>
              <a:rPr lang="en-IN" dirty="0" err="1"/>
              <a:t>val</a:t>
            </a:r>
            <a:r>
              <a:rPr lang="en-IN" dirty="0"/>
              <a:t>):    </a:t>
            </a:r>
          </a:p>
          <a:p>
            <a:pPr marL="0" indent="0">
              <a:buNone/>
            </a:pPr>
            <a:r>
              <a:rPr lang="en-IN" dirty="0"/>
              <a:t>        </a:t>
            </a:r>
            <a:r>
              <a:rPr lang="en-IN" dirty="0" err="1"/>
              <a:t>self.data</a:t>
            </a:r>
            <a:r>
              <a:rPr lang="en-IN" dirty="0"/>
              <a:t> = </a:t>
            </a:r>
            <a:r>
              <a:rPr lang="en-IN" dirty="0" err="1"/>
              <a:t>val</a:t>
            </a:r>
            <a:endParaRPr lang="en-IN" dirty="0"/>
          </a:p>
          <a:p>
            <a:pPr marL="0" indent="0">
              <a:buNone/>
            </a:pPr>
            <a:r>
              <a:rPr lang="en-IN" dirty="0"/>
              <a:t>try:    </a:t>
            </a:r>
          </a:p>
          <a:p>
            <a:pPr marL="0" indent="0">
              <a:buNone/>
            </a:pPr>
            <a:r>
              <a:rPr lang="en-IN" dirty="0"/>
              <a:t>    raise </a:t>
            </a:r>
            <a:r>
              <a:rPr lang="en-IN" dirty="0" err="1"/>
              <a:t>ErrorInCode</a:t>
            </a:r>
            <a:r>
              <a:rPr lang="en-IN" dirty="0"/>
              <a:t>(2000)    </a:t>
            </a:r>
          </a:p>
          <a:p>
            <a:pPr marL="0" indent="0">
              <a:buNone/>
            </a:pPr>
            <a:r>
              <a:rPr lang="en-IN" dirty="0"/>
              <a:t>except </a:t>
            </a:r>
            <a:r>
              <a:rPr lang="en-IN" dirty="0" err="1"/>
              <a:t>ErrorInCode</a:t>
            </a:r>
            <a:r>
              <a:rPr lang="en-IN" dirty="0"/>
              <a:t> as ae:</a:t>
            </a:r>
          </a:p>
          <a:p>
            <a:pPr marL="0" indent="0">
              <a:buNone/>
            </a:pPr>
            <a:r>
              <a:rPr lang="en-IN" dirty="0"/>
              <a:t>    print("Received error:", </a:t>
            </a:r>
            <a:r>
              <a:rPr lang="en-IN" dirty="0" err="1"/>
              <a:t>ae.data</a:t>
            </a:r>
            <a:r>
              <a:rPr lang="en-IN" dirty="0"/>
              <a:t>)</a:t>
            </a:r>
          </a:p>
          <a:p>
            <a:pPr marL="0" indent="0">
              <a:buNone/>
            </a:pPr>
            <a:r>
              <a:rPr lang="en-IN" b="1" dirty="0"/>
              <a:t>Output:</a:t>
            </a:r>
          </a:p>
          <a:p>
            <a:pPr marL="0" indent="0">
              <a:buNone/>
            </a:pPr>
            <a:r>
              <a:rPr lang="en-IN" dirty="0"/>
              <a:t>Received error: 2000</a:t>
            </a:r>
          </a:p>
        </p:txBody>
      </p:sp>
    </p:spTree>
    <p:extLst>
      <p:ext uri="{BB962C8B-B14F-4D97-AF65-F5344CB8AC3E}">
        <p14:creationId xmlns:p14="http://schemas.microsoft.com/office/powerpoint/2010/main" val="384180404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2AFD5-00AF-43BE-B541-04A5B097AF52}"/>
              </a:ext>
            </a:extLst>
          </p:cNvPr>
          <p:cNvSpPr>
            <a:spLocks noGrp="1"/>
          </p:cNvSpPr>
          <p:nvPr>
            <p:ph type="title"/>
          </p:nvPr>
        </p:nvSpPr>
        <p:spPr/>
        <p:txBody>
          <a:bodyPr/>
          <a:lstStyle/>
          <a:p>
            <a:pPr algn="ctr"/>
            <a:r>
              <a:rPr lang="en-IN" dirty="0"/>
              <a:t>Assertion</a:t>
            </a:r>
          </a:p>
        </p:txBody>
      </p:sp>
      <p:sp>
        <p:nvSpPr>
          <p:cNvPr id="3" name="Content Placeholder 2">
            <a:extLst>
              <a:ext uri="{FF2B5EF4-FFF2-40B4-BE49-F238E27FC236}">
                <a16:creationId xmlns:a16="http://schemas.microsoft.com/office/drawing/2014/main" id="{E977300B-FD02-47BE-B78F-DA1C24A1E60C}"/>
              </a:ext>
            </a:extLst>
          </p:cNvPr>
          <p:cNvSpPr>
            <a:spLocks noGrp="1"/>
          </p:cNvSpPr>
          <p:nvPr>
            <p:ph idx="1"/>
          </p:nvPr>
        </p:nvSpPr>
        <p:spPr/>
        <p:txBody>
          <a:bodyPr/>
          <a:lstStyle/>
          <a:p>
            <a:r>
              <a:rPr lang="en-IN" dirty="0"/>
              <a:t>Assertions in any programming language are the </a:t>
            </a:r>
            <a:r>
              <a:rPr lang="en-IN" b="1" dirty="0"/>
              <a:t>debugging tools</a:t>
            </a:r>
            <a:r>
              <a:rPr lang="en-IN" dirty="0"/>
              <a:t> which help in smooth flow of code. </a:t>
            </a:r>
          </a:p>
          <a:p>
            <a:r>
              <a:rPr lang="en-IN" dirty="0"/>
              <a:t>Assertions are mainly assumptions and a programmer knows it always must be true. Hence, puts them in between code so that failure of them doesn’t allow the code to execute further.</a:t>
            </a:r>
          </a:p>
          <a:p>
            <a:r>
              <a:rPr lang="en-IN" dirty="0"/>
              <a:t>In python </a:t>
            </a:r>
            <a:r>
              <a:rPr lang="en-IN" b="1" dirty="0"/>
              <a:t>assert</a:t>
            </a:r>
            <a:r>
              <a:rPr lang="en-IN" dirty="0"/>
              <a:t> keyword helps in achieving this task. This statement simply takes input a </a:t>
            </a:r>
            <a:r>
              <a:rPr lang="en-IN" dirty="0" err="1"/>
              <a:t>boolean</a:t>
            </a:r>
            <a:r>
              <a:rPr lang="en-IN" dirty="0"/>
              <a:t> condition, which when returns </a:t>
            </a:r>
            <a:r>
              <a:rPr lang="en-IN" b="1" dirty="0"/>
              <a:t>true</a:t>
            </a:r>
            <a:r>
              <a:rPr lang="en-IN" dirty="0"/>
              <a:t> doesn’t return anything, but if it is computed to be </a:t>
            </a:r>
            <a:r>
              <a:rPr lang="en-IN" b="1" dirty="0"/>
              <a:t>false</a:t>
            </a:r>
            <a:r>
              <a:rPr lang="en-IN" dirty="0"/>
              <a:t>, then it raises an </a:t>
            </a:r>
            <a:r>
              <a:rPr lang="en-IN" dirty="0" err="1"/>
              <a:t>AssertionError</a:t>
            </a:r>
            <a:r>
              <a:rPr lang="en-IN" dirty="0"/>
              <a:t> along with the optional message provided.</a:t>
            </a:r>
          </a:p>
        </p:txBody>
      </p:sp>
    </p:spTree>
    <p:extLst>
      <p:ext uri="{BB962C8B-B14F-4D97-AF65-F5344CB8AC3E}">
        <p14:creationId xmlns:p14="http://schemas.microsoft.com/office/powerpoint/2010/main" val="249998903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C4BB9-E7DD-45EC-9736-A3F624DA2CC1}"/>
              </a:ext>
            </a:extLst>
          </p:cNvPr>
          <p:cNvSpPr>
            <a:spLocks noGrp="1"/>
          </p:cNvSpPr>
          <p:nvPr>
            <p:ph type="title"/>
          </p:nvPr>
        </p:nvSpPr>
        <p:spPr/>
        <p:txBody>
          <a:bodyPr/>
          <a:lstStyle/>
          <a:p>
            <a:pPr algn="ctr"/>
            <a:r>
              <a:rPr lang="en-IN" dirty="0"/>
              <a:t>Syntax</a:t>
            </a:r>
          </a:p>
        </p:txBody>
      </p:sp>
      <p:sp>
        <p:nvSpPr>
          <p:cNvPr id="3" name="Content Placeholder 2">
            <a:extLst>
              <a:ext uri="{FF2B5EF4-FFF2-40B4-BE49-F238E27FC236}">
                <a16:creationId xmlns:a16="http://schemas.microsoft.com/office/drawing/2014/main" id="{9911BEF3-A513-4798-AEBA-F2FE90D84E32}"/>
              </a:ext>
            </a:extLst>
          </p:cNvPr>
          <p:cNvSpPr>
            <a:spLocks noGrp="1"/>
          </p:cNvSpPr>
          <p:nvPr>
            <p:ph idx="1"/>
          </p:nvPr>
        </p:nvSpPr>
        <p:spPr>
          <a:xfrm>
            <a:off x="838200" y="1825625"/>
            <a:ext cx="10727028" cy="4351338"/>
          </a:xfrm>
        </p:spPr>
        <p:txBody>
          <a:bodyPr/>
          <a:lstStyle/>
          <a:p>
            <a:r>
              <a:rPr lang="en-IN" dirty="0"/>
              <a:t>Syntax : assert condition, </a:t>
            </a:r>
            <a:r>
              <a:rPr lang="en-IN" dirty="0" err="1"/>
              <a:t>error_message</a:t>
            </a:r>
            <a:r>
              <a:rPr lang="en-IN" dirty="0"/>
              <a:t>(optional)</a:t>
            </a:r>
          </a:p>
          <a:p>
            <a:r>
              <a:rPr lang="en-IN" b="1" dirty="0"/>
              <a:t>Parameters :</a:t>
            </a:r>
          </a:p>
          <a:p>
            <a:r>
              <a:rPr lang="en-IN" dirty="0"/>
              <a:t>condition : The </a:t>
            </a:r>
            <a:r>
              <a:rPr lang="en-IN" dirty="0" err="1"/>
              <a:t>boolean</a:t>
            </a:r>
            <a:r>
              <a:rPr lang="en-IN" dirty="0"/>
              <a:t> condition returning true or false.</a:t>
            </a:r>
          </a:p>
          <a:p>
            <a:r>
              <a:rPr lang="en-IN" dirty="0" err="1"/>
              <a:t>error_message</a:t>
            </a:r>
            <a:r>
              <a:rPr lang="en-IN" dirty="0"/>
              <a:t> : The optional argument to be printed in console in case of </a:t>
            </a:r>
            <a:r>
              <a:rPr lang="en-IN" dirty="0" err="1"/>
              <a:t>AssertionError</a:t>
            </a:r>
            <a:endParaRPr lang="en-IN" dirty="0"/>
          </a:p>
          <a:p>
            <a:r>
              <a:rPr lang="en-IN" b="1" dirty="0"/>
              <a:t>Returns :</a:t>
            </a:r>
          </a:p>
          <a:p>
            <a:r>
              <a:rPr lang="en-IN" dirty="0"/>
              <a:t>Returns </a:t>
            </a:r>
            <a:r>
              <a:rPr lang="en-IN" dirty="0" err="1"/>
              <a:t>AssertionError</a:t>
            </a:r>
            <a:r>
              <a:rPr lang="en-IN" dirty="0"/>
              <a:t>, in case the condition evaluates to </a:t>
            </a:r>
            <a:r>
              <a:rPr lang="en-IN" b="1" dirty="0"/>
              <a:t>false</a:t>
            </a:r>
            <a:r>
              <a:rPr lang="en-IN" dirty="0"/>
              <a:t> along with the error message which when provided.</a:t>
            </a:r>
          </a:p>
        </p:txBody>
      </p:sp>
    </p:spTree>
    <p:extLst>
      <p:ext uri="{BB962C8B-B14F-4D97-AF65-F5344CB8AC3E}">
        <p14:creationId xmlns:p14="http://schemas.microsoft.com/office/powerpoint/2010/main" val="238444997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D32D7-9FBA-4A51-9D58-36948528957B}"/>
              </a:ext>
            </a:extLst>
          </p:cNvPr>
          <p:cNvSpPr>
            <a:spLocks noGrp="1"/>
          </p:cNvSpPr>
          <p:nvPr>
            <p:ph type="title"/>
          </p:nvPr>
        </p:nvSpPr>
        <p:spPr>
          <a:xfrm>
            <a:off x="838200" y="365126"/>
            <a:ext cx="10515600" cy="863174"/>
          </a:xfrm>
        </p:spPr>
        <p:txBody>
          <a:bodyPr/>
          <a:lstStyle/>
          <a:p>
            <a:pPr algn="ctr"/>
            <a:r>
              <a:rPr lang="en-IN" dirty="0" err="1"/>
              <a:t>Cntd</a:t>
            </a:r>
            <a:r>
              <a:rPr lang="en-IN" dirty="0"/>
              <a:t>… </a:t>
            </a:r>
          </a:p>
        </p:txBody>
      </p:sp>
      <p:sp>
        <p:nvSpPr>
          <p:cNvPr id="3" name="Content Placeholder 2">
            <a:extLst>
              <a:ext uri="{FF2B5EF4-FFF2-40B4-BE49-F238E27FC236}">
                <a16:creationId xmlns:a16="http://schemas.microsoft.com/office/drawing/2014/main" id="{4B5BB66F-9997-4B84-907B-17F91BBB8D83}"/>
              </a:ext>
            </a:extLst>
          </p:cNvPr>
          <p:cNvSpPr>
            <a:spLocks noGrp="1"/>
          </p:cNvSpPr>
          <p:nvPr>
            <p:ph idx="1"/>
          </p:nvPr>
        </p:nvSpPr>
        <p:spPr>
          <a:xfrm>
            <a:off x="838200" y="1351128"/>
            <a:ext cx="10515600" cy="5322627"/>
          </a:xfrm>
        </p:spPr>
        <p:txBody>
          <a:bodyPr>
            <a:normAutofit/>
          </a:bodyPr>
          <a:lstStyle/>
          <a:p>
            <a:r>
              <a:rPr lang="en-IN" dirty="0"/>
              <a:t>Example:</a:t>
            </a:r>
          </a:p>
          <a:p>
            <a:pPr marL="0" indent="0">
              <a:buNone/>
            </a:pPr>
            <a:r>
              <a:rPr lang="en-IN" dirty="0"/>
              <a:t>a = 4</a:t>
            </a:r>
          </a:p>
          <a:p>
            <a:pPr marL="0" indent="0">
              <a:buNone/>
            </a:pPr>
            <a:r>
              <a:rPr lang="en-IN" dirty="0"/>
              <a:t>b = int(input('Enter b: '));</a:t>
            </a:r>
          </a:p>
          <a:p>
            <a:pPr marL="0" indent="0">
              <a:buNone/>
            </a:pPr>
            <a:r>
              <a:rPr lang="en-IN" dirty="0"/>
              <a:t>print ("The value of a / b is : ") </a:t>
            </a:r>
          </a:p>
          <a:p>
            <a:pPr marL="0" indent="0">
              <a:buNone/>
            </a:pPr>
            <a:r>
              <a:rPr lang="en-IN" dirty="0"/>
              <a:t>assert b != 0, "Divide by 0 error"</a:t>
            </a:r>
          </a:p>
          <a:p>
            <a:pPr marL="0" indent="0">
              <a:buNone/>
            </a:pPr>
            <a:r>
              <a:rPr lang="en-IN" dirty="0"/>
              <a:t>print (a / b)</a:t>
            </a:r>
          </a:p>
          <a:p>
            <a:pPr marL="0" indent="0">
              <a:buNone/>
            </a:pPr>
            <a:r>
              <a:rPr lang="en-IN" b="1" dirty="0"/>
              <a:t>Output:</a:t>
            </a:r>
          </a:p>
          <a:p>
            <a:pPr marL="0" indent="0">
              <a:buNone/>
            </a:pPr>
            <a:r>
              <a:rPr lang="en-IN" dirty="0"/>
              <a:t>Enter b: 0</a:t>
            </a:r>
          </a:p>
          <a:p>
            <a:pPr marL="0" indent="0">
              <a:buNone/>
            </a:pPr>
            <a:r>
              <a:rPr lang="en-IN" dirty="0"/>
              <a:t>The value of a / b is : </a:t>
            </a:r>
          </a:p>
          <a:p>
            <a:pPr marL="0" indent="0">
              <a:buNone/>
            </a:pPr>
            <a:r>
              <a:rPr lang="en-IN" dirty="0" err="1"/>
              <a:t>AssertionError</a:t>
            </a:r>
            <a:r>
              <a:rPr lang="en-IN" dirty="0"/>
              <a:t>: Divide by 0 error</a:t>
            </a:r>
          </a:p>
        </p:txBody>
      </p:sp>
    </p:spTree>
    <p:extLst>
      <p:ext uri="{BB962C8B-B14F-4D97-AF65-F5344CB8AC3E}">
        <p14:creationId xmlns:p14="http://schemas.microsoft.com/office/powerpoint/2010/main" val="143162887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F2865-8313-407E-B5CF-FEA6D92B293B}"/>
              </a:ext>
            </a:extLst>
          </p:cNvPr>
          <p:cNvSpPr>
            <a:spLocks noGrp="1"/>
          </p:cNvSpPr>
          <p:nvPr>
            <p:ph type="title"/>
          </p:nvPr>
        </p:nvSpPr>
        <p:spPr>
          <a:xfrm>
            <a:off x="974677" y="187705"/>
            <a:ext cx="10515600" cy="644809"/>
          </a:xfrm>
        </p:spPr>
        <p:txBody>
          <a:bodyPr>
            <a:normAutofit fontScale="90000"/>
          </a:bodyPr>
          <a:lstStyle/>
          <a:p>
            <a:pPr algn="ctr"/>
            <a:r>
              <a:rPr lang="en-IN" dirty="0"/>
              <a:t>Practical example of assertion</a:t>
            </a:r>
          </a:p>
        </p:txBody>
      </p:sp>
      <p:sp>
        <p:nvSpPr>
          <p:cNvPr id="3" name="Content Placeholder 2">
            <a:extLst>
              <a:ext uri="{FF2B5EF4-FFF2-40B4-BE49-F238E27FC236}">
                <a16:creationId xmlns:a16="http://schemas.microsoft.com/office/drawing/2014/main" id="{66BDC8CB-BC2B-4E01-8D98-F2C2CE245EC1}"/>
              </a:ext>
            </a:extLst>
          </p:cNvPr>
          <p:cNvSpPr>
            <a:spLocks noGrp="1"/>
          </p:cNvSpPr>
          <p:nvPr>
            <p:ph idx="1"/>
          </p:nvPr>
        </p:nvSpPr>
        <p:spPr>
          <a:xfrm>
            <a:off x="559558" y="832515"/>
            <a:ext cx="11191164" cy="6264321"/>
          </a:xfrm>
        </p:spPr>
        <p:txBody>
          <a:bodyPr>
            <a:normAutofit fontScale="85000" lnSpcReduction="20000"/>
          </a:bodyPr>
          <a:lstStyle/>
          <a:p>
            <a:pPr>
              <a:lnSpc>
                <a:spcPct val="120000"/>
              </a:lnSpc>
            </a:pPr>
            <a:r>
              <a:rPr lang="en-IN" sz="3000" dirty="0"/>
              <a:t>Assertion has much greater utility in testing and Quality assurance role in any development domain. Different types of assertions are used depending upon the application. Below program only allows the batch with all hot food (i.e. temperature &gt;=27) be dispatched, else rejects whole batch. </a:t>
            </a:r>
          </a:p>
          <a:p>
            <a:pPr>
              <a:lnSpc>
                <a:spcPct val="120000"/>
              </a:lnSpc>
            </a:pPr>
            <a:r>
              <a:rPr lang="en-IN" sz="3000" dirty="0"/>
              <a:t>Program:</a:t>
            </a:r>
          </a:p>
          <a:p>
            <a:pPr marL="0" indent="0">
              <a:buNone/>
            </a:pPr>
            <a:r>
              <a:rPr lang="en-IN" dirty="0"/>
              <a:t>batch = [ 40, 27, 39, 25, 21] 		# initializing list of foods temperatures </a:t>
            </a:r>
          </a:p>
          <a:p>
            <a:pPr marL="0" indent="0">
              <a:buNone/>
            </a:pPr>
            <a:r>
              <a:rPr lang="en-IN" dirty="0"/>
              <a:t>cut = 27 #Cut off temperature</a:t>
            </a:r>
          </a:p>
          <a:p>
            <a:pPr marL="0" indent="0">
              <a:buNone/>
            </a:pPr>
            <a:r>
              <a:rPr lang="en-IN" dirty="0"/>
              <a:t>for </a:t>
            </a:r>
            <a:r>
              <a:rPr lang="en-IN" dirty="0" err="1"/>
              <a:t>i</a:t>
            </a:r>
            <a:r>
              <a:rPr lang="en-IN" dirty="0"/>
              <a:t> in batch: </a:t>
            </a:r>
          </a:p>
          <a:p>
            <a:pPr marL="0" indent="0">
              <a:buNone/>
            </a:pPr>
            <a:r>
              <a:rPr lang="en-IN" dirty="0"/>
              <a:t>    assert </a:t>
            </a:r>
            <a:r>
              <a:rPr lang="en-IN" dirty="0" err="1"/>
              <a:t>i</a:t>
            </a:r>
            <a:r>
              <a:rPr lang="en-IN" dirty="0"/>
              <a:t> &gt;= 27, "Batch is Rejected"   #Checking valid temperature using assert</a:t>
            </a:r>
          </a:p>
          <a:p>
            <a:pPr marL="0" indent="0">
              <a:buNone/>
            </a:pPr>
            <a:r>
              <a:rPr lang="en-IN" dirty="0"/>
              <a:t>    print (str(</a:t>
            </a:r>
            <a:r>
              <a:rPr lang="en-IN" dirty="0" err="1"/>
              <a:t>i</a:t>
            </a:r>
            <a:r>
              <a:rPr lang="en-IN" dirty="0"/>
              <a:t>) + " is O.K" )</a:t>
            </a:r>
          </a:p>
          <a:p>
            <a:pPr marL="0" indent="0">
              <a:buNone/>
            </a:pPr>
            <a:r>
              <a:rPr lang="en-IN" b="1" dirty="0"/>
              <a:t>Output:</a:t>
            </a:r>
          </a:p>
          <a:p>
            <a:pPr marL="0" indent="0">
              <a:buNone/>
            </a:pPr>
            <a:r>
              <a:rPr lang="en-IN" dirty="0"/>
              <a:t>40 is O.K</a:t>
            </a:r>
          </a:p>
          <a:p>
            <a:pPr marL="0" indent="0">
              <a:buNone/>
            </a:pPr>
            <a:r>
              <a:rPr lang="en-IN" dirty="0"/>
              <a:t>27 is O.K</a:t>
            </a:r>
          </a:p>
          <a:p>
            <a:pPr marL="0" indent="0">
              <a:buNone/>
            </a:pPr>
            <a:r>
              <a:rPr lang="en-IN" dirty="0"/>
              <a:t>39 is O.K</a:t>
            </a:r>
          </a:p>
          <a:p>
            <a:pPr marL="0" indent="0">
              <a:buNone/>
            </a:pPr>
            <a:r>
              <a:rPr lang="en-IN" dirty="0" err="1"/>
              <a:t>AssertionError</a:t>
            </a:r>
            <a:r>
              <a:rPr lang="en-IN" dirty="0"/>
              <a:t>: Batch is Rejected</a:t>
            </a:r>
          </a:p>
        </p:txBody>
      </p:sp>
    </p:spTree>
    <p:extLst>
      <p:ext uri="{BB962C8B-B14F-4D97-AF65-F5344CB8AC3E}">
        <p14:creationId xmlns:p14="http://schemas.microsoft.com/office/powerpoint/2010/main" val="253719302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49F50-AE93-428A-8970-C6D0948BD221}"/>
              </a:ext>
            </a:extLst>
          </p:cNvPr>
          <p:cNvSpPr>
            <a:spLocks noGrp="1"/>
          </p:cNvSpPr>
          <p:nvPr>
            <p:ph type="title"/>
          </p:nvPr>
        </p:nvSpPr>
        <p:spPr>
          <a:xfrm>
            <a:off x="838200" y="93804"/>
            <a:ext cx="10515600" cy="1325563"/>
          </a:xfrm>
        </p:spPr>
        <p:txBody>
          <a:bodyPr/>
          <a:lstStyle/>
          <a:p>
            <a:pPr algn="ctr"/>
            <a:r>
              <a:rPr lang="en-IN" dirty="0"/>
              <a:t>Abstract Class (Abstract Base Class- ABC)</a:t>
            </a:r>
          </a:p>
        </p:txBody>
      </p:sp>
      <p:sp>
        <p:nvSpPr>
          <p:cNvPr id="3" name="Content Placeholder 2">
            <a:extLst>
              <a:ext uri="{FF2B5EF4-FFF2-40B4-BE49-F238E27FC236}">
                <a16:creationId xmlns:a16="http://schemas.microsoft.com/office/drawing/2014/main" id="{F512AC26-6CEC-43C6-8D7E-5B83129BB22E}"/>
              </a:ext>
            </a:extLst>
          </p:cNvPr>
          <p:cNvSpPr>
            <a:spLocks noGrp="1"/>
          </p:cNvSpPr>
          <p:nvPr>
            <p:ph idx="1"/>
          </p:nvPr>
        </p:nvSpPr>
        <p:spPr>
          <a:xfrm>
            <a:off x="193184" y="1419366"/>
            <a:ext cx="11861442" cy="5117911"/>
          </a:xfrm>
        </p:spPr>
        <p:txBody>
          <a:bodyPr>
            <a:normAutofit/>
          </a:bodyPr>
          <a:lstStyle/>
          <a:p>
            <a:r>
              <a:rPr lang="en-IN" dirty="0"/>
              <a:t>A class which contains zero or more abstract methods is called an abstract class.</a:t>
            </a:r>
          </a:p>
          <a:p>
            <a:r>
              <a:rPr lang="en-IN" dirty="0"/>
              <a:t>An abstract method is a method that has declaration but not has any implementation. </a:t>
            </a:r>
          </a:p>
          <a:p>
            <a:r>
              <a:rPr lang="en-IN" dirty="0"/>
              <a:t>Abstract classes can not be instantiated and it needs subclasses to provide implementations for those abstract methods.</a:t>
            </a:r>
          </a:p>
          <a:p>
            <a:r>
              <a:rPr lang="en-IN" dirty="0"/>
              <a:t>While we are designing large functional units we use an abstract class.</a:t>
            </a:r>
          </a:p>
          <a:p>
            <a:r>
              <a:rPr lang="en-IN" dirty="0"/>
              <a:t>When abstract class has all abstract methods, then behaves like interface.</a:t>
            </a:r>
          </a:p>
          <a:p>
            <a:r>
              <a:rPr lang="en-IN" dirty="0"/>
              <a:t>There is no concept like interface in python and it is not required also because python supports multiple inheritance and other languages like Java mainly requires interface to provide functionality similar to multiple inheritance.</a:t>
            </a:r>
          </a:p>
        </p:txBody>
      </p:sp>
    </p:spTree>
    <p:extLst>
      <p:ext uri="{BB962C8B-B14F-4D97-AF65-F5344CB8AC3E}">
        <p14:creationId xmlns:p14="http://schemas.microsoft.com/office/powerpoint/2010/main" val="342954433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9A300-649D-4AEA-9E6E-B1E7A5FDF0A0}"/>
              </a:ext>
            </a:extLst>
          </p:cNvPr>
          <p:cNvSpPr>
            <a:spLocks noGrp="1"/>
          </p:cNvSpPr>
          <p:nvPr>
            <p:ph type="title"/>
          </p:nvPr>
        </p:nvSpPr>
        <p:spPr>
          <a:xfrm>
            <a:off x="838200" y="365125"/>
            <a:ext cx="10515600" cy="781287"/>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C6DCCD92-E335-4C24-ACCB-D900959AA2F0}"/>
              </a:ext>
            </a:extLst>
          </p:cNvPr>
          <p:cNvSpPr>
            <a:spLocks noGrp="1"/>
          </p:cNvSpPr>
          <p:nvPr>
            <p:ph idx="1"/>
          </p:nvPr>
        </p:nvSpPr>
        <p:spPr>
          <a:xfrm>
            <a:off x="838200" y="1337481"/>
            <a:ext cx="10816988" cy="5322626"/>
          </a:xfrm>
        </p:spPr>
        <p:txBody>
          <a:bodyPr>
            <a:normAutofit/>
          </a:bodyPr>
          <a:lstStyle/>
          <a:p>
            <a:r>
              <a:rPr lang="en-IN" dirty="0"/>
              <a:t>In python by default, it is not able to provide abstract classes, but python comes up with a module which provides the base for defining Abstract Base classes(ABC) and that module name is ABC. </a:t>
            </a:r>
          </a:p>
          <a:p>
            <a:r>
              <a:rPr lang="en-IN" dirty="0"/>
              <a:t>ABC works by marking methods of the base class as abstract and then registering concrete classes as implementations of the abstract methods. </a:t>
            </a:r>
          </a:p>
          <a:p>
            <a:r>
              <a:rPr lang="en-IN" dirty="0"/>
              <a:t>A method becomes an abstract by using </a:t>
            </a:r>
            <a:r>
              <a:rPr lang="en-IN" b="1" dirty="0"/>
              <a:t>decorator @</a:t>
            </a:r>
            <a:r>
              <a:rPr lang="en-IN" b="1" dirty="0" err="1"/>
              <a:t>abstractmethod</a:t>
            </a:r>
            <a:r>
              <a:rPr lang="en-IN" dirty="0"/>
              <a:t>.</a:t>
            </a:r>
          </a:p>
          <a:p>
            <a:r>
              <a:rPr lang="en-IN" dirty="0"/>
              <a:t>Forgetting to implement abstract methods in one of the subclasses raises an error.</a:t>
            </a:r>
          </a:p>
        </p:txBody>
      </p:sp>
    </p:spTree>
    <p:extLst>
      <p:ext uri="{BB962C8B-B14F-4D97-AF65-F5344CB8AC3E}">
        <p14:creationId xmlns:p14="http://schemas.microsoft.com/office/powerpoint/2010/main" val="163704584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6B1FB-D4AC-4642-ADD0-A79827C21AAD}"/>
              </a:ext>
            </a:extLst>
          </p:cNvPr>
          <p:cNvSpPr>
            <a:spLocks noGrp="1"/>
          </p:cNvSpPr>
          <p:nvPr>
            <p:ph type="title"/>
          </p:nvPr>
        </p:nvSpPr>
        <p:spPr>
          <a:xfrm>
            <a:off x="838200" y="20470"/>
            <a:ext cx="10515600" cy="753991"/>
          </a:xfrm>
        </p:spPr>
        <p:txBody>
          <a:bodyPr/>
          <a:lstStyle/>
          <a:p>
            <a:pPr algn="ctr"/>
            <a:r>
              <a:rPr lang="en-IN" dirty="0"/>
              <a:t>Examples of Abstract Class</a:t>
            </a:r>
          </a:p>
        </p:txBody>
      </p:sp>
      <p:sp>
        <p:nvSpPr>
          <p:cNvPr id="3" name="Content Placeholder 2">
            <a:extLst>
              <a:ext uri="{FF2B5EF4-FFF2-40B4-BE49-F238E27FC236}">
                <a16:creationId xmlns:a16="http://schemas.microsoft.com/office/drawing/2014/main" id="{9D97A914-CF9D-4C2D-81CA-D9372A9861F3}"/>
              </a:ext>
            </a:extLst>
          </p:cNvPr>
          <p:cNvSpPr>
            <a:spLocks noGrp="1"/>
          </p:cNvSpPr>
          <p:nvPr>
            <p:ph idx="1"/>
          </p:nvPr>
        </p:nvSpPr>
        <p:spPr>
          <a:xfrm>
            <a:off x="70508" y="5074626"/>
            <a:ext cx="12062350" cy="1647756"/>
          </a:xfrm>
        </p:spPr>
        <p:txBody>
          <a:bodyPr>
            <a:noAutofit/>
          </a:bodyPr>
          <a:lstStyle/>
          <a:p>
            <a:pPr marL="0" indent="0">
              <a:lnSpc>
                <a:spcPct val="100000"/>
              </a:lnSpc>
              <a:buNone/>
            </a:pPr>
            <a:r>
              <a:rPr lang="en-IN" sz="2400" dirty="0"/>
              <a:t>Example-1 is not an example of abstract class </a:t>
            </a:r>
          </a:p>
          <a:p>
            <a:pPr marL="0" indent="0">
              <a:lnSpc>
                <a:spcPct val="100000"/>
              </a:lnSpc>
              <a:buNone/>
            </a:pPr>
            <a:r>
              <a:rPr lang="en-IN" sz="2400" dirty="0"/>
              <a:t>because subclass Triangle doesn’t implement </a:t>
            </a:r>
          </a:p>
          <a:p>
            <a:pPr marL="0" indent="0">
              <a:lnSpc>
                <a:spcPct val="100000"/>
              </a:lnSpc>
              <a:buNone/>
            </a:pPr>
            <a:r>
              <a:rPr lang="en-IN" sz="2400" dirty="0"/>
              <a:t>‘sides’ method of parent class, still program doesn’t give error and we have not imported module ‘</a:t>
            </a:r>
            <a:r>
              <a:rPr lang="en-IN" sz="2400" dirty="0" err="1"/>
              <a:t>abc</a:t>
            </a:r>
            <a:r>
              <a:rPr lang="en-IN" sz="2400" dirty="0"/>
              <a:t>’ also. See Example-2 to understand abstract class.</a:t>
            </a:r>
          </a:p>
        </p:txBody>
      </p:sp>
      <p:sp>
        <p:nvSpPr>
          <p:cNvPr id="4" name="TextBox 3">
            <a:extLst>
              <a:ext uri="{FF2B5EF4-FFF2-40B4-BE49-F238E27FC236}">
                <a16:creationId xmlns:a16="http://schemas.microsoft.com/office/drawing/2014/main" id="{1BFB6822-460A-4853-9F96-B995C0F99934}"/>
              </a:ext>
            </a:extLst>
          </p:cNvPr>
          <p:cNvSpPr txBox="1"/>
          <p:nvPr/>
        </p:nvSpPr>
        <p:spPr>
          <a:xfrm>
            <a:off x="111452" y="747167"/>
            <a:ext cx="5982277" cy="4359142"/>
          </a:xfrm>
          <a:prstGeom prst="rect">
            <a:avLst/>
          </a:prstGeom>
          <a:noFill/>
          <a:ln w="3175">
            <a:solidFill>
              <a:schemeClr val="tx1"/>
            </a:solidFill>
          </a:ln>
        </p:spPr>
        <p:txBody>
          <a:bodyPr wrap="square" rtlCol="0">
            <a:spAutoFit/>
          </a:bodyPr>
          <a:lstStyle/>
          <a:p>
            <a:pPr lvl="0">
              <a:lnSpc>
                <a:spcPct val="90000"/>
              </a:lnSpc>
              <a:spcBef>
                <a:spcPts val="1000"/>
              </a:spcBef>
            </a:pPr>
            <a:r>
              <a:rPr lang="en-IN" sz="2600" dirty="0">
                <a:solidFill>
                  <a:prstClr val="black"/>
                </a:solidFill>
                <a:latin typeface="Times New Roman" panose="02020603050405020304" pitchFamily="18" charset="0"/>
                <a:cs typeface="Times New Roman" panose="02020603050405020304" pitchFamily="18" charset="0"/>
              </a:rPr>
              <a:t>Example-1:</a:t>
            </a:r>
          </a:p>
          <a:p>
            <a:pPr lvl="0">
              <a:lnSpc>
                <a:spcPct val="90000"/>
              </a:lnSpc>
              <a:spcBef>
                <a:spcPts val="1000"/>
              </a:spcBef>
            </a:pPr>
            <a:r>
              <a:rPr lang="en-IN" sz="2600" dirty="0">
                <a:solidFill>
                  <a:prstClr val="black"/>
                </a:solidFill>
                <a:latin typeface="Times New Roman" panose="02020603050405020304" pitchFamily="18" charset="0"/>
                <a:cs typeface="Times New Roman" panose="02020603050405020304" pitchFamily="18" charset="0"/>
              </a:rPr>
              <a:t>class Polygon:</a:t>
            </a:r>
          </a:p>
          <a:p>
            <a:pPr lvl="0">
              <a:lnSpc>
                <a:spcPct val="90000"/>
              </a:lnSpc>
              <a:spcBef>
                <a:spcPts val="1000"/>
              </a:spcBef>
            </a:pPr>
            <a:r>
              <a:rPr lang="en-IN" sz="2600" dirty="0">
                <a:solidFill>
                  <a:prstClr val="black"/>
                </a:solidFill>
                <a:latin typeface="Times New Roman" panose="02020603050405020304" pitchFamily="18" charset="0"/>
                <a:cs typeface="Times New Roman" panose="02020603050405020304" pitchFamily="18" charset="0"/>
              </a:rPr>
              <a:t>    def sides(self):  #unimplemented method</a:t>
            </a:r>
          </a:p>
          <a:p>
            <a:pPr lvl="0">
              <a:lnSpc>
                <a:spcPct val="90000"/>
              </a:lnSpc>
              <a:spcBef>
                <a:spcPts val="1000"/>
              </a:spcBef>
            </a:pPr>
            <a:r>
              <a:rPr lang="en-IN" sz="2600" dirty="0">
                <a:solidFill>
                  <a:prstClr val="black"/>
                </a:solidFill>
                <a:latin typeface="Times New Roman" panose="02020603050405020304" pitchFamily="18" charset="0"/>
                <a:cs typeface="Times New Roman" panose="02020603050405020304" pitchFamily="18" charset="0"/>
              </a:rPr>
              <a:t>        pass</a:t>
            </a:r>
          </a:p>
          <a:p>
            <a:pPr lvl="0">
              <a:lnSpc>
                <a:spcPct val="90000"/>
              </a:lnSpc>
              <a:spcBef>
                <a:spcPts val="1000"/>
              </a:spcBef>
            </a:pPr>
            <a:r>
              <a:rPr lang="en-IN" sz="2600" dirty="0">
                <a:solidFill>
                  <a:prstClr val="black"/>
                </a:solidFill>
                <a:latin typeface="Times New Roman" panose="02020603050405020304" pitchFamily="18" charset="0"/>
                <a:cs typeface="Times New Roman" panose="02020603050405020304" pitchFamily="18" charset="0"/>
              </a:rPr>
              <a:t>class Triangle(Polygon):</a:t>
            </a:r>
          </a:p>
          <a:p>
            <a:pPr lvl="0">
              <a:lnSpc>
                <a:spcPct val="90000"/>
              </a:lnSpc>
              <a:spcBef>
                <a:spcPts val="1000"/>
              </a:spcBef>
            </a:pPr>
            <a:r>
              <a:rPr lang="en-IN" sz="2600" dirty="0">
                <a:solidFill>
                  <a:prstClr val="black"/>
                </a:solidFill>
                <a:latin typeface="Times New Roman" panose="02020603050405020304" pitchFamily="18" charset="0"/>
                <a:cs typeface="Times New Roman" panose="02020603050405020304" pitchFamily="18" charset="0"/>
              </a:rPr>
              <a:t>    pass</a:t>
            </a:r>
          </a:p>
          <a:p>
            <a:pPr lvl="0">
              <a:lnSpc>
                <a:spcPct val="90000"/>
              </a:lnSpc>
              <a:spcBef>
                <a:spcPts val="1000"/>
              </a:spcBef>
            </a:pPr>
            <a:r>
              <a:rPr lang="en-IN" sz="2600" dirty="0">
                <a:solidFill>
                  <a:prstClr val="black"/>
                </a:solidFill>
                <a:latin typeface="Times New Roman" panose="02020603050405020304" pitchFamily="18" charset="0"/>
                <a:cs typeface="Times New Roman" panose="02020603050405020304" pitchFamily="18" charset="0"/>
              </a:rPr>
              <a:t>R = Triangle()</a:t>
            </a:r>
          </a:p>
          <a:p>
            <a:pPr lvl="0">
              <a:lnSpc>
                <a:spcPct val="90000"/>
              </a:lnSpc>
              <a:spcBef>
                <a:spcPts val="1000"/>
              </a:spcBef>
            </a:pPr>
            <a:r>
              <a:rPr lang="en-IN" sz="2600" dirty="0" err="1">
                <a:solidFill>
                  <a:prstClr val="black"/>
                </a:solidFill>
                <a:latin typeface="Times New Roman" panose="02020603050405020304" pitchFamily="18" charset="0"/>
                <a:cs typeface="Times New Roman" panose="02020603050405020304" pitchFamily="18" charset="0"/>
              </a:rPr>
              <a:t>R.sides</a:t>
            </a:r>
            <a:r>
              <a:rPr lang="en-IN" sz="2600" dirty="0">
                <a:solidFill>
                  <a:prstClr val="black"/>
                </a:solidFill>
                <a:latin typeface="Times New Roman" panose="02020603050405020304" pitchFamily="18" charset="0"/>
                <a:cs typeface="Times New Roman" panose="02020603050405020304" pitchFamily="18" charset="0"/>
              </a:rPr>
              <a:t>()</a:t>
            </a:r>
          </a:p>
          <a:p>
            <a:pPr lvl="0">
              <a:lnSpc>
                <a:spcPct val="90000"/>
              </a:lnSpc>
              <a:spcBef>
                <a:spcPts val="1000"/>
              </a:spcBef>
            </a:pPr>
            <a:r>
              <a:rPr lang="en-IN" sz="2600" b="1" dirty="0">
                <a:solidFill>
                  <a:prstClr val="black"/>
                </a:solidFill>
                <a:latin typeface="Times New Roman" panose="02020603050405020304" pitchFamily="18" charset="0"/>
                <a:cs typeface="Times New Roman" panose="02020603050405020304" pitchFamily="18" charset="0"/>
              </a:rPr>
              <a:t>Output: </a:t>
            </a:r>
            <a:r>
              <a:rPr lang="en-IN" sz="2600" dirty="0">
                <a:solidFill>
                  <a:prstClr val="black"/>
                </a:solidFill>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9E447076-AD9C-408A-A11A-B0560BB5B534}"/>
              </a:ext>
            </a:extLst>
          </p:cNvPr>
          <p:cNvSpPr txBox="1"/>
          <p:nvPr/>
        </p:nvSpPr>
        <p:spPr>
          <a:xfrm>
            <a:off x="6186982" y="730812"/>
            <a:ext cx="5986820" cy="5335820"/>
          </a:xfrm>
          <a:prstGeom prst="rect">
            <a:avLst/>
          </a:prstGeom>
          <a:noFill/>
          <a:ln w="3175">
            <a:solidFill>
              <a:schemeClr val="tx1"/>
            </a:solidFill>
          </a:ln>
        </p:spPr>
        <p:txBody>
          <a:bodyPr wrap="square" rtlCol="0">
            <a:spAutoFit/>
          </a:bodyPr>
          <a:lstStyle/>
          <a:p>
            <a:pPr lvl="0">
              <a:lnSpc>
                <a:spcPct val="90000"/>
              </a:lnSpc>
              <a:spcBef>
                <a:spcPts val="1000"/>
              </a:spcBef>
            </a:pPr>
            <a:r>
              <a:rPr lang="en-IN" sz="2600" dirty="0">
                <a:solidFill>
                  <a:prstClr val="black"/>
                </a:solidFill>
                <a:latin typeface="Times New Roman" panose="02020603050405020304" pitchFamily="18" charset="0"/>
                <a:cs typeface="Times New Roman" panose="02020603050405020304" pitchFamily="18" charset="0"/>
              </a:rPr>
              <a:t>Example-2:</a:t>
            </a:r>
          </a:p>
          <a:p>
            <a:pPr lvl="0">
              <a:lnSpc>
                <a:spcPct val="90000"/>
              </a:lnSpc>
              <a:spcBef>
                <a:spcPts val="1000"/>
              </a:spcBef>
            </a:pPr>
            <a:r>
              <a:rPr lang="en-IN" sz="2600" dirty="0">
                <a:solidFill>
                  <a:prstClr val="black"/>
                </a:solidFill>
                <a:latin typeface="Times New Roman" panose="02020603050405020304" pitchFamily="18" charset="0"/>
                <a:cs typeface="Times New Roman" panose="02020603050405020304" pitchFamily="18" charset="0"/>
              </a:rPr>
              <a:t>import </a:t>
            </a:r>
            <a:r>
              <a:rPr lang="en-IN" sz="2600" dirty="0" err="1">
                <a:solidFill>
                  <a:prstClr val="black"/>
                </a:solidFill>
                <a:latin typeface="Times New Roman" panose="02020603050405020304" pitchFamily="18" charset="0"/>
                <a:cs typeface="Times New Roman" panose="02020603050405020304" pitchFamily="18" charset="0"/>
              </a:rPr>
              <a:t>abc</a:t>
            </a:r>
            <a:endParaRPr lang="en-IN" sz="2600" dirty="0">
              <a:solidFill>
                <a:prstClr val="black"/>
              </a:solidFill>
              <a:latin typeface="Times New Roman" panose="02020603050405020304" pitchFamily="18" charset="0"/>
              <a:cs typeface="Times New Roman" panose="02020603050405020304" pitchFamily="18" charset="0"/>
            </a:endParaRPr>
          </a:p>
          <a:p>
            <a:pPr lvl="0">
              <a:lnSpc>
                <a:spcPct val="90000"/>
              </a:lnSpc>
              <a:spcBef>
                <a:spcPts val="1000"/>
              </a:spcBef>
            </a:pPr>
            <a:r>
              <a:rPr lang="en-IN" sz="2600" dirty="0">
                <a:solidFill>
                  <a:prstClr val="black"/>
                </a:solidFill>
                <a:latin typeface="Times New Roman" panose="02020603050405020304" pitchFamily="18" charset="0"/>
                <a:cs typeface="Times New Roman" panose="02020603050405020304" pitchFamily="18" charset="0"/>
              </a:rPr>
              <a:t>class Polygon(</a:t>
            </a:r>
            <a:r>
              <a:rPr lang="en-IN" sz="2600" dirty="0" err="1">
                <a:solidFill>
                  <a:prstClr val="black"/>
                </a:solidFill>
                <a:latin typeface="Times New Roman" panose="02020603050405020304" pitchFamily="18" charset="0"/>
                <a:cs typeface="Times New Roman" panose="02020603050405020304" pitchFamily="18" charset="0"/>
              </a:rPr>
              <a:t>abc.ABC</a:t>
            </a:r>
            <a:r>
              <a:rPr lang="en-IN" sz="2600" dirty="0">
                <a:solidFill>
                  <a:prstClr val="black"/>
                </a:solidFill>
                <a:latin typeface="Times New Roman" panose="02020603050405020304" pitchFamily="18" charset="0"/>
                <a:cs typeface="Times New Roman" panose="02020603050405020304" pitchFamily="18" charset="0"/>
              </a:rPr>
              <a:t>):</a:t>
            </a:r>
          </a:p>
          <a:p>
            <a:pPr lvl="0">
              <a:lnSpc>
                <a:spcPct val="90000"/>
              </a:lnSpc>
              <a:spcBef>
                <a:spcPts val="1000"/>
              </a:spcBef>
            </a:pPr>
            <a:r>
              <a:rPr lang="en-IN" sz="2600" dirty="0">
                <a:solidFill>
                  <a:prstClr val="black"/>
                </a:solidFill>
                <a:latin typeface="Times New Roman" panose="02020603050405020304" pitchFamily="18" charset="0"/>
                <a:cs typeface="Times New Roman" panose="02020603050405020304" pitchFamily="18" charset="0"/>
              </a:rPr>
              <a:t>    @</a:t>
            </a:r>
            <a:r>
              <a:rPr lang="en-IN" sz="2600" dirty="0" err="1">
                <a:solidFill>
                  <a:prstClr val="black"/>
                </a:solidFill>
                <a:latin typeface="Times New Roman" panose="02020603050405020304" pitchFamily="18" charset="0"/>
                <a:cs typeface="Times New Roman" panose="02020603050405020304" pitchFamily="18" charset="0"/>
              </a:rPr>
              <a:t>abc.abstractmethod</a:t>
            </a:r>
            <a:endParaRPr lang="en-IN" sz="2600" dirty="0">
              <a:solidFill>
                <a:prstClr val="black"/>
              </a:solidFill>
              <a:latin typeface="Times New Roman" panose="02020603050405020304" pitchFamily="18" charset="0"/>
              <a:cs typeface="Times New Roman" panose="02020603050405020304" pitchFamily="18" charset="0"/>
            </a:endParaRPr>
          </a:p>
          <a:p>
            <a:pPr lvl="0">
              <a:lnSpc>
                <a:spcPct val="90000"/>
              </a:lnSpc>
              <a:spcBef>
                <a:spcPts val="1000"/>
              </a:spcBef>
            </a:pPr>
            <a:r>
              <a:rPr lang="en-IN" sz="2600" dirty="0">
                <a:solidFill>
                  <a:prstClr val="black"/>
                </a:solidFill>
                <a:latin typeface="Times New Roman" panose="02020603050405020304" pitchFamily="18" charset="0"/>
                <a:cs typeface="Times New Roman" panose="02020603050405020304" pitchFamily="18" charset="0"/>
              </a:rPr>
              <a:t>    def sides(self):</a:t>
            </a:r>
          </a:p>
          <a:p>
            <a:pPr lvl="0">
              <a:lnSpc>
                <a:spcPct val="90000"/>
              </a:lnSpc>
              <a:spcBef>
                <a:spcPts val="1000"/>
              </a:spcBef>
            </a:pPr>
            <a:r>
              <a:rPr lang="en-IN" sz="2600" dirty="0">
                <a:solidFill>
                  <a:prstClr val="black"/>
                </a:solidFill>
                <a:latin typeface="Times New Roman" panose="02020603050405020304" pitchFamily="18" charset="0"/>
                <a:cs typeface="Times New Roman" panose="02020603050405020304" pitchFamily="18" charset="0"/>
              </a:rPr>
              <a:t>        pass</a:t>
            </a:r>
          </a:p>
          <a:p>
            <a:pPr lvl="0">
              <a:lnSpc>
                <a:spcPct val="90000"/>
              </a:lnSpc>
              <a:spcBef>
                <a:spcPts val="1000"/>
              </a:spcBef>
            </a:pPr>
            <a:r>
              <a:rPr lang="en-IN" sz="2600" dirty="0">
                <a:solidFill>
                  <a:prstClr val="black"/>
                </a:solidFill>
                <a:latin typeface="Times New Roman" panose="02020603050405020304" pitchFamily="18" charset="0"/>
                <a:cs typeface="Times New Roman" panose="02020603050405020304" pitchFamily="18" charset="0"/>
              </a:rPr>
              <a:t>class Triangle(Polygon):</a:t>
            </a:r>
          </a:p>
          <a:p>
            <a:pPr lvl="0">
              <a:lnSpc>
                <a:spcPct val="90000"/>
              </a:lnSpc>
              <a:spcBef>
                <a:spcPts val="1000"/>
              </a:spcBef>
            </a:pPr>
            <a:r>
              <a:rPr lang="en-IN" sz="2600" dirty="0">
                <a:solidFill>
                  <a:prstClr val="black"/>
                </a:solidFill>
                <a:latin typeface="Times New Roman" panose="02020603050405020304" pitchFamily="18" charset="0"/>
                <a:cs typeface="Times New Roman" panose="02020603050405020304" pitchFamily="18" charset="0"/>
              </a:rPr>
              <a:t>        pass</a:t>
            </a:r>
          </a:p>
          <a:p>
            <a:pPr lvl="0">
              <a:lnSpc>
                <a:spcPct val="90000"/>
              </a:lnSpc>
              <a:spcBef>
                <a:spcPts val="1000"/>
              </a:spcBef>
            </a:pPr>
            <a:r>
              <a:rPr lang="en-IN" sz="2600" dirty="0">
                <a:solidFill>
                  <a:prstClr val="black"/>
                </a:solidFill>
                <a:latin typeface="Times New Roman" panose="02020603050405020304" pitchFamily="18" charset="0"/>
                <a:cs typeface="Times New Roman" panose="02020603050405020304" pitchFamily="18" charset="0"/>
              </a:rPr>
              <a:t>R = Triangle()</a:t>
            </a:r>
          </a:p>
          <a:p>
            <a:pPr lvl="0">
              <a:lnSpc>
                <a:spcPct val="90000"/>
              </a:lnSpc>
              <a:spcBef>
                <a:spcPts val="1000"/>
              </a:spcBef>
            </a:pPr>
            <a:r>
              <a:rPr lang="en-IN" sz="2600" dirty="0" err="1">
                <a:solidFill>
                  <a:prstClr val="black"/>
                </a:solidFill>
                <a:latin typeface="Times New Roman" panose="02020603050405020304" pitchFamily="18" charset="0"/>
                <a:cs typeface="Times New Roman" panose="02020603050405020304" pitchFamily="18" charset="0"/>
              </a:rPr>
              <a:t>R.sides</a:t>
            </a:r>
            <a:r>
              <a:rPr lang="en-IN" sz="2600" dirty="0">
                <a:solidFill>
                  <a:prstClr val="black"/>
                </a:solidFill>
                <a:latin typeface="Times New Roman" panose="02020603050405020304" pitchFamily="18" charset="0"/>
                <a:cs typeface="Times New Roman" panose="02020603050405020304" pitchFamily="18" charset="0"/>
              </a:rPr>
              <a:t>()</a:t>
            </a:r>
          </a:p>
          <a:p>
            <a:pPr lvl="0">
              <a:lnSpc>
                <a:spcPct val="90000"/>
              </a:lnSpc>
              <a:spcBef>
                <a:spcPts val="1000"/>
              </a:spcBef>
            </a:pPr>
            <a:r>
              <a:rPr lang="en-IN" sz="2600" b="1" dirty="0">
                <a:solidFill>
                  <a:prstClr val="black"/>
                </a:solidFill>
                <a:latin typeface="Times New Roman" panose="02020603050405020304" pitchFamily="18" charset="0"/>
                <a:cs typeface="Times New Roman" panose="02020603050405020304" pitchFamily="18" charset="0"/>
              </a:rPr>
              <a:t>Output:</a:t>
            </a:r>
            <a:r>
              <a:rPr lang="en-IN" sz="2600" dirty="0">
                <a:solidFill>
                  <a:prstClr val="black"/>
                </a:solidFill>
                <a:latin typeface="Times New Roman" panose="02020603050405020304" pitchFamily="18" charset="0"/>
                <a:cs typeface="Times New Roman" panose="02020603050405020304" pitchFamily="18" charset="0"/>
              </a:rPr>
              <a:t> </a:t>
            </a:r>
            <a:r>
              <a:rPr lang="en-IN" sz="2600" dirty="0" err="1">
                <a:solidFill>
                  <a:prstClr val="black"/>
                </a:solidFill>
                <a:latin typeface="Times New Roman" panose="02020603050405020304" pitchFamily="18" charset="0"/>
                <a:cs typeface="Times New Roman" panose="02020603050405020304" pitchFamily="18" charset="0"/>
              </a:rPr>
              <a:t>TypeError</a:t>
            </a:r>
            <a:r>
              <a:rPr lang="en-IN" sz="2600" dirty="0">
                <a:solidFill>
                  <a:prstClr val="black"/>
                </a:solidFill>
                <a:latin typeface="Times New Roman" panose="02020603050405020304" pitchFamily="18" charset="0"/>
                <a:cs typeface="Times New Roman" panose="02020603050405020304" pitchFamily="18" charset="0"/>
              </a:rPr>
              <a:t>: Can't instantiate…</a:t>
            </a:r>
          </a:p>
        </p:txBody>
      </p:sp>
    </p:spTree>
    <p:extLst>
      <p:ext uri="{BB962C8B-B14F-4D97-AF65-F5344CB8AC3E}">
        <p14:creationId xmlns:p14="http://schemas.microsoft.com/office/powerpoint/2010/main" val="120946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23B84-7DCC-442C-A212-93995F1C3F77}"/>
              </a:ext>
            </a:extLst>
          </p:cNvPr>
          <p:cNvSpPr>
            <a:spLocks noGrp="1"/>
          </p:cNvSpPr>
          <p:nvPr>
            <p:ph type="title"/>
          </p:nvPr>
        </p:nvSpPr>
        <p:spPr>
          <a:xfrm>
            <a:off x="838200" y="365126"/>
            <a:ext cx="10515600" cy="1163424"/>
          </a:xfrm>
        </p:spPr>
        <p:txBody>
          <a:bodyPr/>
          <a:lstStyle/>
          <a:p>
            <a:pPr algn="ctr"/>
            <a:r>
              <a:rPr lang="en-IN" dirty="0" err="1"/>
              <a:t>Cntd</a:t>
            </a:r>
            <a:r>
              <a:rPr lang="en-IN" dirty="0"/>
              <a:t>…</a:t>
            </a:r>
          </a:p>
        </p:txBody>
      </p:sp>
      <p:sp>
        <p:nvSpPr>
          <p:cNvPr id="3" name="Content Placeholder 2">
            <a:extLst>
              <a:ext uri="{FF2B5EF4-FFF2-40B4-BE49-F238E27FC236}">
                <a16:creationId xmlns:a16="http://schemas.microsoft.com/office/drawing/2014/main" id="{F5624E75-1312-4250-BB71-FB186841C9EF}"/>
              </a:ext>
            </a:extLst>
          </p:cNvPr>
          <p:cNvSpPr>
            <a:spLocks noGrp="1"/>
          </p:cNvSpPr>
          <p:nvPr>
            <p:ph idx="1"/>
          </p:nvPr>
        </p:nvSpPr>
        <p:spPr>
          <a:xfrm>
            <a:off x="627797" y="1637731"/>
            <a:ext cx="10726003" cy="4539232"/>
          </a:xfrm>
        </p:spPr>
        <p:txBody>
          <a:bodyPr/>
          <a:lstStyle/>
          <a:p>
            <a:r>
              <a:rPr lang="en-IN" dirty="0"/>
              <a:t>Following example shows __</a:t>
            </a:r>
            <a:r>
              <a:rPr lang="en-IN" dirty="0" err="1"/>
              <a:t>init</a:t>
            </a:r>
            <a:r>
              <a:rPr lang="en-IN" dirty="0"/>
              <a:t>__() method is used to initialize object. Here, __</a:t>
            </a:r>
            <a:r>
              <a:rPr lang="en-IN" dirty="0" err="1"/>
              <a:t>init</a:t>
            </a:r>
            <a:r>
              <a:rPr lang="en-IN" dirty="0"/>
              <a:t>__() is also called as parameterized constructor:</a:t>
            </a:r>
          </a:p>
          <a:p>
            <a:pPr marL="0" indent="0">
              <a:buNone/>
            </a:pPr>
            <a:endParaRPr lang="en-IN" dirty="0"/>
          </a:p>
          <a:p>
            <a:pPr marL="0" indent="0">
              <a:buNone/>
            </a:pPr>
            <a:r>
              <a:rPr lang="en-IN" dirty="0"/>
              <a:t>class Employee:  </a:t>
            </a:r>
          </a:p>
          <a:p>
            <a:pPr marL="0" indent="0">
              <a:buNone/>
            </a:pPr>
            <a:r>
              <a:rPr lang="en-IN" dirty="0"/>
              <a:t>    def __</a:t>
            </a:r>
            <a:r>
              <a:rPr lang="en-IN" dirty="0" err="1"/>
              <a:t>init</a:t>
            </a:r>
            <a:r>
              <a:rPr lang="en-IN" dirty="0"/>
              <a:t>__(self, name, id):  </a:t>
            </a:r>
          </a:p>
          <a:p>
            <a:pPr marL="0" indent="0">
              <a:buNone/>
            </a:pPr>
            <a:r>
              <a:rPr lang="en-IN" dirty="0"/>
              <a:t>        self.id = id </a:t>
            </a:r>
          </a:p>
          <a:p>
            <a:pPr marL="0" indent="0">
              <a:buNone/>
            </a:pPr>
            <a:r>
              <a:rPr lang="en-IN" dirty="0"/>
              <a:t>        self.name = name</a:t>
            </a:r>
          </a:p>
          <a:p>
            <a:pPr marL="0" indent="0">
              <a:buNone/>
            </a:pPr>
            <a:r>
              <a:rPr lang="en-IN" dirty="0"/>
              <a:t>emp1 = Employee("John",101)</a:t>
            </a:r>
          </a:p>
        </p:txBody>
      </p:sp>
    </p:spTree>
    <p:extLst>
      <p:ext uri="{BB962C8B-B14F-4D97-AF65-F5344CB8AC3E}">
        <p14:creationId xmlns:p14="http://schemas.microsoft.com/office/powerpoint/2010/main" val="363534261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60B51B-D764-434F-B29C-40E9FDD6EA29}"/>
              </a:ext>
            </a:extLst>
          </p:cNvPr>
          <p:cNvSpPr txBox="1"/>
          <p:nvPr/>
        </p:nvSpPr>
        <p:spPr>
          <a:xfrm>
            <a:off x="838200" y="803858"/>
            <a:ext cx="4130732" cy="5491760"/>
          </a:xfrm>
          <a:prstGeom prst="rect">
            <a:avLst/>
          </a:prstGeom>
          <a:noFill/>
          <a:ln w="3175">
            <a:solidFill>
              <a:schemeClr val="tx1"/>
            </a:solidFill>
          </a:ln>
        </p:spPr>
        <p:txBody>
          <a:bodyPr wrap="square" rtlCol="0">
            <a:spAutoFit/>
          </a:bodyPr>
          <a:lstStyle/>
          <a:p>
            <a:pPr lvl="0">
              <a:lnSpc>
                <a:spcPct val="90000"/>
              </a:lnSpc>
              <a:spcBef>
                <a:spcPts val="1000"/>
              </a:spcBef>
            </a:pPr>
            <a:r>
              <a:rPr lang="en-IN" sz="2400" dirty="0">
                <a:solidFill>
                  <a:prstClr val="black"/>
                </a:solidFill>
                <a:latin typeface="Times New Roman" panose="02020603050405020304" pitchFamily="18" charset="0"/>
                <a:cs typeface="Times New Roman" panose="02020603050405020304" pitchFamily="18" charset="0"/>
              </a:rPr>
              <a:t>Example-3:</a:t>
            </a:r>
          </a:p>
          <a:p>
            <a:pPr lvl="0">
              <a:lnSpc>
                <a:spcPct val="90000"/>
              </a:lnSpc>
              <a:spcBef>
                <a:spcPts val="1000"/>
              </a:spcBef>
            </a:pPr>
            <a:r>
              <a:rPr lang="en-IN" sz="2400" dirty="0">
                <a:solidFill>
                  <a:prstClr val="black"/>
                </a:solidFill>
                <a:latin typeface="Times New Roman" panose="02020603050405020304" pitchFamily="18" charset="0"/>
                <a:cs typeface="Times New Roman" panose="02020603050405020304" pitchFamily="18" charset="0"/>
              </a:rPr>
              <a:t>import </a:t>
            </a:r>
            <a:r>
              <a:rPr lang="en-IN" sz="2400" dirty="0" err="1">
                <a:solidFill>
                  <a:prstClr val="black"/>
                </a:solidFill>
                <a:latin typeface="Times New Roman" panose="02020603050405020304" pitchFamily="18" charset="0"/>
                <a:cs typeface="Times New Roman" panose="02020603050405020304" pitchFamily="18" charset="0"/>
              </a:rPr>
              <a:t>abc</a:t>
            </a:r>
            <a:endParaRPr lang="en-IN" sz="2400" dirty="0">
              <a:solidFill>
                <a:prstClr val="black"/>
              </a:solidFill>
              <a:latin typeface="Times New Roman" panose="02020603050405020304" pitchFamily="18" charset="0"/>
              <a:cs typeface="Times New Roman" panose="02020603050405020304" pitchFamily="18" charset="0"/>
            </a:endParaRPr>
          </a:p>
          <a:p>
            <a:pPr lvl="0">
              <a:lnSpc>
                <a:spcPct val="90000"/>
              </a:lnSpc>
              <a:spcBef>
                <a:spcPts val="1000"/>
              </a:spcBef>
            </a:pPr>
            <a:r>
              <a:rPr lang="en-IN" sz="2400" dirty="0">
                <a:solidFill>
                  <a:prstClr val="black"/>
                </a:solidFill>
                <a:latin typeface="Times New Roman" panose="02020603050405020304" pitchFamily="18" charset="0"/>
                <a:cs typeface="Times New Roman" panose="02020603050405020304" pitchFamily="18" charset="0"/>
              </a:rPr>
              <a:t>class Polygon(</a:t>
            </a:r>
            <a:r>
              <a:rPr lang="en-IN" sz="2400" dirty="0" err="1">
                <a:solidFill>
                  <a:prstClr val="black"/>
                </a:solidFill>
                <a:latin typeface="Times New Roman" panose="02020603050405020304" pitchFamily="18" charset="0"/>
                <a:cs typeface="Times New Roman" panose="02020603050405020304" pitchFamily="18" charset="0"/>
              </a:rPr>
              <a:t>abc.ABC</a:t>
            </a:r>
            <a:r>
              <a:rPr lang="en-IN" sz="2400" dirty="0">
                <a:solidFill>
                  <a:prstClr val="black"/>
                </a:solidFill>
                <a:latin typeface="Times New Roman" panose="02020603050405020304" pitchFamily="18" charset="0"/>
                <a:cs typeface="Times New Roman" panose="02020603050405020304" pitchFamily="18" charset="0"/>
              </a:rPr>
              <a:t>):</a:t>
            </a:r>
          </a:p>
          <a:p>
            <a:pPr lvl="0">
              <a:lnSpc>
                <a:spcPct val="90000"/>
              </a:lnSpc>
              <a:spcBef>
                <a:spcPts val="1000"/>
              </a:spcBef>
            </a:pPr>
            <a:r>
              <a:rPr lang="en-IN" sz="2400" dirty="0">
                <a:solidFill>
                  <a:prstClr val="black"/>
                </a:solidFill>
                <a:latin typeface="Times New Roman" panose="02020603050405020304" pitchFamily="18" charset="0"/>
                <a:cs typeface="Times New Roman" panose="02020603050405020304" pitchFamily="18" charset="0"/>
              </a:rPr>
              <a:t>    @</a:t>
            </a:r>
            <a:r>
              <a:rPr lang="en-IN" sz="2400" dirty="0" err="1">
                <a:solidFill>
                  <a:prstClr val="black"/>
                </a:solidFill>
                <a:latin typeface="Times New Roman" panose="02020603050405020304" pitchFamily="18" charset="0"/>
                <a:cs typeface="Times New Roman" panose="02020603050405020304" pitchFamily="18" charset="0"/>
              </a:rPr>
              <a:t>abc.abstractmethod</a:t>
            </a:r>
            <a:endParaRPr lang="en-IN" sz="2400" dirty="0">
              <a:solidFill>
                <a:prstClr val="black"/>
              </a:solidFill>
              <a:latin typeface="Times New Roman" panose="02020603050405020304" pitchFamily="18" charset="0"/>
              <a:cs typeface="Times New Roman" panose="02020603050405020304" pitchFamily="18" charset="0"/>
            </a:endParaRPr>
          </a:p>
          <a:p>
            <a:pPr lvl="0">
              <a:lnSpc>
                <a:spcPct val="90000"/>
              </a:lnSpc>
              <a:spcBef>
                <a:spcPts val="1000"/>
              </a:spcBef>
            </a:pPr>
            <a:r>
              <a:rPr lang="en-IN" sz="2400" dirty="0">
                <a:solidFill>
                  <a:prstClr val="black"/>
                </a:solidFill>
                <a:latin typeface="Times New Roman" panose="02020603050405020304" pitchFamily="18" charset="0"/>
                <a:cs typeface="Times New Roman" panose="02020603050405020304" pitchFamily="18" charset="0"/>
              </a:rPr>
              <a:t>    def sides(self):</a:t>
            </a:r>
          </a:p>
          <a:p>
            <a:pPr lvl="0">
              <a:lnSpc>
                <a:spcPct val="90000"/>
              </a:lnSpc>
              <a:spcBef>
                <a:spcPts val="1000"/>
              </a:spcBef>
            </a:pPr>
            <a:r>
              <a:rPr lang="en-IN" sz="2400" dirty="0">
                <a:solidFill>
                  <a:prstClr val="black"/>
                </a:solidFill>
                <a:latin typeface="Times New Roman" panose="02020603050405020304" pitchFamily="18" charset="0"/>
                <a:cs typeface="Times New Roman" panose="02020603050405020304" pitchFamily="18" charset="0"/>
              </a:rPr>
              <a:t>        pass</a:t>
            </a:r>
          </a:p>
          <a:p>
            <a:pPr lvl="0">
              <a:lnSpc>
                <a:spcPct val="90000"/>
              </a:lnSpc>
              <a:spcBef>
                <a:spcPts val="1000"/>
              </a:spcBef>
            </a:pPr>
            <a:r>
              <a:rPr lang="en-IN" sz="2400" dirty="0">
                <a:solidFill>
                  <a:prstClr val="black"/>
                </a:solidFill>
                <a:latin typeface="Times New Roman" panose="02020603050405020304" pitchFamily="18" charset="0"/>
                <a:cs typeface="Times New Roman" panose="02020603050405020304" pitchFamily="18" charset="0"/>
              </a:rPr>
              <a:t>class Triangle(Polygon):</a:t>
            </a:r>
          </a:p>
          <a:p>
            <a:pPr lvl="0">
              <a:lnSpc>
                <a:spcPct val="90000"/>
              </a:lnSpc>
              <a:spcBef>
                <a:spcPts val="1000"/>
              </a:spcBef>
            </a:pPr>
            <a:r>
              <a:rPr lang="en-IN" sz="2400" dirty="0">
                <a:solidFill>
                  <a:prstClr val="black"/>
                </a:solidFill>
                <a:latin typeface="Times New Roman" panose="02020603050405020304" pitchFamily="18" charset="0"/>
                <a:cs typeface="Times New Roman" panose="02020603050405020304" pitchFamily="18" charset="0"/>
              </a:rPr>
              <a:t>    def sides(self): </a:t>
            </a:r>
          </a:p>
          <a:p>
            <a:pPr lvl="0">
              <a:lnSpc>
                <a:spcPct val="90000"/>
              </a:lnSpc>
              <a:spcBef>
                <a:spcPts val="1000"/>
              </a:spcBef>
            </a:pPr>
            <a:r>
              <a:rPr lang="en-IN" sz="2400" dirty="0">
                <a:solidFill>
                  <a:prstClr val="black"/>
                </a:solidFill>
                <a:latin typeface="Times New Roman" panose="02020603050405020304" pitchFamily="18" charset="0"/>
                <a:cs typeface="Times New Roman" panose="02020603050405020304" pitchFamily="18" charset="0"/>
              </a:rPr>
              <a:t>        print("I have 3 sides")</a:t>
            </a:r>
          </a:p>
          <a:p>
            <a:pPr lvl="0">
              <a:lnSpc>
                <a:spcPct val="90000"/>
              </a:lnSpc>
              <a:spcBef>
                <a:spcPts val="1000"/>
              </a:spcBef>
            </a:pPr>
            <a:r>
              <a:rPr lang="en-IN" sz="2400" dirty="0">
                <a:solidFill>
                  <a:prstClr val="black"/>
                </a:solidFill>
                <a:latin typeface="Times New Roman" panose="02020603050405020304" pitchFamily="18" charset="0"/>
                <a:cs typeface="Times New Roman" panose="02020603050405020304" pitchFamily="18" charset="0"/>
              </a:rPr>
              <a:t>R = Triangle()</a:t>
            </a:r>
          </a:p>
          <a:p>
            <a:pPr lvl="0">
              <a:lnSpc>
                <a:spcPct val="90000"/>
              </a:lnSpc>
              <a:spcBef>
                <a:spcPts val="1000"/>
              </a:spcBef>
            </a:pPr>
            <a:r>
              <a:rPr lang="en-IN" sz="2400" dirty="0" err="1">
                <a:solidFill>
                  <a:prstClr val="black"/>
                </a:solidFill>
                <a:latin typeface="Times New Roman" panose="02020603050405020304" pitchFamily="18" charset="0"/>
                <a:cs typeface="Times New Roman" panose="02020603050405020304" pitchFamily="18" charset="0"/>
              </a:rPr>
              <a:t>R.sides</a:t>
            </a:r>
            <a:r>
              <a:rPr lang="en-IN" sz="2400" dirty="0">
                <a:solidFill>
                  <a:prstClr val="black"/>
                </a:solidFill>
                <a:latin typeface="Times New Roman" panose="02020603050405020304" pitchFamily="18" charset="0"/>
                <a:cs typeface="Times New Roman" panose="02020603050405020304" pitchFamily="18" charset="0"/>
              </a:rPr>
              <a:t>()</a:t>
            </a:r>
          </a:p>
          <a:p>
            <a:pPr lvl="0">
              <a:lnSpc>
                <a:spcPct val="90000"/>
              </a:lnSpc>
              <a:spcBef>
                <a:spcPts val="1000"/>
              </a:spcBef>
            </a:pPr>
            <a:r>
              <a:rPr lang="en-IN" sz="2400" b="1" dirty="0">
                <a:solidFill>
                  <a:prstClr val="black"/>
                </a:solidFill>
                <a:latin typeface="Times New Roman" panose="02020603050405020304" pitchFamily="18" charset="0"/>
                <a:cs typeface="Times New Roman" panose="02020603050405020304" pitchFamily="18" charset="0"/>
              </a:rPr>
              <a:t>Output:</a:t>
            </a:r>
            <a:r>
              <a:rPr lang="en-IN" sz="2400" dirty="0">
                <a:solidFill>
                  <a:prstClr val="black"/>
                </a:solidFill>
                <a:latin typeface="Times New Roman" panose="02020603050405020304" pitchFamily="18" charset="0"/>
                <a:cs typeface="Times New Roman" panose="02020603050405020304" pitchFamily="18" charset="0"/>
              </a:rPr>
              <a:t> I have 3 sides</a:t>
            </a:r>
          </a:p>
        </p:txBody>
      </p:sp>
      <p:sp>
        <p:nvSpPr>
          <p:cNvPr id="5" name="TextBox 4">
            <a:extLst>
              <a:ext uri="{FF2B5EF4-FFF2-40B4-BE49-F238E27FC236}">
                <a16:creationId xmlns:a16="http://schemas.microsoft.com/office/drawing/2014/main" id="{46A3AB74-8201-41E1-9066-05D7CA7F1629}"/>
              </a:ext>
            </a:extLst>
          </p:cNvPr>
          <p:cNvSpPr txBox="1"/>
          <p:nvPr/>
        </p:nvSpPr>
        <p:spPr>
          <a:xfrm>
            <a:off x="5845791" y="734265"/>
            <a:ext cx="4417325" cy="5491760"/>
          </a:xfrm>
          <a:prstGeom prst="rect">
            <a:avLst/>
          </a:prstGeom>
          <a:noFill/>
          <a:ln w="3175">
            <a:solidFill>
              <a:schemeClr val="tx1"/>
            </a:solidFill>
          </a:ln>
        </p:spPr>
        <p:txBody>
          <a:bodyPr wrap="square" rtlCol="0">
            <a:spAutoFit/>
          </a:bodyPr>
          <a:lstStyle/>
          <a:p>
            <a:pPr lvl="0">
              <a:lnSpc>
                <a:spcPct val="90000"/>
              </a:lnSpc>
              <a:spcBef>
                <a:spcPts val="1000"/>
              </a:spcBef>
            </a:pPr>
            <a:r>
              <a:rPr lang="en-IN" sz="2400" dirty="0">
                <a:solidFill>
                  <a:prstClr val="black"/>
                </a:solidFill>
                <a:latin typeface="Times New Roman" panose="02020603050405020304" pitchFamily="18" charset="0"/>
                <a:cs typeface="Times New Roman" panose="02020603050405020304" pitchFamily="18" charset="0"/>
              </a:rPr>
              <a:t>Example-4:</a:t>
            </a:r>
          </a:p>
          <a:p>
            <a:pPr lvl="0">
              <a:lnSpc>
                <a:spcPct val="90000"/>
              </a:lnSpc>
              <a:spcBef>
                <a:spcPts val="1000"/>
              </a:spcBef>
            </a:pPr>
            <a:r>
              <a:rPr lang="en-IN" sz="2400" dirty="0">
                <a:solidFill>
                  <a:prstClr val="black"/>
                </a:solidFill>
                <a:latin typeface="Times New Roman" panose="02020603050405020304" pitchFamily="18" charset="0"/>
                <a:cs typeface="Times New Roman" panose="02020603050405020304" pitchFamily="18" charset="0"/>
              </a:rPr>
              <a:t>from </a:t>
            </a:r>
            <a:r>
              <a:rPr lang="en-IN" sz="2400" dirty="0" err="1">
                <a:solidFill>
                  <a:prstClr val="black"/>
                </a:solidFill>
                <a:latin typeface="Times New Roman" panose="02020603050405020304" pitchFamily="18" charset="0"/>
                <a:cs typeface="Times New Roman" panose="02020603050405020304" pitchFamily="18" charset="0"/>
              </a:rPr>
              <a:t>abc</a:t>
            </a:r>
            <a:r>
              <a:rPr lang="en-IN" sz="2400" dirty="0">
                <a:solidFill>
                  <a:prstClr val="black"/>
                </a:solidFill>
                <a:latin typeface="Times New Roman" panose="02020603050405020304" pitchFamily="18" charset="0"/>
                <a:cs typeface="Times New Roman" panose="02020603050405020304" pitchFamily="18" charset="0"/>
              </a:rPr>
              <a:t> import *</a:t>
            </a:r>
          </a:p>
          <a:p>
            <a:pPr lvl="0">
              <a:lnSpc>
                <a:spcPct val="90000"/>
              </a:lnSpc>
              <a:spcBef>
                <a:spcPts val="1000"/>
              </a:spcBef>
            </a:pPr>
            <a:r>
              <a:rPr lang="en-IN" sz="2400" dirty="0">
                <a:solidFill>
                  <a:prstClr val="black"/>
                </a:solidFill>
                <a:latin typeface="Times New Roman" panose="02020603050405020304" pitchFamily="18" charset="0"/>
                <a:cs typeface="Times New Roman" panose="02020603050405020304" pitchFamily="18" charset="0"/>
              </a:rPr>
              <a:t>class Polygon(ABC):</a:t>
            </a:r>
          </a:p>
          <a:p>
            <a:pPr lvl="0">
              <a:lnSpc>
                <a:spcPct val="90000"/>
              </a:lnSpc>
              <a:spcBef>
                <a:spcPts val="1000"/>
              </a:spcBef>
            </a:pPr>
            <a:r>
              <a:rPr lang="en-IN" sz="2400" dirty="0">
                <a:solidFill>
                  <a:prstClr val="black"/>
                </a:solidFill>
                <a:latin typeface="Times New Roman" panose="02020603050405020304" pitchFamily="18" charset="0"/>
                <a:cs typeface="Times New Roman" panose="02020603050405020304" pitchFamily="18" charset="0"/>
              </a:rPr>
              <a:t>    @</a:t>
            </a:r>
            <a:r>
              <a:rPr lang="en-IN" sz="2400" dirty="0" err="1">
                <a:solidFill>
                  <a:prstClr val="black"/>
                </a:solidFill>
                <a:latin typeface="Times New Roman" panose="02020603050405020304" pitchFamily="18" charset="0"/>
                <a:cs typeface="Times New Roman" panose="02020603050405020304" pitchFamily="18" charset="0"/>
              </a:rPr>
              <a:t>abstractmethod</a:t>
            </a:r>
            <a:endParaRPr lang="en-IN" sz="2400" dirty="0">
              <a:solidFill>
                <a:prstClr val="black"/>
              </a:solidFill>
              <a:latin typeface="Times New Roman" panose="02020603050405020304" pitchFamily="18" charset="0"/>
              <a:cs typeface="Times New Roman" panose="02020603050405020304" pitchFamily="18" charset="0"/>
            </a:endParaRPr>
          </a:p>
          <a:p>
            <a:pPr lvl="0">
              <a:lnSpc>
                <a:spcPct val="90000"/>
              </a:lnSpc>
              <a:spcBef>
                <a:spcPts val="1000"/>
              </a:spcBef>
            </a:pPr>
            <a:r>
              <a:rPr lang="en-IN" sz="2400" dirty="0">
                <a:solidFill>
                  <a:prstClr val="black"/>
                </a:solidFill>
                <a:latin typeface="Times New Roman" panose="02020603050405020304" pitchFamily="18" charset="0"/>
                <a:cs typeface="Times New Roman" panose="02020603050405020304" pitchFamily="18" charset="0"/>
              </a:rPr>
              <a:t>    def sides(self):</a:t>
            </a:r>
          </a:p>
          <a:p>
            <a:pPr lvl="0">
              <a:lnSpc>
                <a:spcPct val="90000"/>
              </a:lnSpc>
              <a:spcBef>
                <a:spcPts val="1000"/>
              </a:spcBef>
            </a:pPr>
            <a:r>
              <a:rPr lang="en-IN" sz="2400" dirty="0">
                <a:solidFill>
                  <a:prstClr val="black"/>
                </a:solidFill>
                <a:latin typeface="Times New Roman" panose="02020603050405020304" pitchFamily="18" charset="0"/>
                <a:cs typeface="Times New Roman" panose="02020603050405020304" pitchFamily="18" charset="0"/>
              </a:rPr>
              <a:t>        pass</a:t>
            </a:r>
          </a:p>
          <a:p>
            <a:pPr lvl="0">
              <a:lnSpc>
                <a:spcPct val="90000"/>
              </a:lnSpc>
              <a:spcBef>
                <a:spcPts val="1000"/>
              </a:spcBef>
            </a:pPr>
            <a:r>
              <a:rPr lang="en-IN" sz="2400" dirty="0">
                <a:solidFill>
                  <a:prstClr val="black"/>
                </a:solidFill>
                <a:latin typeface="Times New Roman" panose="02020603050405020304" pitchFamily="18" charset="0"/>
                <a:cs typeface="Times New Roman" panose="02020603050405020304" pitchFamily="18" charset="0"/>
              </a:rPr>
              <a:t>class Triangle(Polygon):</a:t>
            </a:r>
          </a:p>
          <a:p>
            <a:pPr lvl="0">
              <a:lnSpc>
                <a:spcPct val="90000"/>
              </a:lnSpc>
              <a:spcBef>
                <a:spcPts val="1000"/>
              </a:spcBef>
            </a:pPr>
            <a:r>
              <a:rPr lang="en-IN" sz="2400" dirty="0">
                <a:solidFill>
                  <a:prstClr val="black"/>
                </a:solidFill>
                <a:latin typeface="Times New Roman" panose="02020603050405020304" pitchFamily="18" charset="0"/>
                <a:cs typeface="Times New Roman" panose="02020603050405020304" pitchFamily="18" charset="0"/>
              </a:rPr>
              <a:t>    def sides(self): </a:t>
            </a:r>
          </a:p>
          <a:p>
            <a:pPr lvl="0">
              <a:lnSpc>
                <a:spcPct val="90000"/>
              </a:lnSpc>
              <a:spcBef>
                <a:spcPts val="1000"/>
              </a:spcBef>
            </a:pPr>
            <a:r>
              <a:rPr lang="en-IN" sz="2400" dirty="0">
                <a:solidFill>
                  <a:prstClr val="black"/>
                </a:solidFill>
                <a:latin typeface="Times New Roman" panose="02020603050405020304" pitchFamily="18" charset="0"/>
                <a:cs typeface="Times New Roman" panose="02020603050405020304" pitchFamily="18" charset="0"/>
              </a:rPr>
              <a:t>        print("I have 3 sides")</a:t>
            </a:r>
          </a:p>
          <a:p>
            <a:pPr lvl="0">
              <a:lnSpc>
                <a:spcPct val="90000"/>
              </a:lnSpc>
              <a:spcBef>
                <a:spcPts val="1000"/>
              </a:spcBef>
            </a:pPr>
            <a:r>
              <a:rPr lang="en-IN" sz="2400" dirty="0">
                <a:solidFill>
                  <a:prstClr val="black"/>
                </a:solidFill>
                <a:latin typeface="Times New Roman" panose="02020603050405020304" pitchFamily="18" charset="0"/>
                <a:cs typeface="Times New Roman" panose="02020603050405020304" pitchFamily="18" charset="0"/>
              </a:rPr>
              <a:t>R = Triangle()</a:t>
            </a:r>
          </a:p>
          <a:p>
            <a:pPr lvl="0">
              <a:lnSpc>
                <a:spcPct val="90000"/>
              </a:lnSpc>
              <a:spcBef>
                <a:spcPts val="1000"/>
              </a:spcBef>
            </a:pPr>
            <a:r>
              <a:rPr lang="en-IN" sz="2400" dirty="0" err="1">
                <a:solidFill>
                  <a:prstClr val="black"/>
                </a:solidFill>
                <a:latin typeface="Times New Roman" panose="02020603050405020304" pitchFamily="18" charset="0"/>
                <a:cs typeface="Times New Roman" panose="02020603050405020304" pitchFamily="18" charset="0"/>
              </a:rPr>
              <a:t>R.sides</a:t>
            </a:r>
            <a:r>
              <a:rPr lang="en-IN" sz="2400" dirty="0">
                <a:solidFill>
                  <a:prstClr val="black"/>
                </a:solidFill>
                <a:latin typeface="Times New Roman" panose="02020603050405020304" pitchFamily="18" charset="0"/>
                <a:cs typeface="Times New Roman" panose="02020603050405020304" pitchFamily="18" charset="0"/>
              </a:rPr>
              <a:t>() </a:t>
            </a:r>
          </a:p>
          <a:p>
            <a:pPr lvl="0">
              <a:lnSpc>
                <a:spcPct val="90000"/>
              </a:lnSpc>
              <a:spcBef>
                <a:spcPts val="1000"/>
              </a:spcBef>
            </a:pPr>
            <a:r>
              <a:rPr lang="en-IN" sz="2400" b="1" dirty="0">
                <a:solidFill>
                  <a:prstClr val="black"/>
                </a:solidFill>
                <a:latin typeface="Times New Roman" panose="02020603050405020304" pitchFamily="18" charset="0"/>
                <a:cs typeface="Times New Roman" panose="02020603050405020304" pitchFamily="18" charset="0"/>
              </a:rPr>
              <a:t>Output:</a:t>
            </a:r>
            <a:r>
              <a:rPr lang="en-IN" sz="2400" dirty="0">
                <a:solidFill>
                  <a:prstClr val="black"/>
                </a:solidFill>
                <a:latin typeface="Times New Roman" panose="02020603050405020304" pitchFamily="18" charset="0"/>
                <a:cs typeface="Times New Roman" panose="02020603050405020304" pitchFamily="18" charset="0"/>
              </a:rPr>
              <a:t> I have 3 sides</a:t>
            </a:r>
          </a:p>
        </p:txBody>
      </p:sp>
      <p:sp>
        <p:nvSpPr>
          <p:cNvPr id="9" name="Title 1">
            <a:extLst>
              <a:ext uri="{FF2B5EF4-FFF2-40B4-BE49-F238E27FC236}">
                <a16:creationId xmlns:a16="http://schemas.microsoft.com/office/drawing/2014/main" id="{0619B4DA-A052-4BB5-B4DE-FD6129E58503}"/>
              </a:ext>
            </a:extLst>
          </p:cNvPr>
          <p:cNvSpPr>
            <a:spLocks noGrp="1"/>
          </p:cNvSpPr>
          <p:nvPr>
            <p:ph type="title"/>
          </p:nvPr>
        </p:nvSpPr>
        <p:spPr>
          <a:xfrm>
            <a:off x="838200" y="34118"/>
            <a:ext cx="10515600" cy="753991"/>
          </a:xfrm>
        </p:spPr>
        <p:txBody>
          <a:bodyPr>
            <a:normAutofit/>
          </a:bodyPr>
          <a:lstStyle/>
          <a:p>
            <a:pPr algn="ctr"/>
            <a:r>
              <a:rPr lang="en-IN" sz="4000" dirty="0"/>
              <a:t>Find out difference of following programs</a:t>
            </a:r>
          </a:p>
        </p:txBody>
      </p:sp>
      <p:sp>
        <p:nvSpPr>
          <p:cNvPr id="10" name="Content Placeholder 2">
            <a:extLst>
              <a:ext uri="{FF2B5EF4-FFF2-40B4-BE49-F238E27FC236}">
                <a16:creationId xmlns:a16="http://schemas.microsoft.com/office/drawing/2014/main" id="{BEBAD714-C669-427E-BB0D-1B753B4B80D7}"/>
              </a:ext>
            </a:extLst>
          </p:cNvPr>
          <p:cNvSpPr>
            <a:spLocks noGrp="1"/>
          </p:cNvSpPr>
          <p:nvPr>
            <p:ph idx="1"/>
          </p:nvPr>
        </p:nvSpPr>
        <p:spPr>
          <a:xfrm>
            <a:off x="838200" y="6328455"/>
            <a:ext cx="10515600" cy="590964"/>
          </a:xfrm>
        </p:spPr>
        <p:txBody>
          <a:bodyPr>
            <a:normAutofit/>
          </a:bodyPr>
          <a:lstStyle/>
          <a:p>
            <a:pPr marL="0" indent="0">
              <a:buNone/>
            </a:pPr>
            <a:r>
              <a:rPr lang="en-IN" b="1" dirty="0"/>
              <a:t>Note: </a:t>
            </a:r>
            <a:r>
              <a:rPr lang="en-IN" dirty="0"/>
              <a:t>Both programs are example of abstract base class (ABC).</a:t>
            </a:r>
          </a:p>
        </p:txBody>
      </p:sp>
    </p:spTree>
    <p:extLst>
      <p:ext uri="{BB962C8B-B14F-4D97-AF65-F5344CB8AC3E}">
        <p14:creationId xmlns:p14="http://schemas.microsoft.com/office/powerpoint/2010/main" val="1709908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4222</TotalTime>
  <Words>8567</Words>
  <Application>Microsoft Office PowerPoint</Application>
  <PresentationFormat>Widescreen</PresentationFormat>
  <Paragraphs>1137</Paragraphs>
  <Slides>90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90</vt:i4>
      </vt:variant>
    </vt:vector>
  </HeadingPairs>
  <TitlesOfParts>
    <vt:vector size="94" baseType="lpstr">
      <vt:lpstr>Arial</vt:lpstr>
      <vt:lpstr>Calibri</vt:lpstr>
      <vt:lpstr>Times New Roman</vt:lpstr>
      <vt:lpstr>Office Theme</vt:lpstr>
      <vt:lpstr>Unit-5 Object oriented programming with G.T</vt:lpstr>
      <vt:lpstr>OOPs concepts</vt:lpstr>
      <vt:lpstr>What is OOP?</vt:lpstr>
      <vt:lpstr>Encapsulation &amp; Data hiding</vt:lpstr>
      <vt:lpstr>Class</vt:lpstr>
      <vt:lpstr>Object</vt:lpstr>
      <vt:lpstr>Class &amp; object</vt:lpstr>
      <vt:lpstr>__init__() method (Constructor of a class)</vt:lpstr>
      <vt:lpstr>Cntd…</vt:lpstr>
      <vt:lpstr>__new__() v/s __init__()</vt:lpstr>
      <vt:lpstr>Method</vt:lpstr>
      <vt:lpstr>Cntd…</vt:lpstr>
      <vt:lpstr>Instance variable &amp; Static variable</vt:lpstr>
      <vt:lpstr>Modifying object properties</vt:lpstr>
      <vt:lpstr>Deleting object properties</vt:lpstr>
      <vt:lpstr>Deleting an object</vt:lpstr>
      <vt:lpstr>Destructor</vt:lpstr>
      <vt:lpstr>Cntd…</vt:lpstr>
      <vt:lpstr>Static method / class method</vt:lpstr>
      <vt:lpstr>Cntd…</vt:lpstr>
      <vt:lpstr>Cntd…</vt:lpstr>
      <vt:lpstr>Important points</vt:lpstr>
      <vt:lpstr>Built-in class functions</vt:lpstr>
      <vt:lpstr>PowerPoint Presentation</vt:lpstr>
      <vt:lpstr>Built-in class attributes</vt:lpstr>
      <vt:lpstr>PowerPoint Presentation</vt:lpstr>
      <vt:lpstr>Cntd…</vt:lpstr>
      <vt:lpstr>Python program structure</vt:lpstr>
      <vt:lpstr>Cntd…</vt:lpstr>
      <vt:lpstr>Access Modifiers (Access specifiers)</vt:lpstr>
      <vt:lpstr>Public </vt:lpstr>
      <vt:lpstr>Protected</vt:lpstr>
      <vt:lpstr>Cntd…</vt:lpstr>
      <vt:lpstr>Private</vt:lpstr>
      <vt:lpstr>Cntd…</vt:lpstr>
      <vt:lpstr>Method Overloading</vt:lpstr>
      <vt:lpstr>Cntd…</vt:lpstr>
      <vt:lpstr>PowerPoint Presentation</vt:lpstr>
      <vt:lpstr>PowerPoint Presentation</vt:lpstr>
      <vt:lpstr>Operator Overloading</vt:lpstr>
      <vt:lpstr>Overloading of binary + operator</vt:lpstr>
      <vt:lpstr>Cntd…</vt:lpstr>
      <vt:lpstr>PowerPoint Presentation</vt:lpstr>
      <vt:lpstr>Cntd…</vt:lpstr>
      <vt:lpstr>Overloading of  &gt; operator</vt:lpstr>
      <vt:lpstr>Special (magic) methods for overloading of comparison &amp; Assignment operators</vt:lpstr>
      <vt:lpstr>Special (magic) methods for overloading of Logical &amp; Unary operators</vt:lpstr>
      <vt:lpstr>Inheritance</vt:lpstr>
      <vt:lpstr>Cntd…</vt:lpstr>
      <vt:lpstr>PowerPoint Presentation</vt:lpstr>
      <vt:lpstr>PowerPoint Presentation</vt:lpstr>
      <vt:lpstr>Types of inheritance</vt:lpstr>
      <vt:lpstr>Cntd…</vt:lpstr>
      <vt:lpstr>Cntd…</vt:lpstr>
      <vt:lpstr>Cntd…</vt:lpstr>
      <vt:lpstr>PowerPoint Presentation</vt:lpstr>
      <vt:lpstr>Method Overriding</vt:lpstr>
      <vt:lpstr>Cntd…</vt:lpstr>
      <vt:lpstr>PowerPoint Presentation</vt:lpstr>
      <vt:lpstr>Method Resolution Order</vt:lpstr>
      <vt:lpstr>PowerPoint Presentation</vt:lpstr>
      <vt:lpstr>PowerPoint Presentation</vt:lpstr>
      <vt:lpstr>Built-in functions used in Inheritance</vt:lpstr>
      <vt:lpstr>PowerPoint Presentation</vt:lpstr>
      <vt:lpstr>Cntd…</vt:lpstr>
      <vt:lpstr>PowerPoint Presentation</vt:lpstr>
      <vt:lpstr>Exception handling</vt:lpstr>
      <vt:lpstr>Cntd…</vt:lpstr>
      <vt:lpstr>Structure of exception handling block-1</vt:lpstr>
      <vt:lpstr>Structure of exception handling block-2</vt:lpstr>
      <vt:lpstr>Structure of exception handling block-3</vt:lpstr>
      <vt:lpstr>Structure of exception handling block-4</vt:lpstr>
      <vt:lpstr>Structure of exception handling block-5</vt:lpstr>
      <vt:lpstr>Examples</vt:lpstr>
      <vt:lpstr>Cntd…</vt:lpstr>
      <vt:lpstr>Common Errors: Type Error &amp; Name Error</vt:lpstr>
      <vt:lpstr>Common Errors: Value Error &amp; Index Error</vt:lpstr>
      <vt:lpstr>Cntd…</vt:lpstr>
      <vt:lpstr>Cntd…</vt:lpstr>
      <vt:lpstr>Raising an Exception</vt:lpstr>
      <vt:lpstr>Cntd..</vt:lpstr>
      <vt:lpstr>Creating User-Defined (Custom) Exception </vt:lpstr>
      <vt:lpstr>Assertion</vt:lpstr>
      <vt:lpstr>Syntax</vt:lpstr>
      <vt:lpstr>Cntd… </vt:lpstr>
      <vt:lpstr>Practical example of assertion</vt:lpstr>
      <vt:lpstr>Abstract Class (Abstract Base Class- ABC)</vt:lpstr>
      <vt:lpstr>Cntd…</vt:lpstr>
      <vt:lpstr>Examples of Abstract Class</vt:lpstr>
      <vt:lpstr>Find out difference of following programs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Nilesh</dc:creator>
  <cp:lastModifiedBy>Guru Patel</cp:lastModifiedBy>
  <cp:revision>1629</cp:revision>
  <dcterms:created xsi:type="dcterms:W3CDTF">2020-01-09T22:57:40Z</dcterms:created>
  <dcterms:modified xsi:type="dcterms:W3CDTF">2023-06-04T03:47:59Z</dcterms:modified>
</cp:coreProperties>
</file>