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4" r:id="rId3"/>
    <p:sldId id="306" r:id="rId4"/>
    <p:sldId id="307" r:id="rId5"/>
    <p:sldId id="310" r:id="rId6"/>
    <p:sldId id="311" r:id="rId7"/>
    <p:sldId id="344" r:id="rId8"/>
    <p:sldId id="308" r:id="rId9"/>
    <p:sldId id="309"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8" r:id="rId29"/>
    <p:sldId id="339" r:id="rId30"/>
    <p:sldId id="340" r:id="rId31"/>
    <p:sldId id="341" r:id="rId32"/>
    <p:sldId id="342" r:id="rId33"/>
    <p:sldId id="343" r:id="rId34"/>
    <p:sldId id="330" r:id="rId35"/>
    <p:sldId id="331" r:id="rId36"/>
    <p:sldId id="332" r:id="rId37"/>
    <p:sldId id="333" r:id="rId38"/>
    <p:sldId id="334" r:id="rId39"/>
    <p:sldId id="335" r:id="rId40"/>
    <p:sldId id="33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FC52-524C-414E-A687-E8A532A0486A}"/>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EA4F0774-E125-4D61-BEA0-CB7BD8671475}"/>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A9E12DC5-0494-4EA3-AAA0-7C97D39E534F}"/>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5" name="Footer Placeholder 4">
            <a:extLst>
              <a:ext uri="{FF2B5EF4-FFF2-40B4-BE49-F238E27FC236}">
                <a16:creationId xmlns:a16="http://schemas.microsoft.com/office/drawing/2014/main" id="{F64B8C8C-F9B7-49B1-B879-6EDF92B1DB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9BD57-9685-4769-9760-017FB8DA05C4}"/>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52962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3B65-2A40-48B8-A24F-9B71A241B2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6CF030-CD1D-46E1-99A7-65DAAF0FC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B4E11-2A04-444D-B339-12029C464614}"/>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5" name="Footer Placeholder 4">
            <a:extLst>
              <a:ext uri="{FF2B5EF4-FFF2-40B4-BE49-F238E27FC236}">
                <a16:creationId xmlns:a16="http://schemas.microsoft.com/office/drawing/2014/main" id="{43866826-EC2E-49C5-9B50-74C261E8A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DFB2B6-E30E-44D2-B82F-59181BA7E4F8}"/>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80373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1F700-CE2B-4E44-A0B1-BFAF7F62ED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98273-07B8-4559-87E8-EDC854AEE9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0A549-6A38-4211-AD8B-E393C225E77E}"/>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5" name="Footer Placeholder 4">
            <a:extLst>
              <a:ext uri="{FF2B5EF4-FFF2-40B4-BE49-F238E27FC236}">
                <a16:creationId xmlns:a16="http://schemas.microsoft.com/office/drawing/2014/main" id="{9E047EF0-8487-420E-84CA-27C064973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6CC34-3BA6-4B6A-A578-4C93A8C4A33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8371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4EE-6C75-4D91-9696-B7F9AB85C354}"/>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A23341A-17CC-4882-BD21-E11E74F4113E}"/>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EC8AC96-A65B-4B63-952F-4D5C9C20096A}"/>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5" name="Footer Placeholder 4">
            <a:extLst>
              <a:ext uri="{FF2B5EF4-FFF2-40B4-BE49-F238E27FC236}">
                <a16:creationId xmlns:a16="http://schemas.microsoft.com/office/drawing/2014/main" id="{8B9B6F7F-BA7E-4B51-80E0-7CCC56358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8E9C8-2929-4F03-A8BF-A8A74CC7449A}"/>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9260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A4A-D143-457C-8381-DB8D0C5A5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887622-F252-4BA3-ABB8-BB87DB847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C321A-3D9A-4D8E-9374-D69C4C69B249}"/>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5" name="Footer Placeholder 4">
            <a:extLst>
              <a:ext uri="{FF2B5EF4-FFF2-40B4-BE49-F238E27FC236}">
                <a16:creationId xmlns:a16="http://schemas.microsoft.com/office/drawing/2014/main" id="{E4137820-966B-40D4-85AD-855E8EC1A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35E0F-47EC-45B2-8C4D-19B09A5F809E}"/>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32847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3ED4-7D4A-441B-9E12-0217469747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0E3600-8C24-4DC3-9EC1-3A3CA6F17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526FB5-68D0-471E-AD64-474EF3D85D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9FBA11-1479-430C-99ED-9065276F7002}"/>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6" name="Footer Placeholder 5">
            <a:extLst>
              <a:ext uri="{FF2B5EF4-FFF2-40B4-BE49-F238E27FC236}">
                <a16:creationId xmlns:a16="http://schemas.microsoft.com/office/drawing/2014/main" id="{B10F3829-973D-493F-B6D8-EC01E8711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D26341-8E7E-4D5A-A239-14894EF4C9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117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7D50-496F-423B-A002-6A703135A1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B2F48-E209-4622-83C3-D824EC603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46F6A-CD0F-4304-A67C-BE6F7D3FD5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3B3CAB-A7DF-43F5-B018-AF490CBD7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6BC1C-9668-495F-AADF-6E3235F6E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C2FF49-3481-438F-8AE6-08B204E28704}"/>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8" name="Footer Placeholder 7">
            <a:extLst>
              <a:ext uri="{FF2B5EF4-FFF2-40B4-BE49-F238E27FC236}">
                <a16:creationId xmlns:a16="http://schemas.microsoft.com/office/drawing/2014/main" id="{F69D7ED9-C5AC-4F83-BA34-E779EE9B08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CC1D63-9916-42B6-B8AC-575E018FD056}"/>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9037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4F55-7B0E-447E-9FC7-8DABF08B8F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B340D5-F318-4C4D-8E28-B90D5C9C89D7}"/>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4" name="Footer Placeholder 3">
            <a:extLst>
              <a:ext uri="{FF2B5EF4-FFF2-40B4-BE49-F238E27FC236}">
                <a16:creationId xmlns:a16="http://schemas.microsoft.com/office/drawing/2014/main" id="{E3B04D17-56D2-4096-966F-8EA68D6C86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A40D6D-B82C-4E07-A45C-32DC8B32B5C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6763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BD1D1-7F2A-4CD8-919E-D6EEBECE709C}"/>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3" name="Footer Placeholder 2">
            <a:extLst>
              <a:ext uri="{FF2B5EF4-FFF2-40B4-BE49-F238E27FC236}">
                <a16:creationId xmlns:a16="http://schemas.microsoft.com/office/drawing/2014/main" id="{E1B352DE-C32C-4551-A676-437EDA2D30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DEC25-43F6-470C-864E-279F9D7EBE32}"/>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821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5E51-1B5C-4B99-82FC-10F76FF8A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9651FC-4396-4608-9248-9110EF31B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06725-D8AD-4D9E-AD3B-46D7DA1E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B1E41-AEFB-4BA8-9E95-1C631568E263}"/>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6" name="Footer Placeholder 5">
            <a:extLst>
              <a:ext uri="{FF2B5EF4-FFF2-40B4-BE49-F238E27FC236}">
                <a16:creationId xmlns:a16="http://schemas.microsoft.com/office/drawing/2014/main" id="{2404FA74-6958-42DA-82BF-259F88B36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74C1D-6E8F-4CC6-8D02-71D1D9C29F59}"/>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4302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47F7-2732-4B0D-902F-3AF434AF1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D0E99D-36C3-4512-9E05-63691BF4F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15ADC1-49D2-4D84-90F4-D01410CEC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A0083-1D8C-430F-BBA5-B0C337D5D8DD}"/>
              </a:ext>
            </a:extLst>
          </p:cNvPr>
          <p:cNvSpPr>
            <a:spLocks noGrp="1"/>
          </p:cNvSpPr>
          <p:nvPr>
            <p:ph type="dt" sz="half" idx="10"/>
          </p:nvPr>
        </p:nvSpPr>
        <p:spPr/>
        <p:txBody>
          <a:bodyPr/>
          <a:lstStyle/>
          <a:p>
            <a:fld id="{AED6706B-D867-4D41-A277-CB24D025B170}" type="datetimeFigureOut">
              <a:rPr lang="en-IN" smtClean="0"/>
              <a:t>27-04-2022</a:t>
            </a:fld>
            <a:endParaRPr lang="en-IN"/>
          </a:p>
        </p:txBody>
      </p:sp>
      <p:sp>
        <p:nvSpPr>
          <p:cNvPr id="6" name="Footer Placeholder 5">
            <a:extLst>
              <a:ext uri="{FF2B5EF4-FFF2-40B4-BE49-F238E27FC236}">
                <a16:creationId xmlns:a16="http://schemas.microsoft.com/office/drawing/2014/main" id="{BF7F59EE-E9A4-4200-A8D1-8D232450C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E9229-9C0E-45FE-936C-CD931235E0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246382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6F51E-B98D-45B2-BD42-400EEB68A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B955C6AF-4D55-4DE9-9D4A-2107CECA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87F2C428-995F-4943-95C1-5C886EEE8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6706B-D867-4D41-A277-CB24D025B170}" type="datetimeFigureOut">
              <a:rPr lang="en-IN" smtClean="0"/>
              <a:t>27-04-2022</a:t>
            </a:fld>
            <a:endParaRPr lang="en-IN"/>
          </a:p>
        </p:txBody>
      </p:sp>
      <p:sp>
        <p:nvSpPr>
          <p:cNvPr id="5" name="Footer Placeholder 4">
            <a:extLst>
              <a:ext uri="{FF2B5EF4-FFF2-40B4-BE49-F238E27FC236}">
                <a16:creationId xmlns:a16="http://schemas.microsoft.com/office/drawing/2014/main" id="{83F56D49-F240-4512-970D-7FFFDA6BF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6E25C8-D9DE-4EF4-8DFA-8C14C5010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5E81A-BA2D-41D4-9509-E5DB0F68F366}" type="slidenum">
              <a:rPr lang="en-IN" smtClean="0"/>
              <a:t>‹#›</a:t>
            </a:fld>
            <a:endParaRPr lang="en-IN"/>
          </a:p>
        </p:txBody>
      </p:sp>
    </p:spTree>
    <p:extLst>
      <p:ext uri="{BB962C8B-B14F-4D97-AF65-F5344CB8AC3E}">
        <p14:creationId xmlns:p14="http://schemas.microsoft.com/office/powerpoint/2010/main" val="398105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localhost/cgi-bin/hello.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test.html"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cgi-bin/hello_get.py?fn=raman&amp;ln=son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test.htm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test.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test.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test.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localhost/test.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test.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cgi-bin/cookie_get.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wnloadsapachefriends.global.ssl.fastly.net/7.4.3/xampp-windows-x64-7.4.3-0-VC15-installer.exe?from_af=tru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B1496341-C1EB-439A-9DB7-06FCECAADAD5}"/>
              </a:ext>
            </a:extLst>
          </p:cNvPr>
          <p:cNvSpPr>
            <a:spLocks noGrp="1"/>
          </p:cNvSpPr>
          <p:nvPr>
            <p:ph type="ctrTitle"/>
          </p:nvPr>
        </p:nvSpPr>
        <p:spPr>
          <a:xfrm>
            <a:off x="2323820" y="958297"/>
            <a:ext cx="7544360" cy="1753721"/>
          </a:xfrm>
        </p:spPr>
        <p:txBody>
          <a:bodyPr>
            <a:noAutofit/>
          </a:bodyPr>
          <a:lstStyle/>
          <a:p>
            <a:r>
              <a:rPr lang="en-GB" altLang="en-US" sz="4400" b="1" dirty="0">
                <a:solidFill>
                  <a:srgbClr val="FF0000"/>
                </a:solidFill>
              </a:rPr>
              <a:t>Unit-8</a:t>
            </a:r>
            <a:br>
              <a:rPr lang="en-GB" altLang="en-US" sz="4400" b="1" dirty="0">
                <a:solidFill>
                  <a:srgbClr val="FF0000"/>
                </a:solidFill>
              </a:rPr>
            </a:br>
            <a:r>
              <a:rPr lang="en-IN" altLang="en-US" sz="4400" b="1" dirty="0">
                <a:solidFill>
                  <a:srgbClr val="FF0000"/>
                </a:solidFill>
              </a:rPr>
              <a:t>Python with CGI script</a:t>
            </a:r>
            <a:endParaRPr lang="en-IN" altLang="en-US" sz="4400" dirty="0"/>
          </a:p>
        </p:txBody>
      </p:sp>
      <p:sp>
        <p:nvSpPr>
          <p:cNvPr id="3075" name="Subtitle 2">
            <a:extLst>
              <a:ext uri="{FF2B5EF4-FFF2-40B4-BE49-F238E27FC236}">
                <a16:creationId xmlns:a16="http://schemas.microsoft.com/office/drawing/2014/main" id="{9E0D658F-A8DE-48C2-B2E7-BA6FABE08BE6}"/>
              </a:ext>
            </a:extLst>
          </p:cNvPr>
          <p:cNvSpPr>
            <a:spLocks noGrp="1"/>
          </p:cNvSpPr>
          <p:nvPr>
            <p:ph type="subTitle" idx="1"/>
          </p:nvPr>
        </p:nvSpPr>
        <p:spPr>
          <a:xfrm>
            <a:off x="2989169" y="4700867"/>
            <a:ext cx="6213662" cy="1753721"/>
          </a:xfrm>
        </p:spPr>
        <p:txBody>
          <a:bodyPr/>
          <a:lstStyle/>
          <a:p>
            <a:r>
              <a:rPr lang="en-US" altLang="en-US" sz="2471" dirty="0"/>
              <a:t>Mr. Nilesh Parmar</a:t>
            </a:r>
          </a:p>
          <a:p>
            <a:r>
              <a:rPr lang="en-US" altLang="en-US" sz="2471" dirty="0"/>
              <a:t>Assistant Professor, Dept. of Computer </a:t>
            </a:r>
            <a:r>
              <a:rPr lang="en-US" altLang="en-US" sz="2471" dirty="0" err="1"/>
              <a:t>Engg</a:t>
            </a:r>
            <a:r>
              <a:rPr lang="en-US" altLang="en-US" sz="2471" dirty="0"/>
              <a:t>.</a:t>
            </a:r>
          </a:p>
          <a:p>
            <a:r>
              <a:rPr lang="en-US" altLang="en-US" sz="2471" dirty="0"/>
              <a:t>UVPCE, Ganpat University, Mehsana</a:t>
            </a:r>
            <a:endParaRPr lang="en-IN" altLang="en-US" sz="247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6106-969A-4E32-8D18-33FC9AE57E3B}"/>
              </a:ext>
            </a:extLst>
          </p:cNvPr>
          <p:cNvSpPr>
            <a:spLocks noGrp="1"/>
          </p:cNvSpPr>
          <p:nvPr>
            <p:ph type="title"/>
          </p:nvPr>
        </p:nvSpPr>
        <p:spPr>
          <a:xfrm>
            <a:off x="838200" y="43153"/>
            <a:ext cx="10515600" cy="716700"/>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1D4F3533-40D7-4B21-B03B-5B0D8AC53C2B}"/>
              </a:ext>
            </a:extLst>
          </p:cNvPr>
          <p:cNvSpPr>
            <a:spLocks noGrp="1"/>
          </p:cNvSpPr>
          <p:nvPr>
            <p:ph idx="1"/>
          </p:nvPr>
        </p:nvSpPr>
        <p:spPr>
          <a:xfrm>
            <a:off x="193184" y="759853"/>
            <a:ext cx="11900078" cy="5733021"/>
          </a:xfrm>
        </p:spPr>
        <p:txBody>
          <a:bodyPr>
            <a:noAutofit/>
          </a:bodyPr>
          <a:lstStyle/>
          <a:p>
            <a:pPr marL="0" indent="0">
              <a:buNone/>
            </a:pPr>
            <a:r>
              <a:rPr lang="en-IN" dirty="0"/>
              <a:t>2) Section-2: </a:t>
            </a:r>
            <a:r>
              <a:rPr lang="en-IN" sz="2200" dirty="0"/>
              <a:t>This section contains script which renders HTML code to the client browser through Python's print() statements.</a:t>
            </a:r>
          </a:p>
          <a:p>
            <a:pPr>
              <a:buFont typeface="Wingdings" panose="05000000000000000000" pitchFamily="2" charset="2"/>
              <a:buChar char="Ø"/>
            </a:pPr>
            <a:r>
              <a:rPr lang="en-IN" sz="2200" dirty="0"/>
              <a:t>Now, Let us write our </a:t>
            </a:r>
            <a:r>
              <a:rPr lang="en-IN" sz="2200" b="1" dirty="0"/>
              <a:t>first CGI program</a:t>
            </a:r>
            <a:r>
              <a:rPr lang="en-IN" sz="2200" dirty="0"/>
              <a:t> which encompasses both section-1 &amp; 2.</a:t>
            </a:r>
          </a:p>
          <a:p>
            <a:pPr marL="0" indent="0">
              <a:buNone/>
            </a:pPr>
            <a:r>
              <a:rPr lang="en-IN" sz="2200" dirty="0"/>
              <a:t>Create file ‘</a:t>
            </a:r>
            <a:r>
              <a:rPr lang="en-IN" sz="2200" b="1" dirty="0"/>
              <a:t>hello.py</a:t>
            </a:r>
            <a:r>
              <a:rPr lang="en-IN" sz="2200" dirty="0"/>
              <a:t>’ and paste following code in that file:</a:t>
            </a:r>
          </a:p>
          <a:p>
            <a:pPr marL="0" indent="0">
              <a:buNone/>
            </a:pPr>
            <a:endParaRPr lang="en-IN" sz="2200" dirty="0"/>
          </a:p>
        </p:txBody>
      </p:sp>
      <p:sp>
        <p:nvSpPr>
          <p:cNvPr id="4" name="TextBox 3">
            <a:extLst>
              <a:ext uri="{FF2B5EF4-FFF2-40B4-BE49-F238E27FC236}">
                <a16:creationId xmlns:a16="http://schemas.microsoft.com/office/drawing/2014/main" id="{90FA71AC-EB83-433B-ACA0-651BBF4F104E}"/>
              </a:ext>
            </a:extLst>
          </p:cNvPr>
          <p:cNvSpPr txBox="1"/>
          <p:nvPr/>
        </p:nvSpPr>
        <p:spPr>
          <a:xfrm>
            <a:off x="8796273" y="2411568"/>
            <a:ext cx="3477294" cy="400110"/>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It shows which complier is used</a:t>
            </a:r>
          </a:p>
        </p:txBody>
      </p:sp>
      <p:sp>
        <p:nvSpPr>
          <p:cNvPr id="5" name="TextBox 4">
            <a:extLst>
              <a:ext uri="{FF2B5EF4-FFF2-40B4-BE49-F238E27FC236}">
                <a16:creationId xmlns:a16="http://schemas.microsoft.com/office/drawing/2014/main" id="{94F6EE5F-0944-48D4-A3CA-F8119C34C1B8}"/>
              </a:ext>
            </a:extLst>
          </p:cNvPr>
          <p:cNvSpPr txBox="1"/>
          <p:nvPr/>
        </p:nvSpPr>
        <p:spPr>
          <a:xfrm>
            <a:off x="12879" y="2450205"/>
            <a:ext cx="8603087" cy="4170372"/>
          </a:xfrm>
          <a:prstGeom prst="rect">
            <a:avLst/>
          </a:prstGeom>
          <a:noFill/>
          <a:ln w="28575">
            <a:solidFill>
              <a:schemeClr val="tx1"/>
            </a:solidFill>
          </a:ln>
        </p:spPr>
        <p:txBody>
          <a:bodyPr wrap="square" rtlCol="0">
            <a:spAutoFit/>
          </a:bodyPr>
          <a:lstStyle/>
          <a:p>
            <a:pPr>
              <a:spcAft>
                <a:spcPts val="600"/>
              </a:spcAft>
            </a:pPr>
            <a:r>
              <a:rPr lang="en-IN" sz="2200" dirty="0">
                <a:latin typeface="Times New Roman" panose="02020603050405020304" pitchFamily="18" charset="0"/>
                <a:cs typeface="Times New Roman" panose="02020603050405020304" pitchFamily="18" charset="0"/>
              </a:rPr>
              <a:t>#!C:\Users\Nilesh\AppData\Local\Programs\Python\Python37\python.exe</a:t>
            </a:r>
          </a:p>
          <a:p>
            <a:pPr>
              <a:spcAft>
                <a:spcPts val="600"/>
              </a:spcAft>
            </a:pPr>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cgi,cgitb</a:t>
            </a:r>
            <a:endParaRPr lang="en-IN" sz="2200" dirty="0">
              <a:latin typeface="Times New Roman" panose="02020603050405020304" pitchFamily="18" charset="0"/>
              <a:cs typeface="Times New Roman" panose="02020603050405020304" pitchFamily="18" charset="0"/>
            </a:endParaRPr>
          </a:p>
          <a:p>
            <a:pPr>
              <a:spcAft>
                <a:spcPts val="600"/>
              </a:spcAft>
            </a:pPr>
            <a:r>
              <a:rPr lang="en-IN" sz="2200" dirty="0" err="1">
                <a:latin typeface="Times New Roman" panose="02020603050405020304" pitchFamily="18" charset="0"/>
                <a:cs typeface="Times New Roman" panose="02020603050405020304" pitchFamily="18" charset="0"/>
              </a:rPr>
              <a:t>cgitb.enable</a:t>
            </a:r>
            <a:r>
              <a:rPr lang="en-IN" sz="2200" dirty="0">
                <a:latin typeface="Times New Roman" panose="02020603050405020304" pitchFamily="18" charset="0"/>
                <a:cs typeface="Times New Roman" panose="02020603050405020304" pitchFamily="18" charset="0"/>
              </a:rPr>
              <a:t>()</a:t>
            </a:r>
          </a:p>
          <a:p>
            <a:pPr>
              <a:spcAft>
                <a:spcPts val="600"/>
              </a:spcAft>
            </a:pPr>
            <a:r>
              <a:rPr lang="en-IN" sz="2200" dirty="0">
                <a:latin typeface="Times New Roman" panose="02020603050405020304" pitchFamily="18" charset="0"/>
                <a:cs typeface="Times New Roman" panose="02020603050405020304" pitchFamily="18" charset="0"/>
              </a:rPr>
              <a:t>print ("</a:t>
            </a:r>
            <a:r>
              <a:rPr lang="en-IN" sz="2200" dirty="0" err="1">
                <a:latin typeface="Times New Roman" panose="02020603050405020304" pitchFamily="18" charset="0"/>
                <a:cs typeface="Times New Roman" panose="02020603050405020304" pitchFamily="18" charset="0"/>
              </a:rPr>
              <a:t>Content-type:text</a:t>
            </a:r>
            <a:r>
              <a:rPr lang="en-IN" sz="2200" dirty="0">
                <a:latin typeface="Times New Roman" panose="02020603050405020304" pitchFamily="18" charset="0"/>
                <a:cs typeface="Times New Roman" panose="02020603050405020304" pitchFamily="18" charset="0"/>
              </a:rPr>
              <a:t>/html\r\n")</a:t>
            </a:r>
          </a:p>
          <a:p>
            <a:pPr>
              <a:spcAft>
                <a:spcPts val="600"/>
              </a:spcAft>
            </a:pPr>
            <a:r>
              <a:rPr lang="en-IN" sz="2200" dirty="0">
                <a:latin typeface="Times New Roman" panose="02020603050405020304" pitchFamily="18" charset="0"/>
                <a:cs typeface="Times New Roman" panose="02020603050405020304" pitchFamily="18" charset="0"/>
              </a:rPr>
              <a:t>print ("&lt;html&gt;")</a:t>
            </a:r>
          </a:p>
          <a:p>
            <a:pPr>
              <a:spcAft>
                <a:spcPts val="600"/>
              </a:spcAft>
            </a:pPr>
            <a:r>
              <a:rPr lang="en-IN" sz="2200" dirty="0">
                <a:latin typeface="Times New Roman" panose="02020603050405020304" pitchFamily="18" charset="0"/>
                <a:cs typeface="Times New Roman" panose="02020603050405020304" pitchFamily="18" charset="0"/>
              </a:rPr>
              <a:t>print ("&lt;head&gt;&lt;title&gt;My First CGI-Program &lt;/title&gt;&lt;/head&gt;")</a:t>
            </a:r>
          </a:p>
          <a:p>
            <a:pPr>
              <a:spcAft>
                <a:spcPts val="600"/>
              </a:spcAft>
            </a:pPr>
            <a:r>
              <a:rPr lang="en-IN" sz="2200" dirty="0">
                <a:latin typeface="Times New Roman" panose="02020603050405020304" pitchFamily="18" charset="0"/>
                <a:cs typeface="Times New Roman" panose="02020603050405020304" pitchFamily="18" charset="0"/>
              </a:rPr>
              <a:t>print ("&lt;body&gt;")</a:t>
            </a:r>
          </a:p>
          <a:p>
            <a:pPr>
              <a:spcAft>
                <a:spcPts val="600"/>
              </a:spcAft>
            </a:pPr>
            <a:r>
              <a:rPr lang="en-IN" sz="2200" dirty="0">
                <a:latin typeface="Times New Roman" panose="02020603050405020304" pitchFamily="18" charset="0"/>
                <a:cs typeface="Times New Roman" panose="02020603050405020304" pitchFamily="18" charset="0"/>
              </a:rPr>
              <a:t>print ("&lt;h1&gt;This is HTML's Body &lt;/h1&gt;")</a:t>
            </a:r>
          </a:p>
          <a:p>
            <a:pPr>
              <a:spcAft>
                <a:spcPts val="600"/>
              </a:spcAft>
            </a:pPr>
            <a:r>
              <a:rPr lang="en-IN" sz="2200" dirty="0">
                <a:latin typeface="Times New Roman" panose="02020603050405020304" pitchFamily="18" charset="0"/>
                <a:cs typeface="Times New Roman" panose="02020603050405020304" pitchFamily="18" charset="0"/>
              </a:rPr>
              <a:t>print ("&lt;/body&gt;")</a:t>
            </a:r>
          </a:p>
          <a:p>
            <a:pPr>
              <a:spcAft>
                <a:spcPts val="600"/>
              </a:spcAft>
            </a:pPr>
            <a:r>
              <a:rPr lang="en-IN" sz="2200" dirty="0">
                <a:latin typeface="Times New Roman" panose="02020603050405020304" pitchFamily="18" charset="0"/>
                <a:cs typeface="Times New Roman" panose="02020603050405020304" pitchFamily="18" charset="0"/>
              </a:rPr>
              <a:t>print ("&lt;/html&gt;")</a:t>
            </a:r>
          </a:p>
        </p:txBody>
      </p:sp>
      <p:cxnSp>
        <p:nvCxnSpPr>
          <p:cNvPr id="7" name="Straight Arrow Connector 6">
            <a:extLst>
              <a:ext uri="{FF2B5EF4-FFF2-40B4-BE49-F238E27FC236}">
                <a16:creationId xmlns:a16="http://schemas.microsoft.com/office/drawing/2014/main" id="{B74CC639-A8A8-489B-9CBC-F3E15F689C46}"/>
              </a:ext>
            </a:extLst>
          </p:cNvPr>
          <p:cNvCxnSpPr>
            <a:cxnSpLocks/>
          </p:cNvCxnSpPr>
          <p:nvPr/>
        </p:nvCxnSpPr>
        <p:spPr>
          <a:xfrm>
            <a:off x="8448541" y="2650260"/>
            <a:ext cx="399248"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587C667D-E66E-4D63-A2CD-A17658B3C029}"/>
              </a:ext>
            </a:extLst>
          </p:cNvPr>
          <p:cNvSpPr txBox="1"/>
          <p:nvPr/>
        </p:nvSpPr>
        <p:spPr>
          <a:xfrm>
            <a:off x="3876540" y="2844404"/>
            <a:ext cx="8500057" cy="400110"/>
          </a:xfrm>
          <a:prstGeom prst="rect">
            <a:avLst/>
          </a:prstGeom>
          <a:noFill/>
          <a:ln>
            <a:solidFill>
              <a:srgbClr val="00B0F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Built in modules- </a:t>
            </a:r>
            <a:r>
              <a:rPr lang="en-IN" sz="2000" dirty="0" err="1">
                <a:latin typeface="Times New Roman" panose="02020603050405020304" pitchFamily="18" charset="0"/>
                <a:cs typeface="Times New Roman" panose="02020603050405020304" pitchFamily="18" charset="0"/>
              </a:rPr>
              <a:t>cgi</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cgitb</a:t>
            </a:r>
            <a:r>
              <a:rPr lang="en-IN" sz="2000" dirty="0">
                <a:latin typeface="Times New Roman" panose="02020603050405020304" pitchFamily="18" charset="0"/>
                <a:cs typeface="Times New Roman" panose="02020603050405020304" pitchFamily="18" charset="0"/>
              </a:rPr>
              <a:t> are imported. </a:t>
            </a:r>
            <a:r>
              <a:rPr lang="en-IN" sz="2000" dirty="0" err="1">
                <a:latin typeface="Times New Roman" panose="02020603050405020304" pitchFamily="18" charset="0"/>
                <a:cs typeface="Times New Roman" panose="02020603050405020304" pitchFamily="18" charset="0"/>
              </a:rPr>
              <a:t>cgitb</a:t>
            </a:r>
            <a:r>
              <a:rPr lang="en-IN" sz="2000" dirty="0">
                <a:latin typeface="Times New Roman" panose="02020603050405020304" pitchFamily="18" charset="0"/>
                <a:cs typeface="Times New Roman" panose="02020603050405020304" pitchFamily="18" charset="0"/>
              </a:rPr>
              <a:t> is used for tracing exceptions.</a:t>
            </a:r>
          </a:p>
        </p:txBody>
      </p:sp>
      <p:cxnSp>
        <p:nvCxnSpPr>
          <p:cNvPr id="16" name="Straight Arrow Connector 15">
            <a:extLst>
              <a:ext uri="{FF2B5EF4-FFF2-40B4-BE49-F238E27FC236}">
                <a16:creationId xmlns:a16="http://schemas.microsoft.com/office/drawing/2014/main" id="{44593376-10A6-450A-AA68-9D33809286E1}"/>
              </a:ext>
            </a:extLst>
          </p:cNvPr>
          <p:cNvCxnSpPr>
            <a:cxnSpLocks/>
            <a:endCxn id="15" idx="1"/>
          </p:cNvCxnSpPr>
          <p:nvPr/>
        </p:nvCxnSpPr>
        <p:spPr>
          <a:xfrm>
            <a:off x="1981200" y="3031580"/>
            <a:ext cx="1895340" cy="1287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C6AD71B4-B823-4679-BDC6-D8E71C13D683}"/>
              </a:ext>
            </a:extLst>
          </p:cNvPr>
          <p:cNvSpPr txBox="1"/>
          <p:nvPr/>
        </p:nvSpPr>
        <p:spPr>
          <a:xfrm>
            <a:off x="3576032" y="3277240"/>
            <a:ext cx="5954334" cy="400110"/>
          </a:xfrm>
          <a:prstGeom prst="rect">
            <a:avLst/>
          </a:prstGeom>
          <a:noFill/>
          <a:ln>
            <a:solidFill>
              <a:srgbClr val="7030A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Enabling the exception tracing feature of </a:t>
            </a:r>
            <a:r>
              <a:rPr lang="en-IN" sz="2000" dirty="0" err="1">
                <a:latin typeface="Times New Roman" panose="02020603050405020304" pitchFamily="18" charset="0"/>
                <a:cs typeface="Times New Roman" panose="02020603050405020304" pitchFamily="18" charset="0"/>
              </a:rPr>
              <a:t>cgitb</a:t>
            </a:r>
            <a:r>
              <a:rPr lang="en-IN" sz="2000" dirty="0">
                <a:latin typeface="Times New Roman" panose="02020603050405020304" pitchFamily="18" charset="0"/>
                <a:cs typeface="Times New Roman" panose="02020603050405020304" pitchFamily="18" charset="0"/>
              </a:rPr>
              <a:t> module</a:t>
            </a:r>
          </a:p>
        </p:txBody>
      </p:sp>
      <p:cxnSp>
        <p:nvCxnSpPr>
          <p:cNvPr id="20" name="Straight Arrow Connector 19">
            <a:extLst>
              <a:ext uri="{FF2B5EF4-FFF2-40B4-BE49-F238E27FC236}">
                <a16:creationId xmlns:a16="http://schemas.microsoft.com/office/drawing/2014/main" id="{AB9C8A37-3F5F-4F09-9B31-92E598E79141}"/>
              </a:ext>
            </a:extLst>
          </p:cNvPr>
          <p:cNvCxnSpPr>
            <a:cxnSpLocks/>
          </p:cNvCxnSpPr>
          <p:nvPr/>
        </p:nvCxnSpPr>
        <p:spPr>
          <a:xfrm>
            <a:off x="1695719" y="3521953"/>
            <a:ext cx="1895341" cy="1287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2627AEA5-8071-4D9D-9A57-D6A35B173543}"/>
              </a:ext>
            </a:extLst>
          </p:cNvPr>
          <p:cNvSpPr txBox="1"/>
          <p:nvPr/>
        </p:nvSpPr>
        <p:spPr>
          <a:xfrm>
            <a:off x="8856368" y="3704623"/>
            <a:ext cx="1498245" cy="461665"/>
          </a:xfrm>
          <a:prstGeom prst="rect">
            <a:avLst/>
          </a:prstGeom>
          <a:noFill/>
          <a:ln>
            <a:solidFill>
              <a:srgbClr val="00B050"/>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Section-1</a:t>
            </a:r>
          </a:p>
        </p:txBody>
      </p:sp>
      <p:cxnSp>
        <p:nvCxnSpPr>
          <p:cNvPr id="22" name="Straight Arrow Connector 21">
            <a:extLst>
              <a:ext uri="{FF2B5EF4-FFF2-40B4-BE49-F238E27FC236}">
                <a16:creationId xmlns:a16="http://schemas.microsoft.com/office/drawing/2014/main" id="{E72BD8EF-3320-4E62-9FA8-B1014E0F1A39}"/>
              </a:ext>
            </a:extLst>
          </p:cNvPr>
          <p:cNvCxnSpPr>
            <a:cxnSpLocks/>
            <a:endCxn id="21" idx="1"/>
          </p:cNvCxnSpPr>
          <p:nvPr/>
        </p:nvCxnSpPr>
        <p:spPr>
          <a:xfrm>
            <a:off x="4095482" y="3935456"/>
            <a:ext cx="476088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5" name="Right Brace 24">
            <a:extLst>
              <a:ext uri="{FF2B5EF4-FFF2-40B4-BE49-F238E27FC236}">
                <a16:creationId xmlns:a16="http://schemas.microsoft.com/office/drawing/2014/main" id="{7603D550-ADCB-47C0-9AB1-18EC247AE03A}"/>
              </a:ext>
            </a:extLst>
          </p:cNvPr>
          <p:cNvSpPr/>
          <p:nvPr/>
        </p:nvSpPr>
        <p:spPr>
          <a:xfrm>
            <a:off x="7134896" y="4166288"/>
            <a:ext cx="489397" cy="241206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TextBox 25">
            <a:extLst>
              <a:ext uri="{FF2B5EF4-FFF2-40B4-BE49-F238E27FC236}">
                <a16:creationId xmlns:a16="http://schemas.microsoft.com/office/drawing/2014/main" id="{3C6ECC31-0413-4E4A-8331-0731ED7EB44D}"/>
              </a:ext>
            </a:extLst>
          </p:cNvPr>
          <p:cNvSpPr txBox="1"/>
          <p:nvPr/>
        </p:nvSpPr>
        <p:spPr>
          <a:xfrm>
            <a:off x="7804598" y="5076597"/>
            <a:ext cx="1448874" cy="461665"/>
          </a:xfrm>
          <a:prstGeom prst="rect">
            <a:avLst/>
          </a:prstGeom>
          <a:noFill/>
          <a:ln>
            <a:solidFill>
              <a:schemeClr val="accent4">
                <a:lumMod val="75000"/>
              </a:schemeClr>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Section-2</a:t>
            </a:r>
          </a:p>
        </p:txBody>
      </p:sp>
    </p:spTree>
    <p:extLst>
      <p:ext uri="{BB962C8B-B14F-4D97-AF65-F5344CB8AC3E}">
        <p14:creationId xmlns:p14="http://schemas.microsoft.com/office/powerpoint/2010/main" val="156943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B099-0C85-4828-ABBB-05ADB6AB7920}"/>
              </a:ext>
            </a:extLst>
          </p:cNvPr>
          <p:cNvSpPr>
            <a:spLocks noGrp="1"/>
          </p:cNvSpPr>
          <p:nvPr>
            <p:ph type="title"/>
          </p:nvPr>
        </p:nvSpPr>
        <p:spPr>
          <a:xfrm>
            <a:off x="838200" y="159061"/>
            <a:ext cx="10515600" cy="70382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433776DE-A1E0-4960-A8D8-5AA1E494A0DD}"/>
              </a:ext>
            </a:extLst>
          </p:cNvPr>
          <p:cNvSpPr>
            <a:spLocks noGrp="1"/>
          </p:cNvSpPr>
          <p:nvPr>
            <p:ph idx="1"/>
          </p:nvPr>
        </p:nvSpPr>
        <p:spPr>
          <a:xfrm>
            <a:off x="141669" y="965912"/>
            <a:ext cx="12050332" cy="5892088"/>
          </a:xfrm>
        </p:spPr>
        <p:txBody>
          <a:bodyPr>
            <a:normAutofit/>
          </a:bodyPr>
          <a:lstStyle/>
          <a:p>
            <a:r>
              <a:rPr lang="en-IN" sz="2600" dirty="0"/>
              <a:t>Store this file on following location:</a:t>
            </a:r>
          </a:p>
          <a:p>
            <a:pPr marL="0" indent="0">
              <a:buNone/>
            </a:pPr>
            <a:r>
              <a:rPr lang="en-IN" sz="2600" dirty="0"/>
              <a:t>	c:\xampp\cgi-bin</a:t>
            </a:r>
          </a:p>
          <a:p>
            <a:r>
              <a:rPr lang="en-IN" sz="2600" dirty="0"/>
              <a:t>Open </a:t>
            </a:r>
            <a:r>
              <a:rPr lang="en-IN" sz="2600" dirty="0" err="1"/>
              <a:t>Xampp</a:t>
            </a:r>
            <a:r>
              <a:rPr lang="en-IN" sz="2600" dirty="0"/>
              <a:t> control panel (write ‘</a:t>
            </a:r>
            <a:r>
              <a:rPr lang="en-IN" sz="2600" dirty="0" err="1"/>
              <a:t>xampp</a:t>
            </a:r>
            <a:r>
              <a:rPr lang="en-IN" sz="2600" dirty="0"/>
              <a:t> control panel’ in windows start button and click it). Then start ‘Apache’ server from ‘</a:t>
            </a:r>
            <a:r>
              <a:rPr lang="en-IN" sz="2600" dirty="0" err="1"/>
              <a:t>xampp</a:t>
            </a:r>
            <a:r>
              <a:rPr lang="en-IN" sz="2600" dirty="0"/>
              <a:t> control panel’.</a:t>
            </a:r>
          </a:p>
          <a:p>
            <a:endParaRPr lang="en-IN" sz="2600" dirty="0"/>
          </a:p>
          <a:p>
            <a:endParaRPr lang="en-IN" sz="2600" dirty="0"/>
          </a:p>
          <a:p>
            <a:endParaRPr lang="en-IN" sz="2600" dirty="0"/>
          </a:p>
          <a:p>
            <a:r>
              <a:rPr lang="en-IN" sz="2600" dirty="0"/>
              <a:t>So, our HTTP webserver in running now. Next we need to open any web browser (chrome, </a:t>
            </a:r>
            <a:r>
              <a:rPr lang="en-IN" sz="2600" dirty="0" err="1"/>
              <a:t>firefox</a:t>
            </a:r>
            <a:r>
              <a:rPr lang="en-IN" sz="2600" dirty="0"/>
              <a:t>, safari, opera, UC etc.) and write following line as URL:</a:t>
            </a:r>
          </a:p>
          <a:p>
            <a:pPr marL="0" indent="0">
              <a:buNone/>
            </a:pPr>
            <a:r>
              <a:rPr lang="en-IN" sz="2600" dirty="0"/>
              <a:t>	</a:t>
            </a:r>
            <a:r>
              <a:rPr lang="en-IN" sz="2600" dirty="0">
                <a:hlinkClick r:id="rId2"/>
              </a:rPr>
              <a:t>http://localhost/cgi-bin/hello.py</a:t>
            </a:r>
            <a:endParaRPr lang="en-IN" sz="2600" dirty="0"/>
          </a:p>
          <a:p>
            <a:r>
              <a:rPr lang="en-IN" sz="2600" dirty="0"/>
              <a:t>Press enter. You will be able to see output on browser window.</a:t>
            </a:r>
          </a:p>
          <a:p>
            <a:r>
              <a:rPr lang="en-IN" sz="2600" b="1" dirty="0"/>
              <a:t>Note:</a:t>
            </a:r>
            <a:r>
              <a:rPr lang="en-IN" sz="2600" dirty="0"/>
              <a:t> Now onwards, we will run all the programs in this way, means starting ‘Apache’ server &gt; storing CGI script in ‘</a:t>
            </a:r>
            <a:r>
              <a:rPr lang="en-IN" sz="2600" dirty="0" err="1"/>
              <a:t>cgi</a:t>
            </a:r>
            <a:r>
              <a:rPr lang="en-IN" sz="2600" dirty="0"/>
              <a:t>-bin’ directory &gt; execute program in browser </a:t>
            </a:r>
          </a:p>
        </p:txBody>
      </p:sp>
      <p:pic>
        <p:nvPicPr>
          <p:cNvPr id="4" name="Picture 3">
            <a:extLst>
              <a:ext uri="{FF2B5EF4-FFF2-40B4-BE49-F238E27FC236}">
                <a16:creationId xmlns:a16="http://schemas.microsoft.com/office/drawing/2014/main" id="{464CB180-E50B-451A-88C5-DF9A139F1A0B}"/>
              </a:ext>
            </a:extLst>
          </p:cNvPr>
          <p:cNvPicPr>
            <a:picLocks noChangeAspect="1"/>
          </p:cNvPicPr>
          <p:nvPr/>
        </p:nvPicPr>
        <p:blipFill>
          <a:blip r:embed="rId3"/>
          <a:stretch>
            <a:fillRect/>
          </a:stretch>
        </p:blipFill>
        <p:spPr>
          <a:xfrm>
            <a:off x="838200" y="2710395"/>
            <a:ext cx="6258059" cy="1496288"/>
          </a:xfrm>
          <a:prstGeom prst="rect">
            <a:avLst/>
          </a:prstGeom>
        </p:spPr>
      </p:pic>
    </p:spTree>
    <p:extLst>
      <p:ext uri="{BB962C8B-B14F-4D97-AF65-F5344CB8AC3E}">
        <p14:creationId xmlns:p14="http://schemas.microsoft.com/office/powerpoint/2010/main" val="332451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943C-EDDA-4ABA-86A1-4F5784796039}"/>
              </a:ext>
            </a:extLst>
          </p:cNvPr>
          <p:cNvSpPr>
            <a:spLocks noGrp="1"/>
          </p:cNvSpPr>
          <p:nvPr>
            <p:ph type="title"/>
          </p:nvPr>
        </p:nvSpPr>
        <p:spPr>
          <a:xfrm>
            <a:off x="838200" y="0"/>
            <a:ext cx="10515600" cy="793974"/>
          </a:xfrm>
        </p:spPr>
        <p:txBody>
          <a:bodyPr/>
          <a:lstStyle/>
          <a:p>
            <a:pPr algn="ctr"/>
            <a:r>
              <a:rPr lang="en-IN" dirty="0"/>
              <a:t>CGI Environment variables</a:t>
            </a:r>
          </a:p>
        </p:txBody>
      </p:sp>
      <p:sp>
        <p:nvSpPr>
          <p:cNvPr id="3" name="Content Placeholder 2">
            <a:extLst>
              <a:ext uri="{FF2B5EF4-FFF2-40B4-BE49-F238E27FC236}">
                <a16:creationId xmlns:a16="http://schemas.microsoft.com/office/drawing/2014/main" id="{1FE37736-2B5B-4A01-A0AA-850CB60906FC}"/>
              </a:ext>
            </a:extLst>
          </p:cNvPr>
          <p:cNvSpPr>
            <a:spLocks noGrp="1"/>
          </p:cNvSpPr>
          <p:nvPr>
            <p:ph idx="1"/>
          </p:nvPr>
        </p:nvSpPr>
        <p:spPr>
          <a:xfrm>
            <a:off x="-12879" y="643944"/>
            <a:ext cx="12428113" cy="5848929"/>
          </a:xfrm>
        </p:spPr>
        <p:txBody>
          <a:bodyPr>
            <a:normAutofit/>
          </a:bodyPr>
          <a:lstStyle/>
          <a:p>
            <a:r>
              <a:rPr lang="en-IN" sz="2600" dirty="0"/>
              <a:t>CGI environmental variables play an important role while writing any CGI program. All the CGI programs have access to the following environment variables:</a:t>
            </a:r>
          </a:p>
        </p:txBody>
      </p:sp>
      <p:graphicFrame>
        <p:nvGraphicFramePr>
          <p:cNvPr id="4" name="Table 3">
            <a:extLst>
              <a:ext uri="{FF2B5EF4-FFF2-40B4-BE49-F238E27FC236}">
                <a16:creationId xmlns:a16="http://schemas.microsoft.com/office/drawing/2014/main" id="{72011AD7-4290-49E1-A486-D9375339ADEF}"/>
              </a:ext>
            </a:extLst>
          </p:cNvPr>
          <p:cNvGraphicFramePr>
            <a:graphicFrameLocks noGrp="1"/>
          </p:cNvGraphicFramePr>
          <p:nvPr>
            <p:extLst>
              <p:ext uri="{D42A27DB-BD31-4B8C-83A1-F6EECF244321}">
                <p14:modId xmlns:p14="http://schemas.microsoft.com/office/powerpoint/2010/main" val="217709550"/>
              </p:ext>
            </p:extLst>
          </p:nvPr>
        </p:nvGraphicFramePr>
        <p:xfrm>
          <a:off x="196403" y="1562724"/>
          <a:ext cx="11850710" cy="5118108"/>
        </p:xfrm>
        <a:graphic>
          <a:graphicData uri="http://schemas.openxmlformats.org/drawingml/2006/table">
            <a:tbl>
              <a:tblPr/>
              <a:tblGrid>
                <a:gridCol w="746975">
                  <a:extLst>
                    <a:ext uri="{9D8B030D-6E8A-4147-A177-3AD203B41FA5}">
                      <a16:colId xmlns:a16="http://schemas.microsoft.com/office/drawing/2014/main" val="2669782673"/>
                    </a:ext>
                  </a:extLst>
                </a:gridCol>
                <a:gridCol w="2281707">
                  <a:extLst>
                    <a:ext uri="{9D8B030D-6E8A-4147-A177-3AD203B41FA5}">
                      <a16:colId xmlns:a16="http://schemas.microsoft.com/office/drawing/2014/main" val="915455753"/>
                    </a:ext>
                  </a:extLst>
                </a:gridCol>
                <a:gridCol w="8822028">
                  <a:extLst>
                    <a:ext uri="{9D8B030D-6E8A-4147-A177-3AD203B41FA5}">
                      <a16:colId xmlns:a16="http://schemas.microsoft.com/office/drawing/2014/main" val="3984695384"/>
                    </a:ext>
                  </a:extLst>
                </a:gridCol>
              </a:tblGrid>
              <a:tr h="135979">
                <a:tc>
                  <a:txBody>
                    <a:bodyPr/>
                    <a:lstStyle/>
                    <a:p>
                      <a:pPr algn="ctr"/>
                      <a:r>
                        <a:rPr lang="en-IN" sz="1600" b="1" dirty="0">
                          <a:effectLst/>
                          <a:latin typeface="Times New Roman" panose="02020603050405020304" pitchFamily="18" charset="0"/>
                          <a:cs typeface="Times New Roman" panose="02020603050405020304" pitchFamily="18" charset="0"/>
                        </a:rPr>
                        <a:t>Sr. No.</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Times New Roman" panose="02020603050405020304" pitchFamily="18" charset="0"/>
                          <a:cs typeface="Times New Roman" panose="02020603050405020304" pitchFamily="18" charset="0"/>
                        </a:rPr>
                        <a:t>Variable Name</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Times New Roman" panose="02020603050405020304" pitchFamily="18" charset="0"/>
                          <a:cs typeface="Times New Roman" panose="02020603050405020304" pitchFamily="18" charset="0"/>
                        </a:rPr>
                        <a:t>Description</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2092835"/>
                  </a:ext>
                </a:extLst>
              </a:tr>
              <a:tr h="441933">
                <a:tc>
                  <a:txBody>
                    <a:bodyPr/>
                    <a:lstStyle/>
                    <a:p>
                      <a:pPr algn="ctr"/>
                      <a:r>
                        <a:rPr lang="en-IN" sz="1600" dirty="0">
                          <a:latin typeface="Times New Roman" panose="02020603050405020304" pitchFamily="18" charset="0"/>
                          <a:cs typeface="Times New Roman" panose="02020603050405020304" pitchFamily="18" charset="0"/>
                        </a:rPr>
                        <a:t>1</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CONTENT_TYPE</a:t>
                      </a:r>
                    </a:p>
                    <a:p>
                      <a:endParaRPr lang="en-IN" sz="1600" b="0" dirty="0">
                        <a:latin typeface="Times New Roman" panose="02020603050405020304" pitchFamily="18" charset="0"/>
                        <a:cs typeface="Times New Roman" panose="02020603050405020304" pitchFamily="18" charset="0"/>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data type of the content. Used when the client is sending attached content to the server. For example, file upload.</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7778758"/>
                  </a:ext>
                </a:extLst>
              </a:tr>
              <a:tr h="339948">
                <a:tc>
                  <a:txBody>
                    <a:bodyPr/>
                    <a:lstStyle/>
                    <a:p>
                      <a:pPr algn="ctr"/>
                      <a:r>
                        <a:rPr lang="en-IN" sz="1600" dirty="0">
                          <a:latin typeface="Times New Roman" panose="02020603050405020304" pitchFamily="18" charset="0"/>
                          <a:cs typeface="Times New Roman" panose="02020603050405020304" pitchFamily="18" charset="0"/>
                        </a:rPr>
                        <a:t>2</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CONTENT_LENGTH</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length of the query information. It is available only for POST requests.</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63494"/>
                  </a:ext>
                </a:extLst>
              </a:tr>
              <a:tr h="237964">
                <a:tc>
                  <a:txBody>
                    <a:bodyPr/>
                    <a:lstStyle/>
                    <a:p>
                      <a:pPr algn="ctr"/>
                      <a:r>
                        <a:rPr lang="en-IN" sz="1600" dirty="0">
                          <a:latin typeface="Times New Roman" panose="02020603050405020304" pitchFamily="18" charset="0"/>
                          <a:cs typeface="Times New Roman" panose="02020603050405020304" pitchFamily="18" charset="0"/>
                        </a:rPr>
                        <a:t>3</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HTTP_COOKIE</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Returns the set cookies in the form of key &amp; value pair.</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369096"/>
                  </a:ext>
                </a:extLst>
              </a:tr>
              <a:tr h="441933">
                <a:tc>
                  <a:txBody>
                    <a:bodyPr/>
                    <a:lstStyle/>
                    <a:p>
                      <a:pPr algn="ctr"/>
                      <a:r>
                        <a:rPr lang="en-IN" sz="1600" dirty="0">
                          <a:latin typeface="Times New Roman" panose="02020603050405020304" pitchFamily="18" charset="0"/>
                          <a:cs typeface="Times New Roman" panose="02020603050405020304" pitchFamily="18" charset="0"/>
                        </a:rPr>
                        <a:t>4</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HTTP_USER_AGENT</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User-Agent request-header field contains information about the user agent originating the request. It is name of the web browser.</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251294"/>
                  </a:ext>
                </a:extLst>
              </a:tr>
              <a:tr h="237964">
                <a:tc>
                  <a:txBody>
                    <a:bodyPr/>
                    <a:lstStyle/>
                    <a:p>
                      <a:pPr algn="ctr"/>
                      <a:r>
                        <a:rPr lang="en-IN" sz="1600" dirty="0">
                          <a:latin typeface="Times New Roman" panose="02020603050405020304" pitchFamily="18" charset="0"/>
                          <a:cs typeface="Times New Roman" panose="02020603050405020304" pitchFamily="18" charset="0"/>
                        </a:rPr>
                        <a:t>5</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PATH_INFO</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path for the CGI script.</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991666"/>
                  </a:ext>
                </a:extLst>
              </a:tr>
              <a:tr h="339948">
                <a:tc>
                  <a:txBody>
                    <a:bodyPr/>
                    <a:lstStyle/>
                    <a:p>
                      <a:pPr algn="ctr"/>
                      <a:r>
                        <a:rPr lang="en-IN" sz="1600" dirty="0">
                          <a:latin typeface="Times New Roman" panose="02020603050405020304" pitchFamily="18" charset="0"/>
                          <a:cs typeface="Times New Roman" panose="02020603050405020304" pitchFamily="18" charset="0"/>
                        </a:rPr>
                        <a:t>6</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QUERY_STRING</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URL-encoded information that is sent with GET method request.</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4928634"/>
                  </a:ext>
                </a:extLst>
              </a:tr>
              <a:tr h="339948">
                <a:tc>
                  <a:txBody>
                    <a:bodyPr/>
                    <a:lstStyle/>
                    <a:p>
                      <a:pPr algn="ctr"/>
                      <a:r>
                        <a:rPr lang="en-IN" sz="1600" dirty="0">
                          <a:latin typeface="Times New Roman" panose="02020603050405020304" pitchFamily="18" charset="0"/>
                          <a:cs typeface="Times New Roman" panose="02020603050405020304" pitchFamily="18" charset="0"/>
                        </a:rPr>
                        <a:t>7</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REMOTE_ADDR</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IP address of the remote host making the request. This is useful logging or for authentication.</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698501"/>
                  </a:ext>
                </a:extLst>
              </a:tr>
              <a:tr h="339948">
                <a:tc>
                  <a:txBody>
                    <a:bodyPr/>
                    <a:lstStyle/>
                    <a:p>
                      <a:pPr algn="ctr"/>
                      <a:r>
                        <a:rPr lang="en-IN" sz="1600" dirty="0">
                          <a:latin typeface="Times New Roman" panose="02020603050405020304" pitchFamily="18" charset="0"/>
                          <a:cs typeface="Times New Roman" panose="02020603050405020304" pitchFamily="18" charset="0"/>
                        </a:rPr>
                        <a:t>8</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REMOTE_HOST</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fully qualified name of the host making the request. If this information is not available, then REMOTE_ADDR can be used to get IR address.</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009125"/>
                  </a:ext>
                </a:extLst>
              </a:tr>
              <a:tr h="339948">
                <a:tc>
                  <a:txBody>
                    <a:bodyPr/>
                    <a:lstStyle/>
                    <a:p>
                      <a:pPr algn="ctr"/>
                      <a:r>
                        <a:rPr lang="en-IN" sz="1600" dirty="0">
                          <a:latin typeface="Times New Roman" panose="02020603050405020304" pitchFamily="18" charset="0"/>
                          <a:cs typeface="Times New Roman" panose="02020603050405020304" pitchFamily="18" charset="0"/>
                        </a:rPr>
                        <a:t>9</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REQUEST_METHOD</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method used to make the request. The most common methods are GET and POST.</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9515784"/>
                  </a:ext>
                </a:extLst>
              </a:tr>
              <a:tr h="339948">
                <a:tc>
                  <a:txBody>
                    <a:bodyPr/>
                    <a:lstStyle/>
                    <a:p>
                      <a:pPr algn="ctr"/>
                      <a:r>
                        <a:rPr lang="en-IN" sz="1600" dirty="0">
                          <a:latin typeface="Times New Roman" panose="02020603050405020304" pitchFamily="18" charset="0"/>
                          <a:cs typeface="Times New Roman" panose="02020603050405020304" pitchFamily="18" charset="0"/>
                        </a:rPr>
                        <a:t>10</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SCRIPT_FILENAME</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full path to the CGI script.</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876683"/>
                  </a:ext>
                </a:extLst>
              </a:tr>
              <a:tr h="339948">
                <a:tc>
                  <a:txBody>
                    <a:bodyPr/>
                    <a:lstStyle/>
                    <a:p>
                      <a:pPr algn="ctr"/>
                      <a:r>
                        <a:rPr lang="en-IN" sz="1600" dirty="0">
                          <a:latin typeface="Times New Roman" panose="02020603050405020304" pitchFamily="18" charset="0"/>
                          <a:cs typeface="Times New Roman" panose="02020603050405020304" pitchFamily="18" charset="0"/>
                        </a:rPr>
                        <a:t>11</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SCRIPT_NAME</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name of the CGI script.</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956942"/>
                  </a:ext>
                </a:extLst>
              </a:tr>
              <a:tr h="339948">
                <a:tc>
                  <a:txBody>
                    <a:bodyPr/>
                    <a:lstStyle/>
                    <a:p>
                      <a:pPr algn="ctr"/>
                      <a:r>
                        <a:rPr lang="en-IN" sz="1600" dirty="0">
                          <a:latin typeface="Times New Roman" panose="02020603050405020304" pitchFamily="18" charset="0"/>
                          <a:cs typeface="Times New Roman" panose="02020603050405020304" pitchFamily="18" charset="0"/>
                        </a:rPr>
                        <a:t>12</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Times New Roman" panose="02020603050405020304" pitchFamily="18" charset="0"/>
                          <a:cs typeface="Times New Roman" panose="02020603050405020304" pitchFamily="18" charset="0"/>
                        </a:rPr>
                        <a:t>SERVER_NAME</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server's hostname or IP Address</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13012"/>
                  </a:ext>
                </a:extLst>
              </a:tr>
              <a:tr h="339948">
                <a:tc>
                  <a:txBody>
                    <a:bodyPr/>
                    <a:lstStyle/>
                    <a:p>
                      <a:pPr algn="ctr"/>
                      <a:r>
                        <a:rPr lang="en-IN" sz="1600" dirty="0">
                          <a:latin typeface="Times New Roman" panose="02020603050405020304" pitchFamily="18" charset="0"/>
                          <a:cs typeface="Times New Roman" panose="02020603050405020304" pitchFamily="18" charset="0"/>
                        </a:rPr>
                        <a:t>13</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SERVER_SOFTWARE</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The name and version of the software the server is running.</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7838113"/>
                  </a:ext>
                </a:extLst>
              </a:tr>
            </a:tbl>
          </a:graphicData>
        </a:graphic>
      </p:graphicFrame>
    </p:spTree>
    <p:extLst>
      <p:ext uri="{BB962C8B-B14F-4D97-AF65-F5344CB8AC3E}">
        <p14:creationId xmlns:p14="http://schemas.microsoft.com/office/powerpoint/2010/main" val="153874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7B3C-0747-4B58-B2D7-6CD2A410C7C3}"/>
              </a:ext>
            </a:extLst>
          </p:cNvPr>
          <p:cNvSpPr>
            <a:spLocks noGrp="1"/>
          </p:cNvSpPr>
          <p:nvPr>
            <p:ph type="title"/>
          </p:nvPr>
        </p:nvSpPr>
        <p:spPr>
          <a:xfrm>
            <a:off x="838200" y="365125"/>
            <a:ext cx="10515600" cy="755337"/>
          </a:xfrm>
        </p:spPr>
        <p:txBody>
          <a:bodyPr/>
          <a:lstStyle/>
          <a:p>
            <a:pPr algn="ctr"/>
            <a:r>
              <a:rPr lang="en-IN" dirty="0"/>
              <a:t>GET Method</a:t>
            </a:r>
          </a:p>
        </p:txBody>
      </p:sp>
      <p:sp>
        <p:nvSpPr>
          <p:cNvPr id="6" name="Content Placeholder 5">
            <a:extLst>
              <a:ext uri="{FF2B5EF4-FFF2-40B4-BE49-F238E27FC236}">
                <a16:creationId xmlns:a16="http://schemas.microsoft.com/office/drawing/2014/main" id="{608589C0-CFCF-4A8E-A406-445C32CED72B}"/>
              </a:ext>
            </a:extLst>
          </p:cNvPr>
          <p:cNvSpPr>
            <a:spLocks noGrp="1"/>
          </p:cNvSpPr>
          <p:nvPr>
            <p:ph idx="1"/>
          </p:nvPr>
        </p:nvSpPr>
        <p:spPr>
          <a:xfrm>
            <a:off x="128788" y="1249250"/>
            <a:ext cx="12063211" cy="5357611"/>
          </a:xfrm>
        </p:spPr>
        <p:txBody>
          <a:bodyPr>
            <a:normAutofit fontScale="92500" lnSpcReduction="10000"/>
          </a:bodyPr>
          <a:lstStyle/>
          <a:p>
            <a:r>
              <a:rPr lang="en-IN" dirty="0"/>
              <a:t>Web browser uses two methods to pass information (or to make request) to web server: GET and POST</a:t>
            </a:r>
          </a:p>
          <a:p>
            <a:r>
              <a:rPr lang="en-IN" sz="2600" dirty="0"/>
              <a:t>The GET method sends the encoded user information by attaching it with the page request. The page and the encoded information are separated by the ? character. For example −</a:t>
            </a:r>
          </a:p>
          <a:p>
            <a:pPr marL="0" indent="0">
              <a:buNone/>
            </a:pPr>
            <a:r>
              <a:rPr lang="en-IN" sz="2600" dirty="0"/>
              <a:t>	http://www.test.com/cgi-bin/hello.py?key1=value1&amp;key2=value2</a:t>
            </a:r>
          </a:p>
          <a:p>
            <a:r>
              <a:rPr lang="en-IN" sz="2600" dirty="0"/>
              <a:t>The GET method is the default method to pass information from the browser to the web server and it produces a long string that appears in your browser’s URL box.</a:t>
            </a:r>
          </a:p>
          <a:p>
            <a:r>
              <a:rPr lang="en-IN" sz="2600" dirty="0"/>
              <a:t>Never use GET method if you have password or other sensitive information to pass to the server.</a:t>
            </a:r>
          </a:p>
          <a:p>
            <a:r>
              <a:rPr lang="en-IN" sz="2600" dirty="0"/>
              <a:t>The GET method has size limitation: only 1024 characters can be sent in a request string.</a:t>
            </a:r>
          </a:p>
          <a:p>
            <a:r>
              <a:rPr lang="en-IN" sz="2600" dirty="0"/>
              <a:t>The GET method sends information using QUERY_STRING header and will be accessible in your CGI Program through QUERY_STRING environment variable.</a:t>
            </a:r>
          </a:p>
          <a:p>
            <a:r>
              <a:rPr lang="en-IN" sz="2600" dirty="0"/>
              <a:t>You can pass information by simply concatenating key and value pairs along with any URL or you can use HTML &lt;FORM&gt; tags to pass information using GET method.</a:t>
            </a:r>
          </a:p>
          <a:p>
            <a:pPr marL="0" indent="0">
              <a:buNone/>
            </a:pPr>
            <a:endParaRPr lang="en-IN" dirty="0"/>
          </a:p>
        </p:txBody>
      </p:sp>
    </p:spTree>
    <p:extLst>
      <p:ext uri="{BB962C8B-B14F-4D97-AF65-F5344CB8AC3E}">
        <p14:creationId xmlns:p14="http://schemas.microsoft.com/office/powerpoint/2010/main" val="3571102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43B4-B61F-453E-B4F1-F8F1E5543840}"/>
              </a:ext>
            </a:extLst>
          </p:cNvPr>
          <p:cNvSpPr>
            <a:spLocks noGrp="1"/>
          </p:cNvSpPr>
          <p:nvPr>
            <p:ph type="title"/>
          </p:nvPr>
        </p:nvSpPr>
        <p:spPr>
          <a:xfrm>
            <a:off x="838200" y="146184"/>
            <a:ext cx="10515600" cy="781095"/>
          </a:xfrm>
        </p:spPr>
        <p:txBody>
          <a:bodyPr/>
          <a:lstStyle/>
          <a:p>
            <a:pPr algn="ctr"/>
            <a:r>
              <a:rPr lang="en-IN" dirty="0"/>
              <a:t>Example-1 of GET method</a:t>
            </a:r>
          </a:p>
        </p:txBody>
      </p:sp>
      <p:sp>
        <p:nvSpPr>
          <p:cNvPr id="3" name="Content Placeholder 2">
            <a:extLst>
              <a:ext uri="{FF2B5EF4-FFF2-40B4-BE49-F238E27FC236}">
                <a16:creationId xmlns:a16="http://schemas.microsoft.com/office/drawing/2014/main" id="{ED9A6031-AF7C-47B5-9E78-76239FE4C71B}"/>
              </a:ext>
            </a:extLst>
          </p:cNvPr>
          <p:cNvSpPr>
            <a:spLocks noGrp="1"/>
          </p:cNvSpPr>
          <p:nvPr>
            <p:ph idx="1"/>
          </p:nvPr>
        </p:nvSpPr>
        <p:spPr>
          <a:xfrm>
            <a:off x="347731" y="1068945"/>
            <a:ext cx="11706894" cy="5525037"/>
          </a:xfrm>
        </p:spPr>
        <p:txBody>
          <a:bodyPr>
            <a:normAutofit/>
          </a:bodyPr>
          <a:lstStyle/>
          <a:p>
            <a:r>
              <a:rPr lang="en-IN" sz="2600" dirty="0"/>
              <a:t>Example-1: Let us create an html file named- ‘test.html’. Contents of this file are:</a:t>
            </a:r>
          </a:p>
          <a:p>
            <a:pPr marL="0" indent="0">
              <a:buNone/>
            </a:pPr>
            <a:r>
              <a:rPr lang="en-IN" sz="2600" dirty="0"/>
              <a:t>&lt;form action = </a:t>
            </a:r>
            <a:r>
              <a:rPr lang="en-IN" sz="2600" b="1" dirty="0"/>
              <a:t>"/</a:t>
            </a:r>
            <a:r>
              <a:rPr lang="en-IN" sz="2600" b="1" dirty="0" err="1"/>
              <a:t>cgi</a:t>
            </a:r>
            <a:r>
              <a:rPr lang="en-IN" sz="2600" b="1" dirty="0"/>
              <a:t>-bin/hello_get.py</a:t>
            </a:r>
            <a:r>
              <a:rPr lang="en-IN" sz="2600" dirty="0"/>
              <a:t>" method = "</a:t>
            </a:r>
            <a:r>
              <a:rPr lang="en-IN" sz="2600" b="1" dirty="0"/>
              <a:t>get</a:t>
            </a:r>
            <a:r>
              <a:rPr lang="en-IN" sz="2600" dirty="0"/>
              <a:t>"&gt;</a:t>
            </a:r>
          </a:p>
          <a:p>
            <a:pPr marL="0" indent="0">
              <a:buNone/>
            </a:pPr>
            <a:r>
              <a:rPr lang="en-IN" sz="2600" dirty="0"/>
              <a:t>   First Name: &lt;input type = "text" name = "</a:t>
            </a:r>
            <a:r>
              <a:rPr lang="en-IN" sz="2600" dirty="0" err="1"/>
              <a:t>fn</a:t>
            </a:r>
            <a:r>
              <a:rPr lang="en-IN" sz="2600" dirty="0"/>
              <a:t>"&gt; &lt;</a:t>
            </a:r>
            <a:r>
              <a:rPr lang="en-IN" sz="2600" dirty="0" err="1"/>
              <a:t>br</a:t>
            </a:r>
            <a:r>
              <a:rPr lang="en-IN" sz="2600" dirty="0"/>
              <a:t> /&gt;</a:t>
            </a:r>
          </a:p>
          <a:p>
            <a:pPr marL="0" indent="0">
              <a:buNone/>
            </a:pPr>
            <a:r>
              <a:rPr lang="en-IN" sz="2600" dirty="0"/>
              <a:t>   Last Name: &lt;input type = "text" name = "ln"&gt; &lt;</a:t>
            </a:r>
            <a:r>
              <a:rPr lang="en-IN" sz="2600" dirty="0" err="1"/>
              <a:t>br</a:t>
            </a:r>
            <a:r>
              <a:rPr lang="en-IN" sz="2600" dirty="0"/>
              <a:t> /&gt;</a:t>
            </a:r>
          </a:p>
          <a:p>
            <a:pPr marL="0" indent="0">
              <a:buNone/>
            </a:pPr>
            <a:r>
              <a:rPr lang="en-IN" sz="2600" dirty="0"/>
              <a:t>   &lt;input type = "submit" value = "Submit" /&gt;</a:t>
            </a:r>
          </a:p>
          <a:p>
            <a:pPr marL="0" indent="0">
              <a:buNone/>
            </a:pPr>
            <a:r>
              <a:rPr lang="en-IN" sz="2600" dirty="0"/>
              <a:t>&lt;/form&gt;</a:t>
            </a:r>
          </a:p>
          <a:p>
            <a:r>
              <a:rPr lang="en-IN" sz="2600" dirty="0"/>
              <a:t>Store this html file at location: c:\xampp\htdocs</a:t>
            </a:r>
          </a:p>
          <a:p>
            <a:pPr marL="0" indent="0">
              <a:buNone/>
            </a:pPr>
            <a:endParaRPr lang="en-IN" sz="2600" dirty="0"/>
          </a:p>
        </p:txBody>
      </p:sp>
    </p:spTree>
    <p:extLst>
      <p:ext uri="{BB962C8B-B14F-4D97-AF65-F5344CB8AC3E}">
        <p14:creationId xmlns:p14="http://schemas.microsoft.com/office/powerpoint/2010/main" val="117101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96BD-F617-4E23-9C86-95034098B3A4}"/>
              </a:ext>
            </a:extLst>
          </p:cNvPr>
          <p:cNvSpPr>
            <a:spLocks noGrp="1"/>
          </p:cNvSpPr>
          <p:nvPr>
            <p:ph type="title"/>
          </p:nvPr>
        </p:nvSpPr>
        <p:spPr>
          <a:xfrm>
            <a:off x="838200" y="159063"/>
            <a:ext cx="10515600" cy="690943"/>
          </a:xfrm>
        </p:spPr>
        <p:txBody>
          <a:bodyPr>
            <a:noAutofit/>
          </a:bodyPr>
          <a:lstStyle/>
          <a:p>
            <a:pPr algn="ctr"/>
            <a:r>
              <a:rPr lang="en-IN" dirty="0"/>
              <a:t>Example-1 GET method (continue)</a:t>
            </a:r>
          </a:p>
        </p:txBody>
      </p:sp>
      <p:sp>
        <p:nvSpPr>
          <p:cNvPr id="3" name="Content Placeholder 2">
            <a:extLst>
              <a:ext uri="{FF2B5EF4-FFF2-40B4-BE49-F238E27FC236}">
                <a16:creationId xmlns:a16="http://schemas.microsoft.com/office/drawing/2014/main" id="{0B80B435-AAED-4703-A096-F482835A91E1}"/>
              </a:ext>
            </a:extLst>
          </p:cNvPr>
          <p:cNvSpPr>
            <a:spLocks noGrp="1"/>
          </p:cNvSpPr>
          <p:nvPr>
            <p:ph idx="1"/>
          </p:nvPr>
        </p:nvSpPr>
        <p:spPr>
          <a:xfrm>
            <a:off x="476518" y="888642"/>
            <a:ext cx="11715482" cy="5771657"/>
          </a:xfrm>
        </p:spPr>
        <p:txBody>
          <a:bodyPr/>
          <a:lstStyle/>
          <a:p>
            <a:r>
              <a:rPr lang="en-IN" dirty="0"/>
              <a:t>Create another file named- ‘hello_get.py’. Contents of this file are: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Store this file at location: C:\xampp\cgi-bin</a:t>
            </a:r>
          </a:p>
          <a:p>
            <a:pPr marL="0" indent="0">
              <a:buNone/>
            </a:pPr>
            <a:endParaRPr lang="en-IN" dirty="0"/>
          </a:p>
          <a:p>
            <a:endParaRPr lang="en-IN" dirty="0"/>
          </a:p>
        </p:txBody>
      </p:sp>
      <p:sp>
        <p:nvSpPr>
          <p:cNvPr id="4" name="TextBox 3">
            <a:extLst>
              <a:ext uri="{FF2B5EF4-FFF2-40B4-BE49-F238E27FC236}">
                <a16:creationId xmlns:a16="http://schemas.microsoft.com/office/drawing/2014/main" id="{4D2AE879-FAB4-45BC-A104-29B25C4C1C56}"/>
              </a:ext>
            </a:extLst>
          </p:cNvPr>
          <p:cNvSpPr txBox="1"/>
          <p:nvPr/>
        </p:nvSpPr>
        <p:spPr>
          <a:xfrm>
            <a:off x="695458" y="1326524"/>
            <a:ext cx="8899303" cy="4493538"/>
          </a:xfrm>
          <a:prstGeom prst="rect">
            <a:avLst/>
          </a:prstGeom>
          <a:noFill/>
          <a:ln w="28575">
            <a:solidFill>
              <a:schemeClr val="tx1"/>
            </a:solidFill>
          </a:ln>
        </p:spPr>
        <p:txBody>
          <a:bodyPr wrap="square" rtlCol="0">
            <a:spAutoFit/>
          </a:bodyPr>
          <a:lstStyle/>
          <a:p>
            <a:r>
              <a:rPr lang="en-IN" sz="2200" dirty="0">
                <a:latin typeface="Times New Roman" panose="02020603050405020304" pitchFamily="18" charset="0"/>
                <a:cs typeface="Times New Roman" panose="02020603050405020304" pitchFamily="18" charset="0"/>
              </a:rPr>
              <a:t>#!C:\Users\Nilesh\AppData\Local\Programs\Python\Python37\python.exe</a:t>
            </a:r>
          </a:p>
          <a:p>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cgi,cgitb</a:t>
            </a:r>
            <a:endParaRPr lang="en-IN" sz="2200" dirty="0">
              <a:latin typeface="Times New Roman" panose="02020603050405020304" pitchFamily="18" charset="0"/>
              <a:cs typeface="Times New Roman" panose="02020603050405020304" pitchFamily="18" charset="0"/>
            </a:endParaRPr>
          </a:p>
          <a:p>
            <a:r>
              <a:rPr lang="en-IN" sz="2200" dirty="0" err="1">
                <a:latin typeface="Times New Roman" panose="02020603050405020304" pitchFamily="18" charset="0"/>
                <a:cs typeface="Times New Roman" panose="02020603050405020304" pitchFamily="18" charset="0"/>
              </a:rPr>
              <a:t>cgitb.enable</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fs= </a:t>
            </a:r>
            <a:r>
              <a:rPr lang="en-IN" sz="2200" dirty="0" err="1">
                <a:latin typeface="Times New Roman" panose="02020603050405020304" pitchFamily="18" charset="0"/>
                <a:cs typeface="Times New Roman" panose="02020603050405020304" pitchFamily="18" charset="0"/>
              </a:rPr>
              <a:t>cgi.FieldStorage</a:t>
            </a:r>
            <a:r>
              <a:rPr lang="en-IN" sz="2200" dirty="0">
                <a:latin typeface="Times New Roman" panose="02020603050405020304" pitchFamily="18" charset="0"/>
                <a:cs typeface="Times New Roman" panose="02020603050405020304" pitchFamily="18" charset="0"/>
              </a:rPr>
              <a:t>()</a:t>
            </a:r>
          </a:p>
          <a:p>
            <a:r>
              <a:rPr lang="en-IN" sz="2200" dirty="0" err="1">
                <a:latin typeface="Times New Roman" panose="02020603050405020304" pitchFamily="18" charset="0"/>
                <a:cs typeface="Times New Roman" panose="02020603050405020304" pitchFamily="18" charset="0"/>
              </a:rPr>
              <a:t>first_name</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fs.getvalue</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fn</a:t>
            </a:r>
            <a:r>
              <a:rPr lang="en-IN" sz="2200" dirty="0">
                <a:latin typeface="Times New Roman" panose="02020603050405020304" pitchFamily="18" charset="0"/>
                <a:cs typeface="Times New Roman" panose="02020603050405020304" pitchFamily="18" charset="0"/>
              </a:rPr>
              <a:t>')</a:t>
            </a:r>
          </a:p>
          <a:p>
            <a:r>
              <a:rPr lang="en-IN" sz="2200" dirty="0" err="1">
                <a:latin typeface="Times New Roman" panose="02020603050405020304" pitchFamily="18" charset="0"/>
                <a:cs typeface="Times New Roman" panose="02020603050405020304" pitchFamily="18" charset="0"/>
              </a:rPr>
              <a:t>last_name</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fs.getvalue</a:t>
            </a:r>
            <a:r>
              <a:rPr lang="en-IN" sz="2200" dirty="0">
                <a:latin typeface="Times New Roman" panose="02020603050405020304" pitchFamily="18" charset="0"/>
                <a:cs typeface="Times New Roman" panose="02020603050405020304" pitchFamily="18" charset="0"/>
              </a:rPr>
              <a:t>('ln')</a:t>
            </a:r>
          </a:p>
          <a:p>
            <a:r>
              <a:rPr lang="en-IN" sz="2200" dirty="0">
                <a:latin typeface="Times New Roman" panose="02020603050405020304" pitchFamily="18" charset="0"/>
                <a:cs typeface="Times New Roman" panose="02020603050405020304" pitchFamily="18" charset="0"/>
              </a:rPr>
              <a:t>print ("</a:t>
            </a:r>
            <a:r>
              <a:rPr lang="en-IN" sz="2200" dirty="0" err="1">
                <a:latin typeface="Times New Roman" panose="02020603050405020304" pitchFamily="18" charset="0"/>
                <a:cs typeface="Times New Roman" panose="02020603050405020304" pitchFamily="18" charset="0"/>
              </a:rPr>
              <a:t>Content-type:text</a:t>
            </a:r>
            <a:r>
              <a:rPr lang="en-IN" sz="2200" dirty="0">
                <a:latin typeface="Times New Roman" panose="02020603050405020304" pitchFamily="18" charset="0"/>
                <a:cs typeface="Times New Roman" panose="02020603050405020304" pitchFamily="18" charset="0"/>
              </a:rPr>
              <a:t>/html\r\n")</a:t>
            </a:r>
          </a:p>
          <a:p>
            <a:r>
              <a:rPr lang="en-IN" sz="2200" dirty="0">
                <a:latin typeface="Times New Roman" panose="02020603050405020304" pitchFamily="18" charset="0"/>
                <a:cs typeface="Times New Roman" panose="02020603050405020304" pitchFamily="18" charset="0"/>
              </a:rPr>
              <a:t>print ("&lt;html&gt;")</a:t>
            </a:r>
          </a:p>
          <a:p>
            <a:r>
              <a:rPr lang="en-IN" sz="2200" dirty="0">
                <a:latin typeface="Times New Roman" panose="02020603050405020304" pitchFamily="18" charset="0"/>
                <a:cs typeface="Times New Roman" panose="02020603050405020304" pitchFamily="18" charset="0"/>
              </a:rPr>
              <a:t>print ("&lt;head&gt;&lt;title&gt;My CGI-Program&lt;/title&gt;&lt;/head&gt;")</a:t>
            </a:r>
          </a:p>
          <a:p>
            <a:r>
              <a:rPr lang="en-IN" sz="2200" dirty="0">
                <a:latin typeface="Times New Roman" panose="02020603050405020304" pitchFamily="18" charset="0"/>
                <a:cs typeface="Times New Roman" panose="02020603050405020304" pitchFamily="18" charset="0"/>
              </a:rPr>
              <a:t>print ("&lt;body&gt;")</a:t>
            </a:r>
          </a:p>
          <a:p>
            <a:r>
              <a:rPr lang="en-IN" sz="2200" dirty="0">
                <a:latin typeface="Times New Roman" panose="02020603050405020304" pitchFamily="18" charset="0"/>
                <a:cs typeface="Times New Roman" panose="02020603050405020304" pitchFamily="18" charset="0"/>
              </a:rPr>
              <a:t>print ("Hello %s %s"%(</a:t>
            </a:r>
            <a:r>
              <a:rPr lang="en-IN" sz="2200" dirty="0" err="1">
                <a:latin typeface="Times New Roman" panose="02020603050405020304" pitchFamily="18" charset="0"/>
                <a:cs typeface="Times New Roman" panose="02020603050405020304" pitchFamily="18" charset="0"/>
              </a:rPr>
              <a:t>first_name,last_name</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print ("&lt;/body&gt;")</a:t>
            </a:r>
          </a:p>
          <a:p>
            <a:r>
              <a:rPr lang="en-IN" sz="2200" dirty="0">
                <a:latin typeface="Times New Roman" panose="02020603050405020304" pitchFamily="18" charset="0"/>
                <a:cs typeface="Times New Roman" panose="02020603050405020304" pitchFamily="18" charset="0"/>
              </a:rPr>
              <a:t>print ("&lt;/html&gt;")</a:t>
            </a:r>
          </a:p>
        </p:txBody>
      </p:sp>
      <p:sp>
        <p:nvSpPr>
          <p:cNvPr id="5" name="TextBox 4">
            <a:extLst>
              <a:ext uri="{FF2B5EF4-FFF2-40B4-BE49-F238E27FC236}">
                <a16:creationId xmlns:a16="http://schemas.microsoft.com/office/drawing/2014/main" id="{90A64BAC-B871-4AE4-A855-8AE0AC8E4E92}"/>
              </a:ext>
            </a:extLst>
          </p:cNvPr>
          <p:cNvSpPr txBox="1"/>
          <p:nvPr/>
        </p:nvSpPr>
        <p:spPr>
          <a:xfrm>
            <a:off x="5151550" y="1878484"/>
            <a:ext cx="6709893" cy="707886"/>
          </a:xfrm>
          <a:prstGeom prst="rect">
            <a:avLst/>
          </a:prstGeom>
          <a:noFill/>
          <a:ln>
            <a:solidFill>
              <a:srgbClr val="00B0F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cgi</a:t>
            </a:r>
            <a:r>
              <a:rPr lang="en-IN" sz="2000" dirty="0">
                <a:latin typeface="Times New Roman" panose="02020603050405020304" pitchFamily="18" charset="0"/>
                <a:cs typeface="Times New Roman" panose="02020603050405020304" pitchFamily="18" charset="0"/>
              </a:rPr>
              <a:t> module has a </a:t>
            </a:r>
            <a:r>
              <a:rPr lang="en-IN" sz="2000" dirty="0" err="1">
                <a:latin typeface="Times New Roman" panose="02020603050405020304" pitchFamily="18" charset="0"/>
                <a:cs typeface="Times New Roman" panose="02020603050405020304" pitchFamily="18" charset="0"/>
              </a:rPr>
              <a:t>FieldStorage</a:t>
            </a:r>
            <a:r>
              <a:rPr lang="en-IN" sz="2000" dirty="0">
                <a:latin typeface="Times New Roman" panose="02020603050405020304" pitchFamily="18" charset="0"/>
                <a:cs typeface="Times New Roman" panose="02020603050405020304" pitchFamily="18" charset="0"/>
              </a:rPr>
              <a:t> class. The data received</a:t>
            </a:r>
          </a:p>
          <a:p>
            <a:r>
              <a:rPr lang="en-IN" sz="2000" dirty="0">
                <a:latin typeface="Times New Roman" panose="02020603050405020304" pitchFamily="18" charset="0"/>
                <a:cs typeface="Times New Roman" panose="02020603050405020304" pitchFamily="18" charset="0"/>
              </a:rPr>
              <a:t>from client request is collected in </a:t>
            </a:r>
            <a:r>
              <a:rPr lang="en-IN" sz="2000" dirty="0" err="1">
                <a:latin typeface="Times New Roman" panose="02020603050405020304" pitchFamily="18" charset="0"/>
                <a:cs typeface="Times New Roman" panose="02020603050405020304" pitchFamily="18" charset="0"/>
              </a:rPr>
              <a:t>FieldStorage</a:t>
            </a:r>
            <a:r>
              <a:rPr lang="en-IN" sz="2000" dirty="0">
                <a:latin typeface="Times New Roman" panose="02020603050405020304" pitchFamily="18" charset="0"/>
                <a:cs typeface="Times New Roman" panose="02020603050405020304" pitchFamily="18" charset="0"/>
              </a:rPr>
              <a:t> object.</a:t>
            </a:r>
          </a:p>
        </p:txBody>
      </p:sp>
      <p:cxnSp>
        <p:nvCxnSpPr>
          <p:cNvPr id="6" name="Straight Arrow Connector 5">
            <a:extLst>
              <a:ext uri="{FF2B5EF4-FFF2-40B4-BE49-F238E27FC236}">
                <a16:creationId xmlns:a16="http://schemas.microsoft.com/office/drawing/2014/main" id="{B1E71776-4A8A-441F-A0CC-B3E2A4163457}"/>
              </a:ext>
            </a:extLst>
          </p:cNvPr>
          <p:cNvCxnSpPr>
            <a:cxnSpLocks/>
            <a:endCxn id="5" idx="1"/>
          </p:cNvCxnSpPr>
          <p:nvPr/>
        </p:nvCxnSpPr>
        <p:spPr>
          <a:xfrm flipV="1">
            <a:off x="3250843" y="2232427"/>
            <a:ext cx="1900707" cy="335514"/>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 name="Right Brace 11">
            <a:extLst>
              <a:ext uri="{FF2B5EF4-FFF2-40B4-BE49-F238E27FC236}">
                <a16:creationId xmlns:a16="http://schemas.microsoft.com/office/drawing/2014/main" id="{74F09376-7307-4E7A-833C-DCF6CFB1E166}"/>
              </a:ext>
            </a:extLst>
          </p:cNvPr>
          <p:cNvSpPr/>
          <p:nvPr/>
        </p:nvSpPr>
        <p:spPr>
          <a:xfrm>
            <a:off x="3911957" y="2768957"/>
            <a:ext cx="157766" cy="5622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B4688C00-B24A-445E-8BBE-5387D3BAD52F}"/>
              </a:ext>
            </a:extLst>
          </p:cNvPr>
          <p:cNvSpPr txBox="1"/>
          <p:nvPr/>
        </p:nvSpPr>
        <p:spPr>
          <a:xfrm>
            <a:off x="4210855" y="2660631"/>
            <a:ext cx="7818013" cy="707886"/>
          </a:xfrm>
          <a:prstGeom prst="rect">
            <a:avLst/>
          </a:prstGeom>
          <a:noFill/>
          <a:ln>
            <a:solidFill>
              <a:srgbClr val="00B050"/>
            </a:solidFill>
          </a:ln>
        </p:spPr>
        <p:txBody>
          <a:bodyPr wrap="square" rtlCol="0">
            <a:spAutoFit/>
          </a:bodyPr>
          <a:lstStyle/>
          <a:p>
            <a:r>
              <a:rPr lang="en-IN" sz="2000" dirty="0" err="1">
                <a:latin typeface="Times New Roman" panose="02020603050405020304" pitchFamily="18" charset="0"/>
                <a:cs typeface="Times New Roman" panose="02020603050405020304" pitchFamily="18" charset="0"/>
              </a:rPr>
              <a:t>getvalue</a:t>
            </a:r>
            <a:r>
              <a:rPr lang="en-IN" sz="2000" dirty="0">
                <a:latin typeface="Times New Roman" panose="02020603050405020304" pitchFamily="18" charset="0"/>
                <a:cs typeface="Times New Roman" panose="02020603050405020304" pitchFamily="18" charset="0"/>
              </a:rPr>
              <a:t>() method of </a:t>
            </a:r>
            <a:r>
              <a:rPr lang="en-IN" sz="2000" dirty="0" err="1">
                <a:latin typeface="Times New Roman" panose="02020603050405020304" pitchFamily="18" charset="0"/>
                <a:cs typeface="Times New Roman" panose="02020603050405020304" pitchFamily="18" charset="0"/>
              </a:rPr>
              <a:t>FieldStorage</a:t>
            </a:r>
            <a:r>
              <a:rPr lang="en-IN" sz="2000" dirty="0">
                <a:latin typeface="Times New Roman" panose="02020603050405020304" pitchFamily="18" charset="0"/>
                <a:cs typeface="Times New Roman" panose="02020603050405020304" pitchFamily="18" charset="0"/>
              </a:rPr>
              <a:t> class fetches values using ‘name’ parameter of HTML tag</a:t>
            </a:r>
          </a:p>
        </p:txBody>
      </p:sp>
      <p:sp>
        <p:nvSpPr>
          <p:cNvPr id="15" name="TextBox 14">
            <a:extLst>
              <a:ext uri="{FF2B5EF4-FFF2-40B4-BE49-F238E27FC236}">
                <a16:creationId xmlns:a16="http://schemas.microsoft.com/office/drawing/2014/main" id="{1C9D5163-404A-48F8-9699-8C529491FB44}"/>
              </a:ext>
            </a:extLst>
          </p:cNvPr>
          <p:cNvSpPr txBox="1"/>
          <p:nvPr/>
        </p:nvSpPr>
        <p:spPr>
          <a:xfrm>
            <a:off x="7307688" y="4682558"/>
            <a:ext cx="4445356" cy="400110"/>
          </a:xfrm>
          <a:prstGeom prst="rect">
            <a:avLst/>
          </a:prstGeom>
          <a:noFill/>
          <a:ln>
            <a:solidFill>
              <a:srgbClr val="7030A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Displaying fetched values inside body tag</a:t>
            </a:r>
          </a:p>
        </p:txBody>
      </p:sp>
      <p:cxnSp>
        <p:nvCxnSpPr>
          <p:cNvPr id="16" name="Straight Arrow Connector 15">
            <a:extLst>
              <a:ext uri="{FF2B5EF4-FFF2-40B4-BE49-F238E27FC236}">
                <a16:creationId xmlns:a16="http://schemas.microsoft.com/office/drawing/2014/main" id="{C6270C69-7E68-442E-BC7B-3ADF79047CAC}"/>
              </a:ext>
            </a:extLst>
          </p:cNvPr>
          <p:cNvCxnSpPr>
            <a:cxnSpLocks/>
          </p:cNvCxnSpPr>
          <p:nvPr/>
        </p:nvCxnSpPr>
        <p:spPr>
          <a:xfrm>
            <a:off x="6057363" y="4882613"/>
            <a:ext cx="12760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4616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B117-BB86-4248-A2AD-FF64BB41F618}"/>
              </a:ext>
            </a:extLst>
          </p:cNvPr>
          <p:cNvSpPr>
            <a:spLocks noGrp="1"/>
          </p:cNvSpPr>
          <p:nvPr>
            <p:ph type="title"/>
          </p:nvPr>
        </p:nvSpPr>
        <p:spPr>
          <a:xfrm>
            <a:off x="838200" y="262094"/>
            <a:ext cx="10515600" cy="742458"/>
          </a:xfrm>
        </p:spPr>
        <p:txBody>
          <a:bodyPr/>
          <a:lstStyle/>
          <a:p>
            <a:pPr algn="ctr"/>
            <a:r>
              <a:rPr lang="en-IN" dirty="0"/>
              <a:t>Example-1 GET method (continue)</a:t>
            </a:r>
          </a:p>
        </p:txBody>
      </p:sp>
      <p:sp>
        <p:nvSpPr>
          <p:cNvPr id="3" name="Content Placeholder 2">
            <a:extLst>
              <a:ext uri="{FF2B5EF4-FFF2-40B4-BE49-F238E27FC236}">
                <a16:creationId xmlns:a16="http://schemas.microsoft.com/office/drawing/2014/main" id="{F155B435-D73F-4DF7-803D-BFFDC7052CB9}"/>
              </a:ext>
            </a:extLst>
          </p:cNvPr>
          <p:cNvSpPr>
            <a:spLocks noGrp="1"/>
          </p:cNvSpPr>
          <p:nvPr>
            <p:ph idx="1"/>
          </p:nvPr>
        </p:nvSpPr>
        <p:spPr>
          <a:xfrm>
            <a:off x="347730" y="1352282"/>
            <a:ext cx="11719774" cy="5505718"/>
          </a:xfrm>
        </p:spPr>
        <p:txBody>
          <a:bodyPr>
            <a:normAutofit/>
          </a:bodyPr>
          <a:lstStyle/>
          <a:p>
            <a:r>
              <a:rPr lang="en-IN" dirty="0"/>
              <a:t>Now, start ‘Apache’ server from </a:t>
            </a:r>
            <a:r>
              <a:rPr lang="en-IN" dirty="0" err="1"/>
              <a:t>xampp</a:t>
            </a:r>
            <a:r>
              <a:rPr lang="en-IN" dirty="0"/>
              <a:t> control panel. Open any browser and write following line as URL: </a:t>
            </a:r>
            <a:r>
              <a:rPr lang="en-IN" dirty="0">
                <a:hlinkClick r:id="rId2"/>
              </a:rPr>
              <a:t>http://localhost/test.html</a:t>
            </a:r>
            <a:endParaRPr lang="en-IN" dirty="0"/>
          </a:p>
          <a:p>
            <a:r>
              <a:rPr lang="en-IN" dirty="0"/>
              <a:t>It shows webpage like this:</a:t>
            </a:r>
          </a:p>
          <a:p>
            <a:endParaRPr lang="en-IN" dirty="0"/>
          </a:p>
          <a:p>
            <a:endParaRPr lang="en-IN" dirty="0"/>
          </a:p>
          <a:p>
            <a:r>
              <a:rPr lang="en-IN" dirty="0"/>
              <a:t>Click on submit button and it will redirect to file ‘hello_get.py’. It shows following output:</a:t>
            </a:r>
          </a:p>
          <a:p>
            <a:endParaRPr lang="en-IN" dirty="0"/>
          </a:p>
          <a:p>
            <a:r>
              <a:rPr lang="en-IN" dirty="0"/>
              <a:t>Here, in URL you can see that ‘</a:t>
            </a:r>
            <a:r>
              <a:rPr lang="en-IN" dirty="0" err="1"/>
              <a:t>fn</a:t>
            </a:r>
            <a:r>
              <a:rPr lang="en-IN" dirty="0"/>
              <a:t>’ and ‘ln’ parameters and their values are part of URL (shown in blue underline). This is the final output of example-1. Let us see another example of GET method. </a:t>
            </a:r>
          </a:p>
        </p:txBody>
      </p:sp>
      <p:pic>
        <p:nvPicPr>
          <p:cNvPr id="4" name="Picture 3">
            <a:extLst>
              <a:ext uri="{FF2B5EF4-FFF2-40B4-BE49-F238E27FC236}">
                <a16:creationId xmlns:a16="http://schemas.microsoft.com/office/drawing/2014/main" id="{CC11FABF-8180-43C4-8B66-CD2E4AC24F60}"/>
              </a:ext>
            </a:extLst>
          </p:cNvPr>
          <p:cNvPicPr>
            <a:picLocks noChangeAspect="1"/>
          </p:cNvPicPr>
          <p:nvPr/>
        </p:nvPicPr>
        <p:blipFill>
          <a:blip r:embed="rId3"/>
          <a:stretch>
            <a:fillRect/>
          </a:stretch>
        </p:blipFill>
        <p:spPr>
          <a:xfrm>
            <a:off x="4655110" y="2249576"/>
            <a:ext cx="4007767" cy="1536813"/>
          </a:xfrm>
          <a:prstGeom prst="rect">
            <a:avLst/>
          </a:prstGeom>
        </p:spPr>
      </p:pic>
      <p:pic>
        <p:nvPicPr>
          <p:cNvPr id="7" name="Picture 6">
            <a:extLst>
              <a:ext uri="{FF2B5EF4-FFF2-40B4-BE49-F238E27FC236}">
                <a16:creationId xmlns:a16="http://schemas.microsoft.com/office/drawing/2014/main" id="{D1603926-6432-42E0-9289-4163E5A86B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0" y="4257003"/>
            <a:ext cx="5715000" cy="904875"/>
          </a:xfrm>
          <a:prstGeom prst="rect">
            <a:avLst/>
          </a:prstGeom>
        </p:spPr>
      </p:pic>
    </p:spTree>
    <p:extLst>
      <p:ext uri="{BB962C8B-B14F-4D97-AF65-F5344CB8AC3E}">
        <p14:creationId xmlns:p14="http://schemas.microsoft.com/office/powerpoint/2010/main" val="17200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D0F4-661A-4BF8-9790-F41E425A2AD3}"/>
              </a:ext>
            </a:extLst>
          </p:cNvPr>
          <p:cNvSpPr>
            <a:spLocks noGrp="1"/>
          </p:cNvSpPr>
          <p:nvPr>
            <p:ph type="title"/>
          </p:nvPr>
        </p:nvSpPr>
        <p:spPr>
          <a:xfrm>
            <a:off x="838200" y="365126"/>
            <a:ext cx="10515600" cy="793974"/>
          </a:xfrm>
        </p:spPr>
        <p:txBody>
          <a:bodyPr/>
          <a:lstStyle/>
          <a:p>
            <a:pPr algn="ctr"/>
            <a:r>
              <a:rPr lang="en-IN" dirty="0"/>
              <a:t>Example-2 GET method</a:t>
            </a:r>
          </a:p>
        </p:txBody>
      </p:sp>
      <p:sp>
        <p:nvSpPr>
          <p:cNvPr id="3" name="Content Placeholder 2">
            <a:extLst>
              <a:ext uri="{FF2B5EF4-FFF2-40B4-BE49-F238E27FC236}">
                <a16:creationId xmlns:a16="http://schemas.microsoft.com/office/drawing/2014/main" id="{50DDEE58-7734-4F2D-8720-B1DA2FD1D64D}"/>
              </a:ext>
            </a:extLst>
          </p:cNvPr>
          <p:cNvSpPr>
            <a:spLocks noGrp="1"/>
          </p:cNvSpPr>
          <p:nvPr>
            <p:ph idx="1"/>
          </p:nvPr>
        </p:nvSpPr>
        <p:spPr>
          <a:xfrm>
            <a:off x="296215" y="1262130"/>
            <a:ext cx="11706896" cy="5230744"/>
          </a:xfrm>
        </p:spPr>
        <p:txBody>
          <a:bodyPr/>
          <a:lstStyle/>
          <a:p>
            <a:r>
              <a:rPr lang="en-IN" dirty="0"/>
              <a:t>Instead of passing values to CGI script (in out case, python script-hello_get.py) using html form, we can send direct values to CGI script also.</a:t>
            </a:r>
          </a:p>
          <a:p>
            <a:r>
              <a:rPr lang="en-IN" dirty="0"/>
              <a:t>Keep contents of file-‘hello_get.py’ same as we kept in example-1.</a:t>
            </a:r>
          </a:p>
          <a:p>
            <a:r>
              <a:rPr lang="en-IN" dirty="0"/>
              <a:t>Start ‘Apache’ server and write following URL:</a:t>
            </a:r>
          </a:p>
          <a:p>
            <a:pPr marL="0" indent="0">
              <a:buNone/>
            </a:pPr>
            <a:r>
              <a:rPr lang="en-IN" dirty="0"/>
              <a:t>	</a:t>
            </a:r>
            <a:r>
              <a:rPr lang="en-IN" dirty="0">
                <a:hlinkClick r:id="rId2"/>
              </a:rPr>
              <a:t>http://localhost/cgi-bin/hello_get.py?fn=raman&amp;ln=soni</a:t>
            </a:r>
            <a:endParaRPr lang="en-IN" dirty="0"/>
          </a:p>
          <a:p>
            <a:r>
              <a:rPr lang="en-IN" dirty="0"/>
              <a:t>Press Enter. You will get output like this:</a:t>
            </a:r>
          </a:p>
          <a:p>
            <a:endParaRPr lang="en-IN" dirty="0"/>
          </a:p>
          <a:p>
            <a:endParaRPr lang="en-IN" dirty="0"/>
          </a:p>
          <a:p>
            <a:r>
              <a:rPr lang="en-IN" dirty="0"/>
              <a:t>Here, we are providing values of ‘</a:t>
            </a:r>
            <a:r>
              <a:rPr lang="en-IN" dirty="0" err="1"/>
              <a:t>fn</a:t>
            </a:r>
            <a:r>
              <a:rPr lang="en-IN" dirty="0"/>
              <a:t>’ and ‘ln’ attributes to python CGI script without any html form, but directly using URL that you can check in URL part written after ‘?’ character.</a:t>
            </a:r>
          </a:p>
        </p:txBody>
      </p:sp>
      <p:pic>
        <p:nvPicPr>
          <p:cNvPr id="4" name="Picture 3">
            <a:extLst>
              <a:ext uri="{FF2B5EF4-FFF2-40B4-BE49-F238E27FC236}">
                <a16:creationId xmlns:a16="http://schemas.microsoft.com/office/drawing/2014/main" id="{B1543922-5FA5-4669-98F1-6E77F189BDEF}"/>
              </a:ext>
            </a:extLst>
          </p:cNvPr>
          <p:cNvPicPr>
            <a:picLocks noChangeAspect="1"/>
          </p:cNvPicPr>
          <p:nvPr/>
        </p:nvPicPr>
        <p:blipFill>
          <a:blip r:embed="rId3"/>
          <a:stretch>
            <a:fillRect/>
          </a:stretch>
        </p:blipFill>
        <p:spPr>
          <a:xfrm>
            <a:off x="1702024" y="4189256"/>
            <a:ext cx="5619750" cy="942975"/>
          </a:xfrm>
          <a:prstGeom prst="rect">
            <a:avLst/>
          </a:prstGeom>
        </p:spPr>
      </p:pic>
    </p:spTree>
    <p:extLst>
      <p:ext uri="{BB962C8B-B14F-4D97-AF65-F5344CB8AC3E}">
        <p14:creationId xmlns:p14="http://schemas.microsoft.com/office/powerpoint/2010/main" val="256348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6E27-87C2-49EC-A4D9-B63E3CA5B526}"/>
              </a:ext>
            </a:extLst>
          </p:cNvPr>
          <p:cNvSpPr>
            <a:spLocks noGrp="1"/>
          </p:cNvSpPr>
          <p:nvPr>
            <p:ph type="title"/>
          </p:nvPr>
        </p:nvSpPr>
        <p:spPr>
          <a:xfrm>
            <a:off x="838200" y="107547"/>
            <a:ext cx="10515600" cy="768215"/>
          </a:xfrm>
        </p:spPr>
        <p:txBody>
          <a:bodyPr/>
          <a:lstStyle/>
          <a:p>
            <a:pPr algn="ctr"/>
            <a:r>
              <a:rPr lang="en-IN" dirty="0"/>
              <a:t>POST method</a:t>
            </a:r>
          </a:p>
        </p:txBody>
      </p:sp>
      <p:sp>
        <p:nvSpPr>
          <p:cNvPr id="3" name="Content Placeholder 2">
            <a:extLst>
              <a:ext uri="{FF2B5EF4-FFF2-40B4-BE49-F238E27FC236}">
                <a16:creationId xmlns:a16="http://schemas.microsoft.com/office/drawing/2014/main" id="{B2925114-8ED8-4F9D-82FF-2B7803C86E55}"/>
              </a:ext>
            </a:extLst>
          </p:cNvPr>
          <p:cNvSpPr>
            <a:spLocks noGrp="1"/>
          </p:cNvSpPr>
          <p:nvPr>
            <p:ph idx="1"/>
          </p:nvPr>
        </p:nvSpPr>
        <p:spPr>
          <a:xfrm>
            <a:off x="412124" y="1081825"/>
            <a:ext cx="11779876" cy="5563674"/>
          </a:xfrm>
        </p:spPr>
        <p:txBody>
          <a:bodyPr>
            <a:noAutofit/>
          </a:bodyPr>
          <a:lstStyle/>
          <a:p>
            <a:r>
              <a:rPr lang="en-IN" sz="2300" dirty="0"/>
              <a:t>A generally more reliable method of passing information to a CGI program is the POST method. If we are sending information like password or bank PIN number, we must use POST method.</a:t>
            </a:r>
          </a:p>
          <a:p>
            <a:r>
              <a:rPr lang="en-IN" sz="2300" dirty="0"/>
              <a:t>POST method packages the information in exactly the same way as GET method does, but instead of sending it as a text string after ‘?’ character in the URL, it sends it as a separate message. This message comes to the CGI script in the form of the standard input.</a:t>
            </a:r>
          </a:p>
          <a:p>
            <a:r>
              <a:rPr lang="en-IN" sz="2300" b="1" dirty="0"/>
              <a:t>Example of POST method: </a:t>
            </a:r>
            <a:r>
              <a:rPr lang="en-IN" sz="2300" dirty="0"/>
              <a:t>Let us consider same files ‘test.html’ and ‘hello_get.py’ which we considered in Example-1 of GET method. There is only one difference in ‘test.html’ file- method name is ‘post’. Contents of ‘test.html’ file are:</a:t>
            </a:r>
          </a:p>
          <a:p>
            <a:pPr marL="0" indent="0">
              <a:buNone/>
            </a:pPr>
            <a:r>
              <a:rPr lang="en-IN" sz="2300" dirty="0"/>
              <a:t>&lt;form action = "/</a:t>
            </a:r>
            <a:r>
              <a:rPr lang="en-IN" sz="2300" dirty="0" err="1"/>
              <a:t>cgi</a:t>
            </a:r>
            <a:r>
              <a:rPr lang="en-IN" sz="2300" dirty="0"/>
              <a:t>-bin/hello_get.py" method = "</a:t>
            </a:r>
            <a:r>
              <a:rPr lang="en-IN" sz="2300" b="1" dirty="0"/>
              <a:t>post</a:t>
            </a:r>
            <a:r>
              <a:rPr lang="en-IN" sz="2300" dirty="0"/>
              <a:t>"&gt;</a:t>
            </a:r>
          </a:p>
          <a:p>
            <a:pPr marL="0" indent="0">
              <a:buNone/>
            </a:pPr>
            <a:r>
              <a:rPr lang="en-IN" sz="2300" dirty="0"/>
              <a:t>   First Name: &lt;input type = "text" name = "</a:t>
            </a:r>
            <a:r>
              <a:rPr lang="en-IN" sz="2300" dirty="0" err="1"/>
              <a:t>fn</a:t>
            </a:r>
            <a:r>
              <a:rPr lang="en-IN" sz="2300" dirty="0"/>
              <a:t>"&gt; &lt;</a:t>
            </a:r>
            <a:r>
              <a:rPr lang="en-IN" sz="2300" dirty="0" err="1"/>
              <a:t>br</a:t>
            </a:r>
            <a:r>
              <a:rPr lang="en-IN" sz="2300" dirty="0"/>
              <a:t> /&gt;</a:t>
            </a:r>
          </a:p>
          <a:p>
            <a:pPr marL="0" indent="0">
              <a:buNone/>
            </a:pPr>
            <a:r>
              <a:rPr lang="en-IN" sz="2300" dirty="0"/>
              <a:t>   Last Name: &lt;input type = "text" name = "ln"&gt; &lt;</a:t>
            </a:r>
            <a:r>
              <a:rPr lang="en-IN" sz="2300" dirty="0" err="1"/>
              <a:t>br</a:t>
            </a:r>
            <a:r>
              <a:rPr lang="en-IN" sz="2300" dirty="0"/>
              <a:t> /&gt;</a:t>
            </a:r>
          </a:p>
          <a:p>
            <a:pPr marL="0" indent="0">
              <a:buNone/>
            </a:pPr>
            <a:r>
              <a:rPr lang="en-IN" sz="2300" dirty="0"/>
              <a:t>   &lt;input type = "submit" value = "Submit" /&gt;</a:t>
            </a:r>
          </a:p>
          <a:p>
            <a:pPr marL="0" indent="0">
              <a:buNone/>
            </a:pPr>
            <a:r>
              <a:rPr lang="en-IN" sz="2300" dirty="0"/>
              <a:t>&lt;/form&gt;</a:t>
            </a:r>
          </a:p>
          <a:p>
            <a:r>
              <a:rPr lang="en-IN" sz="2300" dirty="0"/>
              <a:t>Contents of ‘hello_get.py’ are same. </a:t>
            </a:r>
          </a:p>
          <a:p>
            <a:pPr marL="0" indent="0">
              <a:buNone/>
            </a:pPr>
            <a:r>
              <a:rPr lang="en-IN" sz="2300" dirty="0"/>
              <a:t> </a:t>
            </a:r>
          </a:p>
          <a:p>
            <a:endParaRPr lang="en-IN" sz="2300" dirty="0"/>
          </a:p>
        </p:txBody>
      </p:sp>
    </p:spTree>
    <p:extLst>
      <p:ext uri="{BB962C8B-B14F-4D97-AF65-F5344CB8AC3E}">
        <p14:creationId xmlns:p14="http://schemas.microsoft.com/office/powerpoint/2010/main" val="296297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B9B5-9184-4B6E-B067-8C9B23C0C6D0}"/>
              </a:ext>
            </a:extLst>
          </p:cNvPr>
          <p:cNvSpPr>
            <a:spLocks noGrp="1"/>
          </p:cNvSpPr>
          <p:nvPr>
            <p:ph type="title"/>
          </p:nvPr>
        </p:nvSpPr>
        <p:spPr>
          <a:xfrm>
            <a:off x="838200" y="212501"/>
            <a:ext cx="10515600" cy="884126"/>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1C58836D-C323-4325-A874-3BC34F369540}"/>
              </a:ext>
            </a:extLst>
          </p:cNvPr>
          <p:cNvSpPr>
            <a:spLocks noGrp="1"/>
          </p:cNvSpPr>
          <p:nvPr>
            <p:ph idx="1"/>
          </p:nvPr>
        </p:nvSpPr>
        <p:spPr>
          <a:xfrm>
            <a:off x="502275" y="1197733"/>
            <a:ext cx="11689725" cy="5447765"/>
          </a:xfrm>
        </p:spPr>
        <p:txBody>
          <a:bodyPr>
            <a:noAutofit/>
          </a:bodyPr>
          <a:lstStyle/>
          <a:p>
            <a:r>
              <a:rPr lang="en-IN" sz="2600" dirty="0"/>
              <a:t>Start ‘Apache’ server and write following URL in any browser:</a:t>
            </a:r>
          </a:p>
          <a:p>
            <a:pPr marL="0" indent="0" algn="ctr">
              <a:buNone/>
            </a:pPr>
            <a:r>
              <a:rPr lang="en-IN" sz="2600" dirty="0">
                <a:hlinkClick r:id="rId2"/>
              </a:rPr>
              <a:t>http://localhost/test.html</a:t>
            </a:r>
            <a:endParaRPr lang="en-IN" sz="2600" dirty="0"/>
          </a:p>
          <a:p>
            <a:r>
              <a:rPr lang="en-IN" sz="2600" dirty="0"/>
              <a:t>It will show webpage like this: </a:t>
            </a:r>
          </a:p>
          <a:p>
            <a:endParaRPr lang="en-IN" sz="2600" dirty="0"/>
          </a:p>
          <a:p>
            <a:endParaRPr lang="en-IN" sz="2600" dirty="0"/>
          </a:p>
          <a:p>
            <a:r>
              <a:rPr lang="en-IN" sz="2600" dirty="0"/>
              <a:t>Click on submit button and it will redirect on ‘hello_get.py’ and output will be shown as:</a:t>
            </a:r>
          </a:p>
          <a:p>
            <a:endParaRPr lang="en-IN" sz="2600" dirty="0"/>
          </a:p>
          <a:p>
            <a:endParaRPr lang="en-IN" sz="2600" dirty="0"/>
          </a:p>
          <a:p>
            <a:r>
              <a:rPr lang="en-IN" sz="2600" dirty="0"/>
              <a:t>Here, we can see that parameters ‘</a:t>
            </a:r>
            <a:r>
              <a:rPr lang="en-IN" sz="2600" dirty="0" err="1"/>
              <a:t>fn</a:t>
            </a:r>
            <a:r>
              <a:rPr lang="en-IN" sz="2600" dirty="0"/>
              <a:t>’ and ‘ln’ and their values are </a:t>
            </a:r>
            <a:r>
              <a:rPr lang="en-IN" sz="2600" b="1" dirty="0"/>
              <a:t>not</a:t>
            </a:r>
            <a:r>
              <a:rPr lang="en-IN" sz="2600" dirty="0"/>
              <a:t> part of URL. But they are sent as a separate message to CGI python script which captures it as a Standard Input. Now, we have to understand ‘</a:t>
            </a:r>
            <a:r>
              <a:rPr lang="en-IN" sz="2600" dirty="0" err="1"/>
              <a:t>FieldStorage</a:t>
            </a:r>
            <a:r>
              <a:rPr lang="en-IN" sz="2600" dirty="0"/>
              <a:t>’ class in depth.</a:t>
            </a:r>
          </a:p>
        </p:txBody>
      </p:sp>
      <p:pic>
        <p:nvPicPr>
          <p:cNvPr id="4" name="Picture 3">
            <a:extLst>
              <a:ext uri="{FF2B5EF4-FFF2-40B4-BE49-F238E27FC236}">
                <a16:creationId xmlns:a16="http://schemas.microsoft.com/office/drawing/2014/main" id="{E518105A-AE68-467B-A212-520C20D7AF54}"/>
              </a:ext>
            </a:extLst>
          </p:cNvPr>
          <p:cNvPicPr>
            <a:picLocks noChangeAspect="1"/>
          </p:cNvPicPr>
          <p:nvPr/>
        </p:nvPicPr>
        <p:blipFill>
          <a:blip r:embed="rId3"/>
          <a:stretch>
            <a:fillRect/>
          </a:stretch>
        </p:blipFill>
        <p:spPr>
          <a:xfrm>
            <a:off x="5055293" y="2220622"/>
            <a:ext cx="3781425" cy="1362075"/>
          </a:xfrm>
          <a:prstGeom prst="rect">
            <a:avLst/>
          </a:prstGeom>
        </p:spPr>
      </p:pic>
      <p:pic>
        <p:nvPicPr>
          <p:cNvPr id="5" name="Picture 4">
            <a:extLst>
              <a:ext uri="{FF2B5EF4-FFF2-40B4-BE49-F238E27FC236}">
                <a16:creationId xmlns:a16="http://schemas.microsoft.com/office/drawing/2014/main" id="{F387F7F3-4E6B-4EDB-8B7A-BCFF11DE3D5D}"/>
              </a:ext>
            </a:extLst>
          </p:cNvPr>
          <p:cNvPicPr>
            <a:picLocks noChangeAspect="1"/>
          </p:cNvPicPr>
          <p:nvPr/>
        </p:nvPicPr>
        <p:blipFill>
          <a:blip r:embed="rId4"/>
          <a:stretch>
            <a:fillRect/>
          </a:stretch>
        </p:blipFill>
        <p:spPr>
          <a:xfrm>
            <a:off x="2809005" y="4030954"/>
            <a:ext cx="5762983" cy="1127035"/>
          </a:xfrm>
          <a:prstGeom prst="rect">
            <a:avLst/>
          </a:prstGeom>
        </p:spPr>
      </p:pic>
    </p:spTree>
    <p:extLst>
      <p:ext uri="{BB962C8B-B14F-4D97-AF65-F5344CB8AC3E}">
        <p14:creationId xmlns:p14="http://schemas.microsoft.com/office/powerpoint/2010/main" val="195674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1ED1-9CA1-47EC-AD7A-B950CC4A93B0}"/>
              </a:ext>
            </a:extLst>
          </p:cNvPr>
          <p:cNvSpPr>
            <a:spLocks noGrp="1"/>
          </p:cNvSpPr>
          <p:nvPr>
            <p:ph type="title"/>
          </p:nvPr>
        </p:nvSpPr>
        <p:spPr>
          <a:xfrm>
            <a:off x="838200" y="168387"/>
            <a:ext cx="10515600" cy="655862"/>
          </a:xfrm>
        </p:spPr>
        <p:txBody>
          <a:bodyPr>
            <a:normAutofit fontScale="90000"/>
          </a:bodyPr>
          <a:lstStyle/>
          <a:p>
            <a:pPr algn="ctr"/>
            <a:r>
              <a:rPr lang="en-IN" dirty="0"/>
              <a:t>CGI</a:t>
            </a:r>
          </a:p>
        </p:txBody>
      </p:sp>
      <p:sp>
        <p:nvSpPr>
          <p:cNvPr id="3" name="Content Placeholder 2">
            <a:extLst>
              <a:ext uri="{FF2B5EF4-FFF2-40B4-BE49-F238E27FC236}">
                <a16:creationId xmlns:a16="http://schemas.microsoft.com/office/drawing/2014/main" id="{CD139BAA-4D14-45AB-AD95-B64A6C9ED56B}"/>
              </a:ext>
            </a:extLst>
          </p:cNvPr>
          <p:cNvSpPr>
            <a:spLocks noGrp="1"/>
          </p:cNvSpPr>
          <p:nvPr>
            <p:ph idx="1"/>
          </p:nvPr>
        </p:nvSpPr>
        <p:spPr>
          <a:xfrm>
            <a:off x="231820" y="824250"/>
            <a:ext cx="11960179" cy="6033750"/>
          </a:xfrm>
        </p:spPr>
        <p:txBody>
          <a:bodyPr>
            <a:noAutofit/>
          </a:bodyPr>
          <a:lstStyle/>
          <a:p>
            <a:r>
              <a:rPr lang="en-IN" sz="2600" dirty="0"/>
              <a:t>CGI called as ‘Common Gateway Interface’, is a set of standards that define how information is exchanged between the web server (like HTTP server) and a custom script (application program).</a:t>
            </a:r>
          </a:p>
          <a:p>
            <a:r>
              <a:rPr lang="en-IN" sz="2600" dirty="0"/>
              <a:t>The CGI specifications are currently maintained by the NCSA (National Centre for Supercomputing Applications).</a:t>
            </a:r>
          </a:p>
          <a:p>
            <a:r>
              <a:rPr lang="en-IN" sz="2600" dirty="0"/>
              <a:t>The current version is CGI/1.1 and CGI/1.2 is under progress.</a:t>
            </a:r>
          </a:p>
          <a:p>
            <a:r>
              <a:rPr lang="en-IN" sz="2600" dirty="0"/>
              <a:t>Thus, CGI is a standard for writing application programs that can interact with a client (web browser) through an HTTP web server.</a:t>
            </a:r>
          </a:p>
          <a:p>
            <a:r>
              <a:rPr lang="en-IN" sz="2600" dirty="0"/>
              <a:t>In other way, CGI is the standard for application programs to interface with HTTP servers.</a:t>
            </a:r>
          </a:p>
          <a:p>
            <a:r>
              <a:rPr lang="en-IN" sz="2600" dirty="0"/>
              <a:t>These application programs can be a Python Script, PERL Script, Shell Script, C or C++ program etc. Application programs are called as </a:t>
            </a:r>
            <a:r>
              <a:rPr lang="en-IN" sz="2600" b="1" dirty="0"/>
              <a:t>CGI scripts</a:t>
            </a:r>
            <a:r>
              <a:rPr lang="en-IN" sz="2600" dirty="0"/>
              <a:t>.</a:t>
            </a:r>
          </a:p>
          <a:p>
            <a:r>
              <a:rPr lang="en-IN" sz="2600" dirty="0"/>
              <a:t>These application programs OR CGI scripts </a:t>
            </a:r>
            <a:r>
              <a:rPr lang="en-IN" sz="2600" b="1" dirty="0"/>
              <a:t>reside on webserver</a:t>
            </a:r>
            <a:r>
              <a:rPr lang="en-IN" sz="2600" dirty="0"/>
              <a:t>. So, CGI programming is also a </a:t>
            </a:r>
            <a:r>
              <a:rPr lang="en-IN" sz="2600" b="1" dirty="0"/>
              <a:t>server side programming</a:t>
            </a:r>
            <a:r>
              <a:rPr lang="en-IN" sz="2600" dirty="0"/>
              <a:t>.</a:t>
            </a:r>
          </a:p>
        </p:txBody>
      </p:sp>
    </p:spTree>
    <p:extLst>
      <p:ext uri="{BB962C8B-B14F-4D97-AF65-F5344CB8AC3E}">
        <p14:creationId xmlns:p14="http://schemas.microsoft.com/office/powerpoint/2010/main" val="121901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89EF-E476-45F3-8192-CCF2BB4E0D6A}"/>
              </a:ext>
            </a:extLst>
          </p:cNvPr>
          <p:cNvSpPr>
            <a:spLocks noGrp="1"/>
          </p:cNvSpPr>
          <p:nvPr>
            <p:ph type="title"/>
          </p:nvPr>
        </p:nvSpPr>
        <p:spPr>
          <a:xfrm>
            <a:off x="838200" y="94668"/>
            <a:ext cx="10515600" cy="897005"/>
          </a:xfrm>
        </p:spPr>
        <p:txBody>
          <a:bodyPr/>
          <a:lstStyle/>
          <a:p>
            <a:pPr algn="ctr"/>
            <a:r>
              <a:rPr lang="en-IN" dirty="0" err="1"/>
              <a:t>FieldStorage</a:t>
            </a:r>
            <a:r>
              <a:rPr lang="en-IN" dirty="0"/>
              <a:t> class</a:t>
            </a:r>
          </a:p>
        </p:txBody>
      </p:sp>
      <p:sp>
        <p:nvSpPr>
          <p:cNvPr id="3" name="Content Placeholder 2">
            <a:extLst>
              <a:ext uri="{FF2B5EF4-FFF2-40B4-BE49-F238E27FC236}">
                <a16:creationId xmlns:a16="http://schemas.microsoft.com/office/drawing/2014/main" id="{032915CB-DC90-43A9-BE52-C31930B14021}"/>
              </a:ext>
            </a:extLst>
          </p:cNvPr>
          <p:cNvSpPr>
            <a:spLocks noGrp="1"/>
          </p:cNvSpPr>
          <p:nvPr>
            <p:ph idx="1"/>
          </p:nvPr>
        </p:nvSpPr>
        <p:spPr>
          <a:xfrm>
            <a:off x="309093" y="978794"/>
            <a:ext cx="11565227" cy="5694385"/>
          </a:xfrm>
        </p:spPr>
        <p:txBody>
          <a:bodyPr>
            <a:normAutofit/>
          </a:bodyPr>
          <a:lstStyle/>
          <a:p>
            <a:r>
              <a:rPr lang="en-IN" sz="2600" dirty="0"/>
              <a:t>This class of </a:t>
            </a:r>
            <a:r>
              <a:rPr lang="en-IN" sz="2600" dirty="0" err="1"/>
              <a:t>cgi</a:t>
            </a:r>
            <a:r>
              <a:rPr lang="en-IN" sz="2600" dirty="0"/>
              <a:t> module is used to fetch data from HTML controls. The data received from client request is collected in </a:t>
            </a:r>
            <a:r>
              <a:rPr lang="en-IN" sz="2600" dirty="0" err="1"/>
              <a:t>FieldStorage</a:t>
            </a:r>
            <a:r>
              <a:rPr lang="en-IN" sz="2600" dirty="0"/>
              <a:t> object. This is similar to Python's dictionary object consisting of form elements and their respective values.</a:t>
            </a:r>
          </a:p>
          <a:p>
            <a:r>
              <a:rPr lang="en-IN" sz="2600" dirty="0"/>
              <a:t>Once the form data is retrieved by </a:t>
            </a:r>
            <a:r>
              <a:rPr lang="en-IN" sz="2600" dirty="0" err="1"/>
              <a:t>FieldStorage</a:t>
            </a:r>
            <a:r>
              <a:rPr lang="en-IN" sz="2600" dirty="0"/>
              <a:t> object on server side, the Python CGI script can perform further processing and render HTML output back to the client browser. </a:t>
            </a:r>
          </a:p>
          <a:p>
            <a:r>
              <a:rPr lang="en-IN" sz="2600" dirty="0"/>
              <a:t>Attributes associated with </a:t>
            </a:r>
            <a:r>
              <a:rPr lang="en-IN" sz="2600" dirty="0" err="1"/>
              <a:t>FieldStorage</a:t>
            </a:r>
            <a:r>
              <a:rPr lang="en-IN" sz="2600" dirty="0"/>
              <a:t> class are:</a:t>
            </a:r>
          </a:p>
        </p:txBody>
      </p:sp>
      <p:graphicFrame>
        <p:nvGraphicFramePr>
          <p:cNvPr id="4" name="Table 3">
            <a:extLst>
              <a:ext uri="{FF2B5EF4-FFF2-40B4-BE49-F238E27FC236}">
                <a16:creationId xmlns:a16="http://schemas.microsoft.com/office/drawing/2014/main" id="{D1B8A528-CCB3-42F3-9D5C-3F70FD7BDC45}"/>
              </a:ext>
            </a:extLst>
          </p:cNvPr>
          <p:cNvGraphicFramePr>
            <a:graphicFrameLocks noGrp="1"/>
          </p:cNvGraphicFramePr>
          <p:nvPr>
            <p:extLst>
              <p:ext uri="{D42A27DB-BD31-4B8C-83A1-F6EECF244321}">
                <p14:modId xmlns:p14="http://schemas.microsoft.com/office/powerpoint/2010/main" val="479693620"/>
              </p:ext>
            </p:extLst>
          </p:nvPr>
        </p:nvGraphicFramePr>
        <p:xfrm>
          <a:off x="643944" y="3891135"/>
          <a:ext cx="10774251" cy="2773680"/>
        </p:xfrm>
        <a:graphic>
          <a:graphicData uri="http://schemas.openxmlformats.org/drawingml/2006/table">
            <a:tbl>
              <a:tblPr/>
              <a:tblGrid>
                <a:gridCol w="1043189">
                  <a:extLst>
                    <a:ext uri="{9D8B030D-6E8A-4147-A177-3AD203B41FA5}">
                      <a16:colId xmlns:a16="http://schemas.microsoft.com/office/drawing/2014/main" val="211014660"/>
                    </a:ext>
                  </a:extLst>
                </a:gridCol>
                <a:gridCol w="1365160">
                  <a:extLst>
                    <a:ext uri="{9D8B030D-6E8A-4147-A177-3AD203B41FA5}">
                      <a16:colId xmlns:a16="http://schemas.microsoft.com/office/drawing/2014/main" val="1611138112"/>
                    </a:ext>
                  </a:extLst>
                </a:gridCol>
                <a:gridCol w="8365902">
                  <a:extLst>
                    <a:ext uri="{9D8B030D-6E8A-4147-A177-3AD203B41FA5}">
                      <a16:colId xmlns:a16="http://schemas.microsoft.com/office/drawing/2014/main" val="2212745144"/>
                    </a:ext>
                  </a:extLst>
                </a:gridCol>
              </a:tblGrid>
              <a:tr h="0">
                <a:tc>
                  <a:txBody>
                    <a:bodyPr/>
                    <a:lstStyle/>
                    <a:p>
                      <a:pPr algn="ctr"/>
                      <a:r>
                        <a:rPr lang="en-IN" sz="2000" b="1" dirty="0">
                          <a:effectLst/>
                          <a:latin typeface="Times New Roman" panose="02020603050405020304" pitchFamily="18" charset="0"/>
                          <a:cs typeface="Times New Roman" panose="02020603050405020304" pitchFamily="18" charset="0"/>
                        </a:rPr>
                        <a:t>Sr.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617090"/>
                  </a:ext>
                </a:extLst>
              </a:tr>
              <a:tr h="0">
                <a:tc>
                  <a:txBody>
                    <a:bodyPr/>
                    <a:lstStyle/>
                    <a:p>
                      <a:pPr algn="ctr"/>
                      <a:r>
                        <a:rPr lang="en-IN" sz="2000" b="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b="0" dirty="0">
                          <a:effectLst/>
                          <a:latin typeface="Times New Roman" panose="02020603050405020304" pitchFamily="18" charset="0"/>
                          <a:cs typeface="Times New Roman" panose="02020603050405020304" pitchFamily="18" charset="0"/>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dirty="0">
                          <a:effectLst/>
                          <a:latin typeface="Times New Roman" panose="02020603050405020304" pitchFamily="18" charset="0"/>
                          <a:cs typeface="Times New Roman" panose="02020603050405020304" pitchFamily="18" charset="0"/>
                        </a:rPr>
                        <a:t>The field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046032"/>
                  </a:ext>
                </a:extLst>
              </a:tr>
              <a:tr h="0">
                <a:tc>
                  <a:txBody>
                    <a:bodyPr/>
                    <a:lstStyle/>
                    <a:p>
                      <a:pPr algn="ctr"/>
                      <a:r>
                        <a:rPr lang="en-IN" sz="20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a:latin typeface="Times New Roman" panose="02020603050405020304" pitchFamily="18" charset="0"/>
                          <a:cs typeface="Times New Roman" panose="02020603050405020304" pitchFamily="18" charset="0"/>
                        </a:rPr>
                        <a:t>filename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Client side filename.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2351808"/>
                  </a:ext>
                </a:extLst>
              </a:tr>
              <a:tr h="0">
                <a:tc>
                  <a:txBody>
                    <a:bodyPr/>
                    <a:lstStyle/>
                    <a:p>
                      <a:pPr algn="ctr"/>
                      <a:r>
                        <a:rPr lang="en-IN" sz="20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a:latin typeface="Times New Roman" panose="02020603050405020304" pitchFamily="18" charset="0"/>
                          <a:cs typeface="Times New Roman" panose="02020603050405020304" pitchFamily="18" charset="0"/>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The value as a string. For file uploads, reads the file and returns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14706"/>
                  </a:ext>
                </a:extLst>
              </a:tr>
              <a:tr h="0">
                <a:tc>
                  <a:txBody>
                    <a:bodyPr/>
                    <a:lstStyle/>
                    <a:p>
                      <a:pPr algn="ctr"/>
                      <a:r>
                        <a:rPr lang="en-IN" sz="200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a:latin typeface="Times New Roman" panose="02020603050405020304" pitchFamily="18" charset="0"/>
                          <a:cs typeface="Times New Roman" panose="02020603050405020304" pitchFamily="18" charset="0"/>
                        </a:rPr>
                        <a:t>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latin typeface="Times New Roman" panose="02020603050405020304" pitchFamily="18" charset="0"/>
                          <a:cs typeface="Times New Roman" panose="02020603050405020304" pitchFamily="18" charset="0"/>
                        </a:rPr>
                        <a:t>The file(-like) object from which you can read the data as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449138"/>
                  </a:ext>
                </a:extLst>
              </a:tr>
              <a:tr h="0">
                <a:tc>
                  <a:txBody>
                    <a:bodyPr/>
                    <a:lstStyle/>
                    <a:p>
                      <a:pPr algn="ctr"/>
                      <a:r>
                        <a:rPr lang="en-IN" sz="20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a:latin typeface="Times New Roman" panose="02020603050405020304" pitchFamily="18" charset="0"/>
                          <a:cs typeface="Times New Roman" panose="02020603050405020304" pitchFamily="18" charset="0"/>
                        </a:rPr>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latin typeface="Times New Roman" panose="02020603050405020304" pitchFamily="18" charset="0"/>
                          <a:cs typeface="Times New Roman" panose="02020603050405020304" pitchFamily="18" charset="0"/>
                        </a:rPr>
                        <a:t>The content-type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5207453"/>
                  </a:ext>
                </a:extLst>
              </a:tr>
              <a:tr h="0">
                <a:tc>
                  <a:txBody>
                    <a:bodyPr/>
                    <a:lstStyle/>
                    <a:p>
                      <a:pPr algn="ctr"/>
                      <a:r>
                        <a:rPr lang="en-IN" sz="2000" dirty="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a:latin typeface="Times New Roman" panose="02020603050405020304" pitchFamily="18" charset="0"/>
                          <a:cs typeface="Times New Roman" panose="02020603050405020304" pitchFamily="18" charset="0"/>
                        </a:rPr>
                        <a:t>headers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A dictionary(-like) object containing all headers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8237336"/>
                  </a:ext>
                </a:extLst>
              </a:tr>
            </a:tbl>
          </a:graphicData>
        </a:graphic>
      </p:graphicFrame>
    </p:spTree>
    <p:extLst>
      <p:ext uri="{BB962C8B-B14F-4D97-AF65-F5344CB8AC3E}">
        <p14:creationId xmlns:p14="http://schemas.microsoft.com/office/powerpoint/2010/main" val="169835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7F91-DF4C-4D83-B7A2-07F6EC4CFD02}"/>
              </a:ext>
            </a:extLst>
          </p:cNvPr>
          <p:cNvSpPr>
            <a:spLocks noGrp="1"/>
          </p:cNvSpPr>
          <p:nvPr>
            <p:ph type="title"/>
          </p:nvPr>
        </p:nvSpPr>
        <p:spPr>
          <a:xfrm>
            <a:off x="838200" y="249216"/>
            <a:ext cx="10515600" cy="922762"/>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5F05D5A5-1349-4C76-ACDB-2350E8963FFB}"/>
              </a:ext>
            </a:extLst>
          </p:cNvPr>
          <p:cNvSpPr>
            <a:spLocks noGrp="1"/>
          </p:cNvSpPr>
          <p:nvPr>
            <p:ph idx="1"/>
          </p:nvPr>
        </p:nvSpPr>
        <p:spPr>
          <a:xfrm>
            <a:off x="412124" y="1275008"/>
            <a:ext cx="11359166" cy="5190186"/>
          </a:xfrm>
        </p:spPr>
        <p:txBody>
          <a:bodyPr/>
          <a:lstStyle/>
          <a:p>
            <a:r>
              <a:rPr lang="en-IN" dirty="0"/>
              <a:t>Methods associated with </a:t>
            </a:r>
            <a:r>
              <a:rPr lang="en-IN" dirty="0" err="1"/>
              <a:t>FieldStorage</a:t>
            </a:r>
            <a:r>
              <a:rPr lang="en-IN" dirty="0"/>
              <a:t> class are:</a:t>
            </a:r>
          </a:p>
        </p:txBody>
      </p:sp>
      <p:graphicFrame>
        <p:nvGraphicFramePr>
          <p:cNvPr id="4" name="Table 3">
            <a:extLst>
              <a:ext uri="{FF2B5EF4-FFF2-40B4-BE49-F238E27FC236}">
                <a16:creationId xmlns:a16="http://schemas.microsoft.com/office/drawing/2014/main" id="{23831E25-74D7-48B0-8909-B24F68E8E20B}"/>
              </a:ext>
            </a:extLst>
          </p:cNvPr>
          <p:cNvGraphicFramePr>
            <a:graphicFrameLocks noGrp="1"/>
          </p:cNvGraphicFramePr>
          <p:nvPr>
            <p:extLst>
              <p:ext uri="{D42A27DB-BD31-4B8C-83A1-F6EECF244321}">
                <p14:modId xmlns:p14="http://schemas.microsoft.com/office/powerpoint/2010/main" val="2854752716"/>
              </p:ext>
            </p:extLst>
          </p:nvPr>
        </p:nvGraphicFramePr>
        <p:xfrm>
          <a:off x="704581" y="1894909"/>
          <a:ext cx="10774251" cy="2377440"/>
        </p:xfrm>
        <a:graphic>
          <a:graphicData uri="http://schemas.openxmlformats.org/drawingml/2006/table">
            <a:tbl>
              <a:tblPr/>
              <a:tblGrid>
                <a:gridCol w="1043189">
                  <a:extLst>
                    <a:ext uri="{9D8B030D-6E8A-4147-A177-3AD203B41FA5}">
                      <a16:colId xmlns:a16="http://schemas.microsoft.com/office/drawing/2014/main" val="211014660"/>
                    </a:ext>
                  </a:extLst>
                </a:gridCol>
                <a:gridCol w="1781041">
                  <a:extLst>
                    <a:ext uri="{9D8B030D-6E8A-4147-A177-3AD203B41FA5}">
                      <a16:colId xmlns:a16="http://schemas.microsoft.com/office/drawing/2014/main" val="1611138112"/>
                    </a:ext>
                  </a:extLst>
                </a:gridCol>
                <a:gridCol w="7950021">
                  <a:extLst>
                    <a:ext uri="{9D8B030D-6E8A-4147-A177-3AD203B41FA5}">
                      <a16:colId xmlns:a16="http://schemas.microsoft.com/office/drawing/2014/main" val="2212745144"/>
                    </a:ext>
                  </a:extLst>
                </a:gridCol>
              </a:tblGrid>
              <a:tr h="0">
                <a:tc>
                  <a:txBody>
                    <a:bodyPr/>
                    <a:lstStyle/>
                    <a:p>
                      <a:pPr algn="ctr"/>
                      <a:r>
                        <a:rPr lang="en-IN" sz="2000" b="1" dirty="0">
                          <a:effectLst/>
                          <a:latin typeface="Times New Roman" panose="02020603050405020304" pitchFamily="18" charset="0"/>
                          <a:cs typeface="Times New Roman" panose="02020603050405020304" pitchFamily="18" charset="0"/>
                        </a:rPr>
                        <a:t>Sr.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617090"/>
                  </a:ext>
                </a:extLst>
              </a:tr>
              <a:tr h="0">
                <a:tc>
                  <a:txBody>
                    <a:bodyPr/>
                    <a:lstStyle/>
                    <a:p>
                      <a:pPr algn="ctr"/>
                      <a:r>
                        <a:rPr lang="en-IN" sz="2000" b="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err="1">
                          <a:effectLst/>
                          <a:latin typeface="Times New Roman" panose="02020603050405020304" pitchFamily="18" charset="0"/>
                          <a:cs typeface="Times New Roman" panose="02020603050405020304" pitchFamily="18" charset="0"/>
                        </a:rPr>
                        <a:t>getfirst</a:t>
                      </a:r>
                      <a:r>
                        <a:rPr lang="en-IN" sz="2000" dirty="0">
                          <a:effectLst/>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effectLst/>
                          <a:latin typeface="Times New Roman" panose="02020603050405020304" pitchFamily="18" charset="0"/>
                          <a:cs typeface="Times New Roman" panose="02020603050405020304" pitchFamily="18" charset="0"/>
                        </a:rPr>
                        <a:t>Return the first value received.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046032"/>
                  </a:ext>
                </a:extLst>
              </a:tr>
              <a:tr h="0">
                <a:tc>
                  <a:txBody>
                    <a:bodyPr/>
                    <a:lstStyle/>
                    <a:p>
                      <a:pPr algn="ctr"/>
                      <a:r>
                        <a:rPr lang="en-IN" sz="20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err="1">
                          <a:latin typeface="Times New Roman" panose="02020603050405020304" pitchFamily="18" charset="0"/>
                          <a:cs typeface="Times New Roman" panose="02020603050405020304" pitchFamily="18" charset="0"/>
                        </a:rPr>
                        <a:t>getlist</a:t>
                      </a:r>
                      <a:r>
                        <a:rPr lang="en-IN" sz="2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Return list of received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2351808"/>
                  </a:ext>
                </a:extLst>
              </a:tr>
              <a:tr h="0">
                <a:tc>
                  <a:txBody>
                    <a:bodyPr/>
                    <a:lstStyle/>
                    <a:p>
                      <a:pPr algn="ctr"/>
                      <a:r>
                        <a:rPr lang="en-IN" sz="20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err="1">
                          <a:latin typeface="Times New Roman" panose="02020603050405020304" pitchFamily="18" charset="0"/>
                          <a:cs typeface="Times New Roman" panose="02020603050405020304" pitchFamily="18" charset="0"/>
                        </a:rPr>
                        <a:t>getvalue</a:t>
                      </a:r>
                      <a:r>
                        <a:rPr lang="en-IN" sz="2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Dictionary style get()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14706"/>
                  </a:ext>
                </a:extLst>
              </a:tr>
              <a:tr h="0">
                <a:tc>
                  <a:txBody>
                    <a:bodyPr/>
                    <a:lstStyle/>
                    <a:p>
                      <a:pPr algn="ctr"/>
                      <a:r>
                        <a:rPr lang="en-IN" sz="200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a:latin typeface="Times New Roman" panose="02020603050405020304" pitchFamily="18" charset="0"/>
                          <a:cs typeface="Times New Roman" panose="02020603050405020304" pitchFamily="18" charset="0"/>
                        </a:rPr>
                        <a:t>keys()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Dictionary style keys()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449138"/>
                  </a:ext>
                </a:extLst>
              </a:tr>
              <a:tr h="0">
                <a:tc>
                  <a:txBody>
                    <a:bodyPr/>
                    <a:lstStyle/>
                    <a:p>
                      <a:pPr algn="ctr"/>
                      <a:r>
                        <a:rPr lang="en-IN" sz="20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err="1">
                          <a:latin typeface="Times New Roman" panose="02020603050405020304" pitchFamily="18" charset="0"/>
                          <a:cs typeface="Times New Roman" panose="02020603050405020304" pitchFamily="18" charset="0"/>
                        </a:rPr>
                        <a:t>make_file</a:t>
                      </a:r>
                      <a:r>
                        <a:rPr lang="en-IN" sz="2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Return a readable &amp; writable 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5207453"/>
                  </a:ext>
                </a:extLst>
              </a:tr>
            </a:tbl>
          </a:graphicData>
        </a:graphic>
      </p:graphicFrame>
    </p:spTree>
    <p:extLst>
      <p:ext uri="{BB962C8B-B14F-4D97-AF65-F5344CB8AC3E}">
        <p14:creationId xmlns:p14="http://schemas.microsoft.com/office/powerpoint/2010/main" val="28302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1A81-7F11-4829-8C9E-0680378E11C9}"/>
              </a:ext>
            </a:extLst>
          </p:cNvPr>
          <p:cNvSpPr>
            <a:spLocks noGrp="1"/>
          </p:cNvSpPr>
          <p:nvPr>
            <p:ph type="title"/>
          </p:nvPr>
        </p:nvSpPr>
        <p:spPr/>
        <p:txBody>
          <a:bodyPr/>
          <a:lstStyle/>
          <a:p>
            <a:pPr algn="ctr"/>
            <a:r>
              <a:rPr lang="en-IN" dirty="0"/>
              <a:t>Working with different HTML controls</a:t>
            </a:r>
            <a:br>
              <a:rPr lang="en-IN" dirty="0"/>
            </a:br>
            <a:r>
              <a:rPr lang="en-IN" dirty="0"/>
              <a:t>1) checkbox</a:t>
            </a:r>
          </a:p>
        </p:txBody>
      </p:sp>
      <p:sp>
        <p:nvSpPr>
          <p:cNvPr id="3" name="Content Placeholder 2">
            <a:extLst>
              <a:ext uri="{FF2B5EF4-FFF2-40B4-BE49-F238E27FC236}">
                <a16:creationId xmlns:a16="http://schemas.microsoft.com/office/drawing/2014/main" id="{80CCAAD9-38E7-4B48-88B1-1DF34D0C0FFD}"/>
              </a:ext>
            </a:extLst>
          </p:cNvPr>
          <p:cNvSpPr>
            <a:spLocks noGrp="1"/>
          </p:cNvSpPr>
          <p:nvPr>
            <p:ph idx="1"/>
          </p:nvPr>
        </p:nvSpPr>
        <p:spPr>
          <a:xfrm>
            <a:off x="540913" y="1825624"/>
            <a:ext cx="11651087" cy="4871389"/>
          </a:xfrm>
        </p:spPr>
        <p:txBody>
          <a:bodyPr>
            <a:normAutofit/>
          </a:bodyPr>
          <a:lstStyle/>
          <a:p>
            <a:r>
              <a:rPr lang="en-IN" dirty="0"/>
              <a:t>If we keep check boxes in html file then how HTTP server will handle it with the help of Python CGI script, that we need to understand.</a:t>
            </a:r>
          </a:p>
          <a:p>
            <a:r>
              <a:rPr lang="en-IN" dirty="0"/>
              <a:t>Let us take an example. Consider ‘test.html’ file with following contents:</a:t>
            </a:r>
          </a:p>
          <a:p>
            <a:pPr marL="457200" lvl="1" indent="0">
              <a:buNone/>
            </a:pPr>
            <a:r>
              <a:rPr lang="en-IN" dirty="0"/>
              <a:t>&lt;form action = "/</a:t>
            </a:r>
            <a:r>
              <a:rPr lang="en-IN" dirty="0" err="1"/>
              <a:t>cgi</a:t>
            </a:r>
            <a:r>
              <a:rPr lang="en-IN" dirty="0"/>
              <a:t>-bin/checkbox.py" method = "POST" target = "_blank"&gt;</a:t>
            </a:r>
          </a:p>
          <a:p>
            <a:pPr marL="457200" lvl="1" indent="0">
              <a:buNone/>
            </a:pPr>
            <a:r>
              <a:rPr lang="en-IN" dirty="0"/>
              <a:t>&lt;label&gt; Student Details:&lt;/label&gt;&lt;</a:t>
            </a:r>
            <a:r>
              <a:rPr lang="en-IN" dirty="0" err="1"/>
              <a:t>br</a:t>
            </a:r>
            <a:r>
              <a:rPr lang="en-IN" dirty="0"/>
              <a:t>/&gt;</a:t>
            </a:r>
          </a:p>
          <a:p>
            <a:pPr marL="457200" lvl="1" indent="0">
              <a:buNone/>
            </a:pPr>
            <a:r>
              <a:rPr lang="en-IN" dirty="0"/>
              <a:t>&lt;input type = "checkbox" name = "maths" value = "maths" /&gt; Maths</a:t>
            </a:r>
          </a:p>
          <a:p>
            <a:pPr marL="457200" lvl="1" indent="0">
              <a:buNone/>
            </a:pPr>
            <a:r>
              <a:rPr lang="en-IN" dirty="0"/>
              <a:t>&lt;input type = "checkbox" name = "physics" value = "physics" /&gt; Physics &lt;</a:t>
            </a:r>
            <a:r>
              <a:rPr lang="en-IN" dirty="0" err="1"/>
              <a:t>br</a:t>
            </a:r>
            <a:r>
              <a:rPr lang="en-IN" dirty="0"/>
              <a:t>/&gt;</a:t>
            </a:r>
          </a:p>
          <a:p>
            <a:pPr marL="457200" lvl="1" indent="0">
              <a:buNone/>
            </a:pPr>
            <a:r>
              <a:rPr lang="en-IN" dirty="0"/>
              <a:t>&lt;input type = "submit" value = "Submit Subject" /&gt;</a:t>
            </a:r>
          </a:p>
          <a:p>
            <a:pPr marL="457200" lvl="1" indent="0">
              <a:buNone/>
            </a:pPr>
            <a:r>
              <a:rPr lang="en-IN" dirty="0"/>
              <a:t>&lt;/form&gt;</a:t>
            </a:r>
          </a:p>
          <a:p>
            <a:r>
              <a:rPr lang="en-IN" dirty="0"/>
              <a:t>As usual, test.html is stored in: c:\xampp\htdocs</a:t>
            </a:r>
          </a:p>
          <a:p>
            <a:pPr marL="0" indent="0">
              <a:buNone/>
            </a:pPr>
            <a:endParaRPr lang="en-IN" dirty="0"/>
          </a:p>
        </p:txBody>
      </p:sp>
    </p:spTree>
    <p:extLst>
      <p:ext uri="{BB962C8B-B14F-4D97-AF65-F5344CB8AC3E}">
        <p14:creationId xmlns:p14="http://schemas.microsoft.com/office/powerpoint/2010/main" val="344296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52EC-A592-43CC-A273-D4270891AE97}"/>
              </a:ext>
            </a:extLst>
          </p:cNvPr>
          <p:cNvSpPr>
            <a:spLocks noGrp="1"/>
          </p:cNvSpPr>
          <p:nvPr>
            <p:ph type="title"/>
          </p:nvPr>
        </p:nvSpPr>
        <p:spPr>
          <a:xfrm>
            <a:off x="838200" y="0"/>
            <a:ext cx="10515600" cy="850006"/>
          </a:xfrm>
        </p:spPr>
        <p:txBody>
          <a:bodyPr>
            <a:normAutofit/>
          </a:bodyPr>
          <a:lstStyle/>
          <a:p>
            <a:pPr algn="ctr"/>
            <a:r>
              <a:rPr lang="en-IN" sz="4000" dirty="0" err="1"/>
              <a:t>Cntd</a:t>
            </a:r>
            <a:r>
              <a:rPr lang="en-IN" sz="4000" dirty="0"/>
              <a:t>…</a:t>
            </a:r>
          </a:p>
        </p:txBody>
      </p:sp>
      <p:sp>
        <p:nvSpPr>
          <p:cNvPr id="3" name="Content Placeholder 2">
            <a:extLst>
              <a:ext uri="{FF2B5EF4-FFF2-40B4-BE49-F238E27FC236}">
                <a16:creationId xmlns:a16="http://schemas.microsoft.com/office/drawing/2014/main" id="{73DC14DF-AD57-4D5E-B470-DE330A59B789}"/>
              </a:ext>
            </a:extLst>
          </p:cNvPr>
          <p:cNvSpPr>
            <a:spLocks noGrp="1"/>
          </p:cNvSpPr>
          <p:nvPr>
            <p:ph idx="1"/>
          </p:nvPr>
        </p:nvSpPr>
        <p:spPr>
          <a:xfrm>
            <a:off x="838200" y="682580"/>
            <a:ext cx="10515600" cy="6175420"/>
          </a:xfrm>
        </p:spPr>
        <p:txBody>
          <a:bodyPr>
            <a:normAutofit fontScale="62500" lnSpcReduction="20000"/>
          </a:bodyPr>
          <a:lstStyle/>
          <a:p>
            <a:r>
              <a:rPr lang="en-IN" dirty="0"/>
              <a:t>Contents of file ‘checkbox.py’ are:</a:t>
            </a:r>
          </a:p>
          <a:p>
            <a:pPr marL="0" indent="0">
              <a:buNone/>
            </a:pPr>
            <a:r>
              <a:rPr lang="en-IN" dirty="0"/>
              <a:t>#!C:\Users\Nilesh\AppData\Local\Programs\Python\Python37\python.exe</a:t>
            </a:r>
          </a:p>
          <a:p>
            <a:pPr marL="0" indent="0">
              <a:buNone/>
            </a:pPr>
            <a:r>
              <a:rPr lang="en-IN" dirty="0"/>
              <a:t>import </a:t>
            </a:r>
            <a:r>
              <a:rPr lang="en-IN" dirty="0" err="1"/>
              <a:t>cgi,cgitb</a:t>
            </a:r>
            <a:endParaRPr lang="en-IN" dirty="0"/>
          </a:p>
          <a:p>
            <a:pPr marL="0" indent="0">
              <a:buNone/>
            </a:pPr>
            <a:r>
              <a:rPr lang="en-IN" dirty="0" err="1"/>
              <a:t>cgitb.enable</a:t>
            </a:r>
            <a:r>
              <a:rPr lang="en-IN" dirty="0"/>
              <a:t>()</a:t>
            </a:r>
          </a:p>
          <a:p>
            <a:pPr marL="0" indent="0">
              <a:buNone/>
            </a:pPr>
            <a:r>
              <a:rPr lang="en-IN" dirty="0"/>
              <a:t>fs= </a:t>
            </a:r>
            <a:r>
              <a:rPr lang="en-IN" dirty="0" err="1"/>
              <a:t>cgi.FieldStorage</a:t>
            </a:r>
            <a:r>
              <a:rPr lang="en-IN" dirty="0"/>
              <a:t>()</a:t>
            </a:r>
          </a:p>
          <a:p>
            <a:pPr marL="0" indent="0">
              <a:buNone/>
            </a:pPr>
            <a:r>
              <a:rPr lang="en-IN" dirty="0"/>
              <a:t>m=</a:t>
            </a:r>
            <a:r>
              <a:rPr lang="en-IN" dirty="0" err="1"/>
              <a:t>fs.getvalue</a:t>
            </a:r>
            <a:r>
              <a:rPr lang="en-IN" dirty="0"/>
              <a:t>('maths')</a:t>
            </a:r>
          </a:p>
          <a:p>
            <a:pPr marL="0" indent="0">
              <a:buNone/>
            </a:pPr>
            <a:r>
              <a:rPr lang="en-IN" dirty="0"/>
              <a:t>p=</a:t>
            </a:r>
            <a:r>
              <a:rPr lang="en-IN" dirty="0" err="1"/>
              <a:t>fs.getvalue</a:t>
            </a:r>
            <a:r>
              <a:rPr lang="en-IN" dirty="0"/>
              <a:t>('physics')</a:t>
            </a:r>
          </a:p>
          <a:p>
            <a:pPr marL="0" indent="0">
              <a:buNone/>
            </a:pPr>
            <a:r>
              <a:rPr lang="en-IN" dirty="0"/>
              <a:t>t=''</a:t>
            </a:r>
          </a:p>
          <a:p>
            <a:pPr marL="0" indent="0">
              <a:buNone/>
            </a:pPr>
            <a:r>
              <a:rPr lang="en-IN" dirty="0"/>
              <a:t>if m:</a:t>
            </a:r>
          </a:p>
          <a:p>
            <a:pPr marL="0" indent="0">
              <a:buNone/>
            </a:pPr>
            <a:r>
              <a:rPr lang="en-IN" dirty="0"/>
              <a:t>    t=</a:t>
            </a:r>
            <a:r>
              <a:rPr lang="en-IN" dirty="0" err="1"/>
              <a:t>t+m</a:t>
            </a:r>
            <a:r>
              <a:rPr lang="en-IN" dirty="0"/>
              <a:t>+' '</a:t>
            </a:r>
          </a:p>
          <a:p>
            <a:pPr marL="0" indent="0">
              <a:buNone/>
            </a:pPr>
            <a:r>
              <a:rPr lang="en-IN" dirty="0"/>
              <a:t>if p:</a:t>
            </a:r>
          </a:p>
          <a:p>
            <a:pPr marL="0" indent="0">
              <a:buNone/>
            </a:pPr>
            <a:r>
              <a:rPr lang="en-IN" dirty="0"/>
              <a:t>    t=</a:t>
            </a:r>
            <a:r>
              <a:rPr lang="en-IN" dirty="0" err="1"/>
              <a:t>t+p</a:t>
            </a:r>
            <a:endParaRPr lang="en-IN" dirty="0"/>
          </a:p>
          <a:p>
            <a:pPr marL="0" indent="0">
              <a:buNone/>
            </a:pPr>
            <a:r>
              <a:rPr lang="en-IN" dirty="0"/>
              <a:t>print ("</a:t>
            </a:r>
            <a:r>
              <a:rPr lang="en-IN" dirty="0" err="1"/>
              <a:t>Content-type:text</a:t>
            </a:r>
            <a:r>
              <a:rPr lang="en-IN" dirty="0"/>
              <a:t>/html\r\n")</a:t>
            </a:r>
          </a:p>
          <a:p>
            <a:pPr marL="0" indent="0">
              <a:buNone/>
            </a:pPr>
            <a:r>
              <a:rPr lang="en-IN" dirty="0"/>
              <a:t>print ("&lt;html&gt;")</a:t>
            </a:r>
          </a:p>
          <a:p>
            <a:pPr marL="0" indent="0">
              <a:buNone/>
            </a:pPr>
            <a:r>
              <a:rPr lang="en-IN" dirty="0"/>
              <a:t>print ("&lt;body&gt;")</a:t>
            </a:r>
          </a:p>
          <a:p>
            <a:pPr marL="0" indent="0">
              <a:buNone/>
            </a:pPr>
            <a:r>
              <a:rPr lang="en-IN" dirty="0"/>
              <a:t>print ("You have selected: %</a:t>
            </a:r>
            <a:r>
              <a:rPr lang="en-IN" dirty="0" err="1"/>
              <a:t>s"%t</a:t>
            </a:r>
            <a:r>
              <a:rPr lang="en-IN" dirty="0"/>
              <a:t>)</a:t>
            </a:r>
          </a:p>
          <a:p>
            <a:pPr marL="0" indent="0">
              <a:buNone/>
            </a:pPr>
            <a:r>
              <a:rPr lang="en-IN" dirty="0"/>
              <a:t>print ("&lt;/body&gt;")</a:t>
            </a:r>
          </a:p>
          <a:p>
            <a:pPr marL="0" indent="0">
              <a:buNone/>
            </a:pPr>
            <a:r>
              <a:rPr lang="en-IN" dirty="0"/>
              <a:t>print ("&lt;/html&gt;")</a:t>
            </a:r>
          </a:p>
          <a:p>
            <a:r>
              <a:rPr lang="en-IN" dirty="0"/>
              <a:t>As usual, location of ‘check.py’ is : c:\xampp\cgi-bin</a:t>
            </a:r>
          </a:p>
          <a:p>
            <a:pPr marL="0" indent="0">
              <a:buNone/>
            </a:pPr>
            <a:endParaRPr lang="en-IN" dirty="0"/>
          </a:p>
        </p:txBody>
      </p:sp>
    </p:spTree>
    <p:extLst>
      <p:ext uri="{BB962C8B-B14F-4D97-AF65-F5344CB8AC3E}">
        <p14:creationId xmlns:p14="http://schemas.microsoft.com/office/powerpoint/2010/main" val="3658507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8C8C-33B4-4FB7-BE9E-1633DB6300CA}"/>
              </a:ext>
            </a:extLst>
          </p:cNvPr>
          <p:cNvSpPr>
            <a:spLocks noGrp="1"/>
          </p:cNvSpPr>
          <p:nvPr>
            <p:ph type="title"/>
          </p:nvPr>
        </p:nvSpPr>
        <p:spPr>
          <a:xfrm>
            <a:off x="838200" y="365126"/>
            <a:ext cx="10515600" cy="742458"/>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23D94B57-4B3C-4ADB-B076-71EC3D019AAF}"/>
              </a:ext>
            </a:extLst>
          </p:cNvPr>
          <p:cNvSpPr>
            <a:spLocks noGrp="1"/>
          </p:cNvSpPr>
          <p:nvPr>
            <p:ph idx="1"/>
          </p:nvPr>
        </p:nvSpPr>
        <p:spPr>
          <a:xfrm>
            <a:off x="838200" y="1107584"/>
            <a:ext cx="10515600" cy="5537915"/>
          </a:xfrm>
        </p:spPr>
        <p:txBody>
          <a:bodyPr>
            <a:noAutofit/>
          </a:bodyPr>
          <a:lstStyle/>
          <a:p>
            <a:r>
              <a:rPr lang="en-IN" sz="2200" dirty="0"/>
              <a:t>Start ‘Apache’ server and write following URL:</a:t>
            </a:r>
          </a:p>
          <a:p>
            <a:pPr marL="0" indent="0" algn="ctr">
              <a:buNone/>
            </a:pPr>
            <a:r>
              <a:rPr lang="en-IN" sz="2200" dirty="0">
                <a:hlinkClick r:id="rId2"/>
              </a:rPr>
              <a:t>http://localhost/test.html</a:t>
            </a:r>
            <a:endParaRPr lang="en-IN" sz="2200" dirty="0"/>
          </a:p>
          <a:p>
            <a:r>
              <a:rPr lang="en-IN" sz="2200" dirty="0"/>
              <a:t>It displays:</a:t>
            </a:r>
          </a:p>
          <a:p>
            <a:endParaRPr lang="en-IN" sz="2200" dirty="0"/>
          </a:p>
          <a:p>
            <a:endParaRPr lang="en-IN" sz="2200" dirty="0"/>
          </a:p>
          <a:p>
            <a:pPr marL="0" indent="0">
              <a:buNone/>
            </a:pPr>
            <a:endParaRPr lang="en-IN" sz="2200" dirty="0"/>
          </a:p>
          <a:p>
            <a:r>
              <a:rPr lang="en-IN" sz="2200" dirty="0"/>
              <a:t>When you click “submit subject” button, Output is:</a:t>
            </a:r>
          </a:p>
          <a:p>
            <a:endParaRPr lang="en-IN" sz="2200" dirty="0"/>
          </a:p>
          <a:p>
            <a:endParaRPr lang="en-IN" sz="2200" dirty="0"/>
          </a:p>
          <a:p>
            <a:endParaRPr lang="en-IN" sz="2200" dirty="0"/>
          </a:p>
          <a:p>
            <a:pPr marL="0" indent="0">
              <a:buNone/>
            </a:pPr>
            <a:r>
              <a:rPr lang="en-IN" sz="2200" dirty="0"/>
              <a:t>	</a:t>
            </a:r>
            <a:r>
              <a:rPr lang="en-IN" sz="2200" i="1" dirty="0"/>
              <a:t>Note: You can select any one option also like select only maths or only physics.</a:t>
            </a:r>
          </a:p>
          <a:p>
            <a:r>
              <a:rPr lang="en-IN" sz="2200" dirty="0"/>
              <a:t>This is the response of Python CGI script when html code contains checkbox.</a:t>
            </a:r>
          </a:p>
          <a:p>
            <a:pPr marL="0" indent="0">
              <a:buNone/>
            </a:pPr>
            <a:endParaRPr lang="en-IN" sz="2200" dirty="0"/>
          </a:p>
        </p:txBody>
      </p:sp>
      <p:pic>
        <p:nvPicPr>
          <p:cNvPr id="6" name="Picture 5">
            <a:extLst>
              <a:ext uri="{FF2B5EF4-FFF2-40B4-BE49-F238E27FC236}">
                <a16:creationId xmlns:a16="http://schemas.microsoft.com/office/drawing/2014/main" id="{DE0B1BF7-90F8-4719-AEB6-821FF09DD892}"/>
              </a:ext>
            </a:extLst>
          </p:cNvPr>
          <p:cNvPicPr>
            <a:picLocks noChangeAspect="1"/>
          </p:cNvPicPr>
          <p:nvPr/>
        </p:nvPicPr>
        <p:blipFill>
          <a:blip r:embed="rId3"/>
          <a:stretch>
            <a:fillRect/>
          </a:stretch>
        </p:blipFill>
        <p:spPr>
          <a:xfrm>
            <a:off x="2503799" y="2028825"/>
            <a:ext cx="3819525" cy="1400175"/>
          </a:xfrm>
          <a:prstGeom prst="rect">
            <a:avLst/>
          </a:prstGeom>
        </p:spPr>
      </p:pic>
      <p:pic>
        <p:nvPicPr>
          <p:cNvPr id="7" name="Picture 6">
            <a:extLst>
              <a:ext uri="{FF2B5EF4-FFF2-40B4-BE49-F238E27FC236}">
                <a16:creationId xmlns:a16="http://schemas.microsoft.com/office/drawing/2014/main" id="{0DDEBCEB-E790-4EA6-9589-0457933A9128}"/>
              </a:ext>
            </a:extLst>
          </p:cNvPr>
          <p:cNvPicPr>
            <a:picLocks noChangeAspect="1"/>
          </p:cNvPicPr>
          <p:nvPr/>
        </p:nvPicPr>
        <p:blipFill>
          <a:blip r:embed="rId4"/>
          <a:stretch>
            <a:fillRect/>
          </a:stretch>
        </p:blipFill>
        <p:spPr>
          <a:xfrm>
            <a:off x="2151375" y="4070062"/>
            <a:ext cx="4524375" cy="952500"/>
          </a:xfrm>
          <a:prstGeom prst="rect">
            <a:avLst/>
          </a:prstGeom>
        </p:spPr>
      </p:pic>
    </p:spTree>
    <p:extLst>
      <p:ext uri="{BB962C8B-B14F-4D97-AF65-F5344CB8AC3E}">
        <p14:creationId xmlns:p14="http://schemas.microsoft.com/office/powerpoint/2010/main" val="2495727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F2A1-F2C0-4448-928D-C65FCE80ABCA}"/>
              </a:ext>
            </a:extLst>
          </p:cNvPr>
          <p:cNvSpPr>
            <a:spLocks noGrp="1"/>
          </p:cNvSpPr>
          <p:nvPr>
            <p:ph type="title"/>
          </p:nvPr>
        </p:nvSpPr>
        <p:spPr>
          <a:xfrm>
            <a:off x="540913" y="365125"/>
            <a:ext cx="11307649" cy="690943"/>
          </a:xfrm>
        </p:spPr>
        <p:txBody>
          <a:bodyPr>
            <a:normAutofit/>
          </a:bodyPr>
          <a:lstStyle/>
          <a:p>
            <a:r>
              <a:rPr lang="en-IN" sz="4200" dirty="0"/>
              <a:t>2) Radio button, Multiline text and Dropdown list</a:t>
            </a:r>
          </a:p>
        </p:txBody>
      </p:sp>
      <p:sp>
        <p:nvSpPr>
          <p:cNvPr id="3" name="Content Placeholder 2">
            <a:extLst>
              <a:ext uri="{FF2B5EF4-FFF2-40B4-BE49-F238E27FC236}">
                <a16:creationId xmlns:a16="http://schemas.microsoft.com/office/drawing/2014/main" id="{69304D3B-66BD-4904-AE9B-F67FD4FB0DA3}"/>
              </a:ext>
            </a:extLst>
          </p:cNvPr>
          <p:cNvSpPr>
            <a:spLocks noGrp="1"/>
          </p:cNvSpPr>
          <p:nvPr>
            <p:ph idx="1"/>
          </p:nvPr>
        </p:nvSpPr>
        <p:spPr>
          <a:xfrm>
            <a:off x="425003" y="1236372"/>
            <a:ext cx="11629622" cy="5621628"/>
          </a:xfrm>
        </p:spPr>
        <p:txBody>
          <a:bodyPr>
            <a:normAutofit fontScale="77500" lnSpcReduction="20000"/>
          </a:bodyPr>
          <a:lstStyle/>
          <a:p>
            <a:r>
              <a:rPr lang="en-IN" dirty="0"/>
              <a:t>Contents of HTML file- ‘test.html’ are given below: (location: c:\xampp\htdocs)</a:t>
            </a:r>
          </a:p>
          <a:p>
            <a:pPr marL="0" indent="0">
              <a:buNone/>
            </a:pPr>
            <a:r>
              <a:rPr lang="en-IN" dirty="0"/>
              <a:t>&lt;form action = "</a:t>
            </a:r>
            <a:r>
              <a:rPr lang="en-IN" b="1" dirty="0"/>
              <a:t>/</a:t>
            </a:r>
            <a:r>
              <a:rPr lang="en-IN" b="1" dirty="0" err="1"/>
              <a:t>cgi</a:t>
            </a:r>
            <a:r>
              <a:rPr lang="en-IN" b="1" dirty="0"/>
              <a:t>-bin/python_cgi.py</a:t>
            </a:r>
            <a:r>
              <a:rPr lang="en-IN" dirty="0"/>
              <a:t>" method = "POST" target = "_blank"&gt;</a:t>
            </a:r>
          </a:p>
          <a:p>
            <a:pPr marL="0" indent="0">
              <a:buNone/>
            </a:pPr>
            <a:r>
              <a:rPr lang="en-IN" dirty="0"/>
              <a:t>&lt;label&gt; Student Details:&lt;/label&gt;&lt;</a:t>
            </a:r>
            <a:r>
              <a:rPr lang="en-IN" dirty="0" err="1"/>
              <a:t>br</a:t>
            </a:r>
            <a:r>
              <a:rPr lang="en-IN" dirty="0"/>
              <a:t>/&gt;</a:t>
            </a:r>
          </a:p>
          <a:p>
            <a:pPr marL="0" indent="0">
              <a:buNone/>
            </a:pPr>
            <a:r>
              <a:rPr lang="en-IN" dirty="0"/>
              <a:t>&lt;input type = "radio" name = "gender" value = "male" /&gt; Male</a:t>
            </a:r>
          </a:p>
          <a:p>
            <a:pPr marL="0" indent="0">
              <a:buNone/>
            </a:pPr>
            <a:r>
              <a:rPr lang="en-IN" dirty="0"/>
              <a:t>&lt;input type = "radio" name = "gender" value = "female" /&gt; Female &lt;</a:t>
            </a:r>
            <a:r>
              <a:rPr lang="en-IN" dirty="0" err="1"/>
              <a:t>br</a:t>
            </a:r>
            <a:r>
              <a:rPr lang="en-IN" dirty="0"/>
              <a:t>/&gt;</a:t>
            </a:r>
          </a:p>
          <a:p>
            <a:pPr marL="0" indent="0">
              <a:buNone/>
            </a:pPr>
            <a:r>
              <a:rPr lang="en-IN" dirty="0"/>
              <a:t>Address: &lt;</a:t>
            </a:r>
            <a:r>
              <a:rPr lang="en-IN" dirty="0" err="1"/>
              <a:t>br</a:t>
            </a:r>
            <a:r>
              <a:rPr lang="en-IN" dirty="0"/>
              <a:t>/&gt;</a:t>
            </a:r>
          </a:p>
          <a:p>
            <a:pPr marL="0" indent="0">
              <a:buNone/>
            </a:pPr>
            <a:r>
              <a:rPr lang="en-IN" dirty="0"/>
              <a:t>&lt;</a:t>
            </a:r>
            <a:r>
              <a:rPr lang="en-IN" dirty="0" err="1"/>
              <a:t>textarea</a:t>
            </a:r>
            <a:r>
              <a:rPr lang="en-IN" dirty="0"/>
              <a:t> name="address" cols="20" rows="3"&gt;&lt;/</a:t>
            </a:r>
            <a:r>
              <a:rPr lang="en-IN" dirty="0" err="1"/>
              <a:t>textarea</a:t>
            </a:r>
            <a:r>
              <a:rPr lang="en-IN" dirty="0"/>
              <a:t>&gt;&lt;</a:t>
            </a:r>
            <a:r>
              <a:rPr lang="en-IN" dirty="0" err="1"/>
              <a:t>br</a:t>
            </a:r>
            <a:r>
              <a:rPr lang="en-IN" dirty="0"/>
              <a:t>/&gt;</a:t>
            </a:r>
          </a:p>
          <a:p>
            <a:pPr marL="0" indent="0">
              <a:buNone/>
            </a:pPr>
            <a:r>
              <a:rPr lang="en-IN" dirty="0"/>
              <a:t>&lt;select name="year"&gt;</a:t>
            </a:r>
          </a:p>
          <a:p>
            <a:pPr marL="0" indent="0">
              <a:buNone/>
            </a:pPr>
            <a:r>
              <a:rPr lang="en-IN" dirty="0"/>
              <a:t>&lt;option value="first year" &gt;first year&lt;/option&gt;</a:t>
            </a:r>
          </a:p>
          <a:p>
            <a:pPr marL="0" indent="0">
              <a:buNone/>
            </a:pPr>
            <a:r>
              <a:rPr lang="en-IN" dirty="0"/>
              <a:t>&lt;option value="second year" selected&gt;second year&lt;/option&gt;</a:t>
            </a:r>
          </a:p>
          <a:p>
            <a:pPr marL="0" indent="0">
              <a:buNone/>
            </a:pPr>
            <a:r>
              <a:rPr lang="en-IN" dirty="0"/>
              <a:t>&lt;option value="third year"&gt;third year&lt;/option&gt;</a:t>
            </a:r>
          </a:p>
          <a:p>
            <a:pPr marL="0" indent="0">
              <a:buNone/>
            </a:pPr>
            <a:r>
              <a:rPr lang="en-IN" dirty="0"/>
              <a:t>&lt;option value="fourth year"&gt;fourth year&lt;/option&gt;</a:t>
            </a:r>
          </a:p>
          <a:p>
            <a:pPr marL="0" indent="0">
              <a:buNone/>
            </a:pPr>
            <a:r>
              <a:rPr lang="en-IN" dirty="0"/>
              <a:t>&lt;/select&gt;&lt;</a:t>
            </a:r>
            <a:r>
              <a:rPr lang="en-IN" dirty="0" err="1"/>
              <a:t>br</a:t>
            </a:r>
            <a:r>
              <a:rPr lang="en-IN" dirty="0"/>
              <a:t>/&gt;</a:t>
            </a:r>
          </a:p>
          <a:p>
            <a:pPr marL="0" indent="0">
              <a:buNone/>
            </a:pPr>
            <a:r>
              <a:rPr lang="en-IN" dirty="0"/>
              <a:t>&lt;input type = "submit" value = "Submit Data" /&gt;</a:t>
            </a:r>
          </a:p>
          <a:p>
            <a:pPr marL="0" indent="0">
              <a:buNone/>
            </a:pPr>
            <a:r>
              <a:rPr lang="en-IN" dirty="0"/>
              <a:t>&lt;/form&gt;</a:t>
            </a:r>
          </a:p>
          <a:p>
            <a:pPr marL="0" indent="0">
              <a:buNone/>
            </a:pPr>
            <a:endParaRPr lang="en-IN" dirty="0"/>
          </a:p>
        </p:txBody>
      </p:sp>
    </p:spTree>
    <p:extLst>
      <p:ext uri="{BB962C8B-B14F-4D97-AF65-F5344CB8AC3E}">
        <p14:creationId xmlns:p14="http://schemas.microsoft.com/office/powerpoint/2010/main" val="195070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9F476-5058-4D87-807A-97CEB90B3B8F}"/>
              </a:ext>
            </a:extLst>
          </p:cNvPr>
          <p:cNvSpPr>
            <a:spLocks noGrp="1"/>
          </p:cNvSpPr>
          <p:nvPr>
            <p:ph idx="1"/>
          </p:nvPr>
        </p:nvSpPr>
        <p:spPr>
          <a:xfrm>
            <a:off x="244699" y="218940"/>
            <a:ext cx="11681138" cy="6639059"/>
          </a:xfrm>
        </p:spPr>
        <p:txBody>
          <a:bodyPr>
            <a:normAutofit fontScale="77500" lnSpcReduction="20000"/>
          </a:bodyPr>
          <a:lstStyle/>
          <a:p>
            <a:r>
              <a:rPr lang="en-IN" dirty="0"/>
              <a:t>Contents of CGI file-‘python_cgi.py’ are given below: (location: c:\xampp\cgi-bin)</a:t>
            </a:r>
          </a:p>
          <a:p>
            <a:pPr marL="0" indent="0">
              <a:buNone/>
            </a:pPr>
            <a:r>
              <a:rPr lang="en-IN" dirty="0"/>
              <a:t>#!C:\Users\Nilesh\AppData\Local\Programs\Python\Python37\python.exe</a:t>
            </a:r>
          </a:p>
          <a:p>
            <a:pPr marL="0" indent="0">
              <a:buNone/>
            </a:pPr>
            <a:r>
              <a:rPr lang="en-IN" dirty="0"/>
              <a:t>import </a:t>
            </a:r>
            <a:r>
              <a:rPr lang="en-IN" dirty="0" err="1"/>
              <a:t>cgi,cgitb</a:t>
            </a:r>
            <a:endParaRPr lang="en-IN" dirty="0"/>
          </a:p>
          <a:p>
            <a:pPr marL="0" indent="0">
              <a:buNone/>
            </a:pPr>
            <a:r>
              <a:rPr lang="en-IN" dirty="0" err="1"/>
              <a:t>cgitb.enable</a:t>
            </a:r>
            <a:r>
              <a:rPr lang="en-IN" dirty="0"/>
              <a:t>()</a:t>
            </a:r>
          </a:p>
          <a:p>
            <a:pPr marL="0" indent="0">
              <a:buNone/>
            </a:pPr>
            <a:r>
              <a:rPr lang="en-IN" dirty="0"/>
              <a:t>fs= </a:t>
            </a:r>
            <a:r>
              <a:rPr lang="en-IN" dirty="0" err="1"/>
              <a:t>cgi.FieldStorage</a:t>
            </a:r>
            <a:r>
              <a:rPr lang="en-IN" dirty="0"/>
              <a:t>()</a:t>
            </a:r>
          </a:p>
          <a:p>
            <a:pPr marL="0" indent="0">
              <a:buNone/>
            </a:pPr>
            <a:r>
              <a:rPr lang="en-IN" dirty="0"/>
              <a:t>m=</a:t>
            </a:r>
            <a:r>
              <a:rPr lang="en-IN" dirty="0" err="1"/>
              <a:t>fs.getvalue</a:t>
            </a:r>
            <a:r>
              <a:rPr lang="en-IN" dirty="0"/>
              <a:t>('gender')</a:t>
            </a:r>
          </a:p>
          <a:p>
            <a:pPr marL="0" indent="0">
              <a:buNone/>
            </a:pPr>
            <a:r>
              <a:rPr lang="en-IN" dirty="0"/>
              <a:t>n=</a:t>
            </a:r>
            <a:r>
              <a:rPr lang="en-IN" dirty="0" err="1"/>
              <a:t>fs.getvalue</a:t>
            </a:r>
            <a:r>
              <a:rPr lang="en-IN" dirty="0"/>
              <a:t>('address')</a:t>
            </a:r>
          </a:p>
          <a:p>
            <a:pPr marL="0" indent="0">
              <a:buNone/>
            </a:pPr>
            <a:r>
              <a:rPr lang="en-IN" dirty="0"/>
              <a:t>o=</a:t>
            </a:r>
            <a:r>
              <a:rPr lang="en-IN" dirty="0" err="1"/>
              <a:t>fs.getvalue</a:t>
            </a:r>
            <a:r>
              <a:rPr lang="en-IN" dirty="0"/>
              <a:t>('year')</a:t>
            </a:r>
          </a:p>
          <a:p>
            <a:pPr marL="0" indent="0">
              <a:buNone/>
            </a:pPr>
            <a:r>
              <a:rPr lang="en-IN" dirty="0"/>
              <a:t>print ("</a:t>
            </a:r>
            <a:r>
              <a:rPr lang="en-IN" dirty="0" err="1"/>
              <a:t>Content-type:text</a:t>
            </a:r>
            <a:r>
              <a:rPr lang="en-IN" dirty="0"/>
              <a:t>/html\r\n")</a:t>
            </a:r>
          </a:p>
          <a:p>
            <a:pPr marL="0" indent="0">
              <a:buNone/>
            </a:pPr>
            <a:r>
              <a:rPr lang="en-IN" dirty="0"/>
              <a:t>print ("&lt;html&gt;")</a:t>
            </a:r>
          </a:p>
          <a:p>
            <a:pPr marL="0" indent="0">
              <a:buNone/>
            </a:pPr>
            <a:r>
              <a:rPr lang="en-IN" dirty="0"/>
              <a:t>print ("&lt;body&gt;")</a:t>
            </a:r>
          </a:p>
          <a:p>
            <a:pPr marL="0" indent="0">
              <a:buNone/>
            </a:pPr>
            <a:r>
              <a:rPr lang="en-IN" dirty="0"/>
              <a:t>print ("You have selected: %</a:t>
            </a:r>
            <a:r>
              <a:rPr lang="en-IN" dirty="0" err="1"/>
              <a:t>s"%m</a:t>
            </a:r>
            <a:r>
              <a:rPr lang="en-IN" dirty="0"/>
              <a:t>)</a:t>
            </a:r>
          </a:p>
          <a:p>
            <a:pPr marL="0" indent="0">
              <a:buNone/>
            </a:pPr>
            <a:r>
              <a:rPr lang="en-IN" dirty="0"/>
              <a:t>print("&lt;</a:t>
            </a:r>
            <a:r>
              <a:rPr lang="en-IN" dirty="0" err="1"/>
              <a:t>br</a:t>
            </a:r>
            <a:r>
              <a:rPr lang="en-IN" dirty="0"/>
              <a:t>&gt;")</a:t>
            </a:r>
          </a:p>
          <a:p>
            <a:pPr marL="0" indent="0">
              <a:buNone/>
            </a:pPr>
            <a:r>
              <a:rPr lang="en-IN" dirty="0"/>
              <a:t>print ("Your address: {0}".format(n))</a:t>
            </a:r>
          </a:p>
          <a:p>
            <a:pPr marL="0" indent="0">
              <a:buNone/>
            </a:pPr>
            <a:r>
              <a:rPr lang="en-IN" dirty="0"/>
              <a:t>print("&lt;</a:t>
            </a:r>
            <a:r>
              <a:rPr lang="en-IN" dirty="0" err="1"/>
              <a:t>br</a:t>
            </a:r>
            <a:r>
              <a:rPr lang="en-IN" dirty="0"/>
              <a:t>&gt;")</a:t>
            </a:r>
          </a:p>
          <a:p>
            <a:pPr marL="0" indent="0">
              <a:buNone/>
            </a:pPr>
            <a:r>
              <a:rPr lang="en-IN" dirty="0"/>
              <a:t>print ("You are student of: ", o)</a:t>
            </a:r>
          </a:p>
          <a:p>
            <a:pPr marL="0" indent="0">
              <a:buNone/>
            </a:pPr>
            <a:r>
              <a:rPr lang="en-IN" dirty="0"/>
              <a:t>print ("&lt;/body&gt;")</a:t>
            </a:r>
          </a:p>
          <a:p>
            <a:pPr marL="0" indent="0">
              <a:buNone/>
            </a:pPr>
            <a:r>
              <a:rPr lang="en-IN" dirty="0"/>
              <a:t>print ("&lt;/html&gt;")</a:t>
            </a:r>
          </a:p>
        </p:txBody>
      </p:sp>
    </p:spTree>
    <p:extLst>
      <p:ext uri="{BB962C8B-B14F-4D97-AF65-F5344CB8AC3E}">
        <p14:creationId xmlns:p14="http://schemas.microsoft.com/office/powerpoint/2010/main" val="717638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D761-7A69-48FB-9858-2FB7344AC13B}"/>
              </a:ext>
            </a:extLst>
          </p:cNvPr>
          <p:cNvSpPr>
            <a:spLocks noGrp="1"/>
          </p:cNvSpPr>
          <p:nvPr>
            <p:ph type="title"/>
          </p:nvPr>
        </p:nvSpPr>
        <p:spPr>
          <a:xfrm>
            <a:off x="838200" y="365125"/>
            <a:ext cx="10515600" cy="729579"/>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E6383792-0315-4B54-90F1-DC44C96F150E}"/>
              </a:ext>
            </a:extLst>
          </p:cNvPr>
          <p:cNvSpPr>
            <a:spLocks noGrp="1"/>
          </p:cNvSpPr>
          <p:nvPr>
            <p:ph idx="1"/>
          </p:nvPr>
        </p:nvSpPr>
        <p:spPr>
          <a:xfrm>
            <a:off x="838200" y="1210614"/>
            <a:ext cx="10515600" cy="4966349"/>
          </a:xfrm>
        </p:spPr>
        <p:txBody>
          <a:bodyPr/>
          <a:lstStyle/>
          <a:p>
            <a:r>
              <a:rPr lang="en-IN" dirty="0"/>
              <a:t>Start ‘Apache’ server and run URL: </a:t>
            </a:r>
            <a:r>
              <a:rPr lang="en-IN" dirty="0">
                <a:hlinkClick r:id="rId2"/>
              </a:rPr>
              <a:t>http://localhost/test.html</a:t>
            </a:r>
            <a:endParaRPr lang="en-IN" dirty="0"/>
          </a:p>
          <a:p>
            <a:r>
              <a:rPr lang="en-IN" dirty="0"/>
              <a:t>It displays :</a:t>
            </a:r>
          </a:p>
          <a:p>
            <a:endParaRPr lang="en-IN" dirty="0"/>
          </a:p>
          <a:p>
            <a:endParaRPr lang="en-IN" dirty="0"/>
          </a:p>
          <a:p>
            <a:endParaRPr lang="en-IN" dirty="0"/>
          </a:p>
          <a:p>
            <a:endParaRPr lang="en-IN" dirty="0"/>
          </a:p>
          <a:p>
            <a:r>
              <a:rPr lang="en-IN" dirty="0"/>
              <a:t>When you click “submit Data” button, output will be:</a:t>
            </a:r>
          </a:p>
          <a:p>
            <a:endParaRPr lang="en-IN" dirty="0"/>
          </a:p>
        </p:txBody>
      </p:sp>
      <p:pic>
        <p:nvPicPr>
          <p:cNvPr id="4" name="Picture 3">
            <a:extLst>
              <a:ext uri="{FF2B5EF4-FFF2-40B4-BE49-F238E27FC236}">
                <a16:creationId xmlns:a16="http://schemas.microsoft.com/office/drawing/2014/main" id="{93579C58-039A-467A-949E-572B36418749}"/>
              </a:ext>
            </a:extLst>
          </p:cNvPr>
          <p:cNvPicPr>
            <a:picLocks noChangeAspect="1"/>
          </p:cNvPicPr>
          <p:nvPr/>
        </p:nvPicPr>
        <p:blipFill>
          <a:blip r:embed="rId3"/>
          <a:stretch>
            <a:fillRect/>
          </a:stretch>
        </p:blipFill>
        <p:spPr>
          <a:xfrm>
            <a:off x="3168807" y="1705578"/>
            <a:ext cx="3819525" cy="2390775"/>
          </a:xfrm>
          <a:prstGeom prst="rect">
            <a:avLst/>
          </a:prstGeom>
        </p:spPr>
      </p:pic>
      <p:pic>
        <p:nvPicPr>
          <p:cNvPr id="5" name="Picture 4">
            <a:extLst>
              <a:ext uri="{FF2B5EF4-FFF2-40B4-BE49-F238E27FC236}">
                <a16:creationId xmlns:a16="http://schemas.microsoft.com/office/drawing/2014/main" id="{28685B45-36FD-48C6-96BF-490ADC7735B3}"/>
              </a:ext>
            </a:extLst>
          </p:cNvPr>
          <p:cNvPicPr>
            <a:picLocks noChangeAspect="1"/>
          </p:cNvPicPr>
          <p:nvPr/>
        </p:nvPicPr>
        <p:blipFill>
          <a:blip r:embed="rId4"/>
          <a:stretch>
            <a:fillRect/>
          </a:stretch>
        </p:blipFill>
        <p:spPr>
          <a:xfrm>
            <a:off x="2619509" y="4777996"/>
            <a:ext cx="4686300" cy="1257300"/>
          </a:xfrm>
          <a:prstGeom prst="rect">
            <a:avLst/>
          </a:prstGeom>
        </p:spPr>
      </p:pic>
    </p:spTree>
    <p:extLst>
      <p:ext uri="{BB962C8B-B14F-4D97-AF65-F5344CB8AC3E}">
        <p14:creationId xmlns:p14="http://schemas.microsoft.com/office/powerpoint/2010/main" val="305080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E8CD-F58E-4589-ADB6-D07637E1F6C4}"/>
              </a:ext>
            </a:extLst>
          </p:cNvPr>
          <p:cNvSpPr>
            <a:spLocks noGrp="1"/>
          </p:cNvSpPr>
          <p:nvPr>
            <p:ph type="title"/>
          </p:nvPr>
        </p:nvSpPr>
        <p:spPr>
          <a:xfrm>
            <a:off x="838200" y="365126"/>
            <a:ext cx="10515600" cy="713048"/>
          </a:xfrm>
        </p:spPr>
        <p:txBody>
          <a:bodyPr/>
          <a:lstStyle/>
          <a:p>
            <a:pPr algn="ctr"/>
            <a:r>
              <a:rPr lang="en-IN" dirty="0"/>
              <a:t>3) File Upload</a:t>
            </a:r>
          </a:p>
        </p:txBody>
      </p:sp>
      <p:sp>
        <p:nvSpPr>
          <p:cNvPr id="3" name="Content Placeholder 2">
            <a:extLst>
              <a:ext uri="{FF2B5EF4-FFF2-40B4-BE49-F238E27FC236}">
                <a16:creationId xmlns:a16="http://schemas.microsoft.com/office/drawing/2014/main" id="{C4A7960B-B344-4EB8-A4BB-16B93314D75B}"/>
              </a:ext>
            </a:extLst>
          </p:cNvPr>
          <p:cNvSpPr>
            <a:spLocks noGrp="1"/>
          </p:cNvSpPr>
          <p:nvPr>
            <p:ph idx="1"/>
          </p:nvPr>
        </p:nvSpPr>
        <p:spPr>
          <a:xfrm>
            <a:off x="286603" y="1269242"/>
            <a:ext cx="11905397" cy="4907721"/>
          </a:xfrm>
        </p:spPr>
        <p:txBody>
          <a:bodyPr>
            <a:normAutofit/>
          </a:bodyPr>
          <a:lstStyle/>
          <a:p>
            <a:r>
              <a:rPr lang="en-IN" dirty="0"/>
              <a:t>To upload a file, the HTML form must have the ‘</a:t>
            </a:r>
            <a:r>
              <a:rPr lang="en-IN" dirty="0" err="1"/>
              <a:t>enctype</a:t>
            </a:r>
            <a:r>
              <a:rPr lang="en-IN" dirty="0"/>
              <a:t>’ attribute with value ‘multipart/form-data’. The input tag with the ‘type’ parameter having value ‘file’ creates a "Browse" button. </a:t>
            </a:r>
          </a:p>
          <a:p>
            <a:r>
              <a:rPr lang="en-IN" dirty="0"/>
              <a:t>Create a file named- ‘test.html’. Contents of this file are:</a:t>
            </a:r>
          </a:p>
          <a:p>
            <a:pPr marL="0" indent="0">
              <a:buNone/>
            </a:pPr>
            <a:r>
              <a:rPr lang="en-IN" sz="2600" dirty="0"/>
              <a:t>&lt;form </a:t>
            </a:r>
            <a:r>
              <a:rPr lang="en-IN" sz="2600" dirty="0" err="1"/>
              <a:t>enctype</a:t>
            </a:r>
            <a:r>
              <a:rPr lang="en-IN" sz="2600" dirty="0"/>
              <a:t>="multipart/form-data" action = "/</a:t>
            </a:r>
            <a:r>
              <a:rPr lang="en-IN" sz="2600" dirty="0" err="1"/>
              <a:t>cgi</a:t>
            </a:r>
            <a:r>
              <a:rPr lang="en-IN" sz="2600" dirty="0"/>
              <a:t>-bin/save_file.py" method = "post"&gt;</a:t>
            </a:r>
          </a:p>
          <a:p>
            <a:pPr marL="0" indent="0">
              <a:buNone/>
            </a:pPr>
            <a:r>
              <a:rPr lang="en-IN" sz="2600" dirty="0"/>
              <a:t>    &lt;p&gt;File: &lt;input type = "file" name = "</a:t>
            </a:r>
            <a:r>
              <a:rPr lang="en-IN" sz="2600" dirty="0" err="1"/>
              <a:t>file_name</a:t>
            </a:r>
            <a:r>
              <a:rPr lang="en-IN" sz="2600" dirty="0"/>
              <a:t>"&gt; &lt;</a:t>
            </a:r>
            <a:r>
              <a:rPr lang="en-IN" sz="2600" dirty="0" err="1"/>
              <a:t>br</a:t>
            </a:r>
            <a:r>
              <a:rPr lang="en-IN" sz="2600" dirty="0"/>
              <a:t> /&gt;</a:t>
            </a:r>
          </a:p>
          <a:p>
            <a:pPr marL="0" indent="0">
              <a:buNone/>
            </a:pPr>
            <a:r>
              <a:rPr lang="en-IN" sz="2600" dirty="0"/>
              <a:t>    &lt;input type = "submit" value = "Upload" /&gt;&lt;/p&gt;</a:t>
            </a:r>
          </a:p>
          <a:p>
            <a:pPr marL="0" indent="0">
              <a:buNone/>
            </a:pPr>
            <a:r>
              <a:rPr lang="en-IN" sz="2600" dirty="0"/>
              <a:t>&lt;/form&gt;</a:t>
            </a:r>
          </a:p>
          <a:p>
            <a:r>
              <a:rPr lang="en-IN" sz="2600" dirty="0"/>
              <a:t>Location of file is: </a:t>
            </a:r>
            <a:r>
              <a:rPr lang="en-IN" dirty="0"/>
              <a:t>c:\xampp\htdocs</a:t>
            </a:r>
          </a:p>
        </p:txBody>
      </p:sp>
    </p:spTree>
    <p:extLst>
      <p:ext uri="{BB962C8B-B14F-4D97-AF65-F5344CB8AC3E}">
        <p14:creationId xmlns:p14="http://schemas.microsoft.com/office/powerpoint/2010/main" val="235016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D2E1A-BDE9-4947-BA6A-52359FB82815}"/>
              </a:ext>
            </a:extLst>
          </p:cNvPr>
          <p:cNvSpPr>
            <a:spLocks noGrp="1"/>
          </p:cNvSpPr>
          <p:nvPr>
            <p:ph idx="1"/>
          </p:nvPr>
        </p:nvSpPr>
        <p:spPr>
          <a:xfrm>
            <a:off x="540913" y="309093"/>
            <a:ext cx="11397802" cy="6336406"/>
          </a:xfrm>
        </p:spPr>
        <p:txBody>
          <a:bodyPr>
            <a:normAutofit fontScale="77500" lnSpcReduction="20000"/>
          </a:bodyPr>
          <a:lstStyle/>
          <a:p>
            <a:r>
              <a:rPr lang="en-IN" dirty="0"/>
              <a:t>Contents of python CGI script file- ‘save_file.py’ are given below: (Location: c:\xampp\cgi-bin)</a:t>
            </a:r>
          </a:p>
          <a:p>
            <a:pPr marL="0" indent="0">
              <a:buNone/>
            </a:pPr>
            <a:r>
              <a:rPr lang="en-IN" dirty="0"/>
              <a:t>#!C:\Users\Nilesh\AppData\Local\Programs\Python\Python37\python.exe</a:t>
            </a:r>
          </a:p>
          <a:p>
            <a:pPr marL="0" indent="0">
              <a:buNone/>
            </a:pPr>
            <a:r>
              <a:rPr lang="en-IN" dirty="0"/>
              <a:t>import </a:t>
            </a:r>
            <a:r>
              <a:rPr lang="en-IN" dirty="0" err="1"/>
              <a:t>cgi,cgitb,pathlib</a:t>
            </a:r>
            <a:endParaRPr lang="en-IN" dirty="0"/>
          </a:p>
          <a:p>
            <a:pPr marL="0" indent="0">
              <a:buNone/>
            </a:pPr>
            <a:r>
              <a:rPr lang="en-IN" dirty="0" err="1"/>
              <a:t>cgitb.enable</a:t>
            </a:r>
            <a:r>
              <a:rPr lang="en-IN" dirty="0"/>
              <a:t>()</a:t>
            </a:r>
          </a:p>
          <a:p>
            <a:pPr marL="0" indent="0">
              <a:buNone/>
            </a:pPr>
            <a:r>
              <a:rPr lang="en-IN" dirty="0"/>
              <a:t>fs=</a:t>
            </a:r>
            <a:r>
              <a:rPr lang="en-IN" dirty="0" err="1"/>
              <a:t>cgi.FieldStorage</a:t>
            </a:r>
            <a:r>
              <a:rPr lang="en-IN" dirty="0"/>
              <a:t>()</a:t>
            </a:r>
          </a:p>
          <a:p>
            <a:pPr marL="0" indent="0">
              <a:buNone/>
            </a:pPr>
            <a:r>
              <a:rPr lang="en-IN" dirty="0" err="1"/>
              <a:t>fn</a:t>
            </a:r>
            <a:r>
              <a:rPr lang="en-IN" dirty="0"/>
              <a:t>=fs['</a:t>
            </a:r>
            <a:r>
              <a:rPr lang="en-IN" dirty="0" err="1"/>
              <a:t>file_name</a:t>
            </a:r>
            <a:r>
              <a:rPr lang="en-IN" dirty="0"/>
              <a:t>']</a:t>
            </a:r>
          </a:p>
          <a:p>
            <a:pPr marL="0" indent="0">
              <a:buNone/>
            </a:pPr>
            <a:r>
              <a:rPr lang="en-IN" dirty="0"/>
              <a:t>if </a:t>
            </a:r>
            <a:r>
              <a:rPr lang="en-IN" dirty="0" err="1"/>
              <a:t>fn.filename</a:t>
            </a:r>
            <a:r>
              <a:rPr lang="en-IN" dirty="0"/>
              <a:t>:</a:t>
            </a:r>
          </a:p>
          <a:p>
            <a:pPr marL="0" indent="0">
              <a:buNone/>
            </a:pPr>
            <a:r>
              <a:rPr lang="en-IN" dirty="0"/>
              <a:t>    </a:t>
            </a:r>
            <a:r>
              <a:rPr lang="en-IN" dirty="0" err="1"/>
              <a:t>fl</a:t>
            </a:r>
            <a:r>
              <a:rPr lang="en-IN" dirty="0"/>
              <a:t>=open("C:/Users/Nilesh/"+fn.filename,"</a:t>
            </a:r>
            <a:r>
              <a:rPr lang="en-IN" dirty="0" err="1"/>
              <a:t>wb</a:t>
            </a:r>
            <a:r>
              <a:rPr lang="en-IN" dirty="0"/>
              <a:t>")</a:t>
            </a:r>
          </a:p>
          <a:p>
            <a:pPr marL="0" indent="0">
              <a:buNone/>
            </a:pPr>
            <a:r>
              <a:rPr lang="en-IN" dirty="0"/>
              <a:t>    #</a:t>
            </a:r>
            <a:r>
              <a:rPr lang="en-IN" dirty="0" err="1"/>
              <a:t>fl</a:t>
            </a:r>
            <a:r>
              <a:rPr lang="en-IN" dirty="0"/>
              <a:t>=open(</a:t>
            </a:r>
            <a:r>
              <a:rPr lang="en-IN" dirty="0" err="1"/>
              <a:t>pathlib.Path.cwd</a:t>
            </a:r>
            <a:r>
              <a:rPr lang="en-IN" dirty="0"/>
              <a:t>()/fn.filename,"</a:t>
            </a:r>
            <a:r>
              <a:rPr lang="en-IN" dirty="0" err="1"/>
              <a:t>wb</a:t>
            </a:r>
            <a:r>
              <a:rPr lang="en-IN" dirty="0"/>
              <a:t>") </a:t>
            </a:r>
          </a:p>
          <a:p>
            <a:pPr marL="0" indent="0">
              <a:buNone/>
            </a:pPr>
            <a:r>
              <a:rPr lang="en-IN" dirty="0"/>
              <a:t>    m=</a:t>
            </a:r>
            <a:r>
              <a:rPr lang="en-IN" dirty="0" err="1"/>
              <a:t>fn.file.read</a:t>
            </a:r>
            <a:r>
              <a:rPr lang="en-IN" dirty="0"/>
              <a:t>()</a:t>
            </a:r>
          </a:p>
          <a:p>
            <a:pPr marL="0" indent="0">
              <a:buNone/>
            </a:pPr>
            <a:r>
              <a:rPr lang="en-IN" dirty="0"/>
              <a:t>    </a:t>
            </a:r>
            <a:r>
              <a:rPr lang="en-IN" dirty="0" err="1"/>
              <a:t>fl.write</a:t>
            </a:r>
            <a:r>
              <a:rPr lang="en-IN" dirty="0"/>
              <a:t>(m)</a:t>
            </a:r>
          </a:p>
          <a:p>
            <a:pPr marL="0" indent="0">
              <a:buNone/>
            </a:pPr>
            <a:r>
              <a:rPr lang="en-IN" dirty="0"/>
              <a:t>print ("Content-type: text/html\n")</a:t>
            </a:r>
          </a:p>
          <a:p>
            <a:pPr marL="0" indent="0">
              <a:buNone/>
            </a:pPr>
            <a:r>
              <a:rPr lang="en-IN" dirty="0"/>
              <a:t>print ("""&lt;html&gt;</a:t>
            </a:r>
          </a:p>
          <a:p>
            <a:pPr marL="0" indent="0">
              <a:buNone/>
            </a:pPr>
            <a:r>
              <a:rPr lang="en-IN" dirty="0"/>
              <a:t>&lt;body&gt;""")</a:t>
            </a:r>
          </a:p>
          <a:p>
            <a:pPr marL="0" indent="0">
              <a:buNone/>
            </a:pPr>
            <a:r>
              <a:rPr lang="en-IN" dirty="0"/>
              <a:t>print("File successfully uploaded")</a:t>
            </a:r>
          </a:p>
          <a:p>
            <a:pPr marL="0" indent="0">
              <a:buNone/>
            </a:pPr>
            <a:r>
              <a:rPr lang="en-IN" dirty="0"/>
              <a:t>print ("""&lt;/body&gt;</a:t>
            </a:r>
          </a:p>
          <a:p>
            <a:pPr marL="0" indent="0">
              <a:buNone/>
            </a:pPr>
            <a:r>
              <a:rPr lang="en-IN" dirty="0"/>
              <a:t>&lt;/html&gt;""")</a:t>
            </a:r>
          </a:p>
          <a:p>
            <a:pPr marL="0" indent="0">
              <a:buNone/>
            </a:pPr>
            <a:endParaRPr lang="en-IN" dirty="0"/>
          </a:p>
          <a:p>
            <a:endParaRPr lang="en-IN" dirty="0"/>
          </a:p>
        </p:txBody>
      </p:sp>
      <p:sp>
        <p:nvSpPr>
          <p:cNvPr id="4" name="TextBox 3">
            <a:extLst>
              <a:ext uri="{FF2B5EF4-FFF2-40B4-BE49-F238E27FC236}">
                <a16:creationId xmlns:a16="http://schemas.microsoft.com/office/drawing/2014/main" id="{1DD2295C-A138-4426-B48D-9F0D7A685BA0}"/>
              </a:ext>
            </a:extLst>
          </p:cNvPr>
          <p:cNvSpPr txBox="1"/>
          <p:nvPr/>
        </p:nvSpPr>
        <p:spPr>
          <a:xfrm>
            <a:off x="6977754" y="3075057"/>
            <a:ext cx="4960961" cy="707886"/>
          </a:xfrm>
          <a:prstGeom prst="rect">
            <a:avLst/>
          </a:prstGeom>
          <a:noFill/>
          <a:ln>
            <a:solidFill>
              <a:srgbClr val="7030A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This is general code for uploading file in current working directory.</a:t>
            </a:r>
          </a:p>
        </p:txBody>
      </p:sp>
      <p:cxnSp>
        <p:nvCxnSpPr>
          <p:cNvPr id="5" name="Straight Arrow Connector 4">
            <a:extLst>
              <a:ext uri="{FF2B5EF4-FFF2-40B4-BE49-F238E27FC236}">
                <a16:creationId xmlns:a16="http://schemas.microsoft.com/office/drawing/2014/main" id="{E500365C-BB73-4600-A143-7418BAAA4CAA}"/>
              </a:ext>
            </a:extLst>
          </p:cNvPr>
          <p:cNvCxnSpPr>
            <a:cxnSpLocks/>
          </p:cNvCxnSpPr>
          <p:nvPr/>
        </p:nvCxnSpPr>
        <p:spPr>
          <a:xfrm>
            <a:off x="6173274" y="3298721"/>
            <a:ext cx="80448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392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1B7E-08FE-4E7F-8DAF-2F3123870CB7}"/>
              </a:ext>
            </a:extLst>
          </p:cNvPr>
          <p:cNvSpPr>
            <a:spLocks noGrp="1"/>
          </p:cNvSpPr>
          <p:nvPr>
            <p:ph type="title"/>
          </p:nvPr>
        </p:nvSpPr>
        <p:spPr>
          <a:xfrm>
            <a:off x="937591" y="20569"/>
            <a:ext cx="10515600" cy="827571"/>
          </a:xfrm>
        </p:spPr>
        <p:txBody>
          <a:bodyPr/>
          <a:lstStyle/>
          <a:p>
            <a:pPr algn="ctr"/>
            <a:r>
              <a:rPr lang="en-IN" dirty="0"/>
              <a:t>Concept of CGI</a:t>
            </a:r>
          </a:p>
        </p:txBody>
      </p:sp>
      <p:sp>
        <p:nvSpPr>
          <p:cNvPr id="3" name="Content Placeholder 2">
            <a:extLst>
              <a:ext uri="{FF2B5EF4-FFF2-40B4-BE49-F238E27FC236}">
                <a16:creationId xmlns:a16="http://schemas.microsoft.com/office/drawing/2014/main" id="{2E8F8775-F6FA-49C9-A9F0-45D22B634396}"/>
              </a:ext>
            </a:extLst>
          </p:cNvPr>
          <p:cNvSpPr>
            <a:spLocks noGrp="1"/>
          </p:cNvSpPr>
          <p:nvPr>
            <p:ph idx="1"/>
          </p:nvPr>
        </p:nvSpPr>
        <p:spPr>
          <a:xfrm>
            <a:off x="-66259" y="980660"/>
            <a:ext cx="12457042" cy="5724249"/>
          </a:xfrm>
        </p:spPr>
        <p:txBody>
          <a:bodyPr>
            <a:noAutofit/>
          </a:bodyPr>
          <a:lstStyle/>
          <a:p>
            <a:r>
              <a:rPr lang="en-IN" sz="2500" dirty="0"/>
              <a:t>To understand the concept of CGI, let us see what happens when we click a hyper link to browse a particular web page or URL.</a:t>
            </a:r>
          </a:p>
          <a:p>
            <a:pPr marL="457200" indent="-457200">
              <a:buFont typeface="+mj-lt"/>
              <a:buAutoNum type="arabicParenR"/>
            </a:pPr>
            <a:r>
              <a:rPr lang="en-IN" sz="2500" dirty="0"/>
              <a:t>Your browser contacts the HTTP web server and demands for the URL, i.e., filename.</a:t>
            </a:r>
          </a:p>
          <a:p>
            <a:pPr marL="457200" indent="-457200">
              <a:buFont typeface="+mj-lt"/>
              <a:buAutoNum type="arabicParenR"/>
            </a:pPr>
            <a:r>
              <a:rPr lang="en-IN" sz="2500" dirty="0"/>
              <a:t>Web Server parses the URL and looks for the filename. If it finds that file then sends it back to the browser, otherwise sends an error message indicating that you requested a wrong file.</a:t>
            </a:r>
          </a:p>
          <a:p>
            <a:pPr marL="457200" indent="-457200">
              <a:buFont typeface="+mj-lt"/>
              <a:buAutoNum type="arabicParenR"/>
            </a:pPr>
            <a:r>
              <a:rPr lang="en-IN" sz="2500" dirty="0"/>
              <a:t>Web browser takes response from web server and displays either the received file or error message.</a:t>
            </a:r>
          </a:p>
          <a:p>
            <a:r>
              <a:rPr lang="en-IN" sz="2500" dirty="0"/>
              <a:t>When the user (web browser) request a web-page, the web server usually passes this request to all application programs. Those programs process data and send back the response. Then, web server sends this response to user. </a:t>
            </a:r>
          </a:p>
          <a:p>
            <a:r>
              <a:rPr lang="en-IN" sz="2500" dirty="0"/>
              <a:t>To define how information is exchanged between the web server and application program is nothing but CGI (Common Gateway Interface). </a:t>
            </a:r>
          </a:p>
          <a:p>
            <a:r>
              <a:rPr lang="en-IN" sz="2500" dirty="0"/>
              <a:t>This application program can be Python Script, PERL Script, Shell Script, C or C++ program.</a:t>
            </a:r>
          </a:p>
        </p:txBody>
      </p:sp>
    </p:spTree>
    <p:extLst>
      <p:ext uri="{BB962C8B-B14F-4D97-AF65-F5344CB8AC3E}">
        <p14:creationId xmlns:p14="http://schemas.microsoft.com/office/powerpoint/2010/main" val="1010426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A683-D591-4892-B1E7-67F9A8233925}"/>
              </a:ext>
            </a:extLst>
          </p:cNvPr>
          <p:cNvSpPr>
            <a:spLocks noGrp="1"/>
          </p:cNvSpPr>
          <p:nvPr>
            <p:ph type="title"/>
          </p:nvPr>
        </p:nvSpPr>
        <p:spPr>
          <a:xfrm>
            <a:off x="838200" y="365126"/>
            <a:ext cx="10515600" cy="742458"/>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DFF540B2-D1AB-482E-AF4C-7878FF9586AE}"/>
              </a:ext>
            </a:extLst>
          </p:cNvPr>
          <p:cNvSpPr>
            <a:spLocks noGrp="1"/>
          </p:cNvSpPr>
          <p:nvPr>
            <p:ph idx="1"/>
          </p:nvPr>
        </p:nvSpPr>
        <p:spPr>
          <a:xfrm>
            <a:off x="463639" y="1210614"/>
            <a:ext cx="11526592" cy="4966349"/>
          </a:xfrm>
        </p:spPr>
        <p:txBody>
          <a:bodyPr>
            <a:normAutofit/>
          </a:bodyPr>
          <a:lstStyle/>
          <a:p>
            <a:r>
              <a:rPr lang="en-IN" dirty="0"/>
              <a:t>Start ‘Apache’ server and execute following link on any browser:</a:t>
            </a:r>
          </a:p>
          <a:p>
            <a:pPr marL="0" indent="0">
              <a:buNone/>
            </a:pPr>
            <a:r>
              <a:rPr lang="en-IN" dirty="0"/>
              <a:t>	</a:t>
            </a:r>
            <a:r>
              <a:rPr lang="en-IN" dirty="0">
                <a:hlinkClick r:id="rId2"/>
              </a:rPr>
              <a:t>http://localhost/test.html</a:t>
            </a:r>
            <a:endParaRPr lang="en-IN" dirty="0"/>
          </a:p>
          <a:p>
            <a:r>
              <a:rPr lang="en-IN" dirty="0"/>
              <a:t>It will display:</a:t>
            </a:r>
          </a:p>
          <a:p>
            <a:endParaRPr lang="en-IN" dirty="0"/>
          </a:p>
          <a:p>
            <a:endParaRPr lang="en-IN" dirty="0"/>
          </a:p>
          <a:p>
            <a:r>
              <a:rPr lang="en-IN" dirty="0"/>
              <a:t>If you browse any file from your system and press “Upload”, you will be able to see following output:</a:t>
            </a:r>
          </a:p>
          <a:p>
            <a:endParaRPr lang="en-IN" dirty="0"/>
          </a:p>
          <a:p>
            <a:endParaRPr lang="en-IN" dirty="0"/>
          </a:p>
          <a:p>
            <a:r>
              <a:rPr lang="en-IN" dirty="0"/>
              <a:t>Here, no error means file successfully uploaded on location- C:/Users/Nilesh</a:t>
            </a:r>
          </a:p>
          <a:p>
            <a:endParaRPr lang="en-IN" dirty="0"/>
          </a:p>
          <a:p>
            <a:pPr marL="0" indent="0">
              <a:buNone/>
            </a:pPr>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7AA98CD2-70F5-48B8-9C77-2132E2AB193C}"/>
              </a:ext>
            </a:extLst>
          </p:cNvPr>
          <p:cNvPicPr>
            <a:picLocks noChangeAspect="1"/>
          </p:cNvPicPr>
          <p:nvPr/>
        </p:nvPicPr>
        <p:blipFill>
          <a:blip r:embed="rId3"/>
          <a:stretch>
            <a:fillRect/>
          </a:stretch>
        </p:blipFill>
        <p:spPr>
          <a:xfrm>
            <a:off x="3365343" y="2245149"/>
            <a:ext cx="3838575" cy="1285875"/>
          </a:xfrm>
          <a:prstGeom prst="rect">
            <a:avLst/>
          </a:prstGeom>
        </p:spPr>
      </p:pic>
      <p:pic>
        <p:nvPicPr>
          <p:cNvPr id="5" name="Picture 4">
            <a:extLst>
              <a:ext uri="{FF2B5EF4-FFF2-40B4-BE49-F238E27FC236}">
                <a16:creationId xmlns:a16="http://schemas.microsoft.com/office/drawing/2014/main" id="{0D330D86-186D-4B22-89EA-796ED383DC25}"/>
              </a:ext>
            </a:extLst>
          </p:cNvPr>
          <p:cNvPicPr>
            <a:picLocks noChangeAspect="1"/>
          </p:cNvPicPr>
          <p:nvPr/>
        </p:nvPicPr>
        <p:blipFill>
          <a:blip r:embed="rId4"/>
          <a:stretch>
            <a:fillRect/>
          </a:stretch>
        </p:blipFill>
        <p:spPr>
          <a:xfrm>
            <a:off x="1828397" y="4646052"/>
            <a:ext cx="4362450" cy="1009650"/>
          </a:xfrm>
          <a:prstGeom prst="rect">
            <a:avLst/>
          </a:prstGeom>
        </p:spPr>
      </p:pic>
    </p:spTree>
    <p:extLst>
      <p:ext uri="{BB962C8B-B14F-4D97-AF65-F5344CB8AC3E}">
        <p14:creationId xmlns:p14="http://schemas.microsoft.com/office/powerpoint/2010/main" val="1308149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612E-B293-43D9-A766-F0EE88B7E6D8}"/>
              </a:ext>
            </a:extLst>
          </p:cNvPr>
          <p:cNvSpPr>
            <a:spLocks noGrp="1"/>
          </p:cNvSpPr>
          <p:nvPr>
            <p:ph type="title"/>
          </p:nvPr>
        </p:nvSpPr>
        <p:spPr>
          <a:xfrm>
            <a:off x="838200" y="133306"/>
            <a:ext cx="10515600" cy="768216"/>
          </a:xfrm>
        </p:spPr>
        <p:txBody>
          <a:bodyPr/>
          <a:lstStyle/>
          <a:p>
            <a:pPr algn="ctr"/>
            <a:r>
              <a:rPr lang="en-IN" dirty="0"/>
              <a:t>4) File Download</a:t>
            </a:r>
          </a:p>
        </p:txBody>
      </p:sp>
      <p:sp>
        <p:nvSpPr>
          <p:cNvPr id="3" name="Content Placeholder 2">
            <a:extLst>
              <a:ext uri="{FF2B5EF4-FFF2-40B4-BE49-F238E27FC236}">
                <a16:creationId xmlns:a16="http://schemas.microsoft.com/office/drawing/2014/main" id="{F10C25DE-2CA8-4A9F-9E9D-D4925EE69858}"/>
              </a:ext>
            </a:extLst>
          </p:cNvPr>
          <p:cNvSpPr>
            <a:spLocks noGrp="1"/>
          </p:cNvSpPr>
          <p:nvPr>
            <p:ph idx="1"/>
          </p:nvPr>
        </p:nvSpPr>
        <p:spPr>
          <a:xfrm>
            <a:off x="244699" y="901522"/>
            <a:ext cx="11848563" cy="5074275"/>
          </a:xfrm>
        </p:spPr>
        <p:txBody>
          <a:bodyPr>
            <a:normAutofit fontScale="92500"/>
          </a:bodyPr>
          <a:lstStyle/>
          <a:p>
            <a:r>
              <a:rPr lang="en-IN" dirty="0"/>
              <a:t>Sometimes, we want to give an option where user can click a button (or link) and one "File Download" dialogue box pops up to provide service of file downloading.</a:t>
            </a:r>
          </a:p>
          <a:p>
            <a:r>
              <a:rPr lang="en-IN" dirty="0"/>
              <a:t>This can be achieved through HTTP header. This HTTP header is different from the header used in previous all examples:</a:t>
            </a:r>
          </a:p>
          <a:p>
            <a:pPr marL="0" indent="0">
              <a:buNone/>
            </a:pPr>
            <a:r>
              <a:rPr lang="fr-FR" dirty="0"/>
              <a:t>	Content-Disposition: </a:t>
            </a:r>
            <a:r>
              <a:rPr lang="fr-FR" dirty="0" err="1"/>
              <a:t>attachment</a:t>
            </a:r>
            <a:r>
              <a:rPr lang="fr-FR" dirty="0"/>
              <a:t>; </a:t>
            </a:r>
            <a:r>
              <a:rPr lang="fr-FR" dirty="0" err="1"/>
              <a:t>filename</a:t>
            </a:r>
            <a:r>
              <a:rPr lang="fr-FR" dirty="0"/>
              <a:t> = \"FILENAME\"\n"</a:t>
            </a:r>
            <a:endParaRPr lang="en-IN" dirty="0"/>
          </a:p>
          <a:p>
            <a:r>
              <a:rPr lang="en-IN" dirty="0"/>
              <a:t>FILENAME is name of the file which will become downloadable by user.</a:t>
            </a:r>
          </a:p>
          <a:p>
            <a:r>
              <a:rPr lang="en-IN" dirty="0"/>
              <a:t>We are going to use 3 files:</a:t>
            </a:r>
          </a:p>
          <a:p>
            <a:pPr marL="514350" indent="-514350">
              <a:buFont typeface="+mj-lt"/>
              <a:buAutoNum type="arabicParenR"/>
            </a:pPr>
            <a:r>
              <a:rPr lang="en-IN" dirty="0"/>
              <a:t>test.html- which provides “download” button to user. Location: c:\xampp\htdocs</a:t>
            </a:r>
          </a:p>
          <a:p>
            <a:pPr marL="514350" indent="-514350">
              <a:buFont typeface="+mj-lt"/>
              <a:buAutoNum type="arabicParenR"/>
            </a:pPr>
            <a:r>
              <a:rPr lang="en-IN" dirty="0"/>
              <a:t>download_file.py- Python CGI file which provides file downloading facility with the help of “File Download” dialog box. Location: c:\xampp\cgi-bin</a:t>
            </a:r>
          </a:p>
          <a:p>
            <a:pPr marL="514350" indent="-514350">
              <a:buFont typeface="+mj-lt"/>
              <a:buAutoNum type="arabicParenR"/>
            </a:pPr>
            <a:r>
              <a:rPr lang="en-IN" dirty="0"/>
              <a:t>nba.txt- User will download this file. Location: c:\xampp\cgi-bin</a:t>
            </a:r>
          </a:p>
        </p:txBody>
      </p:sp>
    </p:spTree>
    <p:extLst>
      <p:ext uri="{BB962C8B-B14F-4D97-AF65-F5344CB8AC3E}">
        <p14:creationId xmlns:p14="http://schemas.microsoft.com/office/powerpoint/2010/main" val="950333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49F46-DE79-48E8-9170-86520EF829CD}"/>
              </a:ext>
            </a:extLst>
          </p:cNvPr>
          <p:cNvSpPr>
            <a:spLocks noGrp="1"/>
          </p:cNvSpPr>
          <p:nvPr>
            <p:ph idx="1"/>
          </p:nvPr>
        </p:nvSpPr>
        <p:spPr>
          <a:xfrm>
            <a:off x="838200" y="193184"/>
            <a:ext cx="10515600" cy="5983780"/>
          </a:xfrm>
        </p:spPr>
        <p:txBody>
          <a:bodyPr/>
          <a:lstStyle/>
          <a:p>
            <a:r>
              <a:rPr lang="en-IN" sz="2400" dirty="0"/>
              <a:t>Contents of ‘test.html’ are:</a:t>
            </a:r>
          </a:p>
          <a:p>
            <a:pPr marL="0" indent="0">
              <a:buNone/>
            </a:pPr>
            <a:r>
              <a:rPr lang="en-IN" sz="2400" dirty="0"/>
              <a:t>&lt;form action = "/</a:t>
            </a:r>
            <a:r>
              <a:rPr lang="en-IN" sz="2400" dirty="0" err="1"/>
              <a:t>cgi</a:t>
            </a:r>
            <a:r>
              <a:rPr lang="en-IN" sz="2400" dirty="0"/>
              <a:t>-bin/download_file.py" method = "post"&gt;</a:t>
            </a:r>
          </a:p>
          <a:p>
            <a:pPr marL="0" indent="0">
              <a:buNone/>
            </a:pPr>
            <a:r>
              <a:rPr lang="en-IN" sz="2400" dirty="0"/>
              <a:t>    File is ready for download.&lt;</a:t>
            </a:r>
            <a:r>
              <a:rPr lang="en-IN" sz="2400" dirty="0" err="1"/>
              <a:t>br</a:t>
            </a:r>
            <a:r>
              <a:rPr lang="en-IN" sz="2400" dirty="0"/>
              <a:t> /&gt;&lt;</a:t>
            </a:r>
            <a:r>
              <a:rPr lang="en-IN" sz="2400" dirty="0" err="1"/>
              <a:t>br</a:t>
            </a:r>
            <a:r>
              <a:rPr lang="en-IN" sz="2400" dirty="0"/>
              <a:t>/&gt;</a:t>
            </a:r>
          </a:p>
          <a:p>
            <a:pPr marL="0" indent="0">
              <a:buNone/>
            </a:pPr>
            <a:r>
              <a:rPr lang="en-IN" sz="2400" dirty="0"/>
              <a:t>    &lt;input type = "submit" value = "Download" /&gt;</a:t>
            </a:r>
          </a:p>
          <a:p>
            <a:pPr marL="0" indent="0">
              <a:buNone/>
            </a:pPr>
            <a:r>
              <a:rPr lang="en-IN" sz="2400" dirty="0"/>
              <a:t>&lt;/form&gt;</a:t>
            </a:r>
          </a:p>
          <a:p>
            <a:r>
              <a:rPr lang="en-IN" sz="2400" dirty="0"/>
              <a:t>Contents of file ‘download_file.py’ are:</a:t>
            </a:r>
          </a:p>
          <a:p>
            <a:endParaRPr lang="en-IN" dirty="0"/>
          </a:p>
        </p:txBody>
      </p:sp>
      <p:sp>
        <p:nvSpPr>
          <p:cNvPr id="4" name="TextBox 3">
            <a:extLst>
              <a:ext uri="{FF2B5EF4-FFF2-40B4-BE49-F238E27FC236}">
                <a16:creationId xmlns:a16="http://schemas.microsoft.com/office/drawing/2014/main" id="{36FBE044-5D9C-4A55-AD5F-1A20819CB0CC}"/>
              </a:ext>
            </a:extLst>
          </p:cNvPr>
          <p:cNvSpPr txBox="1"/>
          <p:nvPr/>
        </p:nvSpPr>
        <p:spPr>
          <a:xfrm>
            <a:off x="687546" y="2938540"/>
            <a:ext cx="11177516" cy="3477875"/>
          </a:xfrm>
          <a:prstGeom prst="rect">
            <a:avLst/>
          </a:prstGeom>
          <a:noFill/>
          <a:ln w="28575">
            <a:solidFill>
              <a:schemeClr val="tx1"/>
            </a:solidFill>
          </a:ln>
        </p:spPr>
        <p:txBody>
          <a:bodyPr wrap="square" rtlCol="0">
            <a:spAutoFit/>
          </a:bodyPr>
          <a:lstStyle/>
          <a:p>
            <a:r>
              <a:rPr lang="en-IN" sz="2200" dirty="0">
                <a:latin typeface="Times New Roman" panose="02020603050405020304" pitchFamily="18" charset="0"/>
                <a:cs typeface="Times New Roman" panose="02020603050405020304" pitchFamily="18" charset="0"/>
              </a:rPr>
              <a:t>#!C:\Users\Nilesh\AppData\Local\Programs\Python\Python37\python.exe</a:t>
            </a:r>
          </a:p>
          <a:p>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cgi,cgitb</a:t>
            </a:r>
            <a:endParaRPr lang="en-IN" sz="2200" dirty="0">
              <a:latin typeface="Times New Roman" panose="02020603050405020304" pitchFamily="18" charset="0"/>
              <a:cs typeface="Times New Roman" panose="02020603050405020304" pitchFamily="18" charset="0"/>
            </a:endParaRPr>
          </a:p>
          <a:p>
            <a:r>
              <a:rPr lang="en-IN" sz="2200" dirty="0" err="1">
                <a:latin typeface="Times New Roman" panose="02020603050405020304" pitchFamily="18" charset="0"/>
                <a:cs typeface="Times New Roman" panose="02020603050405020304" pitchFamily="18" charset="0"/>
              </a:rPr>
              <a:t>cgitb.enable</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print ("Content-Disposition: attachment; filename = \"nba.txt\"\n")</a:t>
            </a:r>
          </a:p>
          <a:p>
            <a:r>
              <a:rPr lang="en-IN" sz="2200" dirty="0">
                <a:latin typeface="Times New Roman" panose="02020603050405020304" pitchFamily="18" charset="0"/>
                <a:cs typeface="Times New Roman" panose="02020603050405020304" pitchFamily="18" charset="0"/>
              </a:rPr>
              <a:t># Actual File Content will go here.</a:t>
            </a:r>
          </a:p>
          <a:p>
            <a:r>
              <a:rPr lang="en-IN" sz="2200" dirty="0" err="1">
                <a:latin typeface="Times New Roman" panose="02020603050405020304" pitchFamily="18" charset="0"/>
                <a:cs typeface="Times New Roman" panose="02020603050405020304" pitchFamily="18" charset="0"/>
              </a:rPr>
              <a:t>fo</a:t>
            </a:r>
            <a:r>
              <a:rPr lang="en-IN" sz="2200" dirty="0">
                <a:latin typeface="Times New Roman" panose="02020603050405020304" pitchFamily="18" charset="0"/>
                <a:cs typeface="Times New Roman" panose="02020603050405020304" pitchFamily="18" charset="0"/>
              </a:rPr>
              <a:t> = open('nba.txt', "r")</a:t>
            </a:r>
          </a:p>
          <a:p>
            <a:r>
              <a:rPr lang="en-IN" sz="2200" dirty="0">
                <a:latin typeface="Times New Roman" panose="02020603050405020304" pitchFamily="18" charset="0"/>
                <a:cs typeface="Times New Roman" panose="02020603050405020304" pitchFamily="18" charset="0"/>
              </a:rPr>
              <a:t>string = </a:t>
            </a:r>
            <a:r>
              <a:rPr lang="en-IN" sz="2200" dirty="0" err="1">
                <a:latin typeface="Times New Roman" panose="02020603050405020304" pitchFamily="18" charset="0"/>
                <a:cs typeface="Times New Roman" panose="02020603050405020304" pitchFamily="18" charset="0"/>
              </a:rPr>
              <a:t>fo.read</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print(string)</a:t>
            </a:r>
          </a:p>
          <a:p>
            <a:r>
              <a:rPr lang="en-IN" sz="2200" dirty="0">
                <a:latin typeface="Times New Roman" panose="02020603050405020304" pitchFamily="18" charset="0"/>
                <a:cs typeface="Times New Roman" panose="02020603050405020304" pitchFamily="18" charset="0"/>
              </a:rPr>
              <a:t># Close opened file</a:t>
            </a:r>
          </a:p>
          <a:p>
            <a:r>
              <a:rPr lang="en-IN" sz="2200" dirty="0" err="1">
                <a:latin typeface="Times New Roman" panose="02020603050405020304" pitchFamily="18" charset="0"/>
                <a:cs typeface="Times New Roman" panose="02020603050405020304" pitchFamily="18" charset="0"/>
              </a:rPr>
              <a:t>fo.close</a:t>
            </a:r>
            <a:r>
              <a:rPr lang="en-IN" sz="22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4CD0A2FA-6CBD-451D-81CE-0569EDB1AA2E}"/>
              </a:ext>
            </a:extLst>
          </p:cNvPr>
          <p:cNvSpPr txBox="1"/>
          <p:nvPr/>
        </p:nvSpPr>
        <p:spPr>
          <a:xfrm>
            <a:off x="8394431" y="3429000"/>
            <a:ext cx="3470632" cy="707886"/>
          </a:xfrm>
          <a:prstGeom prst="rect">
            <a:avLst/>
          </a:prstGeom>
          <a:noFill/>
          <a:ln>
            <a:solidFill>
              <a:srgbClr val="7030A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This is name will appear in File </a:t>
            </a:r>
          </a:p>
          <a:p>
            <a:r>
              <a:rPr lang="en-IN" sz="2000" dirty="0">
                <a:latin typeface="Times New Roman" panose="02020603050405020304" pitchFamily="18" charset="0"/>
                <a:cs typeface="Times New Roman" panose="02020603050405020304" pitchFamily="18" charset="0"/>
              </a:rPr>
              <a:t>Download Dialog box</a:t>
            </a:r>
          </a:p>
        </p:txBody>
      </p:sp>
      <p:cxnSp>
        <p:nvCxnSpPr>
          <p:cNvPr id="8" name="Straight Arrow Connector 7">
            <a:extLst>
              <a:ext uri="{FF2B5EF4-FFF2-40B4-BE49-F238E27FC236}">
                <a16:creationId xmlns:a16="http://schemas.microsoft.com/office/drawing/2014/main" id="{8262E6CC-A78B-47A8-B7F3-712CACA17FA9}"/>
              </a:ext>
            </a:extLst>
          </p:cNvPr>
          <p:cNvCxnSpPr>
            <a:cxnSpLocks/>
          </p:cNvCxnSpPr>
          <p:nvPr/>
        </p:nvCxnSpPr>
        <p:spPr>
          <a:xfrm flipV="1">
            <a:off x="7204433" y="3606084"/>
            <a:ext cx="1189997" cy="46640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836E3A15-CFB1-4E15-9822-47AA344FA12E}"/>
              </a:ext>
            </a:extLst>
          </p:cNvPr>
          <p:cNvSpPr txBox="1"/>
          <p:nvPr/>
        </p:nvSpPr>
        <p:spPr>
          <a:xfrm>
            <a:off x="3732279" y="4978256"/>
            <a:ext cx="6944308" cy="400110"/>
          </a:xfrm>
          <a:prstGeom prst="rect">
            <a:avLst/>
          </a:prstGeom>
          <a:noFill/>
          <a:ln>
            <a:solidFill>
              <a:srgbClr val="7030A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This is the actual file which contents will be read and downloaded</a:t>
            </a:r>
          </a:p>
        </p:txBody>
      </p:sp>
      <p:cxnSp>
        <p:nvCxnSpPr>
          <p:cNvPr id="11" name="Straight Arrow Connector 10">
            <a:extLst>
              <a:ext uri="{FF2B5EF4-FFF2-40B4-BE49-F238E27FC236}">
                <a16:creationId xmlns:a16="http://schemas.microsoft.com/office/drawing/2014/main" id="{FFCDE4B1-AEC6-4116-9BA8-EB0B9DCA4B23}"/>
              </a:ext>
            </a:extLst>
          </p:cNvPr>
          <p:cNvCxnSpPr>
            <a:cxnSpLocks/>
            <a:endCxn id="10" idx="1"/>
          </p:cNvCxnSpPr>
          <p:nvPr/>
        </p:nvCxnSpPr>
        <p:spPr>
          <a:xfrm>
            <a:off x="2665927" y="4943359"/>
            <a:ext cx="1066352" cy="234952"/>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170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72F7-DF1C-4481-9854-546A3A74D286}"/>
              </a:ext>
            </a:extLst>
          </p:cNvPr>
          <p:cNvSpPr>
            <a:spLocks noGrp="1"/>
          </p:cNvSpPr>
          <p:nvPr>
            <p:ph type="title"/>
          </p:nvPr>
        </p:nvSpPr>
        <p:spPr>
          <a:xfrm>
            <a:off x="838200" y="167425"/>
            <a:ext cx="10515600" cy="862886"/>
          </a:xfrm>
        </p:spPr>
        <p:txBody>
          <a:bodyPr>
            <a:normAutofit/>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D598434-2EFA-46FF-B920-85CB686E00EA}"/>
              </a:ext>
            </a:extLst>
          </p:cNvPr>
          <p:cNvSpPr>
            <a:spLocks noGrp="1"/>
          </p:cNvSpPr>
          <p:nvPr>
            <p:ph idx="1"/>
          </p:nvPr>
        </p:nvSpPr>
        <p:spPr>
          <a:xfrm>
            <a:off x="838200" y="1030311"/>
            <a:ext cx="11164910" cy="5146652"/>
          </a:xfrm>
        </p:spPr>
        <p:txBody>
          <a:bodyPr>
            <a:normAutofit/>
          </a:bodyPr>
          <a:lstStyle/>
          <a:p>
            <a:r>
              <a:rPr lang="en-IN" sz="2400" dirty="0"/>
              <a:t>Start ‘Apache’ server and execute following link: </a:t>
            </a:r>
            <a:r>
              <a:rPr lang="en-IN" sz="2400" dirty="0">
                <a:hlinkClick r:id="rId2"/>
              </a:rPr>
              <a:t>http://localhost/test.html</a:t>
            </a:r>
            <a:endParaRPr lang="en-IN" sz="2400" dirty="0"/>
          </a:p>
          <a:p>
            <a:r>
              <a:rPr lang="en-IN" sz="2400" dirty="0"/>
              <a:t>It will display:</a:t>
            </a:r>
          </a:p>
          <a:p>
            <a:endParaRPr lang="en-IN" sz="2400" dirty="0"/>
          </a:p>
          <a:p>
            <a:endParaRPr lang="en-IN" sz="2400" dirty="0"/>
          </a:p>
          <a:p>
            <a:r>
              <a:rPr lang="en-IN" sz="2400" dirty="0"/>
              <a:t>When you click on “Download” button, it will show output like this:</a:t>
            </a:r>
          </a:p>
        </p:txBody>
      </p:sp>
      <p:pic>
        <p:nvPicPr>
          <p:cNvPr id="4" name="Picture 3">
            <a:extLst>
              <a:ext uri="{FF2B5EF4-FFF2-40B4-BE49-F238E27FC236}">
                <a16:creationId xmlns:a16="http://schemas.microsoft.com/office/drawing/2014/main" id="{E88234DD-0C93-48B2-B284-B0D452938F88}"/>
              </a:ext>
            </a:extLst>
          </p:cNvPr>
          <p:cNvPicPr>
            <a:picLocks noChangeAspect="1"/>
          </p:cNvPicPr>
          <p:nvPr/>
        </p:nvPicPr>
        <p:blipFill>
          <a:blip r:embed="rId3"/>
          <a:stretch>
            <a:fillRect/>
          </a:stretch>
        </p:blipFill>
        <p:spPr>
          <a:xfrm>
            <a:off x="3170215" y="1554788"/>
            <a:ext cx="3790950" cy="1343025"/>
          </a:xfrm>
          <a:prstGeom prst="rect">
            <a:avLst/>
          </a:prstGeom>
        </p:spPr>
      </p:pic>
      <p:pic>
        <p:nvPicPr>
          <p:cNvPr id="5" name="Picture 4">
            <a:extLst>
              <a:ext uri="{FF2B5EF4-FFF2-40B4-BE49-F238E27FC236}">
                <a16:creationId xmlns:a16="http://schemas.microsoft.com/office/drawing/2014/main" id="{C90C1C54-78A0-4EF7-8BAD-AA04E9CBF4E0}"/>
              </a:ext>
            </a:extLst>
          </p:cNvPr>
          <p:cNvPicPr>
            <a:picLocks noChangeAspect="1"/>
          </p:cNvPicPr>
          <p:nvPr/>
        </p:nvPicPr>
        <p:blipFill>
          <a:blip r:embed="rId4"/>
          <a:stretch>
            <a:fillRect/>
          </a:stretch>
        </p:blipFill>
        <p:spPr>
          <a:xfrm>
            <a:off x="522129" y="3422290"/>
            <a:ext cx="4152900" cy="3076575"/>
          </a:xfrm>
          <a:prstGeom prst="rect">
            <a:avLst/>
          </a:prstGeom>
        </p:spPr>
      </p:pic>
      <p:sp>
        <p:nvSpPr>
          <p:cNvPr id="6" name="TextBox 5">
            <a:extLst>
              <a:ext uri="{FF2B5EF4-FFF2-40B4-BE49-F238E27FC236}">
                <a16:creationId xmlns:a16="http://schemas.microsoft.com/office/drawing/2014/main" id="{044A4D40-0DBC-42F1-9A1D-C8365160BDD9}"/>
              </a:ext>
            </a:extLst>
          </p:cNvPr>
          <p:cNvSpPr txBox="1"/>
          <p:nvPr/>
        </p:nvSpPr>
        <p:spPr>
          <a:xfrm>
            <a:off x="4833870" y="3392214"/>
            <a:ext cx="7070501" cy="3046988"/>
          </a:xfrm>
          <a:prstGeom prst="rect">
            <a:avLst/>
          </a:prstGeom>
          <a:noFill/>
          <a:ln w="28575">
            <a:noFill/>
          </a:ln>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is a “File Download” dialog box. If you click on “Ok” button, it will start downloading file.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File will be stored in the folder whose default path is specified by your web browser. Generally, that folder is “Downloads”.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Note:</a:t>
            </a:r>
            <a:r>
              <a:rPr lang="en-IN" sz="2400" dirty="0">
                <a:latin typeface="Times New Roman" panose="02020603050405020304" pitchFamily="18" charset="0"/>
                <a:cs typeface="Times New Roman" panose="02020603050405020304" pitchFamily="18" charset="0"/>
              </a:rPr>
              <a:t> The file which needs to be downloaded, must be stored in the current working directory means in the directory where ‘download_file.py’ is located. </a:t>
            </a:r>
          </a:p>
        </p:txBody>
      </p:sp>
    </p:spTree>
    <p:extLst>
      <p:ext uri="{BB962C8B-B14F-4D97-AF65-F5344CB8AC3E}">
        <p14:creationId xmlns:p14="http://schemas.microsoft.com/office/powerpoint/2010/main" val="3046421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3684-59EC-45C8-9C3C-3EDDDAE92B1E}"/>
              </a:ext>
            </a:extLst>
          </p:cNvPr>
          <p:cNvSpPr>
            <a:spLocks noGrp="1"/>
          </p:cNvSpPr>
          <p:nvPr>
            <p:ph type="title"/>
          </p:nvPr>
        </p:nvSpPr>
        <p:spPr>
          <a:xfrm>
            <a:off x="838200" y="365126"/>
            <a:ext cx="10515600" cy="768216"/>
          </a:xfrm>
        </p:spPr>
        <p:txBody>
          <a:bodyPr/>
          <a:lstStyle/>
          <a:p>
            <a:pPr algn="ctr"/>
            <a:r>
              <a:rPr lang="en-IN" dirty="0"/>
              <a:t>Cookies in CGI</a:t>
            </a:r>
          </a:p>
        </p:txBody>
      </p:sp>
      <p:sp>
        <p:nvSpPr>
          <p:cNvPr id="3" name="Content Placeholder 2">
            <a:extLst>
              <a:ext uri="{FF2B5EF4-FFF2-40B4-BE49-F238E27FC236}">
                <a16:creationId xmlns:a16="http://schemas.microsoft.com/office/drawing/2014/main" id="{3C4E9D7F-EBA0-4B0B-942E-0F574DD78E84}"/>
              </a:ext>
            </a:extLst>
          </p:cNvPr>
          <p:cNvSpPr>
            <a:spLocks noGrp="1"/>
          </p:cNvSpPr>
          <p:nvPr>
            <p:ph idx="1"/>
          </p:nvPr>
        </p:nvSpPr>
        <p:spPr>
          <a:xfrm>
            <a:off x="360606" y="1506828"/>
            <a:ext cx="11625330" cy="4670135"/>
          </a:xfrm>
        </p:spPr>
        <p:txBody>
          <a:bodyPr/>
          <a:lstStyle/>
          <a:p>
            <a:r>
              <a:rPr lang="en-IN" dirty="0"/>
              <a:t>HTTP protocol is a stateless protocol. For a commercial website, it is required to maintain session information among different web pages. For example, one user browses many web pages of a website, then how to maintain user's session information across all the web pages?</a:t>
            </a:r>
          </a:p>
          <a:p>
            <a:r>
              <a:rPr lang="en-IN" dirty="0"/>
              <a:t>In many situations, using cookies is the most efficient method of remembering and tracking preferences, purchases, commissions, and other information required for better visitor experience or website statistics.</a:t>
            </a:r>
          </a:p>
        </p:txBody>
      </p:sp>
    </p:spTree>
    <p:extLst>
      <p:ext uri="{BB962C8B-B14F-4D97-AF65-F5344CB8AC3E}">
        <p14:creationId xmlns:p14="http://schemas.microsoft.com/office/powerpoint/2010/main" val="2799290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ED85-BB93-48AA-8DDD-1564EB03DBE0}"/>
              </a:ext>
            </a:extLst>
          </p:cNvPr>
          <p:cNvSpPr>
            <a:spLocks noGrp="1"/>
          </p:cNvSpPr>
          <p:nvPr>
            <p:ph type="title"/>
          </p:nvPr>
        </p:nvSpPr>
        <p:spPr>
          <a:xfrm>
            <a:off x="838200" y="94667"/>
            <a:ext cx="10515600" cy="793974"/>
          </a:xfrm>
        </p:spPr>
        <p:txBody>
          <a:bodyPr/>
          <a:lstStyle/>
          <a:p>
            <a:pPr algn="ctr"/>
            <a:r>
              <a:rPr lang="en-IN" dirty="0"/>
              <a:t>How Cookie works?</a:t>
            </a:r>
          </a:p>
        </p:txBody>
      </p:sp>
      <p:sp>
        <p:nvSpPr>
          <p:cNvPr id="3" name="Content Placeholder 2">
            <a:extLst>
              <a:ext uri="{FF2B5EF4-FFF2-40B4-BE49-F238E27FC236}">
                <a16:creationId xmlns:a16="http://schemas.microsoft.com/office/drawing/2014/main" id="{24A2D6E0-CBA7-4CCE-91A2-90B616B10BEE}"/>
              </a:ext>
            </a:extLst>
          </p:cNvPr>
          <p:cNvSpPr>
            <a:spLocks noGrp="1"/>
          </p:cNvSpPr>
          <p:nvPr>
            <p:ph idx="1"/>
          </p:nvPr>
        </p:nvSpPr>
        <p:spPr>
          <a:xfrm>
            <a:off x="437881" y="914399"/>
            <a:ext cx="11487955" cy="5866327"/>
          </a:xfrm>
        </p:spPr>
        <p:txBody>
          <a:bodyPr>
            <a:noAutofit/>
          </a:bodyPr>
          <a:lstStyle/>
          <a:p>
            <a:r>
              <a:rPr lang="en-IN" sz="2400" dirty="0"/>
              <a:t>Your server sends some data to the visitor's browser in the form of a cookie. The browser may accept the cookie. If it does, it is stored as plain text record on the visitor's hard drive. Now, when the visitor arrives at another page on your site, the cookie is retrieved. After retrieval, your server knows/remembers what was stored.</a:t>
            </a:r>
          </a:p>
          <a:p>
            <a:endParaRPr lang="en-IN" sz="1000" dirty="0"/>
          </a:p>
          <a:p>
            <a:r>
              <a:rPr lang="en-IN" sz="2400" dirty="0"/>
              <a:t>Cookies are plain text data which store  4 variable-length fields:</a:t>
            </a:r>
          </a:p>
          <a:p>
            <a:pPr marL="514350" indent="-514350">
              <a:buFont typeface="+mj-lt"/>
              <a:buAutoNum type="arabicParenR"/>
            </a:pPr>
            <a:r>
              <a:rPr lang="en-IN" sz="2400" dirty="0"/>
              <a:t>expires − The date the cookie will expire. If this is blank, the cookie will expire when the visitor quits the browser.</a:t>
            </a:r>
          </a:p>
          <a:p>
            <a:pPr marL="514350" indent="-514350">
              <a:buFont typeface="+mj-lt"/>
              <a:buAutoNum type="arabicParenR"/>
            </a:pPr>
            <a:r>
              <a:rPr lang="en-IN" sz="2400" dirty="0"/>
              <a:t>domain − The domain name of your site.</a:t>
            </a:r>
          </a:p>
          <a:p>
            <a:pPr marL="514350" indent="-514350">
              <a:buFont typeface="+mj-lt"/>
              <a:buAutoNum type="arabicParenR"/>
            </a:pPr>
            <a:r>
              <a:rPr lang="en-IN" sz="2400" dirty="0"/>
              <a:t>path − The path to the directory or web page that sets the cookie. This may be blank if you want to retrieve the cookie from any directory or page.</a:t>
            </a:r>
          </a:p>
          <a:p>
            <a:pPr marL="514350" indent="-514350">
              <a:buFont typeface="+mj-lt"/>
              <a:buAutoNum type="arabicParenR"/>
            </a:pPr>
            <a:r>
              <a:rPr lang="en-IN" sz="2400" dirty="0"/>
              <a:t>secure − If this field contains the word "secure", then the cookie may only be retrieved with a secure server. If this field is blank, no such restriction exists.</a:t>
            </a:r>
          </a:p>
          <a:p>
            <a:pPr marL="0" indent="0">
              <a:buNone/>
            </a:pPr>
            <a:r>
              <a:rPr lang="en-IN" sz="2400" dirty="0"/>
              <a:t>Remember, Cookies are set and retrieved in the form of key and value pairs. </a:t>
            </a:r>
          </a:p>
          <a:p>
            <a:pPr marL="0" indent="0">
              <a:buNone/>
            </a:pPr>
            <a:r>
              <a:rPr lang="en-IN" sz="2400" dirty="0"/>
              <a:t>	</a:t>
            </a:r>
            <a:r>
              <a:rPr lang="en-IN" sz="2400" b="1" dirty="0"/>
              <a:t>Syntax:</a:t>
            </a:r>
            <a:r>
              <a:rPr lang="en-IN" sz="2400" dirty="0"/>
              <a:t> name=value</a:t>
            </a:r>
          </a:p>
        </p:txBody>
      </p:sp>
    </p:spTree>
    <p:extLst>
      <p:ext uri="{BB962C8B-B14F-4D97-AF65-F5344CB8AC3E}">
        <p14:creationId xmlns:p14="http://schemas.microsoft.com/office/powerpoint/2010/main" val="1945736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8205-E056-4B30-AFFD-3B2F7911F723}"/>
              </a:ext>
            </a:extLst>
          </p:cNvPr>
          <p:cNvSpPr>
            <a:spLocks noGrp="1"/>
          </p:cNvSpPr>
          <p:nvPr>
            <p:ph type="title"/>
          </p:nvPr>
        </p:nvSpPr>
        <p:spPr>
          <a:xfrm>
            <a:off x="838200" y="130996"/>
            <a:ext cx="10515600" cy="665185"/>
          </a:xfrm>
        </p:spPr>
        <p:txBody>
          <a:bodyPr>
            <a:noAutofit/>
          </a:bodyPr>
          <a:lstStyle/>
          <a:p>
            <a:pPr algn="ctr"/>
            <a:r>
              <a:rPr lang="en-IN" dirty="0"/>
              <a:t>Setting up Cookies</a:t>
            </a:r>
          </a:p>
        </p:txBody>
      </p:sp>
      <p:sp>
        <p:nvSpPr>
          <p:cNvPr id="3" name="Content Placeholder 2">
            <a:extLst>
              <a:ext uri="{FF2B5EF4-FFF2-40B4-BE49-F238E27FC236}">
                <a16:creationId xmlns:a16="http://schemas.microsoft.com/office/drawing/2014/main" id="{7E738C3F-B193-45DD-8E8A-895FCF87BAFE}"/>
              </a:ext>
            </a:extLst>
          </p:cNvPr>
          <p:cNvSpPr>
            <a:spLocks noGrp="1"/>
          </p:cNvSpPr>
          <p:nvPr>
            <p:ph idx="1"/>
          </p:nvPr>
        </p:nvSpPr>
        <p:spPr>
          <a:xfrm>
            <a:off x="40943" y="895178"/>
            <a:ext cx="12192001" cy="5723986"/>
          </a:xfrm>
        </p:spPr>
        <p:txBody>
          <a:bodyPr>
            <a:noAutofit/>
          </a:bodyPr>
          <a:lstStyle/>
          <a:p>
            <a:pPr>
              <a:lnSpc>
                <a:spcPct val="100000"/>
              </a:lnSpc>
            </a:pPr>
            <a:r>
              <a:rPr lang="en-IN" sz="2200" dirty="0"/>
              <a:t>It is very easy to send cookies to browser. These cookies are sent using HTTP header- ‘Set-Cookie’ after ‘Content-type’ header. Assuming you want to set  name, password and expires parameters as cookies. Setting the cookies is done as follows −</a:t>
            </a:r>
          </a:p>
          <a:p>
            <a:r>
              <a:rPr lang="en-IN" sz="2200" dirty="0"/>
              <a:t>Here, we are using 3 files: </a:t>
            </a:r>
          </a:p>
          <a:p>
            <a:pPr marL="514350" indent="-514350">
              <a:buFont typeface="+mj-lt"/>
              <a:buAutoNum type="arabicParenR"/>
            </a:pPr>
            <a:r>
              <a:rPr lang="en-IN" sz="2200" dirty="0"/>
              <a:t>test.html - location: c:\xampp\htdocs</a:t>
            </a:r>
          </a:p>
          <a:p>
            <a:pPr marL="514350" indent="-514350">
              <a:buFont typeface="+mj-lt"/>
              <a:buAutoNum type="arabicParenR"/>
            </a:pPr>
            <a:r>
              <a:rPr lang="en-IN" sz="2200" dirty="0"/>
              <a:t>cookie_set.py - This file is used to set cookies by web server. Location: c:\xampp\cgi-bin</a:t>
            </a:r>
          </a:p>
          <a:p>
            <a:pPr marL="514350" indent="-514350">
              <a:buFont typeface="+mj-lt"/>
              <a:buAutoNum type="arabicParenR"/>
            </a:pPr>
            <a:r>
              <a:rPr lang="en-IN" sz="2200" dirty="0"/>
              <a:t>cookie_get.py - This file is used to retrieve cookies stored by web server. Location: c:\xampp\cgi-bin</a:t>
            </a:r>
          </a:p>
          <a:p>
            <a:r>
              <a:rPr lang="en-IN" sz="2200" dirty="0"/>
              <a:t>Contents of ‘test.html’ are as follows: </a:t>
            </a:r>
          </a:p>
          <a:p>
            <a:pPr marL="0" indent="0">
              <a:buNone/>
            </a:pPr>
            <a:r>
              <a:rPr lang="en-IN" sz="2200" dirty="0"/>
              <a:t>&lt;form action = "/</a:t>
            </a:r>
            <a:r>
              <a:rPr lang="en-IN" sz="2200" dirty="0" err="1"/>
              <a:t>cgi</a:t>
            </a:r>
            <a:r>
              <a:rPr lang="en-IN" sz="2200" dirty="0"/>
              <a:t>-bin/cookie_set.py" method = "post" target="_blank"&gt;</a:t>
            </a:r>
          </a:p>
          <a:p>
            <a:pPr marL="0" indent="0">
              <a:buNone/>
            </a:pPr>
            <a:r>
              <a:rPr lang="en-IN" sz="2200" dirty="0"/>
              <a:t>    First Name: &lt;input type = "text" name = "</a:t>
            </a:r>
            <a:r>
              <a:rPr lang="en-IN" sz="2200" dirty="0" err="1"/>
              <a:t>fn</a:t>
            </a:r>
            <a:r>
              <a:rPr lang="en-IN" sz="2200" dirty="0"/>
              <a:t>"&gt; &lt;</a:t>
            </a:r>
            <a:r>
              <a:rPr lang="en-IN" sz="2200" dirty="0" err="1"/>
              <a:t>br</a:t>
            </a:r>
            <a:r>
              <a:rPr lang="en-IN" sz="2200" dirty="0"/>
              <a:t> /&gt;</a:t>
            </a:r>
          </a:p>
          <a:p>
            <a:pPr marL="0" indent="0">
              <a:buNone/>
            </a:pPr>
            <a:r>
              <a:rPr lang="en-IN" sz="2200" dirty="0"/>
              <a:t>    Last Name: &lt;input type = "text" name = "ln"&gt; &lt;</a:t>
            </a:r>
            <a:r>
              <a:rPr lang="en-IN" sz="2200" dirty="0" err="1"/>
              <a:t>br</a:t>
            </a:r>
            <a:r>
              <a:rPr lang="en-IN" sz="2200" dirty="0"/>
              <a:t> /&gt;</a:t>
            </a:r>
          </a:p>
          <a:p>
            <a:pPr marL="0" indent="0">
              <a:buNone/>
            </a:pPr>
            <a:r>
              <a:rPr lang="en-IN" sz="2200" dirty="0"/>
              <a:t>    &lt;input type = "submit" value = "Submit" /&gt;</a:t>
            </a:r>
          </a:p>
          <a:p>
            <a:pPr marL="0" indent="0">
              <a:buNone/>
            </a:pPr>
            <a:r>
              <a:rPr lang="en-IN" sz="2200" dirty="0"/>
              <a:t>&lt;/form&gt;</a:t>
            </a:r>
          </a:p>
        </p:txBody>
      </p:sp>
    </p:spTree>
    <p:extLst>
      <p:ext uri="{BB962C8B-B14F-4D97-AF65-F5344CB8AC3E}">
        <p14:creationId xmlns:p14="http://schemas.microsoft.com/office/powerpoint/2010/main" val="5357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9604C-4AF8-48C2-A4B2-1036B4AD3116}"/>
              </a:ext>
            </a:extLst>
          </p:cNvPr>
          <p:cNvSpPr>
            <a:spLocks noGrp="1"/>
          </p:cNvSpPr>
          <p:nvPr>
            <p:ph idx="1"/>
          </p:nvPr>
        </p:nvSpPr>
        <p:spPr>
          <a:xfrm>
            <a:off x="450376" y="95534"/>
            <a:ext cx="11436824" cy="6987654"/>
          </a:xfrm>
        </p:spPr>
        <p:txBody>
          <a:bodyPr>
            <a:normAutofit/>
          </a:bodyPr>
          <a:lstStyle/>
          <a:p>
            <a:r>
              <a:rPr lang="en-IN" dirty="0"/>
              <a:t>Contents of file ‘cookie_set.py’ are:</a:t>
            </a:r>
          </a:p>
          <a:p>
            <a:pPr marL="0" indent="0">
              <a:buNone/>
            </a:pPr>
            <a:endParaRPr lang="en-IN" dirty="0"/>
          </a:p>
        </p:txBody>
      </p:sp>
      <p:sp>
        <p:nvSpPr>
          <p:cNvPr id="4" name="TextBox 3">
            <a:extLst>
              <a:ext uri="{FF2B5EF4-FFF2-40B4-BE49-F238E27FC236}">
                <a16:creationId xmlns:a16="http://schemas.microsoft.com/office/drawing/2014/main" id="{9A653B56-C5E8-4536-94F9-984D4E4FFC8D}"/>
              </a:ext>
            </a:extLst>
          </p:cNvPr>
          <p:cNvSpPr txBox="1"/>
          <p:nvPr/>
        </p:nvSpPr>
        <p:spPr>
          <a:xfrm>
            <a:off x="450376" y="574049"/>
            <a:ext cx="11177516" cy="6186309"/>
          </a:xfrm>
          <a:prstGeom prst="rect">
            <a:avLst/>
          </a:prstGeom>
          <a:noFill/>
          <a:ln w="28575">
            <a:solidFill>
              <a:schemeClr val="tx1"/>
            </a:solidFill>
          </a:ln>
        </p:spPr>
        <p:txBody>
          <a:bodyPr wrap="square" rtlCol="0">
            <a:spAutoFit/>
          </a:bodyPr>
          <a:lstStyle/>
          <a:p>
            <a:r>
              <a:rPr lang="en-IN" sz="2200" dirty="0">
                <a:latin typeface="Times New Roman" panose="02020603050405020304" pitchFamily="18" charset="0"/>
                <a:cs typeface="Times New Roman" panose="02020603050405020304" pitchFamily="18" charset="0"/>
              </a:rPr>
              <a:t>#!C:\Users\Nilesh\AppData\Local\Programs\Python\Python39\python.exe</a:t>
            </a:r>
          </a:p>
          <a:p>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cgi,cgitb</a:t>
            </a:r>
            <a:endParaRPr lang="en-IN" sz="2200" dirty="0">
              <a:latin typeface="Times New Roman" panose="02020603050405020304" pitchFamily="18" charset="0"/>
              <a:cs typeface="Times New Roman" panose="02020603050405020304" pitchFamily="18" charset="0"/>
            </a:endParaRPr>
          </a:p>
          <a:p>
            <a:r>
              <a:rPr lang="en-IN" sz="2200" dirty="0" err="1">
                <a:latin typeface="Times New Roman" panose="02020603050405020304" pitchFamily="18" charset="0"/>
                <a:cs typeface="Times New Roman" panose="02020603050405020304" pitchFamily="18" charset="0"/>
              </a:rPr>
              <a:t>cgitb.enable</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fs= </a:t>
            </a:r>
            <a:r>
              <a:rPr lang="en-IN" sz="2200" dirty="0" err="1">
                <a:latin typeface="Times New Roman" panose="02020603050405020304" pitchFamily="18" charset="0"/>
                <a:cs typeface="Times New Roman" panose="02020603050405020304" pitchFamily="18" charset="0"/>
              </a:rPr>
              <a:t>cgi.FieldStorage</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m=</a:t>
            </a:r>
            <a:r>
              <a:rPr lang="en-IN" sz="2200" dirty="0" err="1">
                <a:latin typeface="Times New Roman" panose="02020603050405020304" pitchFamily="18" charset="0"/>
                <a:cs typeface="Times New Roman" panose="02020603050405020304" pitchFamily="18" charset="0"/>
              </a:rPr>
              <a:t>fs.getvalue</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fn</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n=</a:t>
            </a:r>
            <a:r>
              <a:rPr lang="en-IN" sz="2200" dirty="0" err="1">
                <a:latin typeface="Times New Roman" panose="02020603050405020304" pitchFamily="18" charset="0"/>
                <a:cs typeface="Times New Roman" panose="02020603050405020304" pitchFamily="18" charset="0"/>
              </a:rPr>
              <a:t>fs.getvalue</a:t>
            </a:r>
            <a:r>
              <a:rPr lang="en-IN" sz="2200" dirty="0">
                <a:latin typeface="Times New Roman" panose="02020603050405020304" pitchFamily="18" charset="0"/>
                <a:cs typeface="Times New Roman" panose="02020603050405020304" pitchFamily="18" charset="0"/>
              </a:rPr>
              <a:t>('ln')</a:t>
            </a:r>
          </a:p>
          <a:p>
            <a:r>
              <a:rPr lang="en-IN" sz="2200" dirty="0">
                <a:latin typeface="Times New Roman" panose="02020603050405020304" pitchFamily="18" charset="0"/>
                <a:cs typeface="Times New Roman" panose="02020603050405020304" pitchFamily="18" charset="0"/>
              </a:rPr>
              <a:t>print ('Content-Type: text/html')</a:t>
            </a:r>
          </a:p>
          <a:p>
            <a:r>
              <a:rPr lang="en-IN" sz="2200" dirty="0">
                <a:latin typeface="Times New Roman" panose="02020603050405020304" pitchFamily="18" charset="0"/>
                <a:cs typeface="Times New Roman" panose="02020603050405020304" pitchFamily="18" charset="0"/>
              </a:rPr>
              <a:t>print ('Set-Cookie: name=Nilesh')</a:t>
            </a:r>
          </a:p>
          <a:p>
            <a:r>
              <a:rPr lang="en-IN" sz="2200" dirty="0">
                <a:latin typeface="Times New Roman" panose="02020603050405020304" pitchFamily="18" charset="0"/>
                <a:cs typeface="Times New Roman" panose="02020603050405020304" pitchFamily="18" charset="0"/>
              </a:rPr>
              <a:t>print ('Set-Cookie: password=Parmar')</a:t>
            </a:r>
          </a:p>
          <a:p>
            <a:r>
              <a:rPr lang="en-IN" sz="2200" dirty="0">
                <a:latin typeface="Times New Roman" panose="02020603050405020304" pitchFamily="18" charset="0"/>
                <a:cs typeface="Times New Roman" panose="02020603050405020304" pitchFamily="18" charset="0"/>
              </a:rPr>
              <a:t>print('Set-Cookie: expires=Wed, 08 Apr 2020 18:30:00 GMT\n')</a:t>
            </a:r>
          </a:p>
          <a:p>
            <a:r>
              <a:rPr lang="en-IN" sz="2200" dirty="0">
                <a:latin typeface="Times New Roman" panose="02020603050405020304" pitchFamily="18" charset="0"/>
                <a:cs typeface="Times New Roman" panose="02020603050405020304" pitchFamily="18" charset="0"/>
              </a:rPr>
              <a:t>print ("""&lt;html&gt;</a:t>
            </a:r>
          </a:p>
          <a:p>
            <a:r>
              <a:rPr lang="en-IN" sz="2200" dirty="0">
                <a:latin typeface="Times New Roman" panose="02020603050405020304" pitchFamily="18" charset="0"/>
                <a:cs typeface="Times New Roman" panose="02020603050405020304" pitchFamily="18" charset="0"/>
              </a:rPr>
              <a:t>&lt;head&gt;</a:t>
            </a:r>
          </a:p>
          <a:p>
            <a:r>
              <a:rPr lang="en-IN" sz="2200" dirty="0">
                <a:latin typeface="Times New Roman" panose="02020603050405020304" pitchFamily="18" charset="0"/>
                <a:cs typeface="Times New Roman" panose="02020603050405020304" pitchFamily="18" charset="0"/>
              </a:rPr>
              <a:t>&lt;title&gt;Python CGI cookies Set&lt;/title&gt;&lt;/head&gt;</a:t>
            </a:r>
          </a:p>
          <a:p>
            <a:r>
              <a:rPr lang="en-IN" sz="2200" dirty="0">
                <a:latin typeface="Times New Roman" panose="02020603050405020304" pitchFamily="18" charset="0"/>
                <a:cs typeface="Times New Roman" panose="02020603050405020304" pitchFamily="18" charset="0"/>
              </a:rPr>
              <a:t>&lt;body&gt;""")</a:t>
            </a:r>
          </a:p>
          <a:p>
            <a:r>
              <a:rPr lang="en-IN" sz="2200" dirty="0">
                <a:latin typeface="Times New Roman" panose="02020603050405020304" pitchFamily="18" charset="0"/>
                <a:cs typeface="Times New Roman" panose="02020603050405020304" pitchFamily="18" charset="0"/>
              </a:rPr>
              <a:t>print("Hello",</a:t>
            </a:r>
            <a:r>
              <a:rPr lang="en-IN" sz="2200" dirty="0" err="1">
                <a:latin typeface="Times New Roman" panose="02020603050405020304" pitchFamily="18" charset="0"/>
                <a:cs typeface="Times New Roman" panose="02020603050405020304" pitchFamily="18" charset="0"/>
              </a:rPr>
              <a:t>m,n</a:t>
            </a:r>
            <a:r>
              <a:rPr lang="en-IN" sz="2200" dirty="0">
                <a:latin typeface="Times New Roman" panose="02020603050405020304" pitchFamily="18" charset="0"/>
                <a:cs typeface="Times New Roman" panose="02020603050405020304" pitchFamily="18" charset="0"/>
              </a:rPr>
              <a:t>,"&lt;</a:t>
            </a:r>
            <a:r>
              <a:rPr lang="en-IN" sz="2200" dirty="0" err="1">
                <a:latin typeface="Times New Roman" panose="02020603050405020304" pitchFamily="18" charset="0"/>
                <a:cs typeface="Times New Roman" panose="02020603050405020304" pitchFamily="18" charset="0"/>
              </a:rPr>
              <a:t>br</a:t>
            </a:r>
            <a:r>
              <a:rPr lang="en-IN" sz="2200" dirty="0">
                <a:latin typeface="Times New Roman" panose="02020603050405020304" pitchFamily="18" charset="0"/>
                <a:cs typeface="Times New Roman" panose="02020603050405020304" pitchFamily="18" charset="0"/>
              </a:rPr>
              <a:t>&gt;")</a:t>
            </a:r>
          </a:p>
          <a:p>
            <a:r>
              <a:rPr lang="en-IN" sz="2200" dirty="0">
                <a:latin typeface="Times New Roman" panose="02020603050405020304" pitchFamily="18" charset="0"/>
                <a:cs typeface="Times New Roman" panose="02020603050405020304" pitchFamily="18" charset="0"/>
              </a:rPr>
              <a:t>print("Your cookies are successfully set. &lt;</a:t>
            </a:r>
            <a:r>
              <a:rPr lang="en-IN" sz="2200" dirty="0" err="1">
                <a:latin typeface="Times New Roman" panose="02020603050405020304" pitchFamily="18" charset="0"/>
                <a:cs typeface="Times New Roman" panose="02020603050405020304" pitchFamily="18" charset="0"/>
              </a:rPr>
              <a:t>br</a:t>
            </a:r>
            <a:r>
              <a:rPr lang="en-IN" sz="2200" dirty="0">
                <a:latin typeface="Times New Roman" panose="02020603050405020304" pitchFamily="18" charset="0"/>
                <a:cs typeface="Times New Roman" panose="02020603050405020304" pitchFamily="18" charset="0"/>
              </a:rPr>
              <a:t>&gt;")</a:t>
            </a:r>
          </a:p>
          <a:p>
            <a:r>
              <a:rPr lang="en-IN" sz="2200" dirty="0">
                <a:latin typeface="Times New Roman" panose="02020603050405020304" pitchFamily="18" charset="0"/>
                <a:cs typeface="Times New Roman" panose="02020603050405020304" pitchFamily="18" charset="0"/>
              </a:rPr>
              <a:t>print("""&lt;/body&gt;</a:t>
            </a:r>
          </a:p>
          <a:p>
            <a:r>
              <a:rPr lang="en-IN" sz="2200" dirty="0">
                <a:latin typeface="Times New Roman" panose="02020603050405020304" pitchFamily="18" charset="0"/>
                <a:cs typeface="Times New Roman" panose="02020603050405020304" pitchFamily="18" charset="0"/>
              </a:rPr>
              <a:t>&lt;/html&gt;""")</a:t>
            </a:r>
          </a:p>
        </p:txBody>
      </p:sp>
      <p:sp>
        <p:nvSpPr>
          <p:cNvPr id="5" name="TextBox 4">
            <a:extLst>
              <a:ext uri="{FF2B5EF4-FFF2-40B4-BE49-F238E27FC236}">
                <a16:creationId xmlns:a16="http://schemas.microsoft.com/office/drawing/2014/main" id="{2675EAE5-3DDE-45D4-BCBA-7A850E905A17}"/>
              </a:ext>
            </a:extLst>
          </p:cNvPr>
          <p:cNvSpPr txBox="1"/>
          <p:nvPr/>
        </p:nvSpPr>
        <p:spPr>
          <a:xfrm>
            <a:off x="6974005" y="4491490"/>
            <a:ext cx="4571999" cy="707886"/>
          </a:xfrm>
          <a:prstGeom prst="rect">
            <a:avLst/>
          </a:prstGeom>
          <a:noFill/>
          <a:ln>
            <a:solidFill>
              <a:srgbClr val="7030A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‘\n’ specifies end of header part (section-1) and starting of body part (section-2)</a:t>
            </a:r>
          </a:p>
        </p:txBody>
      </p:sp>
      <p:cxnSp>
        <p:nvCxnSpPr>
          <p:cNvPr id="6" name="Straight Arrow Connector 5">
            <a:extLst>
              <a:ext uri="{FF2B5EF4-FFF2-40B4-BE49-F238E27FC236}">
                <a16:creationId xmlns:a16="http://schemas.microsoft.com/office/drawing/2014/main" id="{C7A88CB6-1BE9-4475-BF96-059AE067C6EF}"/>
              </a:ext>
            </a:extLst>
          </p:cNvPr>
          <p:cNvCxnSpPr>
            <a:cxnSpLocks/>
          </p:cNvCxnSpPr>
          <p:nvPr/>
        </p:nvCxnSpPr>
        <p:spPr>
          <a:xfrm>
            <a:off x="7524418" y="3916907"/>
            <a:ext cx="0" cy="57458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567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BCA3-6AD0-4867-8F66-EB35160A08C4}"/>
              </a:ext>
            </a:extLst>
          </p:cNvPr>
          <p:cNvSpPr>
            <a:spLocks noGrp="1"/>
          </p:cNvSpPr>
          <p:nvPr>
            <p:ph type="title"/>
          </p:nvPr>
        </p:nvSpPr>
        <p:spPr>
          <a:xfrm>
            <a:off x="838200" y="27296"/>
            <a:ext cx="10515600" cy="80061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75688F65-7F14-4C61-A8FD-EB0ECD5C6F96}"/>
              </a:ext>
            </a:extLst>
          </p:cNvPr>
          <p:cNvSpPr>
            <a:spLocks noGrp="1"/>
          </p:cNvSpPr>
          <p:nvPr>
            <p:ph idx="1"/>
          </p:nvPr>
        </p:nvSpPr>
        <p:spPr>
          <a:xfrm>
            <a:off x="122831" y="955342"/>
            <a:ext cx="12069170" cy="5902658"/>
          </a:xfrm>
        </p:spPr>
        <p:txBody>
          <a:bodyPr>
            <a:normAutofit/>
          </a:bodyPr>
          <a:lstStyle/>
          <a:p>
            <a:r>
              <a:rPr lang="en-IN" sz="2600" dirty="0"/>
              <a:t>If you see contents of ‘cookie_set.py’, we have set name, password and expires parameter using ‘Set-Cookie’ HTTP header.</a:t>
            </a:r>
          </a:p>
          <a:p>
            <a:r>
              <a:rPr lang="en-IN" sz="2600" dirty="0"/>
              <a:t>Start ‘Apache’ server and execute this URL on any browser: </a:t>
            </a:r>
            <a:r>
              <a:rPr lang="en-IN" sz="2600" dirty="0">
                <a:hlinkClick r:id="rId2"/>
              </a:rPr>
              <a:t>http://localhost/test.html</a:t>
            </a:r>
            <a:endParaRPr lang="en-IN" sz="2600" dirty="0"/>
          </a:p>
          <a:p>
            <a:r>
              <a:rPr lang="en-IN" sz="2600" dirty="0"/>
              <a:t>It will display:</a:t>
            </a:r>
          </a:p>
          <a:p>
            <a:endParaRPr lang="en-IN" sz="2600" dirty="0"/>
          </a:p>
          <a:p>
            <a:endParaRPr lang="en-IN" sz="2600" dirty="0"/>
          </a:p>
          <a:p>
            <a:r>
              <a:rPr lang="en-IN" sz="2600" dirty="0"/>
              <a:t>When you click “submit” button, It gives you output:</a:t>
            </a:r>
          </a:p>
          <a:p>
            <a:endParaRPr lang="en-IN" sz="2600" dirty="0"/>
          </a:p>
          <a:p>
            <a:endParaRPr lang="en-IN" sz="2600" dirty="0"/>
          </a:p>
          <a:p>
            <a:endParaRPr lang="en-IN" sz="2600" dirty="0"/>
          </a:p>
          <a:p>
            <a:r>
              <a:rPr lang="en-IN" sz="2600" dirty="0"/>
              <a:t>Code successfully executed, means cookies have been stored (set up).</a:t>
            </a:r>
          </a:p>
          <a:p>
            <a:pPr marL="0" indent="0">
              <a:buNone/>
            </a:pPr>
            <a:endParaRPr lang="en-IN" sz="2600" dirty="0"/>
          </a:p>
        </p:txBody>
      </p:sp>
      <p:pic>
        <p:nvPicPr>
          <p:cNvPr id="4" name="Picture 3">
            <a:extLst>
              <a:ext uri="{FF2B5EF4-FFF2-40B4-BE49-F238E27FC236}">
                <a16:creationId xmlns:a16="http://schemas.microsoft.com/office/drawing/2014/main" id="{CD332EAD-F067-479A-8218-8BCD8D20620A}"/>
              </a:ext>
            </a:extLst>
          </p:cNvPr>
          <p:cNvPicPr>
            <a:picLocks noChangeAspect="1"/>
          </p:cNvPicPr>
          <p:nvPr/>
        </p:nvPicPr>
        <p:blipFill>
          <a:blip r:embed="rId3"/>
          <a:stretch>
            <a:fillRect/>
          </a:stretch>
        </p:blipFill>
        <p:spPr>
          <a:xfrm>
            <a:off x="2484390" y="2305831"/>
            <a:ext cx="4093831" cy="1493283"/>
          </a:xfrm>
          <a:prstGeom prst="rect">
            <a:avLst/>
          </a:prstGeom>
        </p:spPr>
      </p:pic>
      <p:pic>
        <p:nvPicPr>
          <p:cNvPr id="5" name="Picture 4">
            <a:extLst>
              <a:ext uri="{FF2B5EF4-FFF2-40B4-BE49-F238E27FC236}">
                <a16:creationId xmlns:a16="http://schemas.microsoft.com/office/drawing/2014/main" id="{333E6CB9-783F-4F3B-BEBB-BEDA648C3E47}"/>
              </a:ext>
            </a:extLst>
          </p:cNvPr>
          <p:cNvPicPr>
            <a:picLocks noChangeAspect="1"/>
          </p:cNvPicPr>
          <p:nvPr/>
        </p:nvPicPr>
        <p:blipFill>
          <a:blip r:embed="rId4"/>
          <a:stretch>
            <a:fillRect/>
          </a:stretch>
        </p:blipFill>
        <p:spPr>
          <a:xfrm>
            <a:off x="2484390" y="4253978"/>
            <a:ext cx="4895580" cy="1218774"/>
          </a:xfrm>
          <a:prstGeom prst="rect">
            <a:avLst/>
          </a:prstGeom>
        </p:spPr>
      </p:pic>
    </p:spTree>
    <p:extLst>
      <p:ext uri="{BB962C8B-B14F-4D97-AF65-F5344CB8AC3E}">
        <p14:creationId xmlns:p14="http://schemas.microsoft.com/office/powerpoint/2010/main" val="1038450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57DC-B4DA-478D-B49C-51950E620A62}"/>
              </a:ext>
            </a:extLst>
          </p:cNvPr>
          <p:cNvSpPr>
            <a:spLocks noGrp="1"/>
          </p:cNvSpPr>
          <p:nvPr>
            <p:ph type="title"/>
          </p:nvPr>
        </p:nvSpPr>
        <p:spPr>
          <a:xfrm>
            <a:off x="838200" y="187703"/>
            <a:ext cx="10515600" cy="890468"/>
          </a:xfrm>
        </p:spPr>
        <p:txBody>
          <a:bodyPr/>
          <a:lstStyle/>
          <a:p>
            <a:pPr algn="ctr"/>
            <a:r>
              <a:rPr lang="en-IN" dirty="0"/>
              <a:t>Retrieving Cookies</a:t>
            </a:r>
          </a:p>
        </p:txBody>
      </p:sp>
      <p:sp>
        <p:nvSpPr>
          <p:cNvPr id="3" name="Content Placeholder 2">
            <a:extLst>
              <a:ext uri="{FF2B5EF4-FFF2-40B4-BE49-F238E27FC236}">
                <a16:creationId xmlns:a16="http://schemas.microsoft.com/office/drawing/2014/main" id="{571F3C50-0651-4E07-B498-430956D57231}"/>
              </a:ext>
            </a:extLst>
          </p:cNvPr>
          <p:cNvSpPr>
            <a:spLocks noGrp="1"/>
          </p:cNvSpPr>
          <p:nvPr>
            <p:ph idx="1"/>
          </p:nvPr>
        </p:nvSpPr>
        <p:spPr>
          <a:xfrm>
            <a:off x="109182" y="1255593"/>
            <a:ext cx="11969087" cy="5414703"/>
          </a:xfrm>
        </p:spPr>
        <p:txBody>
          <a:bodyPr>
            <a:normAutofit/>
          </a:bodyPr>
          <a:lstStyle/>
          <a:p>
            <a:r>
              <a:rPr lang="en-IN" dirty="0"/>
              <a:t>To summarize, when we clicked ‘submit’ button of web page ‘test.html’, browser (client) sent request to HTTP server (apache) to provide required data. Here, our server is localhost i.e. our own computer works as server. So, when server provides response to browser (client), it also sends some session information in terms of ‘cookies’ to browser (client) which is stored in user’s (client) computer. In our case, user (client) and server both are our (same) computer. So, cookies sent by server are stored in our system only.</a:t>
            </a:r>
          </a:p>
          <a:p>
            <a:r>
              <a:rPr lang="en-IN" dirty="0"/>
              <a:t>It is very easy to retrieve all the stored (set) cookies. Cookies are stored in CGI environment variable ‘HTTP_COOKIE’ and they will have following form :</a:t>
            </a:r>
          </a:p>
          <a:p>
            <a:pPr marL="0" indent="0">
              <a:buNone/>
            </a:pPr>
            <a:r>
              <a:rPr lang="en-IN" dirty="0"/>
              <a:t>	key1 = value1; key2 = value2; key3 = value3....</a:t>
            </a:r>
          </a:p>
          <a:p>
            <a:r>
              <a:rPr lang="en-IN" dirty="0"/>
              <a:t>To retrieve cookies, we will execute python CGI script- cookie_get.py</a:t>
            </a:r>
          </a:p>
        </p:txBody>
      </p:sp>
    </p:spTree>
    <p:extLst>
      <p:ext uri="{BB962C8B-B14F-4D97-AF65-F5344CB8AC3E}">
        <p14:creationId xmlns:p14="http://schemas.microsoft.com/office/powerpoint/2010/main" val="230769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B93C-9C2F-43EA-A0A1-6FBDE458C1A3}"/>
              </a:ext>
            </a:extLst>
          </p:cNvPr>
          <p:cNvSpPr>
            <a:spLocks noGrp="1"/>
          </p:cNvSpPr>
          <p:nvPr>
            <p:ph type="title"/>
          </p:nvPr>
        </p:nvSpPr>
        <p:spPr>
          <a:xfrm>
            <a:off x="838200" y="365125"/>
            <a:ext cx="10515600" cy="999849"/>
          </a:xfrm>
        </p:spPr>
        <p:txBody>
          <a:bodyPr/>
          <a:lstStyle/>
          <a:p>
            <a:pPr algn="ctr"/>
            <a:r>
              <a:rPr lang="en-IN" dirty="0"/>
              <a:t>CGI Architecture Diagram</a:t>
            </a:r>
          </a:p>
        </p:txBody>
      </p:sp>
      <p:pic>
        <p:nvPicPr>
          <p:cNvPr id="5" name="Content Placeholder 4">
            <a:extLst>
              <a:ext uri="{FF2B5EF4-FFF2-40B4-BE49-F238E27FC236}">
                <a16:creationId xmlns:a16="http://schemas.microsoft.com/office/drawing/2014/main" id="{D5B73587-D72E-46B5-851F-27B8902F6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3374" y="1825624"/>
            <a:ext cx="4183112" cy="4814141"/>
          </a:xfrm>
        </p:spPr>
      </p:pic>
    </p:spTree>
    <p:extLst>
      <p:ext uri="{BB962C8B-B14F-4D97-AF65-F5344CB8AC3E}">
        <p14:creationId xmlns:p14="http://schemas.microsoft.com/office/powerpoint/2010/main" val="4137446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9BFE2-DB78-4879-A806-9333E97CBD46}"/>
              </a:ext>
            </a:extLst>
          </p:cNvPr>
          <p:cNvSpPr>
            <a:spLocks noGrp="1"/>
          </p:cNvSpPr>
          <p:nvPr>
            <p:ph idx="1"/>
          </p:nvPr>
        </p:nvSpPr>
        <p:spPr>
          <a:xfrm>
            <a:off x="423081" y="204716"/>
            <a:ext cx="10930719" cy="6482687"/>
          </a:xfrm>
        </p:spPr>
        <p:txBody>
          <a:bodyPr/>
          <a:lstStyle/>
          <a:p>
            <a:r>
              <a:rPr lang="en-IN" dirty="0"/>
              <a:t>Contents of file ‘cookie_get.py’ are:</a:t>
            </a:r>
          </a:p>
        </p:txBody>
      </p:sp>
      <p:sp>
        <p:nvSpPr>
          <p:cNvPr id="4" name="TextBox 3">
            <a:extLst>
              <a:ext uri="{FF2B5EF4-FFF2-40B4-BE49-F238E27FC236}">
                <a16:creationId xmlns:a16="http://schemas.microsoft.com/office/drawing/2014/main" id="{28B481EE-BFFC-45FA-BE57-DE3689258761}"/>
              </a:ext>
            </a:extLst>
          </p:cNvPr>
          <p:cNvSpPr txBox="1"/>
          <p:nvPr/>
        </p:nvSpPr>
        <p:spPr>
          <a:xfrm>
            <a:off x="507242" y="671691"/>
            <a:ext cx="11177516" cy="5847755"/>
          </a:xfrm>
          <a:prstGeom prst="rect">
            <a:avLst/>
          </a:prstGeom>
          <a:noFill/>
          <a:ln w="28575">
            <a:solidFill>
              <a:schemeClr val="tx1"/>
            </a:solidFill>
          </a:ln>
        </p:spPr>
        <p:txBody>
          <a:bodyPr wrap="square" rtlCol="0">
            <a:spAutoFit/>
          </a:bodyPr>
          <a:lstStyle/>
          <a:p>
            <a:r>
              <a:rPr lang="en-IN" sz="2200" dirty="0">
                <a:latin typeface="Times New Roman" panose="02020603050405020304" pitchFamily="18" charset="0"/>
                <a:cs typeface="Times New Roman" panose="02020603050405020304" pitchFamily="18" charset="0"/>
              </a:rPr>
              <a:t>#!C:\Users\Nilesh\AppData\Local\Programs\Python\Python37\python.exe</a:t>
            </a:r>
          </a:p>
          <a:p>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os</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http.cookies</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print ("Content-type: text/html\n")</a:t>
            </a:r>
          </a:p>
          <a:p>
            <a:r>
              <a:rPr lang="en-IN" sz="2200" dirty="0">
                <a:latin typeface="Times New Roman" panose="02020603050405020304" pitchFamily="18" charset="0"/>
                <a:cs typeface="Times New Roman" panose="02020603050405020304" pitchFamily="18" charset="0"/>
              </a:rPr>
              <a:t>print ("""&lt;html&gt;</a:t>
            </a:r>
          </a:p>
          <a:p>
            <a:r>
              <a:rPr lang="en-IN" sz="2200" dirty="0">
                <a:latin typeface="Times New Roman" panose="02020603050405020304" pitchFamily="18" charset="0"/>
                <a:cs typeface="Times New Roman" panose="02020603050405020304" pitchFamily="18" charset="0"/>
              </a:rPr>
              <a:t>&lt;head&gt;</a:t>
            </a:r>
          </a:p>
          <a:p>
            <a:r>
              <a:rPr lang="en-IN" sz="2200" dirty="0">
                <a:latin typeface="Times New Roman" panose="02020603050405020304" pitchFamily="18" charset="0"/>
                <a:cs typeface="Times New Roman" panose="02020603050405020304" pitchFamily="18" charset="0"/>
              </a:rPr>
              <a:t>&lt;title&gt;Python CGI cookies Get&lt;/title&gt;&lt;/head&gt;</a:t>
            </a:r>
          </a:p>
          <a:p>
            <a:r>
              <a:rPr lang="en-IN" sz="2200" dirty="0">
                <a:latin typeface="Times New Roman" panose="02020603050405020304" pitchFamily="18" charset="0"/>
                <a:cs typeface="Times New Roman" panose="02020603050405020304" pitchFamily="18" charset="0"/>
              </a:rPr>
              <a:t>&lt;body&gt;</a:t>
            </a:r>
          </a:p>
          <a:p>
            <a:r>
              <a:rPr lang="en-IN" sz="2200" dirty="0">
                <a:latin typeface="Times New Roman" panose="02020603050405020304" pitchFamily="18" charset="0"/>
                <a:cs typeface="Times New Roman" panose="02020603050405020304" pitchFamily="18" charset="0"/>
              </a:rPr>
              <a:t>Retrieved cookie details:&lt;</a:t>
            </a:r>
            <a:r>
              <a:rPr lang="en-IN" sz="2200" dirty="0" err="1">
                <a:latin typeface="Times New Roman" panose="02020603050405020304" pitchFamily="18" charset="0"/>
                <a:cs typeface="Times New Roman" panose="02020603050405020304" pitchFamily="18" charset="0"/>
              </a:rPr>
              <a:t>br</a:t>
            </a:r>
            <a:r>
              <a:rPr lang="en-IN" sz="2200" dirty="0">
                <a:latin typeface="Times New Roman" panose="02020603050405020304" pitchFamily="18" charset="0"/>
                <a:cs typeface="Times New Roman" panose="02020603050405020304" pitchFamily="18" charset="0"/>
              </a:rPr>
              <a:t>/&gt;&lt;</a:t>
            </a:r>
            <a:r>
              <a:rPr lang="en-IN" sz="2200" dirty="0" err="1">
                <a:latin typeface="Times New Roman" panose="02020603050405020304" pitchFamily="18" charset="0"/>
                <a:cs typeface="Times New Roman" panose="02020603050405020304" pitchFamily="18" charset="0"/>
              </a:rPr>
              <a:t>br</a:t>
            </a:r>
            <a:r>
              <a:rPr lang="en-IN" sz="2200" dirty="0">
                <a:latin typeface="Times New Roman" panose="02020603050405020304" pitchFamily="18" charset="0"/>
                <a:cs typeface="Times New Roman" panose="02020603050405020304" pitchFamily="18" charset="0"/>
              </a:rPr>
              <a:t>/&gt; """)</a:t>
            </a:r>
          </a:p>
          <a:p>
            <a:r>
              <a:rPr lang="en-IN" sz="2200" dirty="0">
                <a:latin typeface="Times New Roman" panose="02020603050405020304" pitchFamily="18" charset="0"/>
                <a:cs typeface="Times New Roman" panose="02020603050405020304" pitchFamily="18" charset="0"/>
              </a:rPr>
              <a:t>if 'HTTP_COOKIE' in </a:t>
            </a:r>
            <a:r>
              <a:rPr lang="en-IN" sz="2200" dirty="0" err="1">
                <a:latin typeface="Times New Roman" panose="02020603050405020304" pitchFamily="18" charset="0"/>
                <a:cs typeface="Times New Roman" panose="02020603050405020304" pitchFamily="18" charset="0"/>
              </a:rPr>
              <a:t>os.environ</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cookie_string</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os.environ.get</a:t>
            </a:r>
            <a:r>
              <a:rPr lang="en-IN" sz="2200" dirty="0">
                <a:latin typeface="Times New Roman" panose="02020603050405020304" pitchFamily="18" charset="0"/>
                <a:cs typeface="Times New Roman" panose="02020603050405020304" pitchFamily="18" charset="0"/>
              </a:rPr>
              <a:t>('HTTP_COOKIE')    </a:t>
            </a:r>
          </a:p>
          <a:p>
            <a:r>
              <a:rPr lang="en-IN" sz="2200" dirty="0">
                <a:latin typeface="Times New Roman" panose="02020603050405020304" pitchFamily="18" charset="0"/>
                <a:cs typeface="Times New Roman" panose="02020603050405020304" pitchFamily="18" charset="0"/>
              </a:rPr>
              <a:t>    for e in </a:t>
            </a:r>
            <a:r>
              <a:rPr lang="en-IN" sz="2200" dirty="0" err="1">
                <a:latin typeface="Times New Roman" panose="02020603050405020304" pitchFamily="18" charset="0"/>
                <a:cs typeface="Times New Roman" panose="02020603050405020304" pitchFamily="18" charset="0"/>
              </a:rPr>
              <a:t>cookie_string.split</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temp=</a:t>
            </a:r>
            <a:r>
              <a:rPr lang="en-IN" sz="2200" dirty="0" err="1">
                <a:latin typeface="Times New Roman" panose="02020603050405020304" pitchFamily="18" charset="0"/>
                <a:cs typeface="Times New Roman" panose="02020603050405020304" pitchFamily="18" charset="0"/>
              </a:rPr>
              <a:t>e.split</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print(temp[0], ':',temp[1])</a:t>
            </a:r>
          </a:p>
          <a:p>
            <a:r>
              <a:rPr lang="en-IN" sz="2200" dirty="0">
                <a:latin typeface="Times New Roman" panose="02020603050405020304" pitchFamily="18" charset="0"/>
                <a:cs typeface="Times New Roman" panose="02020603050405020304" pitchFamily="18" charset="0"/>
              </a:rPr>
              <a:t>        print("&lt;</a:t>
            </a:r>
            <a:r>
              <a:rPr lang="en-IN" sz="2200" dirty="0" err="1">
                <a:latin typeface="Times New Roman" panose="02020603050405020304" pitchFamily="18" charset="0"/>
                <a:cs typeface="Times New Roman" panose="02020603050405020304" pitchFamily="18" charset="0"/>
              </a:rPr>
              <a:t>br</a:t>
            </a:r>
            <a:r>
              <a:rPr lang="en-IN" sz="2200" dirty="0">
                <a:latin typeface="Times New Roman" panose="02020603050405020304" pitchFamily="18" charset="0"/>
                <a:cs typeface="Times New Roman" panose="02020603050405020304" pitchFamily="18" charset="0"/>
              </a:rPr>
              <a:t>&gt;")</a:t>
            </a:r>
          </a:p>
          <a:p>
            <a:r>
              <a:rPr lang="en-IN" sz="2200" dirty="0">
                <a:latin typeface="Times New Roman" panose="02020603050405020304" pitchFamily="18" charset="0"/>
                <a:cs typeface="Times New Roman" panose="02020603050405020304" pitchFamily="18" charset="0"/>
              </a:rPr>
              <a:t>print ("""&lt;/body&gt;</a:t>
            </a:r>
          </a:p>
          <a:p>
            <a:r>
              <a:rPr lang="en-IN" sz="2200" dirty="0">
                <a:latin typeface="Times New Roman" panose="02020603050405020304" pitchFamily="18" charset="0"/>
                <a:cs typeface="Times New Roman" panose="02020603050405020304" pitchFamily="18" charset="0"/>
              </a:rPr>
              <a:t>&lt;/html&gt;""")</a:t>
            </a:r>
          </a:p>
        </p:txBody>
      </p:sp>
      <p:sp>
        <p:nvSpPr>
          <p:cNvPr id="5" name="TextBox 4">
            <a:extLst>
              <a:ext uri="{FF2B5EF4-FFF2-40B4-BE49-F238E27FC236}">
                <a16:creationId xmlns:a16="http://schemas.microsoft.com/office/drawing/2014/main" id="{F82C4C2A-A6A6-4D3A-BF02-EFED019EB14B}"/>
              </a:ext>
            </a:extLst>
          </p:cNvPr>
          <p:cNvSpPr txBox="1"/>
          <p:nvPr/>
        </p:nvSpPr>
        <p:spPr>
          <a:xfrm>
            <a:off x="4681183" y="1379800"/>
            <a:ext cx="4353636" cy="400110"/>
          </a:xfrm>
          <a:prstGeom prst="rect">
            <a:avLst/>
          </a:prstGeom>
          <a:noFill/>
          <a:ln>
            <a:solidFill>
              <a:srgbClr val="7030A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Python built-in module to access cookies</a:t>
            </a:r>
          </a:p>
        </p:txBody>
      </p:sp>
      <p:cxnSp>
        <p:nvCxnSpPr>
          <p:cNvPr id="6" name="Straight Arrow Connector 5">
            <a:extLst>
              <a:ext uri="{FF2B5EF4-FFF2-40B4-BE49-F238E27FC236}">
                <a16:creationId xmlns:a16="http://schemas.microsoft.com/office/drawing/2014/main" id="{324C981A-9CB4-44C8-8E3E-9B63D5968297}"/>
              </a:ext>
            </a:extLst>
          </p:cNvPr>
          <p:cNvCxnSpPr>
            <a:cxnSpLocks/>
          </p:cNvCxnSpPr>
          <p:nvPr/>
        </p:nvCxnSpPr>
        <p:spPr>
          <a:xfrm>
            <a:off x="2838734" y="1570391"/>
            <a:ext cx="1842448"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951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2D13-5B27-42E9-8826-6646C95B985D}"/>
              </a:ext>
            </a:extLst>
          </p:cNvPr>
          <p:cNvSpPr>
            <a:spLocks noGrp="1"/>
          </p:cNvSpPr>
          <p:nvPr>
            <p:ph type="title"/>
          </p:nvPr>
        </p:nvSpPr>
        <p:spPr>
          <a:xfrm>
            <a:off x="838200" y="365125"/>
            <a:ext cx="10515600" cy="767639"/>
          </a:xfrm>
        </p:spPr>
        <p:txBody>
          <a:bodyPr>
            <a:normAutofit/>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68583710-6FDE-4DAD-A95A-9A2F9364C948}"/>
              </a:ext>
            </a:extLst>
          </p:cNvPr>
          <p:cNvSpPr>
            <a:spLocks noGrp="1"/>
          </p:cNvSpPr>
          <p:nvPr>
            <p:ph idx="1"/>
          </p:nvPr>
        </p:nvSpPr>
        <p:spPr>
          <a:xfrm>
            <a:off x="204715" y="1310184"/>
            <a:ext cx="11832609" cy="5547815"/>
          </a:xfrm>
        </p:spPr>
        <p:txBody>
          <a:bodyPr>
            <a:normAutofit/>
          </a:bodyPr>
          <a:lstStyle/>
          <a:p>
            <a:r>
              <a:rPr lang="en-IN" dirty="0"/>
              <a:t>Start ‘Apache’ server and run following URL :</a:t>
            </a:r>
          </a:p>
          <a:p>
            <a:pPr marL="0" indent="0">
              <a:buNone/>
            </a:pPr>
            <a:r>
              <a:rPr lang="en-IN" dirty="0"/>
              <a:t>	</a:t>
            </a:r>
            <a:r>
              <a:rPr lang="en-IN" dirty="0">
                <a:hlinkClick r:id="rId2"/>
              </a:rPr>
              <a:t>http://localhost/cgi-bin/cookie_get.py</a:t>
            </a:r>
            <a:endParaRPr lang="en-IN" dirty="0"/>
          </a:p>
          <a:p>
            <a:r>
              <a:rPr lang="en-IN" dirty="0"/>
              <a:t>Output will be:</a:t>
            </a:r>
          </a:p>
          <a:p>
            <a:endParaRPr lang="en-IN" dirty="0"/>
          </a:p>
          <a:p>
            <a:endParaRPr lang="en-IN" dirty="0"/>
          </a:p>
          <a:p>
            <a:endParaRPr lang="en-IN" dirty="0"/>
          </a:p>
          <a:p>
            <a:r>
              <a:rPr lang="en-IN" dirty="0"/>
              <a:t> This output shows retrieved cookies, which were stored by HTTP server-localhost (our own computer) on the client machine (again our own system).</a:t>
            </a:r>
          </a:p>
          <a:p>
            <a:r>
              <a:rPr lang="en-IN" b="1" dirty="0"/>
              <a:t>Note:</a:t>
            </a:r>
            <a:r>
              <a:rPr lang="en-IN" dirty="0"/>
              <a:t> If you delete cookies by going into web browser’s settings menu, and if you run this file ‘cookie_get.py’ again, it will display nothing. Because, stored cookies are deleted.</a:t>
            </a:r>
          </a:p>
        </p:txBody>
      </p:sp>
      <p:pic>
        <p:nvPicPr>
          <p:cNvPr id="4" name="Picture 3">
            <a:extLst>
              <a:ext uri="{FF2B5EF4-FFF2-40B4-BE49-F238E27FC236}">
                <a16:creationId xmlns:a16="http://schemas.microsoft.com/office/drawing/2014/main" id="{F7EC10EC-4A13-4180-BE60-D7AA221F04BB}"/>
              </a:ext>
            </a:extLst>
          </p:cNvPr>
          <p:cNvPicPr>
            <a:picLocks noChangeAspect="1"/>
          </p:cNvPicPr>
          <p:nvPr/>
        </p:nvPicPr>
        <p:blipFill>
          <a:blip r:embed="rId3"/>
          <a:stretch>
            <a:fillRect/>
          </a:stretch>
        </p:blipFill>
        <p:spPr>
          <a:xfrm>
            <a:off x="2950830" y="2418782"/>
            <a:ext cx="4543425" cy="1638300"/>
          </a:xfrm>
          <a:prstGeom prst="rect">
            <a:avLst/>
          </a:prstGeom>
        </p:spPr>
      </p:pic>
    </p:spTree>
    <p:extLst>
      <p:ext uri="{BB962C8B-B14F-4D97-AF65-F5344CB8AC3E}">
        <p14:creationId xmlns:p14="http://schemas.microsoft.com/office/powerpoint/2010/main" val="45474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87F4-9FA7-4CFD-A5C0-33BBB9D09428}"/>
              </a:ext>
            </a:extLst>
          </p:cNvPr>
          <p:cNvSpPr>
            <a:spLocks noGrp="1"/>
          </p:cNvSpPr>
          <p:nvPr>
            <p:ph type="title"/>
          </p:nvPr>
        </p:nvSpPr>
        <p:spPr>
          <a:xfrm>
            <a:off x="838200" y="128789"/>
            <a:ext cx="10515600" cy="669701"/>
          </a:xfrm>
        </p:spPr>
        <p:txBody>
          <a:bodyPr>
            <a:normAutofit fontScale="90000"/>
          </a:bodyPr>
          <a:lstStyle/>
          <a:p>
            <a:pPr algn="ctr"/>
            <a:r>
              <a:rPr lang="en-IN" dirty="0"/>
              <a:t>Installation and configuration</a:t>
            </a:r>
          </a:p>
        </p:txBody>
      </p:sp>
      <p:sp>
        <p:nvSpPr>
          <p:cNvPr id="3" name="Content Placeholder 2">
            <a:extLst>
              <a:ext uri="{FF2B5EF4-FFF2-40B4-BE49-F238E27FC236}">
                <a16:creationId xmlns:a16="http://schemas.microsoft.com/office/drawing/2014/main" id="{6DC61E67-D1E7-474C-B7FB-9A87A75B99DB}"/>
              </a:ext>
            </a:extLst>
          </p:cNvPr>
          <p:cNvSpPr>
            <a:spLocks noGrp="1"/>
          </p:cNvSpPr>
          <p:nvPr>
            <p:ph idx="1"/>
          </p:nvPr>
        </p:nvSpPr>
        <p:spPr>
          <a:xfrm>
            <a:off x="257577" y="901521"/>
            <a:ext cx="11797047" cy="5550794"/>
          </a:xfrm>
        </p:spPr>
        <p:txBody>
          <a:bodyPr>
            <a:normAutofit/>
          </a:bodyPr>
          <a:lstStyle/>
          <a:p>
            <a:r>
              <a:rPr lang="en-IN" dirty="0"/>
              <a:t>To perform CGI programming, we need a HTTP web server.</a:t>
            </a:r>
          </a:p>
          <a:p>
            <a:r>
              <a:rPr lang="en-IN" dirty="0"/>
              <a:t>We will use ‘Apache’ which is a most widely used HTTP web server.</a:t>
            </a:r>
          </a:p>
          <a:p>
            <a:r>
              <a:rPr lang="en-IN" dirty="0"/>
              <a:t>Using, </a:t>
            </a:r>
            <a:r>
              <a:rPr lang="en-IN" dirty="0" err="1"/>
              <a:t>Xampp</a:t>
            </a:r>
            <a:r>
              <a:rPr lang="en-IN" dirty="0"/>
              <a:t> (or </a:t>
            </a:r>
            <a:r>
              <a:rPr lang="en-IN" dirty="0" err="1"/>
              <a:t>Wampp</a:t>
            </a:r>
            <a:r>
              <a:rPr lang="en-IN" dirty="0"/>
              <a:t>) software for windows, Apache server can be set up.</a:t>
            </a:r>
          </a:p>
          <a:p>
            <a:pPr marL="0" indent="0">
              <a:buNone/>
            </a:pPr>
            <a:r>
              <a:rPr lang="en-IN" dirty="0"/>
              <a:t>Link to download </a:t>
            </a:r>
            <a:r>
              <a:rPr lang="en-IN" dirty="0" err="1"/>
              <a:t>Xampp</a:t>
            </a:r>
            <a:r>
              <a:rPr lang="en-IN" dirty="0"/>
              <a:t> tool:</a:t>
            </a:r>
          </a:p>
          <a:p>
            <a:pPr marL="0" indent="0">
              <a:buNone/>
            </a:pPr>
            <a:r>
              <a:rPr lang="en-IN" sz="1800" dirty="0">
                <a:hlinkClick r:id="rId2"/>
              </a:rPr>
              <a:t>https://downloadsapachefriends.global.ssl.fastly.net/7.4.3/xampp-windows-x64-7.4.3-0-VC15-installer.exe?from_af=true</a:t>
            </a:r>
            <a:endParaRPr lang="en-IN" sz="1700" dirty="0"/>
          </a:p>
          <a:p>
            <a:r>
              <a:rPr lang="en-IN" sz="2600" dirty="0"/>
              <a:t>Download and install </a:t>
            </a:r>
            <a:r>
              <a:rPr lang="en-IN" sz="2600" dirty="0" err="1"/>
              <a:t>Xampp</a:t>
            </a:r>
            <a:r>
              <a:rPr lang="en-IN" sz="2600" dirty="0"/>
              <a:t> server in your system.</a:t>
            </a:r>
          </a:p>
          <a:p>
            <a:r>
              <a:rPr lang="en-IN" sz="2600" dirty="0"/>
              <a:t>To enable CGI support on </a:t>
            </a:r>
            <a:r>
              <a:rPr lang="en-IN" sz="2600" dirty="0" err="1"/>
              <a:t>Xampp</a:t>
            </a:r>
            <a:r>
              <a:rPr lang="en-IN" sz="2600" dirty="0"/>
              <a:t> server, certain modification must be done in configuration file-</a:t>
            </a:r>
            <a:r>
              <a:rPr lang="en-IN" sz="2400" dirty="0"/>
              <a:t> '</a:t>
            </a:r>
            <a:r>
              <a:rPr lang="en-IN" sz="2400" dirty="0" err="1"/>
              <a:t>httpd.conf</a:t>
            </a:r>
            <a:r>
              <a:rPr lang="en-IN" sz="2400" dirty="0"/>
              <a:t>’</a:t>
            </a:r>
            <a:r>
              <a:rPr lang="en-IN" sz="2600" dirty="0"/>
              <a:t>. Location of this file is given below:</a:t>
            </a:r>
          </a:p>
          <a:p>
            <a:pPr marL="0" indent="0">
              <a:buNone/>
            </a:pPr>
            <a:r>
              <a:rPr lang="en-IN" sz="2600" dirty="0"/>
              <a:t>		c:\xampp\apache\conf\httpd.conf</a:t>
            </a:r>
          </a:p>
          <a:p>
            <a:r>
              <a:rPr lang="en-IN" sz="2600" dirty="0"/>
              <a:t>Open this file using notepad.</a:t>
            </a:r>
          </a:p>
          <a:p>
            <a:r>
              <a:rPr lang="en-IN" sz="2600" dirty="0"/>
              <a:t>Perform following modifications in this ‘</a:t>
            </a:r>
            <a:r>
              <a:rPr lang="en-IN" sz="2600" dirty="0" err="1"/>
              <a:t>httpd.conf</a:t>
            </a:r>
            <a:r>
              <a:rPr lang="en-IN" sz="2600" dirty="0"/>
              <a:t>’ (go to next slide)</a:t>
            </a:r>
          </a:p>
        </p:txBody>
      </p:sp>
    </p:spTree>
    <p:extLst>
      <p:ext uri="{BB962C8B-B14F-4D97-AF65-F5344CB8AC3E}">
        <p14:creationId xmlns:p14="http://schemas.microsoft.com/office/powerpoint/2010/main" val="361354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2D5F-1026-48BA-94F1-ACA722420BBB}"/>
              </a:ext>
            </a:extLst>
          </p:cNvPr>
          <p:cNvSpPr>
            <a:spLocks noGrp="1"/>
          </p:cNvSpPr>
          <p:nvPr>
            <p:ph type="title"/>
          </p:nvPr>
        </p:nvSpPr>
        <p:spPr>
          <a:xfrm>
            <a:off x="956256" y="0"/>
            <a:ext cx="10515600" cy="793974"/>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B17346F-1A49-477B-AE58-39E60152C4BA}"/>
              </a:ext>
            </a:extLst>
          </p:cNvPr>
          <p:cNvSpPr>
            <a:spLocks noGrp="1"/>
          </p:cNvSpPr>
          <p:nvPr>
            <p:ph idx="1"/>
          </p:nvPr>
        </p:nvSpPr>
        <p:spPr>
          <a:xfrm>
            <a:off x="476518" y="793974"/>
            <a:ext cx="11475076" cy="5954556"/>
          </a:xfrm>
        </p:spPr>
        <p:txBody>
          <a:bodyPr>
            <a:normAutofit/>
          </a:bodyPr>
          <a:lstStyle/>
          <a:p>
            <a:pPr marL="0" indent="0">
              <a:buNone/>
            </a:pPr>
            <a:r>
              <a:rPr lang="en-IN" sz="2200" dirty="0"/>
              <a:t>1) Look for following block in the file: (open file using notepad)</a:t>
            </a:r>
          </a:p>
          <a:p>
            <a:pPr marL="0" indent="0">
              <a:buNone/>
            </a:pPr>
            <a:r>
              <a:rPr lang="en-IN" sz="1600" dirty="0"/>
              <a:t>&lt;Directory /&gt;</a:t>
            </a:r>
          </a:p>
          <a:p>
            <a:pPr marL="0" indent="0">
              <a:buNone/>
            </a:pPr>
            <a:r>
              <a:rPr lang="en-IN" sz="1600" dirty="0" err="1"/>
              <a:t>AllowOverride</a:t>
            </a:r>
            <a:r>
              <a:rPr lang="en-IN" sz="1600" dirty="0"/>
              <a:t> none</a:t>
            </a:r>
          </a:p>
          <a:p>
            <a:pPr marL="0" indent="0">
              <a:buNone/>
            </a:pPr>
            <a:r>
              <a:rPr lang="en-IN" sz="1600" dirty="0"/>
              <a:t>Require all denied</a:t>
            </a:r>
          </a:p>
          <a:p>
            <a:pPr marL="0" indent="0">
              <a:buNone/>
            </a:pPr>
            <a:r>
              <a:rPr lang="en-IN" sz="1600" dirty="0"/>
              <a:t>&lt;/Directory&gt;</a:t>
            </a:r>
          </a:p>
          <a:p>
            <a:r>
              <a:rPr lang="en-IN" sz="2200" dirty="0"/>
              <a:t>Replace that block with following block:</a:t>
            </a:r>
          </a:p>
          <a:p>
            <a:pPr marL="0" indent="0">
              <a:buNone/>
            </a:pPr>
            <a:r>
              <a:rPr lang="en-IN" sz="1600" dirty="0"/>
              <a:t>&lt;Directory /&gt;</a:t>
            </a:r>
          </a:p>
          <a:p>
            <a:pPr marL="0" indent="0">
              <a:buNone/>
            </a:pPr>
            <a:r>
              <a:rPr lang="en-IN" sz="1600" dirty="0" err="1"/>
              <a:t>AllowOverride</a:t>
            </a:r>
            <a:r>
              <a:rPr lang="en-IN" sz="1600" dirty="0"/>
              <a:t> None</a:t>
            </a:r>
          </a:p>
          <a:p>
            <a:pPr marL="0" indent="0">
              <a:buNone/>
            </a:pPr>
            <a:r>
              <a:rPr lang="en-IN" sz="1600" dirty="0"/>
              <a:t>	Options </a:t>
            </a:r>
            <a:r>
              <a:rPr lang="en-IN" sz="1600" dirty="0" err="1"/>
              <a:t>ExecCGI</a:t>
            </a:r>
            <a:endParaRPr lang="en-IN" sz="1600" dirty="0"/>
          </a:p>
          <a:p>
            <a:pPr marL="0" indent="0">
              <a:buNone/>
            </a:pPr>
            <a:r>
              <a:rPr lang="en-IN" sz="1600" dirty="0"/>
              <a:t>	Order </a:t>
            </a:r>
            <a:r>
              <a:rPr lang="en-IN" sz="1600" dirty="0" err="1"/>
              <a:t>allow,deny</a:t>
            </a:r>
            <a:endParaRPr lang="en-IN" sz="1600" dirty="0"/>
          </a:p>
          <a:p>
            <a:pPr marL="0" indent="0">
              <a:buNone/>
            </a:pPr>
            <a:r>
              <a:rPr lang="en-IN" sz="1600" dirty="0"/>
              <a:t>	Allow from all</a:t>
            </a:r>
          </a:p>
          <a:p>
            <a:pPr marL="0" indent="0">
              <a:buNone/>
            </a:pPr>
            <a:r>
              <a:rPr lang="en-IN" sz="1600" dirty="0"/>
              <a:t>&lt;/Directory&gt;</a:t>
            </a:r>
          </a:p>
          <a:p>
            <a:pPr marL="0" indent="0">
              <a:buNone/>
            </a:pPr>
            <a:r>
              <a:rPr lang="en-IN" sz="2200" dirty="0"/>
              <a:t>2) Locate following statement in that ‘</a:t>
            </a:r>
            <a:r>
              <a:rPr lang="en-IN" sz="2200" dirty="0" err="1"/>
              <a:t>httpd.conf</a:t>
            </a:r>
            <a:r>
              <a:rPr lang="en-IN" sz="2200" dirty="0"/>
              <a:t>’ file:</a:t>
            </a:r>
          </a:p>
          <a:p>
            <a:pPr marL="0" indent="0">
              <a:buNone/>
            </a:pPr>
            <a:r>
              <a:rPr lang="en-IN" sz="1600" dirty="0"/>
              <a:t>	</a:t>
            </a:r>
            <a:r>
              <a:rPr lang="en-IN" sz="1600" dirty="0" err="1"/>
              <a:t>AddHandler</a:t>
            </a:r>
            <a:r>
              <a:rPr lang="en-IN" sz="1600" dirty="0"/>
              <a:t> </a:t>
            </a:r>
            <a:r>
              <a:rPr lang="en-IN" sz="1600" dirty="0" err="1"/>
              <a:t>cgi</a:t>
            </a:r>
            <a:r>
              <a:rPr lang="en-IN" sz="1600" dirty="0"/>
              <a:t>-script .</a:t>
            </a:r>
            <a:r>
              <a:rPr lang="en-IN" sz="1600" dirty="0" err="1"/>
              <a:t>cgi</a:t>
            </a:r>
            <a:r>
              <a:rPr lang="en-IN" sz="1600" dirty="0"/>
              <a:t> .pl .asp</a:t>
            </a:r>
          </a:p>
          <a:p>
            <a:pPr marL="0" indent="0">
              <a:buNone/>
            </a:pPr>
            <a:r>
              <a:rPr lang="en-IN" sz="2200" dirty="0"/>
              <a:t>Replace that statement with following statement:</a:t>
            </a:r>
          </a:p>
          <a:p>
            <a:pPr marL="0" indent="0">
              <a:buNone/>
            </a:pPr>
            <a:r>
              <a:rPr lang="en-IN" sz="1600" dirty="0"/>
              <a:t>	</a:t>
            </a:r>
            <a:r>
              <a:rPr lang="en-IN" sz="1600" dirty="0" err="1"/>
              <a:t>AddHandler</a:t>
            </a:r>
            <a:r>
              <a:rPr lang="en-IN" sz="1600" dirty="0"/>
              <a:t> </a:t>
            </a:r>
            <a:r>
              <a:rPr lang="en-IN" sz="1600" dirty="0" err="1"/>
              <a:t>cgi</a:t>
            </a:r>
            <a:r>
              <a:rPr lang="en-IN" sz="1600" dirty="0"/>
              <a:t>-script .</a:t>
            </a:r>
            <a:r>
              <a:rPr lang="en-IN" sz="1600" dirty="0" err="1"/>
              <a:t>cgi</a:t>
            </a:r>
            <a:r>
              <a:rPr lang="en-IN" sz="1600" dirty="0"/>
              <a:t> .pl .asp .</a:t>
            </a:r>
            <a:r>
              <a:rPr lang="en-IN" sz="1600" dirty="0" err="1"/>
              <a:t>py</a:t>
            </a:r>
            <a:endParaRPr lang="en-IN" sz="1600" dirty="0"/>
          </a:p>
          <a:p>
            <a:pPr marL="0" indent="0">
              <a:buNone/>
            </a:pPr>
            <a:endParaRPr lang="en-IN" dirty="0"/>
          </a:p>
        </p:txBody>
      </p:sp>
      <p:sp>
        <p:nvSpPr>
          <p:cNvPr id="6" name="TextBox 5">
            <a:extLst>
              <a:ext uri="{FF2B5EF4-FFF2-40B4-BE49-F238E27FC236}">
                <a16:creationId xmlns:a16="http://schemas.microsoft.com/office/drawing/2014/main" id="{E52D121B-48FC-4733-8B57-42A46845BD26}"/>
              </a:ext>
            </a:extLst>
          </p:cNvPr>
          <p:cNvSpPr txBox="1"/>
          <p:nvPr/>
        </p:nvSpPr>
        <p:spPr>
          <a:xfrm>
            <a:off x="7083380" y="4440206"/>
            <a:ext cx="463210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After performing these 2 steps, now your </a:t>
            </a:r>
            <a:r>
              <a:rPr lang="en-IN" sz="2400" dirty="0" err="1">
                <a:latin typeface="Times New Roman" panose="02020603050405020304" pitchFamily="18" charset="0"/>
                <a:cs typeface="Times New Roman" panose="02020603050405020304" pitchFamily="18" charset="0"/>
              </a:rPr>
              <a:t>xampp</a:t>
            </a:r>
            <a:r>
              <a:rPr lang="en-IN" sz="2400" dirty="0">
                <a:latin typeface="Times New Roman" panose="02020603050405020304" pitchFamily="18" charset="0"/>
                <a:cs typeface="Times New Roman" panose="02020603050405020304" pitchFamily="18" charset="0"/>
              </a:rPr>
              <a:t> web server is ready to run python CGI script.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But first we need to understand Syntax and format of python CGI script.</a:t>
            </a:r>
          </a:p>
        </p:txBody>
      </p:sp>
    </p:spTree>
    <p:extLst>
      <p:ext uri="{BB962C8B-B14F-4D97-AF65-F5344CB8AC3E}">
        <p14:creationId xmlns:p14="http://schemas.microsoft.com/office/powerpoint/2010/main" val="105890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A389-C4B0-408A-A7B8-8F069AC041AF}"/>
              </a:ext>
            </a:extLst>
          </p:cNvPr>
          <p:cNvSpPr>
            <a:spLocks noGrp="1"/>
          </p:cNvSpPr>
          <p:nvPr>
            <p:ph type="title"/>
          </p:nvPr>
        </p:nvSpPr>
        <p:spPr>
          <a:xfrm>
            <a:off x="838200" y="365126"/>
            <a:ext cx="10515600" cy="1054242"/>
          </a:xfrm>
        </p:spPr>
        <p:txBody>
          <a:bodyPr/>
          <a:lstStyle/>
          <a:p>
            <a:pPr algn="ctr"/>
            <a:r>
              <a:rPr lang="en-IN" dirty="0"/>
              <a:t>Terminologies</a:t>
            </a:r>
          </a:p>
        </p:txBody>
      </p:sp>
      <p:sp>
        <p:nvSpPr>
          <p:cNvPr id="3" name="Content Placeholder 2">
            <a:extLst>
              <a:ext uri="{FF2B5EF4-FFF2-40B4-BE49-F238E27FC236}">
                <a16:creationId xmlns:a16="http://schemas.microsoft.com/office/drawing/2014/main" id="{2117C9FC-DE35-4B08-96EF-1436376C6DA9}"/>
              </a:ext>
            </a:extLst>
          </p:cNvPr>
          <p:cNvSpPr>
            <a:spLocks noGrp="1"/>
          </p:cNvSpPr>
          <p:nvPr>
            <p:ph idx="1"/>
          </p:nvPr>
        </p:nvSpPr>
        <p:spPr>
          <a:xfrm>
            <a:off x="491319" y="1419368"/>
            <a:ext cx="11491415" cy="4757595"/>
          </a:xfrm>
        </p:spPr>
        <p:txBody>
          <a:bodyPr/>
          <a:lstStyle/>
          <a:p>
            <a:r>
              <a:rPr lang="en-IN" dirty="0"/>
              <a:t>HTTP server-Apache server- </a:t>
            </a:r>
            <a:r>
              <a:rPr lang="en-IN" dirty="0" err="1"/>
              <a:t>Xampp</a:t>
            </a:r>
            <a:r>
              <a:rPr lang="en-IN" dirty="0"/>
              <a:t> server is installed on our system. That means our system itself work as a server.</a:t>
            </a:r>
          </a:p>
          <a:p>
            <a:r>
              <a:rPr lang="en-IN" dirty="0"/>
              <a:t>When our own system work as a server, it is called as ‘localhost’ (</a:t>
            </a:r>
            <a:r>
              <a:rPr lang="en-IN" dirty="0" err="1"/>
              <a:t>ip</a:t>
            </a:r>
            <a:r>
              <a:rPr lang="en-IN" dirty="0"/>
              <a:t> address- 127.0.0.1).</a:t>
            </a:r>
          </a:p>
          <a:p>
            <a:r>
              <a:rPr lang="en-IN" dirty="0"/>
              <a:t>Client- It is the web browser of user’s computer, which makes request to server.</a:t>
            </a:r>
          </a:p>
          <a:p>
            <a:r>
              <a:rPr lang="en-IN" dirty="0"/>
              <a:t>Here, you can use any web browser like chrome, </a:t>
            </a:r>
            <a:r>
              <a:rPr lang="en-IN" dirty="0" err="1"/>
              <a:t>firefox</a:t>
            </a:r>
            <a:r>
              <a:rPr lang="en-IN" dirty="0"/>
              <a:t>, safari, opera, UC browser etc. They will be called as ‘</a:t>
            </a:r>
            <a:r>
              <a:rPr lang="en-IN"/>
              <a:t>client’.</a:t>
            </a:r>
            <a:endParaRPr lang="en-IN" dirty="0"/>
          </a:p>
        </p:txBody>
      </p:sp>
    </p:spTree>
    <p:extLst>
      <p:ext uri="{BB962C8B-B14F-4D97-AF65-F5344CB8AC3E}">
        <p14:creationId xmlns:p14="http://schemas.microsoft.com/office/powerpoint/2010/main" val="15123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62EE-444C-4CD4-A149-90FA69DF66D7}"/>
              </a:ext>
            </a:extLst>
          </p:cNvPr>
          <p:cNvSpPr>
            <a:spLocks noGrp="1"/>
          </p:cNvSpPr>
          <p:nvPr>
            <p:ph type="title"/>
          </p:nvPr>
        </p:nvSpPr>
        <p:spPr>
          <a:xfrm>
            <a:off x="838200" y="365126"/>
            <a:ext cx="10515600" cy="600790"/>
          </a:xfrm>
        </p:spPr>
        <p:txBody>
          <a:bodyPr>
            <a:normAutofit fontScale="90000"/>
          </a:bodyPr>
          <a:lstStyle/>
          <a:p>
            <a:pPr algn="ctr"/>
            <a:r>
              <a:rPr lang="en-IN" dirty="0"/>
              <a:t>CGI Script</a:t>
            </a:r>
          </a:p>
        </p:txBody>
      </p:sp>
      <p:sp>
        <p:nvSpPr>
          <p:cNvPr id="3" name="Content Placeholder 2">
            <a:extLst>
              <a:ext uri="{FF2B5EF4-FFF2-40B4-BE49-F238E27FC236}">
                <a16:creationId xmlns:a16="http://schemas.microsoft.com/office/drawing/2014/main" id="{35A2C536-2646-4337-934A-FE727DBD881E}"/>
              </a:ext>
            </a:extLst>
          </p:cNvPr>
          <p:cNvSpPr>
            <a:spLocks noGrp="1"/>
          </p:cNvSpPr>
          <p:nvPr>
            <p:ph idx="1"/>
          </p:nvPr>
        </p:nvSpPr>
        <p:spPr>
          <a:xfrm>
            <a:off x="296214" y="1249251"/>
            <a:ext cx="11895786" cy="5243624"/>
          </a:xfrm>
        </p:spPr>
        <p:txBody>
          <a:bodyPr>
            <a:normAutofit lnSpcReduction="10000"/>
          </a:bodyPr>
          <a:lstStyle/>
          <a:p>
            <a:r>
              <a:rPr lang="en-IN" dirty="0"/>
              <a:t>Python CGI script has two sections </a:t>
            </a:r>
          </a:p>
          <a:p>
            <a:pPr lvl="1"/>
            <a:r>
              <a:rPr lang="en-IN" dirty="0"/>
              <a:t>The first section holds headers that tells the client which kind of data is provided as response.</a:t>
            </a:r>
          </a:p>
          <a:p>
            <a:pPr lvl="1"/>
            <a:r>
              <a:rPr lang="en-IN" dirty="0"/>
              <a:t>The second section is the HTML. It is used to display formatted text on client software (web browser).</a:t>
            </a:r>
          </a:p>
          <a:p>
            <a:pPr marL="0" indent="0">
              <a:buNone/>
            </a:pPr>
            <a:r>
              <a:rPr lang="en-IN" dirty="0"/>
              <a:t>1) Section-1 (HTTP header):  </a:t>
            </a:r>
          </a:p>
          <a:p>
            <a:pPr marL="0" indent="0">
              <a:buNone/>
            </a:pPr>
            <a:r>
              <a:rPr lang="en-IN" dirty="0"/>
              <a:t>Syntax of HTTP header is given as:</a:t>
            </a:r>
          </a:p>
          <a:p>
            <a:pPr marL="0" indent="0">
              <a:buNone/>
            </a:pPr>
            <a:r>
              <a:rPr lang="en-IN" b="1" i="1" dirty="0"/>
              <a:t>HTTP Field Name: Field Content</a:t>
            </a:r>
          </a:p>
          <a:p>
            <a:pPr marL="0" indent="0">
              <a:buNone/>
            </a:pPr>
            <a:r>
              <a:rPr lang="en-IN" dirty="0"/>
              <a:t>Example: One of the headers is “Content-type” and its value is “</a:t>
            </a:r>
            <a:r>
              <a:rPr lang="pt-BR" dirty="0"/>
              <a:t>text/html\r\n\r\n”. It will be written as:</a:t>
            </a:r>
          </a:p>
          <a:p>
            <a:pPr marL="0" indent="0">
              <a:buNone/>
            </a:pPr>
            <a:r>
              <a:rPr lang="en-IN" dirty="0"/>
              <a:t>Content-type: </a:t>
            </a:r>
            <a:r>
              <a:rPr lang="pt-BR" dirty="0"/>
              <a:t>text/html\r\n\r\n</a:t>
            </a:r>
          </a:p>
          <a:p>
            <a:pPr marL="0" indent="0">
              <a:buNone/>
            </a:pPr>
            <a:r>
              <a:rPr lang="pt-BR" dirty="0"/>
              <a:t>Details of other HTTP headers are given in following table.</a:t>
            </a:r>
            <a:endParaRPr lang="en-IN" dirty="0"/>
          </a:p>
        </p:txBody>
      </p:sp>
    </p:spTree>
    <p:extLst>
      <p:ext uri="{BB962C8B-B14F-4D97-AF65-F5344CB8AC3E}">
        <p14:creationId xmlns:p14="http://schemas.microsoft.com/office/powerpoint/2010/main" val="2905810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EE83-EB57-4FDB-AF24-61D2931C0847}"/>
              </a:ext>
            </a:extLst>
          </p:cNvPr>
          <p:cNvSpPr>
            <a:spLocks noGrp="1"/>
          </p:cNvSpPr>
          <p:nvPr>
            <p:ph type="title"/>
          </p:nvPr>
        </p:nvSpPr>
        <p:spPr>
          <a:xfrm>
            <a:off x="838200" y="365125"/>
            <a:ext cx="10515600" cy="1051551"/>
          </a:xfrm>
        </p:spPr>
        <p:txBody>
          <a:bodyPr/>
          <a:lstStyle/>
          <a:p>
            <a:pPr algn="ctr"/>
            <a:r>
              <a:rPr lang="en-IN" dirty="0" err="1"/>
              <a:t>Cntd</a:t>
            </a:r>
            <a:r>
              <a:rPr lang="en-IN" dirty="0"/>
              <a:t>…</a:t>
            </a:r>
          </a:p>
        </p:txBody>
      </p:sp>
      <p:graphicFrame>
        <p:nvGraphicFramePr>
          <p:cNvPr id="4" name="Content Placeholder 3">
            <a:extLst>
              <a:ext uri="{FF2B5EF4-FFF2-40B4-BE49-F238E27FC236}">
                <a16:creationId xmlns:a16="http://schemas.microsoft.com/office/drawing/2014/main" id="{55BFF950-B8A1-4B67-B9F1-CBA3B7CE6ED6}"/>
              </a:ext>
            </a:extLst>
          </p:cNvPr>
          <p:cNvGraphicFramePr>
            <a:graphicFrameLocks noGrp="1"/>
          </p:cNvGraphicFramePr>
          <p:nvPr>
            <p:ph idx="1"/>
            <p:extLst>
              <p:ext uri="{D42A27DB-BD31-4B8C-83A1-F6EECF244321}">
                <p14:modId xmlns:p14="http://schemas.microsoft.com/office/powerpoint/2010/main" val="2053672072"/>
              </p:ext>
            </p:extLst>
          </p:nvPr>
        </p:nvGraphicFramePr>
        <p:xfrm>
          <a:off x="538766" y="1416676"/>
          <a:ext cx="11372045" cy="4511486"/>
        </p:xfrm>
        <a:graphic>
          <a:graphicData uri="http://schemas.openxmlformats.org/drawingml/2006/table">
            <a:tbl>
              <a:tblPr/>
              <a:tblGrid>
                <a:gridCol w="811369">
                  <a:extLst>
                    <a:ext uri="{9D8B030D-6E8A-4147-A177-3AD203B41FA5}">
                      <a16:colId xmlns:a16="http://schemas.microsoft.com/office/drawing/2014/main" val="1893604388"/>
                    </a:ext>
                  </a:extLst>
                </a:gridCol>
                <a:gridCol w="2356835">
                  <a:extLst>
                    <a:ext uri="{9D8B030D-6E8A-4147-A177-3AD203B41FA5}">
                      <a16:colId xmlns:a16="http://schemas.microsoft.com/office/drawing/2014/main" val="2229552409"/>
                    </a:ext>
                  </a:extLst>
                </a:gridCol>
                <a:gridCol w="8203841">
                  <a:extLst>
                    <a:ext uri="{9D8B030D-6E8A-4147-A177-3AD203B41FA5}">
                      <a16:colId xmlns:a16="http://schemas.microsoft.com/office/drawing/2014/main" val="1153120285"/>
                    </a:ext>
                  </a:extLst>
                </a:gridCol>
              </a:tblGrid>
              <a:tr h="259781">
                <a:tc>
                  <a:txBody>
                    <a:bodyPr/>
                    <a:lstStyle/>
                    <a:p>
                      <a:pPr algn="ctr"/>
                      <a:r>
                        <a:rPr lang="en-IN" sz="2000">
                          <a:effectLst/>
                          <a:latin typeface="Times New Roman" panose="02020603050405020304" pitchFamily="18" charset="0"/>
                          <a:cs typeface="Times New Roman" panose="02020603050405020304" pitchFamily="18" charset="0"/>
                        </a:rPr>
                        <a:t>Sr.No.</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effectLst/>
                          <a:latin typeface="Times New Roman" panose="02020603050405020304" pitchFamily="18" charset="0"/>
                          <a:cs typeface="Times New Roman" panose="02020603050405020304" pitchFamily="18" charset="0"/>
                        </a:rPr>
                        <a:t>Header Name</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effectLst/>
                          <a:latin typeface="Times New Roman" panose="02020603050405020304" pitchFamily="18" charset="0"/>
                          <a:cs typeface="Times New Roman" panose="02020603050405020304" pitchFamily="18" charset="0"/>
                        </a:rPr>
                        <a:t>Description</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87774"/>
                  </a:ext>
                </a:extLst>
              </a:tr>
              <a:tr h="649453">
                <a:tc>
                  <a:txBody>
                    <a:bodyPr/>
                    <a:lstStyle/>
                    <a:p>
                      <a:pPr algn="ctr"/>
                      <a:r>
                        <a:rPr lang="en-IN" sz="2000" dirty="0">
                          <a:latin typeface="Times New Roman" panose="02020603050405020304" pitchFamily="18" charset="0"/>
                          <a:cs typeface="Times New Roman" panose="02020603050405020304" pitchFamily="18" charset="0"/>
                        </a:rPr>
                        <a:t>1</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Times New Roman" panose="02020603050405020304" pitchFamily="18" charset="0"/>
                          <a:cs typeface="Times New Roman" panose="02020603050405020304" pitchFamily="18" charset="0"/>
                        </a:rPr>
                        <a:t>Content-type:</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A MIME string defining the format of the file being returned. Example is </a:t>
                      </a:r>
                      <a:r>
                        <a:rPr lang="en-IN" sz="2000" dirty="0" err="1">
                          <a:latin typeface="Times New Roman" panose="02020603050405020304" pitchFamily="18" charset="0"/>
                          <a:cs typeface="Times New Roman" panose="02020603050405020304" pitchFamily="18" charset="0"/>
                        </a:rPr>
                        <a:t>Content-type:text</a:t>
                      </a:r>
                      <a:r>
                        <a:rPr lang="en-IN" sz="2000" dirty="0">
                          <a:latin typeface="Times New Roman" panose="02020603050405020304" pitchFamily="18" charset="0"/>
                          <a:cs typeface="Times New Roman" panose="02020603050405020304" pitchFamily="18" charset="0"/>
                        </a:rPr>
                        <a:t>/html</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7099217"/>
                  </a:ext>
                </a:extLst>
              </a:tr>
              <a:tr h="1039125">
                <a:tc>
                  <a:txBody>
                    <a:bodyPr/>
                    <a:lstStyle/>
                    <a:p>
                      <a:pPr algn="ctr"/>
                      <a:r>
                        <a:rPr lang="en-IN" sz="2000" dirty="0">
                          <a:latin typeface="Times New Roman" panose="02020603050405020304" pitchFamily="18" charset="0"/>
                          <a:cs typeface="Times New Roman" panose="02020603050405020304" pitchFamily="18" charset="0"/>
                        </a:rPr>
                        <a:t>2</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Times New Roman" panose="02020603050405020304" pitchFamily="18" charset="0"/>
                          <a:cs typeface="Times New Roman" panose="02020603050405020304" pitchFamily="18" charset="0"/>
                        </a:rPr>
                        <a:t>Expires: Date</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Specifies the date when information becomes invalid. It is used by the browser to decide when a page needs to be refreshed. A valid date string is in the format 01 Jan 1998 12:00:00 GMT.</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8806113"/>
                  </a:ext>
                </a:extLst>
              </a:tr>
              <a:tr h="649453">
                <a:tc>
                  <a:txBody>
                    <a:bodyPr/>
                    <a:lstStyle/>
                    <a:p>
                      <a:pPr algn="ctr"/>
                      <a:r>
                        <a:rPr lang="en-IN" sz="2000" dirty="0">
                          <a:latin typeface="Times New Roman" panose="02020603050405020304" pitchFamily="18" charset="0"/>
                          <a:cs typeface="Times New Roman" panose="02020603050405020304" pitchFamily="18" charset="0"/>
                        </a:rPr>
                        <a:t>3</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Times New Roman" panose="02020603050405020304" pitchFamily="18" charset="0"/>
                          <a:cs typeface="Times New Roman" panose="02020603050405020304" pitchFamily="18" charset="0"/>
                        </a:rPr>
                        <a:t>Location: URL</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The URL on which the response must be returned, instead of the URL requested. You can use this field to redirect a request to any file.</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003603"/>
                  </a:ext>
                </a:extLst>
              </a:tr>
              <a:tr h="454617">
                <a:tc>
                  <a:txBody>
                    <a:bodyPr/>
                    <a:lstStyle/>
                    <a:p>
                      <a:pPr algn="ctr"/>
                      <a:r>
                        <a:rPr lang="en-IN" sz="2000" dirty="0">
                          <a:latin typeface="Times New Roman" panose="02020603050405020304" pitchFamily="18" charset="0"/>
                          <a:cs typeface="Times New Roman" panose="02020603050405020304" pitchFamily="18" charset="0"/>
                        </a:rPr>
                        <a:t>4</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Times New Roman" panose="02020603050405020304" pitchFamily="18" charset="0"/>
                          <a:cs typeface="Times New Roman" panose="02020603050405020304" pitchFamily="18" charset="0"/>
                        </a:rPr>
                        <a:t>Last-modified: Date</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The date of last modification of the resource.</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081343"/>
                  </a:ext>
                </a:extLst>
              </a:tr>
              <a:tr h="844289">
                <a:tc>
                  <a:txBody>
                    <a:bodyPr/>
                    <a:lstStyle/>
                    <a:p>
                      <a:pPr algn="ctr"/>
                      <a:r>
                        <a:rPr lang="en-IN" sz="2000" dirty="0">
                          <a:latin typeface="Times New Roman" panose="02020603050405020304" pitchFamily="18" charset="0"/>
                          <a:cs typeface="Times New Roman" panose="02020603050405020304" pitchFamily="18" charset="0"/>
                        </a:rPr>
                        <a:t>5</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Times New Roman" panose="02020603050405020304" pitchFamily="18" charset="0"/>
                          <a:cs typeface="Times New Roman" panose="02020603050405020304" pitchFamily="18" charset="0"/>
                        </a:rPr>
                        <a:t>Content-length: N</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The length, in bytes, of the data being returned. The browser uses this value to report the estimated download time for a file.</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599829"/>
                  </a:ext>
                </a:extLst>
              </a:tr>
              <a:tr h="454617">
                <a:tc>
                  <a:txBody>
                    <a:bodyPr/>
                    <a:lstStyle/>
                    <a:p>
                      <a:pPr algn="ctr"/>
                      <a:r>
                        <a:rPr lang="en-IN" sz="2000" dirty="0">
                          <a:latin typeface="Times New Roman" panose="02020603050405020304" pitchFamily="18" charset="0"/>
                          <a:cs typeface="Times New Roman" panose="02020603050405020304" pitchFamily="18" charset="0"/>
                        </a:rPr>
                        <a:t>6</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Times New Roman" panose="02020603050405020304" pitchFamily="18" charset="0"/>
                          <a:cs typeface="Times New Roman" panose="02020603050405020304" pitchFamily="18" charset="0"/>
                        </a:rPr>
                        <a:t>Set-Cookie: String</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Set the cookie passed through </a:t>
                      </a:r>
                      <a:r>
                        <a:rPr lang="en-IN" sz="2000">
                          <a:latin typeface="Times New Roman" panose="02020603050405020304" pitchFamily="18" charset="0"/>
                          <a:cs typeface="Times New Roman" panose="02020603050405020304" pitchFamily="18" charset="0"/>
                        </a:rPr>
                        <a:t>the ‘</a:t>
                      </a:r>
                      <a:r>
                        <a:rPr lang="en-IN" sz="2000" i="0" dirty="0">
                          <a:latin typeface="Times New Roman" panose="02020603050405020304" pitchFamily="18" charset="0"/>
                          <a:cs typeface="Times New Roman" panose="02020603050405020304" pitchFamily="18" charset="0"/>
                        </a:rPr>
                        <a:t>S</a:t>
                      </a:r>
                      <a:r>
                        <a:rPr lang="en-IN" sz="2000" i="0">
                          <a:latin typeface="Times New Roman" panose="02020603050405020304" pitchFamily="18" charset="0"/>
                          <a:cs typeface="Times New Roman" panose="02020603050405020304" pitchFamily="18" charset="0"/>
                        </a:rPr>
                        <a:t>tring</a:t>
                      </a:r>
                      <a:r>
                        <a:rPr lang="en-IN" sz="2000" i="0" dirty="0">
                          <a:latin typeface="Times New Roman" panose="02020603050405020304" pitchFamily="18" charset="0"/>
                          <a:cs typeface="Times New Roman" panose="02020603050405020304" pitchFamily="18" charset="0"/>
                        </a:rPr>
                        <a:t>’</a:t>
                      </a:r>
                    </a:p>
                  </a:txBody>
                  <a:tcPr marL="64945" marR="64945"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138637"/>
                  </a:ext>
                </a:extLst>
              </a:tr>
            </a:tbl>
          </a:graphicData>
        </a:graphic>
      </p:graphicFrame>
    </p:spTree>
    <p:extLst>
      <p:ext uri="{BB962C8B-B14F-4D97-AF65-F5344CB8AC3E}">
        <p14:creationId xmlns:p14="http://schemas.microsoft.com/office/powerpoint/2010/main" val="310442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7983</TotalTime>
  <Words>5683</Words>
  <Application>Microsoft Office PowerPoint</Application>
  <PresentationFormat>Widescreen</PresentationFormat>
  <Paragraphs>540</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Times New Roman</vt:lpstr>
      <vt:lpstr>Wingdings</vt:lpstr>
      <vt:lpstr>Office Theme</vt:lpstr>
      <vt:lpstr>Unit-8 Python with CGI script</vt:lpstr>
      <vt:lpstr>CGI</vt:lpstr>
      <vt:lpstr>Concept of CGI</vt:lpstr>
      <vt:lpstr>CGI Architecture Diagram</vt:lpstr>
      <vt:lpstr>Installation and configuration</vt:lpstr>
      <vt:lpstr>Cntd…</vt:lpstr>
      <vt:lpstr>Terminologies</vt:lpstr>
      <vt:lpstr>CGI Script</vt:lpstr>
      <vt:lpstr>Cntd…</vt:lpstr>
      <vt:lpstr>Cntd…</vt:lpstr>
      <vt:lpstr>Cntd…</vt:lpstr>
      <vt:lpstr>CGI Environment variables</vt:lpstr>
      <vt:lpstr>GET Method</vt:lpstr>
      <vt:lpstr>Example-1 of GET method</vt:lpstr>
      <vt:lpstr>Example-1 GET method (continue)</vt:lpstr>
      <vt:lpstr>Example-1 GET method (continue)</vt:lpstr>
      <vt:lpstr>Example-2 GET method</vt:lpstr>
      <vt:lpstr>POST method</vt:lpstr>
      <vt:lpstr>Cntd…</vt:lpstr>
      <vt:lpstr>FieldStorage class</vt:lpstr>
      <vt:lpstr>Cntd…</vt:lpstr>
      <vt:lpstr>Working with different HTML controls 1) checkbox</vt:lpstr>
      <vt:lpstr>Cntd…</vt:lpstr>
      <vt:lpstr>Cntd…</vt:lpstr>
      <vt:lpstr>2) Radio button, Multiline text and Dropdown list</vt:lpstr>
      <vt:lpstr>PowerPoint Presentation</vt:lpstr>
      <vt:lpstr>Cntd…</vt:lpstr>
      <vt:lpstr>3) File Upload</vt:lpstr>
      <vt:lpstr>PowerPoint Presentation</vt:lpstr>
      <vt:lpstr>Cntd…</vt:lpstr>
      <vt:lpstr>4) File Download</vt:lpstr>
      <vt:lpstr>PowerPoint Presentation</vt:lpstr>
      <vt:lpstr>Cntd…</vt:lpstr>
      <vt:lpstr>Cookies in CGI</vt:lpstr>
      <vt:lpstr>How Cookie works?</vt:lpstr>
      <vt:lpstr>Setting up Cookies</vt:lpstr>
      <vt:lpstr>PowerPoint Presentation</vt:lpstr>
      <vt:lpstr>Cntd..</vt:lpstr>
      <vt:lpstr>Retrieving Cookies</vt:lpstr>
      <vt:lpstr>PowerPoint Presentation</vt:lpstr>
      <vt:lpstr>Cntd…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dc:creator>
  <cp:lastModifiedBy>Nilesh</cp:lastModifiedBy>
  <cp:revision>3073</cp:revision>
  <dcterms:created xsi:type="dcterms:W3CDTF">2020-01-09T22:57:40Z</dcterms:created>
  <dcterms:modified xsi:type="dcterms:W3CDTF">2022-04-27T03:57:39Z</dcterms:modified>
</cp:coreProperties>
</file>