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6" r:id="rId3"/>
    <p:sldId id="307" r:id="rId4"/>
    <p:sldId id="304" r:id="rId5"/>
    <p:sldId id="309" r:id="rId6"/>
    <p:sldId id="308" r:id="rId7"/>
    <p:sldId id="311" r:id="rId8"/>
    <p:sldId id="310" r:id="rId9"/>
    <p:sldId id="312" r:id="rId10"/>
    <p:sldId id="313" r:id="rId11"/>
    <p:sldId id="315" r:id="rId12"/>
    <p:sldId id="316" r:id="rId13"/>
    <p:sldId id="314" r:id="rId14"/>
    <p:sldId id="317" r:id="rId15"/>
    <p:sldId id="318" r:id="rId16"/>
    <p:sldId id="319" r:id="rId17"/>
    <p:sldId id="320" r:id="rId18"/>
    <p:sldId id="330" r:id="rId19"/>
    <p:sldId id="321" r:id="rId20"/>
    <p:sldId id="322" r:id="rId21"/>
    <p:sldId id="323" r:id="rId22"/>
    <p:sldId id="324" r:id="rId23"/>
    <p:sldId id="325" r:id="rId24"/>
    <p:sldId id="326" r:id="rId25"/>
    <p:sldId id="327" r:id="rId26"/>
    <p:sldId id="328" r:id="rId27"/>
    <p:sldId id="329"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FC52-524C-414E-A687-E8A532A0486A}"/>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A4F0774-E125-4D61-BEA0-CB7BD8671475}"/>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A9E12DC5-0494-4EA3-AAA0-7C97D39E534F}"/>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5" name="Footer Placeholder 4">
            <a:extLst>
              <a:ext uri="{FF2B5EF4-FFF2-40B4-BE49-F238E27FC236}">
                <a16:creationId xmlns:a16="http://schemas.microsoft.com/office/drawing/2014/main" id="{F64B8C8C-F9B7-49B1-B879-6EDF92B1D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9BD57-9685-4769-9760-017FB8DA05C4}"/>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5296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B65-2A40-48B8-A24F-9B71A241B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CF030-CD1D-46E1-99A7-65DAAF0FC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B4E11-2A04-444D-B339-12029C464614}"/>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5" name="Footer Placeholder 4">
            <a:extLst>
              <a:ext uri="{FF2B5EF4-FFF2-40B4-BE49-F238E27FC236}">
                <a16:creationId xmlns:a16="http://schemas.microsoft.com/office/drawing/2014/main" id="{43866826-EC2E-49C5-9B50-74C261E8A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FB2B6-E30E-44D2-B82F-59181BA7E4F8}"/>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80373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1F700-CE2B-4E44-A0B1-BFAF7F62E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98273-07B8-4559-87E8-EDC854AEE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0A549-6A38-4211-AD8B-E393C225E77E}"/>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5" name="Footer Placeholder 4">
            <a:extLst>
              <a:ext uri="{FF2B5EF4-FFF2-40B4-BE49-F238E27FC236}">
                <a16:creationId xmlns:a16="http://schemas.microsoft.com/office/drawing/2014/main" id="{9E047EF0-8487-420E-84CA-27C064973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6CC34-3BA6-4B6A-A578-4C93A8C4A33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837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4EE-6C75-4D91-9696-B7F9AB85C354}"/>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A23341A-17CC-4882-BD21-E11E74F4113E}"/>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EC8AC96-A65B-4B63-952F-4D5C9C20096A}"/>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5" name="Footer Placeholder 4">
            <a:extLst>
              <a:ext uri="{FF2B5EF4-FFF2-40B4-BE49-F238E27FC236}">
                <a16:creationId xmlns:a16="http://schemas.microsoft.com/office/drawing/2014/main" id="{8B9B6F7F-BA7E-4B51-80E0-7CCC56358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8E9C8-2929-4F03-A8BF-A8A74CC7449A}"/>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9260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A4A-D143-457C-8381-DB8D0C5A5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87622-F252-4BA3-ABB8-BB87DB847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321A-3D9A-4D8E-9374-D69C4C69B249}"/>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5" name="Footer Placeholder 4">
            <a:extLst>
              <a:ext uri="{FF2B5EF4-FFF2-40B4-BE49-F238E27FC236}">
                <a16:creationId xmlns:a16="http://schemas.microsoft.com/office/drawing/2014/main" id="{E4137820-966B-40D4-85AD-855E8EC1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35E0F-47EC-45B2-8C4D-19B09A5F809E}"/>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3284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3ED4-7D4A-441B-9E12-021746974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E3600-8C24-4DC3-9EC1-3A3CA6F17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526FB5-68D0-471E-AD64-474EF3D85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FBA11-1479-430C-99ED-9065276F7002}"/>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6" name="Footer Placeholder 5">
            <a:extLst>
              <a:ext uri="{FF2B5EF4-FFF2-40B4-BE49-F238E27FC236}">
                <a16:creationId xmlns:a16="http://schemas.microsoft.com/office/drawing/2014/main" id="{B10F3829-973D-493F-B6D8-EC01E8711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26341-8E7E-4D5A-A239-14894EF4C9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117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7D50-496F-423B-A002-6A703135A1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2F48-E209-4622-83C3-D824EC60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46F6A-CD0F-4304-A67C-BE6F7D3FD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B3CAB-A7DF-43F5-B018-AF490CBD7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6BC1C-9668-495F-AADF-6E3235F6E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C2FF49-3481-438F-8AE6-08B204E28704}"/>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8" name="Footer Placeholder 7">
            <a:extLst>
              <a:ext uri="{FF2B5EF4-FFF2-40B4-BE49-F238E27FC236}">
                <a16:creationId xmlns:a16="http://schemas.microsoft.com/office/drawing/2014/main" id="{F69D7ED9-C5AC-4F83-BA34-E779EE9B08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CC1D63-9916-42B6-B8AC-575E018FD056}"/>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9037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4F55-7B0E-447E-9FC7-8DABF08B8F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340D5-F318-4C4D-8E28-B90D5C9C89D7}"/>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4" name="Footer Placeholder 3">
            <a:extLst>
              <a:ext uri="{FF2B5EF4-FFF2-40B4-BE49-F238E27FC236}">
                <a16:creationId xmlns:a16="http://schemas.microsoft.com/office/drawing/2014/main" id="{E3B04D17-56D2-4096-966F-8EA68D6C86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A40D6D-B82C-4E07-A45C-32DC8B32B5C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6763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BD1D1-7F2A-4CD8-919E-D6EEBECE709C}"/>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3" name="Footer Placeholder 2">
            <a:extLst>
              <a:ext uri="{FF2B5EF4-FFF2-40B4-BE49-F238E27FC236}">
                <a16:creationId xmlns:a16="http://schemas.microsoft.com/office/drawing/2014/main" id="{E1B352DE-C32C-4551-A676-437EDA2D3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DEC25-43F6-470C-864E-279F9D7EBE32}"/>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821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5E51-1B5C-4B99-82FC-10F76FF8A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9651FC-4396-4608-9248-9110EF31B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06725-D8AD-4D9E-AD3B-46D7DA1E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B1E41-AEFB-4BA8-9E95-1C631568E263}"/>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6" name="Footer Placeholder 5">
            <a:extLst>
              <a:ext uri="{FF2B5EF4-FFF2-40B4-BE49-F238E27FC236}">
                <a16:creationId xmlns:a16="http://schemas.microsoft.com/office/drawing/2014/main" id="{2404FA74-6958-42DA-82BF-259F88B36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74C1D-6E8F-4CC6-8D02-71D1D9C29F59}"/>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4302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47F7-2732-4B0D-902F-3AF434AF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0E99D-36C3-4512-9E05-63691BF4F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5ADC1-49D2-4D84-90F4-D01410CEC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A0083-1D8C-430F-BBA5-B0C337D5D8DD}"/>
              </a:ext>
            </a:extLst>
          </p:cNvPr>
          <p:cNvSpPr>
            <a:spLocks noGrp="1"/>
          </p:cNvSpPr>
          <p:nvPr>
            <p:ph type="dt" sz="half" idx="10"/>
          </p:nvPr>
        </p:nvSpPr>
        <p:spPr/>
        <p:txBody>
          <a:bodyPr/>
          <a:lstStyle/>
          <a:p>
            <a:fld id="{AED6706B-D867-4D41-A277-CB24D025B170}" type="datetimeFigureOut">
              <a:rPr lang="en-IN" smtClean="0"/>
              <a:t>24-04-2021</a:t>
            </a:fld>
            <a:endParaRPr lang="en-IN"/>
          </a:p>
        </p:txBody>
      </p:sp>
      <p:sp>
        <p:nvSpPr>
          <p:cNvPr id="6" name="Footer Placeholder 5">
            <a:extLst>
              <a:ext uri="{FF2B5EF4-FFF2-40B4-BE49-F238E27FC236}">
                <a16:creationId xmlns:a16="http://schemas.microsoft.com/office/drawing/2014/main" id="{BF7F59EE-E9A4-4200-A8D1-8D232450C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E9229-9C0E-45FE-936C-CD931235E0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246382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6F51E-B98D-45B2-BD42-400EEB68A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955C6AF-4D55-4DE9-9D4A-2107CEC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87F2C428-995F-4943-95C1-5C886EEE8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706B-D867-4D41-A277-CB24D025B170}" type="datetimeFigureOut">
              <a:rPr lang="en-IN" smtClean="0"/>
              <a:t>24-04-2021</a:t>
            </a:fld>
            <a:endParaRPr lang="en-IN"/>
          </a:p>
        </p:txBody>
      </p:sp>
      <p:sp>
        <p:nvSpPr>
          <p:cNvPr id="5" name="Footer Placeholder 4">
            <a:extLst>
              <a:ext uri="{FF2B5EF4-FFF2-40B4-BE49-F238E27FC236}">
                <a16:creationId xmlns:a16="http://schemas.microsoft.com/office/drawing/2014/main" id="{83F56D49-F240-4512-970D-7FFFDA6BF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6E25C8-D9DE-4EF4-8DFA-8C14C5010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5E81A-BA2D-41D4-9509-E5DB0F68F366}" type="slidenum">
              <a:rPr lang="en-IN" smtClean="0"/>
              <a:t>‹#›</a:t>
            </a:fld>
            <a:endParaRPr lang="en-IN"/>
          </a:p>
        </p:txBody>
      </p:sp>
    </p:spTree>
    <p:extLst>
      <p:ext uri="{BB962C8B-B14F-4D97-AF65-F5344CB8AC3E}">
        <p14:creationId xmlns:p14="http://schemas.microsoft.com/office/powerpoint/2010/main" val="398105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oogle.com/settings/security/lesssecureapp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1496341-C1EB-439A-9DB7-06FCECAADAD5}"/>
              </a:ext>
            </a:extLst>
          </p:cNvPr>
          <p:cNvSpPr>
            <a:spLocks noGrp="1"/>
          </p:cNvSpPr>
          <p:nvPr>
            <p:ph type="ctrTitle"/>
          </p:nvPr>
        </p:nvSpPr>
        <p:spPr>
          <a:xfrm>
            <a:off x="2323820" y="958297"/>
            <a:ext cx="7544360" cy="2003844"/>
          </a:xfrm>
        </p:spPr>
        <p:txBody>
          <a:bodyPr>
            <a:noAutofit/>
          </a:bodyPr>
          <a:lstStyle/>
          <a:p>
            <a:r>
              <a:rPr lang="en-GB" altLang="en-US" sz="4400" b="1" dirty="0">
                <a:solidFill>
                  <a:srgbClr val="FF0000"/>
                </a:solidFill>
              </a:rPr>
              <a:t>Unit-9</a:t>
            </a:r>
            <a:br>
              <a:rPr lang="en-GB" altLang="en-US" sz="4400" b="1" dirty="0">
                <a:solidFill>
                  <a:srgbClr val="FF0000"/>
                </a:solidFill>
              </a:rPr>
            </a:br>
            <a:r>
              <a:rPr lang="en-IN" altLang="en-US" sz="4400" b="1" dirty="0">
                <a:solidFill>
                  <a:srgbClr val="FF0000"/>
                </a:solidFill>
              </a:rPr>
              <a:t>Networking and Multithreaded Programming</a:t>
            </a:r>
            <a:endParaRPr lang="en-IN" altLang="en-US" sz="4400" dirty="0"/>
          </a:p>
        </p:txBody>
      </p:sp>
      <p:sp>
        <p:nvSpPr>
          <p:cNvPr id="3075" name="Subtitle 2">
            <a:extLst>
              <a:ext uri="{FF2B5EF4-FFF2-40B4-BE49-F238E27FC236}">
                <a16:creationId xmlns:a16="http://schemas.microsoft.com/office/drawing/2014/main" id="{9E0D658F-A8DE-48C2-B2E7-BA6FABE08BE6}"/>
              </a:ext>
            </a:extLst>
          </p:cNvPr>
          <p:cNvSpPr>
            <a:spLocks noGrp="1"/>
          </p:cNvSpPr>
          <p:nvPr>
            <p:ph type="subTitle" idx="1"/>
          </p:nvPr>
        </p:nvSpPr>
        <p:spPr>
          <a:xfrm>
            <a:off x="2989169" y="4700867"/>
            <a:ext cx="6213662" cy="1753721"/>
          </a:xfrm>
        </p:spPr>
        <p:txBody>
          <a:bodyPr/>
          <a:lstStyle/>
          <a:p>
            <a:r>
              <a:rPr lang="en-US" altLang="en-US" sz="2471" dirty="0"/>
              <a:t>Mr. Nilesh Parmar</a:t>
            </a:r>
          </a:p>
          <a:p>
            <a:r>
              <a:rPr lang="en-US" altLang="en-US" sz="2471" dirty="0"/>
              <a:t>Assistant Professor, Dept. of Computer </a:t>
            </a:r>
            <a:r>
              <a:rPr lang="en-US" altLang="en-US" sz="2471" dirty="0" err="1"/>
              <a:t>Engg</a:t>
            </a:r>
            <a:r>
              <a:rPr lang="en-US" altLang="en-US" sz="2471" dirty="0"/>
              <a:t>.</a:t>
            </a:r>
          </a:p>
          <a:p>
            <a:r>
              <a:rPr lang="en-US" altLang="en-US" sz="2471" dirty="0"/>
              <a:t>UVPCE, Ganpat University, Mehsana</a:t>
            </a:r>
            <a:endParaRPr lang="en-IN" altLang="en-US" sz="247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066E-76EA-4655-8EDC-CEDAD3C65E13}"/>
              </a:ext>
            </a:extLst>
          </p:cNvPr>
          <p:cNvSpPr>
            <a:spLocks noGrp="1"/>
          </p:cNvSpPr>
          <p:nvPr>
            <p:ph type="title"/>
          </p:nvPr>
        </p:nvSpPr>
        <p:spPr>
          <a:xfrm>
            <a:off x="838200" y="139644"/>
            <a:ext cx="10515600" cy="81973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94A7226-59CA-4FEC-8274-EF08369EF753}"/>
              </a:ext>
            </a:extLst>
          </p:cNvPr>
          <p:cNvSpPr>
            <a:spLocks noGrp="1"/>
          </p:cNvSpPr>
          <p:nvPr>
            <p:ph idx="1"/>
          </p:nvPr>
        </p:nvSpPr>
        <p:spPr>
          <a:xfrm>
            <a:off x="838200" y="1090902"/>
            <a:ext cx="10515600" cy="5086061"/>
          </a:xfrm>
        </p:spPr>
        <p:txBody>
          <a:bodyPr/>
          <a:lstStyle/>
          <a:p>
            <a:r>
              <a:rPr lang="en-IN" sz="2400" dirty="0"/>
              <a:t>List of common socket methods are given below.  Common methods means it can be used by server and client both.</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Example: Find </a:t>
            </a:r>
            <a:r>
              <a:rPr lang="en-IN" sz="2400" dirty="0" err="1"/>
              <a:t>ip</a:t>
            </a:r>
            <a:r>
              <a:rPr lang="en-IN" sz="2400" dirty="0"/>
              <a:t> address of www.google.com</a:t>
            </a:r>
          </a:p>
          <a:p>
            <a:pPr marL="0" indent="0">
              <a:buNone/>
            </a:pPr>
            <a:r>
              <a:rPr lang="en-IN" sz="2400" dirty="0"/>
              <a:t>Create one python file and write following code:</a:t>
            </a:r>
          </a:p>
          <a:p>
            <a:endParaRPr lang="en-IN" dirty="0"/>
          </a:p>
        </p:txBody>
      </p:sp>
      <p:graphicFrame>
        <p:nvGraphicFramePr>
          <p:cNvPr id="5" name="Table 4">
            <a:extLst>
              <a:ext uri="{FF2B5EF4-FFF2-40B4-BE49-F238E27FC236}">
                <a16:creationId xmlns:a16="http://schemas.microsoft.com/office/drawing/2014/main" id="{19F3BE05-FEEA-4E6E-8008-7D1D5C0415AF}"/>
              </a:ext>
            </a:extLst>
          </p:cNvPr>
          <p:cNvGraphicFramePr>
            <a:graphicFrameLocks noGrp="1"/>
          </p:cNvGraphicFramePr>
          <p:nvPr>
            <p:extLst>
              <p:ext uri="{D42A27DB-BD31-4B8C-83A1-F6EECF244321}">
                <p14:modId xmlns:p14="http://schemas.microsoft.com/office/powerpoint/2010/main" val="4143617376"/>
              </p:ext>
            </p:extLst>
          </p:nvPr>
        </p:nvGraphicFramePr>
        <p:xfrm>
          <a:off x="1031383" y="1781487"/>
          <a:ext cx="10515599" cy="2773680"/>
        </p:xfrm>
        <a:graphic>
          <a:graphicData uri="http://schemas.openxmlformats.org/drawingml/2006/table">
            <a:tbl>
              <a:tblPr/>
              <a:tblGrid>
                <a:gridCol w="939085">
                  <a:extLst>
                    <a:ext uri="{9D8B030D-6E8A-4147-A177-3AD203B41FA5}">
                      <a16:colId xmlns:a16="http://schemas.microsoft.com/office/drawing/2014/main" val="3929690657"/>
                    </a:ext>
                  </a:extLst>
                </a:gridCol>
                <a:gridCol w="2524259">
                  <a:extLst>
                    <a:ext uri="{9D8B030D-6E8A-4147-A177-3AD203B41FA5}">
                      <a16:colId xmlns:a16="http://schemas.microsoft.com/office/drawing/2014/main" val="3013081536"/>
                    </a:ext>
                  </a:extLst>
                </a:gridCol>
                <a:gridCol w="7052255">
                  <a:extLst>
                    <a:ext uri="{9D8B030D-6E8A-4147-A177-3AD203B41FA5}">
                      <a16:colId xmlns:a16="http://schemas.microsoft.com/office/drawing/2014/main" val="3418142396"/>
                    </a:ext>
                  </a:extLst>
                </a:gridCol>
              </a:tblGrid>
              <a:tr h="0">
                <a:tc>
                  <a:txBody>
                    <a:bodyPr/>
                    <a:lstStyle/>
                    <a:p>
                      <a:pPr algn="ctr"/>
                      <a:r>
                        <a:rPr lang="en-IN" sz="2000" b="1" dirty="0" err="1">
                          <a:effectLst/>
                          <a:latin typeface="Times New Roman" panose="02020603050405020304" pitchFamily="18" charset="0"/>
                          <a:cs typeface="Times New Roman" panose="02020603050405020304" pitchFamily="18" charset="0"/>
                        </a:rPr>
                        <a:t>Sr.No</a:t>
                      </a:r>
                      <a:r>
                        <a:rPr lang="en-IN" sz="2000" b="1" dirty="0">
                          <a:effectLst/>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236951"/>
                  </a:ext>
                </a:extLst>
              </a:tr>
              <a:tr h="0">
                <a:tc>
                  <a:txBody>
                    <a:bodyPr/>
                    <a:lstStyle/>
                    <a:p>
                      <a:pPr algn="ctr"/>
                      <a:r>
                        <a:rPr lang="en-IN" sz="20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s.recv</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receives TCP message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48153"/>
                  </a:ext>
                </a:extLst>
              </a:tr>
              <a:tr h="0">
                <a:tc>
                  <a:txBody>
                    <a:bodyPr/>
                    <a:lstStyle/>
                    <a:p>
                      <a:pPr algn="ctr"/>
                      <a:r>
                        <a:rPr lang="en-IN" sz="20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s.send</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transmits TCP message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68634"/>
                  </a:ext>
                </a:extLst>
              </a:tr>
              <a:tr h="0">
                <a:tc>
                  <a:txBody>
                    <a:bodyPr/>
                    <a:lstStyle/>
                    <a:p>
                      <a:pPr algn="ctr"/>
                      <a:r>
                        <a:rPr lang="en-IN" sz="20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s.recvfrom</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receives UDP message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140973"/>
                  </a:ext>
                </a:extLst>
              </a:tr>
              <a:tr h="0">
                <a:tc>
                  <a:txBody>
                    <a:bodyPr/>
                    <a:lstStyle/>
                    <a:p>
                      <a:pPr algn="ctr"/>
                      <a:r>
                        <a:rPr lang="en-IN" sz="20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s.sendto</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transmits UDP message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995618"/>
                  </a:ext>
                </a:extLst>
              </a:tr>
              <a:tr h="0">
                <a:tc>
                  <a:txBody>
                    <a:bodyPr/>
                    <a:lstStyle/>
                    <a:p>
                      <a:pPr algn="ctr"/>
                      <a:r>
                        <a:rPr lang="en-IN" sz="20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s.close</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closes socket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850020"/>
                  </a:ext>
                </a:extLst>
              </a:tr>
              <a:tr h="0">
                <a:tc>
                  <a:txBody>
                    <a:bodyPr/>
                    <a:lstStyle/>
                    <a:p>
                      <a:pPr algn="ctr"/>
                      <a:r>
                        <a:rPr lang="en-IN" sz="20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socket.gethostname</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returns the hostname.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459179"/>
                  </a:ext>
                </a:extLst>
              </a:tr>
            </a:tbl>
          </a:graphicData>
        </a:graphic>
      </p:graphicFrame>
      <p:sp>
        <p:nvSpPr>
          <p:cNvPr id="4" name="TextBox 3">
            <a:extLst>
              <a:ext uri="{FF2B5EF4-FFF2-40B4-BE49-F238E27FC236}">
                <a16:creationId xmlns:a16="http://schemas.microsoft.com/office/drawing/2014/main" id="{05EED5E5-C77E-4EC7-BFB7-82DB9AE60851}"/>
              </a:ext>
            </a:extLst>
          </p:cNvPr>
          <p:cNvSpPr txBox="1"/>
          <p:nvPr/>
        </p:nvSpPr>
        <p:spPr>
          <a:xfrm>
            <a:off x="1173050" y="5515189"/>
            <a:ext cx="5394101" cy="1107996"/>
          </a:xfrm>
          <a:prstGeom prst="rect">
            <a:avLst/>
          </a:prstGeom>
          <a:noFill/>
          <a:ln>
            <a:solidFill>
              <a:schemeClr val="tx1"/>
            </a:solidFill>
          </a:ln>
        </p:spPr>
        <p:txBody>
          <a:bodyPr wrap="square" rtlCol="0">
            <a:spAutoFit/>
          </a:bodyPr>
          <a:lstStyle/>
          <a:p>
            <a:r>
              <a:rPr lang="sv-SE" sz="2200" dirty="0">
                <a:latin typeface="Times New Roman" panose="02020603050405020304" pitchFamily="18" charset="0"/>
                <a:cs typeface="Times New Roman" panose="02020603050405020304" pitchFamily="18" charset="0"/>
              </a:rPr>
              <a:t>import socket</a:t>
            </a:r>
          </a:p>
          <a:p>
            <a:r>
              <a:rPr lang="sv-SE" sz="2200" dirty="0">
                <a:latin typeface="Times New Roman" panose="02020603050405020304" pitchFamily="18" charset="0"/>
                <a:cs typeface="Times New Roman" panose="02020603050405020304" pitchFamily="18" charset="0"/>
              </a:rPr>
              <a:t>ip= socket.gethostbyname('www.google.com')</a:t>
            </a:r>
          </a:p>
          <a:p>
            <a:r>
              <a:rPr lang="sv-SE" sz="2200" dirty="0">
                <a:latin typeface="Times New Roman" panose="02020603050405020304" pitchFamily="18" charset="0"/>
                <a:cs typeface="Times New Roman" panose="02020603050405020304" pitchFamily="18" charset="0"/>
              </a:rPr>
              <a:t>print(ip)</a:t>
            </a:r>
          </a:p>
        </p:txBody>
      </p:sp>
      <p:sp>
        <p:nvSpPr>
          <p:cNvPr id="6" name="TextBox 5">
            <a:extLst>
              <a:ext uri="{FF2B5EF4-FFF2-40B4-BE49-F238E27FC236}">
                <a16:creationId xmlns:a16="http://schemas.microsoft.com/office/drawing/2014/main" id="{014BE2F4-4F01-4521-9D9C-CEE3E81DFEC2}"/>
              </a:ext>
            </a:extLst>
          </p:cNvPr>
          <p:cNvSpPr txBox="1"/>
          <p:nvPr/>
        </p:nvSpPr>
        <p:spPr>
          <a:xfrm>
            <a:off x="7156896" y="5630633"/>
            <a:ext cx="2988972" cy="769441"/>
          </a:xfrm>
          <a:prstGeom prst="rect">
            <a:avLst/>
          </a:prstGeom>
          <a:noFill/>
          <a:ln>
            <a:solidFill>
              <a:schemeClr val="tx1"/>
            </a:solidFill>
          </a:ln>
        </p:spPr>
        <p:txBody>
          <a:bodyPr wrap="square" rtlCol="0">
            <a:spAutoFit/>
          </a:bodyPr>
          <a:lstStyle/>
          <a:p>
            <a:r>
              <a:rPr lang="sv-SE" sz="2200" b="1" dirty="0">
                <a:latin typeface="Times New Roman" panose="02020603050405020304" pitchFamily="18" charset="0"/>
                <a:cs typeface="Times New Roman" panose="02020603050405020304" pitchFamily="18" charset="0"/>
              </a:rPr>
              <a:t>Output:</a:t>
            </a:r>
          </a:p>
          <a:p>
            <a:r>
              <a:rPr lang="sv-SE" sz="2200" dirty="0">
                <a:latin typeface="Times New Roman" panose="02020603050405020304" pitchFamily="18" charset="0"/>
                <a:cs typeface="Times New Roman" panose="02020603050405020304" pitchFamily="18" charset="0"/>
              </a:rPr>
              <a:t>216.58.199.164</a:t>
            </a:r>
          </a:p>
        </p:txBody>
      </p:sp>
    </p:spTree>
    <p:extLst>
      <p:ext uri="{BB962C8B-B14F-4D97-AF65-F5344CB8AC3E}">
        <p14:creationId xmlns:p14="http://schemas.microsoft.com/office/powerpoint/2010/main" val="159081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B6B4-7078-4F08-9E62-4C7933734D7A}"/>
              </a:ext>
            </a:extLst>
          </p:cNvPr>
          <p:cNvSpPr>
            <a:spLocks noGrp="1"/>
          </p:cNvSpPr>
          <p:nvPr>
            <p:ph type="title"/>
          </p:nvPr>
        </p:nvSpPr>
        <p:spPr>
          <a:xfrm>
            <a:off x="838200" y="365126"/>
            <a:ext cx="10515600" cy="716700"/>
          </a:xfrm>
        </p:spPr>
        <p:txBody>
          <a:bodyPr/>
          <a:lstStyle/>
          <a:p>
            <a:pPr algn="ctr"/>
            <a:r>
              <a:rPr lang="en-IN" dirty="0"/>
              <a:t>Simple program using socket</a:t>
            </a:r>
          </a:p>
        </p:txBody>
      </p:sp>
      <p:sp>
        <p:nvSpPr>
          <p:cNvPr id="3" name="Content Placeholder 2">
            <a:extLst>
              <a:ext uri="{FF2B5EF4-FFF2-40B4-BE49-F238E27FC236}">
                <a16:creationId xmlns:a16="http://schemas.microsoft.com/office/drawing/2014/main" id="{B4072EE7-17AE-4A24-A1C3-9C593D2D06E0}"/>
              </a:ext>
            </a:extLst>
          </p:cNvPr>
          <p:cNvSpPr>
            <a:spLocks noGrp="1"/>
          </p:cNvSpPr>
          <p:nvPr>
            <p:ph idx="1"/>
          </p:nvPr>
        </p:nvSpPr>
        <p:spPr>
          <a:xfrm>
            <a:off x="257577" y="1442434"/>
            <a:ext cx="11655381" cy="5215943"/>
          </a:xfrm>
        </p:spPr>
        <p:txBody>
          <a:bodyPr>
            <a:normAutofit lnSpcReduction="10000"/>
          </a:bodyPr>
          <a:lstStyle/>
          <a:p>
            <a:r>
              <a:rPr lang="en-IN" dirty="0"/>
              <a:t>Let us create a program which connects to Google server</a:t>
            </a:r>
          </a:p>
          <a:p>
            <a:r>
              <a:rPr lang="en-IN" dirty="0"/>
              <a:t>Create a python file which has following content and Execute it :</a:t>
            </a:r>
          </a:p>
          <a:p>
            <a:pPr marL="0" indent="0">
              <a:buNone/>
            </a:pPr>
            <a:r>
              <a:rPr lang="en-IN" dirty="0"/>
              <a:t>import socket</a:t>
            </a:r>
          </a:p>
          <a:p>
            <a:pPr marL="0" indent="0">
              <a:buNone/>
            </a:pPr>
            <a:r>
              <a:rPr lang="en-IN" dirty="0"/>
              <a:t>s=</a:t>
            </a:r>
            <a:r>
              <a:rPr lang="en-IN" dirty="0" err="1"/>
              <a:t>socket.socket</a:t>
            </a:r>
            <a:r>
              <a:rPr lang="en-IN" dirty="0"/>
              <a:t>(</a:t>
            </a:r>
            <a:r>
              <a:rPr lang="en-IN" dirty="0" err="1"/>
              <a:t>socket.AF_INET</a:t>
            </a:r>
            <a:r>
              <a:rPr lang="en-IN" dirty="0"/>
              <a:t>, </a:t>
            </a:r>
            <a:r>
              <a:rPr lang="en-IN" dirty="0" err="1"/>
              <a:t>socket.SOCK_STREAM</a:t>
            </a:r>
            <a:r>
              <a:rPr lang="en-IN" dirty="0"/>
              <a:t>)</a:t>
            </a:r>
          </a:p>
          <a:p>
            <a:pPr marL="0" indent="0">
              <a:buNone/>
            </a:pPr>
            <a:r>
              <a:rPr lang="en-IN" dirty="0" err="1"/>
              <a:t>host_ip</a:t>
            </a:r>
            <a:r>
              <a:rPr lang="en-IN" dirty="0"/>
              <a:t>=</a:t>
            </a:r>
            <a:r>
              <a:rPr lang="en-IN" dirty="0" err="1"/>
              <a:t>socket.gethostbyname</a:t>
            </a:r>
            <a:r>
              <a:rPr lang="en-IN" dirty="0"/>
              <a:t>('www.google.com')</a:t>
            </a:r>
          </a:p>
          <a:p>
            <a:pPr marL="0" indent="0">
              <a:buNone/>
            </a:pPr>
            <a:r>
              <a:rPr lang="en-IN" dirty="0"/>
              <a:t>port=80</a:t>
            </a:r>
          </a:p>
          <a:p>
            <a:pPr marL="0" indent="0">
              <a:buNone/>
            </a:pPr>
            <a:r>
              <a:rPr lang="en-IN" dirty="0" err="1"/>
              <a:t>skt</a:t>
            </a:r>
            <a:r>
              <a:rPr lang="en-IN" dirty="0"/>
              <a:t>=(</a:t>
            </a:r>
            <a:r>
              <a:rPr lang="en-IN" dirty="0" err="1"/>
              <a:t>host_ip,port</a:t>
            </a:r>
            <a:r>
              <a:rPr lang="en-IN" dirty="0"/>
              <a:t>)</a:t>
            </a:r>
          </a:p>
          <a:p>
            <a:pPr marL="0" indent="0">
              <a:buNone/>
            </a:pPr>
            <a:r>
              <a:rPr lang="en-IN" dirty="0" err="1"/>
              <a:t>s.connect</a:t>
            </a:r>
            <a:r>
              <a:rPr lang="en-IN" dirty="0"/>
              <a:t>(</a:t>
            </a:r>
            <a:r>
              <a:rPr lang="en-IN" dirty="0" err="1"/>
              <a:t>skt</a:t>
            </a:r>
            <a:r>
              <a:rPr lang="en-IN" dirty="0"/>
              <a:t>)</a:t>
            </a:r>
          </a:p>
          <a:p>
            <a:pPr marL="0" indent="0">
              <a:buNone/>
            </a:pPr>
            <a:r>
              <a:rPr lang="en-IN" dirty="0"/>
              <a:t>print('successfully connected to:',</a:t>
            </a:r>
            <a:r>
              <a:rPr lang="en-IN" dirty="0" err="1"/>
              <a:t>skt</a:t>
            </a:r>
            <a:r>
              <a:rPr lang="en-IN" dirty="0"/>
              <a:t>)</a:t>
            </a:r>
          </a:p>
          <a:p>
            <a:pPr marL="0" indent="0">
              <a:buNone/>
            </a:pPr>
            <a:r>
              <a:rPr lang="en-IN" b="1" dirty="0"/>
              <a:t>Output:</a:t>
            </a:r>
            <a:r>
              <a:rPr lang="en-IN" dirty="0"/>
              <a:t> </a:t>
            </a:r>
          </a:p>
          <a:p>
            <a:pPr marL="0" indent="0">
              <a:buNone/>
            </a:pPr>
            <a:r>
              <a:rPr lang="en-IN" dirty="0"/>
              <a:t>successfully connected to: ('216.58.199.164', 80)</a:t>
            </a:r>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3FCA529-19AB-42E5-8091-2CEAA7422719}"/>
              </a:ext>
            </a:extLst>
          </p:cNvPr>
          <p:cNvSpPr txBox="1"/>
          <p:nvPr/>
        </p:nvSpPr>
        <p:spPr>
          <a:xfrm>
            <a:off x="8203845" y="2321416"/>
            <a:ext cx="2782604"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Creation of socket object</a:t>
            </a:r>
          </a:p>
        </p:txBody>
      </p:sp>
      <p:cxnSp>
        <p:nvCxnSpPr>
          <p:cNvPr id="5" name="Straight Arrow Connector 4">
            <a:extLst>
              <a:ext uri="{FF2B5EF4-FFF2-40B4-BE49-F238E27FC236}">
                <a16:creationId xmlns:a16="http://schemas.microsoft.com/office/drawing/2014/main" id="{49E2EEA8-0DFD-4074-A554-17C76C62C737}"/>
              </a:ext>
            </a:extLst>
          </p:cNvPr>
          <p:cNvCxnSpPr>
            <a:cxnSpLocks/>
          </p:cNvCxnSpPr>
          <p:nvPr/>
        </p:nvCxnSpPr>
        <p:spPr>
          <a:xfrm flipV="1">
            <a:off x="2691685" y="2532813"/>
            <a:ext cx="5563676" cy="40010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4E68596-02BA-4D26-A3C7-5FD2C488C095}"/>
              </a:ext>
            </a:extLst>
          </p:cNvPr>
          <p:cNvSpPr txBox="1"/>
          <p:nvPr/>
        </p:nvSpPr>
        <p:spPr>
          <a:xfrm>
            <a:off x="7802452" y="3736365"/>
            <a:ext cx="3988155" cy="400110"/>
          </a:xfrm>
          <a:prstGeom prst="rect">
            <a:avLst/>
          </a:prstGeom>
          <a:noFill/>
          <a:ln>
            <a:solidFill>
              <a:srgbClr val="7030A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Getting the </a:t>
            </a:r>
            <a:r>
              <a:rPr lang="en-IN" sz="2000" dirty="0" err="1">
                <a:latin typeface="Times New Roman" panose="02020603050405020304" pitchFamily="18" charset="0"/>
                <a:cs typeface="Times New Roman" panose="02020603050405020304" pitchFamily="18" charset="0"/>
              </a:rPr>
              <a:t>ip</a:t>
            </a:r>
            <a:r>
              <a:rPr lang="en-IN" sz="2000" dirty="0">
                <a:latin typeface="Times New Roman" panose="02020603050405020304" pitchFamily="18" charset="0"/>
                <a:cs typeface="Times New Roman" panose="02020603050405020304" pitchFamily="18" charset="0"/>
              </a:rPr>
              <a:t> address of google.com</a:t>
            </a:r>
          </a:p>
        </p:txBody>
      </p:sp>
      <p:cxnSp>
        <p:nvCxnSpPr>
          <p:cNvPr id="10" name="Straight Arrow Connector 9">
            <a:extLst>
              <a:ext uri="{FF2B5EF4-FFF2-40B4-BE49-F238E27FC236}">
                <a16:creationId xmlns:a16="http://schemas.microsoft.com/office/drawing/2014/main" id="{98378C24-2A72-4BCE-A55B-A60E91507A56}"/>
              </a:ext>
            </a:extLst>
          </p:cNvPr>
          <p:cNvCxnSpPr>
            <a:cxnSpLocks/>
          </p:cNvCxnSpPr>
          <p:nvPr/>
        </p:nvCxnSpPr>
        <p:spPr>
          <a:xfrm>
            <a:off x="2936383" y="3644721"/>
            <a:ext cx="4917586" cy="33033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C90AF383-9E3A-4B76-AB0C-BCA15A22D25D}"/>
              </a:ext>
            </a:extLst>
          </p:cNvPr>
          <p:cNvSpPr txBox="1"/>
          <p:nvPr/>
        </p:nvSpPr>
        <p:spPr>
          <a:xfrm>
            <a:off x="7490283" y="4285536"/>
            <a:ext cx="4584879" cy="707886"/>
          </a:xfrm>
          <a:prstGeom prst="rect">
            <a:avLst/>
          </a:prstGeom>
          <a:noFill/>
          <a:ln>
            <a:solidFill>
              <a:srgbClr val="00B05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Creating socket which is pair of </a:t>
            </a:r>
            <a:r>
              <a:rPr lang="en-IN" sz="2000" dirty="0" err="1">
                <a:latin typeface="Times New Roman" panose="02020603050405020304" pitchFamily="18" charset="0"/>
                <a:cs typeface="Times New Roman" panose="02020603050405020304" pitchFamily="18" charset="0"/>
              </a:rPr>
              <a:t>ip</a:t>
            </a:r>
            <a:r>
              <a:rPr lang="en-IN" sz="2000" dirty="0">
                <a:latin typeface="Times New Roman" panose="02020603050405020304" pitchFamily="18" charset="0"/>
                <a:cs typeface="Times New Roman" panose="02020603050405020304" pitchFamily="18" charset="0"/>
              </a:rPr>
              <a:t> address and port number</a:t>
            </a:r>
          </a:p>
        </p:txBody>
      </p:sp>
      <p:cxnSp>
        <p:nvCxnSpPr>
          <p:cNvPr id="13" name="Straight Arrow Connector 12">
            <a:extLst>
              <a:ext uri="{FF2B5EF4-FFF2-40B4-BE49-F238E27FC236}">
                <a16:creationId xmlns:a16="http://schemas.microsoft.com/office/drawing/2014/main" id="{C0CBE479-F011-49B2-815A-51753976D9FF}"/>
              </a:ext>
            </a:extLst>
          </p:cNvPr>
          <p:cNvCxnSpPr>
            <a:cxnSpLocks/>
          </p:cNvCxnSpPr>
          <p:nvPr/>
        </p:nvCxnSpPr>
        <p:spPr>
          <a:xfrm>
            <a:off x="2936383" y="4489896"/>
            <a:ext cx="4584879" cy="11934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FC5DB4E2-1576-4FF8-91DB-FA8AEDAEFC3E}"/>
              </a:ext>
            </a:extLst>
          </p:cNvPr>
          <p:cNvSpPr txBox="1"/>
          <p:nvPr/>
        </p:nvSpPr>
        <p:spPr>
          <a:xfrm>
            <a:off x="3314167" y="4723969"/>
            <a:ext cx="3988155" cy="400110"/>
          </a:xfrm>
          <a:prstGeom prst="rect">
            <a:avLst/>
          </a:prstGeom>
          <a:noFill/>
          <a:ln>
            <a:solidFill>
              <a:srgbClr val="C0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Connecting to server of google.com</a:t>
            </a:r>
          </a:p>
        </p:txBody>
      </p:sp>
      <p:cxnSp>
        <p:nvCxnSpPr>
          <p:cNvPr id="17" name="Straight Arrow Connector 16">
            <a:extLst>
              <a:ext uri="{FF2B5EF4-FFF2-40B4-BE49-F238E27FC236}">
                <a16:creationId xmlns:a16="http://schemas.microsoft.com/office/drawing/2014/main" id="{557D240E-1565-4A49-975A-C687F2031B42}"/>
              </a:ext>
            </a:extLst>
          </p:cNvPr>
          <p:cNvCxnSpPr>
            <a:cxnSpLocks/>
          </p:cNvCxnSpPr>
          <p:nvPr/>
        </p:nvCxnSpPr>
        <p:spPr>
          <a:xfrm>
            <a:off x="2333767" y="4921718"/>
            <a:ext cx="103191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107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968-6348-4CF4-850A-70A6143822E6}"/>
              </a:ext>
            </a:extLst>
          </p:cNvPr>
          <p:cNvSpPr>
            <a:spLocks noGrp="1"/>
          </p:cNvSpPr>
          <p:nvPr>
            <p:ph type="title"/>
          </p:nvPr>
        </p:nvSpPr>
        <p:spPr>
          <a:xfrm>
            <a:off x="838200" y="160408"/>
            <a:ext cx="10515600" cy="945061"/>
          </a:xfrm>
        </p:spPr>
        <p:txBody>
          <a:bodyPr/>
          <a:lstStyle/>
          <a:p>
            <a:pPr algn="ctr"/>
            <a:r>
              <a:rPr lang="en-IN" dirty="0"/>
              <a:t>TCP client/server program</a:t>
            </a:r>
          </a:p>
        </p:txBody>
      </p:sp>
      <p:sp>
        <p:nvSpPr>
          <p:cNvPr id="3" name="Content Placeholder 2">
            <a:extLst>
              <a:ext uri="{FF2B5EF4-FFF2-40B4-BE49-F238E27FC236}">
                <a16:creationId xmlns:a16="http://schemas.microsoft.com/office/drawing/2014/main" id="{C67C9661-50ED-4D30-BE35-69953C5CE0C4}"/>
              </a:ext>
            </a:extLst>
          </p:cNvPr>
          <p:cNvSpPr>
            <a:spLocks noGrp="1"/>
          </p:cNvSpPr>
          <p:nvPr>
            <p:ph idx="1"/>
          </p:nvPr>
        </p:nvSpPr>
        <p:spPr>
          <a:xfrm>
            <a:off x="245660" y="1105469"/>
            <a:ext cx="12050973" cy="5071494"/>
          </a:xfrm>
        </p:spPr>
        <p:txBody>
          <a:bodyPr>
            <a:normAutofit/>
          </a:bodyPr>
          <a:lstStyle/>
          <a:p>
            <a:r>
              <a:rPr lang="en-IN" sz="2600" dirty="0"/>
              <a:t>We are first creating a server socket object using socket function of socket module.</a:t>
            </a:r>
          </a:p>
          <a:p>
            <a:r>
              <a:rPr lang="en-IN" sz="2600" dirty="0"/>
              <a:t>This server socket object uses bind(), listen() and accept() methods to communicate with client.</a:t>
            </a:r>
          </a:p>
          <a:p>
            <a:r>
              <a:rPr lang="en-IN" sz="2600" dirty="0"/>
              <a:t>On the other side, one client socket object is created which uses connect() method to communicate with server.</a:t>
            </a:r>
          </a:p>
        </p:txBody>
      </p:sp>
      <p:sp>
        <p:nvSpPr>
          <p:cNvPr id="4" name="TextBox 3">
            <a:extLst>
              <a:ext uri="{FF2B5EF4-FFF2-40B4-BE49-F238E27FC236}">
                <a16:creationId xmlns:a16="http://schemas.microsoft.com/office/drawing/2014/main" id="{A6A583B8-4B9C-4A3E-A061-D9239DA96215}"/>
              </a:ext>
            </a:extLst>
          </p:cNvPr>
          <p:cNvSpPr txBox="1"/>
          <p:nvPr/>
        </p:nvSpPr>
        <p:spPr>
          <a:xfrm>
            <a:off x="163771" y="3325533"/>
            <a:ext cx="5850341" cy="3139321"/>
          </a:xfrm>
          <a:prstGeom prst="rect">
            <a:avLst/>
          </a:prstGeom>
          <a:noFill/>
          <a:ln>
            <a:solidFill>
              <a:schemeClr val="tx1"/>
            </a:solidFill>
          </a:ln>
        </p:spPr>
        <p:txBody>
          <a:bodyPr wrap="square" rtlCol="0">
            <a:spAutoFit/>
          </a:bodyPr>
          <a:lstStyle/>
          <a:p>
            <a:r>
              <a:rPr lang="sv-SE" sz="2200" b="1" dirty="0">
                <a:latin typeface="Times New Roman" panose="02020603050405020304" pitchFamily="18" charset="0"/>
                <a:cs typeface="Times New Roman" panose="02020603050405020304" pitchFamily="18" charset="0"/>
              </a:rPr>
              <a:t>Pseudo code for creating TCP Server:</a:t>
            </a:r>
          </a:p>
          <a:p>
            <a:r>
              <a:rPr lang="sv-SE" sz="2200" dirty="0">
                <a:latin typeface="Times New Roman" panose="02020603050405020304" pitchFamily="18" charset="0"/>
                <a:cs typeface="Times New Roman" panose="02020603050405020304" pitchFamily="18" charset="0"/>
              </a:rPr>
              <a:t>ss = socket()	# Create server socket object</a:t>
            </a:r>
          </a:p>
          <a:p>
            <a:r>
              <a:rPr lang="sv-SE" sz="2200" dirty="0">
                <a:latin typeface="Times New Roman" panose="02020603050405020304" pitchFamily="18" charset="0"/>
                <a:cs typeface="Times New Roman" panose="02020603050405020304" pitchFamily="18" charset="0"/>
              </a:rPr>
              <a:t>ss.bind()	# Bind socket to ipaddress &amp; port</a:t>
            </a:r>
          </a:p>
          <a:p>
            <a:r>
              <a:rPr lang="sv-SE" sz="2200" dirty="0">
                <a:latin typeface="Times New Roman" panose="02020603050405020304" pitchFamily="18" charset="0"/>
                <a:cs typeface="Times New Roman" panose="02020603050405020304" pitchFamily="18" charset="0"/>
              </a:rPr>
              <a:t>ss.listen()	# Listen for connections</a:t>
            </a:r>
          </a:p>
          <a:p>
            <a:r>
              <a:rPr lang="sv-SE" sz="2200" dirty="0">
                <a:latin typeface="Times New Roman" panose="02020603050405020304" pitchFamily="18" charset="0"/>
                <a:cs typeface="Times New Roman" panose="02020603050405020304" pitchFamily="18" charset="0"/>
              </a:rPr>
              <a:t>infinite_loop:	# Server infinite loop</a:t>
            </a:r>
          </a:p>
          <a:p>
            <a:r>
              <a:rPr lang="sv-SE" sz="2200" dirty="0">
                <a:latin typeface="Times New Roman" panose="02020603050405020304" pitchFamily="18" charset="0"/>
                <a:cs typeface="Times New Roman" panose="02020603050405020304" pitchFamily="18" charset="0"/>
              </a:rPr>
              <a:t>    cs = ss.accept() # accept client connection </a:t>
            </a:r>
          </a:p>
          <a:p>
            <a:r>
              <a:rPr lang="sv-SE" sz="2200" dirty="0">
                <a:latin typeface="Times New Roman" panose="02020603050405020304" pitchFamily="18" charset="0"/>
                <a:cs typeface="Times New Roman" panose="02020603050405020304" pitchFamily="18" charset="0"/>
              </a:rPr>
              <a:t>    cs.send()	# Send message to client</a:t>
            </a:r>
          </a:p>
          <a:p>
            <a:r>
              <a:rPr lang="sv-SE" sz="2200" dirty="0">
                <a:latin typeface="Times New Roman" panose="02020603050405020304" pitchFamily="18" charset="0"/>
                <a:cs typeface="Times New Roman" panose="02020603050405020304" pitchFamily="18" charset="0"/>
              </a:rPr>
              <a:t>    cs.close()	# Close client socket object</a:t>
            </a:r>
          </a:p>
          <a:p>
            <a:r>
              <a:rPr lang="sv-SE" sz="2200" dirty="0">
                <a:latin typeface="Times New Roman" panose="02020603050405020304" pitchFamily="18" charset="0"/>
                <a:cs typeface="Times New Roman" panose="02020603050405020304" pitchFamily="18" charset="0"/>
              </a:rPr>
              <a:t>ss.close()	# Close server socket object</a:t>
            </a:r>
          </a:p>
        </p:txBody>
      </p:sp>
      <p:sp>
        <p:nvSpPr>
          <p:cNvPr id="5" name="TextBox 4">
            <a:extLst>
              <a:ext uri="{FF2B5EF4-FFF2-40B4-BE49-F238E27FC236}">
                <a16:creationId xmlns:a16="http://schemas.microsoft.com/office/drawing/2014/main" id="{F135AD51-237E-46F4-9CD3-563A345A28A8}"/>
              </a:ext>
            </a:extLst>
          </p:cNvPr>
          <p:cNvSpPr txBox="1"/>
          <p:nvPr/>
        </p:nvSpPr>
        <p:spPr>
          <a:xfrm>
            <a:off x="6202906" y="3309639"/>
            <a:ext cx="5850341" cy="1785104"/>
          </a:xfrm>
          <a:prstGeom prst="rect">
            <a:avLst/>
          </a:prstGeom>
          <a:noFill/>
          <a:ln>
            <a:solidFill>
              <a:schemeClr val="tx1"/>
            </a:solidFill>
          </a:ln>
        </p:spPr>
        <p:txBody>
          <a:bodyPr wrap="square" rtlCol="0">
            <a:spAutoFit/>
          </a:bodyPr>
          <a:lstStyle/>
          <a:p>
            <a:r>
              <a:rPr lang="sv-SE" sz="2200" b="1" dirty="0">
                <a:latin typeface="Times New Roman" panose="02020603050405020304" pitchFamily="18" charset="0"/>
                <a:cs typeface="Times New Roman" panose="02020603050405020304" pitchFamily="18" charset="0"/>
              </a:rPr>
              <a:t>Pseudo code for creating TCP Client:</a:t>
            </a:r>
          </a:p>
          <a:p>
            <a:r>
              <a:rPr lang="en-IN" sz="2200" dirty="0">
                <a:latin typeface="Times New Roman" panose="02020603050405020304" pitchFamily="18" charset="0"/>
                <a:cs typeface="Times New Roman" panose="02020603050405020304" pitchFamily="18" charset="0"/>
              </a:rPr>
              <a:t>cs = socket()	# Create client socket object</a:t>
            </a:r>
          </a:p>
          <a:p>
            <a:r>
              <a:rPr lang="en-IN" sz="2200" dirty="0" err="1">
                <a:latin typeface="Times New Roman" panose="02020603050405020304" pitchFamily="18" charset="0"/>
                <a:cs typeface="Times New Roman" panose="02020603050405020304" pitchFamily="18" charset="0"/>
              </a:rPr>
              <a:t>cs.connect</a:t>
            </a:r>
            <a:r>
              <a:rPr lang="en-IN" sz="2200" dirty="0">
                <a:latin typeface="Times New Roman" panose="02020603050405020304" pitchFamily="18" charset="0"/>
                <a:cs typeface="Times New Roman" panose="02020603050405020304" pitchFamily="18" charset="0"/>
              </a:rPr>
              <a:t>()	# Attempt server connection</a:t>
            </a:r>
          </a:p>
          <a:p>
            <a:r>
              <a:rPr lang="en-IN" sz="2200" dirty="0" err="1">
                <a:latin typeface="Times New Roman" panose="02020603050405020304" pitchFamily="18" charset="0"/>
                <a:cs typeface="Times New Roman" panose="02020603050405020304" pitchFamily="18" charset="0"/>
              </a:rPr>
              <a:t>cs.recv</a:t>
            </a:r>
            <a:r>
              <a:rPr lang="en-IN" sz="2200" dirty="0">
                <a:latin typeface="Times New Roman" panose="02020603050405020304" pitchFamily="18" charset="0"/>
                <a:cs typeface="Times New Roman" panose="02020603050405020304" pitchFamily="18" charset="0"/>
              </a:rPr>
              <a:t>()       	# Receive message from server</a:t>
            </a:r>
          </a:p>
          <a:p>
            <a:r>
              <a:rPr lang="en-IN" sz="2200" dirty="0" err="1">
                <a:latin typeface="Times New Roman" panose="02020603050405020304" pitchFamily="18" charset="0"/>
                <a:cs typeface="Times New Roman" panose="02020603050405020304" pitchFamily="18" charset="0"/>
              </a:rPr>
              <a:t>cs.close</a:t>
            </a:r>
            <a:r>
              <a:rPr lang="en-IN" sz="2200" dirty="0">
                <a:latin typeface="Times New Roman" panose="02020603050405020304" pitchFamily="18" charset="0"/>
                <a:cs typeface="Times New Roman" panose="02020603050405020304" pitchFamily="18" charset="0"/>
              </a:rPr>
              <a:t>()      	# </a:t>
            </a:r>
            <a:r>
              <a:rPr lang="sv-SE" sz="2200" dirty="0">
                <a:latin typeface="Times New Roman" panose="02020603050405020304" pitchFamily="18" charset="0"/>
                <a:cs typeface="Times New Roman" panose="02020603050405020304" pitchFamily="18" charset="0"/>
              </a:rPr>
              <a:t>Close client socket object</a:t>
            </a:r>
          </a:p>
        </p:txBody>
      </p:sp>
    </p:spTree>
    <p:extLst>
      <p:ext uri="{BB962C8B-B14F-4D97-AF65-F5344CB8AC3E}">
        <p14:creationId xmlns:p14="http://schemas.microsoft.com/office/powerpoint/2010/main" val="20833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6BF0-92A1-4C42-BE35-84B9DB5AFF4A}"/>
              </a:ext>
            </a:extLst>
          </p:cNvPr>
          <p:cNvSpPr>
            <a:spLocks noGrp="1"/>
          </p:cNvSpPr>
          <p:nvPr>
            <p:ph type="title"/>
          </p:nvPr>
        </p:nvSpPr>
        <p:spPr>
          <a:xfrm>
            <a:off x="838200" y="0"/>
            <a:ext cx="10515600" cy="755337"/>
          </a:xfrm>
        </p:spPr>
        <p:txBody>
          <a:bodyPr/>
          <a:lstStyle/>
          <a:p>
            <a:pPr algn="ctr"/>
            <a:r>
              <a:rPr lang="en-IN" dirty="0"/>
              <a:t>Creating TCP Server</a:t>
            </a:r>
          </a:p>
        </p:txBody>
      </p:sp>
      <p:sp>
        <p:nvSpPr>
          <p:cNvPr id="3" name="Content Placeholder 2">
            <a:extLst>
              <a:ext uri="{FF2B5EF4-FFF2-40B4-BE49-F238E27FC236}">
                <a16:creationId xmlns:a16="http://schemas.microsoft.com/office/drawing/2014/main" id="{99930C69-7031-41B0-8781-D133027CFB49}"/>
              </a:ext>
            </a:extLst>
          </p:cNvPr>
          <p:cNvSpPr>
            <a:spLocks noGrp="1"/>
          </p:cNvSpPr>
          <p:nvPr>
            <p:ph idx="1"/>
          </p:nvPr>
        </p:nvSpPr>
        <p:spPr>
          <a:xfrm>
            <a:off x="1" y="631065"/>
            <a:ext cx="12192000" cy="5885645"/>
          </a:xfrm>
        </p:spPr>
        <p:txBody>
          <a:bodyPr>
            <a:normAutofit/>
          </a:bodyPr>
          <a:lstStyle/>
          <a:p>
            <a:r>
              <a:rPr lang="en-IN" sz="2600" dirty="0"/>
              <a:t>TCP is a connection oriented protocol. So, value of </a:t>
            </a:r>
            <a:r>
              <a:rPr lang="en-IN" sz="2600" dirty="0" err="1"/>
              <a:t>socket_type</a:t>
            </a:r>
            <a:r>
              <a:rPr lang="en-IN" sz="2600" dirty="0"/>
              <a:t> will be </a:t>
            </a:r>
            <a:r>
              <a:rPr lang="en-IN" sz="2400" dirty="0"/>
              <a:t>SOCK_STREAM </a:t>
            </a:r>
            <a:r>
              <a:rPr lang="en-IN" sz="2600" dirty="0"/>
              <a:t>in socket method while creating socket object. </a:t>
            </a:r>
          </a:p>
          <a:p>
            <a:r>
              <a:rPr lang="en-IN" sz="2600" dirty="0"/>
              <a:t>Create a file-‘</a:t>
            </a:r>
            <a:r>
              <a:rPr lang="en-IN" sz="2600" b="1" dirty="0"/>
              <a:t>server.py</a:t>
            </a:r>
            <a:r>
              <a:rPr lang="en-IN" sz="2600" dirty="0"/>
              <a:t>’. Contents of this file are: (Location: c:\Users\Nilesh\Desktop)</a:t>
            </a:r>
          </a:p>
        </p:txBody>
      </p:sp>
      <p:sp>
        <p:nvSpPr>
          <p:cNvPr id="4" name="TextBox 3">
            <a:extLst>
              <a:ext uri="{FF2B5EF4-FFF2-40B4-BE49-F238E27FC236}">
                <a16:creationId xmlns:a16="http://schemas.microsoft.com/office/drawing/2014/main" id="{5578A843-987E-4720-9905-C13A3AF07DBC}"/>
              </a:ext>
            </a:extLst>
          </p:cNvPr>
          <p:cNvSpPr txBox="1"/>
          <p:nvPr/>
        </p:nvSpPr>
        <p:spPr>
          <a:xfrm>
            <a:off x="666047" y="2028692"/>
            <a:ext cx="5429953" cy="4832092"/>
          </a:xfrm>
          <a:prstGeom prst="rect">
            <a:avLst/>
          </a:prstGeom>
          <a:noFill/>
          <a:ln>
            <a:solidFill>
              <a:schemeClr val="tx1"/>
            </a:solidFill>
          </a:ln>
        </p:spPr>
        <p:txBody>
          <a:bodyPr wrap="square" rtlCol="0">
            <a:spAutoFit/>
          </a:bodyPr>
          <a:lstStyle/>
          <a:p>
            <a:r>
              <a:rPr lang="sv-SE" sz="2200" dirty="0">
                <a:latin typeface="Times New Roman" panose="02020603050405020304" pitchFamily="18" charset="0"/>
                <a:cs typeface="Times New Roman" panose="02020603050405020304" pitchFamily="18" charset="0"/>
              </a:rPr>
              <a:t>from socket import *</a:t>
            </a:r>
          </a:p>
          <a:p>
            <a:r>
              <a:rPr lang="sv-SE" sz="2200" dirty="0">
                <a:latin typeface="Times New Roman" panose="02020603050405020304" pitchFamily="18" charset="0"/>
                <a:cs typeface="Times New Roman" panose="02020603050405020304" pitchFamily="18" charset="0"/>
              </a:rPr>
              <a:t>ss=socket(AF_INET,SOCK_STREAM)</a:t>
            </a:r>
          </a:p>
          <a:p>
            <a:r>
              <a:rPr lang="sv-SE" sz="2200" dirty="0">
                <a:latin typeface="Times New Roman" panose="02020603050405020304" pitchFamily="18" charset="0"/>
                <a:cs typeface="Times New Roman" panose="02020603050405020304" pitchFamily="18" charset="0"/>
              </a:rPr>
              <a:t>host_name=gethostname()</a:t>
            </a:r>
          </a:p>
          <a:p>
            <a:r>
              <a:rPr lang="sv-SE" sz="2200" dirty="0">
                <a:latin typeface="Times New Roman" panose="02020603050405020304" pitchFamily="18" charset="0"/>
                <a:cs typeface="Times New Roman" panose="02020603050405020304" pitchFamily="18" charset="0"/>
              </a:rPr>
              <a:t>port=900</a:t>
            </a:r>
          </a:p>
          <a:p>
            <a:r>
              <a:rPr lang="sv-SE" sz="2200" dirty="0">
                <a:latin typeface="Times New Roman" panose="02020603050405020304" pitchFamily="18" charset="0"/>
                <a:cs typeface="Times New Roman" panose="02020603050405020304" pitchFamily="18" charset="0"/>
              </a:rPr>
              <a:t>skt=(host_name,port)</a:t>
            </a:r>
          </a:p>
          <a:p>
            <a:r>
              <a:rPr lang="sv-SE" sz="2200" dirty="0">
                <a:latin typeface="Times New Roman" panose="02020603050405020304" pitchFamily="18" charset="0"/>
                <a:cs typeface="Times New Roman" panose="02020603050405020304" pitchFamily="18" charset="0"/>
              </a:rPr>
              <a:t>ss.bind(skt)</a:t>
            </a:r>
          </a:p>
          <a:p>
            <a:r>
              <a:rPr lang="sv-SE" sz="2200" dirty="0">
                <a:latin typeface="Times New Roman" panose="02020603050405020304" pitchFamily="18" charset="0"/>
                <a:cs typeface="Times New Roman" panose="02020603050405020304" pitchFamily="18" charset="0"/>
              </a:rPr>
              <a:t>ss.listen(5)</a:t>
            </a:r>
          </a:p>
          <a:p>
            <a:r>
              <a:rPr lang="sv-SE" sz="2200" dirty="0">
                <a:latin typeface="Times New Roman" panose="02020603050405020304" pitchFamily="18" charset="0"/>
                <a:cs typeface="Times New Roman" panose="02020603050405020304" pitchFamily="18" charset="0"/>
              </a:rPr>
              <a:t>while True:</a:t>
            </a:r>
          </a:p>
          <a:p>
            <a:r>
              <a:rPr lang="sv-SE" sz="2200" dirty="0">
                <a:latin typeface="Times New Roman" panose="02020603050405020304" pitchFamily="18" charset="0"/>
                <a:cs typeface="Times New Roman" panose="02020603050405020304" pitchFamily="18" charset="0"/>
              </a:rPr>
              <a:t>    cs,addr=ss.accept()</a:t>
            </a:r>
          </a:p>
          <a:p>
            <a:r>
              <a:rPr lang="sv-SE" sz="2200" dirty="0">
                <a:latin typeface="Times New Roman" panose="02020603050405020304" pitchFamily="18" charset="0"/>
                <a:cs typeface="Times New Roman" panose="02020603050405020304" pitchFamily="18" charset="0"/>
              </a:rPr>
              <a:t>    print('Got a request from:',addr)</a:t>
            </a:r>
          </a:p>
          <a:p>
            <a:r>
              <a:rPr lang="sv-SE" sz="2200" dirty="0">
                <a:latin typeface="Times New Roman" panose="02020603050405020304" pitchFamily="18" charset="0"/>
                <a:cs typeface="Times New Roman" panose="02020603050405020304" pitchFamily="18" charset="0"/>
              </a:rPr>
              <a:t>    msg='Thank you for contacting server.'</a:t>
            </a:r>
          </a:p>
          <a:p>
            <a:r>
              <a:rPr lang="sv-SE" sz="2200" dirty="0">
                <a:latin typeface="Times New Roman" panose="02020603050405020304" pitchFamily="18" charset="0"/>
                <a:cs typeface="Times New Roman" panose="02020603050405020304" pitchFamily="18" charset="0"/>
              </a:rPr>
              <a:t>    cs.send(msg.encode('ascii'))</a:t>
            </a:r>
          </a:p>
          <a:p>
            <a:r>
              <a:rPr lang="sv-SE" sz="2200" dirty="0">
                <a:latin typeface="Times New Roman" panose="02020603050405020304" pitchFamily="18" charset="0"/>
                <a:cs typeface="Times New Roman" panose="02020603050405020304" pitchFamily="18" charset="0"/>
              </a:rPr>
              <a:t>    cs.close()</a:t>
            </a:r>
          </a:p>
          <a:p>
            <a:r>
              <a:rPr lang="sv-SE" sz="2200" dirty="0">
                <a:latin typeface="Times New Roman" panose="02020603050405020304" pitchFamily="18" charset="0"/>
                <a:cs typeface="Times New Roman" panose="02020603050405020304" pitchFamily="18" charset="0"/>
              </a:rPr>
              <a:t>ss.close()</a:t>
            </a:r>
          </a:p>
        </p:txBody>
      </p:sp>
      <p:sp>
        <p:nvSpPr>
          <p:cNvPr id="5" name="TextBox 4">
            <a:extLst>
              <a:ext uri="{FF2B5EF4-FFF2-40B4-BE49-F238E27FC236}">
                <a16:creationId xmlns:a16="http://schemas.microsoft.com/office/drawing/2014/main" id="{42B5A618-494E-4BDE-89F4-8363D53ED8B8}"/>
              </a:ext>
            </a:extLst>
          </p:cNvPr>
          <p:cNvSpPr txBox="1"/>
          <p:nvPr/>
        </p:nvSpPr>
        <p:spPr>
          <a:xfrm>
            <a:off x="4695321" y="2805810"/>
            <a:ext cx="5144137"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It gives hostname. Here, it is our own system.</a:t>
            </a:r>
          </a:p>
        </p:txBody>
      </p:sp>
      <p:cxnSp>
        <p:nvCxnSpPr>
          <p:cNvPr id="6" name="Straight Arrow Connector 5">
            <a:extLst>
              <a:ext uri="{FF2B5EF4-FFF2-40B4-BE49-F238E27FC236}">
                <a16:creationId xmlns:a16="http://schemas.microsoft.com/office/drawing/2014/main" id="{E7AD81B3-EB5C-4894-AAB7-F4D6FE2CC931}"/>
              </a:ext>
            </a:extLst>
          </p:cNvPr>
          <p:cNvCxnSpPr>
            <a:cxnSpLocks/>
          </p:cNvCxnSpPr>
          <p:nvPr/>
        </p:nvCxnSpPr>
        <p:spPr>
          <a:xfrm>
            <a:off x="3702043" y="2926285"/>
            <a:ext cx="103191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98173578-8AF8-4D47-A3B0-E55F6D4CD464}"/>
              </a:ext>
            </a:extLst>
          </p:cNvPr>
          <p:cNvSpPr txBox="1"/>
          <p:nvPr/>
        </p:nvSpPr>
        <p:spPr>
          <a:xfrm>
            <a:off x="2964290" y="4058568"/>
            <a:ext cx="3131710"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Server listens up to 5 clients</a:t>
            </a:r>
          </a:p>
        </p:txBody>
      </p:sp>
      <p:cxnSp>
        <p:nvCxnSpPr>
          <p:cNvPr id="8" name="Straight Arrow Connector 7">
            <a:extLst>
              <a:ext uri="{FF2B5EF4-FFF2-40B4-BE49-F238E27FC236}">
                <a16:creationId xmlns:a16="http://schemas.microsoft.com/office/drawing/2014/main" id="{3A743450-4CAF-444D-93C7-675CAC84F8A3}"/>
              </a:ext>
            </a:extLst>
          </p:cNvPr>
          <p:cNvCxnSpPr>
            <a:cxnSpLocks/>
          </p:cNvCxnSpPr>
          <p:nvPr/>
        </p:nvCxnSpPr>
        <p:spPr>
          <a:xfrm>
            <a:off x="1983890" y="4256317"/>
            <a:ext cx="103191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EB86A3A-0635-49F0-B2A0-1EE5B326244A}"/>
              </a:ext>
            </a:extLst>
          </p:cNvPr>
          <p:cNvSpPr txBox="1"/>
          <p:nvPr/>
        </p:nvSpPr>
        <p:spPr>
          <a:xfrm>
            <a:off x="6275669" y="2095075"/>
            <a:ext cx="3473638"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Creation of server socket object</a:t>
            </a:r>
          </a:p>
        </p:txBody>
      </p:sp>
      <p:cxnSp>
        <p:nvCxnSpPr>
          <p:cNvPr id="10" name="Straight Arrow Connector 9">
            <a:extLst>
              <a:ext uri="{FF2B5EF4-FFF2-40B4-BE49-F238E27FC236}">
                <a16:creationId xmlns:a16="http://schemas.microsoft.com/office/drawing/2014/main" id="{6080E563-D31F-446C-8B1F-F81BB462494B}"/>
              </a:ext>
            </a:extLst>
          </p:cNvPr>
          <p:cNvCxnSpPr>
            <a:cxnSpLocks/>
            <a:endCxn id="9" idx="1"/>
          </p:cNvCxnSpPr>
          <p:nvPr/>
        </p:nvCxnSpPr>
        <p:spPr>
          <a:xfrm flipV="1">
            <a:off x="5228823" y="2295130"/>
            <a:ext cx="1046846" cy="29352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C4B933B3-ADDC-4ACB-9EAD-253FD2E0BF05}"/>
              </a:ext>
            </a:extLst>
          </p:cNvPr>
          <p:cNvSpPr txBox="1"/>
          <p:nvPr/>
        </p:nvSpPr>
        <p:spPr>
          <a:xfrm>
            <a:off x="3650527" y="3540381"/>
            <a:ext cx="4321496"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Binding socket with server socket object</a:t>
            </a:r>
          </a:p>
        </p:txBody>
      </p:sp>
      <p:cxnSp>
        <p:nvCxnSpPr>
          <p:cNvPr id="15" name="Straight Arrow Connector 14">
            <a:extLst>
              <a:ext uri="{FF2B5EF4-FFF2-40B4-BE49-F238E27FC236}">
                <a16:creationId xmlns:a16="http://schemas.microsoft.com/office/drawing/2014/main" id="{D528143C-88D6-47C9-99D4-E7484860BEF5}"/>
              </a:ext>
            </a:extLst>
          </p:cNvPr>
          <p:cNvCxnSpPr>
            <a:cxnSpLocks/>
          </p:cNvCxnSpPr>
          <p:nvPr/>
        </p:nvCxnSpPr>
        <p:spPr>
          <a:xfrm flipV="1">
            <a:off x="2034861" y="3738131"/>
            <a:ext cx="1615667" cy="18149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18E9151D-C3B2-4ADC-81FC-AAD3EA1C2E19}"/>
              </a:ext>
            </a:extLst>
          </p:cNvPr>
          <p:cNvSpPr txBox="1"/>
          <p:nvPr/>
        </p:nvSpPr>
        <p:spPr>
          <a:xfrm>
            <a:off x="4188420" y="4708496"/>
            <a:ext cx="7840448"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accept method returns client socket object and its socket (</a:t>
            </a:r>
            <a:r>
              <a:rPr lang="en-IN" sz="2000" dirty="0" err="1">
                <a:latin typeface="Times New Roman" panose="02020603050405020304" pitchFamily="18" charset="0"/>
                <a:cs typeface="Times New Roman" panose="02020603050405020304" pitchFamily="18" charset="0"/>
              </a:rPr>
              <a:t>ip</a:t>
            </a:r>
            <a:r>
              <a:rPr lang="en-IN" sz="2000" dirty="0">
                <a:latin typeface="Times New Roman" panose="02020603050405020304" pitchFamily="18" charset="0"/>
                <a:cs typeface="Times New Roman" panose="02020603050405020304" pitchFamily="18" charset="0"/>
              </a:rPr>
              <a:t> address + port)</a:t>
            </a:r>
          </a:p>
        </p:txBody>
      </p:sp>
      <p:cxnSp>
        <p:nvCxnSpPr>
          <p:cNvPr id="18" name="Straight Arrow Connector 17">
            <a:extLst>
              <a:ext uri="{FF2B5EF4-FFF2-40B4-BE49-F238E27FC236}">
                <a16:creationId xmlns:a16="http://schemas.microsoft.com/office/drawing/2014/main" id="{9D3E881A-67A7-4E5B-836B-58908DA5B163}"/>
              </a:ext>
            </a:extLst>
          </p:cNvPr>
          <p:cNvCxnSpPr>
            <a:cxnSpLocks/>
          </p:cNvCxnSpPr>
          <p:nvPr/>
        </p:nvCxnSpPr>
        <p:spPr>
          <a:xfrm>
            <a:off x="3208020" y="4906245"/>
            <a:ext cx="103191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AA1FDCBB-E67E-40A4-BED8-1CA6EE508AD8}"/>
              </a:ext>
            </a:extLst>
          </p:cNvPr>
          <p:cNvSpPr txBox="1"/>
          <p:nvPr/>
        </p:nvSpPr>
        <p:spPr>
          <a:xfrm>
            <a:off x="4867510" y="5786391"/>
            <a:ext cx="7324490" cy="707886"/>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Message is encoded in ASCII format before sending to client.</a:t>
            </a:r>
          </a:p>
          <a:p>
            <a:r>
              <a:rPr lang="en-IN" sz="2000" dirty="0">
                <a:latin typeface="Times New Roman" panose="02020603050405020304" pitchFamily="18" charset="0"/>
                <a:cs typeface="Times New Roman" panose="02020603050405020304" pitchFamily="18" charset="0"/>
              </a:rPr>
              <a:t>Note, here we use client socket object received using accept() method</a:t>
            </a:r>
          </a:p>
        </p:txBody>
      </p:sp>
      <p:cxnSp>
        <p:nvCxnSpPr>
          <p:cNvPr id="20" name="Straight Arrow Connector 19">
            <a:extLst>
              <a:ext uri="{FF2B5EF4-FFF2-40B4-BE49-F238E27FC236}">
                <a16:creationId xmlns:a16="http://schemas.microsoft.com/office/drawing/2014/main" id="{F0195BFB-29E6-4BA5-9829-B3B9C4BC91ED}"/>
              </a:ext>
            </a:extLst>
          </p:cNvPr>
          <p:cNvCxnSpPr>
            <a:cxnSpLocks/>
          </p:cNvCxnSpPr>
          <p:nvPr/>
        </p:nvCxnSpPr>
        <p:spPr>
          <a:xfrm>
            <a:off x="4188420" y="5929782"/>
            <a:ext cx="679089"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452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8297-582C-4FD9-8084-F70EA1B4999B}"/>
              </a:ext>
            </a:extLst>
          </p:cNvPr>
          <p:cNvSpPr>
            <a:spLocks noGrp="1"/>
          </p:cNvSpPr>
          <p:nvPr>
            <p:ph type="title"/>
          </p:nvPr>
        </p:nvSpPr>
        <p:spPr>
          <a:xfrm>
            <a:off x="838200" y="365126"/>
            <a:ext cx="10515600" cy="768216"/>
          </a:xfrm>
        </p:spPr>
        <p:txBody>
          <a:bodyPr/>
          <a:lstStyle/>
          <a:p>
            <a:pPr algn="ctr"/>
            <a:r>
              <a:rPr lang="en-IN" dirty="0"/>
              <a:t>Creating TCP Client</a:t>
            </a:r>
          </a:p>
        </p:txBody>
      </p:sp>
      <p:sp>
        <p:nvSpPr>
          <p:cNvPr id="3" name="Content Placeholder 2">
            <a:extLst>
              <a:ext uri="{FF2B5EF4-FFF2-40B4-BE49-F238E27FC236}">
                <a16:creationId xmlns:a16="http://schemas.microsoft.com/office/drawing/2014/main" id="{EB874A48-2F80-4250-B63C-0395772FB525}"/>
              </a:ext>
            </a:extLst>
          </p:cNvPr>
          <p:cNvSpPr>
            <a:spLocks noGrp="1"/>
          </p:cNvSpPr>
          <p:nvPr>
            <p:ph idx="1"/>
          </p:nvPr>
        </p:nvSpPr>
        <p:spPr>
          <a:xfrm>
            <a:off x="128789" y="1275008"/>
            <a:ext cx="12063211" cy="5357612"/>
          </a:xfrm>
        </p:spPr>
        <p:txBody>
          <a:bodyPr/>
          <a:lstStyle/>
          <a:p>
            <a:r>
              <a:rPr lang="en-IN" sz="2600" dirty="0"/>
              <a:t>Create a file-‘</a:t>
            </a:r>
            <a:r>
              <a:rPr lang="en-IN" sz="2600" b="1" dirty="0"/>
              <a:t>client.py</a:t>
            </a:r>
            <a:r>
              <a:rPr lang="en-IN" sz="2600" dirty="0"/>
              <a:t>’. Contents of this file are: (Location: c:\Users\Nilesh\Desktop)</a:t>
            </a:r>
          </a:p>
          <a:p>
            <a:endParaRPr lang="en-IN" dirty="0"/>
          </a:p>
        </p:txBody>
      </p:sp>
      <p:sp>
        <p:nvSpPr>
          <p:cNvPr id="4" name="TextBox 3">
            <a:extLst>
              <a:ext uri="{FF2B5EF4-FFF2-40B4-BE49-F238E27FC236}">
                <a16:creationId xmlns:a16="http://schemas.microsoft.com/office/drawing/2014/main" id="{6F1FB028-7E9F-48F5-838E-A0B9EEC68DF4}"/>
              </a:ext>
            </a:extLst>
          </p:cNvPr>
          <p:cNvSpPr txBox="1"/>
          <p:nvPr/>
        </p:nvSpPr>
        <p:spPr>
          <a:xfrm>
            <a:off x="563016" y="1859339"/>
            <a:ext cx="5850341" cy="3139321"/>
          </a:xfrm>
          <a:prstGeom prst="rect">
            <a:avLst/>
          </a:prstGeom>
          <a:noFill/>
          <a:ln>
            <a:solidFill>
              <a:schemeClr val="tx1"/>
            </a:solidFill>
          </a:ln>
        </p:spPr>
        <p:txBody>
          <a:bodyPr wrap="square" rtlCol="0">
            <a:spAutoFit/>
          </a:bodyPr>
          <a:lstStyle/>
          <a:p>
            <a:r>
              <a:rPr lang="sv-SE" sz="2200" dirty="0">
                <a:latin typeface="Times New Roman" panose="02020603050405020304" pitchFamily="18" charset="0"/>
                <a:cs typeface="Times New Roman" panose="02020603050405020304" pitchFamily="18" charset="0"/>
              </a:rPr>
              <a:t>from socket import *</a:t>
            </a:r>
          </a:p>
          <a:p>
            <a:r>
              <a:rPr lang="sv-SE" sz="2200" dirty="0">
                <a:latin typeface="Times New Roman" panose="02020603050405020304" pitchFamily="18" charset="0"/>
                <a:cs typeface="Times New Roman" panose="02020603050405020304" pitchFamily="18" charset="0"/>
              </a:rPr>
              <a:t>cs=socket(AF_INET,SOCK_STREAM)</a:t>
            </a:r>
          </a:p>
          <a:p>
            <a:r>
              <a:rPr lang="sv-SE" sz="2200" dirty="0">
                <a:latin typeface="Times New Roman" panose="02020603050405020304" pitchFamily="18" charset="0"/>
                <a:cs typeface="Times New Roman" panose="02020603050405020304" pitchFamily="18" charset="0"/>
              </a:rPr>
              <a:t>host_name=gethostname()</a:t>
            </a:r>
          </a:p>
          <a:p>
            <a:r>
              <a:rPr lang="sv-SE" sz="2200" dirty="0">
                <a:latin typeface="Times New Roman" panose="02020603050405020304" pitchFamily="18" charset="0"/>
                <a:cs typeface="Times New Roman" panose="02020603050405020304" pitchFamily="18" charset="0"/>
              </a:rPr>
              <a:t>port=900</a:t>
            </a:r>
          </a:p>
          <a:p>
            <a:r>
              <a:rPr lang="sv-SE" sz="2200" dirty="0">
                <a:latin typeface="Times New Roman" panose="02020603050405020304" pitchFamily="18" charset="0"/>
                <a:cs typeface="Times New Roman" panose="02020603050405020304" pitchFamily="18" charset="0"/>
              </a:rPr>
              <a:t>skt=(host_name,port)</a:t>
            </a:r>
          </a:p>
          <a:p>
            <a:r>
              <a:rPr lang="sv-SE" sz="2200" dirty="0">
                <a:latin typeface="Times New Roman" panose="02020603050405020304" pitchFamily="18" charset="0"/>
                <a:cs typeface="Times New Roman" panose="02020603050405020304" pitchFamily="18" charset="0"/>
              </a:rPr>
              <a:t>cs.connect(skt)</a:t>
            </a:r>
          </a:p>
          <a:p>
            <a:r>
              <a:rPr lang="sv-SE" sz="2200" dirty="0">
                <a:latin typeface="Times New Roman" panose="02020603050405020304" pitchFamily="18" charset="0"/>
                <a:cs typeface="Times New Roman" panose="02020603050405020304" pitchFamily="18" charset="0"/>
              </a:rPr>
              <a:t>msg=cs.recv(1024)</a:t>
            </a:r>
          </a:p>
          <a:p>
            <a:r>
              <a:rPr lang="sv-SE" sz="2200" dirty="0">
                <a:latin typeface="Times New Roman" panose="02020603050405020304" pitchFamily="18" charset="0"/>
                <a:cs typeface="Times New Roman" panose="02020603050405020304" pitchFamily="18" charset="0"/>
              </a:rPr>
              <a:t>cs.close()</a:t>
            </a:r>
          </a:p>
          <a:p>
            <a:r>
              <a:rPr lang="sv-SE" sz="2200" dirty="0">
                <a:latin typeface="Times New Roman" panose="02020603050405020304" pitchFamily="18" charset="0"/>
                <a:cs typeface="Times New Roman" panose="02020603050405020304" pitchFamily="18" charset="0"/>
              </a:rPr>
              <a:t>print(msg.decode('ascii'))</a:t>
            </a:r>
          </a:p>
        </p:txBody>
      </p:sp>
      <p:sp>
        <p:nvSpPr>
          <p:cNvPr id="5" name="TextBox 4">
            <a:extLst>
              <a:ext uri="{FF2B5EF4-FFF2-40B4-BE49-F238E27FC236}">
                <a16:creationId xmlns:a16="http://schemas.microsoft.com/office/drawing/2014/main" id="{95768CAF-EB52-4CB2-8F9B-B4D2E51791FC}"/>
              </a:ext>
            </a:extLst>
          </p:cNvPr>
          <p:cNvSpPr txBox="1"/>
          <p:nvPr/>
        </p:nvSpPr>
        <p:spPr>
          <a:xfrm>
            <a:off x="3373946" y="2958489"/>
            <a:ext cx="8255038" cy="707886"/>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It connects to the server whose name is provided as </a:t>
            </a:r>
            <a:r>
              <a:rPr lang="en-IN" sz="2000" dirty="0" err="1">
                <a:latin typeface="Times New Roman" panose="02020603050405020304" pitchFamily="18" charset="0"/>
                <a:cs typeface="Times New Roman" panose="02020603050405020304" pitchFamily="18" charset="0"/>
              </a:rPr>
              <a:t>host_name</a:t>
            </a:r>
            <a:r>
              <a:rPr lang="en-IN" sz="2000" dirty="0">
                <a:latin typeface="Times New Roman" panose="02020603050405020304" pitchFamily="18" charset="0"/>
                <a:cs typeface="Times New Roman" panose="02020603050405020304" pitchFamily="18" charset="0"/>
              </a:rPr>
              <a:t> (currently, local host-our own system)</a:t>
            </a:r>
          </a:p>
        </p:txBody>
      </p:sp>
      <p:cxnSp>
        <p:nvCxnSpPr>
          <p:cNvPr id="6" name="Straight Arrow Connector 5">
            <a:extLst>
              <a:ext uri="{FF2B5EF4-FFF2-40B4-BE49-F238E27FC236}">
                <a16:creationId xmlns:a16="http://schemas.microsoft.com/office/drawing/2014/main" id="{D9AC8E9D-5D32-4A69-8D3B-6BA66C85895F}"/>
              </a:ext>
            </a:extLst>
          </p:cNvPr>
          <p:cNvCxnSpPr>
            <a:cxnSpLocks/>
          </p:cNvCxnSpPr>
          <p:nvPr/>
        </p:nvCxnSpPr>
        <p:spPr>
          <a:xfrm flipV="1">
            <a:off x="2305318" y="3428343"/>
            <a:ext cx="1068628" cy="40124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3CCD8F2-282A-4460-BF81-830E93030CD6}"/>
              </a:ext>
            </a:extLst>
          </p:cNvPr>
          <p:cNvSpPr txBox="1"/>
          <p:nvPr/>
        </p:nvSpPr>
        <p:spPr>
          <a:xfrm>
            <a:off x="3699893" y="3949707"/>
            <a:ext cx="3924399"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Client can receive up to 1024 bytes</a:t>
            </a:r>
          </a:p>
        </p:txBody>
      </p:sp>
      <p:cxnSp>
        <p:nvCxnSpPr>
          <p:cNvPr id="11" name="Straight Arrow Connector 10">
            <a:extLst>
              <a:ext uri="{FF2B5EF4-FFF2-40B4-BE49-F238E27FC236}">
                <a16:creationId xmlns:a16="http://schemas.microsoft.com/office/drawing/2014/main" id="{8A028B5B-20A2-4848-91C1-07D037C4B884}"/>
              </a:ext>
            </a:extLst>
          </p:cNvPr>
          <p:cNvCxnSpPr>
            <a:cxnSpLocks/>
            <a:endCxn id="10" idx="1"/>
          </p:cNvCxnSpPr>
          <p:nvPr/>
        </p:nvCxnSpPr>
        <p:spPr>
          <a:xfrm>
            <a:off x="2807594" y="4114922"/>
            <a:ext cx="892299" cy="3484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8D7F906B-AA18-402F-8032-D1384D0D6840}"/>
              </a:ext>
            </a:extLst>
          </p:cNvPr>
          <p:cNvSpPr txBox="1"/>
          <p:nvPr/>
        </p:nvSpPr>
        <p:spPr>
          <a:xfrm>
            <a:off x="6015945" y="2258700"/>
            <a:ext cx="3473638" cy="400110"/>
          </a:xfrm>
          <a:prstGeom prst="rect">
            <a:avLst/>
          </a:prstGeom>
          <a:noFill/>
          <a:ln>
            <a:solidFill>
              <a:srgbClr val="FF0000"/>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Creation of client socket object</a:t>
            </a:r>
          </a:p>
        </p:txBody>
      </p:sp>
      <p:cxnSp>
        <p:nvCxnSpPr>
          <p:cNvPr id="20" name="Straight Arrow Connector 19">
            <a:extLst>
              <a:ext uri="{FF2B5EF4-FFF2-40B4-BE49-F238E27FC236}">
                <a16:creationId xmlns:a16="http://schemas.microsoft.com/office/drawing/2014/main" id="{46C8A1AC-5369-45A2-94CE-5705822AE35A}"/>
              </a:ext>
            </a:extLst>
          </p:cNvPr>
          <p:cNvCxnSpPr>
            <a:cxnSpLocks/>
            <a:endCxn id="19" idx="1"/>
          </p:cNvCxnSpPr>
          <p:nvPr/>
        </p:nvCxnSpPr>
        <p:spPr>
          <a:xfrm>
            <a:off x="5123645" y="2423915"/>
            <a:ext cx="892300" cy="3484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44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3134-D9B4-4FF6-B0A4-F001303F5190}"/>
              </a:ext>
            </a:extLst>
          </p:cNvPr>
          <p:cNvSpPr>
            <a:spLocks noGrp="1"/>
          </p:cNvSpPr>
          <p:nvPr>
            <p:ph type="title"/>
          </p:nvPr>
        </p:nvSpPr>
        <p:spPr>
          <a:xfrm>
            <a:off x="838200" y="195441"/>
            <a:ext cx="10515600" cy="781095"/>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E171A3F4-B020-47A6-9E5D-62D693E1833F}"/>
              </a:ext>
            </a:extLst>
          </p:cNvPr>
          <p:cNvSpPr>
            <a:spLocks noGrp="1"/>
          </p:cNvSpPr>
          <p:nvPr>
            <p:ph idx="1"/>
          </p:nvPr>
        </p:nvSpPr>
        <p:spPr>
          <a:xfrm>
            <a:off x="386366" y="1146220"/>
            <a:ext cx="11230378" cy="5125791"/>
          </a:xfrm>
        </p:spPr>
        <p:txBody>
          <a:bodyPr/>
          <a:lstStyle/>
          <a:p>
            <a:r>
              <a:rPr lang="en-IN" dirty="0"/>
              <a:t>We need to run these codes in command prompt, because  simultaneously we have to run 2 python programs, one server.py and second client.py:</a:t>
            </a:r>
          </a:p>
          <a:p>
            <a:r>
              <a:rPr lang="en-IN" dirty="0"/>
              <a:t>When we execute server.py in CMD, it shows:</a:t>
            </a:r>
          </a:p>
          <a:p>
            <a:endParaRPr lang="en-IN" dirty="0"/>
          </a:p>
          <a:p>
            <a:endParaRPr lang="en-IN" dirty="0"/>
          </a:p>
          <a:p>
            <a:endParaRPr lang="en-IN" dirty="0"/>
          </a:p>
          <a:p>
            <a:endParaRPr lang="en-IN" sz="1500" dirty="0"/>
          </a:p>
          <a:p>
            <a:r>
              <a:rPr lang="en-IN" b="1" dirty="0">
                <a:solidFill>
                  <a:srgbClr val="7030A0"/>
                </a:solidFill>
              </a:rPr>
              <a:t>Open new command prompt </a:t>
            </a:r>
            <a:r>
              <a:rPr lang="en-IN" dirty="0"/>
              <a:t>and execute client.py, it shows:</a:t>
            </a:r>
          </a:p>
          <a:p>
            <a:endParaRPr lang="en-IN" dirty="0"/>
          </a:p>
        </p:txBody>
      </p:sp>
      <p:sp>
        <p:nvSpPr>
          <p:cNvPr id="5" name="TextBox 4">
            <a:extLst>
              <a:ext uri="{FF2B5EF4-FFF2-40B4-BE49-F238E27FC236}">
                <a16:creationId xmlns:a16="http://schemas.microsoft.com/office/drawing/2014/main" id="{A8263E8D-8E0B-462F-96F5-83F5CD27980E}"/>
              </a:ext>
            </a:extLst>
          </p:cNvPr>
          <p:cNvSpPr txBox="1"/>
          <p:nvPr/>
        </p:nvSpPr>
        <p:spPr>
          <a:xfrm>
            <a:off x="5955293" y="2508786"/>
            <a:ext cx="6158516" cy="1200329"/>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You can see in the image that server is running for infinite time, as we have kept ‘while True’. Remember, Don’t close this window.</a:t>
            </a:r>
          </a:p>
        </p:txBody>
      </p:sp>
      <p:cxnSp>
        <p:nvCxnSpPr>
          <p:cNvPr id="6" name="Straight Arrow Connector 5">
            <a:extLst>
              <a:ext uri="{FF2B5EF4-FFF2-40B4-BE49-F238E27FC236}">
                <a16:creationId xmlns:a16="http://schemas.microsoft.com/office/drawing/2014/main" id="{334803B5-E985-472E-B799-9D8BC1EDD051}"/>
              </a:ext>
            </a:extLst>
          </p:cNvPr>
          <p:cNvCxnSpPr>
            <a:cxnSpLocks/>
          </p:cNvCxnSpPr>
          <p:nvPr/>
        </p:nvCxnSpPr>
        <p:spPr>
          <a:xfrm>
            <a:off x="5354010" y="2887633"/>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AA6F7286-1308-4D6C-83AA-BBA0A532E2D9}"/>
              </a:ext>
            </a:extLst>
          </p:cNvPr>
          <p:cNvPicPr>
            <a:picLocks noChangeAspect="1"/>
          </p:cNvPicPr>
          <p:nvPr/>
        </p:nvPicPr>
        <p:blipFill>
          <a:blip r:embed="rId2"/>
          <a:stretch>
            <a:fillRect/>
          </a:stretch>
        </p:blipFill>
        <p:spPr>
          <a:xfrm>
            <a:off x="838199" y="4970865"/>
            <a:ext cx="4048125" cy="1733550"/>
          </a:xfrm>
          <a:prstGeom prst="rect">
            <a:avLst/>
          </a:prstGeom>
        </p:spPr>
      </p:pic>
      <p:sp>
        <p:nvSpPr>
          <p:cNvPr id="8" name="TextBox 7">
            <a:extLst>
              <a:ext uri="{FF2B5EF4-FFF2-40B4-BE49-F238E27FC236}">
                <a16:creationId xmlns:a16="http://schemas.microsoft.com/office/drawing/2014/main" id="{8C931F53-D92A-4FA8-B807-3EEC536A1127}"/>
              </a:ext>
            </a:extLst>
          </p:cNvPr>
          <p:cNvSpPr txBox="1"/>
          <p:nvPr/>
        </p:nvSpPr>
        <p:spPr>
          <a:xfrm>
            <a:off x="5503459" y="4970865"/>
            <a:ext cx="6473893" cy="1200329"/>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It is showing ‘Thank you for contacting server.’ This message is sent form server to client. (check code of server.py). Then client exits.</a:t>
            </a:r>
          </a:p>
        </p:txBody>
      </p:sp>
      <p:cxnSp>
        <p:nvCxnSpPr>
          <p:cNvPr id="9" name="Straight Arrow Connector 8">
            <a:extLst>
              <a:ext uri="{FF2B5EF4-FFF2-40B4-BE49-F238E27FC236}">
                <a16:creationId xmlns:a16="http://schemas.microsoft.com/office/drawing/2014/main" id="{DA095F4B-54E3-4413-A7AE-2326FEC153E4}"/>
              </a:ext>
            </a:extLst>
          </p:cNvPr>
          <p:cNvCxnSpPr>
            <a:cxnSpLocks/>
          </p:cNvCxnSpPr>
          <p:nvPr/>
        </p:nvCxnSpPr>
        <p:spPr>
          <a:xfrm>
            <a:off x="4902176" y="5349712"/>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a16="http://schemas.microsoft.com/office/drawing/2014/main" id="{F0F16EA6-EA24-4DAD-B393-F5B9F263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31" y="2536017"/>
            <a:ext cx="4457700" cy="1743075"/>
          </a:xfrm>
          <a:prstGeom prst="rect">
            <a:avLst/>
          </a:prstGeom>
        </p:spPr>
      </p:pic>
    </p:spTree>
    <p:extLst>
      <p:ext uri="{BB962C8B-B14F-4D97-AF65-F5344CB8AC3E}">
        <p14:creationId xmlns:p14="http://schemas.microsoft.com/office/powerpoint/2010/main" val="317058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8552-512B-4DAA-A2F4-ADC405235FF8}"/>
              </a:ext>
            </a:extLst>
          </p:cNvPr>
          <p:cNvSpPr>
            <a:spLocks noGrp="1"/>
          </p:cNvSpPr>
          <p:nvPr>
            <p:ph type="title"/>
          </p:nvPr>
        </p:nvSpPr>
        <p:spPr>
          <a:xfrm>
            <a:off x="838200" y="128789"/>
            <a:ext cx="10515600" cy="725995"/>
          </a:xfrm>
        </p:spPr>
        <p:txBody>
          <a:bodyPr>
            <a:normAutofit/>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B532C4C-AE39-47D2-8672-BB9A8A6E9178}"/>
              </a:ext>
            </a:extLst>
          </p:cNvPr>
          <p:cNvSpPr>
            <a:spLocks noGrp="1"/>
          </p:cNvSpPr>
          <p:nvPr>
            <p:ph idx="1"/>
          </p:nvPr>
        </p:nvSpPr>
        <p:spPr>
          <a:xfrm>
            <a:off x="399245" y="854784"/>
            <a:ext cx="11681138" cy="6003216"/>
          </a:xfrm>
        </p:spPr>
        <p:txBody>
          <a:bodyPr>
            <a:normAutofit/>
          </a:bodyPr>
          <a:lstStyle/>
          <a:p>
            <a:r>
              <a:rPr lang="en-IN" dirty="0"/>
              <a:t>Surprising thing is, when you execute ‘client.py’, at that time server responds and ‘server.py’ code displays following message:</a:t>
            </a:r>
          </a:p>
          <a:p>
            <a:endParaRPr lang="en-IN" dirty="0"/>
          </a:p>
          <a:p>
            <a:endParaRPr lang="en-IN" dirty="0"/>
          </a:p>
          <a:p>
            <a:endParaRPr lang="en-IN" dirty="0"/>
          </a:p>
          <a:p>
            <a:endParaRPr lang="en-IN" dirty="0"/>
          </a:p>
          <a:p>
            <a:r>
              <a:rPr lang="en-IN" dirty="0"/>
              <a:t>Remember, ‘client.py’ exits after getting server’s reply but ‘server.py’ is waiting to serve any request for infinite time.</a:t>
            </a:r>
          </a:p>
          <a:p>
            <a:r>
              <a:rPr lang="en-IN" dirty="0"/>
              <a:t>To terminate execution of ‘server.py’ click:</a:t>
            </a:r>
          </a:p>
          <a:p>
            <a:pPr>
              <a:buFont typeface="Wingdings" panose="05000000000000000000" pitchFamily="2" charset="2"/>
              <a:buChar char="Ø"/>
            </a:pPr>
            <a:r>
              <a:rPr lang="en-IN" dirty="0"/>
              <a:t>Ctrl + c </a:t>
            </a:r>
            <a:r>
              <a:rPr lang="en-IN" dirty="0">
                <a:sym typeface="Wingdings" panose="05000000000000000000" pitchFamily="2" charset="2"/>
              </a:rPr>
              <a:t> for windows 7 and older Operating systems</a:t>
            </a:r>
          </a:p>
          <a:p>
            <a:pPr>
              <a:buFont typeface="Wingdings" panose="05000000000000000000" pitchFamily="2" charset="2"/>
              <a:buChar char="Ø"/>
            </a:pPr>
            <a:r>
              <a:rPr lang="en-IN" dirty="0">
                <a:sym typeface="Wingdings" panose="05000000000000000000" pitchFamily="2" charset="2"/>
              </a:rPr>
              <a:t>Ctrl + Pause / Break key  for windows 10</a:t>
            </a:r>
          </a:p>
          <a:p>
            <a:pPr marL="0" indent="0">
              <a:buNone/>
            </a:pPr>
            <a:r>
              <a:rPr lang="en-IN" b="1" dirty="0">
                <a:sym typeface="Wingdings" panose="05000000000000000000" pitchFamily="2" charset="2"/>
              </a:rPr>
              <a:t>Note:</a:t>
            </a:r>
            <a:r>
              <a:rPr lang="en-IN" dirty="0">
                <a:sym typeface="Wingdings" panose="05000000000000000000" pitchFamily="2" charset="2"/>
              </a:rPr>
              <a:t> Here, server and client have same </a:t>
            </a:r>
            <a:r>
              <a:rPr lang="en-IN" dirty="0" err="1">
                <a:sym typeface="Wingdings" panose="05000000000000000000" pitchFamily="2" charset="2"/>
              </a:rPr>
              <a:t>ip</a:t>
            </a:r>
            <a:r>
              <a:rPr lang="en-IN" dirty="0">
                <a:sym typeface="Wingdings" panose="05000000000000000000" pitchFamily="2" charset="2"/>
              </a:rPr>
              <a:t>-address because server is- localhost</a:t>
            </a:r>
            <a:endParaRPr lang="en-IN" dirty="0"/>
          </a:p>
        </p:txBody>
      </p:sp>
      <p:pic>
        <p:nvPicPr>
          <p:cNvPr id="4" name="Picture 3">
            <a:extLst>
              <a:ext uri="{FF2B5EF4-FFF2-40B4-BE49-F238E27FC236}">
                <a16:creationId xmlns:a16="http://schemas.microsoft.com/office/drawing/2014/main" id="{FE2EE7C3-43E5-4842-AD79-DBC778C2ACE9}"/>
              </a:ext>
            </a:extLst>
          </p:cNvPr>
          <p:cNvPicPr>
            <a:picLocks noChangeAspect="1"/>
          </p:cNvPicPr>
          <p:nvPr/>
        </p:nvPicPr>
        <p:blipFill>
          <a:blip r:embed="rId2"/>
          <a:stretch>
            <a:fillRect/>
          </a:stretch>
        </p:blipFill>
        <p:spPr>
          <a:xfrm>
            <a:off x="710670" y="1676265"/>
            <a:ext cx="4643340" cy="2032850"/>
          </a:xfrm>
          <a:prstGeom prst="rect">
            <a:avLst/>
          </a:prstGeom>
        </p:spPr>
      </p:pic>
      <p:sp>
        <p:nvSpPr>
          <p:cNvPr id="5" name="TextBox 4">
            <a:extLst>
              <a:ext uri="{FF2B5EF4-FFF2-40B4-BE49-F238E27FC236}">
                <a16:creationId xmlns:a16="http://schemas.microsoft.com/office/drawing/2014/main" id="{A13C4936-5D71-4DBF-B91E-A753CBA91C0F}"/>
              </a:ext>
            </a:extLst>
          </p:cNvPr>
          <p:cNvSpPr txBox="1"/>
          <p:nvPr/>
        </p:nvSpPr>
        <p:spPr>
          <a:xfrm>
            <a:off x="5927520" y="1787569"/>
            <a:ext cx="5970544" cy="1200329"/>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It shows that server has got a request from a system whose </a:t>
            </a:r>
            <a:r>
              <a:rPr lang="en-IN" sz="2400" dirty="0" err="1">
                <a:latin typeface="Times New Roman" panose="02020603050405020304" pitchFamily="18" charset="0"/>
                <a:cs typeface="Times New Roman" panose="02020603050405020304" pitchFamily="18" charset="0"/>
              </a:rPr>
              <a:t>ip</a:t>
            </a:r>
            <a:r>
              <a:rPr lang="en-IN" sz="2400" dirty="0">
                <a:latin typeface="Times New Roman" panose="02020603050405020304" pitchFamily="18" charset="0"/>
                <a:cs typeface="Times New Roman" panose="02020603050405020304" pitchFamily="18" charset="0"/>
              </a:rPr>
              <a:t> address is- 192.168.1.37 and port number is 51020.</a:t>
            </a:r>
          </a:p>
        </p:txBody>
      </p:sp>
      <p:cxnSp>
        <p:nvCxnSpPr>
          <p:cNvPr id="6" name="Straight Arrow Connector 5">
            <a:extLst>
              <a:ext uri="{FF2B5EF4-FFF2-40B4-BE49-F238E27FC236}">
                <a16:creationId xmlns:a16="http://schemas.microsoft.com/office/drawing/2014/main" id="{AD5CFC42-F6E2-489A-8061-5B95700004EB}"/>
              </a:ext>
            </a:extLst>
          </p:cNvPr>
          <p:cNvCxnSpPr>
            <a:cxnSpLocks/>
          </p:cNvCxnSpPr>
          <p:nvPr/>
        </p:nvCxnSpPr>
        <p:spPr>
          <a:xfrm>
            <a:off x="5339116" y="2166416"/>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20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8C2B-B5B0-4BF4-B357-773F62E98F9E}"/>
              </a:ext>
            </a:extLst>
          </p:cNvPr>
          <p:cNvSpPr>
            <a:spLocks noGrp="1"/>
          </p:cNvSpPr>
          <p:nvPr>
            <p:ph type="title"/>
          </p:nvPr>
        </p:nvSpPr>
        <p:spPr>
          <a:xfrm>
            <a:off x="838200" y="56029"/>
            <a:ext cx="10515600" cy="935641"/>
          </a:xfrm>
        </p:spPr>
        <p:txBody>
          <a:bodyPr/>
          <a:lstStyle/>
          <a:p>
            <a:pPr algn="ctr"/>
            <a:r>
              <a:rPr lang="en-IN" dirty="0"/>
              <a:t>Simple chat application</a:t>
            </a:r>
          </a:p>
        </p:txBody>
      </p:sp>
      <p:sp>
        <p:nvSpPr>
          <p:cNvPr id="3" name="Content Placeholder 2">
            <a:extLst>
              <a:ext uri="{FF2B5EF4-FFF2-40B4-BE49-F238E27FC236}">
                <a16:creationId xmlns:a16="http://schemas.microsoft.com/office/drawing/2014/main" id="{4626C335-FE02-4688-89D7-D4CF9E981C35}"/>
              </a:ext>
            </a:extLst>
          </p:cNvPr>
          <p:cNvSpPr>
            <a:spLocks noGrp="1"/>
          </p:cNvSpPr>
          <p:nvPr>
            <p:ph idx="1"/>
          </p:nvPr>
        </p:nvSpPr>
        <p:spPr>
          <a:xfrm>
            <a:off x="283335" y="1107584"/>
            <a:ext cx="11655380" cy="5460642"/>
          </a:xfrm>
        </p:spPr>
        <p:txBody>
          <a:bodyPr>
            <a:normAutofit/>
          </a:bodyPr>
          <a:lstStyle/>
          <a:p>
            <a:r>
              <a:rPr lang="en-IN" dirty="0"/>
              <a:t>Most of the code and basic methods used in previous ‘server.py’ and ‘client.py’ are same.</a:t>
            </a:r>
          </a:p>
          <a:p>
            <a:r>
              <a:rPr lang="en-IN" dirty="0"/>
              <a:t>To implement chat between one server and one client, we use sleep() method of module-</a:t>
            </a:r>
            <a:r>
              <a:rPr lang="en-IN" b="1" dirty="0"/>
              <a:t>time</a:t>
            </a:r>
            <a:r>
              <a:rPr lang="en-IN" dirty="0"/>
              <a:t>. </a:t>
            </a:r>
          </a:p>
          <a:p>
            <a:r>
              <a:rPr lang="en-IN" dirty="0"/>
              <a:t>The sleep() method suspends execution of the current thread (process) for a given number of seconds.</a:t>
            </a:r>
          </a:p>
          <a:p>
            <a:r>
              <a:rPr lang="en-IN" b="1" dirty="0"/>
              <a:t>Syntax:</a:t>
            </a:r>
            <a:r>
              <a:rPr lang="en-IN" dirty="0"/>
              <a:t> sleep(seconds)</a:t>
            </a:r>
          </a:p>
          <a:p>
            <a:pPr marL="0" indent="0">
              <a:buNone/>
            </a:pPr>
            <a:r>
              <a:rPr lang="en-IN" dirty="0"/>
              <a:t>Parameters :</a:t>
            </a:r>
          </a:p>
          <a:p>
            <a:r>
              <a:rPr lang="en-IN" dirty="0"/>
              <a:t>seconds : Time in seconds for which the code is required to be stopped.</a:t>
            </a:r>
          </a:p>
          <a:p>
            <a:r>
              <a:rPr lang="en-IN" dirty="0"/>
              <a:t>Returns: None  </a:t>
            </a:r>
          </a:p>
        </p:txBody>
      </p:sp>
    </p:spTree>
    <p:extLst>
      <p:ext uri="{BB962C8B-B14F-4D97-AF65-F5344CB8AC3E}">
        <p14:creationId xmlns:p14="http://schemas.microsoft.com/office/powerpoint/2010/main" val="78255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6BFF-6579-4003-A763-E544A371AA7A}"/>
              </a:ext>
            </a:extLst>
          </p:cNvPr>
          <p:cNvSpPr>
            <a:spLocks noGrp="1"/>
          </p:cNvSpPr>
          <p:nvPr>
            <p:ph type="title"/>
          </p:nvPr>
        </p:nvSpPr>
        <p:spPr/>
        <p:txBody>
          <a:bodyPr/>
          <a:lstStyle/>
          <a:p>
            <a:pPr algn="ctr"/>
            <a:r>
              <a:rPr lang="en-IN" dirty="0"/>
              <a:t>Concept of chat application</a:t>
            </a:r>
          </a:p>
        </p:txBody>
      </p:sp>
      <p:sp>
        <p:nvSpPr>
          <p:cNvPr id="4" name="TextBox 3">
            <a:extLst>
              <a:ext uri="{FF2B5EF4-FFF2-40B4-BE49-F238E27FC236}">
                <a16:creationId xmlns:a16="http://schemas.microsoft.com/office/drawing/2014/main" id="{E3F89C27-E8E8-47C4-87A8-9D39BBAB1A6E}"/>
              </a:ext>
            </a:extLst>
          </p:cNvPr>
          <p:cNvSpPr txBox="1"/>
          <p:nvPr/>
        </p:nvSpPr>
        <p:spPr>
          <a:xfrm>
            <a:off x="329531" y="1829001"/>
            <a:ext cx="4911209" cy="3785652"/>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Server (server.py file)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Starting a server using bind(), </a:t>
            </a:r>
          </a:p>
          <a:p>
            <a:r>
              <a:rPr lang="en-IN" sz="2400" dirty="0">
                <a:latin typeface="Times New Roman" panose="02020603050405020304" pitchFamily="18" charset="0"/>
                <a:cs typeface="Times New Roman" panose="02020603050405020304" pitchFamily="18" charset="0"/>
              </a:rPr>
              <a:t>listen() and accept() methods.</a:t>
            </a:r>
          </a:p>
          <a:p>
            <a:r>
              <a:rPr lang="en-IN" sz="2400" dirty="0">
                <a:latin typeface="Times New Roman" panose="02020603050405020304" pitchFamily="18" charset="0"/>
                <a:cs typeface="Times New Roman" panose="02020603050405020304" pitchFamily="18" charset="0"/>
              </a:rPr>
              <a:t>Press ‘c’ to leave chat</a:t>
            </a:r>
          </a:p>
          <a:p>
            <a:r>
              <a:rPr lang="en-IN" sz="2400" dirty="0" err="1">
                <a:latin typeface="Times New Roman" panose="02020603050405020304" pitchFamily="18" charset="0"/>
                <a:cs typeface="Times New Roman" panose="02020603050405020304" pitchFamily="18" charset="0"/>
              </a:rPr>
              <a:t>Infinite_loop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server sends message to client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time.sleep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server receives message from client</a:t>
            </a:r>
          </a:p>
          <a:p>
            <a:r>
              <a:rPr lang="en-IN" sz="2400" dirty="0">
                <a:latin typeface="Times New Roman" panose="02020603050405020304" pitchFamily="18" charset="0"/>
                <a:cs typeface="Times New Roman" panose="02020603050405020304" pitchFamily="18" charset="0"/>
              </a:rPr>
              <a:t>close client &amp; server socket</a:t>
            </a:r>
          </a:p>
        </p:txBody>
      </p:sp>
      <p:sp>
        <p:nvSpPr>
          <p:cNvPr id="5" name="TextBox 4">
            <a:extLst>
              <a:ext uri="{FF2B5EF4-FFF2-40B4-BE49-F238E27FC236}">
                <a16:creationId xmlns:a16="http://schemas.microsoft.com/office/drawing/2014/main" id="{CFB5EB5E-61DB-4307-AEF2-812175B17393}"/>
              </a:ext>
            </a:extLst>
          </p:cNvPr>
          <p:cNvSpPr txBox="1"/>
          <p:nvPr/>
        </p:nvSpPr>
        <p:spPr>
          <a:xfrm>
            <a:off x="5837333" y="2184685"/>
            <a:ext cx="5970544" cy="3416320"/>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Client (client.py file)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Connect to a server using connect() method</a:t>
            </a:r>
          </a:p>
          <a:p>
            <a:r>
              <a:rPr lang="en-IN" sz="2400" dirty="0">
                <a:latin typeface="Times New Roman" panose="02020603050405020304" pitchFamily="18" charset="0"/>
                <a:cs typeface="Times New Roman" panose="02020603050405020304" pitchFamily="18" charset="0"/>
              </a:rPr>
              <a:t>Press ‘c’ to leave chat</a:t>
            </a:r>
          </a:p>
          <a:p>
            <a:r>
              <a:rPr lang="en-IN" sz="2400" dirty="0" err="1">
                <a:latin typeface="Times New Roman" panose="02020603050405020304" pitchFamily="18" charset="0"/>
                <a:cs typeface="Times New Roman" panose="02020603050405020304" pitchFamily="18" charset="0"/>
              </a:rPr>
              <a:t>Infinite_loop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client receives message from server</a:t>
            </a:r>
          </a:p>
          <a:p>
            <a:r>
              <a:rPr lang="en-IN" sz="2400" dirty="0">
                <a:latin typeface="Times New Roman" panose="02020603050405020304" pitchFamily="18" charset="0"/>
                <a:cs typeface="Times New Roman" panose="02020603050405020304" pitchFamily="18" charset="0"/>
              </a:rPr>
              <a:t>    client sends message to server</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time.sleep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close client socket</a:t>
            </a:r>
          </a:p>
        </p:txBody>
      </p:sp>
      <p:cxnSp>
        <p:nvCxnSpPr>
          <p:cNvPr id="6" name="Straight Arrow Connector 5">
            <a:extLst>
              <a:ext uri="{FF2B5EF4-FFF2-40B4-BE49-F238E27FC236}">
                <a16:creationId xmlns:a16="http://schemas.microsoft.com/office/drawing/2014/main" id="{A3C91C85-A687-4C04-8BC2-223DD47D4E21}"/>
              </a:ext>
            </a:extLst>
          </p:cNvPr>
          <p:cNvCxnSpPr>
            <a:cxnSpLocks/>
          </p:cNvCxnSpPr>
          <p:nvPr/>
        </p:nvCxnSpPr>
        <p:spPr>
          <a:xfrm>
            <a:off x="4438363" y="4254523"/>
            <a:ext cx="177136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12FD309-3266-4A2E-98EC-B7BFFADFC703}"/>
              </a:ext>
            </a:extLst>
          </p:cNvPr>
          <p:cNvCxnSpPr>
            <a:cxnSpLocks/>
          </p:cNvCxnSpPr>
          <p:nvPr/>
        </p:nvCxnSpPr>
        <p:spPr>
          <a:xfrm flipH="1">
            <a:off x="5076967" y="4609366"/>
            <a:ext cx="1132763" cy="37206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88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26050-4F56-4753-A03A-C48AB0E2D85D}"/>
              </a:ext>
            </a:extLst>
          </p:cNvPr>
          <p:cNvSpPr>
            <a:spLocks noGrp="1"/>
          </p:cNvSpPr>
          <p:nvPr>
            <p:ph idx="1"/>
          </p:nvPr>
        </p:nvSpPr>
        <p:spPr>
          <a:xfrm>
            <a:off x="437882" y="115910"/>
            <a:ext cx="10915918" cy="6838682"/>
          </a:xfrm>
        </p:spPr>
        <p:txBody>
          <a:bodyPr>
            <a:normAutofit fontScale="55000" lnSpcReduction="20000"/>
          </a:bodyPr>
          <a:lstStyle/>
          <a:p>
            <a:r>
              <a:rPr lang="en-IN" dirty="0"/>
              <a:t>Contents of ‘server.py’: (Location: C:\Users\Nilesh\Desktop)</a:t>
            </a:r>
          </a:p>
          <a:p>
            <a:pPr marL="0" indent="0">
              <a:buNone/>
            </a:pPr>
            <a:r>
              <a:rPr lang="en-IN" dirty="0"/>
              <a:t>from socket import *</a:t>
            </a:r>
          </a:p>
          <a:p>
            <a:pPr marL="0" indent="0">
              <a:buNone/>
            </a:pPr>
            <a:r>
              <a:rPr lang="en-IN" dirty="0"/>
              <a:t>import time</a:t>
            </a:r>
          </a:p>
          <a:p>
            <a:pPr marL="0" indent="0">
              <a:buNone/>
            </a:pPr>
            <a:r>
              <a:rPr lang="en-IN" dirty="0"/>
              <a:t>ss=socket(AF_INET,SOCK_STREAM)</a:t>
            </a:r>
          </a:p>
          <a:p>
            <a:pPr marL="0" indent="0">
              <a:buNone/>
            </a:pPr>
            <a:r>
              <a:rPr lang="en-IN" dirty="0" err="1"/>
              <a:t>host_name</a:t>
            </a:r>
            <a:r>
              <a:rPr lang="en-IN" dirty="0"/>
              <a:t>=</a:t>
            </a:r>
            <a:r>
              <a:rPr lang="en-IN" dirty="0" err="1"/>
              <a:t>gethostname</a:t>
            </a:r>
            <a:r>
              <a:rPr lang="en-IN" dirty="0"/>
              <a:t>()</a:t>
            </a:r>
          </a:p>
          <a:p>
            <a:pPr marL="0" indent="0">
              <a:buNone/>
            </a:pPr>
            <a:r>
              <a:rPr lang="en-IN" dirty="0"/>
              <a:t>port=900</a:t>
            </a:r>
          </a:p>
          <a:p>
            <a:pPr marL="0" indent="0">
              <a:buNone/>
            </a:pPr>
            <a:r>
              <a:rPr lang="en-IN" dirty="0" err="1"/>
              <a:t>skt</a:t>
            </a:r>
            <a:r>
              <a:rPr lang="en-IN" dirty="0"/>
              <a:t>=(</a:t>
            </a:r>
            <a:r>
              <a:rPr lang="en-IN" dirty="0" err="1"/>
              <a:t>host_name,port</a:t>
            </a:r>
            <a:r>
              <a:rPr lang="en-IN" dirty="0"/>
              <a:t>)</a:t>
            </a:r>
          </a:p>
          <a:p>
            <a:pPr marL="0" indent="0">
              <a:buNone/>
            </a:pPr>
            <a:r>
              <a:rPr lang="en-IN" dirty="0" err="1"/>
              <a:t>ss.bind</a:t>
            </a:r>
            <a:r>
              <a:rPr lang="en-IN" dirty="0"/>
              <a:t>(</a:t>
            </a:r>
            <a:r>
              <a:rPr lang="en-IN" dirty="0" err="1"/>
              <a:t>skt</a:t>
            </a:r>
            <a:r>
              <a:rPr lang="en-IN" dirty="0"/>
              <a:t>)</a:t>
            </a:r>
          </a:p>
          <a:p>
            <a:pPr marL="0" indent="0">
              <a:buNone/>
            </a:pPr>
            <a:r>
              <a:rPr lang="en-IN" dirty="0" err="1"/>
              <a:t>ss.listen</a:t>
            </a:r>
            <a:r>
              <a:rPr lang="en-IN" dirty="0"/>
              <a:t>()</a:t>
            </a:r>
          </a:p>
          <a:p>
            <a:pPr marL="0" indent="0">
              <a:buNone/>
            </a:pPr>
            <a:r>
              <a:rPr lang="en-IN" dirty="0"/>
              <a:t>cs,addr=</a:t>
            </a:r>
            <a:r>
              <a:rPr lang="en-IN" dirty="0" err="1"/>
              <a:t>ss.accept</a:t>
            </a:r>
            <a:r>
              <a:rPr lang="en-IN" dirty="0"/>
              <a:t>()</a:t>
            </a:r>
          </a:p>
          <a:p>
            <a:pPr marL="0" indent="0">
              <a:buNone/>
            </a:pPr>
            <a:r>
              <a:rPr lang="en-IN" dirty="0"/>
              <a:t>print("Connected to client: ",</a:t>
            </a:r>
            <a:r>
              <a:rPr lang="en-IN" dirty="0" err="1"/>
              <a:t>addr</a:t>
            </a:r>
            <a:r>
              <a:rPr lang="en-IN" dirty="0"/>
              <a:t>[0])</a:t>
            </a:r>
          </a:p>
          <a:p>
            <a:pPr marL="0" indent="0">
              <a:buNone/>
            </a:pPr>
            <a:r>
              <a:rPr lang="en-IN" dirty="0"/>
              <a:t>print("Use </a:t>
            </a:r>
            <a:r>
              <a:rPr lang="en-IN" dirty="0" err="1"/>
              <a:t>characer</a:t>
            </a:r>
            <a:r>
              <a:rPr lang="en-IN" dirty="0"/>
              <a:t> 'c' to close chat")</a:t>
            </a:r>
          </a:p>
          <a:p>
            <a:pPr marL="0" indent="0">
              <a:buNone/>
            </a:pPr>
            <a:r>
              <a:rPr lang="en-IN" dirty="0"/>
              <a:t>while True:</a:t>
            </a:r>
          </a:p>
          <a:p>
            <a:pPr marL="0" indent="0">
              <a:buNone/>
            </a:pPr>
            <a:r>
              <a:rPr lang="en-IN" dirty="0"/>
              <a:t>    </a:t>
            </a:r>
            <a:r>
              <a:rPr lang="en-IN" dirty="0" err="1"/>
              <a:t>msg</a:t>
            </a:r>
            <a:r>
              <a:rPr lang="en-IN" dirty="0"/>
              <a:t>=input('Me&gt; ')</a:t>
            </a:r>
          </a:p>
          <a:p>
            <a:pPr marL="0" indent="0">
              <a:buNone/>
            </a:pPr>
            <a:r>
              <a:rPr lang="en-IN" dirty="0"/>
              <a:t>    </a:t>
            </a:r>
            <a:r>
              <a:rPr lang="en-IN" dirty="0" err="1"/>
              <a:t>cs.send</a:t>
            </a:r>
            <a:r>
              <a:rPr lang="en-IN" dirty="0"/>
              <a:t>(</a:t>
            </a:r>
            <a:r>
              <a:rPr lang="en-IN" dirty="0" err="1"/>
              <a:t>msg.encode</a:t>
            </a:r>
            <a:r>
              <a:rPr lang="en-IN" dirty="0"/>
              <a:t>())</a:t>
            </a:r>
          </a:p>
          <a:p>
            <a:pPr marL="0" indent="0">
              <a:buNone/>
            </a:pPr>
            <a:r>
              <a:rPr lang="en-IN" dirty="0"/>
              <a:t>    </a:t>
            </a:r>
            <a:r>
              <a:rPr lang="en-IN" dirty="0" err="1"/>
              <a:t>time.sleep</a:t>
            </a:r>
            <a:r>
              <a:rPr lang="en-IN" dirty="0"/>
              <a:t>(0.5)</a:t>
            </a:r>
          </a:p>
          <a:p>
            <a:pPr marL="0" indent="0">
              <a:buNone/>
            </a:pPr>
            <a:r>
              <a:rPr lang="en-IN" dirty="0"/>
              <a:t>    </a:t>
            </a:r>
            <a:r>
              <a:rPr lang="en-IN" dirty="0" err="1"/>
              <a:t>msg</a:t>
            </a:r>
            <a:r>
              <a:rPr lang="en-IN" dirty="0"/>
              <a:t>=</a:t>
            </a:r>
            <a:r>
              <a:rPr lang="en-IN" dirty="0" err="1"/>
              <a:t>cs.recv</a:t>
            </a:r>
            <a:r>
              <a:rPr lang="en-IN" dirty="0"/>
              <a:t>(1024)</a:t>
            </a:r>
          </a:p>
          <a:p>
            <a:pPr marL="0" indent="0">
              <a:buNone/>
            </a:pPr>
            <a:r>
              <a:rPr lang="en-IN" dirty="0"/>
              <a:t>    if (</a:t>
            </a:r>
            <a:r>
              <a:rPr lang="en-IN" dirty="0" err="1"/>
              <a:t>msg.decode</a:t>
            </a:r>
            <a:r>
              <a:rPr lang="en-IN" dirty="0"/>
              <a:t>()=='c'):</a:t>
            </a:r>
          </a:p>
          <a:p>
            <a:pPr marL="0" indent="0">
              <a:buNone/>
            </a:pPr>
            <a:r>
              <a:rPr lang="en-IN" dirty="0"/>
              <a:t>        </a:t>
            </a:r>
            <a:r>
              <a:rPr lang="en-IN" dirty="0" err="1"/>
              <a:t>cs.send</a:t>
            </a:r>
            <a:r>
              <a:rPr lang="en-IN" dirty="0"/>
              <a:t>('</a:t>
            </a:r>
            <a:r>
              <a:rPr lang="en-IN" dirty="0" err="1"/>
              <a:t>c'.encode</a:t>
            </a:r>
            <a:r>
              <a:rPr lang="en-IN" dirty="0"/>
              <a:t>())</a:t>
            </a:r>
          </a:p>
          <a:p>
            <a:pPr marL="0" indent="0">
              <a:buNone/>
            </a:pPr>
            <a:r>
              <a:rPr lang="en-IN" dirty="0"/>
              <a:t>        break</a:t>
            </a:r>
          </a:p>
          <a:p>
            <a:pPr marL="0" indent="0">
              <a:buNone/>
            </a:pPr>
            <a:r>
              <a:rPr lang="en-IN" dirty="0"/>
              <a:t>    print('Reply&gt;',</a:t>
            </a:r>
            <a:r>
              <a:rPr lang="en-IN" dirty="0" err="1"/>
              <a:t>msg.decode</a:t>
            </a:r>
            <a:r>
              <a:rPr lang="en-IN" dirty="0"/>
              <a:t>())</a:t>
            </a:r>
          </a:p>
          <a:p>
            <a:pPr marL="0" indent="0">
              <a:buNone/>
            </a:pPr>
            <a:r>
              <a:rPr lang="en-IN" dirty="0" err="1"/>
              <a:t>cs.close</a:t>
            </a:r>
            <a:r>
              <a:rPr lang="en-IN" dirty="0"/>
              <a:t>()</a:t>
            </a:r>
          </a:p>
          <a:p>
            <a:pPr marL="0" indent="0">
              <a:buNone/>
            </a:pPr>
            <a:r>
              <a:rPr lang="en-IN" dirty="0" err="1"/>
              <a:t>ss.close</a:t>
            </a:r>
            <a:r>
              <a:rPr lang="en-IN" dirty="0"/>
              <a:t>()</a:t>
            </a:r>
          </a:p>
          <a:p>
            <a:pPr marL="0" indent="0">
              <a:buNone/>
            </a:pPr>
            <a:endParaRPr lang="en-IN" dirty="0"/>
          </a:p>
        </p:txBody>
      </p:sp>
    </p:spTree>
    <p:extLst>
      <p:ext uri="{BB962C8B-B14F-4D97-AF65-F5344CB8AC3E}">
        <p14:creationId xmlns:p14="http://schemas.microsoft.com/office/powerpoint/2010/main" val="152316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08E0-E076-4C37-978C-98E784A0CF38}"/>
              </a:ext>
            </a:extLst>
          </p:cNvPr>
          <p:cNvSpPr>
            <a:spLocks noGrp="1"/>
          </p:cNvSpPr>
          <p:nvPr>
            <p:ph type="title"/>
          </p:nvPr>
        </p:nvSpPr>
        <p:spPr>
          <a:xfrm>
            <a:off x="838200" y="365125"/>
            <a:ext cx="10515600" cy="1103067"/>
          </a:xfrm>
        </p:spPr>
        <p:txBody>
          <a:bodyPr/>
          <a:lstStyle/>
          <a:p>
            <a:pPr algn="ctr"/>
            <a:r>
              <a:rPr lang="en-IN" dirty="0"/>
              <a:t>Client/Server Architecture</a:t>
            </a:r>
          </a:p>
        </p:txBody>
      </p:sp>
      <p:sp>
        <p:nvSpPr>
          <p:cNvPr id="3" name="Content Placeholder 2">
            <a:extLst>
              <a:ext uri="{FF2B5EF4-FFF2-40B4-BE49-F238E27FC236}">
                <a16:creationId xmlns:a16="http://schemas.microsoft.com/office/drawing/2014/main" id="{7A6FFB14-E733-49BD-A8F2-9BB92AD8180C}"/>
              </a:ext>
            </a:extLst>
          </p:cNvPr>
          <p:cNvSpPr>
            <a:spLocks noGrp="1"/>
          </p:cNvSpPr>
          <p:nvPr>
            <p:ph idx="1"/>
          </p:nvPr>
        </p:nvSpPr>
        <p:spPr>
          <a:xfrm>
            <a:off x="669701" y="1468192"/>
            <a:ext cx="11178862" cy="5024683"/>
          </a:xfrm>
        </p:spPr>
        <p:txBody>
          <a:bodyPr/>
          <a:lstStyle/>
          <a:p>
            <a:r>
              <a:rPr lang="en-IN" dirty="0"/>
              <a:t>The server, a piece of hardware or software, is providing a "service" that is needed by one or more clients/users.</a:t>
            </a:r>
          </a:p>
          <a:p>
            <a:r>
              <a:rPr lang="en-IN" dirty="0"/>
              <a:t>Client contacts a server for a particular request, send over any necessary data, and wait for the server to reply.</a:t>
            </a:r>
          </a:p>
          <a:p>
            <a:r>
              <a:rPr lang="en-IN" dirty="0"/>
              <a:t> Now a days, a user or client computer is retrieving information from a server across the Internet/network.</a:t>
            </a:r>
          </a:p>
        </p:txBody>
      </p:sp>
      <p:pic>
        <p:nvPicPr>
          <p:cNvPr id="4" name="Picture 3">
            <a:extLst>
              <a:ext uri="{FF2B5EF4-FFF2-40B4-BE49-F238E27FC236}">
                <a16:creationId xmlns:a16="http://schemas.microsoft.com/office/drawing/2014/main" id="{FBB90CF4-E316-47D4-855A-EAF9781CFB55}"/>
              </a:ext>
            </a:extLst>
          </p:cNvPr>
          <p:cNvPicPr>
            <a:picLocks noChangeAspect="1"/>
          </p:cNvPicPr>
          <p:nvPr/>
        </p:nvPicPr>
        <p:blipFill>
          <a:blip r:embed="rId2"/>
          <a:stretch>
            <a:fillRect/>
          </a:stretch>
        </p:blipFill>
        <p:spPr>
          <a:xfrm>
            <a:off x="2373736" y="4178300"/>
            <a:ext cx="7100889" cy="2583108"/>
          </a:xfrm>
          <a:prstGeom prst="rect">
            <a:avLst/>
          </a:prstGeom>
        </p:spPr>
      </p:pic>
    </p:spTree>
    <p:extLst>
      <p:ext uri="{BB962C8B-B14F-4D97-AF65-F5344CB8AC3E}">
        <p14:creationId xmlns:p14="http://schemas.microsoft.com/office/powerpoint/2010/main" val="308778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9B35B-4660-4BDE-96B6-141B30A83952}"/>
              </a:ext>
            </a:extLst>
          </p:cNvPr>
          <p:cNvSpPr>
            <a:spLocks noGrp="1"/>
          </p:cNvSpPr>
          <p:nvPr>
            <p:ph idx="1"/>
          </p:nvPr>
        </p:nvSpPr>
        <p:spPr>
          <a:xfrm>
            <a:off x="347730" y="180304"/>
            <a:ext cx="9929611" cy="6677696"/>
          </a:xfrm>
        </p:spPr>
        <p:txBody>
          <a:bodyPr>
            <a:normAutofit fontScale="62500" lnSpcReduction="20000"/>
          </a:bodyPr>
          <a:lstStyle/>
          <a:p>
            <a:r>
              <a:rPr lang="en-IN" dirty="0"/>
              <a:t>Contents of ‘client.py’: (Location: C:\Users\Nilesh\Desktop)</a:t>
            </a:r>
          </a:p>
          <a:p>
            <a:pPr marL="0" indent="0">
              <a:buNone/>
            </a:pPr>
            <a:r>
              <a:rPr lang="en-IN" dirty="0"/>
              <a:t>from socket import *</a:t>
            </a:r>
          </a:p>
          <a:p>
            <a:pPr marL="0" indent="0">
              <a:buNone/>
            </a:pPr>
            <a:r>
              <a:rPr lang="en-IN" dirty="0"/>
              <a:t>import time</a:t>
            </a:r>
          </a:p>
          <a:p>
            <a:pPr marL="0" indent="0">
              <a:buNone/>
            </a:pPr>
            <a:r>
              <a:rPr lang="en-IN" dirty="0"/>
              <a:t>cs=socket(AF_INET,SOCK_STREAM)</a:t>
            </a:r>
          </a:p>
          <a:p>
            <a:pPr marL="0" indent="0">
              <a:buNone/>
            </a:pPr>
            <a:r>
              <a:rPr lang="en-IN" dirty="0" err="1"/>
              <a:t>host_name</a:t>
            </a:r>
            <a:r>
              <a:rPr lang="en-IN" dirty="0"/>
              <a:t>=</a:t>
            </a:r>
            <a:r>
              <a:rPr lang="en-IN" dirty="0" err="1"/>
              <a:t>gethostname</a:t>
            </a:r>
            <a:r>
              <a:rPr lang="en-IN" dirty="0"/>
              <a:t>()</a:t>
            </a:r>
          </a:p>
          <a:p>
            <a:pPr marL="0" indent="0">
              <a:buNone/>
            </a:pPr>
            <a:r>
              <a:rPr lang="en-IN" dirty="0" err="1"/>
              <a:t>ip</a:t>
            </a:r>
            <a:r>
              <a:rPr lang="en-IN" dirty="0"/>
              <a:t>=</a:t>
            </a:r>
            <a:r>
              <a:rPr lang="en-IN" dirty="0" err="1"/>
              <a:t>gethostbyname</a:t>
            </a:r>
            <a:r>
              <a:rPr lang="en-IN" dirty="0"/>
              <a:t>(</a:t>
            </a:r>
            <a:r>
              <a:rPr lang="en-IN" dirty="0" err="1"/>
              <a:t>host_name</a:t>
            </a:r>
            <a:r>
              <a:rPr lang="en-IN" dirty="0"/>
              <a:t>)</a:t>
            </a:r>
          </a:p>
          <a:p>
            <a:pPr marL="0" indent="0">
              <a:buNone/>
            </a:pPr>
            <a:r>
              <a:rPr lang="en-IN" dirty="0"/>
              <a:t>port=900</a:t>
            </a:r>
          </a:p>
          <a:p>
            <a:pPr marL="0" indent="0">
              <a:buNone/>
            </a:pPr>
            <a:r>
              <a:rPr lang="en-IN" dirty="0" err="1"/>
              <a:t>skt</a:t>
            </a:r>
            <a:r>
              <a:rPr lang="en-IN" dirty="0"/>
              <a:t>=(</a:t>
            </a:r>
            <a:r>
              <a:rPr lang="en-IN" dirty="0" err="1"/>
              <a:t>host_name,port</a:t>
            </a:r>
            <a:r>
              <a:rPr lang="en-IN" dirty="0"/>
              <a:t>)</a:t>
            </a:r>
          </a:p>
          <a:p>
            <a:pPr marL="0" indent="0">
              <a:buNone/>
            </a:pPr>
            <a:r>
              <a:rPr lang="en-IN" dirty="0" err="1"/>
              <a:t>cs.connect</a:t>
            </a:r>
            <a:r>
              <a:rPr lang="en-IN" dirty="0"/>
              <a:t>(</a:t>
            </a:r>
            <a:r>
              <a:rPr lang="en-IN" dirty="0" err="1"/>
              <a:t>skt</a:t>
            </a:r>
            <a:r>
              <a:rPr lang="en-IN" dirty="0"/>
              <a:t>)</a:t>
            </a:r>
          </a:p>
          <a:p>
            <a:pPr marL="0" indent="0">
              <a:buNone/>
            </a:pPr>
            <a:r>
              <a:rPr lang="en-IN" dirty="0"/>
              <a:t>print("Connected to server: ",</a:t>
            </a:r>
            <a:r>
              <a:rPr lang="en-IN" dirty="0" err="1"/>
              <a:t>ip</a:t>
            </a:r>
            <a:r>
              <a:rPr lang="en-IN" dirty="0"/>
              <a:t>)</a:t>
            </a:r>
          </a:p>
          <a:p>
            <a:pPr marL="0" indent="0">
              <a:buNone/>
            </a:pPr>
            <a:r>
              <a:rPr lang="en-IN" dirty="0"/>
              <a:t>print("Use </a:t>
            </a:r>
            <a:r>
              <a:rPr lang="en-IN" dirty="0" err="1"/>
              <a:t>characer</a:t>
            </a:r>
            <a:r>
              <a:rPr lang="en-IN" dirty="0"/>
              <a:t> 'c' to close chat")</a:t>
            </a:r>
          </a:p>
          <a:p>
            <a:pPr marL="0" indent="0">
              <a:buNone/>
            </a:pPr>
            <a:r>
              <a:rPr lang="en-IN" dirty="0"/>
              <a:t>while True:</a:t>
            </a:r>
          </a:p>
          <a:p>
            <a:pPr marL="0" indent="0">
              <a:buNone/>
            </a:pPr>
            <a:r>
              <a:rPr lang="en-IN" dirty="0"/>
              <a:t>    </a:t>
            </a:r>
            <a:r>
              <a:rPr lang="en-IN" dirty="0" err="1"/>
              <a:t>msg</a:t>
            </a:r>
            <a:r>
              <a:rPr lang="en-IN" dirty="0"/>
              <a:t>=</a:t>
            </a:r>
            <a:r>
              <a:rPr lang="en-IN" dirty="0" err="1"/>
              <a:t>cs.recv</a:t>
            </a:r>
            <a:r>
              <a:rPr lang="en-IN" dirty="0"/>
              <a:t>(1024)</a:t>
            </a:r>
          </a:p>
          <a:p>
            <a:pPr marL="0" indent="0">
              <a:buNone/>
            </a:pPr>
            <a:r>
              <a:rPr lang="en-IN" dirty="0"/>
              <a:t>    if (</a:t>
            </a:r>
            <a:r>
              <a:rPr lang="en-IN" dirty="0" err="1"/>
              <a:t>msg.decode</a:t>
            </a:r>
            <a:r>
              <a:rPr lang="en-IN" dirty="0"/>
              <a:t>()=='c'):</a:t>
            </a:r>
          </a:p>
          <a:p>
            <a:pPr marL="0" indent="0">
              <a:buNone/>
            </a:pPr>
            <a:r>
              <a:rPr lang="en-IN" dirty="0"/>
              <a:t>        </a:t>
            </a:r>
            <a:r>
              <a:rPr lang="en-IN" dirty="0" err="1"/>
              <a:t>cs.send</a:t>
            </a:r>
            <a:r>
              <a:rPr lang="en-IN" dirty="0"/>
              <a:t>('</a:t>
            </a:r>
            <a:r>
              <a:rPr lang="en-IN" dirty="0" err="1"/>
              <a:t>c'.encode</a:t>
            </a:r>
            <a:r>
              <a:rPr lang="en-IN" dirty="0"/>
              <a:t>())</a:t>
            </a:r>
          </a:p>
          <a:p>
            <a:pPr marL="0" indent="0">
              <a:buNone/>
            </a:pPr>
            <a:r>
              <a:rPr lang="en-IN" dirty="0"/>
              <a:t>        break</a:t>
            </a:r>
          </a:p>
          <a:p>
            <a:pPr marL="0" indent="0">
              <a:buNone/>
            </a:pPr>
            <a:r>
              <a:rPr lang="en-IN" dirty="0"/>
              <a:t>    print('Reply&gt;',</a:t>
            </a:r>
            <a:r>
              <a:rPr lang="en-IN" dirty="0" err="1"/>
              <a:t>msg.decode</a:t>
            </a:r>
            <a:r>
              <a:rPr lang="en-IN" dirty="0"/>
              <a:t>())</a:t>
            </a:r>
          </a:p>
          <a:p>
            <a:pPr marL="0" indent="0">
              <a:buNone/>
            </a:pPr>
            <a:r>
              <a:rPr lang="en-IN" dirty="0"/>
              <a:t>    </a:t>
            </a:r>
            <a:r>
              <a:rPr lang="en-IN" dirty="0" err="1"/>
              <a:t>msg</a:t>
            </a:r>
            <a:r>
              <a:rPr lang="en-IN" dirty="0"/>
              <a:t>=input('Me&gt; ')</a:t>
            </a:r>
          </a:p>
          <a:p>
            <a:pPr marL="0" indent="0">
              <a:buNone/>
            </a:pPr>
            <a:r>
              <a:rPr lang="en-IN" dirty="0"/>
              <a:t>    </a:t>
            </a:r>
            <a:r>
              <a:rPr lang="en-IN" dirty="0" err="1"/>
              <a:t>cs.send</a:t>
            </a:r>
            <a:r>
              <a:rPr lang="en-IN" dirty="0"/>
              <a:t>(</a:t>
            </a:r>
            <a:r>
              <a:rPr lang="en-IN" dirty="0" err="1"/>
              <a:t>msg.encode</a:t>
            </a:r>
            <a:r>
              <a:rPr lang="en-IN" dirty="0"/>
              <a:t>())</a:t>
            </a:r>
          </a:p>
          <a:p>
            <a:pPr marL="0" indent="0">
              <a:buNone/>
            </a:pPr>
            <a:r>
              <a:rPr lang="en-IN" dirty="0"/>
              <a:t>    </a:t>
            </a:r>
            <a:r>
              <a:rPr lang="en-IN" dirty="0" err="1"/>
              <a:t>time.sleep</a:t>
            </a:r>
            <a:r>
              <a:rPr lang="en-IN" dirty="0"/>
              <a:t>(0.5)</a:t>
            </a:r>
          </a:p>
          <a:p>
            <a:pPr marL="0" indent="0">
              <a:buNone/>
            </a:pPr>
            <a:r>
              <a:rPr lang="en-IN" dirty="0" err="1"/>
              <a:t>cs.close</a:t>
            </a:r>
            <a:r>
              <a:rPr lang="en-IN" dirty="0"/>
              <a:t>()</a:t>
            </a:r>
          </a:p>
        </p:txBody>
      </p:sp>
    </p:spTree>
    <p:extLst>
      <p:ext uri="{BB962C8B-B14F-4D97-AF65-F5344CB8AC3E}">
        <p14:creationId xmlns:p14="http://schemas.microsoft.com/office/powerpoint/2010/main" val="292341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BAF8F-A141-4F0E-926A-802E834F7A49}"/>
              </a:ext>
            </a:extLst>
          </p:cNvPr>
          <p:cNvSpPr>
            <a:spLocks noGrp="1"/>
          </p:cNvSpPr>
          <p:nvPr>
            <p:ph idx="1"/>
          </p:nvPr>
        </p:nvSpPr>
        <p:spPr>
          <a:xfrm>
            <a:off x="334851" y="218941"/>
            <a:ext cx="11410681" cy="5958022"/>
          </a:xfrm>
        </p:spPr>
        <p:txBody>
          <a:bodyPr/>
          <a:lstStyle/>
          <a:p>
            <a:r>
              <a:rPr lang="en-IN" dirty="0"/>
              <a:t>a</a:t>
            </a:r>
          </a:p>
        </p:txBody>
      </p:sp>
      <p:pic>
        <p:nvPicPr>
          <p:cNvPr id="4" name="Picture 3">
            <a:extLst>
              <a:ext uri="{FF2B5EF4-FFF2-40B4-BE49-F238E27FC236}">
                <a16:creationId xmlns:a16="http://schemas.microsoft.com/office/drawing/2014/main" id="{DD931260-E5EF-4BFA-9311-B5B9BB034E06}"/>
              </a:ext>
            </a:extLst>
          </p:cNvPr>
          <p:cNvPicPr>
            <a:picLocks noChangeAspect="1"/>
          </p:cNvPicPr>
          <p:nvPr/>
        </p:nvPicPr>
        <p:blipFill>
          <a:blip r:embed="rId2"/>
          <a:stretch>
            <a:fillRect/>
          </a:stretch>
        </p:blipFill>
        <p:spPr>
          <a:xfrm>
            <a:off x="613045" y="244694"/>
            <a:ext cx="4650813" cy="1880116"/>
          </a:xfrm>
          <a:prstGeom prst="rect">
            <a:avLst/>
          </a:prstGeom>
        </p:spPr>
      </p:pic>
      <p:sp>
        <p:nvSpPr>
          <p:cNvPr id="5" name="TextBox 4">
            <a:extLst>
              <a:ext uri="{FF2B5EF4-FFF2-40B4-BE49-F238E27FC236}">
                <a16:creationId xmlns:a16="http://schemas.microsoft.com/office/drawing/2014/main" id="{E121B115-0DF2-4B75-96B8-EDD90F827BC5}"/>
              </a:ext>
            </a:extLst>
          </p:cNvPr>
          <p:cNvSpPr txBox="1"/>
          <p:nvPr/>
        </p:nvSpPr>
        <p:spPr>
          <a:xfrm>
            <a:off x="5774988" y="232213"/>
            <a:ext cx="5970544" cy="830997"/>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First start server by running ‘server.py’ in command prompt. Server is waiting for client.</a:t>
            </a:r>
          </a:p>
        </p:txBody>
      </p:sp>
      <p:cxnSp>
        <p:nvCxnSpPr>
          <p:cNvPr id="6" name="Straight Arrow Connector 5">
            <a:extLst>
              <a:ext uri="{FF2B5EF4-FFF2-40B4-BE49-F238E27FC236}">
                <a16:creationId xmlns:a16="http://schemas.microsoft.com/office/drawing/2014/main" id="{64E4F954-CEB0-4104-85C9-970BD62A9F52}"/>
              </a:ext>
            </a:extLst>
          </p:cNvPr>
          <p:cNvCxnSpPr>
            <a:cxnSpLocks/>
          </p:cNvCxnSpPr>
          <p:nvPr/>
        </p:nvCxnSpPr>
        <p:spPr>
          <a:xfrm>
            <a:off x="5173705" y="520708"/>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FFC6FBA6-75E0-443C-AAE9-2CE4043A951F}"/>
              </a:ext>
            </a:extLst>
          </p:cNvPr>
          <p:cNvPicPr>
            <a:picLocks noChangeAspect="1"/>
          </p:cNvPicPr>
          <p:nvPr/>
        </p:nvPicPr>
        <p:blipFill>
          <a:blip r:embed="rId3"/>
          <a:stretch>
            <a:fillRect/>
          </a:stretch>
        </p:blipFill>
        <p:spPr>
          <a:xfrm>
            <a:off x="613045" y="2241125"/>
            <a:ext cx="4672798" cy="1880114"/>
          </a:xfrm>
          <a:prstGeom prst="rect">
            <a:avLst/>
          </a:prstGeom>
        </p:spPr>
      </p:pic>
      <p:sp>
        <p:nvSpPr>
          <p:cNvPr id="8" name="TextBox 7">
            <a:extLst>
              <a:ext uri="{FF2B5EF4-FFF2-40B4-BE49-F238E27FC236}">
                <a16:creationId xmlns:a16="http://schemas.microsoft.com/office/drawing/2014/main" id="{AB250AFC-7505-4C5B-97A4-D1AD51F4AEF9}"/>
              </a:ext>
            </a:extLst>
          </p:cNvPr>
          <p:cNvSpPr txBox="1"/>
          <p:nvPr/>
        </p:nvSpPr>
        <p:spPr>
          <a:xfrm>
            <a:off x="5851572" y="2281685"/>
            <a:ext cx="5970544" cy="1200329"/>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Open new command prompt window. Execute client.py file. It starts a client and sends a request to server.</a:t>
            </a:r>
          </a:p>
        </p:txBody>
      </p:sp>
      <p:cxnSp>
        <p:nvCxnSpPr>
          <p:cNvPr id="9" name="Straight Arrow Connector 8">
            <a:extLst>
              <a:ext uri="{FF2B5EF4-FFF2-40B4-BE49-F238E27FC236}">
                <a16:creationId xmlns:a16="http://schemas.microsoft.com/office/drawing/2014/main" id="{7C2DE604-47D9-4F1D-819B-43DE6D314464}"/>
              </a:ext>
            </a:extLst>
          </p:cNvPr>
          <p:cNvCxnSpPr>
            <a:cxnSpLocks/>
          </p:cNvCxnSpPr>
          <p:nvPr/>
        </p:nvCxnSpPr>
        <p:spPr>
          <a:xfrm>
            <a:off x="5250289" y="2570180"/>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D75EE268-2995-409D-8055-A25DF649D3AD}"/>
              </a:ext>
            </a:extLst>
          </p:cNvPr>
          <p:cNvPicPr>
            <a:picLocks noChangeAspect="1"/>
          </p:cNvPicPr>
          <p:nvPr/>
        </p:nvPicPr>
        <p:blipFill>
          <a:blip r:embed="rId4"/>
          <a:stretch>
            <a:fillRect/>
          </a:stretch>
        </p:blipFill>
        <p:spPr>
          <a:xfrm>
            <a:off x="613045" y="4279409"/>
            <a:ext cx="4672798" cy="2185843"/>
          </a:xfrm>
          <a:prstGeom prst="rect">
            <a:avLst/>
          </a:prstGeom>
        </p:spPr>
      </p:pic>
      <p:sp>
        <p:nvSpPr>
          <p:cNvPr id="11" name="TextBox 10">
            <a:extLst>
              <a:ext uri="{FF2B5EF4-FFF2-40B4-BE49-F238E27FC236}">
                <a16:creationId xmlns:a16="http://schemas.microsoft.com/office/drawing/2014/main" id="{AFA41911-6F60-470C-BBAB-B3D5286D2C5E}"/>
              </a:ext>
            </a:extLst>
          </p:cNvPr>
          <p:cNvSpPr txBox="1"/>
          <p:nvPr/>
        </p:nvSpPr>
        <p:spPr>
          <a:xfrm>
            <a:off x="5886605" y="4203544"/>
            <a:ext cx="5970544" cy="830997"/>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Whenever you start a client, server responds to the client. It is visible here.</a:t>
            </a:r>
          </a:p>
        </p:txBody>
      </p:sp>
      <p:cxnSp>
        <p:nvCxnSpPr>
          <p:cNvPr id="12" name="Straight Arrow Connector 11">
            <a:extLst>
              <a:ext uri="{FF2B5EF4-FFF2-40B4-BE49-F238E27FC236}">
                <a16:creationId xmlns:a16="http://schemas.microsoft.com/office/drawing/2014/main" id="{FCDDD4F0-50D1-444F-978C-46488FDC8ABF}"/>
              </a:ext>
            </a:extLst>
          </p:cNvPr>
          <p:cNvCxnSpPr>
            <a:cxnSpLocks/>
          </p:cNvCxnSpPr>
          <p:nvPr/>
        </p:nvCxnSpPr>
        <p:spPr>
          <a:xfrm>
            <a:off x="5285322" y="4492039"/>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59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A7950-6698-4F84-9D7A-19B39950FA0A}"/>
              </a:ext>
            </a:extLst>
          </p:cNvPr>
          <p:cNvSpPr>
            <a:spLocks noGrp="1"/>
          </p:cNvSpPr>
          <p:nvPr>
            <p:ph idx="1"/>
          </p:nvPr>
        </p:nvSpPr>
        <p:spPr/>
        <p:txBody>
          <a:bodyPr/>
          <a:lstStyle/>
          <a:p>
            <a:r>
              <a:rPr lang="en-IN" dirty="0"/>
              <a:t>a</a:t>
            </a:r>
          </a:p>
        </p:txBody>
      </p:sp>
      <p:pic>
        <p:nvPicPr>
          <p:cNvPr id="4" name="Picture 3">
            <a:extLst>
              <a:ext uri="{FF2B5EF4-FFF2-40B4-BE49-F238E27FC236}">
                <a16:creationId xmlns:a16="http://schemas.microsoft.com/office/drawing/2014/main" id="{0B469081-4065-4A1D-871F-640C86C7A8F6}"/>
              </a:ext>
            </a:extLst>
          </p:cNvPr>
          <p:cNvPicPr>
            <a:picLocks noChangeAspect="1"/>
          </p:cNvPicPr>
          <p:nvPr/>
        </p:nvPicPr>
        <p:blipFill>
          <a:blip r:embed="rId2"/>
          <a:stretch>
            <a:fillRect/>
          </a:stretch>
        </p:blipFill>
        <p:spPr>
          <a:xfrm>
            <a:off x="838200" y="234235"/>
            <a:ext cx="4029075" cy="2628900"/>
          </a:xfrm>
          <a:prstGeom prst="rect">
            <a:avLst/>
          </a:prstGeom>
        </p:spPr>
      </p:pic>
      <p:pic>
        <p:nvPicPr>
          <p:cNvPr id="5" name="Picture 4">
            <a:extLst>
              <a:ext uri="{FF2B5EF4-FFF2-40B4-BE49-F238E27FC236}">
                <a16:creationId xmlns:a16="http://schemas.microsoft.com/office/drawing/2014/main" id="{B19155E4-4F74-4660-8922-111A2B0FFA6E}"/>
              </a:ext>
            </a:extLst>
          </p:cNvPr>
          <p:cNvPicPr>
            <a:picLocks noChangeAspect="1"/>
          </p:cNvPicPr>
          <p:nvPr/>
        </p:nvPicPr>
        <p:blipFill>
          <a:blip r:embed="rId3"/>
          <a:stretch>
            <a:fillRect/>
          </a:stretch>
        </p:blipFill>
        <p:spPr>
          <a:xfrm>
            <a:off x="838200" y="3129399"/>
            <a:ext cx="4029075" cy="2781300"/>
          </a:xfrm>
          <a:prstGeom prst="rect">
            <a:avLst/>
          </a:prstGeom>
        </p:spPr>
      </p:pic>
      <p:sp>
        <p:nvSpPr>
          <p:cNvPr id="6" name="TextBox 5">
            <a:extLst>
              <a:ext uri="{FF2B5EF4-FFF2-40B4-BE49-F238E27FC236}">
                <a16:creationId xmlns:a16="http://schemas.microsoft.com/office/drawing/2014/main" id="{DB25A0C8-56FA-4174-BBE0-C14D1DD5B3B6}"/>
              </a:ext>
            </a:extLst>
          </p:cNvPr>
          <p:cNvSpPr txBox="1"/>
          <p:nvPr/>
        </p:nvSpPr>
        <p:spPr>
          <a:xfrm>
            <a:off x="5465895" y="346649"/>
            <a:ext cx="5970544" cy="830997"/>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Chat between Server &amp; Client. Messages from Server side.</a:t>
            </a:r>
          </a:p>
        </p:txBody>
      </p:sp>
      <p:cxnSp>
        <p:nvCxnSpPr>
          <p:cNvPr id="7" name="Straight Arrow Connector 6">
            <a:extLst>
              <a:ext uri="{FF2B5EF4-FFF2-40B4-BE49-F238E27FC236}">
                <a16:creationId xmlns:a16="http://schemas.microsoft.com/office/drawing/2014/main" id="{FB0E8CD6-BE52-4A23-BD02-DCCDF7F1EFC1}"/>
              </a:ext>
            </a:extLst>
          </p:cNvPr>
          <p:cNvCxnSpPr>
            <a:cxnSpLocks/>
          </p:cNvCxnSpPr>
          <p:nvPr/>
        </p:nvCxnSpPr>
        <p:spPr>
          <a:xfrm>
            <a:off x="4864612" y="635144"/>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BFF8A7E-FC53-41F1-B164-8056820DCF56}"/>
              </a:ext>
            </a:extLst>
          </p:cNvPr>
          <p:cNvSpPr txBox="1"/>
          <p:nvPr/>
        </p:nvSpPr>
        <p:spPr>
          <a:xfrm>
            <a:off x="5465895" y="3284506"/>
            <a:ext cx="5970544" cy="830997"/>
          </a:xfrm>
          <a:prstGeom prst="rect">
            <a:avLst/>
          </a:prstGeom>
          <a:noFill/>
          <a:ln>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Chat between Server &amp; Client. Messages from Client side.</a:t>
            </a:r>
          </a:p>
        </p:txBody>
      </p:sp>
      <p:cxnSp>
        <p:nvCxnSpPr>
          <p:cNvPr id="9" name="Straight Arrow Connector 8">
            <a:extLst>
              <a:ext uri="{FF2B5EF4-FFF2-40B4-BE49-F238E27FC236}">
                <a16:creationId xmlns:a16="http://schemas.microsoft.com/office/drawing/2014/main" id="{2D450B0F-A3B8-4D90-9E42-069BCD9429DF}"/>
              </a:ext>
            </a:extLst>
          </p:cNvPr>
          <p:cNvCxnSpPr>
            <a:cxnSpLocks/>
          </p:cNvCxnSpPr>
          <p:nvPr/>
        </p:nvCxnSpPr>
        <p:spPr>
          <a:xfrm>
            <a:off x="4864612" y="3573001"/>
            <a:ext cx="6012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73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81AD-2C39-48ED-80D5-664FFAF5CEAC}"/>
              </a:ext>
            </a:extLst>
          </p:cNvPr>
          <p:cNvSpPr>
            <a:spLocks noGrp="1"/>
          </p:cNvSpPr>
          <p:nvPr>
            <p:ph type="title"/>
          </p:nvPr>
        </p:nvSpPr>
        <p:spPr>
          <a:xfrm>
            <a:off x="838200" y="365125"/>
            <a:ext cx="10515600" cy="755337"/>
          </a:xfrm>
        </p:spPr>
        <p:txBody>
          <a:bodyPr/>
          <a:lstStyle/>
          <a:p>
            <a:pPr algn="ctr"/>
            <a:r>
              <a:rPr lang="en-IN" dirty="0"/>
              <a:t>Thread &amp; Processes</a:t>
            </a:r>
          </a:p>
        </p:txBody>
      </p:sp>
      <p:sp>
        <p:nvSpPr>
          <p:cNvPr id="3" name="Content Placeholder 2">
            <a:extLst>
              <a:ext uri="{FF2B5EF4-FFF2-40B4-BE49-F238E27FC236}">
                <a16:creationId xmlns:a16="http://schemas.microsoft.com/office/drawing/2014/main" id="{AA99B0CD-2382-4B1C-99F6-217A0BB2C20E}"/>
              </a:ext>
            </a:extLst>
          </p:cNvPr>
          <p:cNvSpPr>
            <a:spLocks noGrp="1"/>
          </p:cNvSpPr>
          <p:nvPr>
            <p:ph idx="1"/>
          </p:nvPr>
        </p:nvSpPr>
        <p:spPr>
          <a:xfrm>
            <a:off x="838199" y="1236372"/>
            <a:ext cx="11100515" cy="4940591"/>
          </a:xfrm>
        </p:spPr>
        <p:txBody>
          <a:bodyPr>
            <a:normAutofit/>
          </a:bodyPr>
          <a:lstStyle/>
          <a:p>
            <a:r>
              <a:rPr lang="en-IN" dirty="0"/>
              <a:t>Process: Program in execution is called as process</a:t>
            </a:r>
          </a:p>
          <a:p>
            <a:r>
              <a:rPr lang="en-IN" dirty="0"/>
              <a:t>Thread: It is a unit/segment of a process. </a:t>
            </a:r>
          </a:p>
          <a:p>
            <a:r>
              <a:rPr lang="en-IN" dirty="0"/>
              <a:t>A process can have multiple threads.</a:t>
            </a:r>
          </a:p>
          <a:p>
            <a:r>
              <a:rPr lang="en-IN" dirty="0"/>
              <a:t>Running several threads is similar to running several different programs concurrently, but it has the following benefits:</a:t>
            </a:r>
          </a:p>
          <a:p>
            <a:pPr marL="514350" indent="-514350">
              <a:buFont typeface="+mj-lt"/>
              <a:buAutoNum type="arabicParenR"/>
            </a:pPr>
            <a:r>
              <a:rPr lang="en-IN" dirty="0"/>
              <a:t>Multiple threads within a process share the same data space with the main thread and can therefore share information or communicate with each other more easily than if they were separate processes.</a:t>
            </a:r>
          </a:p>
          <a:p>
            <a:pPr marL="514350" indent="-514350">
              <a:buFont typeface="+mj-lt"/>
              <a:buAutoNum type="arabicParenR"/>
            </a:pPr>
            <a:r>
              <a:rPr lang="en-IN" dirty="0"/>
              <a:t>Threads are sometimes called light-weight processes and they do not require much memory overhead; they are cheaper than processes.</a:t>
            </a:r>
          </a:p>
        </p:txBody>
      </p:sp>
    </p:spTree>
    <p:extLst>
      <p:ext uri="{BB962C8B-B14F-4D97-AF65-F5344CB8AC3E}">
        <p14:creationId xmlns:p14="http://schemas.microsoft.com/office/powerpoint/2010/main" val="192746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82CD-5BE3-45A8-8651-040AF3BE0708}"/>
              </a:ext>
            </a:extLst>
          </p:cNvPr>
          <p:cNvSpPr>
            <a:spLocks noGrp="1"/>
          </p:cNvSpPr>
          <p:nvPr>
            <p:ph type="title"/>
          </p:nvPr>
        </p:nvSpPr>
        <p:spPr>
          <a:xfrm>
            <a:off x="838200" y="94668"/>
            <a:ext cx="10515600" cy="83261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3511DBFA-A7BF-4EFA-8D84-6DE492ECA8CC}"/>
              </a:ext>
            </a:extLst>
          </p:cNvPr>
          <p:cNvSpPr>
            <a:spLocks noGrp="1"/>
          </p:cNvSpPr>
          <p:nvPr>
            <p:ph idx="1"/>
          </p:nvPr>
        </p:nvSpPr>
        <p:spPr>
          <a:xfrm>
            <a:off x="553792" y="927278"/>
            <a:ext cx="11062952" cy="5836054"/>
          </a:xfrm>
        </p:spPr>
        <p:txBody>
          <a:bodyPr>
            <a:normAutofit/>
          </a:bodyPr>
          <a:lstStyle/>
          <a:p>
            <a:r>
              <a:rPr lang="en-IN" dirty="0"/>
              <a:t>A thread has a beginning, an execution sequence, and a conclusion. It has an instruction pointer that keeps track of where within its context is it currently running.</a:t>
            </a:r>
          </a:p>
          <a:p>
            <a:pPr marL="514350" indent="-514350">
              <a:buFont typeface="+mj-lt"/>
              <a:buAutoNum type="alphaLcParenR"/>
            </a:pPr>
            <a:r>
              <a:rPr lang="en-IN" dirty="0"/>
              <a:t>It can be pre-empted (interrupted).</a:t>
            </a:r>
          </a:p>
          <a:p>
            <a:pPr marL="514350" indent="-514350">
              <a:buFont typeface="+mj-lt"/>
              <a:buAutoNum type="alphaLcParenR"/>
            </a:pPr>
            <a:r>
              <a:rPr lang="en-IN" dirty="0"/>
              <a:t>It can temporarily be put on hold (also known as sleeping) while other threads are running - this is called yielding.</a:t>
            </a:r>
          </a:p>
          <a:p>
            <a:r>
              <a:rPr lang="en-IN" dirty="0"/>
              <a:t>There are two different kind of threads:</a:t>
            </a:r>
          </a:p>
          <a:p>
            <a:pPr marL="514350" indent="-514350">
              <a:buFont typeface="+mj-lt"/>
              <a:buAutoNum type="arabicParenR"/>
            </a:pPr>
            <a:r>
              <a:rPr lang="en-IN" dirty="0"/>
              <a:t>kernel thread</a:t>
            </a:r>
          </a:p>
          <a:p>
            <a:pPr marL="514350" indent="-514350">
              <a:buFont typeface="+mj-lt"/>
              <a:buAutoNum type="arabicParenR"/>
            </a:pPr>
            <a:r>
              <a:rPr lang="en-IN" dirty="0"/>
              <a:t>user thread</a:t>
            </a:r>
          </a:p>
        </p:txBody>
      </p:sp>
      <p:pic>
        <p:nvPicPr>
          <p:cNvPr id="5" name="Picture 4">
            <a:extLst>
              <a:ext uri="{FF2B5EF4-FFF2-40B4-BE49-F238E27FC236}">
                <a16:creationId xmlns:a16="http://schemas.microsoft.com/office/drawing/2014/main" id="{6DBCD86B-A952-41B6-93FF-E0636625B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574" y="3633976"/>
            <a:ext cx="5235274" cy="3224024"/>
          </a:xfrm>
          <a:prstGeom prst="rect">
            <a:avLst/>
          </a:prstGeom>
        </p:spPr>
      </p:pic>
      <p:sp>
        <p:nvSpPr>
          <p:cNvPr id="6" name="TextBox 5">
            <a:extLst>
              <a:ext uri="{FF2B5EF4-FFF2-40B4-BE49-F238E27FC236}">
                <a16:creationId xmlns:a16="http://schemas.microsoft.com/office/drawing/2014/main" id="{DE9DA7AB-353A-4A3B-A882-E739BA62357F}"/>
              </a:ext>
            </a:extLst>
          </p:cNvPr>
          <p:cNvSpPr txBox="1"/>
          <p:nvPr/>
        </p:nvSpPr>
        <p:spPr>
          <a:xfrm>
            <a:off x="354842" y="5130078"/>
            <a:ext cx="6612624" cy="1384995"/>
          </a:xfrm>
          <a:prstGeom prst="rect">
            <a:avLst/>
          </a:prstGeom>
          <a:noFill/>
          <a:ln>
            <a:noFill/>
          </a:ln>
        </p:spPr>
        <p:txBody>
          <a:bodyPr wrap="square" rtlCol="0">
            <a:spAutoFit/>
          </a:bodyPr>
          <a:lstStyle/>
          <a:p>
            <a:pPr marL="457200" indent="-2794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Kernel threads are a part of the operating system, while the User-space threads are not implemented in the kernel.</a:t>
            </a:r>
          </a:p>
        </p:txBody>
      </p:sp>
    </p:spTree>
    <p:extLst>
      <p:ext uri="{BB962C8B-B14F-4D97-AF65-F5344CB8AC3E}">
        <p14:creationId xmlns:p14="http://schemas.microsoft.com/office/powerpoint/2010/main" val="194760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5571-BC59-448A-BB12-15D4BCD9E57C}"/>
              </a:ext>
            </a:extLst>
          </p:cNvPr>
          <p:cNvSpPr>
            <a:spLocks noGrp="1"/>
          </p:cNvSpPr>
          <p:nvPr>
            <p:ph type="title"/>
          </p:nvPr>
        </p:nvSpPr>
        <p:spPr>
          <a:xfrm>
            <a:off x="838200" y="214998"/>
            <a:ext cx="10515600" cy="83587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9E3FE8A-C987-4EB1-990A-15A904764D49}"/>
              </a:ext>
            </a:extLst>
          </p:cNvPr>
          <p:cNvSpPr>
            <a:spLocks noGrp="1"/>
          </p:cNvSpPr>
          <p:nvPr>
            <p:ph idx="1"/>
          </p:nvPr>
        </p:nvSpPr>
        <p:spPr>
          <a:xfrm>
            <a:off x="838200" y="1050876"/>
            <a:ext cx="10515600" cy="5441999"/>
          </a:xfrm>
        </p:spPr>
        <p:txBody>
          <a:bodyPr>
            <a:noAutofit/>
          </a:bodyPr>
          <a:lstStyle/>
          <a:p>
            <a:r>
              <a:rPr lang="en-IN" sz="2600" dirty="0"/>
              <a:t>There are two modules which support multithreading in Python3:</a:t>
            </a:r>
          </a:p>
          <a:p>
            <a:pPr marL="514350" indent="-514350">
              <a:buFont typeface="+mj-lt"/>
              <a:buAutoNum type="arabicParenR"/>
            </a:pPr>
            <a:r>
              <a:rPr lang="en-IN" sz="2600" dirty="0"/>
              <a:t>_thread</a:t>
            </a:r>
          </a:p>
          <a:p>
            <a:pPr marL="514350" indent="-514350">
              <a:buFont typeface="+mj-lt"/>
              <a:buAutoNum type="arabicParenR"/>
            </a:pPr>
            <a:r>
              <a:rPr lang="en-IN" sz="2600" dirty="0"/>
              <a:t>threading</a:t>
            </a:r>
          </a:p>
          <a:p>
            <a:r>
              <a:rPr lang="en-IN" sz="2600" dirty="0"/>
              <a:t>“thread” module of Python2 has been renamed to "_thread" in Python3 for backwards compatibilities.</a:t>
            </a:r>
          </a:p>
          <a:p>
            <a:r>
              <a:rPr lang="en-IN" sz="2600" dirty="0"/>
              <a:t>We will use newer threading module for our examples, because it provides much more powerful, high-level support for threads than the _thread module.</a:t>
            </a:r>
          </a:p>
          <a:p>
            <a:r>
              <a:rPr lang="en-IN" sz="2600" dirty="0"/>
              <a:t>The threading module exposes all the methods of the _thread module and provides some additional methods.</a:t>
            </a:r>
          </a:p>
        </p:txBody>
      </p:sp>
    </p:spTree>
    <p:extLst>
      <p:ext uri="{BB962C8B-B14F-4D97-AF65-F5344CB8AC3E}">
        <p14:creationId xmlns:p14="http://schemas.microsoft.com/office/powerpoint/2010/main" val="3928976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0365-4B20-4C89-9F38-BB054BA5CA52}"/>
              </a:ext>
            </a:extLst>
          </p:cNvPr>
          <p:cNvSpPr>
            <a:spLocks noGrp="1"/>
          </p:cNvSpPr>
          <p:nvPr>
            <p:ph type="title"/>
          </p:nvPr>
        </p:nvSpPr>
        <p:spPr>
          <a:xfrm>
            <a:off x="838200" y="228978"/>
            <a:ext cx="10515600" cy="904117"/>
          </a:xfrm>
        </p:spPr>
        <p:txBody>
          <a:bodyPr/>
          <a:lstStyle/>
          <a:p>
            <a:pPr algn="ctr"/>
            <a:r>
              <a:rPr lang="en-IN" dirty="0"/>
              <a:t>threading module</a:t>
            </a:r>
          </a:p>
        </p:txBody>
      </p:sp>
      <p:sp>
        <p:nvSpPr>
          <p:cNvPr id="3" name="Content Placeholder 2">
            <a:extLst>
              <a:ext uri="{FF2B5EF4-FFF2-40B4-BE49-F238E27FC236}">
                <a16:creationId xmlns:a16="http://schemas.microsoft.com/office/drawing/2014/main" id="{C9A1E1EA-C78C-4ABC-A56B-5CD73373752E}"/>
              </a:ext>
            </a:extLst>
          </p:cNvPr>
          <p:cNvSpPr>
            <a:spLocks noGrp="1"/>
          </p:cNvSpPr>
          <p:nvPr>
            <p:ph idx="1"/>
          </p:nvPr>
        </p:nvSpPr>
        <p:spPr>
          <a:xfrm>
            <a:off x="191069" y="1133096"/>
            <a:ext cx="11818961" cy="5724904"/>
          </a:xfrm>
        </p:spPr>
        <p:txBody>
          <a:bodyPr>
            <a:normAutofit fontScale="92500" lnSpcReduction="10000"/>
          </a:bodyPr>
          <a:lstStyle/>
          <a:p>
            <a:pPr marL="514350" indent="-514350">
              <a:buFont typeface="+mj-lt"/>
              <a:buAutoNum type="arabicParenR"/>
            </a:pPr>
            <a:r>
              <a:rPr lang="en-IN" dirty="0"/>
              <a:t>threading. </a:t>
            </a:r>
            <a:r>
              <a:rPr lang="en-IN" dirty="0" err="1"/>
              <a:t>active_count</a:t>
            </a:r>
            <a:r>
              <a:rPr lang="en-IN" dirty="0"/>
              <a:t>() − Returns the number of thread objects that are active.</a:t>
            </a:r>
          </a:p>
          <a:p>
            <a:pPr marL="514350" indent="-514350">
              <a:buFont typeface="+mj-lt"/>
              <a:buAutoNum type="arabicParenR"/>
            </a:pPr>
            <a:r>
              <a:rPr lang="en-IN" dirty="0" err="1"/>
              <a:t>threading.current_thread</a:t>
            </a:r>
            <a:r>
              <a:rPr lang="en-IN" dirty="0"/>
              <a:t>() − </a:t>
            </a:r>
            <a:r>
              <a:rPr lang="en-US" dirty="0"/>
              <a:t>returns the current thread in execution. Using this method, we can perform particular actions with the obtained thread.</a:t>
            </a:r>
            <a:endParaRPr lang="en-IN" dirty="0"/>
          </a:p>
          <a:p>
            <a:pPr marL="514350" indent="-514350">
              <a:buFont typeface="+mj-lt"/>
              <a:buAutoNum type="arabicParenR"/>
            </a:pPr>
            <a:r>
              <a:rPr lang="en-IN" dirty="0" err="1"/>
              <a:t>threading.enumerate</a:t>
            </a:r>
            <a:r>
              <a:rPr lang="en-IN" dirty="0"/>
              <a:t>() − Returns a list of all thread objects that are currently active.</a:t>
            </a:r>
          </a:p>
          <a:p>
            <a:endParaRPr lang="en-IN" dirty="0"/>
          </a:p>
          <a:p>
            <a:r>
              <a:rPr lang="en-IN" dirty="0"/>
              <a:t>In addition to the methods, the threading module has the Thread class that implements threading. The methods provided by the Thread class are as follows :</a:t>
            </a:r>
          </a:p>
          <a:p>
            <a:pPr marL="514350" indent="-514350">
              <a:buFont typeface="+mj-lt"/>
              <a:buAutoNum type="arabicParenR"/>
            </a:pPr>
            <a:r>
              <a:rPr lang="en-IN" dirty="0"/>
              <a:t>run() − The run() method is the entry point for a thread.</a:t>
            </a:r>
          </a:p>
          <a:p>
            <a:pPr marL="514350" indent="-514350">
              <a:buFont typeface="+mj-lt"/>
              <a:buAutoNum type="arabicParenR"/>
            </a:pPr>
            <a:r>
              <a:rPr lang="en-IN" dirty="0"/>
              <a:t>start() − The start() method starts a thread by calling the run() method.</a:t>
            </a:r>
          </a:p>
          <a:p>
            <a:pPr marL="514350" indent="-514350">
              <a:buFont typeface="+mj-lt"/>
              <a:buAutoNum type="arabicParenR"/>
            </a:pPr>
            <a:r>
              <a:rPr lang="en-IN" dirty="0"/>
              <a:t>join([time]) − The join() method enables a program to wait for threads to terminate.</a:t>
            </a:r>
          </a:p>
          <a:p>
            <a:pPr marL="514350" indent="-514350">
              <a:buFont typeface="+mj-lt"/>
              <a:buAutoNum type="arabicParenR"/>
            </a:pPr>
            <a:r>
              <a:rPr lang="en-IN" dirty="0" err="1"/>
              <a:t>isAlive</a:t>
            </a:r>
            <a:r>
              <a:rPr lang="en-IN" dirty="0"/>
              <a:t>() − The </a:t>
            </a:r>
            <a:r>
              <a:rPr lang="en-IN" dirty="0" err="1"/>
              <a:t>isAlive</a:t>
            </a:r>
            <a:r>
              <a:rPr lang="en-IN" dirty="0"/>
              <a:t>() method checks whether a thread is still executing.</a:t>
            </a:r>
          </a:p>
          <a:p>
            <a:pPr marL="514350" indent="-514350">
              <a:buFont typeface="+mj-lt"/>
              <a:buAutoNum type="arabicParenR"/>
            </a:pPr>
            <a:r>
              <a:rPr lang="en-IN" dirty="0" err="1"/>
              <a:t>getName</a:t>
            </a:r>
            <a:r>
              <a:rPr lang="en-IN" dirty="0"/>
              <a:t>() − The </a:t>
            </a:r>
            <a:r>
              <a:rPr lang="en-IN" dirty="0" err="1"/>
              <a:t>getName</a:t>
            </a:r>
            <a:r>
              <a:rPr lang="en-IN" dirty="0"/>
              <a:t>() method returns the name of a thread.</a:t>
            </a:r>
          </a:p>
          <a:p>
            <a:pPr marL="514350" indent="-514350">
              <a:buFont typeface="+mj-lt"/>
              <a:buAutoNum type="arabicParenR"/>
            </a:pPr>
            <a:r>
              <a:rPr lang="en-IN" dirty="0" err="1"/>
              <a:t>setName</a:t>
            </a:r>
            <a:r>
              <a:rPr lang="en-IN" dirty="0"/>
              <a:t>() − The </a:t>
            </a:r>
            <a:r>
              <a:rPr lang="en-IN" dirty="0" err="1"/>
              <a:t>setName</a:t>
            </a:r>
            <a:r>
              <a:rPr lang="en-IN" dirty="0"/>
              <a:t>() method sets the name of a thread.</a:t>
            </a:r>
          </a:p>
        </p:txBody>
      </p:sp>
    </p:spTree>
    <p:extLst>
      <p:ext uri="{BB962C8B-B14F-4D97-AF65-F5344CB8AC3E}">
        <p14:creationId xmlns:p14="http://schemas.microsoft.com/office/powerpoint/2010/main" val="233831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9C71-C66F-41D6-862C-F13F40D78B06}"/>
              </a:ext>
            </a:extLst>
          </p:cNvPr>
          <p:cNvSpPr>
            <a:spLocks noGrp="1"/>
          </p:cNvSpPr>
          <p:nvPr>
            <p:ph type="title"/>
          </p:nvPr>
        </p:nvSpPr>
        <p:spPr>
          <a:xfrm>
            <a:off x="838200" y="365126"/>
            <a:ext cx="10515600" cy="84952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8F6BF47-2A49-4445-86E7-F22D108A41F2}"/>
              </a:ext>
            </a:extLst>
          </p:cNvPr>
          <p:cNvSpPr>
            <a:spLocks noGrp="1"/>
          </p:cNvSpPr>
          <p:nvPr>
            <p:ph idx="1"/>
          </p:nvPr>
        </p:nvSpPr>
        <p:spPr>
          <a:xfrm>
            <a:off x="838200" y="1214652"/>
            <a:ext cx="10515600" cy="4962311"/>
          </a:xfrm>
        </p:spPr>
        <p:txBody>
          <a:bodyPr/>
          <a:lstStyle/>
          <a:p>
            <a:r>
              <a:rPr lang="en-IN" dirty="0"/>
              <a:t>Steps to implement a new thread using the &lt;threading&gt; module:</a:t>
            </a:r>
          </a:p>
          <a:p>
            <a:pPr marL="514350" indent="-514350">
              <a:buFont typeface="+mj-lt"/>
              <a:buAutoNum type="arabicParenR"/>
            </a:pPr>
            <a:r>
              <a:rPr lang="en-IN" dirty="0"/>
              <a:t>Define a new subclass of the </a:t>
            </a:r>
            <a:r>
              <a:rPr lang="en-IN" i="1" dirty="0"/>
              <a:t>Thread</a:t>
            </a:r>
            <a:r>
              <a:rPr lang="en-IN" dirty="0"/>
              <a:t> class.</a:t>
            </a:r>
          </a:p>
          <a:p>
            <a:pPr marL="514350" indent="-514350">
              <a:buFont typeface="+mj-lt"/>
              <a:buAutoNum type="arabicParenR"/>
            </a:pPr>
            <a:r>
              <a:rPr lang="en-IN" dirty="0"/>
              <a:t>Override the </a:t>
            </a:r>
            <a:r>
              <a:rPr lang="en-IN" i="1" dirty="0"/>
              <a:t>__</a:t>
            </a:r>
            <a:r>
              <a:rPr lang="en-IN" i="1" dirty="0" err="1"/>
              <a:t>init</a:t>
            </a:r>
            <a:r>
              <a:rPr lang="en-IN" i="1" dirty="0"/>
              <a:t>__(self [,</a:t>
            </a:r>
            <a:r>
              <a:rPr lang="en-IN" i="1" dirty="0" err="1"/>
              <a:t>args</a:t>
            </a:r>
            <a:r>
              <a:rPr lang="en-IN" i="1" dirty="0"/>
              <a:t>])</a:t>
            </a:r>
            <a:r>
              <a:rPr lang="en-IN" dirty="0"/>
              <a:t> method to add additional arguments.</a:t>
            </a:r>
          </a:p>
          <a:p>
            <a:pPr marL="514350" indent="-514350">
              <a:buFont typeface="+mj-lt"/>
              <a:buAutoNum type="arabicParenR"/>
            </a:pPr>
            <a:r>
              <a:rPr lang="en-IN" dirty="0"/>
              <a:t>Then, override the </a:t>
            </a:r>
            <a:r>
              <a:rPr lang="en-IN" i="1" dirty="0"/>
              <a:t>run(self [,</a:t>
            </a:r>
            <a:r>
              <a:rPr lang="en-IN" i="1" dirty="0" err="1"/>
              <a:t>args</a:t>
            </a:r>
            <a:r>
              <a:rPr lang="en-IN" i="1" dirty="0"/>
              <a:t>])</a:t>
            </a:r>
            <a:r>
              <a:rPr lang="en-IN" dirty="0"/>
              <a:t> method to implement what the thread should do when started.</a:t>
            </a:r>
          </a:p>
          <a:p>
            <a:pPr marL="514350" indent="-514350">
              <a:buFont typeface="+mj-lt"/>
              <a:buAutoNum type="arabicParenR"/>
            </a:pPr>
            <a:r>
              <a:rPr lang="en-IN" dirty="0"/>
              <a:t>Once you have created the new Thread subclass, you can create an instance of it.</a:t>
            </a:r>
          </a:p>
          <a:p>
            <a:pPr marL="514350" indent="-514350">
              <a:buFont typeface="+mj-lt"/>
              <a:buAutoNum type="arabicParenR"/>
            </a:pPr>
            <a:r>
              <a:rPr lang="en-IN" dirty="0"/>
              <a:t>Start a new thread by invoking the start(), which in turn calls the run() method.</a:t>
            </a:r>
          </a:p>
        </p:txBody>
      </p:sp>
    </p:spTree>
    <p:extLst>
      <p:ext uri="{BB962C8B-B14F-4D97-AF65-F5344CB8AC3E}">
        <p14:creationId xmlns:p14="http://schemas.microsoft.com/office/powerpoint/2010/main" val="399285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B64D-5AB1-41F0-9E00-F8DCEBAC11D2}"/>
              </a:ext>
            </a:extLst>
          </p:cNvPr>
          <p:cNvSpPr>
            <a:spLocks noGrp="1"/>
          </p:cNvSpPr>
          <p:nvPr>
            <p:ph type="title"/>
          </p:nvPr>
        </p:nvSpPr>
        <p:spPr>
          <a:xfrm>
            <a:off x="838200" y="0"/>
            <a:ext cx="10515600" cy="794935"/>
          </a:xfrm>
        </p:spPr>
        <p:txBody>
          <a:bodyPr/>
          <a:lstStyle/>
          <a:p>
            <a:pPr algn="ctr"/>
            <a:r>
              <a:rPr lang="en-IN" dirty="0"/>
              <a:t>Simple multithreading program</a:t>
            </a:r>
          </a:p>
        </p:txBody>
      </p:sp>
      <p:sp>
        <p:nvSpPr>
          <p:cNvPr id="3" name="Content Placeholder 2">
            <a:extLst>
              <a:ext uri="{FF2B5EF4-FFF2-40B4-BE49-F238E27FC236}">
                <a16:creationId xmlns:a16="http://schemas.microsoft.com/office/drawing/2014/main" id="{4324608A-25E5-4B65-8AD9-38CFACADE364}"/>
              </a:ext>
            </a:extLst>
          </p:cNvPr>
          <p:cNvSpPr>
            <a:spLocks noGrp="1"/>
          </p:cNvSpPr>
          <p:nvPr>
            <p:ph idx="1"/>
          </p:nvPr>
        </p:nvSpPr>
        <p:spPr>
          <a:xfrm>
            <a:off x="838200" y="753991"/>
            <a:ext cx="10515600" cy="6192719"/>
          </a:xfrm>
        </p:spPr>
        <p:txBody>
          <a:bodyPr>
            <a:normAutofit fontScale="70000" lnSpcReduction="20000"/>
          </a:bodyPr>
          <a:lstStyle/>
          <a:p>
            <a:r>
              <a:rPr lang="en-IN" dirty="0"/>
              <a:t>Let us consider a program which exhibits multithreading:</a:t>
            </a:r>
          </a:p>
          <a:p>
            <a:pPr marL="0" indent="0">
              <a:buNone/>
            </a:pPr>
            <a:r>
              <a:rPr lang="en-US" dirty="0"/>
              <a:t>from threading import *</a:t>
            </a:r>
          </a:p>
          <a:p>
            <a:pPr marL="0" indent="0">
              <a:buNone/>
            </a:pPr>
            <a:r>
              <a:rPr lang="en-US" dirty="0"/>
              <a:t>from time import *</a:t>
            </a:r>
          </a:p>
          <a:p>
            <a:pPr marL="0" indent="0">
              <a:buNone/>
            </a:pPr>
            <a:r>
              <a:rPr lang="en-US" dirty="0"/>
              <a:t>class </a:t>
            </a:r>
            <a:r>
              <a:rPr lang="en-US" dirty="0" err="1"/>
              <a:t>mythread</a:t>
            </a:r>
            <a:r>
              <a:rPr lang="en-US" dirty="0"/>
              <a:t>(Thread):</a:t>
            </a:r>
          </a:p>
          <a:p>
            <a:pPr marL="0" indent="0">
              <a:buNone/>
            </a:pPr>
            <a:r>
              <a:rPr lang="en-US" dirty="0"/>
              <a:t>    def __</a:t>
            </a:r>
            <a:r>
              <a:rPr lang="en-US" dirty="0" err="1"/>
              <a:t>init</a:t>
            </a:r>
            <a:r>
              <a:rPr lang="en-US" dirty="0"/>
              <a:t>__(</a:t>
            </a:r>
            <a:r>
              <a:rPr lang="en-US" dirty="0" err="1"/>
              <a:t>self,ids,nm</a:t>
            </a:r>
            <a:r>
              <a:rPr lang="en-US" dirty="0"/>
              <a:t>):</a:t>
            </a:r>
          </a:p>
          <a:p>
            <a:pPr marL="0" indent="0">
              <a:buNone/>
            </a:pPr>
            <a:r>
              <a:rPr lang="en-US" dirty="0"/>
              <a:t>        Thread.__</a:t>
            </a:r>
            <a:r>
              <a:rPr lang="en-US" dirty="0" err="1"/>
              <a:t>init</a:t>
            </a:r>
            <a:r>
              <a:rPr lang="en-US" dirty="0"/>
              <a:t>__(self)</a:t>
            </a:r>
          </a:p>
          <a:p>
            <a:pPr marL="0" indent="0">
              <a:buNone/>
            </a:pPr>
            <a:r>
              <a:rPr lang="en-US" dirty="0"/>
              <a:t>        self.id=ids</a:t>
            </a:r>
          </a:p>
          <a:p>
            <a:pPr marL="0" indent="0">
              <a:buNone/>
            </a:pPr>
            <a:r>
              <a:rPr lang="en-US" dirty="0"/>
              <a:t>        self.name=nm</a:t>
            </a:r>
          </a:p>
          <a:p>
            <a:pPr marL="0" indent="0">
              <a:buNone/>
            </a:pPr>
            <a:r>
              <a:rPr lang="en-US" dirty="0"/>
              <a:t>    def run(self):</a:t>
            </a:r>
          </a:p>
          <a:p>
            <a:pPr marL="0" indent="0">
              <a:buNone/>
            </a:pPr>
            <a:r>
              <a:rPr lang="en-US" dirty="0"/>
              <a:t>        for </a:t>
            </a:r>
            <a:r>
              <a:rPr lang="en-US" dirty="0" err="1"/>
              <a:t>i</a:t>
            </a:r>
            <a:r>
              <a:rPr lang="en-US" dirty="0"/>
              <a:t> in range(3):</a:t>
            </a:r>
          </a:p>
          <a:p>
            <a:pPr marL="0" indent="0">
              <a:buNone/>
            </a:pPr>
            <a:r>
              <a:rPr lang="en-US" dirty="0"/>
              <a:t>            print(</a:t>
            </a:r>
            <a:r>
              <a:rPr lang="en-US" dirty="0" err="1"/>
              <a:t>self.name,ctime</a:t>
            </a:r>
            <a:r>
              <a:rPr lang="en-US" dirty="0"/>
              <a:t>())</a:t>
            </a:r>
          </a:p>
          <a:p>
            <a:pPr marL="0" indent="0">
              <a:buNone/>
            </a:pPr>
            <a:r>
              <a:rPr lang="en-US" dirty="0"/>
              <a:t>th1= </a:t>
            </a:r>
            <a:r>
              <a:rPr lang="en-US" dirty="0" err="1"/>
              <a:t>mythread</a:t>
            </a:r>
            <a:r>
              <a:rPr lang="en-US" dirty="0"/>
              <a:t>(1,"thread-1")</a:t>
            </a:r>
          </a:p>
          <a:p>
            <a:pPr marL="0" indent="0">
              <a:buNone/>
            </a:pPr>
            <a:r>
              <a:rPr lang="en-US" dirty="0"/>
              <a:t>th2= </a:t>
            </a:r>
            <a:r>
              <a:rPr lang="en-US" dirty="0" err="1"/>
              <a:t>mythread</a:t>
            </a:r>
            <a:r>
              <a:rPr lang="en-US" dirty="0"/>
              <a:t>(2,"thread-2")</a:t>
            </a:r>
          </a:p>
          <a:p>
            <a:pPr marL="0" indent="0">
              <a:buNone/>
            </a:pPr>
            <a:r>
              <a:rPr lang="en-US" dirty="0"/>
              <a:t>th1.start()</a:t>
            </a:r>
          </a:p>
          <a:p>
            <a:pPr marL="0" indent="0">
              <a:buNone/>
            </a:pPr>
            <a:r>
              <a:rPr lang="en-US" dirty="0"/>
              <a:t>th2.start()</a:t>
            </a:r>
          </a:p>
          <a:p>
            <a:pPr marL="0" indent="0">
              <a:buNone/>
            </a:pPr>
            <a:r>
              <a:rPr lang="en-US" dirty="0"/>
              <a:t>th1.join()</a:t>
            </a:r>
          </a:p>
          <a:p>
            <a:pPr marL="0" indent="0">
              <a:buNone/>
            </a:pPr>
            <a:r>
              <a:rPr lang="en-US" dirty="0"/>
              <a:t>th2.join()</a:t>
            </a:r>
          </a:p>
          <a:p>
            <a:pPr marL="0" indent="0">
              <a:buNone/>
            </a:pPr>
            <a:r>
              <a:rPr lang="en-US" dirty="0"/>
              <a:t>print("Main thread complete.")</a:t>
            </a:r>
          </a:p>
        </p:txBody>
      </p:sp>
    </p:spTree>
    <p:extLst>
      <p:ext uri="{BB962C8B-B14F-4D97-AF65-F5344CB8AC3E}">
        <p14:creationId xmlns:p14="http://schemas.microsoft.com/office/powerpoint/2010/main" val="273399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790-20CD-4E81-83F2-2AEDBB5123D0}"/>
              </a:ext>
            </a:extLst>
          </p:cNvPr>
          <p:cNvSpPr>
            <a:spLocks noGrp="1"/>
          </p:cNvSpPr>
          <p:nvPr>
            <p:ph type="title"/>
          </p:nvPr>
        </p:nvSpPr>
        <p:spPr>
          <a:xfrm>
            <a:off x="838200" y="365126"/>
            <a:ext cx="10515600" cy="104059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4CB8B2BB-343C-4895-9CF1-CE1622776732}"/>
              </a:ext>
            </a:extLst>
          </p:cNvPr>
          <p:cNvSpPr>
            <a:spLocks noGrp="1"/>
          </p:cNvSpPr>
          <p:nvPr>
            <p:ph idx="1"/>
          </p:nvPr>
        </p:nvSpPr>
        <p:spPr>
          <a:xfrm>
            <a:off x="619832" y="1665028"/>
            <a:ext cx="11353800" cy="5192972"/>
          </a:xfrm>
        </p:spPr>
        <p:txBody>
          <a:bodyPr/>
          <a:lstStyle/>
          <a:p>
            <a:r>
              <a:rPr lang="en-IN" dirty="0"/>
              <a:t>Output by executing previous codes:</a:t>
            </a:r>
          </a:p>
          <a:p>
            <a:endParaRPr lang="en-IN" dirty="0"/>
          </a:p>
          <a:p>
            <a:endParaRPr lang="en-IN" dirty="0"/>
          </a:p>
          <a:p>
            <a:endParaRPr lang="en-IN" dirty="0"/>
          </a:p>
          <a:p>
            <a:pPr marL="0" indent="0">
              <a:buNone/>
            </a:pPr>
            <a:endParaRPr lang="en-IN" dirty="0"/>
          </a:p>
          <a:p>
            <a:r>
              <a:rPr lang="en-IN" dirty="0"/>
              <a:t>Here, you can see that threads are racing with each other to run its own code.</a:t>
            </a:r>
          </a:p>
          <a:p>
            <a:r>
              <a:rPr lang="en-IN" dirty="0"/>
              <a:t>Output of your program may be slightly different than this output, as per the execution.</a:t>
            </a:r>
          </a:p>
        </p:txBody>
      </p:sp>
      <p:pic>
        <p:nvPicPr>
          <p:cNvPr id="5" name="Picture 4">
            <a:extLst>
              <a:ext uri="{FF2B5EF4-FFF2-40B4-BE49-F238E27FC236}">
                <a16:creationId xmlns:a16="http://schemas.microsoft.com/office/drawing/2014/main" id="{57CDAAB0-329F-4717-A7B7-C5BB12CC15D7}"/>
              </a:ext>
            </a:extLst>
          </p:cNvPr>
          <p:cNvPicPr>
            <a:picLocks noChangeAspect="1"/>
          </p:cNvPicPr>
          <p:nvPr/>
        </p:nvPicPr>
        <p:blipFill>
          <a:blip r:embed="rId2"/>
          <a:stretch>
            <a:fillRect/>
          </a:stretch>
        </p:blipFill>
        <p:spPr>
          <a:xfrm>
            <a:off x="979465" y="2170761"/>
            <a:ext cx="10001250" cy="19240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080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A9F-CB9D-40F2-A2EE-B30BD1F3A58F}"/>
              </a:ext>
            </a:extLst>
          </p:cNvPr>
          <p:cNvSpPr>
            <a:spLocks noGrp="1"/>
          </p:cNvSpPr>
          <p:nvPr>
            <p:ph type="title"/>
          </p:nvPr>
        </p:nvSpPr>
        <p:spPr/>
        <p:txBody>
          <a:bodyPr/>
          <a:lstStyle/>
          <a:p>
            <a:pPr algn="ctr"/>
            <a:r>
              <a:rPr lang="en-IN" dirty="0"/>
              <a:t>Two levels of access</a:t>
            </a:r>
          </a:p>
        </p:txBody>
      </p:sp>
      <p:sp>
        <p:nvSpPr>
          <p:cNvPr id="3" name="Content Placeholder 2">
            <a:extLst>
              <a:ext uri="{FF2B5EF4-FFF2-40B4-BE49-F238E27FC236}">
                <a16:creationId xmlns:a16="http://schemas.microsoft.com/office/drawing/2014/main" id="{683F5ACB-9784-48A8-AB61-C7B60D4A3C99}"/>
              </a:ext>
            </a:extLst>
          </p:cNvPr>
          <p:cNvSpPr>
            <a:spLocks noGrp="1"/>
          </p:cNvSpPr>
          <p:nvPr>
            <p:ph idx="1"/>
          </p:nvPr>
        </p:nvSpPr>
        <p:spPr>
          <a:xfrm>
            <a:off x="437883" y="1825625"/>
            <a:ext cx="11526590" cy="4351338"/>
          </a:xfrm>
        </p:spPr>
        <p:txBody>
          <a:bodyPr/>
          <a:lstStyle/>
          <a:p>
            <a:r>
              <a:rPr lang="en-IN" dirty="0"/>
              <a:t>Python provides two levels of access to network services. </a:t>
            </a:r>
          </a:p>
          <a:p>
            <a:pPr marL="514350" indent="-514350">
              <a:buFont typeface="+mj-lt"/>
              <a:buAutoNum type="arabicParenR"/>
            </a:pPr>
            <a:r>
              <a:rPr lang="en-IN" dirty="0"/>
              <a:t>Low level: At this level you can access the basic socket support in the underlying operating system, which allows you to implement clients and servers for both connection-oriented and connectionless protocols.</a:t>
            </a:r>
          </a:p>
          <a:p>
            <a:pPr marL="514350" indent="-514350">
              <a:buFont typeface="+mj-lt"/>
              <a:buAutoNum type="arabicParenR"/>
            </a:pPr>
            <a:r>
              <a:rPr lang="en-IN" dirty="0"/>
              <a:t>Higher level: Python also has libraries that provide higher-level access to specific application-level network protocols, such as FTP, HTTP, SMTP and so on.</a:t>
            </a:r>
          </a:p>
          <a:p>
            <a:endParaRPr lang="en-IN" dirty="0"/>
          </a:p>
        </p:txBody>
      </p:sp>
    </p:spTree>
    <p:extLst>
      <p:ext uri="{BB962C8B-B14F-4D97-AF65-F5344CB8AC3E}">
        <p14:creationId xmlns:p14="http://schemas.microsoft.com/office/powerpoint/2010/main" val="309662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4704-6F1D-4D35-8DEE-3E594D942D1D}"/>
              </a:ext>
            </a:extLst>
          </p:cNvPr>
          <p:cNvSpPr>
            <a:spLocks noGrp="1"/>
          </p:cNvSpPr>
          <p:nvPr>
            <p:ph type="title"/>
          </p:nvPr>
        </p:nvSpPr>
        <p:spPr>
          <a:xfrm>
            <a:off x="838200" y="242626"/>
            <a:ext cx="10515600" cy="876821"/>
          </a:xfrm>
        </p:spPr>
        <p:txBody>
          <a:bodyPr/>
          <a:lstStyle/>
          <a:p>
            <a:pPr algn="ctr"/>
            <a:r>
              <a:rPr lang="en-IN" dirty="0"/>
              <a:t>Synchronizing Threads</a:t>
            </a:r>
          </a:p>
        </p:txBody>
      </p:sp>
      <p:sp>
        <p:nvSpPr>
          <p:cNvPr id="3" name="Content Placeholder 2">
            <a:extLst>
              <a:ext uri="{FF2B5EF4-FFF2-40B4-BE49-F238E27FC236}">
                <a16:creationId xmlns:a16="http://schemas.microsoft.com/office/drawing/2014/main" id="{919C074A-B705-4013-98DF-CDB109E97FDB}"/>
              </a:ext>
            </a:extLst>
          </p:cNvPr>
          <p:cNvSpPr>
            <a:spLocks noGrp="1"/>
          </p:cNvSpPr>
          <p:nvPr>
            <p:ph idx="1"/>
          </p:nvPr>
        </p:nvSpPr>
        <p:spPr>
          <a:xfrm>
            <a:off x="354841" y="1269242"/>
            <a:ext cx="11586949" cy="5145206"/>
          </a:xfrm>
        </p:spPr>
        <p:txBody>
          <a:bodyPr>
            <a:normAutofit/>
          </a:bodyPr>
          <a:lstStyle/>
          <a:p>
            <a:r>
              <a:rPr lang="en-IN" dirty="0"/>
              <a:t>The threading module of python also includes a simple-to-implement locking mechanism that allows you to synchronize threads. A lock object is created by calling the Lock() method.</a:t>
            </a:r>
          </a:p>
          <a:p>
            <a:r>
              <a:rPr lang="en-IN" dirty="0"/>
              <a:t>The acquire(</a:t>
            </a:r>
            <a:r>
              <a:rPr lang="en-IN" i="1" dirty="0"/>
              <a:t>blocking</a:t>
            </a:r>
            <a:r>
              <a:rPr lang="en-IN" dirty="0"/>
              <a:t>) method of the new lock object is used to force the threads to run synchronously. The optional blocking parameter enables you to control whether the thread waits to acquire the lock or not.</a:t>
            </a:r>
          </a:p>
          <a:p>
            <a:r>
              <a:rPr lang="en-IN" dirty="0"/>
              <a:t>If </a:t>
            </a:r>
            <a:r>
              <a:rPr lang="en-IN" i="1" dirty="0"/>
              <a:t>blocking</a:t>
            </a:r>
            <a:r>
              <a:rPr lang="en-IN" dirty="0"/>
              <a:t> value is set to 0, the thread returns immediately with a 0 value if the lock cannot be acquired and with a 1 if the lock was acquired. </a:t>
            </a:r>
          </a:p>
          <a:p>
            <a:r>
              <a:rPr lang="en-IN" dirty="0"/>
              <a:t>If </a:t>
            </a:r>
            <a:r>
              <a:rPr lang="en-IN" i="1" dirty="0"/>
              <a:t>blocking</a:t>
            </a:r>
            <a:r>
              <a:rPr lang="en-IN" dirty="0"/>
              <a:t> is set to 1, the thread is blocked until the lock to be released.</a:t>
            </a:r>
          </a:p>
          <a:p>
            <a:r>
              <a:rPr lang="en-IN" dirty="0"/>
              <a:t>The release() method of the lock object is used to release the lock when it is no longer required.</a:t>
            </a:r>
          </a:p>
        </p:txBody>
      </p:sp>
    </p:spTree>
    <p:extLst>
      <p:ext uri="{BB962C8B-B14F-4D97-AF65-F5344CB8AC3E}">
        <p14:creationId xmlns:p14="http://schemas.microsoft.com/office/powerpoint/2010/main" val="3264065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6A56D-647C-448B-B2EC-434C89ED7F35}"/>
              </a:ext>
            </a:extLst>
          </p:cNvPr>
          <p:cNvSpPr>
            <a:spLocks noGrp="1"/>
          </p:cNvSpPr>
          <p:nvPr>
            <p:ph idx="1"/>
          </p:nvPr>
        </p:nvSpPr>
        <p:spPr>
          <a:xfrm>
            <a:off x="95533" y="-1"/>
            <a:ext cx="12096467" cy="7055893"/>
          </a:xfrm>
        </p:spPr>
        <p:txBody>
          <a:bodyPr>
            <a:normAutofit fontScale="70000" lnSpcReduction="20000"/>
          </a:bodyPr>
          <a:lstStyle/>
          <a:p>
            <a:r>
              <a:rPr lang="en-IN" sz="2700" dirty="0"/>
              <a:t>Code which shows synchronization achieved through locking mechanism in threads:</a:t>
            </a:r>
          </a:p>
          <a:p>
            <a:pPr marL="0" indent="0">
              <a:buNone/>
            </a:pPr>
            <a:r>
              <a:rPr lang="en-US" sz="2700" dirty="0"/>
              <a:t>from threading import *</a:t>
            </a:r>
          </a:p>
          <a:p>
            <a:pPr marL="0" indent="0">
              <a:buNone/>
            </a:pPr>
            <a:r>
              <a:rPr lang="en-US" sz="2700" dirty="0"/>
              <a:t>from time import *</a:t>
            </a:r>
          </a:p>
          <a:p>
            <a:pPr marL="0" indent="0">
              <a:buNone/>
            </a:pPr>
            <a:r>
              <a:rPr lang="en-US" sz="2700" dirty="0"/>
              <a:t>class </a:t>
            </a:r>
            <a:r>
              <a:rPr lang="en-US" sz="2700" dirty="0" err="1"/>
              <a:t>mythread</a:t>
            </a:r>
            <a:r>
              <a:rPr lang="en-US" sz="2700" dirty="0"/>
              <a:t>(Thread):</a:t>
            </a:r>
          </a:p>
          <a:p>
            <a:pPr marL="0" indent="0">
              <a:buNone/>
            </a:pPr>
            <a:r>
              <a:rPr lang="en-US" sz="2700" dirty="0"/>
              <a:t>    def __</a:t>
            </a:r>
            <a:r>
              <a:rPr lang="en-US" sz="2700" dirty="0" err="1"/>
              <a:t>init</a:t>
            </a:r>
            <a:r>
              <a:rPr lang="en-US" sz="2700" dirty="0"/>
              <a:t>__(</a:t>
            </a:r>
            <a:r>
              <a:rPr lang="en-US" sz="2700" dirty="0" err="1"/>
              <a:t>self,ids,nm</a:t>
            </a:r>
            <a:r>
              <a:rPr lang="en-US" sz="2700" dirty="0"/>
              <a:t>):</a:t>
            </a:r>
          </a:p>
          <a:p>
            <a:pPr marL="0" indent="0">
              <a:buNone/>
            </a:pPr>
            <a:r>
              <a:rPr lang="en-US" sz="2700" dirty="0"/>
              <a:t>        Thread.__</a:t>
            </a:r>
            <a:r>
              <a:rPr lang="en-US" sz="2700" dirty="0" err="1"/>
              <a:t>init</a:t>
            </a:r>
            <a:r>
              <a:rPr lang="en-US" sz="2700" dirty="0"/>
              <a:t>__(self)</a:t>
            </a:r>
          </a:p>
          <a:p>
            <a:pPr marL="0" indent="0">
              <a:buNone/>
            </a:pPr>
            <a:r>
              <a:rPr lang="en-US" sz="2700" dirty="0"/>
              <a:t>        self.id=ids</a:t>
            </a:r>
          </a:p>
          <a:p>
            <a:pPr marL="0" indent="0">
              <a:buNone/>
            </a:pPr>
            <a:r>
              <a:rPr lang="en-US" sz="2700" dirty="0"/>
              <a:t>        self.name=nm</a:t>
            </a:r>
          </a:p>
          <a:p>
            <a:pPr marL="0" indent="0">
              <a:buNone/>
            </a:pPr>
            <a:r>
              <a:rPr lang="en-US" sz="2700" dirty="0"/>
              <a:t>    def run(self):</a:t>
            </a:r>
          </a:p>
          <a:p>
            <a:pPr marL="0" indent="0">
              <a:buNone/>
            </a:pPr>
            <a:r>
              <a:rPr lang="en-US" sz="2700" dirty="0"/>
              <a:t>        </a:t>
            </a:r>
            <a:r>
              <a:rPr lang="en-US" sz="2700" dirty="0" err="1"/>
              <a:t>lock.acquire</a:t>
            </a:r>
            <a:r>
              <a:rPr lang="en-US" sz="2700" dirty="0"/>
              <a:t>()</a:t>
            </a:r>
          </a:p>
          <a:p>
            <a:pPr marL="0" indent="0">
              <a:buNone/>
            </a:pPr>
            <a:r>
              <a:rPr lang="en-US" sz="2700" dirty="0"/>
              <a:t>        for </a:t>
            </a:r>
            <a:r>
              <a:rPr lang="en-US" sz="2700" dirty="0" err="1"/>
              <a:t>i</a:t>
            </a:r>
            <a:r>
              <a:rPr lang="en-US" sz="2700" dirty="0"/>
              <a:t> in range(3):</a:t>
            </a:r>
          </a:p>
          <a:p>
            <a:pPr marL="0" indent="0">
              <a:buNone/>
            </a:pPr>
            <a:r>
              <a:rPr lang="en-US" sz="2700" dirty="0"/>
              <a:t>            print(</a:t>
            </a:r>
            <a:r>
              <a:rPr lang="en-US" sz="2700" dirty="0" err="1"/>
              <a:t>self.name,ctime</a:t>
            </a:r>
            <a:r>
              <a:rPr lang="en-US" sz="2700" dirty="0"/>
              <a:t>())</a:t>
            </a:r>
          </a:p>
          <a:p>
            <a:pPr marL="0" indent="0">
              <a:buNone/>
            </a:pPr>
            <a:r>
              <a:rPr lang="en-US" sz="2700" dirty="0"/>
              <a:t>        </a:t>
            </a:r>
            <a:r>
              <a:rPr lang="en-US" sz="2700" dirty="0" err="1"/>
              <a:t>lock.release</a:t>
            </a:r>
            <a:r>
              <a:rPr lang="en-US" sz="2700" dirty="0"/>
              <a:t>()</a:t>
            </a:r>
          </a:p>
          <a:p>
            <a:pPr marL="0" indent="0">
              <a:buNone/>
            </a:pPr>
            <a:r>
              <a:rPr lang="en-US" sz="2700" dirty="0"/>
              <a:t>lock=Lock()</a:t>
            </a:r>
          </a:p>
          <a:p>
            <a:pPr marL="0" indent="0">
              <a:buNone/>
            </a:pPr>
            <a:r>
              <a:rPr lang="en-US" sz="2700" dirty="0"/>
              <a:t>th1= </a:t>
            </a:r>
            <a:r>
              <a:rPr lang="en-US" sz="2700" dirty="0" err="1"/>
              <a:t>mythread</a:t>
            </a:r>
            <a:r>
              <a:rPr lang="en-US" sz="2700" dirty="0"/>
              <a:t>(1,"thread-1")</a:t>
            </a:r>
          </a:p>
          <a:p>
            <a:pPr marL="0" indent="0">
              <a:buNone/>
            </a:pPr>
            <a:r>
              <a:rPr lang="en-US" sz="2700" dirty="0"/>
              <a:t>th2= </a:t>
            </a:r>
            <a:r>
              <a:rPr lang="en-US" sz="2700" dirty="0" err="1"/>
              <a:t>mythread</a:t>
            </a:r>
            <a:r>
              <a:rPr lang="en-US" sz="2700" dirty="0"/>
              <a:t>(2,"thread-2")</a:t>
            </a:r>
          </a:p>
          <a:p>
            <a:pPr marL="0" indent="0">
              <a:buNone/>
            </a:pPr>
            <a:r>
              <a:rPr lang="en-US" sz="2700" dirty="0"/>
              <a:t>th1.start()</a:t>
            </a:r>
          </a:p>
          <a:p>
            <a:pPr marL="0" indent="0">
              <a:buNone/>
            </a:pPr>
            <a:r>
              <a:rPr lang="en-US" sz="2700" dirty="0"/>
              <a:t>th2.start()</a:t>
            </a:r>
          </a:p>
          <a:p>
            <a:pPr marL="0" indent="0">
              <a:buNone/>
            </a:pPr>
            <a:r>
              <a:rPr lang="en-US" sz="2700" dirty="0"/>
              <a:t>th1.join()</a:t>
            </a:r>
          </a:p>
          <a:p>
            <a:pPr marL="0" indent="0">
              <a:buNone/>
            </a:pPr>
            <a:r>
              <a:rPr lang="en-US" sz="2700" dirty="0"/>
              <a:t>th2.join()</a:t>
            </a:r>
          </a:p>
          <a:p>
            <a:pPr marL="0" indent="0">
              <a:buNone/>
            </a:pPr>
            <a:r>
              <a:rPr lang="en-US" sz="2700" dirty="0"/>
              <a:t>print("Main thread complete.")</a:t>
            </a:r>
            <a:endParaRPr lang="en-IN" sz="2700" dirty="0"/>
          </a:p>
        </p:txBody>
      </p:sp>
    </p:spTree>
    <p:extLst>
      <p:ext uri="{BB962C8B-B14F-4D97-AF65-F5344CB8AC3E}">
        <p14:creationId xmlns:p14="http://schemas.microsoft.com/office/powerpoint/2010/main" val="969513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EFF5-1CBD-4CE5-A0AD-D77987F73429}"/>
              </a:ext>
            </a:extLst>
          </p:cNvPr>
          <p:cNvSpPr>
            <a:spLocks noGrp="1"/>
          </p:cNvSpPr>
          <p:nvPr>
            <p:ph type="title"/>
          </p:nvPr>
        </p:nvSpPr>
        <p:spPr>
          <a:xfrm>
            <a:off x="838200" y="150882"/>
            <a:ext cx="10515600" cy="777166"/>
          </a:xfrm>
        </p:spPr>
        <p:txBody>
          <a:bodyPr>
            <a:normAutofit/>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E95E6EB-5610-468A-9D3B-9555E2AF9038}"/>
              </a:ext>
            </a:extLst>
          </p:cNvPr>
          <p:cNvSpPr>
            <a:spLocks noGrp="1"/>
          </p:cNvSpPr>
          <p:nvPr>
            <p:ph idx="1"/>
          </p:nvPr>
        </p:nvSpPr>
        <p:spPr>
          <a:xfrm>
            <a:off x="300251" y="1130062"/>
            <a:ext cx="11891749" cy="5530045"/>
          </a:xfrm>
        </p:spPr>
        <p:txBody>
          <a:bodyPr/>
          <a:lstStyle/>
          <a:p>
            <a:r>
              <a:rPr lang="en-IN" dirty="0"/>
              <a:t>Output of previous code is shown in image given below. In output, you can see that execution of thread-2 starts only after completion of thread-1 due to synchronization. This synchronization is achieved through locking technique.</a:t>
            </a:r>
          </a:p>
          <a:p>
            <a:endParaRPr lang="en-IN" dirty="0"/>
          </a:p>
        </p:txBody>
      </p:sp>
      <p:pic>
        <p:nvPicPr>
          <p:cNvPr id="5" name="Picture 4">
            <a:extLst>
              <a:ext uri="{FF2B5EF4-FFF2-40B4-BE49-F238E27FC236}">
                <a16:creationId xmlns:a16="http://schemas.microsoft.com/office/drawing/2014/main" id="{422C1844-AF23-4A33-B806-64ED3F9F310D}"/>
              </a:ext>
            </a:extLst>
          </p:cNvPr>
          <p:cNvPicPr>
            <a:picLocks noChangeAspect="1"/>
          </p:cNvPicPr>
          <p:nvPr/>
        </p:nvPicPr>
        <p:blipFill>
          <a:blip r:embed="rId2"/>
          <a:stretch>
            <a:fillRect/>
          </a:stretch>
        </p:blipFill>
        <p:spPr>
          <a:xfrm>
            <a:off x="596989" y="2629639"/>
            <a:ext cx="10096500" cy="1933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3483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0D3F-53B4-497F-99CE-3C3C84449B6B}"/>
              </a:ext>
            </a:extLst>
          </p:cNvPr>
          <p:cNvSpPr>
            <a:spLocks noGrp="1"/>
          </p:cNvSpPr>
          <p:nvPr>
            <p:ph type="title"/>
          </p:nvPr>
        </p:nvSpPr>
        <p:spPr>
          <a:xfrm>
            <a:off x="838200" y="187701"/>
            <a:ext cx="10515600" cy="917765"/>
          </a:xfrm>
        </p:spPr>
        <p:txBody>
          <a:bodyPr/>
          <a:lstStyle/>
          <a:p>
            <a:pPr algn="ctr"/>
            <a:r>
              <a:rPr lang="en-IN" dirty="0"/>
              <a:t>Sending Email using SMTP(</a:t>
            </a:r>
            <a:r>
              <a:rPr lang="en-IN" dirty="0" err="1"/>
              <a:t>smtplib</a:t>
            </a:r>
            <a:r>
              <a:rPr lang="en-IN" dirty="0"/>
              <a:t>)</a:t>
            </a:r>
          </a:p>
        </p:txBody>
      </p:sp>
      <p:sp>
        <p:nvSpPr>
          <p:cNvPr id="3" name="Content Placeholder 2">
            <a:extLst>
              <a:ext uri="{FF2B5EF4-FFF2-40B4-BE49-F238E27FC236}">
                <a16:creationId xmlns:a16="http://schemas.microsoft.com/office/drawing/2014/main" id="{86960A75-8518-4C71-98D5-3E788B84C7CE}"/>
              </a:ext>
            </a:extLst>
          </p:cNvPr>
          <p:cNvSpPr>
            <a:spLocks noGrp="1"/>
          </p:cNvSpPr>
          <p:nvPr>
            <p:ph idx="1"/>
          </p:nvPr>
        </p:nvSpPr>
        <p:spPr>
          <a:xfrm>
            <a:off x="286603" y="1214647"/>
            <a:ext cx="11778018" cy="5622877"/>
          </a:xfrm>
        </p:spPr>
        <p:txBody>
          <a:bodyPr>
            <a:normAutofit/>
          </a:bodyPr>
          <a:lstStyle/>
          <a:p>
            <a:r>
              <a:rPr lang="en-IN" sz="2600" dirty="0"/>
              <a:t>Simple Mail Transfer Protocol (SMTP) is a protocol, which handles sending an e-mail and routing e-mail between mail servers.</a:t>
            </a:r>
          </a:p>
          <a:p>
            <a:r>
              <a:rPr lang="en-IN" sz="2600" dirty="0"/>
              <a:t>Python provides </a:t>
            </a:r>
            <a:r>
              <a:rPr lang="en-IN" sz="2600" b="1" dirty="0" err="1"/>
              <a:t>smtplib</a:t>
            </a:r>
            <a:r>
              <a:rPr lang="en-IN" sz="2600" dirty="0"/>
              <a:t> module, which defines an SMTP client session object that can be used to send mail to any valid email id on the internet with an SMTP or ESMTP listener daemon.</a:t>
            </a:r>
          </a:p>
          <a:p>
            <a:r>
              <a:rPr lang="en-IN" sz="2600" dirty="0"/>
              <a:t>Syntax to create one SMTP object, which is used while sending an e-mail:</a:t>
            </a:r>
          </a:p>
          <a:p>
            <a:pPr marL="0" indent="0">
              <a:buNone/>
            </a:pPr>
            <a:r>
              <a:rPr lang="en-IN" sz="2600" dirty="0"/>
              <a:t>	</a:t>
            </a:r>
            <a:r>
              <a:rPr lang="en-IN" sz="2600" dirty="0" err="1"/>
              <a:t>sobj</a:t>
            </a:r>
            <a:r>
              <a:rPr lang="en-IN" sz="2600" dirty="0"/>
              <a:t> = </a:t>
            </a:r>
            <a:r>
              <a:rPr lang="en-IN" sz="2600" dirty="0" err="1"/>
              <a:t>smtplib.SMTP</a:t>
            </a:r>
            <a:r>
              <a:rPr lang="en-IN" sz="2600" dirty="0"/>
              <a:t>( [host [, port [, </a:t>
            </a:r>
            <a:r>
              <a:rPr lang="en-IN" sz="2600" dirty="0" err="1"/>
              <a:t>local_hostname</a:t>
            </a:r>
            <a:r>
              <a:rPr lang="en-IN" sz="2600" dirty="0"/>
              <a:t>]]] )</a:t>
            </a:r>
          </a:p>
          <a:p>
            <a:pPr marL="457200" lvl="1" indent="0">
              <a:buNone/>
            </a:pPr>
            <a:r>
              <a:rPr lang="en-IN" dirty="0"/>
              <a:t>Where, </a:t>
            </a:r>
          </a:p>
          <a:p>
            <a:pPr marL="457200" lvl="1" indent="0">
              <a:buNone/>
            </a:pPr>
            <a:r>
              <a:rPr lang="en-IN" i="1" dirty="0"/>
              <a:t>host:</a:t>
            </a:r>
            <a:r>
              <a:rPr lang="en-IN" dirty="0"/>
              <a:t> This is the host running your SMTP server. You can </a:t>
            </a:r>
            <a:r>
              <a:rPr lang="en-IN" dirty="0" err="1"/>
              <a:t>specifiy</a:t>
            </a:r>
            <a:r>
              <a:rPr lang="en-IN" dirty="0"/>
              <a:t> IP address of the host or a domain name like ‘smtp.gmail.com’. This is an optional argument.</a:t>
            </a:r>
          </a:p>
          <a:p>
            <a:pPr marL="457200" lvl="1" indent="0">
              <a:buNone/>
            </a:pPr>
            <a:r>
              <a:rPr lang="en-IN" i="1" dirty="0"/>
              <a:t>port:</a:t>
            </a:r>
            <a:r>
              <a:rPr lang="en-IN" dirty="0"/>
              <a:t> If you are providing host argument, then you need to specify a port, where SMTP server is listening. Usually this port would be 25.</a:t>
            </a:r>
          </a:p>
          <a:p>
            <a:pPr marL="457200" lvl="1" indent="0">
              <a:buNone/>
            </a:pPr>
            <a:r>
              <a:rPr lang="en-IN" i="1" dirty="0" err="1"/>
              <a:t>local_hostname</a:t>
            </a:r>
            <a:r>
              <a:rPr lang="en-IN" i="1" dirty="0"/>
              <a:t>: </a:t>
            </a:r>
            <a:r>
              <a:rPr lang="en-IN" dirty="0"/>
              <a:t>If your SMTP server is running on your local machine, then you can specify just localhost the option.</a:t>
            </a:r>
          </a:p>
        </p:txBody>
      </p:sp>
    </p:spTree>
    <p:extLst>
      <p:ext uri="{BB962C8B-B14F-4D97-AF65-F5344CB8AC3E}">
        <p14:creationId xmlns:p14="http://schemas.microsoft.com/office/powerpoint/2010/main" val="3131925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0E99-93C8-4587-9768-103CA6978328}"/>
              </a:ext>
            </a:extLst>
          </p:cNvPr>
          <p:cNvSpPr>
            <a:spLocks noGrp="1"/>
          </p:cNvSpPr>
          <p:nvPr>
            <p:ph type="title"/>
          </p:nvPr>
        </p:nvSpPr>
        <p:spPr>
          <a:xfrm>
            <a:off x="838200" y="126620"/>
            <a:ext cx="10515600" cy="89046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6911AEC-80C5-4A87-AC4D-2CDEB1824E54}"/>
              </a:ext>
            </a:extLst>
          </p:cNvPr>
          <p:cNvSpPr>
            <a:spLocks noGrp="1"/>
          </p:cNvSpPr>
          <p:nvPr>
            <p:ph idx="1"/>
          </p:nvPr>
        </p:nvSpPr>
        <p:spPr>
          <a:xfrm>
            <a:off x="477671" y="1017090"/>
            <a:ext cx="11559653" cy="5714290"/>
          </a:xfrm>
        </p:spPr>
        <p:txBody>
          <a:bodyPr/>
          <a:lstStyle/>
          <a:p>
            <a:r>
              <a:rPr lang="en-IN" dirty="0"/>
              <a:t>An SMTP object has an instance method called </a:t>
            </a:r>
            <a:r>
              <a:rPr lang="en-IN" dirty="0" err="1"/>
              <a:t>sendmail</a:t>
            </a:r>
            <a:r>
              <a:rPr lang="en-IN" dirty="0"/>
              <a:t>(), which is typically used to do the work of mailing a message. It takes three parameters −</a:t>
            </a:r>
          </a:p>
          <a:p>
            <a:pPr marL="514350" indent="-514350">
              <a:buFont typeface="+mj-lt"/>
              <a:buAutoNum type="arabicParenR"/>
            </a:pPr>
            <a:r>
              <a:rPr lang="en-IN" dirty="0"/>
              <a:t>sender − A string with the address of the sender.</a:t>
            </a:r>
          </a:p>
          <a:p>
            <a:pPr marL="514350" indent="-514350">
              <a:buFont typeface="+mj-lt"/>
              <a:buAutoNum type="arabicParenR"/>
            </a:pPr>
            <a:r>
              <a:rPr lang="en-IN" dirty="0"/>
              <a:t>receiver − A list of strings, one for each recipient.</a:t>
            </a:r>
          </a:p>
          <a:p>
            <a:pPr marL="514350" indent="-514350">
              <a:buFont typeface="+mj-lt"/>
              <a:buAutoNum type="arabicParenR"/>
            </a:pPr>
            <a:r>
              <a:rPr lang="en-IN" dirty="0"/>
              <a:t>message − A message as a string formatted as specified in the various RFCs (Request For Comment).</a:t>
            </a:r>
          </a:p>
          <a:p>
            <a:r>
              <a:rPr lang="en-IN" dirty="0"/>
              <a:t>Remember, here we are using a Gmail account to send a mail. For that, port number is ‘587’. And if you want to send mail using other websites like </a:t>
            </a:r>
            <a:r>
              <a:rPr lang="en-IN" dirty="0" err="1"/>
              <a:t>yahoomail</a:t>
            </a:r>
            <a:r>
              <a:rPr lang="en-IN" dirty="0"/>
              <a:t>, </a:t>
            </a:r>
            <a:r>
              <a:rPr lang="en-IN" dirty="0" err="1"/>
              <a:t>hotmail</a:t>
            </a:r>
            <a:r>
              <a:rPr lang="en-IN" dirty="0"/>
              <a:t>, </a:t>
            </a:r>
            <a:r>
              <a:rPr lang="en-IN" dirty="0" err="1"/>
              <a:t>rediffmail</a:t>
            </a:r>
            <a:r>
              <a:rPr lang="en-IN" dirty="0"/>
              <a:t> then you need to get the corresponding information like IP address of the host </a:t>
            </a:r>
            <a:r>
              <a:rPr lang="en-IN" b="1" dirty="0"/>
              <a:t>/</a:t>
            </a:r>
            <a:r>
              <a:rPr lang="en-IN" dirty="0"/>
              <a:t> a domain name and port number.</a:t>
            </a:r>
          </a:p>
        </p:txBody>
      </p:sp>
    </p:spTree>
    <p:extLst>
      <p:ext uri="{BB962C8B-B14F-4D97-AF65-F5344CB8AC3E}">
        <p14:creationId xmlns:p14="http://schemas.microsoft.com/office/powerpoint/2010/main" val="960515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2512-F2B6-4A83-9945-A0E1AFE760B7}"/>
              </a:ext>
            </a:extLst>
          </p:cNvPr>
          <p:cNvSpPr>
            <a:spLocks noGrp="1"/>
          </p:cNvSpPr>
          <p:nvPr>
            <p:ph type="title"/>
          </p:nvPr>
        </p:nvSpPr>
        <p:spPr>
          <a:xfrm>
            <a:off x="382137" y="25400"/>
            <a:ext cx="11518711" cy="622300"/>
          </a:xfrm>
        </p:spPr>
        <p:txBody>
          <a:bodyPr>
            <a:normAutofit fontScale="90000"/>
          </a:bodyPr>
          <a:lstStyle/>
          <a:p>
            <a:pPr algn="ctr"/>
            <a:r>
              <a:rPr lang="en-IN" dirty="0"/>
              <a:t>Steps to send simple email from Gmail account</a:t>
            </a:r>
          </a:p>
        </p:txBody>
      </p:sp>
      <p:sp>
        <p:nvSpPr>
          <p:cNvPr id="3" name="Content Placeholder 2">
            <a:extLst>
              <a:ext uri="{FF2B5EF4-FFF2-40B4-BE49-F238E27FC236}">
                <a16:creationId xmlns:a16="http://schemas.microsoft.com/office/drawing/2014/main" id="{DA26B895-C67D-49EA-9651-B22A6D3C7143}"/>
              </a:ext>
            </a:extLst>
          </p:cNvPr>
          <p:cNvSpPr>
            <a:spLocks noGrp="1"/>
          </p:cNvSpPr>
          <p:nvPr>
            <p:ph idx="1"/>
          </p:nvPr>
        </p:nvSpPr>
        <p:spPr>
          <a:xfrm>
            <a:off x="140265" y="742808"/>
            <a:ext cx="12000935" cy="6124480"/>
          </a:xfrm>
        </p:spPr>
        <p:txBody>
          <a:bodyPr>
            <a:normAutofit lnSpcReduction="10000"/>
          </a:bodyPr>
          <a:lstStyle/>
          <a:p>
            <a:pPr marL="0" indent="0">
              <a:buNone/>
            </a:pPr>
            <a:r>
              <a:rPr lang="en-IN" sz="2600" dirty="0"/>
              <a:t>1) First of all, “</a:t>
            </a:r>
            <a:r>
              <a:rPr lang="en-IN" sz="2600" dirty="0" err="1"/>
              <a:t>smtplib</a:t>
            </a:r>
            <a:r>
              <a:rPr lang="en-IN" sz="2600" dirty="0"/>
              <a:t>” library needs to be imported.</a:t>
            </a:r>
          </a:p>
          <a:p>
            <a:pPr marL="0" indent="0">
              <a:buNone/>
            </a:pPr>
            <a:r>
              <a:rPr lang="en-IN" sz="2600" dirty="0"/>
              <a:t>2) Now, to create a session, we will use instance of SMTP class to encapsulate an SMTP connection.</a:t>
            </a:r>
          </a:p>
          <a:p>
            <a:pPr marL="0" indent="0">
              <a:buNone/>
            </a:pPr>
            <a:r>
              <a:rPr lang="en-IN" dirty="0"/>
              <a:t>	s = </a:t>
            </a:r>
            <a:r>
              <a:rPr lang="en-IN" dirty="0" err="1"/>
              <a:t>smtplib.SMTP</a:t>
            </a:r>
            <a:r>
              <a:rPr lang="en-IN" dirty="0"/>
              <a:t>('smtp.gmail.com', 587)</a:t>
            </a:r>
          </a:p>
          <a:p>
            <a:pPr marL="0" indent="0">
              <a:buNone/>
            </a:pPr>
            <a:r>
              <a:rPr lang="en-IN" sz="2600" dirty="0"/>
              <a:t>Where, 1st parameter is the domain name and 2nd  parameter is port number (here, port number of Gmail).</a:t>
            </a:r>
          </a:p>
          <a:p>
            <a:pPr marL="0" indent="0">
              <a:buNone/>
            </a:pPr>
            <a:r>
              <a:rPr lang="en-IN" sz="2600" dirty="0"/>
              <a:t>3) For security purpose, put the SMTP connection in TLS mode using method </a:t>
            </a:r>
            <a:r>
              <a:rPr lang="en-IN" sz="2600" dirty="0" err="1"/>
              <a:t>starttls</a:t>
            </a:r>
            <a:r>
              <a:rPr lang="en-IN" sz="2600" dirty="0"/>
              <a:t>(). TLS (Transport Layer Security) encrypts all the SMTP commands. </a:t>
            </a:r>
          </a:p>
          <a:p>
            <a:pPr marL="0" indent="0">
              <a:buNone/>
            </a:pPr>
            <a:r>
              <a:rPr lang="en-IN" sz="2600" dirty="0"/>
              <a:t>4) For security and authentication, login to Gmail using email id and password as parameters of login() method. This is the email id from which we will send an email.</a:t>
            </a:r>
          </a:p>
          <a:p>
            <a:pPr marL="0" indent="0">
              <a:buNone/>
            </a:pPr>
            <a:r>
              <a:rPr lang="en-IN" sz="2600" dirty="0"/>
              <a:t>5) Get sender, list of receivers and message. Message contains fields: From, To, Subject and content to be sent (body). Message is a multiline string of python.</a:t>
            </a:r>
          </a:p>
          <a:p>
            <a:pPr marL="0" indent="0">
              <a:buNone/>
            </a:pPr>
            <a:r>
              <a:rPr lang="en-IN" sz="2600" dirty="0"/>
              <a:t>6) Using the </a:t>
            </a:r>
            <a:r>
              <a:rPr lang="en-IN" sz="2600" dirty="0" err="1"/>
              <a:t>sendmail</a:t>
            </a:r>
            <a:r>
              <a:rPr lang="en-IN" sz="2600" dirty="0"/>
              <a:t>() method, send your message. </a:t>
            </a:r>
            <a:r>
              <a:rPr lang="en-IN" sz="2600" dirty="0" err="1"/>
              <a:t>sendmail</a:t>
            </a:r>
            <a:r>
              <a:rPr lang="en-IN" sz="2600" dirty="0"/>
              <a:t>() uses three parameters: sender, list of receivers and message. Here, message is the variable which we have defined in step-5. The parameters need to be in the same sequence.</a:t>
            </a:r>
          </a:p>
          <a:p>
            <a:pPr marL="0" indent="0">
              <a:buNone/>
            </a:pPr>
            <a:endParaRPr lang="en-IN" sz="2600" dirty="0"/>
          </a:p>
        </p:txBody>
      </p:sp>
    </p:spTree>
    <p:extLst>
      <p:ext uri="{BB962C8B-B14F-4D97-AF65-F5344CB8AC3E}">
        <p14:creationId xmlns:p14="http://schemas.microsoft.com/office/powerpoint/2010/main" val="4112526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F2B13-4097-4362-A4A7-01E8023A1FFD}"/>
              </a:ext>
            </a:extLst>
          </p:cNvPr>
          <p:cNvSpPr>
            <a:spLocks noGrp="1"/>
          </p:cNvSpPr>
          <p:nvPr>
            <p:ph idx="1"/>
          </p:nvPr>
        </p:nvSpPr>
        <p:spPr>
          <a:xfrm>
            <a:off x="436727" y="95534"/>
            <a:ext cx="9621673" cy="6762466"/>
          </a:xfrm>
        </p:spPr>
        <p:txBody>
          <a:bodyPr>
            <a:normAutofit fontScale="92500" lnSpcReduction="20000"/>
          </a:bodyPr>
          <a:lstStyle/>
          <a:p>
            <a:r>
              <a:rPr lang="en-IN" dirty="0"/>
              <a:t>Code to send emails is given below:</a:t>
            </a:r>
          </a:p>
          <a:p>
            <a:pPr marL="0" indent="0">
              <a:buNone/>
            </a:pPr>
            <a:r>
              <a:rPr lang="en-IN" dirty="0"/>
              <a:t>import </a:t>
            </a:r>
            <a:r>
              <a:rPr lang="en-IN" dirty="0" err="1"/>
              <a:t>smtplib</a:t>
            </a:r>
            <a:endParaRPr lang="en-IN" dirty="0"/>
          </a:p>
          <a:p>
            <a:pPr marL="0" indent="0">
              <a:buNone/>
            </a:pPr>
            <a:r>
              <a:rPr lang="en-IN" dirty="0" err="1"/>
              <a:t>smtpob</a:t>
            </a:r>
            <a:r>
              <a:rPr lang="en-IN" dirty="0"/>
              <a:t>=</a:t>
            </a:r>
            <a:r>
              <a:rPr lang="en-IN" dirty="0" err="1"/>
              <a:t>smtplib.SMTP</a:t>
            </a:r>
            <a:r>
              <a:rPr lang="en-IN" dirty="0"/>
              <a:t>('smtp.gmail.com',587)</a:t>
            </a:r>
          </a:p>
          <a:p>
            <a:pPr marL="0" indent="0">
              <a:buNone/>
            </a:pPr>
            <a:r>
              <a:rPr lang="en-IN" dirty="0" err="1"/>
              <a:t>smtpob.starttls</a:t>
            </a:r>
            <a:r>
              <a:rPr lang="en-IN" dirty="0"/>
              <a:t>()</a:t>
            </a:r>
          </a:p>
          <a:p>
            <a:pPr marL="0" indent="0">
              <a:buNone/>
            </a:pPr>
            <a:r>
              <a:rPr lang="en-IN" dirty="0" err="1"/>
              <a:t>smtpob.login</a:t>
            </a:r>
            <a:r>
              <a:rPr lang="en-IN" dirty="0"/>
              <a:t>("nileshparmar0355@gmail.com",“xxxxxxxxx")</a:t>
            </a:r>
          </a:p>
          <a:p>
            <a:pPr marL="0" indent="0">
              <a:buNone/>
            </a:pPr>
            <a:endParaRPr lang="en-IN" sz="700" dirty="0"/>
          </a:p>
          <a:p>
            <a:pPr marL="0" indent="0">
              <a:buNone/>
            </a:pPr>
            <a:r>
              <a:rPr lang="en-IN" dirty="0"/>
              <a:t>sender='nileshparmar0355@gmail.com'</a:t>
            </a:r>
          </a:p>
          <a:p>
            <a:pPr marL="0" indent="0">
              <a:buNone/>
            </a:pPr>
            <a:r>
              <a:rPr lang="en-IN" dirty="0"/>
              <a:t>receiver=['nap02@ganpatuniversity.ac.in’,‘parmar.cute@gmail.com’]</a:t>
            </a:r>
          </a:p>
          <a:p>
            <a:pPr marL="0" indent="0">
              <a:buNone/>
            </a:pPr>
            <a:r>
              <a:rPr lang="en-IN" dirty="0"/>
              <a:t>message="""From: {0}</a:t>
            </a:r>
          </a:p>
          <a:p>
            <a:pPr marL="0" indent="0">
              <a:buNone/>
            </a:pPr>
            <a:r>
              <a:rPr lang="en-IN" dirty="0"/>
              <a:t>To: {1}</a:t>
            </a:r>
          </a:p>
          <a:p>
            <a:pPr marL="0" indent="0">
              <a:buNone/>
            </a:pPr>
            <a:r>
              <a:rPr lang="en-IN" dirty="0"/>
              <a:t>Subject: Bulk email</a:t>
            </a:r>
          </a:p>
          <a:p>
            <a:pPr marL="0" indent="0">
              <a:buNone/>
            </a:pPr>
            <a:r>
              <a:rPr lang="en-IN" dirty="0"/>
              <a:t>This is a test e-mail message.</a:t>
            </a:r>
          </a:p>
          <a:p>
            <a:pPr marL="0" indent="0">
              <a:buNone/>
            </a:pPr>
            <a:r>
              <a:rPr lang="en-IN" dirty="0"/>
              <a:t>I want to say something</a:t>
            </a:r>
          </a:p>
          <a:p>
            <a:pPr marL="0" indent="0">
              <a:buNone/>
            </a:pPr>
            <a:r>
              <a:rPr lang="en-IN" dirty="0"/>
              <a:t>Are you listening? """.format(sender, ','.join(receiver))</a:t>
            </a:r>
          </a:p>
          <a:p>
            <a:pPr marL="0" indent="0">
              <a:buNone/>
            </a:pPr>
            <a:endParaRPr lang="en-IN" sz="700" dirty="0"/>
          </a:p>
          <a:p>
            <a:pPr marL="0" indent="0">
              <a:buNone/>
            </a:pPr>
            <a:r>
              <a:rPr lang="en-IN" dirty="0" err="1"/>
              <a:t>smtpob.sendmail</a:t>
            </a:r>
            <a:r>
              <a:rPr lang="en-IN" dirty="0"/>
              <a:t>(</a:t>
            </a:r>
            <a:r>
              <a:rPr lang="en-IN" dirty="0" err="1"/>
              <a:t>sender,receiver,message</a:t>
            </a:r>
            <a:r>
              <a:rPr lang="en-IN" dirty="0"/>
              <a:t>)</a:t>
            </a:r>
          </a:p>
          <a:p>
            <a:pPr marL="0" indent="0">
              <a:buNone/>
            </a:pPr>
            <a:r>
              <a:rPr lang="en-IN" dirty="0" err="1"/>
              <a:t>smtpob.quit</a:t>
            </a:r>
            <a:r>
              <a:rPr lang="en-IN" dirty="0"/>
              <a:t>()</a:t>
            </a:r>
          </a:p>
          <a:p>
            <a:pPr marL="0" indent="0">
              <a:buNone/>
            </a:pPr>
            <a:endParaRPr lang="en-IN" dirty="0"/>
          </a:p>
        </p:txBody>
      </p:sp>
      <p:sp>
        <p:nvSpPr>
          <p:cNvPr id="4" name="TextBox 3">
            <a:extLst>
              <a:ext uri="{FF2B5EF4-FFF2-40B4-BE49-F238E27FC236}">
                <a16:creationId xmlns:a16="http://schemas.microsoft.com/office/drawing/2014/main" id="{DA0DA399-9CBA-49E1-B94F-6DFF033D0E70}"/>
              </a:ext>
            </a:extLst>
          </p:cNvPr>
          <p:cNvSpPr txBox="1"/>
          <p:nvPr/>
        </p:nvSpPr>
        <p:spPr>
          <a:xfrm>
            <a:off x="6680544" y="1124578"/>
            <a:ext cx="5493262" cy="461665"/>
          </a:xfrm>
          <a:prstGeom prst="rect">
            <a:avLst/>
          </a:prstGeom>
          <a:noFill/>
          <a:ln>
            <a:solidFill>
              <a:srgbClr val="FF0000"/>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Email id through which we will send email</a:t>
            </a:r>
          </a:p>
        </p:txBody>
      </p:sp>
      <p:cxnSp>
        <p:nvCxnSpPr>
          <p:cNvPr id="5" name="Straight Arrow Connector 4">
            <a:extLst>
              <a:ext uri="{FF2B5EF4-FFF2-40B4-BE49-F238E27FC236}">
                <a16:creationId xmlns:a16="http://schemas.microsoft.com/office/drawing/2014/main" id="{DFBEF3D6-A5E4-4A9B-8ED0-08937FC633FA}"/>
              </a:ext>
            </a:extLst>
          </p:cNvPr>
          <p:cNvCxnSpPr>
            <a:cxnSpLocks/>
          </p:cNvCxnSpPr>
          <p:nvPr/>
        </p:nvCxnSpPr>
        <p:spPr>
          <a:xfrm flipV="1">
            <a:off x="5308979" y="1328116"/>
            <a:ext cx="1371565" cy="47338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440B662E-AA57-49AC-B918-216FDD6B1693}"/>
              </a:ext>
            </a:extLst>
          </p:cNvPr>
          <p:cNvSpPr txBox="1"/>
          <p:nvPr/>
        </p:nvSpPr>
        <p:spPr>
          <a:xfrm>
            <a:off x="8031677" y="2028423"/>
            <a:ext cx="1453521" cy="461665"/>
          </a:xfrm>
          <a:prstGeom prst="rect">
            <a:avLst/>
          </a:prstGeom>
          <a:noFill/>
          <a:ln>
            <a:solidFill>
              <a:srgbClr val="7030A0"/>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Password</a:t>
            </a:r>
          </a:p>
        </p:txBody>
      </p:sp>
      <p:cxnSp>
        <p:nvCxnSpPr>
          <p:cNvPr id="10" name="Straight Arrow Connector 9">
            <a:extLst>
              <a:ext uri="{FF2B5EF4-FFF2-40B4-BE49-F238E27FC236}">
                <a16:creationId xmlns:a16="http://schemas.microsoft.com/office/drawing/2014/main" id="{E9B6C23E-EF25-4993-B193-762CA9D24868}"/>
              </a:ext>
            </a:extLst>
          </p:cNvPr>
          <p:cNvCxnSpPr>
            <a:cxnSpLocks/>
          </p:cNvCxnSpPr>
          <p:nvPr/>
        </p:nvCxnSpPr>
        <p:spPr>
          <a:xfrm>
            <a:off x="7342499" y="1965277"/>
            <a:ext cx="689178" cy="31069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FC6F3AAC-04FF-44FE-84DC-0E9D04492CAA}"/>
              </a:ext>
            </a:extLst>
          </p:cNvPr>
          <p:cNvSpPr txBox="1"/>
          <p:nvPr/>
        </p:nvSpPr>
        <p:spPr>
          <a:xfrm>
            <a:off x="9969656" y="2571976"/>
            <a:ext cx="2204150" cy="461665"/>
          </a:xfrm>
          <a:prstGeom prst="rect">
            <a:avLst/>
          </a:prstGeom>
          <a:noFill/>
          <a:ln>
            <a:solidFill>
              <a:srgbClr val="00B050"/>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List of receivers</a:t>
            </a:r>
          </a:p>
        </p:txBody>
      </p:sp>
      <p:cxnSp>
        <p:nvCxnSpPr>
          <p:cNvPr id="15" name="Straight Arrow Connector 14">
            <a:extLst>
              <a:ext uri="{FF2B5EF4-FFF2-40B4-BE49-F238E27FC236}">
                <a16:creationId xmlns:a16="http://schemas.microsoft.com/office/drawing/2014/main" id="{1870FF64-6AE3-4A3C-BE62-D6928D0D89F9}"/>
              </a:ext>
            </a:extLst>
          </p:cNvPr>
          <p:cNvCxnSpPr>
            <a:cxnSpLocks/>
          </p:cNvCxnSpPr>
          <p:nvPr/>
        </p:nvCxnSpPr>
        <p:spPr>
          <a:xfrm>
            <a:off x="9662615" y="2830105"/>
            <a:ext cx="30704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941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F4EE-E268-4FBC-9D40-82949059DBFF}"/>
              </a:ext>
            </a:extLst>
          </p:cNvPr>
          <p:cNvSpPr>
            <a:spLocks noGrp="1"/>
          </p:cNvSpPr>
          <p:nvPr>
            <p:ph type="title"/>
          </p:nvPr>
        </p:nvSpPr>
        <p:spPr>
          <a:xfrm>
            <a:off x="838200" y="133110"/>
            <a:ext cx="10515600" cy="72669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3226528-2BDD-4704-AF30-A5F9E06DBA6C}"/>
              </a:ext>
            </a:extLst>
          </p:cNvPr>
          <p:cNvSpPr>
            <a:spLocks noGrp="1"/>
          </p:cNvSpPr>
          <p:nvPr>
            <p:ph idx="1"/>
          </p:nvPr>
        </p:nvSpPr>
        <p:spPr>
          <a:xfrm>
            <a:off x="477672" y="859806"/>
            <a:ext cx="11300346" cy="5895836"/>
          </a:xfrm>
        </p:spPr>
        <p:txBody>
          <a:bodyPr>
            <a:normAutofit/>
          </a:bodyPr>
          <a:lstStyle/>
          <a:p>
            <a:r>
              <a:rPr lang="en-IN" dirty="0"/>
              <a:t>Before we run previous code, we need to change some settings.</a:t>
            </a:r>
          </a:p>
          <a:p>
            <a:r>
              <a:rPr lang="en-IN" dirty="0"/>
              <a:t>Login to Gmail using email id from which you want to send email.</a:t>
            </a:r>
          </a:p>
          <a:p>
            <a:r>
              <a:rPr lang="en-IN" dirty="0"/>
              <a:t>Open URL: </a:t>
            </a:r>
            <a:r>
              <a:rPr lang="en-IN" dirty="0">
                <a:hlinkClick r:id="rId2"/>
              </a:rPr>
              <a:t>https://www.google.com/settings/security/lesssecureapps</a:t>
            </a:r>
            <a:endParaRPr lang="en-IN" dirty="0"/>
          </a:p>
          <a:p>
            <a:r>
              <a:rPr lang="en-IN" dirty="0"/>
              <a:t>It will display content like this:</a:t>
            </a:r>
          </a:p>
          <a:p>
            <a:endParaRPr lang="en-IN" dirty="0"/>
          </a:p>
          <a:p>
            <a:endParaRPr lang="en-IN" dirty="0"/>
          </a:p>
          <a:p>
            <a:endParaRPr lang="en-IN" dirty="0"/>
          </a:p>
          <a:p>
            <a:endParaRPr lang="en-IN" dirty="0"/>
          </a:p>
          <a:p>
            <a:r>
              <a:rPr lang="en-IN" dirty="0"/>
              <a:t>Turn “Allow less secure apps” option ‘ON’</a:t>
            </a:r>
          </a:p>
          <a:p>
            <a:r>
              <a:rPr lang="en-IN" b="1" dirty="0"/>
              <a:t>Important Note:</a:t>
            </a:r>
            <a:r>
              <a:rPr lang="en-IN" dirty="0"/>
              <a:t> Turning this option ON is not recommended, so after you finish sending email, Turn it OFF again.</a:t>
            </a:r>
          </a:p>
          <a:p>
            <a:endParaRPr lang="en-IN" dirty="0"/>
          </a:p>
          <a:p>
            <a:pPr marL="0" indent="0">
              <a:buNone/>
            </a:pPr>
            <a:endParaRPr lang="en-IN" dirty="0"/>
          </a:p>
        </p:txBody>
      </p:sp>
      <p:pic>
        <p:nvPicPr>
          <p:cNvPr id="5" name="Picture 4">
            <a:extLst>
              <a:ext uri="{FF2B5EF4-FFF2-40B4-BE49-F238E27FC236}">
                <a16:creationId xmlns:a16="http://schemas.microsoft.com/office/drawing/2014/main" id="{5D04D667-CDBA-4BD1-AB17-D896B49C8E5A}"/>
              </a:ext>
            </a:extLst>
          </p:cNvPr>
          <p:cNvPicPr>
            <a:picLocks noChangeAspect="1"/>
          </p:cNvPicPr>
          <p:nvPr/>
        </p:nvPicPr>
        <p:blipFill>
          <a:blip r:embed="rId3"/>
          <a:stretch>
            <a:fillRect/>
          </a:stretch>
        </p:blipFill>
        <p:spPr>
          <a:xfrm>
            <a:off x="1162974" y="2840510"/>
            <a:ext cx="6372225" cy="2105025"/>
          </a:xfrm>
          <a:prstGeom prst="rect">
            <a:avLst/>
          </a:prstGeom>
          <a:ln w="9525">
            <a:solidFill>
              <a:schemeClr val="tx1"/>
            </a:solidFill>
          </a:ln>
        </p:spPr>
      </p:pic>
    </p:spTree>
    <p:extLst>
      <p:ext uri="{BB962C8B-B14F-4D97-AF65-F5344CB8AC3E}">
        <p14:creationId xmlns:p14="http://schemas.microsoft.com/office/powerpoint/2010/main" val="3242417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DBCB-E0F8-42D3-A372-61EEFEB06582}"/>
              </a:ext>
            </a:extLst>
          </p:cNvPr>
          <p:cNvSpPr>
            <a:spLocks noGrp="1"/>
          </p:cNvSpPr>
          <p:nvPr>
            <p:ph type="title"/>
          </p:nvPr>
        </p:nvSpPr>
        <p:spPr>
          <a:xfrm>
            <a:off x="838200" y="232013"/>
            <a:ext cx="10515600" cy="91440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5E2C79BD-1A31-43CC-B8C6-9F401B313B64}"/>
              </a:ext>
            </a:extLst>
          </p:cNvPr>
          <p:cNvSpPr>
            <a:spLocks noGrp="1"/>
          </p:cNvSpPr>
          <p:nvPr>
            <p:ph idx="1"/>
          </p:nvPr>
        </p:nvSpPr>
        <p:spPr>
          <a:xfrm>
            <a:off x="477672" y="1255594"/>
            <a:ext cx="11313994" cy="5370393"/>
          </a:xfrm>
        </p:spPr>
        <p:txBody>
          <a:bodyPr>
            <a:normAutofit/>
          </a:bodyPr>
          <a:lstStyle/>
          <a:p>
            <a:r>
              <a:rPr lang="en-IN" dirty="0"/>
              <a:t>Execute previously written code just like other codes.</a:t>
            </a:r>
          </a:p>
          <a:p>
            <a:r>
              <a:rPr lang="en-IN" dirty="0"/>
              <a:t>If code successfully executes, then open Gmail using email id to which you have sent email. Check out inbox, you will see a new email like this:</a:t>
            </a:r>
          </a:p>
          <a:p>
            <a:endParaRPr lang="en-IN" dirty="0"/>
          </a:p>
          <a:p>
            <a:endParaRPr lang="en-IN" dirty="0"/>
          </a:p>
          <a:p>
            <a:endParaRPr lang="en-IN" dirty="0"/>
          </a:p>
          <a:p>
            <a:endParaRPr lang="en-IN" dirty="0"/>
          </a:p>
          <a:p>
            <a:endParaRPr lang="en-IN" dirty="0"/>
          </a:p>
          <a:p>
            <a:endParaRPr lang="en-IN" dirty="0"/>
          </a:p>
          <a:p>
            <a:r>
              <a:rPr lang="en-IN" dirty="0"/>
              <a:t>This way, we can send email using one email id to other email id.</a:t>
            </a:r>
          </a:p>
        </p:txBody>
      </p:sp>
      <p:pic>
        <p:nvPicPr>
          <p:cNvPr id="4" name="Picture 3">
            <a:extLst>
              <a:ext uri="{FF2B5EF4-FFF2-40B4-BE49-F238E27FC236}">
                <a16:creationId xmlns:a16="http://schemas.microsoft.com/office/drawing/2014/main" id="{655428A8-25AF-4EA0-B150-3160261DF5F1}"/>
              </a:ext>
            </a:extLst>
          </p:cNvPr>
          <p:cNvPicPr>
            <a:picLocks noChangeAspect="1"/>
          </p:cNvPicPr>
          <p:nvPr/>
        </p:nvPicPr>
        <p:blipFill>
          <a:blip r:embed="rId2"/>
          <a:stretch>
            <a:fillRect/>
          </a:stretch>
        </p:blipFill>
        <p:spPr>
          <a:xfrm>
            <a:off x="838199" y="2650403"/>
            <a:ext cx="4964761" cy="2808703"/>
          </a:xfrm>
          <a:prstGeom prst="rect">
            <a:avLst/>
          </a:prstGeom>
          <a:ln w="9525">
            <a:solidFill>
              <a:schemeClr val="tx1"/>
            </a:solidFill>
          </a:ln>
        </p:spPr>
      </p:pic>
    </p:spTree>
    <p:extLst>
      <p:ext uri="{BB962C8B-B14F-4D97-AF65-F5344CB8AC3E}">
        <p14:creationId xmlns:p14="http://schemas.microsoft.com/office/powerpoint/2010/main" val="3078400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7AA8-4DAC-4E74-AFD6-9240D7FE27A0}"/>
              </a:ext>
            </a:extLst>
          </p:cNvPr>
          <p:cNvSpPr>
            <a:spLocks noGrp="1"/>
          </p:cNvSpPr>
          <p:nvPr>
            <p:ph type="title"/>
          </p:nvPr>
        </p:nvSpPr>
        <p:spPr/>
        <p:txBody>
          <a:bodyPr/>
          <a:lstStyle/>
          <a:p>
            <a:pPr algn="ctr"/>
            <a:r>
              <a:rPr lang="en-IN" dirty="0"/>
              <a:t>Send an HTML e-mail using Python</a:t>
            </a:r>
          </a:p>
        </p:txBody>
      </p:sp>
      <p:sp>
        <p:nvSpPr>
          <p:cNvPr id="3" name="Content Placeholder 2">
            <a:extLst>
              <a:ext uri="{FF2B5EF4-FFF2-40B4-BE49-F238E27FC236}">
                <a16:creationId xmlns:a16="http://schemas.microsoft.com/office/drawing/2014/main" id="{DB84D926-980F-4F0A-9478-292275C5F726}"/>
              </a:ext>
            </a:extLst>
          </p:cNvPr>
          <p:cNvSpPr>
            <a:spLocks noGrp="1"/>
          </p:cNvSpPr>
          <p:nvPr>
            <p:ph idx="1"/>
          </p:nvPr>
        </p:nvSpPr>
        <p:spPr>
          <a:xfrm>
            <a:off x="838200" y="1690688"/>
            <a:ext cx="10515600" cy="4486275"/>
          </a:xfrm>
        </p:spPr>
        <p:txBody>
          <a:bodyPr/>
          <a:lstStyle/>
          <a:p>
            <a:r>
              <a:rPr lang="en-IN" dirty="0"/>
              <a:t>When you send a text message using Python, then all the content is treated as simple text. Even if you include HTML tags in a text message, it is displayed as simple text and HTML tags will not be formatted according to the HTML syntax. </a:t>
            </a:r>
          </a:p>
          <a:p>
            <a:r>
              <a:rPr lang="en-IN" dirty="0"/>
              <a:t>However, Python provides an option to send an HTML message as actual HTML message.</a:t>
            </a:r>
          </a:p>
          <a:p>
            <a:r>
              <a:rPr lang="en-IN" dirty="0"/>
              <a:t>While sending an e-mail message, you can specify MIME version, content type and the character set as a part of </a:t>
            </a:r>
            <a:r>
              <a:rPr lang="en-IN" b="1" dirty="0"/>
              <a:t>Message</a:t>
            </a:r>
            <a:r>
              <a:rPr lang="en-IN" dirty="0"/>
              <a:t> variable.</a:t>
            </a:r>
          </a:p>
        </p:txBody>
      </p:sp>
    </p:spTree>
    <p:extLst>
      <p:ext uri="{BB962C8B-B14F-4D97-AF65-F5344CB8AC3E}">
        <p14:creationId xmlns:p14="http://schemas.microsoft.com/office/powerpoint/2010/main" val="428618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1ED1-9CA1-47EC-AD7A-B950CC4A93B0}"/>
              </a:ext>
            </a:extLst>
          </p:cNvPr>
          <p:cNvSpPr>
            <a:spLocks noGrp="1"/>
          </p:cNvSpPr>
          <p:nvPr>
            <p:ph type="title"/>
          </p:nvPr>
        </p:nvSpPr>
        <p:spPr>
          <a:xfrm>
            <a:off x="838200" y="168387"/>
            <a:ext cx="10515600" cy="655862"/>
          </a:xfrm>
        </p:spPr>
        <p:txBody>
          <a:bodyPr>
            <a:noAutofit/>
          </a:bodyPr>
          <a:lstStyle/>
          <a:p>
            <a:pPr algn="ctr"/>
            <a:r>
              <a:rPr lang="en-IN" dirty="0"/>
              <a:t>Sockets</a:t>
            </a:r>
          </a:p>
        </p:txBody>
      </p:sp>
      <p:sp>
        <p:nvSpPr>
          <p:cNvPr id="3" name="Content Placeholder 2">
            <a:extLst>
              <a:ext uri="{FF2B5EF4-FFF2-40B4-BE49-F238E27FC236}">
                <a16:creationId xmlns:a16="http://schemas.microsoft.com/office/drawing/2014/main" id="{CD139BAA-4D14-45AB-AD95-B64A6C9ED56B}"/>
              </a:ext>
            </a:extLst>
          </p:cNvPr>
          <p:cNvSpPr>
            <a:spLocks noGrp="1"/>
          </p:cNvSpPr>
          <p:nvPr>
            <p:ph idx="1"/>
          </p:nvPr>
        </p:nvSpPr>
        <p:spPr>
          <a:xfrm>
            <a:off x="0" y="824249"/>
            <a:ext cx="12192000" cy="6033751"/>
          </a:xfrm>
        </p:spPr>
        <p:txBody>
          <a:bodyPr>
            <a:noAutofit/>
          </a:bodyPr>
          <a:lstStyle/>
          <a:p>
            <a:r>
              <a:rPr lang="en-IN" sz="2600" dirty="0"/>
              <a:t>Sockets are the endpoints of a bidirectional communication channels. </a:t>
            </a:r>
          </a:p>
          <a:p>
            <a:r>
              <a:rPr lang="en-IN" sz="2600" dirty="0"/>
              <a:t>Sockets are used to establish communication within a process, between processes on the same machine, or between processes on different continents.</a:t>
            </a:r>
          </a:p>
          <a:p>
            <a:r>
              <a:rPr lang="en-IN" sz="2600" dirty="0"/>
              <a:t>There are different types of sockets: Unix domain sockets, TCP sockets, UDP sockets etc.</a:t>
            </a:r>
          </a:p>
          <a:p>
            <a:r>
              <a:rPr lang="en-IN" sz="2600" dirty="0"/>
              <a:t>Python has built-in ‘</a:t>
            </a:r>
            <a:r>
              <a:rPr lang="en-IN" sz="2600" b="1" dirty="0"/>
              <a:t>socket</a:t>
            </a:r>
            <a:r>
              <a:rPr lang="en-IN" sz="2600" dirty="0"/>
              <a:t>’ module which provides required classes and methods required for communication.</a:t>
            </a:r>
          </a:p>
          <a:p>
            <a:r>
              <a:rPr lang="en-IN" sz="2600" b="1" dirty="0"/>
              <a:t>Socket Programming</a:t>
            </a:r>
            <a:r>
              <a:rPr lang="en-IN" sz="2600" dirty="0"/>
              <a:t> is a way of connecting two nodes through sockets on a network to communicate with each other.</a:t>
            </a:r>
          </a:p>
          <a:p>
            <a:r>
              <a:rPr lang="en-IN" sz="2600" dirty="0"/>
              <a:t>Here, we create programs that enables two sockets to send and receive data, </a:t>
            </a:r>
            <a:r>
              <a:rPr lang="en-IN" sz="2600" b="1" dirty="0"/>
              <a:t>bi-directionally</a:t>
            </a:r>
            <a:r>
              <a:rPr lang="en-IN" sz="2600" dirty="0"/>
              <a:t>, at any given moment. </a:t>
            </a:r>
          </a:p>
          <a:p>
            <a:r>
              <a:rPr lang="en-IN" sz="2600" dirty="0"/>
              <a:t>Sockets make the transfer of information possible between two different programs or devices. For example, when you open up your browser, you as a client are creating a connection to the server for the transfer of information.</a:t>
            </a:r>
          </a:p>
        </p:txBody>
      </p:sp>
    </p:spTree>
    <p:extLst>
      <p:ext uri="{BB962C8B-B14F-4D97-AF65-F5344CB8AC3E}">
        <p14:creationId xmlns:p14="http://schemas.microsoft.com/office/powerpoint/2010/main" val="1219019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76943-5CC9-4E83-ABA4-80C24332A097}"/>
              </a:ext>
            </a:extLst>
          </p:cNvPr>
          <p:cNvSpPr>
            <a:spLocks noGrp="1"/>
          </p:cNvSpPr>
          <p:nvPr>
            <p:ph idx="1"/>
          </p:nvPr>
        </p:nvSpPr>
        <p:spPr>
          <a:xfrm>
            <a:off x="395785" y="204716"/>
            <a:ext cx="10958015" cy="6653284"/>
          </a:xfrm>
        </p:spPr>
        <p:txBody>
          <a:bodyPr>
            <a:normAutofit fontScale="70000" lnSpcReduction="20000"/>
          </a:bodyPr>
          <a:lstStyle/>
          <a:p>
            <a:r>
              <a:rPr lang="en-IN" dirty="0"/>
              <a:t>Code to send a HTML email:</a:t>
            </a:r>
          </a:p>
          <a:p>
            <a:pPr marL="0" indent="0">
              <a:buNone/>
            </a:pPr>
            <a:r>
              <a:rPr lang="en-IN" dirty="0"/>
              <a:t>import </a:t>
            </a:r>
            <a:r>
              <a:rPr lang="en-IN" dirty="0" err="1"/>
              <a:t>smtplib</a:t>
            </a:r>
            <a:endParaRPr lang="en-IN" dirty="0"/>
          </a:p>
          <a:p>
            <a:pPr marL="0" indent="0">
              <a:buNone/>
            </a:pPr>
            <a:r>
              <a:rPr lang="en-IN" dirty="0" err="1"/>
              <a:t>smtpob</a:t>
            </a:r>
            <a:r>
              <a:rPr lang="en-IN" dirty="0"/>
              <a:t>=</a:t>
            </a:r>
            <a:r>
              <a:rPr lang="en-IN" dirty="0" err="1"/>
              <a:t>smtplib.SMTP</a:t>
            </a:r>
            <a:r>
              <a:rPr lang="en-IN" dirty="0"/>
              <a:t>('smtp.gmail.com',587)</a:t>
            </a:r>
          </a:p>
          <a:p>
            <a:pPr marL="0" indent="0">
              <a:buNone/>
            </a:pPr>
            <a:r>
              <a:rPr lang="en-IN" dirty="0" err="1"/>
              <a:t>smtpob.starttls</a:t>
            </a:r>
            <a:r>
              <a:rPr lang="en-IN" dirty="0"/>
              <a:t>()</a:t>
            </a:r>
          </a:p>
          <a:p>
            <a:pPr marL="0" indent="0">
              <a:buNone/>
            </a:pPr>
            <a:r>
              <a:rPr lang="en-IN" dirty="0" err="1"/>
              <a:t>smtpob.login</a:t>
            </a:r>
            <a:r>
              <a:rPr lang="en-IN" dirty="0"/>
              <a:t>("nileshparmar0355@gmail.</a:t>
            </a:r>
            <a:r>
              <a:rPr lang="en-IN"/>
              <a:t>com",“xxxxxxxx")</a:t>
            </a:r>
            <a:endParaRPr lang="en-IN" dirty="0"/>
          </a:p>
          <a:p>
            <a:pPr marL="0" indent="0">
              <a:buNone/>
            </a:pPr>
            <a:endParaRPr lang="en-IN" dirty="0"/>
          </a:p>
          <a:p>
            <a:pPr marL="0" indent="0">
              <a:buNone/>
            </a:pPr>
            <a:r>
              <a:rPr lang="en-IN" dirty="0"/>
              <a:t>sender='nileshparmar0355@gmail.com'</a:t>
            </a:r>
          </a:p>
          <a:p>
            <a:pPr marL="0" indent="0">
              <a:buNone/>
            </a:pPr>
            <a:r>
              <a:rPr lang="en-IN" dirty="0"/>
              <a:t>receiver=['nap02@ganpatuniversity.ac.in','parmar.cute@gmail.com']</a:t>
            </a:r>
          </a:p>
          <a:p>
            <a:pPr marL="0" indent="0">
              <a:buNone/>
            </a:pPr>
            <a:r>
              <a:rPr lang="en-IN" dirty="0"/>
              <a:t>message="""From: {0}</a:t>
            </a:r>
          </a:p>
          <a:p>
            <a:pPr marL="0" indent="0">
              <a:buNone/>
            </a:pPr>
            <a:r>
              <a:rPr lang="en-IN" dirty="0"/>
              <a:t>To: {1}</a:t>
            </a:r>
          </a:p>
          <a:p>
            <a:pPr marL="0" indent="0">
              <a:buNone/>
            </a:pPr>
            <a:r>
              <a:rPr lang="en-IN" dirty="0">
                <a:solidFill>
                  <a:srgbClr val="00B0F0"/>
                </a:solidFill>
              </a:rPr>
              <a:t>MIME-Version: 1.0</a:t>
            </a:r>
          </a:p>
          <a:p>
            <a:pPr marL="0" indent="0">
              <a:buNone/>
            </a:pPr>
            <a:r>
              <a:rPr lang="en-IN" dirty="0">
                <a:solidFill>
                  <a:srgbClr val="00B0F0"/>
                </a:solidFill>
              </a:rPr>
              <a:t>Content-type: text/html</a:t>
            </a:r>
          </a:p>
          <a:p>
            <a:pPr marL="0" indent="0">
              <a:buNone/>
            </a:pPr>
            <a:r>
              <a:rPr lang="en-IN" dirty="0"/>
              <a:t>Subject: SMTP HTML e-mail test</a:t>
            </a:r>
          </a:p>
          <a:p>
            <a:pPr marL="0" indent="0">
              <a:buNone/>
            </a:pPr>
            <a:r>
              <a:rPr lang="en-IN" dirty="0"/>
              <a:t>This is an e-mail message to be sent in HTML format</a:t>
            </a:r>
          </a:p>
          <a:p>
            <a:pPr marL="0" indent="0">
              <a:buNone/>
            </a:pPr>
            <a:r>
              <a:rPr lang="en-IN" dirty="0"/>
              <a:t>&lt;b&gt;This is HTML message.&lt;/b&gt;&lt;</a:t>
            </a:r>
            <a:r>
              <a:rPr lang="en-IN" dirty="0" err="1"/>
              <a:t>i</a:t>
            </a:r>
            <a:r>
              <a:rPr lang="en-IN" dirty="0"/>
              <a:t>&gt;It is sent using module &lt;u&gt;</a:t>
            </a:r>
            <a:r>
              <a:rPr lang="en-IN" dirty="0" err="1"/>
              <a:t>smtplib</a:t>
            </a:r>
            <a:r>
              <a:rPr lang="en-IN" dirty="0"/>
              <a:t>.&lt;/u&gt;&lt;/</a:t>
            </a:r>
            <a:r>
              <a:rPr lang="en-IN" dirty="0" err="1"/>
              <a:t>i</a:t>
            </a:r>
            <a:r>
              <a:rPr lang="en-IN" dirty="0"/>
              <a:t>&gt;</a:t>
            </a:r>
          </a:p>
          <a:p>
            <a:pPr marL="0" indent="0">
              <a:buNone/>
            </a:pPr>
            <a:r>
              <a:rPr lang="en-IN" dirty="0"/>
              <a:t>&lt;h1&gt;This is headline.&lt;/h1&gt;</a:t>
            </a:r>
          </a:p>
          <a:p>
            <a:pPr marL="0" indent="0">
              <a:buNone/>
            </a:pPr>
            <a:r>
              <a:rPr lang="en-IN" dirty="0"/>
              <a:t>""".format(</a:t>
            </a:r>
            <a:r>
              <a:rPr lang="en-IN" dirty="0" err="1"/>
              <a:t>sender,','.join</a:t>
            </a:r>
            <a:r>
              <a:rPr lang="en-IN" dirty="0"/>
              <a:t>(receiver))</a:t>
            </a:r>
          </a:p>
          <a:p>
            <a:pPr marL="0" indent="0">
              <a:buNone/>
            </a:pPr>
            <a:r>
              <a:rPr lang="en-IN" dirty="0" err="1"/>
              <a:t>smtpob.sendmail</a:t>
            </a:r>
            <a:r>
              <a:rPr lang="en-IN" dirty="0"/>
              <a:t>(</a:t>
            </a:r>
            <a:r>
              <a:rPr lang="en-IN" dirty="0" err="1"/>
              <a:t>sender,receiver,message</a:t>
            </a:r>
            <a:r>
              <a:rPr lang="en-IN" dirty="0"/>
              <a:t>)</a:t>
            </a:r>
          </a:p>
          <a:p>
            <a:pPr marL="0" indent="0">
              <a:buNone/>
            </a:pPr>
            <a:r>
              <a:rPr lang="en-IN" dirty="0" err="1"/>
              <a:t>smtpob.quit</a:t>
            </a:r>
            <a:r>
              <a:rPr lang="en-IN" dirty="0"/>
              <a:t>()</a:t>
            </a:r>
          </a:p>
        </p:txBody>
      </p:sp>
    </p:spTree>
    <p:extLst>
      <p:ext uri="{BB962C8B-B14F-4D97-AF65-F5344CB8AC3E}">
        <p14:creationId xmlns:p14="http://schemas.microsoft.com/office/powerpoint/2010/main" val="2291394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E9C4-04A3-444D-8980-A0C659DB1B6D}"/>
              </a:ext>
            </a:extLst>
          </p:cNvPr>
          <p:cNvSpPr>
            <a:spLocks noGrp="1"/>
          </p:cNvSpPr>
          <p:nvPr>
            <p:ph type="title"/>
          </p:nvPr>
        </p:nvSpPr>
        <p:spPr>
          <a:xfrm>
            <a:off x="838200" y="365126"/>
            <a:ext cx="10515600" cy="93141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DDDB3C14-B5AA-47FA-8737-4B3E15A01221}"/>
              </a:ext>
            </a:extLst>
          </p:cNvPr>
          <p:cNvSpPr>
            <a:spLocks noGrp="1"/>
          </p:cNvSpPr>
          <p:nvPr>
            <p:ph idx="1"/>
          </p:nvPr>
        </p:nvSpPr>
        <p:spPr>
          <a:xfrm>
            <a:off x="409433" y="1405719"/>
            <a:ext cx="11559654" cy="5186150"/>
          </a:xfrm>
        </p:spPr>
        <p:txBody>
          <a:bodyPr/>
          <a:lstStyle/>
          <a:p>
            <a:r>
              <a:rPr lang="en-IN" dirty="0"/>
              <a:t>When you run previously given code, it will display like this:</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67F4CE86-F470-42C5-AF95-5A3F2EA43452}"/>
              </a:ext>
            </a:extLst>
          </p:cNvPr>
          <p:cNvPicPr>
            <a:picLocks noChangeAspect="1"/>
          </p:cNvPicPr>
          <p:nvPr/>
        </p:nvPicPr>
        <p:blipFill>
          <a:blip r:embed="rId2"/>
          <a:stretch>
            <a:fillRect/>
          </a:stretch>
        </p:blipFill>
        <p:spPr>
          <a:xfrm>
            <a:off x="705560" y="1921632"/>
            <a:ext cx="9390619" cy="3237222"/>
          </a:xfrm>
          <a:prstGeom prst="rect">
            <a:avLst/>
          </a:prstGeom>
          <a:ln w="9525">
            <a:solidFill>
              <a:schemeClr val="tx1"/>
            </a:solidFill>
          </a:ln>
        </p:spPr>
      </p:pic>
    </p:spTree>
    <p:extLst>
      <p:ext uri="{BB962C8B-B14F-4D97-AF65-F5344CB8AC3E}">
        <p14:creationId xmlns:p14="http://schemas.microsoft.com/office/powerpoint/2010/main" val="1233724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A188-FA4C-4030-953B-D0D25BFABE70}"/>
              </a:ext>
            </a:extLst>
          </p:cNvPr>
          <p:cNvSpPr>
            <a:spLocks noGrp="1"/>
          </p:cNvSpPr>
          <p:nvPr>
            <p:ph type="title"/>
          </p:nvPr>
        </p:nvSpPr>
        <p:spPr>
          <a:xfrm>
            <a:off x="838200" y="0"/>
            <a:ext cx="10515600" cy="781286"/>
          </a:xfrm>
        </p:spPr>
        <p:txBody>
          <a:bodyPr>
            <a:normAutofit/>
          </a:bodyPr>
          <a:lstStyle/>
          <a:p>
            <a:pPr algn="ctr"/>
            <a:r>
              <a:rPr lang="en-IN" dirty="0"/>
              <a:t>Send email with attachment</a:t>
            </a:r>
          </a:p>
        </p:txBody>
      </p:sp>
      <p:sp>
        <p:nvSpPr>
          <p:cNvPr id="3" name="Content Placeholder 2">
            <a:extLst>
              <a:ext uri="{FF2B5EF4-FFF2-40B4-BE49-F238E27FC236}">
                <a16:creationId xmlns:a16="http://schemas.microsoft.com/office/drawing/2014/main" id="{6C39FC4A-389C-4C09-AAE7-B8A1A61F3A91}"/>
              </a:ext>
            </a:extLst>
          </p:cNvPr>
          <p:cNvSpPr>
            <a:spLocks noGrp="1"/>
          </p:cNvSpPr>
          <p:nvPr>
            <p:ph idx="1"/>
          </p:nvPr>
        </p:nvSpPr>
        <p:spPr>
          <a:xfrm>
            <a:off x="122830" y="777920"/>
            <a:ext cx="12069169" cy="5970896"/>
          </a:xfrm>
        </p:spPr>
        <p:txBody>
          <a:bodyPr>
            <a:noAutofit/>
          </a:bodyPr>
          <a:lstStyle/>
          <a:p>
            <a:r>
              <a:rPr lang="en-IN" sz="2300" b="1" dirty="0"/>
              <a:t>Steps to send email with attachments from Gmail account:</a:t>
            </a:r>
            <a:endParaRPr lang="en-IN" sz="2300" dirty="0"/>
          </a:p>
          <a:p>
            <a:pPr marL="457200" indent="-457200">
              <a:buFont typeface="+mj-lt"/>
              <a:buAutoNum type="arabicParenR"/>
            </a:pPr>
            <a:r>
              <a:rPr lang="en-IN" sz="2300" dirty="0"/>
              <a:t>For adding an attachment to email, you need to import built-in python libraries like- </a:t>
            </a:r>
            <a:r>
              <a:rPr lang="en-IN" sz="2300" dirty="0" err="1"/>
              <a:t>smtplib</a:t>
            </a:r>
            <a:r>
              <a:rPr lang="en-IN" sz="2300" dirty="0"/>
              <a:t>, email and its sub modules.</a:t>
            </a:r>
          </a:p>
          <a:p>
            <a:pPr marL="457200" indent="-457200">
              <a:buFont typeface="+mj-lt"/>
              <a:buAutoNum type="arabicParenR"/>
            </a:pPr>
            <a:r>
              <a:rPr lang="en-IN" sz="2300" dirty="0"/>
              <a:t>First, create an instance named ‘</a:t>
            </a:r>
            <a:r>
              <a:rPr lang="en-IN" sz="2300" dirty="0" err="1"/>
              <a:t>msg</a:t>
            </a:r>
            <a:r>
              <a:rPr lang="en-IN" sz="2300" dirty="0"/>
              <a:t>’ of </a:t>
            </a:r>
            <a:r>
              <a:rPr lang="en-IN" sz="2300" dirty="0" err="1"/>
              <a:t>MIMEMultipart</a:t>
            </a:r>
            <a:r>
              <a:rPr lang="en-IN" sz="2300" dirty="0"/>
              <a:t> class.</a:t>
            </a:r>
          </a:p>
          <a:p>
            <a:pPr marL="457200" indent="-457200">
              <a:buFont typeface="+mj-lt"/>
              <a:buAutoNum type="arabicParenR"/>
            </a:pPr>
            <a:r>
              <a:rPr lang="en-IN" sz="2300" dirty="0"/>
              <a:t>Mention the sender’s email id, receiver’s email id and the subject in the “From”, “To” and “Subject” key of the created instance “</a:t>
            </a:r>
            <a:r>
              <a:rPr lang="en-IN" sz="2300" dirty="0" err="1"/>
              <a:t>msg</a:t>
            </a:r>
            <a:r>
              <a:rPr lang="en-IN" sz="2300" dirty="0"/>
              <a:t>”.</a:t>
            </a:r>
          </a:p>
          <a:p>
            <a:pPr marL="457200" indent="-457200">
              <a:buFont typeface="+mj-lt"/>
              <a:buAutoNum type="arabicParenR"/>
            </a:pPr>
            <a:r>
              <a:rPr lang="en-IN" sz="2300" dirty="0"/>
              <a:t>Write body of email in a multiline string and assign to variable “body”. Now, attach the “body” to instance “</a:t>
            </a:r>
            <a:r>
              <a:rPr lang="en-IN" sz="2300" dirty="0" err="1"/>
              <a:t>msg</a:t>
            </a:r>
            <a:r>
              <a:rPr lang="en-IN" sz="2300" dirty="0"/>
              <a:t>” using attach() function.</a:t>
            </a:r>
          </a:p>
          <a:p>
            <a:pPr marL="457200" indent="-457200">
              <a:buFont typeface="+mj-lt"/>
              <a:buAutoNum type="arabicParenR"/>
            </a:pPr>
            <a:r>
              <a:rPr lang="en-IN" sz="2300" dirty="0"/>
              <a:t>Open the file you wish to attach in  “</a:t>
            </a:r>
            <a:r>
              <a:rPr lang="en-IN" sz="2300" dirty="0" err="1"/>
              <a:t>rb</a:t>
            </a:r>
            <a:r>
              <a:rPr lang="en-IN" sz="2300" dirty="0"/>
              <a:t>” mode. Then create an instance named ‘part’ of </a:t>
            </a:r>
            <a:r>
              <a:rPr lang="en-IN" sz="2400" dirty="0" err="1"/>
              <a:t>MIMEApplication</a:t>
            </a:r>
            <a:r>
              <a:rPr lang="en-IN" sz="2300" dirty="0"/>
              <a:t> class with two parameters. First parameter is string containing the raw byte data and second parameter is filename. “Content-Disposition” is a header which indicates if the content is expected to be displayed inline in the browser, that is, as a web page or as part of a web page, or as an attachment, that is downloaded and saved locally.</a:t>
            </a:r>
          </a:p>
          <a:p>
            <a:pPr marL="457200" indent="-457200">
              <a:buFont typeface="+mj-lt"/>
              <a:buAutoNum type="arabicParenR"/>
            </a:pPr>
            <a:r>
              <a:rPr lang="en-IN" sz="2300" dirty="0"/>
              <a:t>Attach instance “part” to instance “</a:t>
            </a:r>
            <a:r>
              <a:rPr lang="en-IN" sz="2300" dirty="0" err="1"/>
              <a:t>msg</a:t>
            </a:r>
            <a:r>
              <a:rPr lang="en-IN" sz="2300" dirty="0"/>
              <a:t>” using attach() method.</a:t>
            </a:r>
          </a:p>
          <a:p>
            <a:pPr marL="457200" indent="-457200">
              <a:buFont typeface="+mj-lt"/>
              <a:buAutoNum type="arabicParenR"/>
            </a:pPr>
            <a:r>
              <a:rPr lang="en-IN" sz="2300" dirty="0"/>
              <a:t>We have already studied further steps of sending email in previous examples.</a:t>
            </a:r>
          </a:p>
        </p:txBody>
      </p:sp>
    </p:spTree>
    <p:extLst>
      <p:ext uri="{BB962C8B-B14F-4D97-AF65-F5344CB8AC3E}">
        <p14:creationId xmlns:p14="http://schemas.microsoft.com/office/powerpoint/2010/main" val="3154925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C8EFC-2908-4405-B357-C70A0D018ADC}"/>
              </a:ext>
            </a:extLst>
          </p:cNvPr>
          <p:cNvSpPr>
            <a:spLocks noGrp="1"/>
          </p:cNvSpPr>
          <p:nvPr>
            <p:ph idx="1"/>
          </p:nvPr>
        </p:nvSpPr>
        <p:spPr>
          <a:xfrm>
            <a:off x="272955" y="122830"/>
            <a:ext cx="11682484" cy="6735170"/>
          </a:xfrm>
        </p:spPr>
        <p:txBody>
          <a:bodyPr>
            <a:noAutofit/>
          </a:bodyPr>
          <a:lstStyle/>
          <a:p>
            <a:r>
              <a:rPr lang="en-IN" sz="1800" dirty="0"/>
              <a:t>Code for sending attachment as email:</a:t>
            </a:r>
          </a:p>
          <a:p>
            <a:pPr marL="0" indent="0">
              <a:buNone/>
            </a:pPr>
            <a:r>
              <a:rPr lang="en-IN" sz="1800" dirty="0"/>
              <a:t>import </a:t>
            </a:r>
            <a:r>
              <a:rPr lang="en-IN" sz="1800" dirty="0" err="1"/>
              <a:t>smtplib</a:t>
            </a:r>
            <a:r>
              <a:rPr lang="en-IN" sz="1800" dirty="0"/>
              <a:t>;  from </a:t>
            </a:r>
            <a:r>
              <a:rPr lang="en-IN" sz="1800" dirty="0" err="1"/>
              <a:t>email.mime.multipart</a:t>
            </a:r>
            <a:r>
              <a:rPr lang="en-IN" sz="1800" dirty="0"/>
              <a:t> import </a:t>
            </a:r>
            <a:r>
              <a:rPr lang="en-IN" sz="1800" dirty="0" err="1"/>
              <a:t>MIMEMultipart</a:t>
            </a:r>
            <a:r>
              <a:rPr lang="en-IN" sz="1800" dirty="0"/>
              <a:t>; from </a:t>
            </a:r>
            <a:r>
              <a:rPr lang="en-IN" sz="1800" dirty="0" err="1"/>
              <a:t>email.mime.text</a:t>
            </a:r>
            <a:r>
              <a:rPr lang="en-IN" sz="1800" dirty="0"/>
              <a:t> import </a:t>
            </a:r>
            <a:r>
              <a:rPr lang="en-IN" sz="1800" dirty="0" err="1"/>
              <a:t>MIMEText</a:t>
            </a:r>
            <a:endParaRPr lang="en-IN" sz="1800" dirty="0"/>
          </a:p>
          <a:p>
            <a:pPr marL="0" indent="0">
              <a:buNone/>
            </a:pPr>
            <a:r>
              <a:rPr lang="en-IN" sz="1800" dirty="0"/>
              <a:t>from </a:t>
            </a:r>
            <a:r>
              <a:rPr lang="en-IN" sz="1800" dirty="0" err="1"/>
              <a:t>email.mime.application</a:t>
            </a:r>
            <a:r>
              <a:rPr lang="en-IN" sz="1800" dirty="0"/>
              <a:t> import </a:t>
            </a:r>
            <a:r>
              <a:rPr lang="en-IN" sz="1800" dirty="0" err="1"/>
              <a:t>MIMEApplication</a:t>
            </a:r>
            <a:endParaRPr lang="en-IN" sz="1800" dirty="0"/>
          </a:p>
          <a:p>
            <a:pPr marL="0" indent="0">
              <a:buNone/>
            </a:pPr>
            <a:r>
              <a:rPr lang="en-IN" sz="1800" dirty="0" err="1"/>
              <a:t>msg</a:t>
            </a:r>
            <a:r>
              <a:rPr lang="en-IN" sz="1800" dirty="0"/>
              <a:t>=</a:t>
            </a:r>
            <a:r>
              <a:rPr lang="en-IN" sz="1800" dirty="0" err="1"/>
              <a:t>MIMEMultipart</a:t>
            </a:r>
            <a:r>
              <a:rPr lang="en-IN" sz="1800" dirty="0"/>
              <a:t>()</a:t>
            </a:r>
          </a:p>
          <a:p>
            <a:pPr marL="0" indent="0">
              <a:buNone/>
            </a:pPr>
            <a:r>
              <a:rPr lang="en-IN" sz="1800" dirty="0"/>
              <a:t>sender='nileshparmar0355@gmail.com'; receiver='nap02@ganpatuniversity.ac.in'</a:t>
            </a:r>
          </a:p>
          <a:p>
            <a:pPr marL="0" indent="0">
              <a:buNone/>
            </a:pPr>
            <a:r>
              <a:rPr lang="en-IN" sz="1800" dirty="0" err="1"/>
              <a:t>msg</a:t>
            </a:r>
            <a:r>
              <a:rPr lang="en-IN" sz="1800" dirty="0"/>
              <a:t>['From']=sender; </a:t>
            </a:r>
            <a:r>
              <a:rPr lang="en-IN" sz="1800" dirty="0" err="1"/>
              <a:t>msg</a:t>
            </a:r>
            <a:r>
              <a:rPr lang="en-IN" sz="1800" dirty="0"/>
              <a:t>['To']=receiver; </a:t>
            </a:r>
            <a:r>
              <a:rPr lang="en-IN" sz="1800" dirty="0" err="1"/>
              <a:t>msg</a:t>
            </a:r>
            <a:r>
              <a:rPr lang="en-IN" sz="1800" dirty="0"/>
              <a:t>['Subject']='Testing email with attachment'</a:t>
            </a:r>
          </a:p>
          <a:p>
            <a:pPr marL="0" indent="0">
              <a:buNone/>
            </a:pPr>
            <a:r>
              <a:rPr lang="en-IN" sz="1800" dirty="0"/>
              <a:t>body="""This is a plain text.</a:t>
            </a:r>
          </a:p>
          <a:p>
            <a:pPr marL="0" indent="0">
              <a:buNone/>
            </a:pPr>
            <a:r>
              <a:rPr lang="en-IN" sz="1800" dirty="0"/>
              <a:t>This email contains attachment."""</a:t>
            </a:r>
          </a:p>
          <a:p>
            <a:pPr marL="0" indent="0">
              <a:buNone/>
            </a:pPr>
            <a:r>
              <a:rPr lang="en-IN" sz="1800" dirty="0" err="1"/>
              <a:t>msg.attach</a:t>
            </a:r>
            <a:r>
              <a:rPr lang="en-IN" sz="1800" dirty="0"/>
              <a:t>(</a:t>
            </a:r>
            <a:r>
              <a:rPr lang="en-IN" sz="1800" dirty="0" err="1"/>
              <a:t>MIMEText</a:t>
            </a:r>
            <a:r>
              <a:rPr lang="en-IN" sz="1800" dirty="0"/>
              <a:t>(body))</a:t>
            </a:r>
          </a:p>
          <a:p>
            <a:pPr marL="0" indent="0">
              <a:buNone/>
            </a:pPr>
            <a:r>
              <a:rPr lang="en-IN" sz="1800" dirty="0"/>
              <a:t>file=open('C:/Users/Nilesh/Desktop/nba.txt', "</a:t>
            </a:r>
            <a:r>
              <a:rPr lang="en-IN" sz="1800" dirty="0" err="1"/>
              <a:t>rb</a:t>
            </a:r>
            <a:r>
              <a:rPr lang="en-IN" sz="1800" dirty="0"/>
              <a:t>")</a:t>
            </a:r>
          </a:p>
          <a:p>
            <a:pPr marL="0" indent="0">
              <a:buNone/>
            </a:pPr>
            <a:r>
              <a:rPr lang="en-IN" sz="1800" dirty="0"/>
              <a:t>part = </a:t>
            </a:r>
            <a:r>
              <a:rPr lang="en-IN" sz="1800" dirty="0" err="1"/>
              <a:t>MIMEApplication</a:t>
            </a:r>
            <a:r>
              <a:rPr lang="en-IN" sz="1800" dirty="0"/>
              <a:t>(</a:t>
            </a:r>
            <a:r>
              <a:rPr lang="en-IN" sz="1800" dirty="0" err="1"/>
              <a:t>file.read</a:t>
            </a:r>
            <a:r>
              <a:rPr lang="en-IN" sz="1800" dirty="0"/>
              <a:t>(),Name='nba.txt')</a:t>
            </a:r>
          </a:p>
          <a:p>
            <a:pPr marL="0" indent="0">
              <a:buNone/>
            </a:pPr>
            <a:r>
              <a:rPr lang="en-IN" sz="1800" dirty="0"/>
              <a:t>part['Content-Disposition'] = 'attachment; filename="%s"' %'nba.txt' </a:t>
            </a:r>
          </a:p>
          <a:p>
            <a:pPr marL="0" indent="0">
              <a:buNone/>
            </a:pPr>
            <a:r>
              <a:rPr lang="en-IN" sz="1800" dirty="0" err="1"/>
              <a:t>msg.attach</a:t>
            </a:r>
            <a:r>
              <a:rPr lang="en-IN" sz="1800" dirty="0"/>
              <a:t>(part)</a:t>
            </a:r>
          </a:p>
          <a:p>
            <a:pPr marL="0" indent="0">
              <a:buNone/>
            </a:pPr>
            <a:r>
              <a:rPr lang="en-IN" sz="1800" dirty="0" err="1"/>
              <a:t>smtpob</a:t>
            </a:r>
            <a:r>
              <a:rPr lang="en-IN" sz="1800" dirty="0"/>
              <a:t>=</a:t>
            </a:r>
            <a:r>
              <a:rPr lang="en-IN" sz="1800" dirty="0" err="1"/>
              <a:t>smtplib.SMTP</a:t>
            </a:r>
            <a:r>
              <a:rPr lang="en-IN" sz="1800" dirty="0"/>
              <a:t>('smtp.gmail.com',587)</a:t>
            </a:r>
          </a:p>
          <a:p>
            <a:pPr marL="0" indent="0">
              <a:buNone/>
            </a:pPr>
            <a:r>
              <a:rPr lang="en-IN" sz="1800" dirty="0" err="1"/>
              <a:t>smtpob.starttls</a:t>
            </a:r>
            <a:r>
              <a:rPr lang="en-IN" sz="1800" dirty="0"/>
              <a:t>()</a:t>
            </a:r>
          </a:p>
          <a:p>
            <a:pPr marL="0" indent="0">
              <a:buNone/>
            </a:pPr>
            <a:r>
              <a:rPr lang="en-IN" sz="1800" dirty="0" err="1"/>
              <a:t>smtpob.login</a:t>
            </a:r>
            <a:r>
              <a:rPr lang="en-IN" sz="1800" dirty="0"/>
              <a:t>("nileshparmar0355@gmail.com",“xxxxxxxxxx")</a:t>
            </a:r>
          </a:p>
          <a:p>
            <a:pPr marL="0" indent="0">
              <a:buNone/>
            </a:pPr>
            <a:r>
              <a:rPr lang="en-IN" sz="1800" dirty="0"/>
              <a:t>text=</a:t>
            </a:r>
            <a:r>
              <a:rPr lang="en-IN" sz="1800" dirty="0" err="1"/>
              <a:t>msg.as_string</a:t>
            </a:r>
            <a:r>
              <a:rPr lang="en-IN" sz="1800" dirty="0"/>
              <a:t>()</a:t>
            </a:r>
          </a:p>
          <a:p>
            <a:pPr marL="0" indent="0">
              <a:buNone/>
            </a:pPr>
            <a:r>
              <a:rPr lang="en-IN" sz="1800" dirty="0" err="1"/>
              <a:t>smtpob.sendmail</a:t>
            </a:r>
            <a:r>
              <a:rPr lang="en-IN" sz="1800" dirty="0"/>
              <a:t>(</a:t>
            </a:r>
            <a:r>
              <a:rPr lang="en-IN" sz="1800" dirty="0" err="1"/>
              <a:t>sender,receiver,text</a:t>
            </a:r>
            <a:r>
              <a:rPr lang="en-IN" sz="1800" dirty="0"/>
              <a:t>); </a:t>
            </a:r>
            <a:r>
              <a:rPr lang="en-IN" sz="1800" dirty="0" err="1"/>
              <a:t>smtpob.quit</a:t>
            </a:r>
            <a:r>
              <a:rPr lang="en-IN" sz="1800" dirty="0"/>
              <a:t>()</a:t>
            </a:r>
          </a:p>
        </p:txBody>
      </p:sp>
    </p:spTree>
    <p:extLst>
      <p:ext uri="{BB962C8B-B14F-4D97-AF65-F5344CB8AC3E}">
        <p14:creationId xmlns:p14="http://schemas.microsoft.com/office/powerpoint/2010/main" val="249543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1BD6-A871-4FA5-9459-FB8D860D6334}"/>
              </a:ext>
            </a:extLst>
          </p:cNvPr>
          <p:cNvSpPr>
            <a:spLocks noGrp="1"/>
          </p:cNvSpPr>
          <p:nvPr>
            <p:ph type="title"/>
          </p:nvPr>
        </p:nvSpPr>
        <p:spPr>
          <a:xfrm>
            <a:off x="838200" y="365126"/>
            <a:ext cx="10515600" cy="83587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E7567449-1003-4A1E-8040-3EC30DDD5AFB}"/>
              </a:ext>
            </a:extLst>
          </p:cNvPr>
          <p:cNvSpPr>
            <a:spLocks noGrp="1"/>
          </p:cNvSpPr>
          <p:nvPr>
            <p:ph idx="1"/>
          </p:nvPr>
        </p:nvSpPr>
        <p:spPr>
          <a:xfrm>
            <a:off x="838200" y="1201004"/>
            <a:ext cx="10515600" cy="5291870"/>
          </a:xfrm>
        </p:spPr>
        <p:txBody>
          <a:bodyPr>
            <a:normAutofit/>
          </a:bodyPr>
          <a:lstStyle/>
          <a:p>
            <a:r>
              <a:rPr lang="en-IN" dirty="0"/>
              <a:t>When you run previously given code, it shows: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Important Note:</a:t>
            </a:r>
            <a:r>
              <a:rPr lang="en-IN" dirty="0"/>
              <a:t> Turn “Allow less secure apps” option OFF again.</a:t>
            </a:r>
          </a:p>
          <a:p>
            <a:endParaRPr lang="en-IN" dirty="0"/>
          </a:p>
          <a:p>
            <a:pPr marL="0" indent="0">
              <a:buNone/>
            </a:pPr>
            <a:endParaRPr lang="en-IN" dirty="0"/>
          </a:p>
        </p:txBody>
      </p:sp>
      <p:pic>
        <p:nvPicPr>
          <p:cNvPr id="5" name="Picture 4">
            <a:extLst>
              <a:ext uri="{FF2B5EF4-FFF2-40B4-BE49-F238E27FC236}">
                <a16:creationId xmlns:a16="http://schemas.microsoft.com/office/drawing/2014/main" id="{B592DF5E-9368-449B-9D47-7E09CEC06AA7}"/>
              </a:ext>
            </a:extLst>
          </p:cNvPr>
          <p:cNvPicPr>
            <a:picLocks noChangeAspect="1"/>
          </p:cNvPicPr>
          <p:nvPr/>
        </p:nvPicPr>
        <p:blipFill>
          <a:blip r:embed="rId2"/>
          <a:stretch>
            <a:fillRect/>
          </a:stretch>
        </p:blipFill>
        <p:spPr>
          <a:xfrm>
            <a:off x="1075116" y="1803992"/>
            <a:ext cx="4479523" cy="3727857"/>
          </a:xfrm>
          <a:prstGeom prst="rect">
            <a:avLst/>
          </a:prstGeom>
          <a:ln w="9525">
            <a:solidFill>
              <a:schemeClr val="tx1"/>
            </a:solidFill>
          </a:ln>
        </p:spPr>
      </p:pic>
    </p:spTree>
    <p:extLst>
      <p:ext uri="{BB962C8B-B14F-4D97-AF65-F5344CB8AC3E}">
        <p14:creationId xmlns:p14="http://schemas.microsoft.com/office/powerpoint/2010/main" val="331229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86C-703D-4A15-8003-90D8FCC6FFD1}"/>
              </a:ext>
            </a:extLst>
          </p:cNvPr>
          <p:cNvSpPr>
            <a:spLocks noGrp="1"/>
          </p:cNvSpPr>
          <p:nvPr>
            <p:ph type="title"/>
          </p:nvPr>
        </p:nvSpPr>
        <p:spPr>
          <a:xfrm>
            <a:off x="838200" y="4514"/>
            <a:ext cx="10515600" cy="80685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904422F3-4F18-4101-8EA6-2FC508403E5E}"/>
              </a:ext>
            </a:extLst>
          </p:cNvPr>
          <p:cNvSpPr>
            <a:spLocks noGrp="1"/>
          </p:cNvSpPr>
          <p:nvPr>
            <p:ph idx="1"/>
          </p:nvPr>
        </p:nvSpPr>
        <p:spPr>
          <a:xfrm>
            <a:off x="218941" y="1004552"/>
            <a:ext cx="11973059" cy="4914831"/>
          </a:xfrm>
        </p:spPr>
        <p:txBody>
          <a:bodyPr>
            <a:normAutofit/>
          </a:bodyPr>
          <a:lstStyle/>
          <a:p>
            <a:r>
              <a:rPr lang="en-IN" sz="2500" dirty="0"/>
              <a:t>Sockets are a combination of an IP address and a Port. A single device can have ‘n’ number of sockets based on the port number that is being used.</a:t>
            </a:r>
          </a:p>
          <a:p>
            <a:r>
              <a:rPr lang="en-IN" sz="2500" dirty="0"/>
              <a:t> User can use any random number ranging between 0 to 65535 except port numbers 0 to 1023 which are reserved for privileged services and designated as well-known ports.</a:t>
            </a:r>
          </a:p>
          <a:p>
            <a:r>
              <a:rPr lang="en-IN" sz="2500" dirty="0"/>
              <a:t>List of common port numbers and related protocols is given below:</a:t>
            </a:r>
          </a:p>
        </p:txBody>
      </p:sp>
      <p:graphicFrame>
        <p:nvGraphicFramePr>
          <p:cNvPr id="6" name="Table 5">
            <a:extLst>
              <a:ext uri="{FF2B5EF4-FFF2-40B4-BE49-F238E27FC236}">
                <a16:creationId xmlns:a16="http://schemas.microsoft.com/office/drawing/2014/main" id="{CA2F91C0-D839-4034-8B9C-3560D6441597}"/>
              </a:ext>
            </a:extLst>
          </p:cNvPr>
          <p:cNvGraphicFramePr>
            <a:graphicFrameLocks noGrp="1"/>
          </p:cNvGraphicFramePr>
          <p:nvPr>
            <p:extLst>
              <p:ext uri="{D42A27DB-BD31-4B8C-83A1-F6EECF244321}">
                <p14:modId xmlns:p14="http://schemas.microsoft.com/office/powerpoint/2010/main" val="2235449975"/>
              </p:ext>
            </p:extLst>
          </p:nvPr>
        </p:nvGraphicFramePr>
        <p:xfrm>
          <a:off x="941231" y="3209238"/>
          <a:ext cx="8344437" cy="3507093"/>
        </p:xfrm>
        <a:graphic>
          <a:graphicData uri="http://schemas.openxmlformats.org/drawingml/2006/table">
            <a:tbl>
              <a:tblPr/>
              <a:tblGrid>
                <a:gridCol w="1338330">
                  <a:extLst>
                    <a:ext uri="{9D8B030D-6E8A-4147-A177-3AD203B41FA5}">
                      <a16:colId xmlns:a16="http://schemas.microsoft.com/office/drawing/2014/main" val="875517350"/>
                    </a:ext>
                  </a:extLst>
                </a:gridCol>
                <a:gridCol w="2524259">
                  <a:extLst>
                    <a:ext uri="{9D8B030D-6E8A-4147-A177-3AD203B41FA5}">
                      <a16:colId xmlns:a16="http://schemas.microsoft.com/office/drawing/2014/main" val="3319953744"/>
                    </a:ext>
                  </a:extLst>
                </a:gridCol>
                <a:gridCol w="1236372">
                  <a:extLst>
                    <a:ext uri="{9D8B030D-6E8A-4147-A177-3AD203B41FA5}">
                      <a16:colId xmlns:a16="http://schemas.microsoft.com/office/drawing/2014/main" val="2728528402"/>
                    </a:ext>
                  </a:extLst>
                </a:gridCol>
                <a:gridCol w="3245476">
                  <a:extLst>
                    <a:ext uri="{9D8B030D-6E8A-4147-A177-3AD203B41FA5}">
                      <a16:colId xmlns:a16="http://schemas.microsoft.com/office/drawing/2014/main" val="4033229098"/>
                    </a:ext>
                  </a:extLst>
                </a:gridCol>
              </a:tblGrid>
              <a:tr h="389677">
                <a:tc>
                  <a:txBody>
                    <a:bodyPr/>
                    <a:lstStyle/>
                    <a:p>
                      <a:pPr algn="ctr"/>
                      <a:r>
                        <a:rPr lang="en-IN" sz="2200" b="1" dirty="0">
                          <a:effectLst/>
                          <a:latin typeface="Times New Roman" panose="02020603050405020304" pitchFamily="18" charset="0"/>
                          <a:cs typeface="Times New Roman" panose="02020603050405020304" pitchFamily="18" charset="0"/>
                        </a:rPr>
                        <a:t>Protocol</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b="1" dirty="0">
                          <a:effectLst/>
                          <a:latin typeface="Times New Roman" panose="02020603050405020304" pitchFamily="18" charset="0"/>
                          <a:cs typeface="Times New Roman" panose="02020603050405020304" pitchFamily="18" charset="0"/>
                        </a:rPr>
                        <a:t>Common function</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b="1" dirty="0">
                          <a:effectLst/>
                          <a:latin typeface="Times New Roman" panose="02020603050405020304" pitchFamily="18" charset="0"/>
                          <a:cs typeface="Times New Roman" panose="02020603050405020304" pitchFamily="18" charset="0"/>
                        </a:rPr>
                        <a:t>Port No</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b="1" dirty="0">
                          <a:latin typeface="Times New Roman" panose="02020603050405020304" pitchFamily="18" charset="0"/>
                          <a:cs typeface="Times New Roman" panose="02020603050405020304" pitchFamily="18" charset="0"/>
                        </a:rPr>
                        <a:t>Python module</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2524093"/>
                  </a:ext>
                </a:extLst>
              </a:tr>
              <a:tr h="389677">
                <a:tc>
                  <a:txBody>
                    <a:bodyPr/>
                    <a:lstStyle/>
                    <a:p>
                      <a:pPr algn="ctr"/>
                      <a:r>
                        <a:rPr lang="en-IN" sz="2200" dirty="0">
                          <a:latin typeface="Times New Roman" panose="02020603050405020304" pitchFamily="18" charset="0"/>
                          <a:cs typeface="Times New Roman" panose="02020603050405020304" pitchFamily="18" charset="0"/>
                        </a:rPr>
                        <a:t>HTTP</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Web pages</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80</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httplib, urllib, xmlrpclib</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169816"/>
                  </a:ext>
                </a:extLst>
              </a:tr>
              <a:tr h="389677">
                <a:tc>
                  <a:txBody>
                    <a:bodyPr/>
                    <a:lstStyle/>
                    <a:p>
                      <a:pPr algn="ctr"/>
                      <a:r>
                        <a:rPr lang="en-IN" sz="2200" dirty="0">
                          <a:latin typeface="Times New Roman" panose="02020603050405020304" pitchFamily="18" charset="0"/>
                          <a:cs typeface="Times New Roman" panose="02020603050405020304" pitchFamily="18" charset="0"/>
                        </a:rPr>
                        <a:t>NNTP</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Usenet news</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119</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err="1">
                          <a:latin typeface="Times New Roman" panose="02020603050405020304" pitchFamily="18" charset="0"/>
                          <a:cs typeface="Times New Roman" panose="02020603050405020304" pitchFamily="18" charset="0"/>
                        </a:rPr>
                        <a:t>nntplib</a:t>
                      </a:r>
                      <a:endParaRPr lang="en-IN" sz="2200" dirty="0">
                        <a:latin typeface="Times New Roman" panose="02020603050405020304" pitchFamily="18" charset="0"/>
                        <a:cs typeface="Times New Roman" panose="02020603050405020304" pitchFamily="18" charset="0"/>
                      </a:endParaRP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9608600"/>
                  </a:ext>
                </a:extLst>
              </a:tr>
              <a:tr h="389677">
                <a:tc>
                  <a:txBody>
                    <a:bodyPr/>
                    <a:lstStyle/>
                    <a:p>
                      <a:pPr algn="ctr"/>
                      <a:r>
                        <a:rPr lang="en-IN" sz="2200" dirty="0">
                          <a:latin typeface="Times New Roman" panose="02020603050405020304" pitchFamily="18" charset="0"/>
                          <a:cs typeface="Times New Roman" panose="02020603050405020304" pitchFamily="18" charset="0"/>
                        </a:rPr>
                        <a:t>FTP</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File transfers</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a:latin typeface="Times New Roman" panose="02020603050405020304" pitchFamily="18" charset="0"/>
                          <a:cs typeface="Times New Roman" panose="02020603050405020304" pitchFamily="18" charset="0"/>
                        </a:rPr>
                        <a:t>20, 21</a:t>
                      </a:r>
                      <a:endParaRPr lang="en-IN" sz="2200" dirty="0">
                        <a:latin typeface="Times New Roman" panose="02020603050405020304" pitchFamily="18" charset="0"/>
                        <a:cs typeface="Times New Roman" panose="02020603050405020304" pitchFamily="18" charset="0"/>
                      </a:endParaRP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err="1">
                          <a:latin typeface="Times New Roman" panose="02020603050405020304" pitchFamily="18" charset="0"/>
                          <a:cs typeface="Times New Roman" panose="02020603050405020304" pitchFamily="18" charset="0"/>
                        </a:rPr>
                        <a:t>ftplib</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urllib</a:t>
                      </a:r>
                      <a:endParaRPr lang="en-IN" sz="2200" dirty="0">
                        <a:latin typeface="Times New Roman" panose="02020603050405020304" pitchFamily="18" charset="0"/>
                        <a:cs typeface="Times New Roman" panose="02020603050405020304" pitchFamily="18" charset="0"/>
                      </a:endParaRP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013044"/>
                  </a:ext>
                </a:extLst>
              </a:tr>
              <a:tr h="389677">
                <a:tc>
                  <a:txBody>
                    <a:bodyPr/>
                    <a:lstStyle/>
                    <a:p>
                      <a:pPr algn="ctr"/>
                      <a:r>
                        <a:rPr lang="en-IN" sz="2200" dirty="0">
                          <a:latin typeface="Times New Roman" panose="02020603050405020304" pitchFamily="18" charset="0"/>
                          <a:cs typeface="Times New Roman" panose="02020603050405020304" pitchFamily="18" charset="0"/>
                        </a:rPr>
                        <a:t>SMTP</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Sending email</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25</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err="1">
                          <a:latin typeface="Times New Roman" panose="02020603050405020304" pitchFamily="18" charset="0"/>
                          <a:cs typeface="Times New Roman" panose="02020603050405020304" pitchFamily="18" charset="0"/>
                        </a:rPr>
                        <a:t>smtplib</a:t>
                      </a:r>
                      <a:endParaRPr lang="en-IN" sz="2200" dirty="0">
                        <a:latin typeface="Times New Roman" panose="02020603050405020304" pitchFamily="18" charset="0"/>
                        <a:cs typeface="Times New Roman" panose="02020603050405020304" pitchFamily="18" charset="0"/>
                      </a:endParaRP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51353"/>
                  </a:ext>
                </a:extLst>
              </a:tr>
              <a:tr h="389677">
                <a:tc>
                  <a:txBody>
                    <a:bodyPr/>
                    <a:lstStyle/>
                    <a:p>
                      <a:pPr algn="ctr"/>
                      <a:r>
                        <a:rPr lang="en-IN" sz="2200" dirty="0">
                          <a:latin typeface="Times New Roman" panose="02020603050405020304" pitchFamily="18" charset="0"/>
                          <a:cs typeface="Times New Roman" panose="02020603050405020304" pitchFamily="18" charset="0"/>
                        </a:rPr>
                        <a:t>POP3</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Fetching email</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110</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poplib</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2778631"/>
                  </a:ext>
                </a:extLst>
              </a:tr>
              <a:tr h="389677">
                <a:tc>
                  <a:txBody>
                    <a:bodyPr/>
                    <a:lstStyle/>
                    <a:p>
                      <a:pPr algn="ctr"/>
                      <a:r>
                        <a:rPr lang="en-IN" sz="2200" dirty="0">
                          <a:latin typeface="Times New Roman" panose="02020603050405020304" pitchFamily="18" charset="0"/>
                          <a:cs typeface="Times New Roman" panose="02020603050405020304" pitchFamily="18" charset="0"/>
                        </a:rPr>
                        <a:t>IMAP4</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Fetching email</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143</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imaplib</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639636"/>
                  </a:ext>
                </a:extLst>
              </a:tr>
              <a:tr h="389677">
                <a:tc>
                  <a:txBody>
                    <a:bodyPr/>
                    <a:lstStyle/>
                    <a:p>
                      <a:pPr algn="ctr"/>
                      <a:r>
                        <a:rPr lang="en-IN" sz="2200" dirty="0">
                          <a:latin typeface="Times New Roman" panose="02020603050405020304" pitchFamily="18" charset="0"/>
                          <a:cs typeface="Times New Roman" panose="02020603050405020304" pitchFamily="18" charset="0"/>
                        </a:rPr>
                        <a:t>Telnet</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Command lines</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23</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telnetlib</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189479"/>
                  </a:ext>
                </a:extLst>
              </a:tr>
              <a:tr h="389677">
                <a:tc>
                  <a:txBody>
                    <a:bodyPr/>
                    <a:lstStyle/>
                    <a:p>
                      <a:pPr algn="ctr"/>
                      <a:r>
                        <a:rPr lang="en-IN" sz="2200" dirty="0">
                          <a:latin typeface="Times New Roman" panose="02020603050405020304" pitchFamily="18" charset="0"/>
                          <a:cs typeface="Times New Roman" panose="02020603050405020304" pitchFamily="18" charset="0"/>
                        </a:rPr>
                        <a:t>Gopher</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Document transfers</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200" dirty="0">
                          <a:latin typeface="Times New Roman" panose="02020603050405020304" pitchFamily="18" charset="0"/>
                          <a:cs typeface="Times New Roman" panose="02020603050405020304" pitchFamily="18" charset="0"/>
                        </a:rPr>
                        <a:t>70</a:t>
                      </a: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err="1">
                          <a:latin typeface="Times New Roman" panose="02020603050405020304" pitchFamily="18" charset="0"/>
                          <a:cs typeface="Times New Roman" panose="02020603050405020304" pitchFamily="18" charset="0"/>
                        </a:rPr>
                        <a:t>gopherlib</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urllib</a:t>
                      </a:r>
                      <a:endParaRPr lang="en-IN" sz="2200" dirty="0">
                        <a:latin typeface="Times New Roman" panose="02020603050405020304" pitchFamily="18" charset="0"/>
                        <a:cs typeface="Times New Roman" panose="02020603050405020304" pitchFamily="18" charset="0"/>
                      </a:endParaRPr>
                    </a:p>
                  </a:txBody>
                  <a:tcPr marL="12613" marR="12613" marT="6306" marB="63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384378"/>
                  </a:ext>
                </a:extLst>
              </a:tr>
            </a:tbl>
          </a:graphicData>
        </a:graphic>
      </p:graphicFrame>
    </p:spTree>
    <p:extLst>
      <p:ext uri="{BB962C8B-B14F-4D97-AF65-F5344CB8AC3E}">
        <p14:creationId xmlns:p14="http://schemas.microsoft.com/office/powerpoint/2010/main" val="12908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C30F-0D57-4A93-AD17-83FD3419A75D}"/>
              </a:ext>
            </a:extLst>
          </p:cNvPr>
          <p:cNvSpPr>
            <a:spLocks noGrp="1"/>
          </p:cNvSpPr>
          <p:nvPr>
            <p:ph type="title"/>
          </p:nvPr>
        </p:nvSpPr>
        <p:spPr>
          <a:xfrm>
            <a:off x="838200" y="365125"/>
            <a:ext cx="10515600" cy="871247"/>
          </a:xfrm>
        </p:spPr>
        <p:txBody>
          <a:bodyPr/>
          <a:lstStyle/>
          <a:p>
            <a:pPr algn="ctr"/>
            <a:r>
              <a:rPr lang="en-IN" dirty="0"/>
              <a:t>Why to use Sockets?</a:t>
            </a:r>
          </a:p>
        </p:txBody>
      </p:sp>
      <p:sp>
        <p:nvSpPr>
          <p:cNvPr id="3" name="Content Placeholder 2">
            <a:extLst>
              <a:ext uri="{FF2B5EF4-FFF2-40B4-BE49-F238E27FC236}">
                <a16:creationId xmlns:a16="http://schemas.microsoft.com/office/drawing/2014/main" id="{8DBAA9C3-798B-4EE6-8611-1037A4D1759E}"/>
              </a:ext>
            </a:extLst>
          </p:cNvPr>
          <p:cNvSpPr>
            <a:spLocks noGrp="1"/>
          </p:cNvSpPr>
          <p:nvPr>
            <p:ph idx="1"/>
          </p:nvPr>
        </p:nvSpPr>
        <p:spPr>
          <a:xfrm>
            <a:off x="838199" y="1519707"/>
            <a:ext cx="10971727" cy="4973168"/>
          </a:xfrm>
        </p:spPr>
        <p:txBody>
          <a:bodyPr>
            <a:normAutofit/>
          </a:bodyPr>
          <a:lstStyle/>
          <a:p>
            <a:r>
              <a:rPr lang="en-IN" dirty="0"/>
              <a:t>Internet-connected applications that need to operate in real time, gets good benefit from the implementation of sockets in their networking code. Some examples of apps that use socket programming are:</a:t>
            </a:r>
          </a:p>
          <a:p>
            <a:endParaRPr lang="en-IN" dirty="0"/>
          </a:p>
          <a:p>
            <a:pPr marL="514350" indent="-514350">
              <a:buFont typeface="+mj-lt"/>
              <a:buAutoNum type="arabicParenR"/>
            </a:pPr>
            <a:r>
              <a:rPr lang="en-IN" dirty="0"/>
              <a:t>Web pages that show live notifications (Facebook, Twitch, eBay)</a:t>
            </a:r>
          </a:p>
          <a:p>
            <a:pPr marL="514350" indent="-514350">
              <a:buFont typeface="+mj-lt"/>
              <a:buAutoNum type="arabicParenR"/>
            </a:pPr>
            <a:r>
              <a:rPr lang="en-IN" dirty="0"/>
              <a:t>Multiplayer online games (League of Legends, WoW, Counter Strike)</a:t>
            </a:r>
          </a:p>
          <a:p>
            <a:pPr marL="514350" indent="-514350">
              <a:buFont typeface="+mj-lt"/>
              <a:buAutoNum type="arabicParenR"/>
            </a:pPr>
            <a:r>
              <a:rPr lang="en-IN" dirty="0"/>
              <a:t>Chat apps (WhatsApp, WeChat, Slack)</a:t>
            </a:r>
          </a:p>
          <a:p>
            <a:pPr marL="514350" indent="-514350">
              <a:buFont typeface="+mj-lt"/>
              <a:buAutoNum type="arabicParenR"/>
            </a:pPr>
            <a:r>
              <a:rPr lang="en-IN" dirty="0"/>
              <a:t>Realtime data dashboards (Robinhood, Coinbase)</a:t>
            </a:r>
          </a:p>
          <a:p>
            <a:pPr marL="514350" indent="-514350">
              <a:buFont typeface="+mj-lt"/>
              <a:buAutoNum type="arabicParenR"/>
            </a:pPr>
            <a:r>
              <a:rPr lang="en-IN" dirty="0"/>
              <a:t>IoT devices (Nest, August Locks)</a:t>
            </a:r>
          </a:p>
          <a:p>
            <a:endParaRPr lang="en-IN" dirty="0"/>
          </a:p>
        </p:txBody>
      </p:sp>
    </p:spTree>
    <p:extLst>
      <p:ext uri="{BB962C8B-B14F-4D97-AF65-F5344CB8AC3E}">
        <p14:creationId xmlns:p14="http://schemas.microsoft.com/office/powerpoint/2010/main" val="113688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C98F-F80B-4A65-B44A-C83D00CFE54B}"/>
              </a:ext>
            </a:extLst>
          </p:cNvPr>
          <p:cNvSpPr>
            <a:spLocks noGrp="1"/>
          </p:cNvSpPr>
          <p:nvPr>
            <p:ph type="title"/>
          </p:nvPr>
        </p:nvSpPr>
        <p:spPr>
          <a:xfrm>
            <a:off x="838200" y="365126"/>
            <a:ext cx="10515600" cy="806852"/>
          </a:xfrm>
        </p:spPr>
        <p:txBody>
          <a:bodyPr/>
          <a:lstStyle/>
          <a:p>
            <a:pPr algn="ctr"/>
            <a:r>
              <a:rPr lang="en-IN" dirty="0"/>
              <a:t>Some Terminologies</a:t>
            </a:r>
          </a:p>
        </p:txBody>
      </p:sp>
      <p:graphicFrame>
        <p:nvGraphicFramePr>
          <p:cNvPr id="4" name="Content Placeholder 3">
            <a:extLst>
              <a:ext uri="{FF2B5EF4-FFF2-40B4-BE49-F238E27FC236}">
                <a16:creationId xmlns:a16="http://schemas.microsoft.com/office/drawing/2014/main" id="{9B127994-20AC-4E02-BE95-45CEAEEED40C}"/>
              </a:ext>
            </a:extLst>
          </p:cNvPr>
          <p:cNvGraphicFramePr>
            <a:graphicFrameLocks noGrp="1"/>
          </p:cNvGraphicFramePr>
          <p:nvPr>
            <p:ph idx="1"/>
            <p:extLst>
              <p:ext uri="{D42A27DB-BD31-4B8C-83A1-F6EECF244321}">
                <p14:modId xmlns:p14="http://schemas.microsoft.com/office/powerpoint/2010/main" val="3794545038"/>
              </p:ext>
            </p:extLst>
          </p:nvPr>
        </p:nvGraphicFramePr>
        <p:xfrm>
          <a:off x="319825" y="1402988"/>
          <a:ext cx="11552349" cy="5206020"/>
        </p:xfrm>
        <a:graphic>
          <a:graphicData uri="http://schemas.openxmlformats.org/drawingml/2006/table">
            <a:tbl>
              <a:tblPr/>
              <a:tblGrid>
                <a:gridCol w="565516">
                  <a:extLst>
                    <a:ext uri="{9D8B030D-6E8A-4147-A177-3AD203B41FA5}">
                      <a16:colId xmlns:a16="http://schemas.microsoft.com/office/drawing/2014/main" val="2929041929"/>
                    </a:ext>
                  </a:extLst>
                </a:gridCol>
                <a:gridCol w="1393145">
                  <a:extLst>
                    <a:ext uri="{9D8B030D-6E8A-4147-A177-3AD203B41FA5}">
                      <a16:colId xmlns:a16="http://schemas.microsoft.com/office/drawing/2014/main" val="2977774985"/>
                    </a:ext>
                  </a:extLst>
                </a:gridCol>
                <a:gridCol w="9593688">
                  <a:extLst>
                    <a:ext uri="{9D8B030D-6E8A-4147-A177-3AD203B41FA5}">
                      <a16:colId xmlns:a16="http://schemas.microsoft.com/office/drawing/2014/main" val="3652124978"/>
                    </a:ext>
                  </a:extLst>
                </a:gridCol>
              </a:tblGrid>
              <a:tr h="0">
                <a:tc>
                  <a:txBody>
                    <a:bodyPr/>
                    <a:lstStyle/>
                    <a:p>
                      <a:pPr algn="ctr"/>
                      <a:r>
                        <a:rPr lang="en-IN" sz="2000" dirty="0" err="1">
                          <a:effectLst/>
                          <a:latin typeface="Times New Roman" panose="02020603050405020304" pitchFamily="18" charset="0"/>
                          <a:cs typeface="Times New Roman" panose="02020603050405020304" pitchFamily="18" charset="0"/>
                        </a:rPr>
                        <a:t>Sr.No</a:t>
                      </a:r>
                      <a:r>
                        <a:rPr lang="en-IN" sz="2000" dirty="0">
                          <a:effectLst/>
                          <a:latin typeface="Times New Roman" panose="02020603050405020304" pitchFamily="18" charset="0"/>
                          <a:cs typeface="Times New Roman" panose="02020603050405020304" pitchFamily="18" charset="0"/>
                        </a:rPr>
                        <a:t>.</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Times New Roman" panose="02020603050405020304" pitchFamily="18" charset="0"/>
                          <a:cs typeface="Times New Roman" panose="02020603050405020304" pitchFamily="18" charset="0"/>
                        </a:rPr>
                        <a:t>Term</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Times New Roman" panose="02020603050405020304" pitchFamily="18" charset="0"/>
                          <a:cs typeface="Times New Roman" panose="02020603050405020304" pitchFamily="18" charset="0"/>
                        </a:rPr>
                        <a:t>Description</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683716"/>
                  </a:ext>
                </a:extLst>
              </a:tr>
              <a:tr h="0">
                <a:tc>
                  <a:txBody>
                    <a:bodyPr/>
                    <a:lstStyle/>
                    <a:p>
                      <a:pPr algn="ctr"/>
                      <a:r>
                        <a:rPr lang="en-IN" sz="2000" dirty="0">
                          <a:latin typeface="Times New Roman" panose="02020603050405020304" pitchFamily="18" charset="0"/>
                          <a:cs typeface="Times New Roman" panose="02020603050405020304" pitchFamily="18" charset="0"/>
                        </a:rPr>
                        <a:t>1</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Domain</a:t>
                      </a:r>
                      <a:endParaRPr lang="en-IN" sz="2000" dirty="0">
                        <a:latin typeface="Times New Roman" panose="02020603050405020304" pitchFamily="18" charset="0"/>
                        <a:cs typeface="Times New Roman" panose="02020603050405020304" pitchFamily="18" charset="0"/>
                      </a:endParaRP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family of protocols that is used as the transport mechanism. These values are constants such as AF_INET, AF_UNIX, PF_INET, PF_UNIX, PF_X25, and so on.</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1050472"/>
                  </a:ext>
                </a:extLst>
              </a:tr>
              <a:tr h="0">
                <a:tc>
                  <a:txBody>
                    <a:bodyPr/>
                    <a:lstStyle/>
                    <a:p>
                      <a:pPr algn="ctr"/>
                      <a:r>
                        <a:rPr lang="en-IN" sz="2000" dirty="0">
                          <a:latin typeface="Times New Roman" panose="02020603050405020304" pitchFamily="18" charset="0"/>
                          <a:cs typeface="Times New Roman" panose="02020603050405020304" pitchFamily="18" charset="0"/>
                        </a:rPr>
                        <a:t>2</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Type</a:t>
                      </a:r>
                      <a:endParaRPr lang="en-IN" sz="2000" dirty="0">
                        <a:latin typeface="Times New Roman" panose="02020603050405020304" pitchFamily="18" charset="0"/>
                        <a:cs typeface="Times New Roman" panose="02020603050405020304" pitchFamily="18" charset="0"/>
                      </a:endParaRP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type of communications between the two endpoints, typically SOCK_STREAM for connection-oriented protocols and SOCK_DGRAM for connectionless protocols.</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3905430"/>
                  </a:ext>
                </a:extLst>
              </a:tr>
              <a:tr h="0">
                <a:tc>
                  <a:txBody>
                    <a:bodyPr/>
                    <a:lstStyle/>
                    <a:p>
                      <a:pPr algn="ctr"/>
                      <a:r>
                        <a:rPr lang="en-IN" sz="2000" dirty="0">
                          <a:latin typeface="Times New Roman" panose="02020603050405020304" pitchFamily="18" charset="0"/>
                          <a:cs typeface="Times New Roman" panose="02020603050405020304" pitchFamily="18" charset="0"/>
                        </a:rPr>
                        <a:t>3</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Protocol</a:t>
                      </a:r>
                      <a:endParaRPr lang="en-IN" sz="2000" dirty="0">
                        <a:latin typeface="Times New Roman" panose="02020603050405020304" pitchFamily="18" charset="0"/>
                        <a:cs typeface="Times New Roman" panose="02020603050405020304" pitchFamily="18" charset="0"/>
                      </a:endParaRP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Typically its value is zero. It may be used to identify a variant of a protocol within a domain and type.</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996219"/>
                  </a:ext>
                </a:extLst>
              </a:tr>
              <a:tr h="0">
                <a:tc>
                  <a:txBody>
                    <a:bodyPr/>
                    <a:lstStyle/>
                    <a:p>
                      <a:pPr algn="ctr"/>
                      <a:r>
                        <a:rPr lang="en-IN" sz="2000" dirty="0">
                          <a:latin typeface="Times New Roman" panose="02020603050405020304" pitchFamily="18" charset="0"/>
                          <a:cs typeface="Times New Roman" panose="02020603050405020304" pitchFamily="18" charset="0"/>
                        </a:rPr>
                        <a:t>4</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1" dirty="0">
                          <a:latin typeface="Times New Roman" panose="02020603050405020304" pitchFamily="18" charset="0"/>
                          <a:cs typeface="Times New Roman" panose="02020603050405020304" pitchFamily="18" charset="0"/>
                        </a:rPr>
                        <a:t>Hostname</a:t>
                      </a:r>
                      <a:endParaRPr lang="en-IN" sz="2000" dirty="0">
                        <a:latin typeface="Times New Roman" panose="02020603050405020304" pitchFamily="18" charset="0"/>
                        <a:cs typeface="Times New Roman" panose="02020603050405020304" pitchFamily="18" charset="0"/>
                      </a:endParaRP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The identifier of a network interface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string, which can be a host name, IPv4 address (in dotted format), or an IPV6 address in colon (or in dot) notation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string "&lt;broadcast&gt;", which specifies an INADDR_BROADCAST address.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zero-length string, which specifies INADDR_ANY, or</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Integer, interpreted as a binary address in host byte order.</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988072"/>
                  </a:ext>
                </a:extLst>
              </a:tr>
              <a:tr h="0">
                <a:tc>
                  <a:txBody>
                    <a:bodyPr/>
                    <a:lstStyle/>
                    <a:p>
                      <a:pPr algn="ctr"/>
                      <a:r>
                        <a:rPr lang="en-IN" sz="2000" dirty="0">
                          <a:latin typeface="Times New Roman" panose="02020603050405020304" pitchFamily="18" charset="0"/>
                          <a:cs typeface="Times New Roman" panose="02020603050405020304" pitchFamily="18" charset="0"/>
                        </a:rPr>
                        <a:t>5</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Port</a:t>
                      </a:r>
                      <a:endParaRPr lang="en-IN" sz="2000" dirty="0">
                        <a:latin typeface="Times New Roman" panose="02020603050405020304" pitchFamily="18" charset="0"/>
                        <a:cs typeface="Times New Roman" panose="02020603050405020304" pitchFamily="18" charset="0"/>
                      </a:endParaRP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Each server listens for clients calling on one or more ports. A port may be a Integer number, a string containing a port number, or the name of a service.</a:t>
                      </a:r>
                    </a:p>
                  </a:txBody>
                  <a:tcPr marL="54869" marR="54869" marT="27435" marB="274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043658"/>
                  </a:ext>
                </a:extLst>
              </a:tr>
            </a:tbl>
          </a:graphicData>
        </a:graphic>
      </p:graphicFrame>
    </p:spTree>
    <p:extLst>
      <p:ext uri="{BB962C8B-B14F-4D97-AF65-F5344CB8AC3E}">
        <p14:creationId xmlns:p14="http://schemas.microsoft.com/office/powerpoint/2010/main" val="220332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ABFF-CDDA-4794-8DEF-D1091C5D13C9}"/>
              </a:ext>
            </a:extLst>
          </p:cNvPr>
          <p:cNvSpPr>
            <a:spLocks noGrp="1"/>
          </p:cNvSpPr>
          <p:nvPr>
            <p:ph type="title"/>
          </p:nvPr>
        </p:nvSpPr>
        <p:spPr>
          <a:xfrm>
            <a:off x="838200" y="365125"/>
            <a:ext cx="10515600" cy="755337"/>
          </a:xfrm>
        </p:spPr>
        <p:txBody>
          <a:bodyPr/>
          <a:lstStyle/>
          <a:p>
            <a:pPr algn="ctr"/>
            <a:r>
              <a:rPr lang="en-IN" dirty="0"/>
              <a:t>socket module of Python</a:t>
            </a:r>
          </a:p>
        </p:txBody>
      </p:sp>
      <p:sp>
        <p:nvSpPr>
          <p:cNvPr id="3" name="Content Placeholder 2">
            <a:extLst>
              <a:ext uri="{FF2B5EF4-FFF2-40B4-BE49-F238E27FC236}">
                <a16:creationId xmlns:a16="http://schemas.microsoft.com/office/drawing/2014/main" id="{4CBACE4A-3B82-4801-9650-A239C4711878}"/>
              </a:ext>
            </a:extLst>
          </p:cNvPr>
          <p:cNvSpPr>
            <a:spLocks noGrp="1"/>
          </p:cNvSpPr>
          <p:nvPr>
            <p:ph idx="1"/>
          </p:nvPr>
        </p:nvSpPr>
        <p:spPr>
          <a:xfrm>
            <a:off x="373487" y="1339403"/>
            <a:ext cx="11603865" cy="5254580"/>
          </a:xfrm>
        </p:spPr>
        <p:txBody>
          <a:bodyPr>
            <a:noAutofit/>
          </a:bodyPr>
          <a:lstStyle/>
          <a:p>
            <a:r>
              <a:rPr lang="en-IN" sz="2600" dirty="0"/>
              <a:t>To create a socket, first import </a:t>
            </a:r>
            <a:r>
              <a:rPr lang="en-IN" sz="2600" b="1" dirty="0"/>
              <a:t>socket</a:t>
            </a:r>
            <a:r>
              <a:rPr lang="en-IN" sz="2600" dirty="0"/>
              <a:t> module then use the </a:t>
            </a:r>
            <a:r>
              <a:rPr lang="en-IN" sz="2600" dirty="0" err="1"/>
              <a:t>socket.socket</a:t>
            </a:r>
            <a:r>
              <a:rPr lang="en-IN" sz="2600" dirty="0"/>
              <a:t>() method available in socket module. General syntax for creating socket object is:</a:t>
            </a:r>
          </a:p>
          <a:p>
            <a:pPr marL="0" indent="0">
              <a:buNone/>
            </a:pPr>
            <a:r>
              <a:rPr lang="en-IN" sz="2600" dirty="0"/>
              <a:t>	</a:t>
            </a:r>
            <a:r>
              <a:rPr lang="en-IN" sz="2600" i="1" dirty="0"/>
              <a:t>s = </a:t>
            </a:r>
            <a:r>
              <a:rPr lang="en-IN" sz="2600" i="1" dirty="0" err="1"/>
              <a:t>socket.socket</a:t>
            </a:r>
            <a:r>
              <a:rPr lang="en-IN" sz="2600" i="1" dirty="0"/>
              <a:t> (</a:t>
            </a:r>
            <a:r>
              <a:rPr lang="en-IN" sz="2600" i="1" dirty="0" err="1"/>
              <a:t>socket_family</a:t>
            </a:r>
            <a:r>
              <a:rPr lang="en-IN" sz="2600" i="1" dirty="0"/>
              <a:t>, </a:t>
            </a:r>
            <a:r>
              <a:rPr lang="en-IN" sz="2600" i="1" dirty="0" err="1"/>
              <a:t>socket_type</a:t>
            </a:r>
            <a:r>
              <a:rPr lang="en-IN" sz="2600" i="1" dirty="0"/>
              <a:t>, protocol=0)</a:t>
            </a:r>
          </a:p>
          <a:p>
            <a:r>
              <a:rPr lang="en-IN" sz="2600" dirty="0"/>
              <a:t>Here is the description of the parameters:</a:t>
            </a:r>
          </a:p>
          <a:p>
            <a:pPr marL="514350" indent="-514350">
              <a:buFont typeface="+mj-lt"/>
              <a:buAutoNum type="arabicParenR"/>
            </a:pPr>
            <a:r>
              <a:rPr lang="en-IN" sz="2600" dirty="0" err="1"/>
              <a:t>socket_family</a:t>
            </a:r>
            <a:r>
              <a:rPr lang="en-IN" sz="2600" dirty="0"/>
              <a:t> − It specifies domain which is either </a:t>
            </a:r>
            <a:r>
              <a:rPr lang="en-IN" sz="2400" dirty="0"/>
              <a:t>AF_UNIX</a:t>
            </a:r>
            <a:r>
              <a:rPr lang="en-IN" sz="2600" dirty="0"/>
              <a:t> (address family: </a:t>
            </a:r>
            <a:r>
              <a:rPr lang="en-IN" sz="2400" dirty="0"/>
              <a:t>UNIX</a:t>
            </a:r>
            <a:r>
              <a:rPr lang="en-IN" sz="2600" dirty="0"/>
              <a:t>) or </a:t>
            </a:r>
            <a:r>
              <a:rPr lang="en-IN" sz="2400" dirty="0"/>
              <a:t>AF_INET</a:t>
            </a:r>
            <a:r>
              <a:rPr lang="en-IN" sz="2600" dirty="0"/>
              <a:t> (address family: Internet)</a:t>
            </a:r>
          </a:p>
          <a:p>
            <a:pPr marL="514350" indent="-514350">
              <a:buFont typeface="+mj-lt"/>
              <a:buAutoNum type="arabicParenR"/>
            </a:pPr>
            <a:r>
              <a:rPr lang="en-IN" sz="2600" dirty="0" err="1"/>
              <a:t>socket_type</a:t>
            </a:r>
            <a:r>
              <a:rPr lang="en-IN" sz="2600" dirty="0"/>
              <a:t> − It is either </a:t>
            </a:r>
            <a:r>
              <a:rPr lang="en-IN" sz="2400" dirty="0"/>
              <a:t>SOCK_STREAM</a:t>
            </a:r>
            <a:r>
              <a:rPr lang="en-IN" sz="2600" dirty="0"/>
              <a:t> or </a:t>
            </a:r>
            <a:r>
              <a:rPr lang="en-IN" sz="2400" dirty="0"/>
              <a:t>SOCK_DGRAM</a:t>
            </a:r>
            <a:r>
              <a:rPr lang="en-IN" sz="2600" dirty="0"/>
              <a:t>. </a:t>
            </a:r>
            <a:r>
              <a:rPr lang="en-IN" sz="2400" dirty="0"/>
              <a:t>SOCK_STREAM</a:t>
            </a:r>
            <a:r>
              <a:rPr lang="en-IN" sz="2600" dirty="0"/>
              <a:t> specifies connection oriented property and </a:t>
            </a:r>
            <a:r>
              <a:rPr lang="en-IN" sz="2400" dirty="0"/>
              <a:t>SOCK_DGRAM</a:t>
            </a:r>
            <a:r>
              <a:rPr lang="en-IN" sz="2600" dirty="0"/>
              <a:t> specifies connection- less property.</a:t>
            </a:r>
          </a:p>
          <a:p>
            <a:pPr marL="514350" indent="-514350">
              <a:buFont typeface="+mj-lt"/>
              <a:buAutoNum type="arabicParenR"/>
            </a:pPr>
            <a:r>
              <a:rPr lang="en-IN" sz="2600" dirty="0"/>
              <a:t>protocol − It may be used to identify a variant of a protocol within a domain and type. Either we ignore it or keep it 0. </a:t>
            </a:r>
          </a:p>
          <a:p>
            <a:r>
              <a:rPr lang="en-IN" sz="2600" dirty="0"/>
              <a:t>Once you create a socket object, then you can access all the methods of socket module.</a:t>
            </a:r>
          </a:p>
        </p:txBody>
      </p:sp>
    </p:spTree>
    <p:extLst>
      <p:ext uri="{BB962C8B-B14F-4D97-AF65-F5344CB8AC3E}">
        <p14:creationId xmlns:p14="http://schemas.microsoft.com/office/powerpoint/2010/main" val="19688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858D-0CA5-4EE7-80DA-BEAD1B1FB928}"/>
              </a:ext>
            </a:extLst>
          </p:cNvPr>
          <p:cNvSpPr>
            <a:spLocks noGrp="1"/>
          </p:cNvSpPr>
          <p:nvPr>
            <p:ph type="title"/>
          </p:nvPr>
        </p:nvSpPr>
        <p:spPr>
          <a:xfrm>
            <a:off x="838200" y="271171"/>
            <a:ext cx="10515600" cy="819731"/>
          </a:xfrm>
        </p:spPr>
        <p:txBody>
          <a:bodyPr/>
          <a:lstStyle/>
          <a:p>
            <a:pPr algn="ctr"/>
            <a:r>
              <a:rPr lang="en-IN" dirty="0"/>
              <a:t>socket object built-in methods</a:t>
            </a:r>
          </a:p>
        </p:txBody>
      </p:sp>
      <p:sp>
        <p:nvSpPr>
          <p:cNvPr id="3" name="Content Placeholder 2">
            <a:extLst>
              <a:ext uri="{FF2B5EF4-FFF2-40B4-BE49-F238E27FC236}">
                <a16:creationId xmlns:a16="http://schemas.microsoft.com/office/drawing/2014/main" id="{3A2683C5-E435-45E9-A111-438FFC38ABCE}"/>
              </a:ext>
            </a:extLst>
          </p:cNvPr>
          <p:cNvSpPr>
            <a:spLocks noGrp="1"/>
          </p:cNvSpPr>
          <p:nvPr>
            <p:ph idx="1"/>
          </p:nvPr>
        </p:nvSpPr>
        <p:spPr>
          <a:xfrm>
            <a:off x="838200" y="1339403"/>
            <a:ext cx="10515600" cy="4837560"/>
          </a:xfrm>
        </p:spPr>
        <p:txBody>
          <a:bodyPr/>
          <a:lstStyle/>
          <a:p>
            <a:r>
              <a:rPr lang="en-IN" dirty="0"/>
              <a:t>Some of the socket object methods are used by server and some are used by client. Some methods are common for client &amp; server.</a:t>
            </a:r>
          </a:p>
          <a:p>
            <a:r>
              <a:rPr lang="en-IN" b="1" dirty="0"/>
              <a:t>Server socket methods</a:t>
            </a:r>
            <a:r>
              <a:rPr lang="en-IN" dirty="0"/>
              <a:t> are given below:</a:t>
            </a:r>
          </a:p>
          <a:p>
            <a:endParaRPr lang="en-IN" dirty="0"/>
          </a:p>
          <a:p>
            <a:endParaRPr lang="en-IN" dirty="0"/>
          </a:p>
          <a:p>
            <a:endParaRPr lang="en-IN" dirty="0"/>
          </a:p>
          <a:p>
            <a:endParaRPr lang="en-IN" sz="1000" b="1" dirty="0"/>
          </a:p>
          <a:p>
            <a:r>
              <a:rPr lang="en-IN" b="1" dirty="0"/>
              <a:t>Client socket method is</a:t>
            </a:r>
            <a:r>
              <a:rPr lang="en-IN" dirty="0"/>
              <a:t> given below:</a:t>
            </a:r>
          </a:p>
          <a:p>
            <a:endParaRPr lang="en-IN" dirty="0"/>
          </a:p>
        </p:txBody>
      </p:sp>
      <p:graphicFrame>
        <p:nvGraphicFramePr>
          <p:cNvPr id="4" name="Table 3">
            <a:extLst>
              <a:ext uri="{FF2B5EF4-FFF2-40B4-BE49-F238E27FC236}">
                <a16:creationId xmlns:a16="http://schemas.microsoft.com/office/drawing/2014/main" id="{B3D13D51-E159-4F9B-926A-E6E2CE2518FC}"/>
              </a:ext>
            </a:extLst>
          </p:cNvPr>
          <p:cNvGraphicFramePr>
            <a:graphicFrameLocks noGrp="1"/>
          </p:cNvGraphicFramePr>
          <p:nvPr>
            <p:extLst>
              <p:ext uri="{D42A27DB-BD31-4B8C-83A1-F6EECF244321}">
                <p14:modId xmlns:p14="http://schemas.microsoft.com/office/powerpoint/2010/main" val="3605820127"/>
              </p:ext>
            </p:extLst>
          </p:nvPr>
        </p:nvGraphicFramePr>
        <p:xfrm>
          <a:off x="287629" y="2813303"/>
          <a:ext cx="11560934" cy="1584960"/>
        </p:xfrm>
        <a:graphic>
          <a:graphicData uri="http://schemas.openxmlformats.org/drawingml/2006/table">
            <a:tbl>
              <a:tblPr/>
              <a:tblGrid>
                <a:gridCol w="875763">
                  <a:extLst>
                    <a:ext uri="{9D8B030D-6E8A-4147-A177-3AD203B41FA5}">
                      <a16:colId xmlns:a16="http://schemas.microsoft.com/office/drawing/2014/main" val="2868081702"/>
                    </a:ext>
                  </a:extLst>
                </a:gridCol>
                <a:gridCol w="1378039">
                  <a:extLst>
                    <a:ext uri="{9D8B030D-6E8A-4147-A177-3AD203B41FA5}">
                      <a16:colId xmlns:a16="http://schemas.microsoft.com/office/drawing/2014/main" val="3292322830"/>
                    </a:ext>
                  </a:extLst>
                </a:gridCol>
                <a:gridCol w="9307132">
                  <a:extLst>
                    <a:ext uri="{9D8B030D-6E8A-4147-A177-3AD203B41FA5}">
                      <a16:colId xmlns:a16="http://schemas.microsoft.com/office/drawing/2014/main" val="3608725718"/>
                    </a:ext>
                  </a:extLst>
                </a:gridCol>
              </a:tblGrid>
              <a:tr h="0">
                <a:tc>
                  <a:txBody>
                    <a:bodyPr/>
                    <a:lstStyle/>
                    <a:p>
                      <a:pPr algn="ctr"/>
                      <a:r>
                        <a:rPr lang="en-IN" sz="2000" b="1" dirty="0" err="1">
                          <a:effectLst/>
                          <a:latin typeface="Times New Roman" panose="02020603050405020304" pitchFamily="18" charset="0"/>
                          <a:cs typeface="Times New Roman" panose="02020603050405020304" pitchFamily="18" charset="0"/>
                        </a:rPr>
                        <a:t>Sr.No</a:t>
                      </a:r>
                      <a:r>
                        <a:rPr lang="en-IN" sz="2000" b="1" dirty="0">
                          <a:effectLst/>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697603"/>
                  </a:ext>
                </a:extLst>
              </a:tr>
              <a:tr h="0">
                <a:tc>
                  <a:txBody>
                    <a:bodyPr/>
                    <a:lstStyle/>
                    <a:p>
                      <a:pPr algn="ctr"/>
                      <a:r>
                        <a:rPr lang="en-IN" sz="20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s.bind</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binds address (pair of hostname &amp; port number) to socket.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240239"/>
                  </a:ext>
                </a:extLst>
              </a:tr>
              <a:tr h="0">
                <a:tc>
                  <a:txBody>
                    <a:bodyPr/>
                    <a:lstStyle/>
                    <a:p>
                      <a:pPr algn="ctr"/>
                      <a:r>
                        <a:rPr lang="en-IN" sz="20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s.listen</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sets up and start TCP listener.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105617"/>
                  </a:ext>
                </a:extLst>
              </a:tr>
              <a:tr h="0">
                <a:tc>
                  <a:txBody>
                    <a:bodyPr/>
                    <a:lstStyle/>
                    <a:p>
                      <a:pPr algn="ctr"/>
                      <a:r>
                        <a:rPr lang="en-IN" sz="20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s.accept</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passively accept TCP client connection, waiting until connection arrives (blocking).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243924"/>
                  </a:ext>
                </a:extLst>
              </a:tr>
            </a:tbl>
          </a:graphicData>
        </a:graphic>
      </p:graphicFrame>
      <p:graphicFrame>
        <p:nvGraphicFramePr>
          <p:cNvPr id="5" name="Table 4">
            <a:extLst>
              <a:ext uri="{FF2B5EF4-FFF2-40B4-BE49-F238E27FC236}">
                <a16:creationId xmlns:a16="http://schemas.microsoft.com/office/drawing/2014/main" id="{4A4A842F-DAFE-427C-9B67-4B17591845DF}"/>
              </a:ext>
            </a:extLst>
          </p:cNvPr>
          <p:cNvGraphicFramePr>
            <a:graphicFrameLocks noGrp="1"/>
          </p:cNvGraphicFramePr>
          <p:nvPr>
            <p:extLst>
              <p:ext uri="{D42A27DB-BD31-4B8C-83A1-F6EECF244321}">
                <p14:modId xmlns:p14="http://schemas.microsoft.com/office/powerpoint/2010/main" val="1830745221"/>
              </p:ext>
            </p:extLst>
          </p:nvPr>
        </p:nvGraphicFramePr>
        <p:xfrm>
          <a:off x="440029" y="5208473"/>
          <a:ext cx="11560934" cy="792480"/>
        </p:xfrm>
        <a:graphic>
          <a:graphicData uri="http://schemas.openxmlformats.org/drawingml/2006/table">
            <a:tbl>
              <a:tblPr/>
              <a:tblGrid>
                <a:gridCol w="875763">
                  <a:extLst>
                    <a:ext uri="{9D8B030D-6E8A-4147-A177-3AD203B41FA5}">
                      <a16:colId xmlns:a16="http://schemas.microsoft.com/office/drawing/2014/main" val="2868081702"/>
                    </a:ext>
                  </a:extLst>
                </a:gridCol>
                <a:gridCol w="1378039">
                  <a:extLst>
                    <a:ext uri="{9D8B030D-6E8A-4147-A177-3AD203B41FA5}">
                      <a16:colId xmlns:a16="http://schemas.microsoft.com/office/drawing/2014/main" val="3292322830"/>
                    </a:ext>
                  </a:extLst>
                </a:gridCol>
                <a:gridCol w="9307132">
                  <a:extLst>
                    <a:ext uri="{9D8B030D-6E8A-4147-A177-3AD203B41FA5}">
                      <a16:colId xmlns:a16="http://schemas.microsoft.com/office/drawing/2014/main" val="3608725718"/>
                    </a:ext>
                  </a:extLst>
                </a:gridCol>
              </a:tblGrid>
              <a:tr h="0">
                <a:tc>
                  <a:txBody>
                    <a:bodyPr/>
                    <a:lstStyle/>
                    <a:p>
                      <a:pPr algn="ctr"/>
                      <a:r>
                        <a:rPr lang="en-IN" sz="2000" b="1" dirty="0" err="1">
                          <a:effectLst/>
                          <a:latin typeface="Times New Roman" panose="02020603050405020304" pitchFamily="18" charset="0"/>
                          <a:cs typeface="Times New Roman" panose="02020603050405020304" pitchFamily="18" charset="0"/>
                        </a:rPr>
                        <a:t>Sr.No</a:t>
                      </a:r>
                      <a:r>
                        <a:rPr lang="en-IN" sz="2000" b="1" dirty="0">
                          <a:effectLst/>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697603"/>
                  </a:ext>
                </a:extLst>
              </a:tr>
              <a:tr h="0">
                <a:tc>
                  <a:txBody>
                    <a:bodyPr/>
                    <a:lstStyle/>
                    <a:p>
                      <a:pPr algn="ctr"/>
                      <a:r>
                        <a:rPr lang="en-IN" sz="20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dirty="0" err="1">
                          <a:latin typeface="Times New Roman" panose="02020603050405020304" pitchFamily="18" charset="0"/>
                          <a:cs typeface="Times New Roman" panose="02020603050405020304" pitchFamily="18" charset="0"/>
                        </a:rPr>
                        <a:t>s.connect</a:t>
                      </a:r>
                      <a:r>
                        <a:rPr lang="en-IN" sz="20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anose="02020603050405020304" pitchFamily="18" charset="0"/>
                          <a:cs typeface="Times New Roman" panose="02020603050405020304" pitchFamily="18" charset="0"/>
                        </a:rPr>
                        <a:t>This method actively initiates TCP server connection.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240239"/>
                  </a:ext>
                </a:extLst>
              </a:tr>
            </a:tbl>
          </a:graphicData>
        </a:graphic>
      </p:graphicFrame>
    </p:spTree>
    <p:extLst>
      <p:ext uri="{BB962C8B-B14F-4D97-AF65-F5344CB8AC3E}">
        <p14:creationId xmlns:p14="http://schemas.microsoft.com/office/powerpoint/2010/main" val="213981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10244</TotalTime>
  <Words>4742</Words>
  <Application>Microsoft Office PowerPoint</Application>
  <PresentationFormat>Widescreen</PresentationFormat>
  <Paragraphs>566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Office Theme</vt:lpstr>
      <vt:lpstr>Unit-9 Networking and Multithreaded Programming</vt:lpstr>
      <vt:lpstr>Client/Server Architecture</vt:lpstr>
      <vt:lpstr>Two levels of access</vt:lpstr>
      <vt:lpstr>Sockets</vt:lpstr>
      <vt:lpstr>Cntd…</vt:lpstr>
      <vt:lpstr>Why to use Sockets?</vt:lpstr>
      <vt:lpstr>Some Terminologies</vt:lpstr>
      <vt:lpstr>socket module of Python</vt:lpstr>
      <vt:lpstr>socket object built-in methods</vt:lpstr>
      <vt:lpstr>Cntd…</vt:lpstr>
      <vt:lpstr>Simple program using socket</vt:lpstr>
      <vt:lpstr>TCP client/server program</vt:lpstr>
      <vt:lpstr>Creating TCP Server</vt:lpstr>
      <vt:lpstr>Creating TCP Client</vt:lpstr>
      <vt:lpstr>Cntd…</vt:lpstr>
      <vt:lpstr>Cntd…</vt:lpstr>
      <vt:lpstr>Simple chat application</vt:lpstr>
      <vt:lpstr>Concept of chat application</vt:lpstr>
      <vt:lpstr>PowerPoint Presentation</vt:lpstr>
      <vt:lpstr>PowerPoint Presentation</vt:lpstr>
      <vt:lpstr>PowerPoint Presentation</vt:lpstr>
      <vt:lpstr>PowerPoint Presentation</vt:lpstr>
      <vt:lpstr>Thread &amp; Processes</vt:lpstr>
      <vt:lpstr>Cntd…</vt:lpstr>
      <vt:lpstr>Cntd…</vt:lpstr>
      <vt:lpstr>threading module</vt:lpstr>
      <vt:lpstr>Cntd…</vt:lpstr>
      <vt:lpstr>Simple multithreading program</vt:lpstr>
      <vt:lpstr>Cntd…</vt:lpstr>
      <vt:lpstr>Synchronizing Threads</vt:lpstr>
      <vt:lpstr>PowerPoint Presentation</vt:lpstr>
      <vt:lpstr>Cntd…</vt:lpstr>
      <vt:lpstr>Sending Email using SMTP(smtplib)</vt:lpstr>
      <vt:lpstr>Cntd…</vt:lpstr>
      <vt:lpstr>Steps to send simple email from Gmail account</vt:lpstr>
      <vt:lpstr>PowerPoint Presentation</vt:lpstr>
      <vt:lpstr>Cntd…</vt:lpstr>
      <vt:lpstr>Cntd…</vt:lpstr>
      <vt:lpstr>Send an HTML e-mail using Python</vt:lpstr>
      <vt:lpstr>PowerPoint Presentation</vt:lpstr>
      <vt:lpstr>Cntd…</vt:lpstr>
      <vt:lpstr>Send email with attachment</vt:lpstr>
      <vt:lpstr>PowerPoint Presentation</vt:lpstr>
      <vt:lpstr>Cntd…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cp:lastModifiedBy>
  <cp:revision>3607</cp:revision>
  <dcterms:created xsi:type="dcterms:W3CDTF">2020-01-09T22:57:40Z</dcterms:created>
  <dcterms:modified xsi:type="dcterms:W3CDTF">2021-04-24T08:02:59Z</dcterms:modified>
</cp:coreProperties>
</file>