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X9jCJV0ox8tAPW4koiuDWu3FC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8F8408-4791-4600-93E1-49F2FB369910}">
  <a:tblStyle styleId="{228F8408-4791-4600-93E1-49F2FB3699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68" name="Google Shape;1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609600" y="15240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Chapter : 1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960"/>
              </a:spcBef>
              <a:spcAft>
                <a:spcPts val="0"/>
              </a:spcAft>
              <a:buClr>
                <a:srgbClr val="538CD5"/>
              </a:buClr>
              <a:buSzPts val="4800"/>
              <a:buNone/>
            </a:pPr>
            <a:r>
              <a:rPr lang="en-US" sz="4800">
                <a:solidFill>
                  <a:srgbClr val="538CD5"/>
                </a:solidFill>
              </a:rPr>
              <a:t>Introduction</a:t>
            </a:r>
            <a:endParaRPr sz="4800">
              <a:solidFill>
                <a:srgbClr val="538CD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>
            <a:spLocks noGrp="1"/>
          </p:cNvSpPr>
          <p:nvPr>
            <p:ph type="ctrTitle"/>
          </p:nvPr>
        </p:nvSpPr>
        <p:spPr>
          <a:xfrm>
            <a:off x="609600" y="1524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538CD5"/>
                </a:solidFill>
              </a:rPr>
              <a:t>Principle of Invariance</a:t>
            </a:r>
            <a:endParaRPr sz="4800">
              <a:solidFill>
                <a:srgbClr val="538CD5"/>
              </a:solidFill>
            </a:endParaRPr>
          </a:p>
        </p:txBody>
      </p:sp>
      <p:sp>
        <p:nvSpPr>
          <p:cNvPr id="143" name="Google Shape;143;p10"/>
          <p:cNvSpPr txBox="1">
            <a:spLocks noGrp="1"/>
          </p:cNvSpPr>
          <p:nvPr>
            <p:ph type="subTitle" idx="1"/>
          </p:nvPr>
        </p:nvSpPr>
        <p:spPr>
          <a:xfrm>
            <a:off x="609600" y="15240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-158591" algn="l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ct val="90000"/>
              <a:buFont typeface="Noto Sans Symbols"/>
              <a:buChar char="⮚"/>
            </a:pPr>
            <a:r>
              <a:rPr lang="en-US" sz="3000">
                <a:solidFill>
                  <a:srgbClr val="538CD5"/>
                </a:solidFill>
              </a:rPr>
              <a:t>What is the unit for storage space measurement?</a:t>
            </a:r>
            <a:endParaRPr/>
          </a:p>
          <a:p>
            <a:pPr marL="0" lvl="0" indent="-158591" algn="l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ct val="90000"/>
              <a:buFont typeface="Noto Sans Symbols"/>
              <a:buChar char="⮚"/>
            </a:pPr>
            <a:r>
              <a:rPr lang="en-US" sz="3000">
                <a:solidFill>
                  <a:srgbClr val="538CD5"/>
                </a:solidFill>
              </a:rPr>
              <a:t>What is the unit for time measurement?</a:t>
            </a:r>
            <a:endParaRPr/>
          </a:p>
          <a:p>
            <a:pPr marL="514350" lvl="0" indent="-366331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0000"/>
              <a:buFont typeface="Noto Sans Symbols"/>
              <a:buNone/>
            </a:pPr>
            <a:endParaRPr sz="2800">
              <a:solidFill>
                <a:srgbClr val="538CD5"/>
              </a:solidFill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ct val="90000"/>
              <a:buFont typeface="Noto Sans Symbols"/>
              <a:buChar char="⮚"/>
            </a:pPr>
            <a:r>
              <a:rPr lang="en-US" sz="2800">
                <a:solidFill>
                  <a:srgbClr val="538CD5"/>
                </a:solidFill>
              </a:rPr>
              <a:t>Principle of Invariance:</a:t>
            </a:r>
            <a:r>
              <a:rPr lang="en-US" sz="2400">
                <a:solidFill>
                  <a:schemeClr val="dk1"/>
                </a:solidFill>
              </a:rPr>
              <a:t> Two different implementations of the same algorithms will not differ in efficiency by more than some multiplicative constant.</a:t>
            </a:r>
            <a:endParaRPr/>
          </a:p>
          <a:p>
            <a:pPr marL="514350" lvl="0" indent="-366331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0000"/>
              <a:buFont typeface="Noto Sans Symbols"/>
              <a:buNone/>
            </a:pPr>
            <a:endParaRPr sz="2800">
              <a:solidFill>
                <a:schemeClr val="dk1"/>
              </a:solidFill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ct val="90000"/>
              <a:buFont typeface="Noto Sans Symbols"/>
              <a:buChar char="⮚"/>
            </a:pPr>
            <a:r>
              <a:rPr lang="en-US" sz="2400">
                <a:solidFill>
                  <a:srgbClr val="538CD5"/>
                </a:solidFill>
              </a:rPr>
              <a:t>Example: </a:t>
            </a:r>
            <a:r>
              <a:rPr lang="en-US" sz="2400">
                <a:solidFill>
                  <a:schemeClr val="dk1"/>
                </a:solidFill>
              </a:rPr>
              <a:t>t</a:t>
            </a:r>
            <a:r>
              <a:rPr lang="en-US" sz="2400" baseline="-25000">
                <a:solidFill>
                  <a:schemeClr val="dk1"/>
                </a:solidFill>
              </a:rPr>
              <a:t>1</a:t>
            </a:r>
            <a:r>
              <a:rPr lang="en-US" sz="2400">
                <a:solidFill>
                  <a:schemeClr val="dk1"/>
                </a:solidFill>
              </a:rPr>
              <a:t>(n) and t</a:t>
            </a:r>
            <a:r>
              <a:rPr lang="en-US" sz="2400" baseline="-25000">
                <a:solidFill>
                  <a:schemeClr val="dk1"/>
                </a:solidFill>
              </a:rPr>
              <a:t>2</a:t>
            </a:r>
            <a:r>
              <a:rPr lang="en-US" sz="2400">
                <a:solidFill>
                  <a:schemeClr val="dk1"/>
                </a:solidFill>
              </a:rPr>
              <a:t>(n) are the time for any algorithm for different implementations, then there exist “c” &amp; “d” such that ..</a:t>
            </a:r>
            <a:endParaRPr sz="6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</a:rPr>
              <a:t>	t</a:t>
            </a:r>
            <a:r>
              <a:rPr lang="en-US" baseline="-25000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(n) &lt;= c * t</a:t>
            </a:r>
            <a:r>
              <a:rPr lang="en-US" baseline="-25000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(n)</a:t>
            </a: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</a:rPr>
              <a:t>	t</a:t>
            </a:r>
            <a:r>
              <a:rPr lang="en-US" baseline="-25000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(n) &lt;= d* t</a:t>
            </a:r>
            <a:r>
              <a:rPr lang="en-US" baseline="-25000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(n)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solidFill>
                  <a:schemeClr val="dk1"/>
                </a:solidFill>
              </a:rPr>
              <a:t>Means, the running time of either implementation is bounded by a constant multiple of the running time of the other.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Noto Sans Symbols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>
            <a:spLocks noGrp="1"/>
          </p:cNvSpPr>
          <p:nvPr>
            <p:ph type="ctrTitle"/>
          </p:nvPr>
        </p:nvSpPr>
        <p:spPr>
          <a:xfrm>
            <a:off x="609600" y="1524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ct val="100000"/>
              <a:buFont typeface="Calibri"/>
              <a:buNone/>
            </a:pPr>
            <a:r>
              <a:rPr lang="en-US" sz="4800">
                <a:solidFill>
                  <a:srgbClr val="538CD5"/>
                </a:solidFill>
              </a:rPr>
              <a:t>Principle of Invariance (contd..)</a:t>
            </a:r>
            <a:endParaRPr sz="4800">
              <a:solidFill>
                <a:srgbClr val="538CD5"/>
              </a:solidFill>
            </a:endParaRPr>
          </a:p>
        </p:txBody>
      </p:sp>
      <p:sp>
        <p:nvSpPr>
          <p:cNvPr id="149" name="Google Shape;149;p11"/>
          <p:cNvSpPr txBox="1">
            <a:spLocks noGrp="1"/>
          </p:cNvSpPr>
          <p:nvPr>
            <p:ph type="subTitle" idx="1"/>
          </p:nvPr>
        </p:nvSpPr>
        <p:spPr>
          <a:xfrm>
            <a:off x="609600" y="15240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-160020" algn="l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520"/>
              <a:buFont typeface="Noto Sans Symbols"/>
              <a:buChar char="⮚"/>
            </a:pPr>
            <a:r>
              <a:rPr lang="en-US" sz="2800">
                <a:solidFill>
                  <a:srgbClr val="538CD5"/>
                </a:solidFill>
              </a:rPr>
              <a:t>Principle suggest that there is no such unit exist.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520"/>
              <a:buFont typeface="Noto Sans Symbols"/>
              <a:buNone/>
            </a:pPr>
            <a:endParaRPr sz="2800">
              <a:solidFill>
                <a:srgbClr val="538CD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 sz="2400">
                <a:solidFill>
                  <a:schemeClr val="dk1"/>
                </a:solidFill>
              </a:rPr>
              <a:t>We only express the time taken by an algorithm within a multiplicative constant.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880"/>
              <a:buNone/>
            </a:pPr>
            <a:r>
              <a:rPr lang="en-US" sz="3200">
                <a:solidFill>
                  <a:srgbClr val="538CD5"/>
                </a:solidFill>
              </a:rPr>
              <a:t>In the order of t(n)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20"/>
              <a:buNone/>
            </a:pPr>
            <a:endParaRPr sz="800">
              <a:solidFill>
                <a:srgbClr val="538CD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520"/>
              <a:buNone/>
            </a:pPr>
            <a:r>
              <a:rPr lang="en-US" sz="2800">
                <a:solidFill>
                  <a:srgbClr val="538CD5"/>
                </a:solidFill>
              </a:rPr>
              <a:t>Frequently occurring orders:</a:t>
            </a:r>
            <a:endParaRPr/>
          </a:p>
          <a:p>
            <a:pPr marL="457200" lvl="1" indent="-13715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</a:rPr>
              <a:t>Linear</a:t>
            </a:r>
            <a:endParaRPr/>
          </a:p>
          <a:p>
            <a:pPr marL="457200" lvl="1" indent="-13715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</a:rPr>
              <a:t>Quadratic</a:t>
            </a:r>
            <a:endParaRPr/>
          </a:p>
          <a:p>
            <a:pPr marL="457200" lvl="1" indent="-13715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</a:rPr>
              <a:t>Cubic</a:t>
            </a:r>
            <a:endParaRPr/>
          </a:p>
          <a:p>
            <a:pPr marL="457200" lvl="1" indent="-13715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</a:rPr>
              <a:t>Polynomial</a:t>
            </a:r>
            <a:endParaRPr/>
          </a:p>
          <a:p>
            <a:pPr marL="457200" lvl="1" indent="-13715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</a:rPr>
              <a:t>Exponential,  etc.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880"/>
              <a:buNone/>
            </a:pPr>
            <a:r>
              <a:rPr lang="en-US">
                <a:solidFill>
                  <a:srgbClr val="538CD5"/>
                </a:solidFill>
              </a:rPr>
              <a:t>Hidden constants: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 sz="2400">
                <a:solidFill>
                  <a:schemeClr val="dk1"/>
                </a:solidFill>
              </a:rPr>
              <a:t>	n</a:t>
            </a:r>
            <a:r>
              <a:rPr lang="en-US" sz="2400" baseline="30000">
                <a:solidFill>
                  <a:schemeClr val="dk1"/>
                </a:solidFill>
              </a:rPr>
              <a:t>2</a:t>
            </a:r>
            <a:r>
              <a:rPr lang="en-US" sz="2400">
                <a:solidFill>
                  <a:schemeClr val="dk1"/>
                </a:solidFill>
              </a:rPr>
              <a:t> days and n</a:t>
            </a:r>
            <a:r>
              <a:rPr lang="en-US" sz="2400" baseline="30000">
                <a:solidFill>
                  <a:schemeClr val="dk1"/>
                </a:solidFill>
              </a:rPr>
              <a:t>3</a:t>
            </a:r>
            <a:r>
              <a:rPr lang="en-US" sz="2400">
                <a:solidFill>
                  <a:schemeClr val="dk1"/>
                </a:solidFill>
              </a:rPr>
              <a:t> seconds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40"/>
              <a:buNone/>
            </a:pPr>
            <a:endParaRPr sz="3600">
              <a:solidFill>
                <a:srgbClr val="538CD5"/>
              </a:solidFill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80"/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Noto Sans Symbols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>
                <a:solidFill>
                  <a:srgbClr val="538CD5"/>
                </a:solidFill>
              </a:rPr>
              <a:t>Common time complexities</a:t>
            </a:r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body" idx="1"/>
          </p:nvPr>
        </p:nvSpPr>
        <p:spPr>
          <a:xfrm>
            <a:off x="2667000" y="1524000"/>
            <a:ext cx="5867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O(1)		constant time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O(log n)		log time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O(n)		linear time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O(n log n)	log linear time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		quadratic time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		cubic time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O(2</a:t>
            </a:r>
            <a:r>
              <a:rPr lang="en-US" sz="3200" baseline="30000" dirty="0"/>
              <a:t>n</a:t>
            </a:r>
            <a:r>
              <a:rPr lang="en-US" dirty="0"/>
              <a:t>)		exponential time</a:t>
            </a:r>
            <a:endParaRPr dirty="0"/>
          </a:p>
        </p:txBody>
      </p:sp>
      <p:sp>
        <p:nvSpPr>
          <p:cNvPr id="157" name="Google Shape;157;p12"/>
          <p:cNvSpPr txBox="1"/>
          <p:nvPr/>
        </p:nvSpPr>
        <p:spPr>
          <a:xfrm>
            <a:off x="762000" y="1371600"/>
            <a:ext cx="1828800" cy="436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</a:t>
            </a:r>
            <a:endParaRPr sz="2800" b="0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WORSE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8" name="Google Shape;158;p12"/>
          <p:cNvCxnSpPr/>
          <p:nvPr/>
        </p:nvCxnSpPr>
        <p:spPr>
          <a:xfrm>
            <a:off x="1633538" y="1981200"/>
            <a:ext cx="0" cy="3200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Google Shape;164;p13"/>
          <p:cNvGraphicFramePr/>
          <p:nvPr/>
        </p:nvGraphicFramePr>
        <p:xfrm>
          <a:off x="395288" y="1250947"/>
          <a:ext cx="8497875" cy="5226125"/>
        </p:xfrm>
        <a:graphic>
          <a:graphicData uri="http://schemas.openxmlformats.org/drawingml/2006/table">
            <a:tbl>
              <a:tblPr>
                <a:noFill/>
                <a:tableStyleId>{228F8408-4791-4600-93E1-49F2FB369910}</a:tableStyleId>
              </a:tblPr>
              <a:tblGrid>
                <a:gridCol w="100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79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</a:t>
                      </a:r>
                      <a:r>
                        <a:rPr lang="en-US" sz="20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</a:t>
                      </a:r>
                      <a:r>
                        <a:rPr lang="en-US" sz="20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2000" b="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</a:t>
                      </a:r>
                      <a:r>
                        <a:rPr lang="en-US" sz="20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2000" b="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0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0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2000" b="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512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4,096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65,536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160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1,024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32,768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4,294,967,296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384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4,094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262,144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1.84 * 10</a:t>
                      </a:r>
                      <a:r>
                        <a:rPr lang="en-US" sz="18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</a:t>
                      </a:r>
                      <a:endParaRPr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896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16,384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2,097,152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3.40 * 10</a:t>
                      </a:r>
                      <a:r>
                        <a:rPr lang="en-US" sz="18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</a:t>
                      </a:r>
                      <a:endParaRPr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2,048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65,536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16,777,216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1.15 * 10</a:t>
                      </a:r>
                      <a:r>
                        <a:rPr lang="en-US" sz="18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512</a:t>
                      </a:r>
                      <a:endParaRPr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512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4,608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262,144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134,217,728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1.34 * 10</a:t>
                      </a:r>
                      <a:r>
                        <a:rPr lang="en-US" sz="18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154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1024</a:t>
                      </a:r>
                      <a:endParaRPr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1,024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10,240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1,048,576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1,073,741,824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1.79 * 10</a:t>
                      </a:r>
                      <a:r>
                        <a:rPr lang="en-US" sz="18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308</a:t>
                      </a:r>
                      <a:endParaRPr/>
                    </a:p>
                  </a:txBody>
                  <a:tcPr marL="90000" marR="90000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5" name="Google Shape;165;p13"/>
          <p:cNvSpPr txBox="1"/>
          <p:nvPr/>
        </p:nvSpPr>
        <p:spPr>
          <a:xfrm>
            <a:off x="457200" y="228600"/>
            <a:ext cx="8382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The Growth Rate of the Six  Popular  functions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/>
        </p:nvSpPr>
        <p:spPr>
          <a:xfrm>
            <a:off x="457200" y="228600"/>
            <a:ext cx="8382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Average, Best and Worst Case</a:t>
            </a:r>
            <a:endParaRPr sz="4400" b="0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609600" y="15240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762000" y="16764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609600" y="1143001"/>
            <a:ext cx="7924800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we would like to find the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 to perform an algorithm</a:t>
            </a:r>
            <a:endParaRPr dirty="0"/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Sometimes the “average” isn’t well defined</a:t>
            </a:r>
            <a:endParaRPr dirty="0"/>
          </a:p>
          <a:p>
            <a:pPr marL="914400" marR="0" lvl="2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Sorting an “average” array</a:t>
            </a:r>
            <a:endParaRPr dirty="0"/>
          </a:p>
          <a:p>
            <a:pPr marL="1371600" marR="0" lvl="3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typically depends on how out of order the array is</a:t>
            </a:r>
            <a:endParaRPr dirty="0"/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finding the average is too difficult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we have to be satisfied with finding the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(longest) time required</a:t>
            </a:r>
            <a:endParaRPr dirty="0"/>
          </a:p>
          <a:p>
            <a:pPr marL="457200" marR="0" lvl="1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this is even what we want (say, for time-critical operations)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(fastest) case is seldom of interest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>
            <a:spLocks noGrp="1"/>
          </p:cNvSpPr>
          <p:nvPr>
            <p:ph type="ctrTitle"/>
          </p:nvPr>
        </p:nvSpPr>
        <p:spPr>
          <a:xfrm>
            <a:off x="609600" y="1524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538CD5"/>
                </a:solidFill>
              </a:rPr>
              <a:t>Why to look for efficiency?</a:t>
            </a:r>
            <a:endParaRPr sz="4800">
              <a:solidFill>
                <a:srgbClr val="538CD5"/>
              </a:solidFill>
            </a:endParaRPr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1"/>
          </p:nvPr>
        </p:nvSpPr>
        <p:spPr>
          <a:xfrm>
            <a:off x="609600" y="15240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340"/>
              <a:buNone/>
            </a:pPr>
            <a:r>
              <a:rPr lang="en-US" sz="2600">
                <a:solidFill>
                  <a:srgbClr val="538CD5"/>
                </a:solidFill>
              </a:rPr>
              <a:t>What to choose: Better hardware or better algorithm?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Case 1: Algo1 on machine1 (takes 10</a:t>
            </a:r>
            <a:r>
              <a:rPr lang="en-US" sz="2400" baseline="30000">
                <a:solidFill>
                  <a:schemeClr val="dk1"/>
                </a:solidFill>
              </a:rPr>
              <a:t>-4</a:t>
            </a:r>
            <a:r>
              <a:rPr lang="en-US" sz="2400">
                <a:solidFill>
                  <a:schemeClr val="dk1"/>
                </a:solidFill>
              </a:rPr>
              <a:t> * 2</a:t>
            </a:r>
            <a:r>
              <a:rPr lang="en-US" sz="2400" baseline="30000">
                <a:solidFill>
                  <a:schemeClr val="dk1"/>
                </a:solidFill>
              </a:rPr>
              <a:t>n</a:t>
            </a:r>
            <a:r>
              <a:rPr lang="en-US" sz="2400">
                <a:solidFill>
                  <a:schemeClr val="dk1"/>
                </a:solidFill>
              </a:rPr>
              <a:t> seconds)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 sz="2400">
                <a:solidFill>
                  <a:schemeClr val="dk1"/>
                </a:solidFill>
              </a:rPr>
              <a:t>for n=10,	t=1/10 sec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	for n=20,	t≈2 minutes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	for n=30,	t ≥ 1 day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	for n=38,	t ≥ 1 year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Case 2: Algo1 on machine2 (takes 10</a:t>
            </a:r>
            <a:r>
              <a:rPr lang="en-US" sz="2400" baseline="30000">
                <a:solidFill>
                  <a:schemeClr val="dk1"/>
                </a:solidFill>
              </a:rPr>
              <a:t>-6</a:t>
            </a:r>
            <a:r>
              <a:rPr lang="en-US" sz="2400">
                <a:solidFill>
                  <a:schemeClr val="dk1"/>
                </a:solidFill>
              </a:rPr>
              <a:t> * 2</a:t>
            </a:r>
            <a:r>
              <a:rPr lang="en-US" sz="2400" baseline="30000">
                <a:solidFill>
                  <a:schemeClr val="dk1"/>
                </a:solidFill>
              </a:rPr>
              <a:t>n</a:t>
            </a:r>
            <a:r>
              <a:rPr lang="en-US" sz="2400">
                <a:solidFill>
                  <a:schemeClr val="dk1"/>
                </a:solidFill>
              </a:rPr>
              <a:t> seconds, 100x faster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	for n=10,	t=1/1000 sec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	.. 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	for n=45,	t ≥ 1 year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Noto Sans Symbols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>
            <a:spLocks noGrp="1"/>
          </p:cNvSpPr>
          <p:nvPr>
            <p:ph type="ctrTitle"/>
          </p:nvPr>
        </p:nvSpPr>
        <p:spPr>
          <a:xfrm>
            <a:off x="609600" y="1524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538CD5"/>
                </a:solidFill>
              </a:rPr>
              <a:t>Why to look for efficiency?</a:t>
            </a:r>
            <a:endParaRPr sz="4800">
              <a:solidFill>
                <a:srgbClr val="538CD5"/>
              </a:solidFill>
            </a:endParaRPr>
          </a:p>
        </p:txBody>
      </p:sp>
      <p:sp>
        <p:nvSpPr>
          <p:cNvPr id="198" name="Google Shape;198;p18"/>
          <p:cNvSpPr txBox="1">
            <a:spLocks noGrp="1"/>
          </p:cNvSpPr>
          <p:nvPr>
            <p:ph type="subTitle" idx="1"/>
          </p:nvPr>
        </p:nvSpPr>
        <p:spPr>
          <a:xfrm>
            <a:off x="609600" y="15240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340"/>
              <a:buNone/>
            </a:pPr>
            <a:r>
              <a:rPr lang="en-US" sz="2600">
                <a:solidFill>
                  <a:srgbClr val="538CD5"/>
                </a:solidFill>
              </a:rPr>
              <a:t>What happens with better algorithm?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Case 3: Algo2 on machine1 (takes 10</a:t>
            </a:r>
            <a:r>
              <a:rPr lang="en-US" sz="2400" baseline="30000">
                <a:solidFill>
                  <a:schemeClr val="dk1"/>
                </a:solidFill>
              </a:rPr>
              <a:t>-2</a:t>
            </a:r>
            <a:r>
              <a:rPr lang="en-US" sz="2400">
                <a:solidFill>
                  <a:schemeClr val="dk1"/>
                </a:solidFill>
              </a:rPr>
              <a:t> * n</a:t>
            </a:r>
            <a:r>
              <a:rPr lang="en-US" sz="2400" baseline="30000">
                <a:solidFill>
                  <a:schemeClr val="dk1"/>
                </a:solidFill>
              </a:rPr>
              <a:t>3</a:t>
            </a:r>
            <a:r>
              <a:rPr lang="en-US" sz="2400">
                <a:solidFill>
                  <a:schemeClr val="dk1"/>
                </a:solidFill>
              </a:rPr>
              <a:t> seconds)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 sz="2400">
                <a:solidFill>
                  <a:schemeClr val="dk1"/>
                </a:solidFill>
              </a:rPr>
              <a:t>for n=10,	t=10 sec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	for n=20,	t≈1 or 2 minutes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	for n=30,	t≈4.5 minutes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	.. 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	for n=200,	t ≥ 1 day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	for n=1500,	t ≈ 1 year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Case 4: Algo2 on machine2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	even faster than case 3..!!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Noto Sans Symbols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ctrTitle"/>
          </p:nvPr>
        </p:nvSpPr>
        <p:spPr>
          <a:xfrm>
            <a:off x="609600" y="1524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538CD5"/>
                </a:solidFill>
              </a:rPr>
              <a:t>Introduction to Algorithms</a:t>
            </a:r>
            <a:endParaRPr sz="4800">
              <a:solidFill>
                <a:srgbClr val="538CD5"/>
              </a:solidFill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subTitle" idx="1"/>
          </p:nvPr>
        </p:nvSpPr>
        <p:spPr>
          <a:xfrm>
            <a:off x="609600" y="15240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82880" algn="just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880"/>
              <a:buFont typeface="Noto Sans Symbols"/>
              <a:buChar char="⮚"/>
            </a:pPr>
            <a:r>
              <a:rPr lang="en-US" dirty="0" smtClean="0">
                <a:solidFill>
                  <a:srgbClr val="538CD5"/>
                </a:solidFill>
              </a:rPr>
              <a:t> Algorithm</a:t>
            </a:r>
            <a:r>
              <a:rPr lang="en-US" dirty="0">
                <a:solidFill>
                  <a:srgbClr val="538CD5"/>
                </a:solidFill>
              </a:rPr>
              <a:t>: </a:t>
            </a:r>
            <a:r>
              <a:rPr lang="en-US" dirty="0">
                <a:solidFill>
                  <a:schemeClr val="dk1"/>
                </a:solidFill>
              </a:rPr>
              <a:t>It is the finite sequence of operations/instructions which transform the given input to correct output.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Noto Sans Symbols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-203200" algn="just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Noto Sans Symbols"/>
              <a:buChar char="⮚"/>
            </a:pPr>
            <a:r>
              <a:rPr lang="en-US" dirty="0" smtClean="0">
                <a:solidFill>
                  <a:srgbClr val="538CD5"/>
                </a:solidFill>
              </a:rPr>
              <a:t> </a:t>
            </a:r>
            <a:r>
              <a:rPr lang="en-US" dirty="0" err="1" smtClean="0">
                <a:solidFill>
                  <a:srgbClr val="538CD5"/>
                </a:solidFill>
              </a:rPr>
              <a:t>Algorithmics</a:t>
            </a:r>
            <a:r>
              <a:rPr lang="en-US" dirty="0">
                <a:solidFill>
                  <a:srgbClr val="538CD5"/>
                </a:solidFill>
              </a:rPr>
              <a:t>:</a:t>
            </a:r>
            <a:r>
              <a:rPr lang="en-US" dirty="0">
                <a:solidFill>
                  <a:schemeClr val="dk1"/>
                </a:solidFill>
              </a:rPr>
              <a:t> it is the branch that performs the study of algorithms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ctrTitle"/>
          </p:nvPr>
        </p:nvSpPr>
        <p:spPr>
          <a:xfrm>
            <a:off x="609600" y="1524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538CD5"/>
                </a:solidFill>
              </a:rPr>
              <a:t>Properties of algorithms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subTitle" idx="1"/>
          </p:nvPr>
        </p:nvSpPr>
        <p:spPr>
          <a:xfrm>
            <a:off x="609600" y="15240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 indent="-45720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1"/>
                </a:solidFill>
              </a:rPr>
              <a:t>Input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from a specified set,</a:t>
            </a:r>
            <a:endParaRPr dirty="0"/>
          </a:p>
          <a:p>
            <a:pPr lvl="0" indent="-45720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Output</a:t>
            </a:r>
            <a:r>
              <a:rPr lang="en-US" dirty="0">
                <a:solidFill>
                  <a:schemeClr val="dk1"/>
                </a:solidFill>
              </a:rPr>
              <a:t> from a specified set (solution),</a:t>
            </a:r>
            <a:endParaRPr dirty="0"/>
          </a:p>
          <a:p>
            <a:pPr lvl="0" indent="-45720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Definiteness</a:t>
            </a:r>
            <a:r>
              <a:rPr lang="en-US" dirty="0">
                <a:solidFill>
                  <a:schemeClr val="dk1"/>
                </a:solidFill>
              </a:rPr>
              <a:t> of every step in the computation,</a:t>
            </a:r>
            <a:endParaRPr dirty="0"/>
          </a:p>
          <a:p>
            <a:pPr lvl="0" indent="-45720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Correctness</a:t>
            </a:r>
            <a:r>
              <a:rPr lang="en-US" dirty="0">
                <a:solidFill>
                  <a:schemeClr val="dk1"/>
                </a:solidFill>
              </a:rPr>
              <a:t> of output for every possible input,</a:t>
            </a:r>
            <a:endParaRPr dirty="0"/>
          </a:p>
          <a:p>
            <a:pPr lvl="0" indent="-45720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Finiteness</a:t>
            </a:r>
            <a:r>
              <a:rPr lang="en-US" dirty="0">
                <a:solidFill>
                  <a:schemeClr val="dk1"/>
                </a:solidFill>
              </a:rPr>
              <a:t> of the number of calculation steps,</a:t>
            </a:r>
            <a:endParaRPr dirty="0"/>
          </a:p>
          <a:p>
            <a:pPr lvl="0" indent="-45720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Effectiveness</a:t>
            </a:r>
            <a:r>
              <a:rPr lang="en-US" dirty="0">
                <a:solidFill>
                  <a:schemeClr val="dk1"/>
                </a:solidFill>
              </a:rPr>
              <a:t> of each calculation step and</a:t>
            </a:r>
            <a:endParaRPr dirty="0"/>
          </a:p>
          <a:p>
            <a:pPr lvl="0" indent="-45720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Generality</a:t>
            </a:r>
            <a:r>
              <a:rPr lang="en-US" dirty="0">
                <a:solidFill>
                  <a:schemeClr val="dk1"/>
                </a:solidFill>
              </a:rPr>
              <a:t> for a class of problems.</a:t>
            </a:r>
            <a:endParaRPr dirty="0"/>
          </a:p>
          <a:p>
            <a:pPr lvl="0" indent="-457200" algn="just" rtl="0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ctrTitle"/>
          </p:nvPr>
        </p:nvSpPr>
        <p:spPr>
          <a:xfrm>
            <a:off x="609600" y="1524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538CD5"/>
                </a:solidFill>
              </a:rPr>
              <a:t>Problems &amp; Instance</a:t>
            </a:r>
            <a:endParaRPr sz="4800">
              <a:solidFill>
                <a:srgbClr val="538CD5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ubTitle" idx="1"/>
          </p:nvPr>
        </p:nvSpPr>
        <p:spPr>
          <a:xfrm>
            <a:off x="609600" y="15240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82880" algn="just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880"/>
              <a:buFont typeface="Noto Sans Symbols"/>
              <a:buChar char="⮚"/>
            </a:pPr>
            <a:r>
              <a:rPr lang="en-US" dirty="0">
                <a:solidFill>
                  <a:srgbClr val="538CD5"/>
                </a:solidFill>
              </a:rPr>
              <a:t>Problem: </a:t>
            </a:r>
            <a:r>
              <a:rPr lang="en-US" dirty="0">
                <a:solidFill>
                  <a:schemeClr val="dk1"/>
                </a:solidFill>
              </a:rPr>
              <a:t>Multiply two positive integers</a:t>
            </a:r>
            <a:endParaRPr dirty="0"/>
          </a:p>
          <a:p>
            <a:pPr marL="0" lvl="0" indent="-203200" algn="just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Noto Sans Symbols"/>
              <a:buChar char="⮚"/>
            </a:pPr>
            <a:r>
              <a:rPr lang="en-US" dirty="0">
                <a:solidFill>
                  <a:srgbClr val="538CD5"/>
                </a:solidFill>
              </a:rPr>
              <a:t>Instance:</a:t>
            </a:r>
            <a:r>
              <a:rPr lang="en-US" dirty="0">
                <a:solidFill>
                  <a:schemeClr val="dk1"/>
                </a:solidFill>
              </a:rPr>
              <a:t> </a:t>
            </a:r>
            <a:endParaRPr dirty="0"/>
          </a:p>
          <a:p>
            <a:pPr marL="457200" lvl="1" indent="-177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>
                <a:solidFill>
                  <a:schemeClr val="dk1"/>
                </a:solidFill>
              </a:rPr>
              <a:t>(10,2) is proper instance for above problem</a:t>
            </a:r>
            <a:endParaRPr dirty="0"/>
          </a:p>
          <a:p>
            <a:pPr marL="457200" lvl="1" indent="-177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>
                <a:solidFill>
                  <a:schemeClr val="dk1"/>
                </a:solidFill>
              </a:rPr>
              <a:t>(-5,2) is not proper instance</a:t>
            </a:r>
            <a:endParaRPr dirty="0"/>
          </a:p>
          <a:p>
            <a:pPr marL="457200" lvl="1" indent="-177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>
                <a:solidFill>
                  <a:schemeClr val="dk1"/>
                </a:solidFill>
              </a:rPr>
              <a:t>(10,2.5) is again not proper instance</a:t>
            </a:r>
            <a:endParaRPr dirty="0"/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Noto Sans Symbols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-165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 dirty="0">
                <a:solidFill>
                  <a:schemeClr val="dk1"/>
                </a:solidFill>
              </a:rPr>
              <a:t>Algorithm must work correctly on every instance it claims to solve</a:t>
            </a:r>
            <a:endParaRPr dirty="0"/>
          </a:p>
          <a:p>
            <a:pPr marL="0" lvl="0" indent="-165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 dirty="0">
                <a:solidFill>
                  <a:schemeClr val="dk1"/>
                </a:solidFill>
              </a:rPr>
              <a:t>How to show that it works incorrect?</a:t>
            </a:r>
            <a:endParaRPr dirty="0"/>
          </a:p>
          <a:p>
            <a:pPr marL="457200" lvl="1" indent="-165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 dirty="0">
                <a:solidFill>
                  <a:schemeClr val="dk1"/>
                </a:solidFill>
              </a:rPr>
              <a:t>Find any one instance for which it doesn’t work correctly</a:t>
            </a:r>
            <a:endParaRPr dirty="0"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Noto Sans Symbols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Noto Sans Symbols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ctrTitle"/>
          </p:nvPr>
        </p:nvSpPr>
        <p:spPr>
          <a:xfrm>
            <a:off x="609600" y="1524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538CD5"/>
                </a:solidFill>
              </a:rPr>
              <a:t>Problems &amp; Instance (contd..)</a:t>
            </a:r>
            <a:endParaRPr sz="4800">
              <a:solidFill>
                <a:srgbClr val="538CD5"/>
              </a:solidFill>
            </a:endParaRPr>
          </a:p>
        </p:txBody>
      </p:sp>
      <p:sp>
        <p:nvSpPr>
          <p:cNvPr id="113" name="Google Shape;113;p5"/>
          <p:cNvSpPr txBox="1">
            <a:spLocks noGrp="1"/>
          </p:cNvSpPr>
          <p:nvPr>
            <p:ph type="subTitle" idx="1"/>
          </p:nvPr>
        </p:nvSpPr>
        <p:spPr>
          <a:xfrm>
            <a:off x="609600" y="15240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42925" lvl="0" indent="-542925" algn="just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880"/>
              <a:buFont typeface="Noto Sans Symbols"/>
              <a:buChar char="⮚"/>
            </a:pPr>
            <a:r>
              <a:rPr lang="en-US" dirty="0">
                <a:solidFill>
                  <a:srgbClr val="538CD5"/>
                </a:solidFill>
              </a:rPr>
              <a:t>Domain of definition (The set of instances): </a:t>
            </a:r>
            <a:endParaRPr lang="en-US" dirty="0" smtClean="0">
              <a:solidFill>
                <a:srgbClr val="538CD5"/>
              </a:solidFill>
            </a:endParaRP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880"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dk1"/>
                </a:solidFill>
              </a:rPr>
              <a:t>To </a:t>
            </a:r>
            <a:r>
              <a:rPr lang="en-US" sz="2800" dirty="0">
                <a:solidFill>
                  <a:schemeClr val="dk1"/>
                </a:solidFill>
              </a:rPr>
              <a:t>prove the correctness of the algorithm, one needs to limit the size of instance</a:t>
            </a:r>
            <a:r>
              <a:rPr lang="en-US" sz="2800" dirty="0" smtClean="0">
                <a:solidFill>
                  <a:schemeClr val="dk1"/>
                </a:solidFill>
              </a:rPr>
              <a:t>.</a:t>
            </a:r>
            <a:endParaRPr sz="2800" dirty="0">
              <a:solidFill>
                <a:schemeClr val="dk1"/>
              </a:solidFill>
            </a:endParaRP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Any real computing device has a limit on the size of instances it can handle, either because the numbers involved get too big or because we run out of storage.</a:t>
            </a:r>
            <a:endParaRPr dirty="0"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Noto Sans Symbols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Noto Sans Symbols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ctrTitle"/>
          </p:nvPr>
        </p:nvSpPr>
        <p:spPr>
          <a:xfrm>
            <a:off x="609600" y="1524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538CD5"/>
                </a:solidFill>
              </a:rPr>
              <a:t>Size of instance</a:t>
            </a:r>
            <a:endParaRPr sz="4800">
              <a:solidFill>
                <a:srgbClr val="538CD5"/>
              </a:solidFill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1"/>
          </p:nvPr>
        </p:nvSpPr>
        <p:spPr>
          <a:xfrm>
            <a:off x="609600" y="15240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dirty="0">
                <a:solidFill>
                  <a:schemeClr val="dk1"/>
                </a:solidFill>
              </a:rPr>
              <a:t>If we are searching an array, the “size” of the input could be the size of the array</a:t>
            </a:r>
            <a:endParaRPr dirty="0"/>
          </a:p>
          <a:p>
            <a:pPr marL="0" lvl="0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dirty="0">
                <a:solidFill>
                  <a:schemeClr val="dk1"/>
                </a:solidFill>
              </a:rPr>
              <a:t>If we are merging two arrays, the “size” could be the sum of the two array sizes</a:t>
            </a:r>
            <a:endParaRPr dirty="0"/>
          </a:p>
          <a:p>
            <a:pPr marL="0" lvl="0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dirty="0">
                <a:solidFill>
                  <a:schemeClr val="dk1"/>
                </a:solidFill>
              </a:rPr>
              <a:t>If we are computing the </a:t>
            </a:r>
            <a:r>
              <a:rPr lang="en-US" sz="2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US" sz="2800" baseline="30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</a:t>
            </a:r>
            <a:r>
              <a:rPr lang="en-US" sz="2800" dirty="0">
                <a:solidFill>
                  <a:schemeClr val="dk1"/>
                </a:solidFill>
              </a:rPr>
              <a:t> Fibonacci number, or the </a:t>
            </a:r>
            <a:r>
              <a:rPr lang="en-US" sz="2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US" sz="2800" baseline="30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</a:t>
            </a:r>
            <a:r>
              <a:rPr lang="en-US" sz="2800" dirty="0">
                <a:solidFill>
                  <a:schemeClr val="dk1"/>
                </a:solidFill>
              </a:rPr>
              <a:t> factorial, the “size” is </a:t>
            </a:r>
            <a:r>
              <a:rPr lang="en-US" sz="2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endParaRPr dirty="0"/>
          </a:p>
          <a:p>
            <a:pPr marL="0" lvl="0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dirty="0">
                <a:solidFill>
                  <a:schemeClr val="dk1"/>
                </a:solidFill>
              </a:rPr>
              <a:t>We choose the “size” to be the parameter that most influences the actual time/space required</a:t>
            </a:r>
            <a:endParaRPr dirty="0"/>
          </a:p>
          <a:p>
            <a:pPr marL="45720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>
                <a:solidFill>
                  <a:schemeClr val="dk1"/>
                </a:solidFill>
              </a:rPr>
              <a:t>It is </a:t>
            </a:r>
            <a:r>
              <a:rPr lang="en-US" i="1" dirty="0">
                <a:solidFill>
                  <a:schemeClr val="dk1"/>
                </a:solidFill>
              </a:rPr>
              <a:t>usually</a:t>
            </a:r>
            <a:r>
              <a:rPr lang="en-US" dirty="0">
                <a:solidFill>
                  <a:schemeClr val="dk1"/>
                </a:solidFill>
              </a:rPr>
              <a:t> obvious what this parameter is</a:t>
            </a:r>
            <a:endParaRPr dirty="0"/>
          </a:p>
          <a:p>
            <a:pPr marL="45720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>
                <a:solidFill>
                  <a:schemeClr val="dk1"/>
                </a:solidFill>
              </a:rPr>
              <a:t>Sometimes we need two or more parameters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Noto Sans Symbols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Noto Sans Symbols"/>
              <a:buNone/>
            </a:pP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ctrTitle"/>
          </p:nvPr>
        </p:nvSpPr>
        <p:spPr>
          <a:xfrm>
            <a:off x="609600" y="1524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538CD5"/>
                </a:solidFill>
              </a:rPr>
              <a:t>Efficiency of Algorithms</a:t>
            </a:r>
            <a:endParaRPr sz="4800">
              <a:solidFill>
                <a:srgbClr val="538CD5"/>
              </a:solidFill>
            </a:endParaRPr>
          </a:p>
        </p:txBody>
      </p:sp>
      <p:sp>
        <p:nvSpPr>
          <p:cNvPr id="125" name="Google Shape;125;p7"/>
          <p:cNvSpPr txBox="1">
            <a:spLocks noGrp="1"/>
          </p:cNvSpPr>
          <p:nvPr>
            <p:ph type="subTitle" idx="1"/>
          </p:nvPr>
        </p:nvSpPr>
        <p:spPr>
          <a:xfrm>
            <a:off x="609600" y="15240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-182880" algn="just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880"/>
              <a:buFont typeface="Noto Sans Symbols"/>
              <a:buChar char="⮚"/>
            </a:pPr>
            <a:r>
              <a:rPr lang="en-US" dirty="0">
                <a:solidFill>
                  <a:srgbClr val="538CD5"/>
                </a:solidFill>
              </a:rPr>
              <a:t>Which algorithm needs to be chosen when more than one algorithm is available?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</a:pPr>
            <a:r>
              <a:rPr lang="en-US" dirty="0">
                <a:solidFill>
                  <a:schemeClr val="dk1"/>
                </a:solidFill>
              </a:rPr>
              <a:t>Three Approaches:</a:t>
            </a:r>
            <a:endParaRPr dirty="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520"/>
              <a:buFont typeface="Noto Sans Symbols"/>
              <a:buChar char="⮚"/>
            </a:pPr>
            <a:r>
              <a:rPr lang="en-US" sz="2800" dirty="0">
                <a:solidFill>
                  <a:srgbClr val="538CD5"/>
                </a:solidFill>
              </a:rPr>
              <a:t>Empirical (Posteriori) </a:t>
            </a:r>
            <a:endParaRPr dirty="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</a:pPr>
            <a:r>
              <a:rPr lang="en-US" sz="2800" dirty="0">
                <a:solidFill>
                  <a:schemeClr val="dk1"/>
                </a:solidFill>
              </a:rPr>
              <a:t>	</a:t>
            </a:r>
            <a:r>
              <a:rPr lang="en-US" sz="2400" dirty="0">
                <a:solidFill>
                  <a:schemeClr val="dk1"/>
                </a:solidFill>
              </a:rPr>
              <a:t>programming all the techniques and trying them of different instances.</a:t>
            </a:r>
            <a:endParaRPr sz="2800" dirty="0">
              <a:solidFill>
                <a:schemeClr val="dk1"/>
              </a:solidFill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520"/>
              <a:buFont typeface="Noto Sans Symbols"/>
              <a:buChar char="⮚"/>
            </a:pPr>
            <a:r>
              <a:rPr lang="en-US" sz="2800" dirty="0">
                <a:solidFill>
                  <a:srgbClr val="538CD5"/>
                </a:solidFill>
              </a:rPr>
              <a:t>Theoretical (Priori):</a:t>
            </a:r>
            <a:endParaRPr dirty="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</a:pPr>
            <a:r>
              <a:rPr lang="en-US" sz="2800" dirty="0">
                <a:solidFill>
                  <a:schemeClr val="dk1"/>
                </a:solidFill>
              </a:rPr>
              <a:t>	</a:t>
            </a:r>
            <a:r>
              <a:rPr lang="en-US" sz="2400" dirty="0">
                <a:solidFill>
                  <a:schemeClr val="dk1"/>
                </a:solidFill>
              </a:rPr>
              <a:t>determining mathematically the quantity of resources needed as a function of the size of instance.</a:t>
            </a:r>
            <a:endParaRPr dirty="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 sz="2400" dirty="0">
                <a:solidFill>
                  <a:schemeClr val="dk1"/>
                </a:solidFill>
              </a:rPr>
              <a:t>	Resources: computing time, storage space.</a:t>
            </a:r>
            <a:r>
              <a:rPr lang="en-US" sz="2800" dirty="0">
                <a:solidFill>
                  <a:schemeClr val="dk1"/>
                </a:solidFill>
              </a:rPr>
              <a:t>	</a:t>
            </a:r>
            <a:endParaRPr dirty="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520"/>
              <a:buFont typeface="Noto Sans Symbols"/>
              <a:buChar char="⮚"/>
            </a:pPr>
            <a:r>
              <a:rPr lang="en-US" sz="2800" dirty="0">
                <a:solidFill>
                  <a:srgbClr val="538CD5"/>
                </a:solidFill>
              </a:rPr>
              <a:t>Hybrid approach:</a:t>
            </a:r>
            <a:endParaRPr dirty="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 sz="2400" dirty="0">
                <a:solidFill>
                  <a:schemeClr val="dk1"/>
                </a:solidFill>
              </a:rPr>
              <a:t>	</a:t>
            </a:r>
            <a:r>
              <a:rPr lang="en-US" sz="2400" dirty="0" err="1">
                <a:solidFill>
                  <a:schemeClr val="dk1"/>
                </a:solidFill>
              </a:rPr>
              <a:t>Algo’s</a:t>
            </a:r>
            <a:r>
              <a:rPr lang="en-US" sz="2400" dirty="0">
                <a:solidFill>
                  <a:schemeClr val="dk1"/>
                </a:solidFill>
              </a:rPr>
              <a:t> efficiency is determined theoretically and required numerical parameters are determined empirically</a:t>
            </a:r>
            <a:r>
              <a:rPr lang="en-US" sz="2400" dirty="0" smtClean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Noto Sans Symbols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ctrTitle"/>
          </p:nvPr>
        </p:nvSpPr>
        <p:spPr>
          <a:xfrm>
            <a:off x="609600" y="1524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ct val="100000"/>
              <a:buFont typeface="Calibri"/>
              <a:buNone/>
            </a:pPr>
            <a:r>
              <a:rPr lang="en-US" sz="4800">
                <a:solidFill>
                  <a:srgbClr val="538CD5"/>
                </a:solidFill>
              </a:rPr>
              <a:t>Limitations of Empirical Approach</a:t>
            </a:r>
            <a:endParaRPr sz="4800">
              <a:solidFill>
                <a:srgbClr val="538CD5"/>
              </a:solidFill>
            </a:endParaRPr>
          </a:p>
        </p:txBody>
      </p:sp>
      <p:sp>
        <p:nvSpPr>
          <p:cNvPr id="131" name="Google Shape;131;p8"/>
          <p:cNvSpPr txBox="1">
            <a:spLocks noGrp="1"/>
          </p:cNvSpPr>
          <p:nvPr>
            <p:ph type="subTitle" idx="1"/>
          </p:nvPr>
        </p:nvSpPr>
        <p:spPr>
          <a:xfrm>
            <a:off x="609600" y="15240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77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dirty="0">
                <a:solidFill>
                  <a:schemeClr val="dk1"/>
                </a:solidFill>
              </a:rPr>
              <a:t>The algorithm has to be implemented, which may take a long time and could be very difficult.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Noto Sans Symbols"/>
              <a:buNone/>
            </a:pPr>
            <a:endParaRPr sz="1050" dirty="0">
              <a:solidFill>
                <a:schemeClr val="dk1"/>
              </a:solidFill>
            </a:endParaRPr>
          </a:p>
          <a:p>
            <a:pPr marL="0" lvl="0" indent="-1778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dirty="0">
                <a:solidFill>
                  <a:schemeClr val="dk1"/>
                </a:solidFill>
              </a:rPr>
              <a:t>Results may not be indicative for the running time on other inputs that are not included in the experiments. 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Noto Sans Symbols"/>
              <a:buNone/>
            </a:pPr>
            <a:endParaRPr sz="1050" dirty="0">
              <a:solidFill>
                <a:schemeClr val="dk1"/>
              </a:solidFill>
            </a:endParaRPr>
          </a:p>
          <a:p>
            <a:pPr marL="0" lvl="0" indent="-1778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dirty="0">
                <a:solidFill>
                  <a:schemeClr val="dk1"/>
                </a:solidFill>
              </a:rPr>
              <a:t>In order to compare two algorithms, the same hardware and software must be used.</a:t>
            </a: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ctrTitle"/>
          </p:nvPr>
        </p:nvSpPr>
        <p:spPr>
          <a:xfrm>
            <a:off x="609600" y="1524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538CD5"/>
                </a:solidFill>
              </a:rPr>
              <a:t>Theoretical Approach</a:t>
            </a:r>
            <a:endParaRPr sz="4800">
              <a:solidFill>
                <a:srgbClr val="538CD5"/>
              </a:solidFill>
            </a:endParaRPr>
          </a:p>
        </p:txBody>
      </p:sp>
      <p:sp>
        <p:nvSpPr>
          <p:cNvPr id="137" name="Google Shape;137;p9"/>
          <p:cNvSpPr txBox="1">
            <a:spLocks noGrp="1"/>
          </p:cNvSpPr>
          <p:nvPr>
            <p:ph type="subTitle" idx="1"/>
          </p:nvPr>
        </p:nvSpPr>
        <p:spPr>
          <a:xfrm>
            <a:off x="609600" y="15240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77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dirty="0">
                <a:solidFill>
                  <a:schemeClr val="dk1"/>
                </a:solidFill>
              </a:rPr>
              <a:t>Uses a high-level description of the algorithm instead of an implementation</a:t>
            </a:r>
            <a:endParaRPr dirty="0"/>
          </a:p>
          <a:p>
            <a:pPr marL="0" lvl="0" indent="-1778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dirty="0">
                <a:solidFill>
                  <a:schemeClr val="dk1"/>
                </a:solidFill>
              </a:rPr>
              <a:t>Characterizes running time as a function of the input size, </a:t>
            </a:r>
            <a:r>
              <a:rPr lang="en-US" sz="2800" i="1" dirty="0">
                <a:solidFill>
                  <a:schemeClr val="dk1"/>
                </a:solidFill>
              </a:rPr>
              <a:t>n</a:t>
            </a:r>
            <a:r>
              <a:rPr lang="en-US" sz="2800" dirty="0">
                <a:solidFill>
                  <a:schemeClr val="dk1"/>
                </a:solidFill>
              </a:rPr>
              <a:t>.</a:t>
            </a:r>
            <a:endParaRPr dirty="0"/>
          </a:p>
          <a:p>
            <a:pPr marL="0" lvl="0" indent="-1778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dirty="0">
                <a:solidFill>
                  <a:schemeClr val="dk1"/>
                </a:solidFill>
              </a:rPr>
              <a:t>Takes into account all possible inputs</a:t>
            </a:r>
            <a:endParaRPr dirty="0"/>
          </a:p>
          <a:p>
            <a:pPr marL="0" lvl="0" indent="-1778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dirty="0">
                <a:solidFill>
                  <a:schemeClr val="dk1"/>
                </a:solidFill>
              </a:rPr>
              <a:t>Allows us to evaluate the speed of an algorithm independent of the hardware/software environment</a:t>
            </a: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817</Words>
  <Application>Microsoft Office PowerPoint</Application>
  <PresentationFormat>On-screen Show (4:3)</PresentationFormat>
  <Paragraphs>212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Noto Sans Symbols</vt:lpstr>
      <vt:lpstr>Times New Roman</vt:lpstr>
      <vt:lpstr>Trebuchet MS</vt:lpstr>
      <vt:lpstr>Verdana</vt:lpstr>
      <vt:lpstr>Office Theme</vt:lpstr>
      <vt:lpstr>PowerPoint Presentation</vt:lpstr>
      <vt:lpstr>Introduction to Algorithms</vt:lpstr>
      <vt:lpstr>Properties of algorithms</vt:lpstr>
      <vt:lpstr>Problems &amp; Instance</vt:lpstr>
      <vt:lpstr>Problems &amp; Instance (contd..)</vt:lpstr>
      <vt:lpstr>Size of instance</vt:lpstr>
      <vt:lpstr>Efficiency of Algorithms</vt:lpstr>
      <vt:lpstr>Limitations of Empirical Approach</vt:lpstr>
      <vt:lpstr>Theoretical Approach</vt:lpstr>
      <vt:lpstr>Principle of Invariance</vt:lpstr>
      <vt:lpstr>Principle of Invariance (contd..)</vt:lpstr>
      <vt:lpstr>Common time complexities</vt:lpstr>
      <vt:lpstr>PowerPoint Presentation</vt:lpstr>
      <vt:lpstr>PowerPoint Presentation</vt:lpstr>
      <vt:lpstr>Why to look for efficiency?</vt:lpstr>
      <vt:lpstr>Why to look for efficiency?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7</cp:revision>
  <dcterms:created xsi:type="dcterms:W3CDTF">2006-08-16T00:00:00Z</dcterms:created>
  <dcterms:modified xsi:type="dcterms:W3CDTF">2022-03-11T08:53:48Z</dcterms:modified>
</cp:coreProperties>
</file>