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56"/>
  </p:notesMasterIdLst>
  <p:handoutMasterIdLst>
    <p:handoutMasterId r:id="rId57"/>
  </p:handoutMasterIdLst>
  <p:sldIdLst>
    <p:sldId id="256" r:id="rId5"/>
    <p:sldId id="258" r:id="rId6"/>
    <p:sldId id="259" r:id="rId7"/>
    <p:sldId id="260" r:id="rId8"/>
    <p:sldId id="271" r:id="rId9"/>
    <p:sldId id="272" r:id="rId10"/>
    <p:sldId id="270" r:id="rId11"/>
    <p:sldId id="261" r:id="rId12"/>
    <p:sldId id="262" r:id="rId13"/>
    <p:sldId id="263" r:id="rId14"/>
    <p:sldId id="273" r:id="rId15"/>
    <p:sldId id="274" r:id="rId16"/>
    <p:sldId id="275" r:id="rId17"/>
    <p:sldId id="276" r:id="rId18"/>
    <p:sldId id="264" r:id="rId19"/>
    <p:sldId id="265" r:id="rId20"/>
    <p:sldId id="277" r:id="rId21"/>
    <p:sldId id="278" r:id="rId22"/>
    <p:sldId id="279" r:id="rId23"/>
    <p:sldId id="266" r:id="rId24"/>
    <p:sldId id="267" r:id="rId25"/>
    <p:sldId id="281" r:id="rId26"/>
    <p:sldId id="268" r:id="rId27"/>
    <p:sldId id="282" r:id="rId28"/>
    <p:sldId id="280" r:id="rId29"/>
    <p:sldId id="283" r:id="rId30"/>
    <p:sldId id="284" r:id="rId31"/>
    <p:sldId id="285" r:id="rId32"/>
    <p:sldId id="269" r:id="rId33"/>
    <p:sldId id="287" r:id="rId34"/>
    <p:sldId id="288" r:id="rId35"/>
    <p:sldId id="286" r:id="rId36"/>
    <p:sldId id="289" r:id="rId37"/>
    <p:sldId id="290" r:id="rId38"/>
    <p:sldId id="291" r:id="rId39"/>
    <p:sldId id="292" r:id="rId40"/>
    <p:sldId id="294" r:id="rId41"/>
    <p:sldId id="293" r:id="rId42"/>
    <p:sldId id="296" r:id="rId43"/>
    <p:sldId id="297" r:id="rId44"/>
    <p:sldId id="295" r:id="rId45"/>
    <p:sldId id="298" r:id="rId46"/>
    <p:sldId id="299" r:id="rId47"/>
    <p:sldId id="300" r:id="rId48"/>
    <p:sldId id="301" r:id="rId49"/>
    <p:sldId id="302" r:id="rId50"/>
    <p:sldId id="303" r:id="rId51"/>
    <p:sldId id="304" r:id="rId52"/>
    <p:sldId id="305" r:id="rId53"/>
    <p:sldId id="306" r:id="rId54"/>
    <p:sldId id="307" r:id="rId55"/>
  </p:sldIdLst>
  <p:sldSz cx="9144000" cy="6858000" type="screen4x3"/>
  <p:notesSz cx="6858000" cy="923607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Times New Roman" panose="02020603050405020304" pitchFamily="18" charset="0"/>
        <a:ea typeface="+mn-ea"/>
        <a:cs typeface="Times New Roman" panose="02020603050405020304" pitchFamily="18" charset="0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Times New Roman" panose="02020603050405020304" pitchFamily="18" charset="0"/>
        <a:ea typeface="+mn-ea"/>
        <a:cs typeface="Times New Roman" panose="02020603050405020304" pitchFamily="18" charset="0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Times New Roman" panose="02020603050405020304" pitchFamily="18" charset="0"/>
        <a:ea typeface="+mn-ea"/>
        <a:cs typeface="Times New Roman" panose="02020603050405020304" pitchFamily="18" charset="0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Times New Roman" panose="02020603050405020304" pitchFamily="18" charset="0"/>
        <a:ea typeface="+mn-ea"/>
        <a:cs typeface="Times New Roman" panose="02020603050405020304" pitchFamily="18" charset="0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Times New Roman" panose="02020603050405020304" pitchFamily="18" charset="0"/>
        <a:ea typeface="+mn-ea"/>
        <a:cs typeface="Times New Roman" panose="02020603050405020304" pitchFamily="18" charset="0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Times New Roman" panose="02020603050405020304" pitchFamily="18" charset="0"/>
        <a:ea typeface="+mn-ea"/>
        <a:cs typeface="Times New Roman" panose="02020603050405020304" pitchFamily="18" charset="0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Times New Roman" panose="02020603050405020304" pitchFamily="18" charset="0"/>
        <a:ea typeface="+mn-ea"/>
        <a:cs typeface="Times New Roman" panose="02020603050405020304" pitchFamily="18" charset="0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Times New Roman" panose="02020603050405020304" pitchFamily="18" charset="0"/>
        <a:ea typeface="+mn-ea"/>
        <a:cs typeface="Times New Roman" panose="02020603050405020304" pitchFamily="18" charset="0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Times New Roman" panose="02020603050405020304" pitchFamily="18" charset="0"/>
        <a:ea typeface="+mn-ea"/>
        <a:cs typeface="Times New Roman" panose="02020603050405020304" pitchFamily="18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9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906" autoAdjust="0"/>
    <p:restoredTop sz="90929"/>
  </p:normalViewPr>
  <p:slideViewPr>
    <p:cSldViewPr>
      <p:cViewPr varScale="1">
        <p:scale>
          <a:sx n="76" d="100"/>
          <a:sy n="76" d="100"/>
        </p:scale>
        <p:origin x="1282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>
        <p:scale>
          <a:sx n="100" d="100"/>
          <a:sy n="100" d="100"/>
        </p:scale>
        <p:origin x="-192" y="-60"/>
      </p:cViewPr>
      <p:guideLst>
        <p:guide orient="horz" pos="2909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handoutMaster" Target="handoutMasters/handoutMaster1.xml"/><Relationship Id="rId61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656" tIns="46328" rIns="92656" bIns="46328" numCol="1" anchor="t" anchorCtr="0" compatLnSpc="1">
            <a:prstTxWarp prst="textNoShape">
              <a:avLst/>
            </a:prstTxWarp>
          </a:bodyPr>
          <a:lstStyle>
            <a:lvl1pPr defTabSz="927100">
              <a:defRPr sz="1200"/>
            </a:lvl1pPr>
          </a:lstStyle>
          <a:p>
            <a:endParaRPr lang="en-GB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656" tIns="46328" rIns="92656" bIns="46328" numCol="1" anchor="t" anchorCtr="0" compatLnSpc="1">
            <a:prstTxWarp prst="textNoShape">
              <a:avLst/>
            </a:prstTxWarp>
          </a:bodyPr>
          <a:lstStyle>
            <a:lvl1pPr algn="r" defTabSz="927100">
              <a:defRPr sz="1200"/>
            </a:lvl1pPr>
          </a:lstStyle>
          <a:p>
            <a:endParaRPr lang="en-GB"/>
          </a:p>
        </p:txBody>
      </p:sp>
      <p:sp>
        <p:nvSpPr>
          <p:cNvPr id="512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74113"/>
            <a:ext cx="2971800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656" tIns="46328" rIns="92656" bIns="46328" numCol="1" anchor="b" anchorCtr="0" compatLnSpc="1">
            <a:prstTxWarp prst="textNoShape">
              <a:avLst/>
            </a:prstTxWarp>
          </a:bodyPr>
          <a:lstStyle>
            <a:lvl1pPr defTabSz="927100">
              <a:defRPr sz="1200"/>
            </a:lvl1pPr>
          </a:lstStyle>
          <a:p>
            <a:endParaRPr lang="en-GB"/>
          </a:p>
        </p:txBody>
      </p:sp>
      <p:sp>
        <p:nvSpPr>
          <p:cNvPr id="512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774113"/>
            <a:ext cx="2971800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656" tIns="46328" rIns="92656" bIns="46328" numCol="1" anchor="b" anchorCtr="0" compatLnSpc="1">
            <a:prstTxWarp prst="textNoShape">
              <a:avLst/>
            </a:prstTxWarp>
          </a:bodyPr>
          <a:lstStyle>
            <a:lvl1pPr algn="r" defTabSz="927100">
              <a:defRPr sz="1200"/>
            </a:lvl1pPr>
          </a:lstStyle>
          <a:p>
            <a:fld id="{E3BA8F7E-AE36-433D-B182-C3B1F7B97283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84963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656" tIns="46328" rIns="92656" bIns="46328" numCol="1" anchor="t" anchorCtr="0" compatLnSpc="1">
            <a:prstTxWarp prst="textNoShape">
              <a:avLst/>
            </a:prstTxWarp>
          </a:bodyPr>
          <a:lstStyle>
            <a:lvl1pPr defTabSz="927100">
              <a:defRPr sz="1200"/>
            </a:lvl1pPr>
          </a:lstStyle>
          <a:p>
            <a:endParaRPr lang="en-GB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656" tIns="46328" rIns="92656" bIns="46328" numCol="1" anchor="t" anchorCtr="0" compatLnSpc="1">
            <a:prstTxWarp prst="textNoShape">
              <a:avLst/>
            </a:prstTxWarp>
          </a:bodyPr>
          <a:lstStyle>
            <a:lvl1pPr algn="r" defTabSz="927100">
              <a:defRPr sz="1200"/>
            </a:lvl1pPr>
          </a:lstStyle>
          <a:p>
            <a:endParaRPr lang="en-GB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20775" y="692150"/>
            <a:ext cx="4618038" cy="34639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87850"/>
            <a:ext cx="5029200" cy="415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656" tIns="46328" rIns="92656" bIns="4632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74113"/>
            <a:ext cx="2971800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656" tIns="46328" rIns="92656" bIns="46328" numCol="1" anchor="b" anchorCtr="0" compatLnSpc="1">
            <a:prstTxWarp prst="textNoShape">
              <a:avLst/>
            </a:prstTxWarp>
          </a:bodyPr>
          <a:lstStyle>
            <a:lvl1pPr defTabSz="927100">
              <a:defRPr sz="1200"/>
            </a:lvl1pPr>
          </a:lstStyle>
          <a:p>
            <a:endParaRPr lang="en-GB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774113"/>
            <a:ext cx="2971800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656" tIns="46328" rIns="92656" bIns="46328" numCol="1" anchor="b" anchorCtr="0" compatLnSpc="1">
            <a:prstTxWarp prst="textNoShape">
              <a:avLst/>
            </a:prstTxWarp>
          </a:bodyPr>
          <a:lstStyle>
            <a:lvl1pPr algn="r" defTabSz="927100">
              <a:defRPr sz="1200"/>
            </a:lvl1pPr>
          </a:lstStyle>
          <a:p>
            <a:fld id="{230E8641-4C4E-4D1A-8A46-24F48DEE570D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340055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Times New Roman" panose="02020603050405020304" pitchFamily="18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Times New Roman" panose="02020603050405020304" pitchFamily="18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Times New Roman" panose="02020603050405020304" pitchFamily="18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Times New Roman" panose="02020603050405020304" pitchFamily="18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Times New Roman" panose="02020603050405020304" pitchFamily="18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393E08A-76F2-47F5-8077-A0ED9A16D91F}" type="slidenum">
              <a:rPr lang="en-GB"/>
              <a:pPr/>
              <a:t>1</a:t>
            </a:fld>
            <a:endParaRPr lang="en-GB"/>
          </a:p>
        </p:txBody>
      </p:sp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98932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334471-E009-4958-AC30-4C33FBCD480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45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FF0721-809F-4456-AF52-87191A19702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342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26DECC-AA45-4DAC-A4A6-1DCA6B5AEDE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560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F651E2-AE87-43D9-A9E7-6A047E490EC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365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2FBB67-5C2E-4366-B4BC-224D6FABD8C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868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D60A59-EC92-4DFD-8AA5-03DFD7EA4C1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067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0C93DC8-9E09-4D57-9449-13E66D03D59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642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B3520D-4F99-47C8-B62F-B67537AA3B3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667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2C36D4-EE78-443B-9556-9F59182325D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768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07A7033-D9E7-48C7-AF38-8AFBF042A44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178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69C9DB-FA00-4BC3-AE53-900084CB378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354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6CC8C2AE-545D-4CC1-A88B-3F6A1161723E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1031" name="Picture 7" descr="paint"/>
          <p:cNvPicPr>
            <a:picLocks noChangeAspect="1" noChangeArrowheads="1"/>
          </p:cNvPicPr>
          <p:nvPr userDrawn="1"/>
        </p:nvPicPr>
        <p:blipFill>
          <a:blip r:embed="rId13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76400"/>
            <a:ext cx="82296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cs typeface="Times New Roman" panose="02020603050405020304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cs typeface="Times New Roman" panose="02020603050405020304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cs typeface="Times New Roman" panose="02020603050405020304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cs typeface="Times New Roman" panose="02020603050405020304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cs typeface="Times New Roman" panose="02020603050405020304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cs typeface="Times New Roman" panose="02020603050405020304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cs typeface="Times New Roman" panose="02020603050405020304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cs typeface="Times New Roman" panose="02020603050405020304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2514600"/>
            <a:ext cx="6400800" cy="1752600"/>
          </a:xfrm>
        </p:spPr>
        <p:txBody>
          <a:bodyPr/>
          <a:lstStyle/>
          <a:p>
            <a:r>
              <a:rPr lang="en-US" sz="5400" dirty="0"/>
              <a:t>Performance Analysis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Space Complexity: Example 2.</a:t>
            </a:r>
            <a:endParaRPr lang="en-GB"/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Every instance needs to store array </a:t>
            </a:r>
            <a:r>
              <a:rPr lang="en-US">
                <a:latin typeface="SimSun" panose="02010600030101010101" pitchFamily="2" charset="-122"/>
              </a:rPr>
              <a:t>a[]</a:t>
            </a:r>
            <a:r>
              <a:rPr lang="en-US"/>
              <a:t> &amp; </a:t>
            </a:r>
            <a:r>
              <a:rPr lang="en-US">
                <a:latin typeface="SimSun" panose="02010600030101010101" pitchFamily="2" charset="-122"/>
              </a:rPr>
              <a:t>n</a:t>
            </a:r>
            <a:r>
              <a:rPr lang="en-US"/>
              <a:t>. </a:t>
            </a:r>
          </a:p>
          <a:p>
            <a:pPr lvl="1"/>
            <a:r>
              <a:rPr lang="en-US"/>
              <a:t>Space needed to store </a:t>
            </a:r>
            <a:r>
              <a:rPr lang="en-US">
                <a:latin typeface="SimSun" panose="02010600030101010101" pitchFamily="2" charset="-122"/>
              </a:rPr>
              <a:t>n</a:t>
            </a:r>
            <a:r>
              <a:rPr lang="en-US"/>
              <a:t> = 1 word. </a:t>
            </a:r>
          </a:p>
          <a:p>
            <a:pPr lvl="1"/>
            <a:r>
              <a:rPr lang="en-US"/>
              <a:t>Space needed to store </a:t>
            </a:r>
            <a:r>
              <a:rPr lang="en-US">
                <a:latin typeface="SimSun" panose="02010600030101010101" pitchFamily="2" charset="-122"/>
              </a:rPr>
              <a:t>a[ ]</a:t>
            </a:r>
            <a:r>
              <a:rPr lang="en-US"/>
              <a:t> = n floating point 					words (or at least n words)</a:t>
            </a:r>
          </a:p>
          <a:p>
            <a:pPr lvl="1"/>
            <a:r>
              <a:rPr lang="en-US"/>
              <a:t>Space needed to store </a:t>
            </a:r>
            <a:r>
              <a:rPr lang="en-US">
                <a:latin typeface="SimSun" panose="02010600030101010101" pitchFamily="2" charset="-122"/>
              </a:rPr>
              <a:t>i</a:t>
            </a:r>
            <a:r>
              <a:rPr lang="en-US"/>
              <a:t> and </a:t>
            </a:r>
            <a:r>
              <a:rPr lang="en-US">
                <a:latin typeface="SimSun" panose="02010600030101010101" pitchFamily="2" charset="-122"/>
              </a:rPr>
              <a:t>s</a:t>
            </a:r>
            <a:r>
              <a:rPr lang="en-US"/>
              <a:t> = 2 words</a:t>
            </a:r>
          </a:p>
          <a:p>
            <a:r>
              <a:rPr lang="en-US"/>
              <a:t>S</a:t>
            </a:r>
            <a:r>
              <a:rPr lang="en-US" baseline="-25000"/>
              <a:t>p</a:t>
            </a:r>
            <a:r>
              <a:rPr lang="en-US"/>
              <a:t>(n) = (n + 3). Hence S(P) = (n + 3).</a:t>
            </a: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Space Complexity: Example </a:t>
            </a:r>
            <a:r>
              <a:rPr lang="en-US" dirty="0" smtClean="0"/>
              <a:t>3</a:t>
            </a:r>
            <a:endParaRPr lang="en-GB" dirty="0"/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buFontTx/>
              <a:buAutoNum type="arabicPeriod"/>
            </a:pPr>
            <a:r>
              <a:rPr lang="en-US" sz="2400" dirty="0">
                <a:latin typeface="SimSun" panose="02010600030101010101" pitchFamily="2" charset="-122"/>
              </a:rPr>
              <a:t>Algorithm </a:t>
            </a:r>
            <a:r>
              <a:rPr lang="en-US" sz="2400" dirty="0" err="1" smtClean="0">
                <a:latin typeface="SimSun" panose="02010600030101010101" pitchFamily="2" charset="-122"/>
              </a:rPr>
              <a:t>RSum</a:t>
            </a:r>
            <a:r>
              <a:rPr lang="en-US" sz="2400" dirty="0" smtClean="0">
                <a:latin typeface="SimSun" panose="02010600030101010101" pitchFamily="2" charset="-122"/>
              </a:rPr>
              <a:t>(a</a:t>
            </a:r>
            <a:r>
              <a:rPr lang="en-US" sz="2400" dirty="0">
                <a:latin typeface="SimSun" panose="02010600030101010101" pitchFamily="2" charset="-122"/>
              </a:rPr>
              <a:t>[], n)</a:t>
            </a:r>
          </a:p>
          <a:p>
            <a:pPr marL="609600" indent="-609600">
              <a:buFontTx/>
              <a:buAutoNum type="arabicPeriod"/>
            </a:pPr>
            <a:r>
              <a:rPr lang="en-US" sz="2400" dirty="0">
                <a:latin typeface="SimSun" panose="02010600030101010101" pitchFamily="2" charset="-122"/>
              </a:rPr>
              <a:t>{</a:t>
            </a:r>
          </a:p>
          <a:p>
            <a:pPr marL="609600" indent="-609600">
              <a:buFontTx/>
              <a:buAutoNum type="arabicPeriod"/>
            </a:pPr>
            <a:r>
              <a:rPr lang="en-US" sz="2400" dirty="0">
                <a:latin typeface="SimSun" panose="02010600030101010101" pitchFamily="2" charset="-122"/>
              </a:rPr>
              <a:t>    </a:t>
            </a:r>
            <a:r>
              <a:rPr lang="en-US" sz="2400" dirty="0" smtClean="0">
                <a:latin typeface="SimSun" panose="02010600030101010101" pitchFamily="2" charset="-122"/>
              </a:rPr>
              <a:t>if (n &gt; 0)</a:t>
            </a:r>
          </a:p>
          <a:p>
            <a:pPr marL="609600" indent="-609600">
              <a:buFontTx/>
              <a:buAutoNum type="arabicPeriod"/>
            </a:pPr>
            <a:r>
              <a:rPr lang="en-US" sz="2400" dirty="0" smtClean="0">
                <a:latin typeface="SimSun" panose="02010600030101010101" pitchFamily="2" charset="-122"/>
              </a:rPr>
              <a:t>    return </a:t>
            </a:r>
            <a:r>
              <a:rPr lang="en-US" sz="2400" dirty="0" err="1" smtClean="0">
                <a:latin typeface="SimSun" panose="02010600030101010101" pitchFamily="2" charset="-122"/>
              </a:rPr>
              <a:t>Rsum</a:t>
            </a:r>
            <a:r>
              <a:rPr lang="en-US" sz="2400" dirty="0" smtClean="0">
                <a:latin typeface="SimSun" panose="02010600030101010101" pitchFamily="2" charset="-122"/>
              </a:rPr>
              <a:t>(a,n-1) + a[n-1];</a:t>
            </a:r>
            <a:endParaRPr lang="en-US" sz="2400" dirty="0">
              <a:latin typeface="SimSun" panose="02010600030101010101" pitchFamily="2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latin typeface="SimSun" panose="02010600030101010101" pitchFamily="2" charset="-122"/>
              </a:rPr>
              <a:t>       	</a:t>
            </a:r>
            <a:r>
              <a:rPr lang="en-US" sz="2800" dirty="0" smtClean="0">
                <a:latin typeface="SimSun" panose="02010600030101010101" pitchFamily="2" charset="-122"/>
              </a:rPr>
              <a:t>return 0;</a:t>
            </a:r>
            <a:endParaRPr lang="en-US" sz="2000" dirty="0">
              <a:latin typeface="SimSun" panose="02010600030101010101" pitchFamily="2" charset="-122"/>
            </a:endParaRPr>
          </a:p>
          <a:p>
            <a:pPr marL="609600" indent="-609600">
              <a:buFontTx/>
              <a:buAutoNum type="arabicPeriod"/>
            </a:pPr>
            <a:r>
              <a:rPr lang="en-US" sz="2400" dirty="0">
                <a:latin typeface="SimSun" panose="02010600030101010101" pitchFamily="2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52936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Space Complexity: Example </a:t>
            </a:r>
            <a:r>
              <a:rPr lang="en-US" dirty="0" smtClean="0"/>
              <a:t>3</a:t>
            </a:r>
            <a:endParaRPr lang="en-GB" dirty="0"/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 smtClean="0"/>
              <a:t>Every recursive function call needs to store address of array </a:t>
            </a:r>
            <a:r>
              <a:rPr lang="en-US" sz="2800" dirty="0" smtClean="0">
                <a:latin typeface="SimSun" panose="02010600030101010101" pitchFamily="2" charset="-122"/>
              </a:rPr>
              <a:t>a[],</a:t>
            </a:r>
            <a:r>
              <a:rPr lang="en-US" sz="2800" dirty="0" smtClean="0"/>
              <a:t> the value </a:t>
            </a:r>
            <a:r>
              <a:rPr lang="en-US" sz="2800" dirty="0" smtClean="0">
                <a:latin typeface="+mj-lt"/>
              </a:rPr>
              <a:t>of  n &amp; return address. </a:t>
            </a:r>
          </a:p>
          <a:p>
            <a:pPr lvl="1"/>
            <a:r>
              <a:rPr lang="en-US" sz="2400" dirty="0" smtClean="0"/>
              <a:t>Space needed to store </a:t>
            </a:r>
            <a:r>
              <a:rPr lang="en-US" sz="2400" dirty="0" smtClean="0">
                <a:latin typeface="SimSun" panose="02010600030101010101" pitchFamily="2" charset="-122"/>
              </a:rPr>
              <a:t>n</a:t>
            </a:r>
            <a:r>
              <a:rPr lang="en-US" sz="2400" dirty="0" smtClean="0"/>
              <a:t> = 1 word. </a:t>
            </a:r>
          </a:p>
          <a:p>
            <a:pPr lvl="1"/>
            <a:r>
              <a:rPr lang="en-US" sz="2400" dirty="0" smtClean="0"/>
              <a:t>Space needed to store the address of </a:t>
            </a:r>
            <a:r>
              <a:rPr lang="en-US" sz="2400" dirty="0" smtClean="0">
                <a:latin typeface="SimSun" panose="02010600030101010101" pitchFamily="2" charset="-122"/>
              </a:rPr>
              <a:t>a[ ]</a:t>
            </a:r>
            <a:r>
              <a:rPr lang="en-US" sz="2400" dirty="0" smtClean="0"/>
              <a:t> = 1 word</a:t>
            </a:r>
          </a:p>
          <a:p>
            <a:pPr lvl="1"/>
            <a:r>
              <a:rPr lang="en-US" sz="2400" dirty="0" smtClean="0"/>
              <a:t>Space needed to store return address = 1 words</a:t>
            </a:r>
          </a:p>
          <a:p>
            <a:pPr lvl="1"/>
            <a:r>
              <a:rPr lang="en-US" sz="2400" dirty="0" smtClean="0"/>
              <a:t>Depth of recursion = n+1</a:t>
            </a:r>
          </a:p>
          <a:p>
            <a:pPr lvl="1"/>
            <a:r>
              <a:rPr lang="en-US" sz="2400" dirty="0" smtClean="0"/>
              <a:t>Space needed to store a[] = </a:t>
            </a:r>
            <a:r>
              <a:rPr lang="en-US" sz="2400" dirty="0" smtClean="0">
                <a:solidFill>
                  <a:srgbClr val="FF0000"/>
                </a:solidFill>
              </a:rPr>
              <a:t>n words</a:t>
            </a:r>
          </a:p>
          <a:p>
            <a:r>
              <a:rPr lang="en-US" sz="2800" dirty="0" err="1" smtClean="0"/>
              <a:t>S</a:t>
            </a:r>
            <a:r>
              <a:rPr lang="en-US" sz="2800" baseline="-25000" dirty="0" err="1" smtClean="0"/>
              <a:t>p</a:t>
            </a:r>
            <a:r>
              <a:rPr lang="en-US" sz="2800" dirty="0" smtClean="0"/>
              <a:t>(n</a:t>
            </a:r>
            <a:r>
              <a:rPr lang="en-US" sz="2800" dirty="0"/>
              <a:t>) = </a:t>
            </a:r>
            <a:r>
              <a:rPr lang="en-US" sz="2800" dirty="0" smtClean="0"/>
              <a:t>n. </a:t>
            </a:r>
            <a:r>
              <a:rPr lang="en-US" sz="2800" dirty="0"/>
              <a:t>Hence S(P) = </a:t>
            </a:r>
            <a:r>
              <a:rPr lang="en-US" sz="2800" dirty="0" smtClean="0"/>
              <a:t>3(n </a:t>
            </a:r>
            <a:r>
              <a:rPr lang="en-US" sz="2800" dirty="0"/>
              <a:t>+ </a:t>
            </a:r>
            <a:r>
              <a:rPr lang="en-US" sz="2800" dirty="0" smtClean="0"/>
              <a:t>1) + </a:t>
            </a:r>
            <a:r>
              <a:rPr lang="en-US" sz="2800" dirty="0" smtClean="0">
                <a:solidFill>
                  <a:srgbClr val="FF0000"/>
                </a:solidFill>
              </a:rPr>
              <a:t>n.</a:t>
            </a:r>
            <a:endParaRPr lang="en-GB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414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Space Complexity: Example </a:t>
            </a:r>
            <a:r>
              <a:rPr lang="en-US" dirty="0" smtClean="0"/>
              <a:t>4</a:t>
            </a:r>
            <a:endParaRPr lang="en-GB" dirty="0"/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buFontTx/>
              <a:buAutoNum type="arabicPeriod"/>
            </a:pPr>
            <a:r>
              <a:rPr lang="en-US" sz="2400" dirty="0">
                <a:latin typeface="SimSun" panose="02010600030101010101" pitchFamily="2" charset="-122"/>
              </a:rPr>
              <a:t>Algorithm </a:t>
            </a:r>
            <a:r>
              <a:rPr lang="en-US" sz="2400" dirty="0" smtClean="0">
                <a:latin typeface="SimSun" panose="02010600030101010101" pitchFamily="2" charset="-122"/>
              </a:rPr>
              <a:t>Fact(</a:t>
            </a:r>
            <a:r>
              <a:rPr lang="en-US" sz="2400" dirty="0" err="1" smtClean="0">
                <a:latin typeface="SimSun" panose="02010600030101010101" pitchFamily="2" charset="-122"/>
              </a:rPr>
              <a:t>int</a:t>
            </a:r>
            <a:r>
              <a:rPr lang="en-US" sz="2400" dirty="0" smtClean="0">
                <a:latin typeface="SimSun" panose="02010600030101010101" pitchFamily="2" charset="-122"/>
              </a:rPr>
              <a:t> </a:t>
            </a:r>
            <a:r>
              <a:rPr lang="en-US" sz="2400" dirty="0">
                <a:latin typeface="SimSun" panose="02010600030101010101" pitchFamily="2" charset="-122"/>
              </a:rPr>
              <a:t>n)</a:t>
            </a:r>
          </a:p>
          <a:p>
            <a:pPr marL="609600" indent="-609600">
              <a:buFontTx/>
              <a:buAutoNum type="arabicPeriod"/>
            </a:pPr>
            <a:r>
              <a:rPr lang="en-US" sz="2400" dirty="0">
                <a:latin typeface="SimSun" panose="02010600030101010101" pitchFamily="2" charset="-122"/>
              </a:rPr>
              <a:t>{</a:t>
            </a:r>
          </a:p>
          <a:p>
            <a:pPr marL="609600" indent="-609600">
              <a:buFontTx/>
              <a:buAutoNum type="arabicPeriod"/>
            </a:pPr>
            <a:r>
              <a:rPr lang="en-US" sz="2400" dirty="0">
                <a:latin typeface="SimSun" panose="02010600030101010101" pitchFamily="2" charset="-122"/>
              </a:rPr>
              <a:t>    </a:t>
            </a:r>
            <a:r>
              <a:rPr lang="en-US" sz="2400" dirty="0" smtClean="0">
                <a:latin typeface="SimSun" panose="02010600030101010101" pitchFamily="2" charset="-122"/>
              </a:rPr>
              <a:t>if (n &lt;= 1)</a:t>
            </a:r>
          </a:p>
          <a:p>
            <a:pPr marL="609600" indent="-609600">
              <a:buFontTx/>
              <a:buAutoNum type="arabicPeriod"/>
            </a:pPr>
            <a:r>
              <a:rPr lang="en-US" sz="2400" dirty="0" smtClean="0">
                <a:latin typeface="SimSun" panose="02010600030101010101" pitchFamily="2" charset="-122"/>
              </a:rPr>
              <a:t>    return 1;</a:t>
            </a:r>
            <a:endParaRPr lang="en-US" sz="2400" dirty="0">
              <a:latin typeface="SimSun" panose="02010600030101010101" pitchFamily="2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latin typeface="SimSun" panose="02010600030101010101" pitchFamily="2" charset="-122"/>
              </a:rPr>
              <a:t>     else </a:t>
            </a:r>
            <a:r>
              <a:rPr lang="en-US" sz="2800" dirty="0" smtClean="0">
                <a:latin typeface="SimSun" panose="02010600030101010101" pitchFamily="2" charset="-122"/>
              </a:rPr>
              <a:t>return (n * Fact(n-1));</a:t>
            </a:r>
            <a:endParaRPr lang="en-US" sz="2000" dirty="0">
              <a:latin typeface="SimSun" panose="02010600030101010101" pitchFamily="2" charset="-122"/>
            </a:endParaRPr>
          </a:p>
          <a:p>
            <a:pPr marL="609600" indent="-609600">
              <a:buFontTx/>
              <a:buAutoNum type="arabicPeriod"/>
            </a:pPr>
            <a:r>
              <a:rPr lang="en-US" sz="2400" dirty="0">
                <a:latin typeface="SimSun" panose="02010600030101010101" pitchFamily="2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42119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Space Complexity: Example </a:t>
            </a:r>
            <a:r>
              <a:rPr lang="en-US" dirty="0" smtClean="0"/>
              <a:t>4</a:t>
            </a:r>
            <a:endParaRPr lang="en-GB" dirty="0"/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 smtClean="0"/>
              <a:t>Every recursive function call needs to store the value </a:t>
            </a:r>
            <a:r>
              <a:rPr lang="en-US" sz="2800" dirty="0" smtClean="0">
                <a:latin typeface="+mj-lt"/>
              </a:rPr>
              <a:t>of  n &amp; return address. </a:t>
            </a:r>
          </a:p>
          <a:p>
            <a:pPr lvl="1"/>
            <a:r>
              <a:rPr lang="en-US" sz="2400" dirty="0" smtClean="0"/>
              <a:t>Space needed to store </a:t>
            </a:r>
            <a:r>
              <a:rPr lang="en-US" sz="2400" dirty="0" smtClean="0">
                <a:latin typeface="SimSun" panose="02010600030101010101" pitchFamily="2" charset="-122"/>
              </a:rPr>
              <a:t>n</a:t>
            </a:r>
            <a:r>
              <a:rPr lang="en-US" sz="2400" dirty="0" smtClean="0"/>
              <a:t> = 1 word. </a:t>
            </a:r>
          </a:p>
          <a:p>
            <a:pPr lvl="1"/>
            <a:r>
              <a:rPr lang="en-US" sz="2400" dirty="0" smtClean="0"/>
              <a:t>Space needed to store return address = 1 words</a:t>
            </a:r>
          </a:p>
          <a:p>
            <a:pPr lvl="1"/>
            <a:r>
              <a:rPr lang="en-US" sz="2400" dirty="0" smtClean="0"/>
              <a:t>Depth of recursion = n</a:t>
            </a:r>
          </a:p>
          <a:p>
            <a:r>
              <a:rPr lang="en-US" sz="2800" dirty="0" smtClean="0"/>
              <a:t>Hence </a:t>
            </a:r>
            <a:r>
              <a:rPr lang="en-US" sz="2800" dirty="0"/>
              <a:t>S(P) = </a:t>
            </a:r>
            <a:r>
              <a:rPr lang="en-US" sz="2800" dirty="0" smtClean="0"/>
              <a:t>2(n)</a:t>
            </a:r>
            <a:endParaRPr lang="en-GB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7800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Time Complexity</a:t>
            </a: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Time required T(P) to run a program P also consists of two components:</a:t>
            </a:r>
          </a:p>
          <a:p>
            <a:pPr lvl="1"/>
            <a:r>
              <a:rPr lang="en-US" dirty="0"/>
              <a:t>A fixed part: compile time which is independent of the problem instance </a:t>
            </a:r>
            <a:r>
              <a:rPr lang="en-US" dirty="0">
                <a:sym typeface="Wingdings" panose="05000000000000000000" pitchFamily="2" charset="2"/>
              </a:rPr>
              <a:t> c.</a:t>
            </a:r>
            <a:endParaRPr lang="en-US" dirty="0"/>
          </a:p>
          <a:p>
            <a:pPr lvl="1"/>
            <a:r>
              <a:rPr lang="en-US" dirty="0"/>
              <a:t>A variable part: run time which depends on the problem instance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t</a:t>
            </a:r>
            <a:r>
              <a:rPr lang="en-US" baseline="-25000" dirty="0" err="1">
                <a:sym typeface="Wingdings" panose="05000000000000000000" pitchFamily="2" charset="2"/>
              </a:rPr>
              <a:t>p</a:t>
            </a:r>
            <a:r>
              <a:rPr lang="en-US" dirty="0">
                <a:sym typeface="Wingdings" panose="05000000000000000000" pitchFamily="2" charset="2"/>
              </a:rPr>
              <a:t>(instance)</a:t>
            </a:r>
          </a:p>
          <a:p>
            <a:r>
              <a:rPr lang="en-US" dirty="0"/>
              <a:t>T(P) = c + </a:t>
            </a:r>
            <a:r>
              <a:rPr lang="en-US" dirty="0" err="1"/>
              <a:t>t</a:t>
            </a:r>
            <a:r>
              <a:rPr lang="en-US" baseline="-25000" dirty="0" err="1"/>
              <a:t>p</a:t>
            </a:r>
            <a:r>
              <a:rPr lang="en-US" dirty="0"/>
              <a:t>(instance)</a:t>
            </a:r>
          </a:p>
          <a:p>
            <a:endParaRPr lang="en-GB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499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Time Complexity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419600"/>
          </a:xfrm>
        </p:spPr>
        <p:txBody>
          <a:bodyPr/>
          <a:lstStyle/>
          <a:p>
            <a:r>
              <a:rPr lang="en-US" sz="2800" dirty="0"/>
              <a:t>How to measure T(P)?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Measure experimentally, using a “stop watch” </a:t>
            </a:r>
          </a:p>
          <a:p>
            <a:pPr lvl="2"/>
            <a:r>
              <a:rPr lang="en-US" sz="2000" dirty="0" smtClean="0">
                <a:sym typeface="Wingdings" panose="05000000000000000000" pitchFamily="2" charset="2"/>
              </a:rPr>
              <a:t> </a:t>
            </a:r>
            <a:r>
              <a:rPr lang="en-US" sz="2200" dirty="0">
                <a:sym typeface="Wingdings" panose="05000000000000000000" pitchFamily="2" charset="2"/>
              </a:rPr>
              <a:t>T(P) obtained in </a:t>
            </a:r>
            <a:r>
              <a:rPr lang="en-US" sz="2200" dirty="0" err="1">
                <a:sym typeface="Wingdings" panose="05000000000000000000" pitchFamily="2" charset="2"/>
              </a:rPr>
              <a:t>secs</a:t>
            </a:r>
            <a:r>
              <a:rPr lang="en-US" sz="2200" dirty="0">
                <a:sym typeface="Wingdings" panose="05000000000000000000" pitchFamily="2" charset="2"/>
              </a:rPr>
              <a:t>, </a:t>
            </a:r>
            <a:r>
              <a:rPr lang="en-US" sz="2200" dirty="0" err="1">
                <a:sym typeface="Wingdings" panose="05000000000000000000" pitchFamily="2" charset="2"/>
              </a:rPr>
              <a:t>msecs</a:t>
            </a:r>
            <a:r>
              <a:rPr lang="en-US" sz="2200" dirty="0" smtClean="0"/>
              <a:t>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 smtClean="0"/>
              <a:t>Count no. of major operations / instructions.</a:t>
            </a:r>
          </a:p>
          <a:p>
            <a:pPr lvl="2"/>
            <a:r>
              <a:rPr lang="en-US" sz="2200" dirty="0" smtClean="0"/>
              <a:t>Identify one or more major operations and determine how many times each is executed.</a:t>
            </a:r>
          </a:p>
          <a:p>
            <a:pPr lvl="2"/>
            <a:r>
              <a:rPr lang="en-US" sz="2200" dirty="0" smtClean="0"/>
              <a:t>Ignore the other minor operations / instructions.</a:t>
            </a:r>
            <a:endParaRPr lang="en-US" sz="2200" dirty="0"/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Count program steps </a:t>
            </a:r>
            <a:r>
              <a:rPr lang="en-US" sz="2400" dirty="0">
                <a:sym typeface="Wingdings" panose="05000000000000000000" pitchFamily="2" charset="2"/>
              </a:rPr>
              <a:t> T(P) obtained as a </a:t>
            </a:r>
            <a:r>
              <a:rPr lang="en-US" sz="2400" u="sng" dirty="0"/>
              <a:t>step count.</a:t>
            </a:r>
          </a:p>
          <a:p>
            <a:r>
              <a:rPr lang="en-US" sz="2800" dirty="0"/>
              <a:t>Fixed part is usually ignored; only the variable part </a:t>
            </a:r>
            <a:r>
              <a:rPr lang="en-US" sz="2800" dirty="0" err="1"/>
              <a:t>t</a:t>
            </a:r>
            <a:r>
              <a:rPr lang="en-US" sz="2800" baseline="-25000" dirty="0" err="1"/>
              <a:t>p</a:t>
            </a:r>
            <a:r>
              <a:rPr lang="en-US" sz="2800" dirty="0"/>
              <a:t>() is measured.</a:t>
            </a:r>
          </a:p>
          <a:p>
            <a:pPr lvl="1"/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Operation count : Example 1</a:t>
            </a:r>
            <a:endParaRPr lang="en-US" dirty="0"/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648200"/>
          </a:xfrm>
        </p:spPr>
        <p:txBody>
          <a:bodyPr/>
          <a:lstStyle/>
          <a:p>
            <a:pPr marL="609600" indent="-609600">
              <a:buFontTx/>
              <a:buAutoNum type="arabicPeriod"/>
            </a:pPr>
            <a:r>
              <a:rPr lang="en-US" sz="2000" dirty="0">
                <a:latin typeface="SimSun" panose="02010600030101010101" pitchFamily="2" charset="-122"/>
              </a:rPr>
              <a:t>Algorithm </a:t>
            </a:r>
            <a:r>
              <a:rPr lang="en-US" sz="2000" dirty="0" err="1" smtClean="0">
                <a:latin typeface="SimSun" panose="02010600030101010101" pitchFamily="2" charset="-122"/>
              </a:rPr>
              <a:t>IndexOfMax</a:t>
            </a:r>
            <a:r>
              <a:rPr lang="en-US" sz="2000" dirty="0" smtClean="0">
                <a:latin typeface="SimSun" panose="02010600030101010101" pitchFamily="2" charset="-122"/>
              </a:rPr>
              <a:t>(</a:t>
            </a:r>
            <a:r>
              <a:rPr lang="en-US" sz="2000" dirty="0" err="1" smtClean="0">
                <a:latin typeface="SimSun" panose="02010600030101010101" pitchFamily="2" charset="-122"/>
              </a:rPr>
              <a:t>int</a:t>
            </a:r>
            <a:r>
              <a:rPr lang="en-US" sz="2000" dirty="0" smtClean="0">
                <a:latin typeface="SimSun" panose="02010600030101010101" pitchFamily="2" charset="-122"/>
              </a:rPr>
              <a:t> a[], </a:t>
            </a:r>
            <a:r>
              <a:rPr lang="en-US" sz="2000" dirty="0" err="1" smtClean="0">
                <a:latin typeface="SimSun" panose="02010600030101010101" pitchFamily="2" charset="-122"/>
              </a:rPr>
              <a:t>int</a:t>
            </a:r>
            <a:r>
              <a:rPr lang="en-US" sz="2000" dirty="0" smtClean="0">
                <a:latin typeface="SimSun" panose="02010600030101010101" pitchFamily="2" charset="-122"/>
              </a:rPr>
              <a:t> </a:t>
            </a:r>
            <a:r>
              <a:rPr lang="en-US" sz="2000" dirty="0">
                <a:latin typeface="SimSun" panose="02010600030101010101" pitchFamily="2" charset="-122"/>
              </a:rPr>
              <a:t>n)</a:t>
            </a:r>
          </a:p>
          <a:p>
            <a:pPr marL="609600" indent="-609600">
              <a:buFontTx/>
              <a:buAutoNum type="arabicPeriod"/>
            </a:pPr>
            <a:r>
              <a:rPr lang="en-US" sz="2000" dirty="0" smtClean="0">
                <a:latin typeface="SimSun" panose="02010600030101010101" pitchFamily="2" charset="-122"/>
              </a:rPr>
              <a:t>{</a:t>
            </a:r>
          </a:p>
          <a:p>
            <a:pPr marL="609600" indent="-609600">
              <a:buFontTx/>
              <a:buAutoNum type="arabicPeriod"/>
            </a:pPr>
            <a:r>
              <a:rPr lang="en-US" sz="2000" dirty="0" smtClean="0">
                <a:latin typeface="SimSun" panose="02010600030101010101" pitchFamily="2" charset="-122"/>
              </a:rPr>
              <a:t>	 </a:t>
            </a:r>
            <a:r>
              <a:rPr lang="en-US" sz="2000" dirty="0" err="1" smtClean="0">
                <a:latin typeface="SimSun" panose="02010600030101010101" pitchFamily="2" charset="-122"/>
              </a:rPr>
              <a:t>int</a:t>
            </a:r>
            <a:r>
              <a:rPr lang="en-US" sz="2000" dirty="0" smtClean="0">
                <a:latin typeface="SimSun" panose="02010600030101010101" pitchFamily="2" charset="-122"/>
              </a:rPr>
              <a:t> index = 0;</a:t>
            </a:r>
          </a:p>
          <a:p>
            <a:pPr marL="609600" indent="-609600">
              <a:buFontTx/>
              <a:buAutoNum type="arabicPeriod"/>
            </a:pPr>
            <a:r>
              <a:rPr lang="en-US" sz="2000" dirty="0">
                <a:latin typeface="SimSun" panose="02010600030101010101" pitchFamily="2" charset="-122"/>
              </a:rPr>
              <a:t> </a:t>
            </a:r>
            <a:r>
              <a:rPr lang="en-US" sz="2000" dirty="0" smtClean="0">
                <a:latin typeface="SimSun" panose="02010600030101010101" pitchFamily="2" charset="-122"/>
              </a:rPr>
              <a:t>  for(</a:t>
            </a:r>
            <a:r>
              <a:rPr lang="en-US" sz="2000" dirty="0" err="1" smtClean="0">
                <a:latin typeface="SimSun" panose="02010600030101010101" pitchFamily="2" charset="-122"/>
              </a:rPr>
              <a:t>int</a:t>
            </a:r>
            <a:r>
              <a:rPr lang="en-US" sz="2000" dirty="0" smtClean="0">
                <a:latin typeface="SimSun" panose="02010600030101010101" pitchFamily="2" charset="-122"/>
              </a:rPr>
              <a:t> </a:t>
            </a:r>
            <a:r>
              <a:rPr lang="en-US" sz="2000" dirty="0" err="1" smtClean="0">
                <a:latin typeface="SimSun" panose="02010600030101010101" pitchFamily="2" charset="-122"/>
              </a:rPr>
              <a:t>i</a:t>
            </a:r>
            <a:r>
              <a:rPr lang="en-US" sz="2000" dirty="0" smtClean="0">
                <a:latin typeface="SimSun" panose="02010600030101010101" pitchFamily="2" charset="-122"/>
              </a:rPr>
              <a:t>=1; </a:t>
            </a:r>
            <a:r>
              <a:rPr lang="en-US" sz="2000" dirty="0" err="1" smtClean="0">
                <a:latin typeface="SimSun" panose="02010600030101010101" pitchFamily="2" charset="-122"/>
              </a:rPr>
              <a:t>i</a:t>
            </a:r>
            <a:r>
              <a:rPr lang="en-US" sz="2000" dirty="0" smtClean="0">
                <a:latin typeface="SimSun" panose="02010600030101010101" pitchFamily="2" charset="-122"/>
              </a:rPr>
              <a:t>&lt;n; </a:t>
            </a:r>
            <a:r>
              <a:rPr lang="en-US" sz="2000" dirty="0" err="1" smtClean="0">
                <a:latin typeface="SimSun" panose="02010600030101010101" pitchFamily="2" charset="-122"/>
              </a:rPr>
              <a:t>i</a:t>
            </a:r>
            <a:r>
              <a:rPr lang="en-US" sz="2000" dirty="0" smtClean="0">
                <a:latin typeface="SimSun" panose="02010600030101010101" pitchFamily="2" charset="-122"/>
              </a:rPr>
              <a:t>++)	 </a:t>
            </a:r>
          </a:p>
          <a:p>
            <a:pPr marL="609600" indent="-609600">
              <a:buFontTx/>
              <a:buAutoNum type="arabicPeriod"/>
            </a:pPr>
            <a:r>
              <a:rPr lang="en-US" sz="2000" dirty="0" smtClean="0">
                <a:latin typeface="SimSun" panose="02010600030101010101" pitchFamily="2" charset="-122"/>
              </a:rPr>
              <a:t>   </a:t>
            </a:r>
            <a:r>
              <a:rPr lang="en-US" sz="2000" dirty="0">
                <a:latin typeface="SimSun" panose="02010600030101010101" pitchFamily="2" charset="-122"/>
              </a:rPr>
              <a:t>if </a:t>
            </a:r>
            <a:r>
              <a:rPr lang="en-US" sz="2000" dirty="0" smtClean="0">
                <a:latin typeface="SimSun" panose="02010600030101010101" pitchFamily="2" charset="-122"/>
              </a:rPr>
              <a:t>(a[index] &lt; a[</a:t>
            </a:r>
            <a:r>
              <a:rPr lang="en-US" sz="2000" dirty="0" err="1" smtClean="0">
                <a:latin typeface="SimSun" panose="02010600030101010101" pitchFamily="2" charset="-122"/>
              </a:rPr>
              <a:t>i</a:t>
            </a:r>
            <a:r>
              <a:rPr lang="en-US" sz="2000" dirty="0" smtClean="0">
                <a:latin typeface="SimSun" panose="02010600030101010101" pitchFamily="2" charset="-122"/>
              </a:rPr>
              <a:t>])</a:t>
            </a:r>
          </a:p>
          <a:p>
            <a:pPr marL="609600" indent="-609600">
              <a:buFontTx/>
              <a:buAutoNum type="arabicPeriod"/>
            </a:pPr>
            <a:r>
              <a:rPr lang="en-US" sz="2000" dirty="0" smtClean="0">
                <a:latin typeface="SimSun" panose="02010600030101010101" pitchFamily="2" charset="-122"/>
              </a:rPr>
              <a:t>      index = </a:t>
            </a:r>
            <a:r>
              <a:rPr lang="en-US" sz="2000" dirty="0" err="1" smtClean="0">
                <a:latin typeface="SimSun" panose="02010600030101010101" pitchFamily="2" charset="-122"/>
              </a:rPr>
              <a:t>i</a:t>
            </a:r>
            <a:r>
              <a:rPr lang="en-US" sz="2000" dirty="0" smtClean="0">
                <a:latin typeface="SimSun" panose="02010600030101010101" pitchFamily="2" charset="-122"/>
              </a:rPr>
              <a:t>;    </a:t>
            </a:r>
          </a:p>
          <a:p>
            <a:pPr marL="609600" indent="-609600">
              <a:buFontTx/>
              <a:buAutoNum type="arabicPeriod"/>
            </a:pPr>
            <a:r>
              <a:rPr lang="en-US" sz="2000" dirty="0" smtClean="0">
                <a:latin typeface="SimSun" panose="02010600030101010101" pitchFamily="2" charset="-122"/>
              </a:rPr>
              <a:t>   return index;</a:t>
            </a:r>
            <a:endParaRPr lang="en-US" sz="2000" dirty="0">
              <a:latin typeface="SimSun" panose="02010600030101010101" pitchFamily="2" charset="-122"/>
            </a:endParaRPr>
          </a:p>
          <a:p>
            <a:pPr marL="609600" indent="-609600">
              <a:buFontTx/>
              <a:buAutoNum type="arabicPeriod"/>
            </a:pPr>
            <a:r>
              <a:rPr lang="en-US" sz="2000" dirty="0" smtClean="0">
                <a:latin typeface="SimSun" panose="02010600030101010101" pitchFamily="2" charset="-122"/>
              </a:rPr>
              <a:t>}</a:t>
            </a:r>
            <a:endParaRPr lang="en-US" sz="2000" dirty="0">
              <a:latin typeface="SimSun" panose="02010600030101010101" pitchFamily="2" charset="-122"/>
            </a:endParaRPr>
          </a:p>
          <a:p>
            <a:pPr lvl="1"/>
            <a:r>
              <a:rPr lang="en-US" sz="2400" dirty="0" smtClean="0"/>
              <a:t>Comparison can be considered as major operation in above algorithm.</a:t>
            </a:r>
          </a:p>
          <a:p>
            <a:pPr lvl="1"/>
            <a:r>
              <a:rPr lang="en-US" sz="2400" dirty="0" smtClean="0"/>
              <a:t>Total number of comparison = max{n-1, 0 }</a:t>
            </a:r>
          </a:p>
          <a:p>
            <a:pPr lvl="1"/>
            <a:r>
              <a:rPr lang="en-US" sz="2400" dirty="0" smtClean="0"/>
              <a:t>Hence, T(P) = n-1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95483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Operation count : Example 2</a:t>
            </a:r>
            <a:endParaRPr lang="en-US" dirty="0"/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648200"/>
          </a:xfrm>
        </p:spPr>
        <p:txBody>
          <a:bodyPr/>
          <a:lstStyle/>
          <a:p>
            <a:pPr marL="609600" indent="-609600">
              <a:buFontTx/>
              <a:buAutoNum type="arabicPeriod"/>
            </a:pPr>
            <a:r>
              <a:rPr lang="en-US" sz="2000" dirty="0">
                <a:latin typeface="SimSun" panose="02010600030101010101" pitchFamily="2" charset="-122"/>
              </a:rPr>
              <a:t>Algorithm </a:t>
            </a:r>
            <a:r>
              <a:rPr lang="en-US" sz="2000" dirty="0" err="1" smtClean="0">
                <a:latin typeface="SimSun" panose="02010600030101010101" pitchFamily="2" charset="-122"/>
              </a:rPr>
              <a:t>PolyEval</a:t>
            </a:r>
            <a:r>
              <a:rPr lang="en-US" sz="2000" dirty="0" smtClean="0">
                <a:latin typeface="SimSun" panose="02010600030101010101" pitchFamily="2" charset="-122"/>
              </a:rPr>
              <a:t>(</a:t>
            </a:r>
            <a:r>
              <a:rPr lang="en-US" sz="2000" dirty="0" err="1" smtClean="0">
                <a:latin typeface="SimSun" panose="02010600030101010101" pitchFamily="2" charset="-122"/>
              </a:rPr>
              <a:t>int</a:t>
            </a:r>
            <a:r>
              <a:rPr lang="en-US" sz="2000" dirty="0" smtClean="0">
                <a:latin typeface="SimSun" panose="02010600030101010101" pitchFamily="2" charset="-122"/>
              </a:rPr>
              <a:t> </a:t>
            </a:r>
            <a:r>
              <a:rPr lang="en-US" sz="2000" dirty="0" err="1" smtClean="0">
                <a:latin typeface="SimSun" panose="02010600030101010101" pitchFamily="2" charset="-122"/>
              </a:rPr>
              <a:t>coeff</a:t>
            </a:r>
            <a:r>
              <a:rPr lang="en-US" sz="2000" dirty="0" smtClean="0">
                <a:latin typeface="SimSun" panose="02010600030101010101" pitchFamily="2" charset="-122"/>
              </a:rPr>
              <a:t>[], </a:t>
            </a:r>
            <a:r>
              <a:rPr lang="en-US" sz="2000" dirty="0" err="1" smtClean="0">
                <a:latin typeface="SimSun" panose="02010600030101010101" pitchFamily="2" charset="-122"/>
              </a:rPr>
              <a:t>int</a:t>
            </a:r>
            <a:r>
              <a:rPr lang="en-US" sz="2000" dirty="0" smtClean="0">
                <a:latin typeface="SimSun" panose="02010600030101010101" pitchFamily="2" charset="-122"/>
              </a:rPr>
              <a:t> n, </a:t>
            </a:r>
            <a:r>
              <a:rPr lang="en-US" sz="2000" dirty="0" err="1" smtClean="0">
                <a:latin typeface="SimSun" panose="02010600030101010101" pitchFamily="2" charset="-122"/>
              </a:rPr>
              <a:t>int</a:t>
            </a:r>
            <a:r>
              <a:rPr lang="en-US" sz="2000" dirty="0" smtClean="0">
                <a:latin typeface="SimSun" panose="02010600030101010101" pitchFamily="2" charset="-122"/>
              </a:rPr>
              <a:t> x)</a:t>
            </a:r>
            <a:endParaRPr lang="en-US" sz="2000" dirty="0">
              <a:latin typeface="SimSun" panose="02010600030101010101" pitchFamily="2" charset="-122"/>
            </a:endParaRPr>
          </a:p>
          <a:p>
            <a:pPr marL="609600" indent="-609600">
              <a:buFontTx/>
              <a:buAutoNum type="arabicPeriod"/>
            </a:pPr>
            <a:r>
              <a:rPr lang="en-US" sz="2000" dirty="0" smtClean="0">
                <a:latin typeface="SimSun" panose="02010600030101010101" pitchFamily="2" charset="-122"/>
              </a:rPr>
              <a:t>{</a:t>
            </a:r>
          </a:p>
          <a:p>
            <a:pPr marL="609600" indent="-609600">
              <a:buFontTx/>
              <a:buAutoNum type="arabicPeriod"/>
            </a:pPr>
            <a:r>
              <a:rPr lang="en-US" sz="2000" dirty="0" smtClean="0">
                <a:latin typeface="SimSun" panose="02010600030101010101" pitchFamily="2" charset="-122"/>
              </a:rPr>
              <a:t>	 </a:t>
            </a:r>
            <a:r>
              <a:rPr lang="en-US" sz="2000" dirty="0" err="1" smtClean="0">
                <a:latin typeface="SimSun" panose="02010600030101010101" pitchFamily="2" charset="-122"/>
              </a:rPr>
              <a:t>int</a:t>
            </a:r>
            <a:r>
              <a:rPr lang="en-US" sz="2000" dirty="0" smtClean="0">
                <a:latin typeface="SimSun" panose="02010600030101010101" pitchFamily="2" charset="-122"/>
              </a:rPr>
              <a:t> y=1, value=</a:t>
            </a:r>
            <a:r>
              <a:rPr lang="en-US" sz="2000" dirty="0" err="1" smtClean="0">
                <a:latin typeface="SimSun" panose="02010600030101010101" pitchFamily="2" charset="-122"/>
              </a:rPr>
              <a:t>coeff</a:t>
            </a:r>
            <a:r>
              <a:rPr lang="en-US" sz="2000" dirty="0" smtClean="0">
                <a:latin typeface="SimSun" panose="02010600030101010101" pitchFamily="2" charset="-122"/>
              </a:rPr>
              <a:t>[0] ;</a:t>
            </a:r>
          </a:p>
          <a:p>
            <a:pPr marL="609600" indent="-609600">
              <a:buFontTx/>
              <a:buAutoNum type="arabicPeriod"/>
            </a:pPr>
            <a:r>
              <a:rPr lang="en-US" sz="2000" dirty="0">
                <a:latin typeface="SimSun" panose="02010600030101010101" pitchFamily="2" charset="-122"/>
              </a:rPr>
              <a:t> </a:t>
            </a:r>
            <a:r>
              <a:rPr lang="en-US" sz="2000" dirty="0" smtClean="0">
                <a:latin typeface="SimSun" panose="02010600030101010101" pitchFamily="2" charset="-122"/>
              </a:rPr>
              <a:t>  for(</a:t>
            </a:r>
            <a:r>
              <a:rPr lang="en-US" sz="2000" dirty="0" err="1" smtClean="0">
                <a:latin typeface="SimSun" panose="02010600030101010101" pitchFamily="2" charset="-122"/>
              </a:rPr>
              <a:t>int</a:t>
            </a:r>
            <a:r>
              <a:rPr lang="en-US" sz="2000" dirty="0" smtClean="0">
                <a:latin typeface="SimSun" panose="02010600030101010101" pitchFamily="2" charset="-122"/>
              </a:rPr>
              <a:t> </a:t>
            </a:r>
            <a:r>
              <a:rPr lang="en-US" sz="2000" dirty="0" err="1" smtClean="0">
                <a:latin typeface="SimSun" panose="02010600030101010101" pitchFamily="2" charset="-122"/>
              </a:rPr>
              <a:t>i</a:t>
            </a:r>
            <a:r>
              <a:rPr lang="en-US" sz="2000" dirty="0" smtClean="0">
                <a:latin typeface="SimSun" panose="02010600030101010101" pitchFamily="2" charset="-122"/>
              </a:rPr>
              <a:t>=1; </a:t>
            </a:r>
            <a:r>
              <a:rPr lang="en-US" sz="2000" dirty="0" err="1" smtClean="0">
                <a:latin typeface="SimSun" panose="02010600030101010101" pitchFamily="2" charset="-122"/>
              </a:rPr>
              <a:t>i</a:t>
            </a:r>
            <a:r>
              <a:rPr lang="en-US" sz="2000" dirty="0" smtClean="0">
                <a:latin typeface="SimSun" panose="02010600030101010101" pitchFamily="2" charset="-122"/>
              </a:rPr>
              <a:t>&lt;n; </a:t>
            </a:r>
            <a:r>
              <a:rPr lang="en-US" sz="2000" dirty="0" err="1" smtClean="0">
                <a:latin typeface="SimSun" panose="02010600030101010101" pitchFamily="2" charset="-122"/>
              </a:rPr>
              <a:t>i</a:t>
            </a:r>
            <a:r>
              <a:rPr lang="en-US" sz="2000" dirty="0" smtClean="0">
                <a:latin typeface="SimSun" panose="02010600030101010101" pitchFamily="2" charset="-122"/>
              </a:rPr>
              <a:t>++)	 </a:t>
            </a:r>
          </a:p>
          <a:p>
            <a:pPr marL="609600" indent="-609600">
              <a:buFontTx/>
              <a:buAutoNum type="arabicPeriod"/>
            </a:pPr>
            <a:r>
              <a:rPr lang="en-US" sz="2000" dirty="0" smtClean="0">
                <a:latin typeface="SimSun" panose="02010600030101010101" pitchFamily="2" charset="-122"/>
              </a:rPr>
              <a:t>   {</a:t>
            </a:r>
          </a:p>
          <a:p>
            <a:pPr marL="609600" indent="-609600">
              <a:buFontTx/>
              <a:buAutoNum type="arabicPeriod"/>
            </a:pPr>
            <a:r>
              <a:rPr lang="en-US" sz="2000" dirty="0" smtClean="0">
                <a:latin typeface="SimSun" panose="02010600030101010101" pitchFamily="2" charset="-122"/>
              </a:rPr>
              <a:t>      y = y * x;    </a:t>
            </a:r>
          </a:p>
          <a:p>
            <a:pPr marL="609600" indent="-609600">
              <a:buFontTx/>
              <a:buAutoNum type="arabicPeriod"/>
            </a:pPr>
            <a:r>
              <a:rPr lang="en-US" sz="2000" dirty="0" smtClean="0">
                <a:latin typeface="SimSun" panose="02010600030101010101" pitchFamily="2" charset="-122"/>
              </a:rPr>
              <a:t>      value = value + y * </a:t>
            </a:r>
            <a:r>
              <a:rPr lang="en-US" sz="2000" dirty="0" err="1" smtClean="0">
                <a:latin typeface="SimSun" panose="02010600030101010101" pitchFamily="2" charset="-122"/>
              </a:rPr>
              <a:t>coeff</a:t>
            </a:r>
            <a:r>
              <a:rPr lang="en-US" sz="2000" dirty="0" smtClean="0">
                <a:latin typeface="SimSun" panose="02010600030101010101" pitchFamily="2" charset="-122"/>
              </a:rPr>
              <a:t>[</a:t>
            </a:r>
            <a:r>
              <a:rPr lang="en-US" sz="2000" dirty="0" err="1" smtClean="0">
                <a:latin typeface="SimSun" panose="02010600030101010101" pitchFamily="2" charset="-122"/>
              </a:rPr>
              <a:t>i</a:t>
            </a:r>
            <a:r>
              <a:rPr lang="en-US" sz="2000" dirty="0" smtClean="0">
                <a:latin typeface="SimSun" panose="02010600030101010101" pitchFamily="2" charset="-122"/>
              </a:rPr>
              <a:t>];</a:t>
            </a:r>
          </a:p>
          <a:p>
            <a:pPr marL="609600" indent="-609600">
              <a:buFontTx/>
              <a:buAutoNum type="arabicPeriod"/>
            </a:pPr>
            <a:r>
              <a:rPr lang="en-US" sz="2000" dirty="0" smtClean="0">
                <a:latin typeface="SimSun" panose="02010600030101010101" pitchFamily="2" charset="-122"/>
              </a:rPr>
              <a:t>    }</a:t>
            </a:r>
            <a:endParaRPr lang="en-US" sz="2000" dirty="0">
              <a:latin typeface="SimSun" panose="02010600030101010101" pitchFamily="2" charset="-122"/>
            </a:endParaRPr>
          </a:p>
          <a:p>
            <a:pPr marL="609600" indent="-609600">
              <a:buFontTx/>
              <a:buAutoNum type="arabicPeriod"/>
            </a:pPr>
            <a:r>
              <a:rPr lang="en-US" sz="2000" dirty="0" smtClean="0">
                <a:latin typeface="SimSun" panose="02010600030101010101" pitchFamily="2" charset="-122"/>
              </a:rPr>
              <a:t>}</a:t>
            </a:r>
            <a:endParaRPr lang="en-US" sz="2000" dirty="0">
              <a:latin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44517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Operation count : Example 2</a:t>
            </a:r>
            <a:endParaRPr lang="en-US" dirty="0"/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648200"/>
          </a:xfrm>
        </p:spPr>
        <p:txBody>
          <a:bodyPr/>
          <a:lstStyle/>
          <a:p>
            <a:pPr lvl="1"/>
            <a:r>
              <a:rPr lang="en-US" sz="2400" dirty="0" smtClean="0"/>
              <a:t>Here, additions and multiplications can be identified as major operations.</a:t>
            </a:r>
          </a:p>
          <a:p>
            <a:pPr lvl="2"/>
            <a:r>
              <a:rPr lang="en-US" sz="2200" dirty="0" smtClean="0"/>
              <a:t>Total number of additions = n</a:t>
            </a:r>
          </a:p>
          <a:p>
            <a:pPr lvl="2"/>
            <a:r>
              <a:rPr lang="en-US" sz="2200" dirty="0" smtClean="0"/>
              <a:t>Total number of multiplications = 2n</a:t>
            </a:r>
          </a:p>
          <a:p>
            <a:pPr lvl="1"/>
            <a:r>
              <a:rPr lang="en-US" sz="2400" dirty="0" smtClean="0"/>
              <a:t>Hence, total number of operations = 3n</a:t>
            </a:r>
          </a:p>
          <a:p>
            <a:pPr lvl="1"/>
            <a:r>
              <a:rPr lang="en-US" sz="2400" dirty="0" smtClean="0"/>
              <a:t>T(P) = 3n</a:t>
            </a:r>
          </a:p>
          <a:p>
            <a:pPr lvl="1"/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465592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Performance Analysis</a:t>
            </a:r>
            <a:endParaRPr lang="en-GB"/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There are</a:t>
            </a:r>
            <a:r>
              <a:rPr lang="en-US" sz="2800" dirty="0">
                <a:solidFill>
                  <a:srgbClr val="FF3300"/>
                </a:solidFill>
              </a:rPr>
              <a:t> problems</a:t>
            </a:r>
            <a:r>
              <a:rPr lang="en-US" sz="2800" dirty="0"/>
              <a:t> and </a:t>
            </a:r>
            <a:r>
              <a:rPr lang="en-US" sz="2800" dirty="0">
                <a:solidFill>
                  <a:srgbClr val="FF3300"/>
                </a:solidFill>
              </a:rPr>
              <a:t>algorithms</a:t>
            </a:r>
            <a:r>
              <a:rPr lang="en-US" sz="2800" dirty="0"/>
              <a:t> to solve them.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solidFill>
                  <a:srgbClr val="FF3300"/>
                </a:solidFill>
              </a:rPr>
              <a:t>Problems</a:t>
            </a:r>
            <a:r>
              <a:rPr lang="en-US" sz="2800" dirty="0"/>
              <a:t> and </a:t>
            </a:r>
            <a:r>
              <a:rPr lang="en-US" sz="2800" dirty="0">
                <a:solidFill>
                  <a:srgbClr val="FF3300"/>
                </a:solidFill>
              </a:rPr>
              <a:t>problem instances</a:t>
            </a:r>
            <a:r>
              <a:rPr lang="en-US" sz="2800" dirty="0"/>
              <a:t>.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Example: Sorting data in ascending order.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Problem: Sorting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Problem Instance: e.g. sorting data (2 3 9 5 6 8)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Algorithms: Bubble sort, Merge sort, Quick sort, Selection sort, etc.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Which is the best algorithm for the problem? How do we judge?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31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Count</a:t>
            </a:r>
            <a:endParaRPr lang="en-US" dirty="0"/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724400"/>
          </a:xfrm>
        </p:spPr>
        <p:txBody>
          <a:bodyPr/>
          <a:lstStyle/>
          <a:p>
            <a:r>
              <a:rPr lang="en-US" dirty="0" smtClean="0"/>
              <a:t>Considers all executable statements of an algorithm.</a:t>
            </a:r>
          </a:p>
          <a:p>
            <a:r>
              <a:rPr lang="en-US" dirty="0" smtClean="0"/>
              <a:t>What </a:t>
            </a:r>
            <a:r>
              <a:rPr lang="en-US" dirty="0"/>
              <a:t>is a </a:t>
            </a:r>
            <a:r>
              <a:rPr lang="en-US" u="sng" dirty="0"/>
              <a:t>program step</a:t>
            </a:r>
            <a:r>
              <a:rPr lang="en-US" dirty="0"/>
              <a:t>?</a:t>
            </a:r>
          </a:p>
          <a:p>
            <a:pPr lvl="1"/>
            <a:r>
              <a:rPr lang="en-US" dirty="0" err="1"/>
              <a:t>a+b+b</a:t>
            </a:r>
            <a:r>
              <a:rPr lang="en-US" dirty="0"/>
              <a:t>*c+(</a:t>
            </a:r>
            <a:r>
              <a:rPr lang="en-US" dirty="0" err="1"/>
              <a:t>a+b</a:t>
            </a:r>
            <a:r>
              <a:rPr lang="en-US" dirty="0"/>
              <a:t>)/(a-b) </a:t>
            </a:r>
            <a:r>
              <a:rPr lang="en-US" dirty="0">
                <a:sym typeface="Wingdings" panose="05000000000000000000" pitchFamily="2" charset="2"/>
              </a:rPr>
              <a:t> one step; 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comments  zero steps;</a:t>
            </a:r>
          </a:p>
          <a:p>
            <a:pPr lvl="1"/>
            <a:r>
              <a:rPr lang="en-US" dirty="0">
                <a:latin typeface="SimSun" panose="02010600030101010101" pitchFamily="2" charset="-122"/>
                <a:sym typeface="Wingdings" panose="05000000000000000000" pitchFamily="2" charset="2"/>
              </a:rPr>
              <a:t>while (&lt;</a:t>
            </a:r>
            <a:r>
              <a:rPr lang="en-US" dirty="0" err="1">
                <a:latin typeface="SimSun" panose="02010600030101010101" pitchFamily="2" charset="-122"/>
                <a:sym typeface="Wingdings" panose="05000000000000000000" pitchFamily="2" charset="2"/>
              </a:rPr>
              <a:t>expr</a:t>
            </a:r>
            <a:r>
              <a:rPr lang="en-US" dirty="0">
                <a:latin typeface="SimSun" panose="02010600030101010101" pitchFamily="2" charset="-122"/>
                <a:sym typeface="Wingdings" panose="05000000000000000000" pitchFamily="2" charset="2"/>
              </a:rPr>
              <a:t>&gt;) do </a:t>
            </a:r>
            <a:r>
              <a:rPr lang="en-US" dirty="0">
                <a:sym typeface="Wingdings" panose="05000000000000000000" pitchFamily="2" charset="2"/>
              </a:rPr>
              <a:t> step count equal to the number of times &lt;</a:t>
            </a:r>
            <a:r>
              <a:rPr lang="en-US" dirty="0" err="1">
                <a:sym typeface="Wingdings" panose="05000000000000000000" pitchFamily="2" charset="2"/>
              </a:rPr>
              <a:t>expr</a:t>
            </a:r>
            <a:r>
              <a:rPr lang="en-US" dirty="0">
                <a:sym typeface="Wingdings" panose="05000000000000000000" pitchFamily="2" charset="2"/>
              </a:rPr>
              <a:t>&gt; is executed.</a:t>
            </a:r>
          </a:p>
          <a:p>
            <a:pPr lvl="1"/>
            <a:r>
              <a:rPr lang="en-US" dirty="0">
                <a:latin typeface="SimSun" panose="02010600030101010101" pitchFamily="2" charset="-122"/>
                <a:sym typeface="Wingdings" panose="05000000000000000000" pitchFamily="2" charset="2"/>
              </a:rPr>
              <a:t>for </a:t>
            </a:r>
            <a:r>
              <a:rPr lang="en-US" dirty="0" err="1">
                <a:latin typeface="SimSun" panose="02010600030101010101" pitchFamily="2" charset="-122"/>
                <a:sym typeface="Wingdings" panose="05000000000000000000" pitchFamily="2" charset="2"/>
              </a:rPr>
              <a:t>i</a:t>
            </a:r>
            <a:r>
              <a:rPr lang="en-US" dirty="0">
                <a:latin typeface="SimSun" panose="02010600030101010101" pitchFamily="2" charset="-122"/>
                <a:sym typeface="Wingdings" panose="05000000000000000000" pitchFamily="2" charset="2"/>
              </a:rPr>
              <a:t>=&lt;</a:t>
            </a:r>
            <a:r>
              <a:rPr lang="en-US" dirty="0" err="1">
                <a:latin typeface="SimSun" panose="02010600030101010101" pitchFamily="2" charset="-122"/>
                <a:sym typeface="Wingdings" panose="05000000000000000000" pitchFamily="2" charset="2"/>
              </a:rPr>
              <a:t>expr</a:t>
            </a:r>
            <a:r>
              <a:rPr lang="en-US" dirty="0">
                <a:latin typeface="SimSun" panose="02010600030101010101" pitchFamily="2" charset="-122"/>
                <a:sym typeface="Wingdings" panose="05000000000000000000" pitchFamily="2" charset="2"/>
              </a:rPr>
              <a:t>&gt; to &lt;expr1&gt; do</a:t>
            </a:r>
            <a:r>
              <a:rPr lang="en-US" dirty="0">
                <a:sym typeface="Wingdings" panose="05000000000000000000" pitchFamily="2" charset="2"/>
              </a:rPr>
              <a:t>  step count equal to number of times &lt;expr1&gt; is checked.</a:t>
            </a:r>
            <a:endParaRPr lang="en-US" dirty="0">
              <a:latin typeface="SimSun" panose="02010600030101010101" pitchFamily="2" charset="-122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Count : </a:t>
            </a:r>
            <a:r>
              <a:rPr lang="en-US" dirty="0"/>
              <a:t>Example 1</a:t>
            </a:r>
          </a:p>
        </p:txBody>
      </p:sp>
      <p:graphicFrame>
        <p:nvGraphicFramePr>
          <p:cNvPr id="110715" name="Group 1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172298"/>
              </p:ext>
            </p:extLst>
          </p:nvPr>
        </p:nvGraphicFramePr>
        <p:xfrm>
          <a:off x="762000" y="1981200"/>
          <a:ext cx="7467600" cy="4145280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9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04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cs typeface="Times New Roman" panose="02020603050405020304" pitchFamily="18" charset="0"/>
                        </a:rPr>
                        <a:t>Statements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cs typeface="Times New Roman" panose="02020603050405020304" pitchFamily="18" charset="0"/>
                        </a:rPr>
                        <a:t>S/E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cs typeface="Times New Roman" panose="02020603050405020304" pitchFamily="18" charset="0"/>
                        </a:rPr>
                        <a:t>Freq.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cs typeface="Times New Roman" panose="02020603050405020304" pitchFamily="18" charset="0"/>
                        </a:rPr>
                        <a:t>Total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cs typeface="Times New Roman" panose="02020603050405020304" pitchFamily="18" charset="0"/>
                        </a:rPr>
                        <a:t>Algorithm Sum(a[],n)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cs typeface="Times New Roman" panose="02020603050405020304" pitchFamily="18" charset="0"/>
                        </a:rPr>
                        <a:t>{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cs typeface="Times New Roman" panose="02020603050405020304" pitchFamily="18" charset="0"/>
                        </a:rPr>
                        <a:t>   S = 0.0;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cs typeface="Times New Roman" panose="02020603050405020304" pitchFamily="18" charset="0"/>
                        </a:rPr>
                        <a:t>   for i=1 to n do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cs typeface="Times New Roman" panose="02020603050405020304" pitchFamily="18" charset="0"/>
                        </a:rPr>
                        <a:t>     s = s+a[i];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cs typeface="Times New Roman" panose="02020603050405020304" pitchFamily="18" charset="0"/>
                        </a:rPr>
                        <a:t>   return s;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cs typeface="Times New Roman" panose="02020603050405020304" pitchFamily="18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10730" name="Group 1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9995886"/>
              </p:ext>
            </p:extLst>
          </p:nvPr>
        </p:nvGraphicFramePr>
        <p:xfrm>
          <a:off x="7162800" y="6124136"/>
          <a:ext cx="1066800" cy="457200"/>
        </p:xfrm>
        <a:graphic>
          <a:graphicData uri="http://schemas.openxmlformats.org/drawingml/2006/table">
            <a:tbl>
              <a:tblPr/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2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Count : Example 1</a:t>
            </a:r>
          </a:p>
        </p:txBody>
      </p:sp>
      <p:graphicFrame>
        <p:nvGraphicFramePr>
          <p:cNvPr id="110715" name="Group 1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7759323"/>
              </p:ext>
            </p:extLst>
          </p:nvPr>
        </p:nvGraphicFramePr>
        <p:xfrm>
          <a:off x="762000" y="1981200"/>
          <a:ext cx="7467600" cy="4145280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9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04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cs typeface="Times New Roman" panose="02020603050405020304" pitchFamily="18" charset="0"/>
                        </a:rPr>
                        <a:t>Statements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cs typeface="Times New Roman" panose="02020603050405020304" pitchFamily="18" charset="0"/>
                        </a:rPr>
                        <a:t>S/E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cs typeface="Times New Roman" panose="02020603050405020304" pitchFamily="18" charset="0"/>
                        </a:rPr>
                        <a:t>Freq.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cs typeface="Times New Roman" panose="02020603050405020304" pitchFamily="18" charset="0"/>
                        </a:rPr>
                        <a:t>Total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cs typeface="Times New Roman" panose="02020603050405020304" pitchFamily="18" charset="0"/>
                        </a:rPr>
                        <a:t>Algorithm Sum(a[],n)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cs typeface="Times New Roman" panose="02020603050405020304" pitchFamily="18" charset="0"/>
                        </a:rPr>
                        <a:t>{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cs typeface="Times New Roman" panose="02020603050405020304" pitchFamily="18" charset="0"/>
                        </a:rPr>
                        <a:t>   S = 0.0;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cs typeface="Times New Roman" panose="02020603050405020304" pitchFamily="18" charset="0"/>
                        </a:rPr>
                        <a:t>   for i=1 to n do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cs typeface="Times New Roman" panose="02020603050405020304" pitchFamily="18" charset="0"/>
                        </a:rPr>
                        <a:t>n+1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cs typeface="Times New Roman" panose="02020603050405020304" pitchFamily="18" charset="0"/>
                        </a:rPr>
                        <a:t>n+1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cs typeface="Times New Roman" panose="02020603050405020304" pitchFamily="18" charset="0"/>
                        </a:rPr>
                        <a:t>     s = s+a[i];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cs typeface="Times New Roman" panose="02020603050405020304" pitchFamily="18" charset="0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cs typeface="Times New Roman" panose="02020603050405020304" pitchFamily="18" charset="0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cs typeface="Times New Roman" panose="02020603050405020304" pitchFamily="18" charset="0"/>
                        </a:rPr>
                        <a:t>   return s;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cs typeface="Times New Roman" panose="02020603050405020304" pitchFamily="18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10730" name="Group 1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2107858"/>
              </p:ext>
            </p:extLst>
          </p:nvPr>
        </p:nvGraphicFramePr>
        <p:xfrm>
          <a:off x="7162800" y="6124136"/>
          <a:ext cx="1066800" cy="457200"/>
        </p:xfrm>
        <a:graphic>
          <a:graphicData uri="http://schemas.openxmlformats.org/drawingml/2006/table">
            <a:tbl>
              <a:tblPr/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2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2n+3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3620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Count : Example 2</a:t>
            </a:r>
          </a:p>
        </p:txBody>
      </p:sp>
      <p:graphicFrame>
        <p:nvGraphicFramePr>
          <p:cNvPr id="111695" name="Group 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4077562"/>
              </p:ext>
            </p:extLst>
          </p:nvPr>
        </p:nvGraphicFramePr>
        <p:xfrm>
          <a:off x="762000" y="1981200"/>
          <a:ext cx="7467600" cy="4224020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9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04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cs typeface="Times New Roman" panose="02020603050405020304" pitchFamily="18" charset="0"/>
                        </a:rPr>
                        <a:t>Statements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cs typeface="Times New Roman" panose="02020603050405020304" pitchFamily="18" charset="0"/>
                        </a:rPr>
                        <a:t>S/E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cs typeface="Times New Roman" panose="02020603050405020304" pitchFamily="18" charset="0"/>
                        </a:rPr>
                        <a:t>Freq.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cs typeface="Times New Roman" panose="02020603050405020304" pitchFamily="18" charset="0"/>
                        </a:rPr>
                        <a:t>Total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cs typeface="Times New Roman" panose="02020603050405020304" pitchFamily="18" charset="0"/>
                        </a:rPr>
                        <a:t>Algorithm Sum(a[],n,m)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cs typeface="Times New Roman" panose="02020603050405020304" pitchFamily="18" charset="0"/>
                        </a:rPr>
                        <a:t>{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cs typeface="Times New Roman" panose="02020603050405020304" pitchFamily="18" charset="0"/>
                        </a:rPr>
                        <a:t>   for i=1 to n do;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69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cs typeface="Times New Roman" panose="02020603050405020304" pitchFamily="18" charset="0"/>
                        </a:rPr>
                        <a:t>     for j=1 to m do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cs typeface="Times New Roman" panose="02020603050405020304" pitchFamily="18" charset="0"/>
                        </a:rPr>
                        <a:t>       s = s+a[i][j];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cs typeface="Times New Roman" panose="02020603050405020304" pitchFamily="18" charset="0"/>
                        </a:rPr>
                        <a:t>   return s;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cs typeface="Times New Roman" panose="02020603050405020304" pitchFamily="18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11703" name="Group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6129335"/>
              </p:ext>
            </p:extLst>
          </p:nvPr>
        </p:nvGraphicFramePr>
        <p:xfrm>
          <a:off x="6553200" y="6200336"/>
          <a:ext cx="1676400" cy="457200"/>
        </p:xfrm>
        <a:graphic>
          <a:graphicData uri="http://schemas.openxmlformats.org/drawingml/2006/table">
            <a:tbl>
              <a:tblPr/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2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Count : Example 2</a:t>
            </a:r>
          </a:p>
        </p:txBody>
      </p:sp>
      <p:graphicFrame>
        <p:nvGraphicFramePr>
          <p:cNvPr id="111695" name="Group 79"/>
          <p:cNvGraphicFramePr>
            <a:graphicFrameLocks noGrp="1"/>
          </p:cNvGraphicFramePr>
          <p:nvPr/>
        </p:nvGraphicFramePr>
        <p:xfrm>
          <a:off x="762000" y="1981200"/>
          <a:ext cx="7467600" cy="4224020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9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04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cs typeface="Times New Roman" panose="02020603050405020304" pitchFamily="18" charset="0"/>
                        </a:rPr>
                        <a:t>Statements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cs typeface="Times New Roman" panose="02020603050405020304" pitchFamily="18" charset="0"/>
                        </a:rPr>
                        <a:t>S/E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cs typeface="Times New Roman" panose="02020603050405020304" pitchFamily="18" charset="0"/>
                        </a:rPr>
                        <a:t>Freq.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cs typeface="Times New Roman" panose="02020603050405020304" pitchFamily="18" charset="0"/>
                        </a:rPr>
                        <a:t>Total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cs typeface="Times New Roman" panose="02020603050405020304" pitchFamily="18" charset="0"/>
                        </a:rPr>
                        <a:t>Algorithm Sum(a[],n,m)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cs typeface="Times New Roman" panose="02020603050405020304" pitchFamily="18" charset="0"/>
                        </a:rPr>
                        <a:t>{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cs typeface="Times New Roman" panose="02020603050405020304" pitchFamily="18" charset="0"/>
                        </a:rPr>
                        <a:t>   for i=1 to n do;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cs typeface="Times New Roman" panose="02020603050405020304" pitchFamily="18" charset="0"/>
                        </a:rPr>
                        <a:t>n+1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cs typeface="Times New Roman" panose="02020603050405020304" pitchFamily="18" charset="0"/>
                        </a:rPr>
                        <a:t>n+1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69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cs typeface="Times New Roman" panose="02020603050405020304" pitchFamily="18" charset="0"/>
                        </a:rPr>
                        <a:t>     for j=1 to m do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cs typeface="Times New Roman" panose="02020603050405020304" pitchFamily="18" charset="0"/>
                        </a:rPr>
                        <a:t>n(m+1)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cs typeface="Times New Roman" panose="02020603050405020304" pitchFamily="18" charset="0"/>
                        </a:rPr>
                        <a:t>n(m+1)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cs typeface="Times New Roman" panose="02020603050405020304" pitchFamily="18" charset="0"/>
                        </a:rPr>
                        <a:t>       s = s+a[i][j];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cs typeface="Times New Roman" panose="02020603050405020304" pitchFamily="18" charset="0"/>
                        </a:rPr>
                        <a:t>nm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cs typeface="Times New Roman" panose="02020603050405020304" pitchFamily="18" charset="0"/>
                        </a:rPr>
                        <a:t>nm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cs typeface="Times New Roman" panose="02020603050405020304" pitchFamily="18" charset="0"/>
                        </a:rPr>
                        <a:t>   return s;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cs typeface="Times New Roman" panose="02020603050405020304" pitchFamily="18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11703" name="Group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6187505"/>
              </p:ext>
            </p:extLst>
          </p:nvPr>
        </p:nvGraphicFramePr>
        <p:xfrm>
          <a:off x="6553200" y="6200336"/>
          <a:ext cx="1676400" cy="457200"/>
        </p:xfrm>
        <a:graphic>
          <a:graphicData uri="http://schemas.openxmlformats.org/drawingml/2006/table">
            <a:tbl>
              <a:tblPr/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2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2nm+2n+2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3335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Count : Example </a:t>
            </a:r>
            <a:r>
              <a:rPr lang="en-US" dirty="0" smtClean="0"/>
              <a:t>3</a:t>
            </a:r>
            <a:endParaRPr lang="en-US" dirty="0"/>
          </a:p>
        </p:txBody>
      </p:sp>
      <p:graphicFrame>
        <p:nvGraphicFramePr>
          <p:cNvPr id="111695" name="Group 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3997057"/>
              </p:ext>
            </p:extLst>
          </p:nvPr>
        </p:nvGraphicFramePr>
        <p:xfrm>
          <a:off x="228600" y="1981200"/>
          <a:ext cx="8839200" cy="3533140"/>
        </p:xfrm>
        <a:graphic>
          <a:graphicData uri="http://schemas.openxmlformats.org/drawingml/2006/table">
            <a:tbl>
              <a:tblPr/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6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04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cs typeface="Times New Roman" panose="02020603050405020304" pitchFamily="18" charset="0"/>
                        </a:rPr>
                        <a:t>Statements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cs typeface="Times New Roman" panose="02020603050405020304" pitchFamily="18" charset="0"/>
                        </a:rPr>
                        <a:t>S/E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cs typeface="Times New Roman" panose="02020603050405020304" pitchFamily="18" charset="0"/>
                        </a:rPr>
                        <a:t>Freq.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cs typeface="Times New Roman" panose="02020603050405020304" pitchFamily="18" charset="0"/>
                        </a:rPr>
                        <a:t>Total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cs typeface="Times New Roman" panose="02020603050405020304" pitchFamily="18" charset="0"/>
                        </a:rPr>
                        <a:t>Algo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cs typeface="Times New Roman" panose="02020603050405020304" pitchFamily="18" charset="0"/>
                        </a:rPr>
                        <a:t> Transpose(a[],row)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cs typeface="Times New Roman" panose="02020603050405020304" pitchFamily="18" charset="0"/>
                        </a:rPr>
                        <a:t>{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cs typeface="Times New Roman" panose="02020603050405020304" pitchFamily="18" charset="0"/>
                        </a:rPr>
                        <a:t>   for (</a:t>
                      </a: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cs typeface="Times New Roman" panose="02020603050405020304" pitchFamily="18" charset="0"/>
                        </a:rPr>
                        <a:t>=0; </a:t>
                      </a: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cs typeface="Times New Roman" panose="02020603050405020304" pitchFamily="18" charset="0"/>
                        </a:rPr>
                        <a:t>&lt;row ; </a:t>
                      </a: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cs typeface="Times New Roman" panose="02020603050405020304" pitchFamily="18" charset="0"/>
                        </a:rPr>
                        <a:t>++)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69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cs typeface="Times New Roman" panose="02020603050405020304" pitchFamily="18" charset="0"/>
                        </a:rPr>
                        <a:t>     for (j=i+1; j&lt;row; j++)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cs typeface="Times New Roman" panose="02020603050405020304" pitchFamily="18" charset="0"/>
                        </a:rPr>
                        <a:t>       swap(a[</a:t>
                      </a: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cs typeface="Times New Roman" panose="02020603050405020304" pitchFamily="18" charset="0"/>
                        </a:rPr>
                        <a:t>][j],a[j][</a:t>
                      </a: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cs typeface="Times New Roman" panose="02020603050405020304" pitchFamily="18" charset="0"/>
                        </a:rPr>
                        <a:t>]);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cs typeface="Times New Roman" panose="02020603050405020304" pitchFamily="18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11703" name="Group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0913275"/>
              </p:ext>
            </p:extLst>
          </p:nvPr>
        </p:nvGraphicFramePr>
        <p:xfrm>
          <a:off x="7010400" y="5514536"/>
          <a:ext cx="2057400" cy="457200"/>
        </p:xfrm>
        <a:graphic>
          <a:graphicData uri="http://schemas.openxmlformats.org/drawingml/2006/table">
            <a:tbl>
              <a:tblPr/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2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0200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Count : Example </a:t>
            </a:r>
            <a:r>
              <a:rPr lang="en-US" dirty="0" smtClean="0"/>
              <a:t>3</a:t>
            </a:r>
            <a:endParaRPr lang="en-US" dirty="0"/>
          </a:p>
        </p:txBody>
      </p:sp>
      <p:graphicFrame>
        <p:nvGraphicFramePr>
          <p:cNvPr id="111695" name="Group 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4972493"/>
              </p:ext>
            </p:extLst>
          </p:nvPr>
        </p:nvGraphicFramePr>
        <p:xfrm>
          <a:off x="228600" y="1981200"/>
          <a:ext cx="8839200" cy="3533140"/>
        </p:xfrm>
        <a:graphic>
          <a:graphicData uri="http://schemas.openxmlformats.org/drawingml/2006/table">
            <a:tbl>
              <a:tblPr/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6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04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cs typeface="Times New Roman" panose="02020603050405020304" pitchFamily="18" charset="0"/>
                        </a:rPr>
                        <a:t>Statements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cs typeface="Times New Roman" panose="02020603050405020304" pitchFamily="18" charset="0"/>
                        </a:rPr>
                        <a:t>S/E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cs typeface="Times New Roman" panose="02020603050405020304" pitchFamily="18" charset="0"/>
                        </a:rPr>
                        <a:t>Freq.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cs typeface="Times New Roman" panose="02020603050405020304" pitchFamily="18" charset="0"/>
                        </a:rPr>
                        <a:t>Total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cs typeface="Times New Roman" panose="02020603050405020304" pitchFamily="18" charset="0"/>
                        </a:rPr>
                        <a:t>Algo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cs typeface="Times New Roman" panose="02020603050405020304" pitchFamily="18" charset="0"/>
                        </a:rPr>
                        <a:t> Transpose(a[],row)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cs typeface="Times New Roman" panose="02020603050405020304" pitchFamily="18" charset="0"/>
                        </a:rPr>
                        <a:t>{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cs typeface="Times New Roman" panose="02020603050405020304" pitchFamily="18" charset="0"/>
                        </a:rPr>
                        <a:t>   for (</a:t>
                      </a: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cs typeface="Times New Roman" panose="02020603050405020304" pitchFamily="18" charset="0"/>
                        </a:rPr>
                        <a:t>=0; </a:t>
                      </a: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cs typeface="Times New Roman" panose="02020603050405020304" pitchFamily="18" charset="0"/>
                        </a:rPr>
                        <a:t>&lt;row ; </a:t>
                      </a: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cs typeface="Times New Roman" panose="02020603050405020304" pitchFamily="18" charset="0"/>
                        </a:rPr>
                        <a:t>++)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cs typeface="Times New Roman" panose="02020603050405020304" pitchFamily="18" charset="0"/>
                        </a:rPr>
                        <a:t>row+1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cs typeface="Times New Roman" panose="02020603050405020304" pitchFamily="18" charset="0"/>
                        </a:rPr>
                        <a:t>row+1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69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cs typeface="Times New Roman" panose="02020603050405020304" pitchFamily="18" charset="0"/>
                        </a:rPr>
                        <a:t>     for (j=i+1; j&lt;row; j++)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cs typeface="Times New Roman" panose="02020603050405020304" pitchFamily="18" charset="0"/>
                        </a:rPr>
                        <a:t>row(row+1)/2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cs typeface="Times New Roman" panose="02020603050405020304" pitchFamily="18" charset="0"/>
                        </a:rPr>
                        <a:t>row(row+1)/2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cs typeface="Times New Roman" panose="02020603050405020304" pitchFamily="18" charset="0"/>
                        </a:rPr>
                        <a:t>       swap(a[</a:t>
                      </a: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cs typeface="Times New Roman" panose="02020603050405020304" pitchFamily="18" charset="0"/>
                        </a:rPr>
                        <a:t>][j],a[j][</a:t>
                      </a: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cs typeface="Times New Roman" panose="02020603050405020304" pitchFamily="18" charset="0"/>
                        </a:rPr>
                        <a:t>]);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cs typeface="Times New Roman" panose="02020603050405020304" pitchFamily="18" charset="0"/>
                        </a:rPr>
                        <a:t>row(row-1)/2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cs typeface="Times New Roman" panose="02020603050405020304" pitchFamily="18" charset="0"/>
                        </a:rPr>
                        <a:t>row(row-1)/2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cs typeface="Times New Roman" panose="02020603050405020304" pitchFamily="18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11703" name="Group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8375386"/>
              </p:ext>
            </p:extLst>
          </p:nvPr>
        </p:nvGraphicFramePr>
        <p:xfrm>
          <a:off x="7010400" y="5514536"/>
          <a:ext cx="2057400" cy="457200"/>
        </p:xfrm>
        <a:graphic>
          <a:graphicData uri="http://schemas.openxmlformats.org/drawingml/2006/table">
            <a:tbl>
              <a:tblPr/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2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row</a:t>
                      </a:r>
                      <a:r>
                        <a:rPr kumimoji="0" lang="en-US" sz="24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+ row + 1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7605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Count : Example </a:t>
            </a:r>
            <a:r>
              <a:rPr lang="en-US" dirty="0" smtClean="0"/>
              <a:t>4</a:t>
            </a:r>
            <a:endParaRPr lang="en-US" dirty="0"/>
          </a:p>
        </p:txBody>
      </p:sp>
      <p:graphicFrame>
        <p:nvGraphicFramePr>
          <p:cNvPr id="111695" name="Group 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6784308"/>
              </p:ext>
            </p:extLst>
          </p:nvPr>
        </p:nvGraphicFramePr>
        <p:xfrm>
          <a:off x="838200" y="1905000"/>
          <a:ext cx="7924800" cy="3025140"/>
        </p:xfrm>
        <a:graphic>
          <a:graphicData uri="http://schemas.openxmlformats.org/drawingml/2006/table">
            <a:tbl>
              <a:tblPr/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04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cs typeface="Times New Roman" panose="02020603050405020304" pitchFamily="18" charset="0"/>
                        </a:rPr>
                        <a:t>Statements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cs typeface="Times New Roman" panose="02020603050405020304" pitchFamily="18" charset="0"/>
                        </a:rPr>
                        <a:t>S/E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cs typeface="Times New Roman" panose="02020603050405020304" pitchFamily="18" charset="0"/>
                        </a:rPr>
                        <a:t>Freq.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cs typeface="Times New Roman" panose="02020603050405020304" pitchFamily="18" charset="0"/>
                        </a:rPr>
                        <a:t>Total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cs typeface="Times New Roman" panose="02020603050405020304" pitchFamily="18" charset="0"/>
                        </a:rPr>
                        <a:t>Algorithm ABC(a[],b[],n)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cs typeface="Times New Roman" panose="02020603050405020304" pitchFamily="18" charset="0"/>
                        </a:rPr>
                        <a:t>{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cs typeface="Times New Roman" panose="02020603050405020304" pitchFamily="18" charset="0"/>
                        </a:rPr>
                        <a:t>   for (j=0; j&lt;n ; j++)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69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cs typeface="Times New Roman" panose="02020603050405020304" pitchFamily="18" charset="0"/>
                        </a:rPr>
                        <a:t>     b[j] = sum(a,j+1);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cs typeface="Times New Roman" panose="02020603050405020304" pitchFamily="18" charset="0"/>
                        </a:rPr>
                        <a:t>2j+6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cs typeface="Times New Roman" panose="02020603050405020304" pitchFamily="18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11703" name="Group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9306277"/>
              </p:ext>
            </p:extLst>
          </p:nvPr>
        </p:nvGraphicFramePr>
        <p:xfrm>
          <a:off x="7086600" y="4938932"/>
          <a:ext cx="1676400" cy="457200"/>
        </p:xfrm>
        <a:graphic>
          <a:graphicData uri="http://schemas.openxmlformats.org/drawingml/2006/table">
            <a:tbl>
              <a:tblPr/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2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0850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Count : Example </a:t>
            </a:r>
            <a:r>
              <a:rPr lang="en-US" dirty="0" smtClean="0"/>
              <a:t>4</a:t>
            </a:r>
            <a:endParaRPr lang="en-US" dirty="0"/>
          </a:p>
        </p:txBody>
      </p:sp>
      <p:graphicFrame>
        <p:nvGraphicFramePr>
          <p:cNvPr id="111695" name="Group 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8103288"/>
              </p:ext>
            </p:extLst>
          </p:nvPr>
        </p:nvGraphicFramePr>
        <p:xfrm>
          <a:off x="838200" y="1905000"/>
          <a:ext cx="7924800" cy="3025140"/>
        </p:xfrm>
        <a:graphic>
          <a:graphicData uri="http://schemas.openxmlformats.org/drawingml/2006/table">
            <a:tbl>
              <a:tblPr/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04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cs typeface="Times New Roman" panose="02020603050405020304" pitchFamily="18" charset="0"/>
                        </a:rPr>
                        <a:t>Statements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cs typeface="Times New Roman" panose="02020603050405020304" pitchFamily="18" charset="0"/>
                        </a:rPr>
                        <a:t>S/E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cs typeface="Times New Roman" panose="02020603050405020304" pitchFamily="18" charset="0"/>
                        </a:rPr>
                        <a:t>Freq.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cs typeface="Times New Roman" panose="02020603050405020304" pitchFamily="18" charset="0"/>
                        </a:rPr>
                        <a:t>Total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cs typeface="Times New Roman" panose="02020603050405020304" pitchFamily="18" charset="0"/>
                        </a:rPr>
                        <a:t>Algorithm ABC(a[],b[],n)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cs typeface="Times New Roman" panose="02020603050405020304" pitchFamily="18" charset="0"/>
                        </a:rPr>
                        <a:t>{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cs typeface="Times New Roman" panose="02020603050405020304" pitchFamily="18" charset="0"/>
                        </a:rPr>
                        <a:t>   for (j=0; j&lt;n ; j++)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cs typeface="Times New Roman" panose="02020603050405020304" pitchFamily="18" charset="0"/>
                        </a:rPr>
                        <a:t>n+1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cs typeface="Times New Roman" panose="02020603050405020304" pitchFamily="18" charset="0"/>
                        </a:rPr>
                        <a:t>n+1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69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cs typeface="Times New Roman" panose="02020603050405020304" pitchFamily="18" charset="0"/>
                        </a:rPr>
                        <a:t>     b[j] = sum(a,j+1);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cs typeface="Times New Roman" panose="02020603050405020304" pitchFamily="18" charset="0"/>
                        </a:rPr>
                        <a:t>2j+6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cs typeface="Times New Roman" panose="02020603050405020304" pitchFamily="18" charset="0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cs typeface="Times New Roman" panose="02020603050405020304" pitchFamily="18" charset="0"/>
                        </a:rPr>
                        <a:t>n(n+5)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cs typeface="Times New Roman" panose="02020603050405020304" pitchFamily="18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11703" name="Group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5262391"/>
              </p:ext>
            </p:extLst>
          </p:nvPr>
        </p:nvGraphicFramePr>
        <p:xfrm>
          <a:off x="7086600" y="4938932"/>
          <a:ext cx="1676400" cy="457200"/>
        </p:xfrm>
        <a:graphic>
          <a:graphicData uri="http://schemas.openxmlformats.org/drawingml/2006/table">
            <a:tbl>
              <a:tblPr/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2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0" lang="en-US" sz="24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+ 6n + 1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838200" y="5256590"/>
                <a:ext cx="5943600" cy="9918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𝐻𝑒𝑟𝑒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  </m:t>
                      </m:r>
                      <m:nary>
                        <m:naryPr>
                          <m:chr m:val="∑"/>
                          <m:ctrlPr>
                            <a:rPr lang="pt-BR" sz="20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pt-BR" sz="200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d>
                            <m:dPr>
                              <m:ctrlPr>
                                <a:rPr lang="pt-BR" sz="20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+6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   </m:t>
                          </m:r>
                        </m:e>
                      </m:nary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2</m:t>
                      </m:r>
                      <m:nary>
                        <m:naryPr>
                          <m:chr m:val="∑"/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  </m:t>
                          </m:r>
                        </m:e>
                      </m:nary>
                      <m:nary>
                        <m:naryPr>
                          <m:chr m:val="∑"/>
                          <m:ctrlPr>
                            <a:rPr lang="pt-BR" sz="200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pt-BR" sz="2000" i="1" dirty="0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sz="200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6</m:t>
                          </m:r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256590"/>
                <a:ext cx="5943600" cy="99181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9693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with step count</a:t>
            </a:r>
            <a:endParaRPr lang="en-US" dirty="0"/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981200"/>
            <a:ext cx="8458200" cy="4648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 smtClean="0"/>
              <a:t>Doesn’t give accurate estimate of time complexity, because step is not well defined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For ex, 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T(P1) = 4n</a:t>
            </a:r>
            <a:r>
              <a:rPr lang="en-US" sz="2400" baseline="30000" dirty="0" smtClean="0"/>
              <a:t>2</a:t>
            </a:r>
            <a:r>
              <a:rPr lang="en-US" sz="2400" dirty="0" smtClean="0"/>
              <a:t> + 6n + 2 	OR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T(P1) = 5n</a:t>
            </a:r>
            <a:r>
              <a:rPr lang="en-US" sz="2400" baseline="30000" dirty="0" smtClean="0"/>
              <a:t>2</a:t>
            </a:r>
            <a:r>
              <a:rPr lang="en-US" sz="2400" dirty="0" smtClean="0"/>
              <a:t> + 7n + 3 is correct for a given program P1?</a:t>
            </a:r>
          </a:p>
          <a:p>
            <a:pPr marL="457200" lvl="1" indent="0">
              <a:lnSpc>
                <a:spcPct val="90000"/>
              </a:lnSpc>
              <a:buNone/>
            </a:pPr>
            <a:endParaRPr lang="en-US" sz="800" dirty="0" smtClean="0"/>
          </a:p>
          <a:p>
            <a:pPr>
              <a:lnSpc>
                <a:spcPct val="90000"/>
              </a:lnSpc>
              <a:tabLst>
                <a:tab pos="1943100" algn="l"/>
                <a:tab pos="3605213" algn="l"/>
                <a:tab pos="4967288" algn="l"/>
                <a:tab pos="5938838" algn="l"/>
              </a:tabLst>
            </a:pPr>
            <a:r>
              <a:rPr lang="en-US" sz="2400" dirty="0"/>
              <a:t>Consider</a:t>
            </a:r>
            <a:r>
              <a:rPr lang="en-US" sz="2400" dirty="0">
                <a:solidFill>
                  <a:srgbClr val="FFFF99"/>
                </a:solidFill>
                <a:latin typeface="Verdana" panose="020B0604030504040204" pitchFamily="34" charset="0"/>
              </a:rPr>
              <a:t> </a:t>
            </a:r>
            <a:r>
              <a:rPr lang="en-US" sz="2400" dirty="0">
                <a:solidFill>
                  <a:schemeClr val="accent2"/>
                </a:solidFill>
                <a:latin typeface="Verdana" panose="020B0604030504040204" pitchFamily="34" charset="0"/>
              </a:rPr>
              <a:t>R = x</a:t>
            </a:r>
            <a:r>
              <a:rPr lang="en-US" sz="2400" baseline="30000" dirty="0">
                <a:solidFill>
                  <a:schemeClr val="accent2"/>
                </a:solidFill>
                <a:latin typeface="Verdana" panose="020B0604030504040204" pitchFamily="34" charset="0"/>
              </a:rPr>
              <a:t>2</a:t>
            </a:r>
            <a:r>
              <a:rPr lang="en-US" sz="2400" dirty="0">
                <a:solidFill>
                  <a:schemeClr val="accent2"/>
                </a:solidFill>
                <a:latin typeface="Verdana" panose="020B0604030504040204" pitchFamily="34" charset="0"/>
              </a:rPr>
              <a:t> + 3x + 5</a:t>
            </a:r>
            <a:r>
              <a:rPr lang="en-US" sz="2400" dirty="0"/>
              <a:t> as </a:t>
            </a:r>
            <a:r>
              <a:rPr lang="en-US" sz="2400" dirty="0">
                <a:solidFill>
                  <a:schemeClr val="accent2"/>
                </a:solidFill>
                <a:latin typeface="Verdana" panose="020B0604030504040204" pitchFamily="34" charset="0"/>
              </a:rPr>
              <a:t>x</a:t>
            </a:r>
            <a:r>
              <a:rPr lang="en-US" sz="2400" dirty="0"/>
              <a:t> varies:</a:t>
            </a:r>
          </a:p>
          <a:p>
            <a:pPr lvl="1">
              <a:lnSpc>
                <a:spcPct val="90000"/>
              </a:lnSpc>
              <a:buClr>
                <a:srgbClr val="FFFF99"/>
              </a:buClr>
              <a:buFont typeface="Wingdings" panose="05000000000000000000" pitchFamily="2" charset="2"/>
              <a:buNone/>
              <a:tabLst>
                <a:tab pos="1943100" algn="l"/>
                <a:tab pos="3605213" algn="l"/>
                <a:tab pos="4967288" algn="l"/>
                <a:tab pos="5938838" algn="l"/>
              </a:tabLst>
            </a:pPr>
            <a:r>
              <a:rPr lang="en-US" sz="2000" dirty="0">
                <a:solidFill>
                  <a:schemeClr val="accent2"/>
                </a:solidFill>
                <a:latin typeface="Trebuchet MS" panose="020B0603020202020204" pitchFamily="34" charset="0"/>
              </a:rPr>
              <a:t>x = 0	x</a:t>
            </a:r>
            <a:r>
              <a:rPr lang="en-US" sz="2000" baseline="30000" dirty="0">
                <a:solidFill>
                  <a:schemeClr val="accent2"/>
                </a:solidFill>
                <a:latin typeface="Trebuchet MS" panose="020B0603020202020204" pitchFamily="34" charset="0"/>
              </a:rPr>
              <a:t>2</a:t>
            </a:r>
            <a:r>
              <a:rPr lang="en-US" sz="2000" dirty="0">
                <a:solidFill>
                  <a:schemeClr val="accent2"/>
                </a:solidFill>
                <a:latin typeface="Trebuchet MS" panose="020B0603020202020204" pitchFamily="34" charset="0"/>
              </a:rPr>
              <a:t> = 0	3x = 0	5 = 5	R = 5</a:t>
            </a:r>
          </a:p>
          <a:p>
            <a:pPr lvl="1">
              <a:lnSpc>
                <a:spcPct val="90000"/>
              </a:lnSpc>
              <a:buClr>
                <a:srgbClr val="FFFF99"/>
              </a:buClr>
              <a:buFont typeface="Wingdings" panose="05000000000000000000" pitchFamily="2" charset="2"/>
              <a:buNone/>
              <a:tabLst>
                <a:tab pos="1943100" algn="l"/>
                <a:tab pos="3605213" algn="l"/>
                <a:tab pos="4967288" algn="l"/>
                <a:tab pos="5938838" algn="l"/>
              </a:tabLst>
            </a:pPr>
            <a:r>
              <a:rPr lang="en-US" sz="2000" dirty="0">
                <a:solidFill>
                  <a:schemeClr val="accent2"/>
                </a:solidFill>
                <a:latin typeface="Trebuchet MS" panose="020B0603020202020204" pitchFamily="34" charset="0"/>
              </a:rPr>
              <a:t>x = 10	x</a:t>
            </a:r>
            <a:r>
              <a:rPr lang="en-US" sz="2000" baseline="30000" dirty="0">
                <a:solidFill>
                  <a:schemeClr val="accent2"/>
                </a:solidFill>
                <a:latin typeface="Trebuchet MS" panose="020B0603020202020204" pitchFamily="34" charset="0"/>
              </a:rPr>
              <a:t>2</a:t>
            </a:r>
            <a:r>
              <a:rPr lang="en-US" sz="2000" dirty="0">
                <a:solidFill>
                  <a:schemeClr val="accent2"/>
                </a:solidFill>
                <a:latin typeface="Trebuchet MS" panose="020B0603020202020204" pitchFamily="34" charset="0"/>
              </a:rPr>
              <a:t> = 100	3x = 30	5 = 5	R = 135</a:t>
            </a:r>
          </a:p>
          <a:p>
            <a:pPr lvl="1">
              <a:lnSpc>
                <a:spcPct val="90000"/>
              </a:lnSpc>
              <a:buClr>
                <a:srgbClr val="FFFF99"/>
              </a:buClr>
              <a:buFont typeface="Wingdings" panose="05000000000000000000" pitchFamily="2" charset="2"/>
              <a:buNone/>
              <a:tabLst>
                <a:tab pos="1943100" algn="l"/>
                <a:tab pos="3605213" algn="l"/>
                <a:tab pos="4967288" algn="l"/>
                <a:tab pos="5938838" algn="l"/>
              </a:tabLst>
            </a:pPr>
            <a:r>
              <a:rPr lang="en-US" sz="2000" dirty="0">
                <a:solidFill>
                  <a:schemeClr val="accent2"/>
                </a:solidFill>
                <a:latin typeface="Trebuchet MS" panose="020B0603020202020204" pitchFamily="34" charset="0"/>
              </a:rPr>
              <a:t>x = 100	x</a:t>
            </a:r>
            <a:r>
              <a:rPr lang="en-US" sz="2000" baseline="30000" dirty="0">
                <a:solidFill>
                  <a:schemeClr val="accent2"/>
                </a:solidFill>
                <a:latin typeface="Trebuchet MS" panose="020B0603020202020204" pitchFamily="34" charset="0"/>
              </a:rPr>
              <a:t>2</a:t>
            </a:r>
            <a:r>
              <a:rPr lang="en-US" sz="2000" dirty="0">
                <a:solidFill>
                  <a:schemeClr val="accent2"/>
                </a:solidFill>
                <a:latin typeface="Trebuchet MS" panose="020B0603020202020204" pitchFamily="34" charset="0"/>
              </a:rPr>
              <a:t> = 10000	3x = 300	5 = 5	R = 10,305</a:t>
            </a:r>
          </a:p>
          <a:p>
            <a:pPr lvl="1">
              <a:lnSpc>
                <a:spcPct val="90000"/>
              </a:lnSpc>
              <a:buClr>
                <a:srgbClr val="FFFF99"/>
              </a:buClr>
              <a:buFont typeface="Wingdings" panose="05000000000000000000" pitchFamily="2" charset="2"/>
              <a:buNone/>
              <a:tabLst>
                <a:tab pos="1943100" algn="l"/>
                <a:tab pos="3605213" algn="l"/>
                <a:tab pos="4967288" algn="l"/>
                <a:tab pos="5938838" algn="l"/>
              </a:tabLst>
            </a:pPr>
            <a:r>
              <a:rPr lang="en-US" sz="2000" dirty="0">
                <a:solidFill>
                  <a:schemeClr val="accent2"/>
                </a:solidFill>
                <a:latin typeface="Trebuchet MS" panose="020B0603020202020204" pitchFamily="34" charset="0"/>
              </a:rPr>
              <a:t>x = 1000	x</a:t>
            </a:r>
            <a:r>
              <a:rPr lang="en-US" sz="2000" baseline="30000" dirty="0">
                <a:solidFill>
                  <a:schemeClr val="accent2"/>
                </a:solidFill>
                <a:latin typeface="Trebuchet MS" panose="020B0603020202020204" pitchFamily="34" charset="0"/>
              </a:rPr>
              <a:t>2</a:t>
            </a:r>
            <a:r>
              <a:rPr lang="en-US" sz="2000" dirty="0">
                <a:solidFill>
                  <a:schemeClr val="accent2"/>
                </a:solidFill>
                <a:latin typeface="Trebuchet MS" panose="020B0603020202020204" pitchFamily="34" charset="0"/>
              </a:rPr>
              <a:t> = 1000000	3x = 3000	5 = 5	R = 1,003,005</a:t>
            </a:r>
          </a:p>
          <a:p>
            <a:pPr lvl="1">
              <a:lnSpc>
                <a:spcPct val="90000"/>
              </a:lnSpc>
              <a:buClr>
                <a:srgbClr val="FFFF99"/>
              </a:buClr>
              <a:buFont typeface="Wingdings" panose="05000000000000000000" pitchFamily="2" charset="2"/>
              <a:buNone/>
              <a:tabLst>
                <a:tab pos="1943100" algn="l"/>
                <a:tab pos="3605213" algn="l"/>
                <a:tab pos="4967288" algn="l"/>
                <a:tab pos="5938838" algn="l"/>
              </a:tabLst>
            </a:pPr>
            <a:r>
              <a:rPr lang="en-US" sz="2000" dirty="0">
                <a:solidFill>
                  <a:schemeClr val="accent2"/>
                </a:solidFill>
                <a:latin typeface="Trebuchet MS" panose="020B0603020202020204" pitchFamily="34" charset="0"/>
              </a:rPr>
              <a:t>x = 10,000	x</a:t>
            </a:r>
            <a:r>
              <a:rPr lang="en-US" sz="2000" baseline="30000" dirty="0">
                <a:solidFill>
                  <a:schemeClr val="accent2"/>
                </a:solidFill>
                <a:latin typeface="Trebuchet MS" panose="020B0603020202020204" pitchFamily="34" charset="0"/>
              </a:rPr>
              <a:t>2</a:t>
            </a:r>
            <a:r>
              <a:rPr lang="en-US" sz="2000" dirty="0">
                <a:solidFill>
                  <a:schemeClr val="accent2"/>
                </a:solidFill>
                <a:latin typeface="Trebuchet MS" panose="020B0603020202020204" pitchFamily="34" charset="0"/>
              </a:rPr>
              <a:t> = 10</a:t>
            </a:r>
            <a:r>
              <a:rPr lang="en-US" sz="2000" baseline="30000" dirty="0">
                <a:solidFill>
                  <a:schemeClr val="accent2"/>
                </a:solidFill>
                <a:latin typeface="Trebuchet MS" panose="020B0603020202020204" pitchFamily="34" charset="0"/>
              </a:rPr>
              <a:t>8</a:t>
            </a:r>
            <a:r>
              <a:rPr lang="en-US" sz="2000" dirty="0">
                <a:solidFill>
                  <a:schemeClr val="accent2"/>
                </a:solidFill>
                <a:latin typeface="Trebuchet MS" panose="020B0603020202020204" pitchFamily="34" charset="0"/>
              </a:rPr>
              <a:t>	3x = 3*10</a:t>
            </a:r>
            <a:r>
              <a:rPr lang="en-US" sz="2000" baseline="30000" dirty="0">
                <a:solidFill>
                  <a:schemeClr val="accent2"/>
                </a:solidFill>
                <a:latin typeface="Trebuchet MS" panose="020B0603020202020204" pitchFamily="34" charset="0"/>
              </a:rPr>
              <a:t>4</a:t>
            </a:r>
            <a:r>
              <a:rPr lang="en-US" sz="2000" dirty="0">
                <a:solidFill>
                  <a:schemeClr val="accent2"/>
                </a:solidFill>
                <a:latin typeface="Trebuchet MS" panose="020B0603020202020204" pitchFamily="34" charset="0"/>
              </a:rPr>
              <a:t>	5 = 5	R = 100,030,005</a:t>
            </a:r>
          </a:p>
          <a:p>
            <a:pPr lvl="1">
              <a:lnSpc>
                <a:spcPct val="90000"/>
              </a:lnSpc>
              <a:buClr>
                <a:srgbClr val="FFFF99"/>
              </a:buClr>
              <a:buFont typeface="Wingdings" panose="05000000000000000000" pitchFamily="2" charset="2"/>
              <a:buNone/>
              <a:tabLst>
                <a:tab pos="1943100" algn="l"/>
                <a:tab pos="3605213" algn="l"/>
                <a:tab pos="4967288" algn="l"/>
                <a:tab pos="5938838" algn="l"/>
              </a:tabLst>
            </a:pPr>
            <a:r>
              <a:rPr lang="en-US" sz="2000" dirty="0">
                <a:solidFill>
                  <a:schemeClr val="accent2"/>
                </a:solidFill>
                <a:latin typeface="Trebuchet MS" panose="020B0603020202020204" pitchFamily="34" charset="0"/>
              </a:rPr>
              <a:t>x = 100,000	x</a:t>
            </a:r>
            <a:r>
              <a:rPr lang="en-US" sz="2000" baseline="30000" dirty="0">
                <a:solidFill>
                  <a:schemeClr val="accent2"/>
                </a:solidFill>
                <a:latin typeface="Trebuchet MS" panose="020B0603020202020204" pitchFamily="34" charset="0"/>
              </a:rPr>
              <a:t>2</a:t>
            </a:r>
            <a:r>
              <a:rPr lang="en-US" sz="2000" dirty="0">
                <a:solidFill>
                  <a:schemeClr val="accent2"/>
                </a:solidFill>
                <a:latin typeface="Trebuchet MS" panose="020B0603020202020204" pitchFamily="34" charset="0"/>
              </a:rPr>
              <a:t> = 10</a:t>
            </a:r>
            <a:r>
              <a:rPr lang="en-US" sz="2000" baseline="30000" dirty="0">
                <a:solidFill>
                  <a:schemeClr val="accent2"/>
                </a:solidFill>
                <a:latin typeface="Trebuchet MS" panose="020B0603020202020204" pitchFamily="34" charset="0"/>
              </a:rPr>
              <a:t>10</a:t>
            </a:r>
            <a:r>
              <a:rPr lang="en-US" sz="2000" dirty="0">
                <a:solidFill>
                  <a:schemeClr val="accent2"/>
                </a:solidFill>
                <a:latin typeface="Trebuchet MS" panose="020B0603020202020204" pitchFamily="34" charset="0"/>
              </a:rPr>
              <a:t>	3x = 3*10</a:t>
            </a:r>
            <a:r>
              <a:rPr lang="en-US" sz="2000" baseline="30000" dirty="0">
                <a:solidFill>
                  <a:schemeClr val="accent2"/>
                </a:solidFill>
                <a:latin typeface="Trebuchet MS" panose="020B0603020202020204" pitchFamily="34" charset="0"/>
              </a:rPr>
              <a:t>5</a:t>
            </a:r>
            <a:r>
              <a:rPr lang="en-US" sz="2000" dirty="0">
                <a:solidFill>
                  <a:schemeClr val="accent2"/>
                </a:solidFill>
                <a:latin typeface="Trebuchet MS" panose="020B0603020202020204" pitchFamily="34" charset="0"/>
              </a:rPr>
              <a:t> 	5 = 5	R = 10,000,300,005</a:t>
            </a:r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Performance Analysis</a:t>
            </a:r>
            <a:endParaRPr lang="en-GB"/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Two criteria are used to judge algorithms: (</a:t>
            </a:r>
            <a:r>
              <a:rPr lang="en-US" dirty="0" err="1"/>
              <a:t>i</a:t>
            </a:r>
            <a:r>
              <a:rPr lang="en-US" dirty="0"/>
              <a:t>) time complexity (ii) space complexity.</a:t>
            </a:r>
          </a:p>
          <a:p>
            <a:pPr>
              <a:lnSpc>
                <a:spcPct val="90000"/>
              </a:lnSpc>
            </a:pPr>
            <a:r>
              <a:rPr lang="en-US" u="sng" dirty="0"/>
              <a:t>Space Complexity</a:t>
            </a:r>
            <a:r>
              <a:rPr lang="en-US" dirty="0"/>
              <a:t> of an algorithm is the amount of memory it needs to run to completion.</a:t>
            </a:r>
          </a:p>
          <a:p>
            <a:pPr>
              <a:lnSpc>
                <a:spcPct val="90000"/>
              </a:lnSpc>
            </a:pPr>
            <a:r>
              <a:rPr lang="en-US" u="sng" dirty="0"/>
              <a:t>Time Complexity</a:t>
            </a:r>
            <a:r>
              <a:rPr lang="en-US" dirty="0"/>
              <a:t> of an algorithm is the amount of CPU time it needs to run to completion.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55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schemeClr val="tx1"/>
                </a:solidFill>
                <a:latin typeface="Verdana" panose="020B0604030504040204" pitchFamily="34" charset="0"/>
              </a:rPr>
              <a:t>R = x</a:t>
            </a:r>
            <a:r>
              <a:rPr lang="en-US" sz="4000" baseline="30000" dirty="0">
                <a:solidFill>
                  <a:schemeClr val="tx1"/>
                </a:solidFill>
                <a:latin typeface="Verdana" panose="020B0604030504040204" pitchFamily="34" charset="0"/>
              </a:rPr>
              <a:t>2</a:t>
            </a:r>
            <a:r>
              <a:rPr lang="en-US" sz="4000" dirty="0">
                <a:solidFill>
                  <a:schemeClr val="tx1"/>
                </a:solidFill>
                <a:latin typeface="Verdana" panose="020B0604030504040204" pitchFamily="34" charset="0"/>
              </a:rPr>
              <a:t> + 3x + </a:t>
            </a:r>
            <a:r>
              <a:rPr lang="en-US" sz="4000" dirty="0" smtClean="0">
                <a:solidFill>
                  <a:schemeClr val="tx1"/>
                </a:solidFill>
                <a:latin typeface="Verdana" panose="020B0604030504040204" pitchFamily="34" charset="0"/>
              </a:rPr>
              <a:t>5 for x= 1..10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458200" cy="4648200"/>
          </a:xfrm>
        </p:spPr>
        <p:txBody>
          <a:bodyPr/>
          <a:lstStyle/>
          <a:p>
            <a:pPr>
              <a:lnSpc>
                <a:spcPct val="90000"/>
              </a:lnSpc>
            </a:pPr>
            <a:endParaRPr lang="en-US" dirty="0"/>
          </a:p>
        </p:txBody>
      </p:sp>
      <p:pic>
        <p:nvPicPr>
          <p:cNvPr id="4" name="Picture 5" descr="graph1a.gif                                                    000BB207Quicksilver                    ABA78158: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057400"/>
            <a:ext cx="6087308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85563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schemeClr val="tx1"/>
                </a:solidFill>
                <a:latin typeface="Verdana" panose="020B0604030504040204" pitchFamily="34" charset="0"/>
              </a:rPr>
              <a:t>R = x</a:t>
            </a:r>
            <a:r>
              <a:rPr lang="en-US" sz="4000" baseline="30000" dirty="0">
                <a:solidFill>
                  <a:schemeClr val="tx1"/>
                </a:solidFill>
                <a:latin typeface="Verdana" panose="020B0604030504040204" pitchFamily="34" charset="0"/>
              </a:rPr>
              <a:t>2</a:t>
            </a:r>
            <a:r>
              <a:rPr lang="en-US" sz="4000" dirty="0">
                <a:solidFill>
                  <a:schemeClr val="tx1"/>
                </a:solidFill>
                <a:latin typeface="Verdana" panose="020B0604030504040204" pitchFamily="34" charset="0"/>
              </a:rPr>
              <a:t> + 3x + </a:t>
            </a:r>
            <a:r>
              <a:rPr lang="en-US" sz="4000" dirty="0" smtClean="0">
                <a:solidFill>
                  <a:schemeClr val="tx1"/>
                </a:solidFill>
                <a:latin typeface="Verdana" panose="020B0604030504040204" pitchFamily="34" charset="0"/>
              </a:rPr>
              <a:t>5 for x= 1..20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458200" cy="4648200"/>
          </a:xfrm>
        </p:spPr>
        <p:txBody>
          <a:bodyPr/>
          <a:lstStyle/>
          <a:p>
            <a:pPr>
              <a:lnSpc>
                <a:spcPct val="90000"/>
              </a:lnSpc>
            </a:pPr>
            <a:endParaRPr lang="en-US" dirty="0"/>
          </a:p>
        </p:txBody>
      </p:sp>
      <p:pic>
        <p:nvPicPr>
          <p:cNvPr id="5" name="Picture 7" descr="graph2a.gif                                                    000BB207Quicksilver                    ABA78158: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981200"/>
            <a:ext cx="6608763" cy="4631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4487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Observation with step count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643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04800" y="1981200"/>
                <a:ext cx="8458200" cy="4343400"/>
              </a:xfrm>
            </p:spPr>
            <p:txBody>
              <a:bodyPr/>
              <a:lstStyle/>
              <a:p>
                <a:pPr>
                  <a:lnSpc>
                    <a:spcPct val="90000"/>
                  </a:lnSpc>
                </a:pPr>
                <a:r>
                  <a:rPr lang="en-US" dirty="0" smtClean="0"/>
                  <a:t>In general, when F(n) = c</a:t>
                </a:r>
                <a:r>
                  <a:rPr lang="en-US" baseline="-25000" dirty="0" smtClean="0"/>
                  <a:t>1</a:t>
                </a:r>
                <a:r>
                  <a:rPr lang="en-US" dirty="0" smtClean="0"/>
                  <a:t>n</a:t>
                </a:r>
                <a:r>
                  <a:rPr lang="en-US" baseline="30000" dirty="0" smtClean="0"/>
                  <a:t>2</a:t>
                </a:r>
                <a:r>
                  <a:rPr lang="en-US" dirty="0" smtClean="0"/>
                  <a:t> + c</a:t>
                </a:r>
                <a:r>
                  <a:rPr lang="en-US" baseline="-25000" dirty="0" smtClean="0"/>
                  <a:t>2</a:t>
                </a:r>
                <a:r>
                  <a:rPr lang="en-US" dirty="0" smtClean="0"/>
                  <a:t>n + c</a:t>
                </a:r>
                <a:r>
                  <a:rPr lang="en-US" baseline="-25000" dirty="0" smtClean="0"/>
                  <a:t>3,</a:t>
                </a:r>
                <a:r>
                  <a:rPr lang="en-US" dirty="0"/>
                  <a:t>c</a:t>
                </a:r>
                <a:r>
                  <a:rPr lang="en-US" baseline="-25000" dirty="0"/>
                  <a:t>1</a:t>
                </a:r>
                <a:r>
                  <a:rPr lang="en-US" dirty="0"/>
                  <a:t>n</a:t>
                </a:r>
                <a:r>
                  <a:rPr lang="en-US" baseline="30000" dirty="0"/>
                  <a:t>2 </a:t>
                </a:r>
                <a:r>
                  <a:rPr lang="en-US" dirty="0" smtClean="0"/>
                  <a:t>is much larger than </a:t>
                </a:r>
                <a:r>
                  <a:rPr lang="en-US" dirty="0"/>
                  <a:t>c</a:t>
                </a:r>
                <a:r>
                  <a:rPr lang="en-US" baseline="-25000" dirty="0"/>
                  <a:t>2</a:t>
                </a:r>
                <a:r>
                  <a:rPr lang="en-US" dirty="0"/>
                  <a:t>n + </a:t>
                </a:r>
                <a:r>
                  <a:rPr lang="en-US" dirty="0" smtClean="0"/>
                  <a:t>c</a:t>
                </a:r>
                <a:r>
                  <a:rPr lang="en-US" baseline="-25000" dirty="0" smtClean="0"/>
                  <a:t>3.</a:t>
                </a:r>
              </a:p>
              <a:p>
                <a:pPr>
                  <a:lnSpc>
                    <a:spcPct val="90000"/>
                  </a:lnSpc>
                </a:pPr>
                <a:endParaRPr lang="en-US" baseline="-25000" dirty="0"/>
              </a:p>
              <a:p>
                <a:pPr>
                  <a:lnSpc>
                    <a:spcPct val="90000"/>
                  </a:lnSpc>
                </a:pPr>
                <a:r>
                  <a:rPr lang="en-US" dirty="0" smtClean="0"/>
                  <a:t>Let r(n)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dirty="0"/>
                          <m:t>c</m:t>
                        </m:r>
                        <m:r>
                          <m:rPr>
                            <m:nor/>
                          </m:rPr>
                          <a:rPr lang="en-US" baseline="-25000" dirty="0"/>
                          <m:t>2</m:t>
                        </m:r>
                        <m:r>
                          <m:rPr>
                            <m:nor/>
                          </m:rPr>
                          <a:rPr lang="en-US" dirty="0"/>
                          <m:t>n</m:t>
                        </m:r>
                        <m:r>
                          <m:rPr>
                            <m:nor/>
                          </m:rPr>
                          <a:rPr lang="en-US" dirty="0"/>
                          <m:t> + </m:t>
                        </m:r>
                        <m:r>
                          <m:rPr>
                            <m:nor/>
                          </m:rPr>
                          <a:rPr lang="en-US" dirty="0"/>
                          <m:t>c</m:t>
                        </m:r>
                        <m:r>
                          <m:rPr>
                            <m:nor/>
                          </m:rPr>
                          <a:rPr lang="en-US" baseline="-25000" dirty="0"/>
                          <m:t>3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dirty="0"/>
                          <m:t>c</m:t>
                        </m:r>
                        <m:r>
                          <m:rPr>
                            <m:nor/>
                          </m:rPr>
                          <a:rPr lang="en-US" baseline="-25000" dirty="0"/>
                          <m:t>1</m:t>
                        </m:r>
                        <m:r>
                          <m:rPr>
                            <m:nor/>
                          </m:rPr>
                          <a:rPr lang="en-US" dirty="0"/>
                          <m:t>n</m:t>
                        </m:r>
                        <m:r>
                          <m:rPr>
                            <m:nor/>
                          </m:rPr>
                          <a:rPr lang="en-US" baseline="30000" dirty="0"/>
                          <m:t>2</m:t>
                        </m:r>
                      </m:den>
                    </m:f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dirty="0"/>
                          <m:t>c</m:t>
                        </m:r>
                        <m:r>
                          <m:rPr>
                            <m:nor/>
                          </m:rPr>
                          <a:rPr lang="en-US" baseline="-25000" dirty="0"/>
                          <m:t>2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baseline="-25000" dirty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dirty="0" smtClean="0"/>
                  <a:t>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dirty="0"/>
                          <m:t>c</m:t>
                        </m:r>
                        <m:r>
                          <m:rPr>
                            <m:nor/>
                          </m:rPr>
                          <a:rPr lang="en-US" baseline="-25000" dirty="0"/>
                          <m:t>3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dirty="0"/>
                          <m:t>c</m:t>
                        </m:r>
                        <m:r>
                          <m:rPr>
                            <m:nor/>
                          </m:rPr>
                          <a:rPr lang="en-US" baseline="-25000" dirty="0"/>
                          <m:t>1</m:t>
                        </m:r>
                        <m:r>
                          <m:rPr>
                            <m:nor/>
                          </m:rPr>
                          <a:rPr lang="en-US" dirty="0"/>
                          <m:t>n</m:t>
                        </m:r>
                        <m:r>
                          <m:rPr>
                            <m:nor/>
                          </m:rPr>
                          <a:rPr lang="en-US" baseline="30000" dirty="0"/>
                          <m:t>2</m:t>
                        </m:r>
                      </m:den>
                    </m:f>
                  </m:oMath>
                </a14:m>
                <a:endParaRPr lang="en-US" dirty="0" smtClean="0"/>
              </a:p>
              <a:p>
                <a:pPr>
                  <a:lnSpc>
                    <a:spcPct val="90000"/>
                  </a:lnSpc>
                </a:pPr>
                <a:endParaRPr lang="en-US" dirty="0"/>
              </a:p>
              <a:p>
                <a:pPr lvl="0">
                  <a:lnSpc>
                    <a:spcPct val="90000"/>
                  </a:lnSpc>
                </a:pPr>
                <a:r>
                  <a:rPr lang="en-US" dirty="0" smtClean="0"/>
                  <a:t>Now</a:t>
                </a:r>
                <a:r>
                  <a:rPr lang="en-US" dirty="0"/>
                  <a:t>, </a:t>
                </a:r>
                <a:r>
                  <a:rPr lang="en-US" dirty="0" err="1" smtClean="0"/>
                  <a:t>lim</a:t>
                </a:r>
                <a:r>
                  <a:rPr lang="en-US" dirty="0" smtClean="0"/>
                  <a:t> n→∞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dirty="0">
                            <a:solidFill>
                              <a:srgbClr val="000000"/>
                            </a:solidFill>
                          </a:rPr>
                          <m:t>c</m:t>
                        </m:r>
                        <m:r>
                          <m:rPr>
                            <m:nor/>
                          </m:rPr>
                          <a:rPr lang="en-US" baseline="-25000" dirty="0">
                            <a:solidFill>
                              <a:srgbClr val="000000"/>
                            </a:solidFill>
                          </a:rPr>
                          <m:t>2</m:t>
                        </m:r>
                      </m:num>
                      <m:den>
                        <m: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i="1" baseline="-250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dirty="0">
                            <a:solidFill>
                              <a:srgbClr val="000000"/>
                            </a:solidFill>
                          </a:rPr>
                          <m:t>c</m:t>
                        </m:r>
                        <m:r>
                          <m:rPr>
                            <m:nor/>
                          </m:rPr>
                          <a:rPr lang="en-US" baseline="-25000" dirty="0">
                            <a:solidFill>
                              <a:srgbClr val="000000"/>
                            </a:solidFill>
                          </a:rPr>
                          <m:t>3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dirty="0">
                            <a:solidFill>
                              <a:srgbClr val="000000"/>
                            </a:solidFill>
                          </a:rPr>
                          <m:t>c</m:t>
                        </m:r>
                        <m:r>
                          <m:rPr>
                            <m:nor/>
                          </m:rPr>
                          <a:rPr lang="en-US" baseline="-25000" dirty="0">
                            <a:solidFill>
                              <a:srgbClr val="000000"/>
                            </a:solidFill>
                          </a:rPr>
                          <m:t>1</m:t>
                        </m:r>
                        <m:r>
                          <m:rPr>
                            <m:nor/>
                          </m:rPr>
                          <a:rPr lang="en-US" dirty="0">
                            <a:solidFill>
                              <a:srgbClr val="000000"/>
                            </a:solidFill>
                          </a:rPr>
                          <m:t>n</m:t>
                        </m:r>
                        <m:r>
                          <m:rPr>
                            <m:nor/>
                          </m:rPr>
                          <a:rPr lang="en-US" baseline="30000" dirty="0">
                            <a:solidFill>
                              <a:srgbClr val="000000"/>
                            </a:solidFill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 smtClean="0">
                    <a:solidFill>
                      <a:srgbClr val="000000"/>
                    </a:solidFill>
                  </a:rPr>
                  <a:t> = 0</a:t>
                </a:r>
                <a:endParaRPr lang="en-US" dirty="0">
                  <a:solidFill>
                    <a:srgbClr val="000000"/>
                  </a:solidFill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US" dirty="0" smtClean="0"/>
                  <a:t>Which denotes that c</a:t>
                </a:r>
                <a:r>
                  <a:rPr lang="en-US" baseline="-25000" dirty="0" smtClean="0"/>
                  <a:t>1</a:t>
                </a:r>
                <a:r>
                  <a:rPr lang="en-US" dirty="0" smtClean="0"/>
                  <a:t>n</a:t>
                </a:r>
                <a:r>
                  <a:rPr lang="en-US" baseline="30000" dirty="0" smtClean="0"/>
                  <a:t>2 </a:t>
                </a:r>
                <a:r>
                  <a:rPr lang="en-US" dirty="0" smtClean="0"/>
                  <a:t> is the dominant term in the F(n).</a:t>
                </a:r>
              </a:p>
              <a:p>
                <a:pPr>
                  <a:lnSpc>
                    <a:spcPct val="90000"/>
                  </a:lnSpc>
                </a:pPr>
                <a:endParaRPr lang="en-US" dirty="0"/>
              </a:p>
            </p:txBody>
          </p:sp>
        </mc:Choice>
        <mc:Fallback xmlns="">
          <p:sp>
            <p:nvSpPr>
              <p:cNvPr id="11264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04800" y="1981200"/>
                <a:ext cx="8458200" cy="4343400"/>
              </a:xfrm>
              <a:blipFill rotWithShape="0">
                <a:blip r:embed="rId2"/>
                <a:stretch>
                  <a:fillRect l="-1585" t="-3086" r="-1801"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8985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Observation with step count</a:t>
            </a:r>
            <a:endParaRPr lang="en-US" dirty="0"/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981200"/>
            <a:ext cx="8458200" cy="4572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 smtClean="0"/>
              <a:t>For two programs A &amp; B,</a:t>
            </a:r>
          </a:p>
          <a:p>
            <a:pPr marL="800100" lvl="2" indent="0">
              <a:lnSpc>
                <a:spcPct val="90000"/>
              </a:lnSpc>
              <a:buNone/>
            </a:pPr>
            <a:r>
              <a:rPr lang="en-US" sz="2000" dirty="0" smtClean="0"/>
              <a:t>	</a:t>
            </a:r>
            <a:r>
              <a:rPr lang="en-US" dirty="0" smtClean="0"/>
              <a:t>Analysis of John: </a:t>
            </a:r>
          </a:p>
          <a:p>
            <a:pPr marL="800100" lvl="2" indent="0">
              <a:lnSpc>
                <a:spcPct val="90000"/>
              </a:lnSpc>
              <a:buNone/>
            </a:pPr>
            <a:r>
              <a:rPr lang="en-US" dirty="0" smtClean="0"/>
              <a:t>		</a:t>
            </a:r>
            <a:r>
              <a:rPr lang="en-US" dirty="0" err="1" smtClean="0"/>
              <a:t>t</a:t>
            </a:r>
            <a:r>
              <a:rPr lang="en-US" baseline="-25000" dirty="0" err="1" smtClean="0"/>
              <a:t>A</a:t>
            </a:r>
            <a:r>
              <a:rPr lang="en-US" dirty="0" smtClean="0"/>
              <a:t>(n) = n</a:t>
            </a:r>
            <a:r>
              <a:rPr lang="en-US" baseline="30000" dirty="0" smtClean="0"/>
              <a:t>2</a:t>
            </a:r>
            <a:r>
              <a:rPr lang="en-US" dirty="0" smtClean="0"/>
              <a:t> + 3n    </a:t>
            </a:r>
            <a:r>
              <a:rPr lang="en-US" dirty="0" err="1" smtClean="0"/>
              <a:t>t</a:t>
            </a:r>
            <a:r>
              <a:rPr lang="en-US" baseline="-25000" dirty="0" err="1" smtClean="0"/>
              <a:t>B</a:t>
            </a:r>
            <a:r>
              <a:rPr lang="en-US" dirty="0" smtClean="0"/>
              <a:t>(n) = 43n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400" dirty="0" smtClean="0"/>
              <a:t>	Analysis </a:t>
            </a:r>
            <a:r>
              <a:rPr lang="en-US" sz="2400" dirty="0"/>
              <a:t>of </a:t>
            </a:r>
            <a:r>
              <a:rPr lang="en-US" sz="2400" dirty="0" smtClean="0"/>
              <a:t>Mary: </a:t>
            </a:r>
            <a:endParaRPr lang="en-US" sz="2400" dirty="0"/>
          </a:p>
          <a:p>
            <a:pPr marL="0" indent="0">
              <a:lnSpc>
                <a:spcPct val="90000"/>
              </a:lnSpc>
              <a:buNone/>
            </a:pPr>
            <a:r>
              <a:rPr lang="en-US" sz="2400" dirty="0" smtClean="0"/>
              <a:t>		</a:t>
            </a:r>
            <a:r>
              <a:rPr lang="en-US" sz="2400" dirty="0" err="1" smtClean="0"/>
              <a:t>t</a:t>
            </a:r>
            <a:r>
              <a:rPr lang="en-US" sz="2400" baseline="-25000" dirty="0" err="1" smtClean="0"/>
              <a:t>A</a:t>
            </a:r>
            <a:r>
              <a:rPr lang="en-US" sz="2400" dirty="0" smtClean="0"/>
              <a:t>(n</a:t>
            </a:r>
            <a:r>
              <a:rPr lang="en-US" sz="2400" dirty="0"/>
              <a:t>) = </a:t>
            </a:r>
            <a:r>
              <a:rPr lang="en-US" sz="2400" dirty="0" smtClean="0"/>
              <a:t>2n</a:t>
            </a:r>
            <a:r>
              <a:rPr lang="en-US" sz="2400" baseline="30000" dirty="0" smtClean="0"/>
              <a:t>2</a:t>
            </a:r>
            <a:r>
              <a:rPr lang="en-US" sz="2400" dirty="0" smtClean="0"/>
              <a:t> </a:t>
            </a:r>
            <a:r>
              <a:rPr lang="en-US" sz="2400" dirty="0"/>
              <a:t>+ 3n    </a:t>
            </a:r>
            <a:r>
              <a:rPr lang="en-US" sz="2400" dirty="0" err="1"/>
              <a:t>t</a:t>
            </a:r>
            <a:r>
              <a:rPr lang="en-US" sz="2400" baseline="-25000" dirty="0" err="1"/>
              <a:t>B</a:t>
            </a:r>
            <a:r>
              <a:rPr lang="en-US" sz="2400" dirty="0"/>
              <a:t>(n) = </a:t>
            </a:r>
            <a:r>
              <a:rPr lang="en-US" sz="2400" dirty="0" smtClean="0"/>
              <a:t>83n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400" dirty="0" smtClean="0"/>
              <a:t>For John: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400" dirty="0"/>
              <a:t>	</a:t>
            </a:r>
            <a:r>
              <a:rPr lang="en-US" sz="2400" dirty="0" smtClean="0"/>
              <a:t>	when n&lt;40, program A is faster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400" dirty="0"/>
              <a:t>	</a:t>
            </a:r>
            <a:r>
              <a:rPr lang="en-US" sz="2400" dirty="0" smtClean="0"/>
              <a:t>	when n&gt;40, program B is faster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400" dirty="0"/>
              <a:t>For </a:t>
            </a:r>
            <a:r>
              <a:rPr lang="en-US" sz="2400" dirty="0" smtClean="0"/>
              <a:t>Mary: </a:t>
            </a:r>
            <a:endParaRPr lang="en-US" sz="2400" dirty="0"/>
          </a:p>
          <a:p>
            <a:pPr marL="0" indent="0">
              <a:lnSpc>
                <a:spcPct val="90000"/>
              </a:lnSpc>
              <a:buNone/>
            </a:pPr>
            <a:r>
              <a:rPr lang="en-US" sz="2400" dirty="0"/>
              <a:t>		when </a:t>
            </a:r>
            <a:r>
              <a:rPr lang="en-US" sz="2400" dirty="0" smtClean="0"/>
              <a:t>n&lt;80</a:t>
            </a:r>
            <a:r>
              <a:rPr lang="en-US" sz="2400" dirty="0"/>
              <a:t>, program A is faster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400" dirty="0"/>
              <a:t>		when </a:t>
            </a:r>
            <a:r>
              <a:rPr lang="en-US" sz="2400" dirty="0" smtClean="0"/>
              <a:t>n&gt;80</a:t>
            </a:r>
            <a:r>
              <a:rPr lang="en-US" sz="2400" dirty="0"/>
              <a:t>, program B is faster</a:t>
            </a:r>
          </a:p>
          <a:p>
            <a:pPr marL="0" indent="0">
              <a:lnSpc>
                <a:spcPct val="90000"/>
              </a:lnSpc>
              <a:buNone/>
            </a:pPr>
            <a:endParaRPr lang="en-US" sz="2800" dirty="0"/>
          </a:p>
          <a:p>
            <a:pPr>
              <a:lnSpc>
                <a:spcPct val="9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5942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Observation with step count</a:t>
            </a:r>
            <a:endParaRPr lang="en-US" dirty="0"/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981200"/>
            <a:ext cx="8458200" cy="4572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 smtClean="0"/>
              <a:t>In both the cases, Program A is faster than program B.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Just the break even point (n=40 or n=80) changes.</a:t>
            </a:r>
          </a:p>
          <a:p>
            <a:pPr>
              <a:lnSpc>
                <a:spcPct val="90000"/>
              </a:lnSpc>
            </a:pPr>
            <a:endParaRPr lang="en-US" sz="2800" dirty="0"/>
          </a:p>
          <a:p>
            <a:pPr>
              <a:lnSpc>
                <a:spcPct val="90000"/>
              </a:lnSpc>
            </a:pPr>
            <a:r>
              <a:rPr lang="en-US" sz="2800" dirty="0" smtClean="0"/>
              <a:t>Hence, the value of coefficient is irrelevant. </a:t>
            </a:r>
          </a:p>
          <a:p>
            <a:pPr>
              <a:lnSpc>
                <a:spcPct val="90000"/>
              </a:lnSpc>
            </a:pPr>
            <a:endParaRPr lang="en-US" sz="2800" dirty="0"/>
          </a:p>
          <a:p>
            <a:pPr>
              <a:lnSpc>
                <a:spcPct val="90000"/>
              </a:lnSpc>
            </a:pPr>
            <a:r>
              <a:rPr lang="en-US" sz="2800" dirty="0" smtClean="0"/>
              <a:t>Thus, to reflect how one function grows with the growth of another function, study of asymptotic notation is required.</a:t>
            </a:r>
            <a:endParaRPr lang="en-US" sz="2800" dirty="0"/>
          </a:p>
          <a:p>
            <a:pPr>
              <a:lnSpc>
                <a:spcPct val="9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316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Growth of Functions</a:t>
            </a:r>
            <a:endParaRPr lang="en-US" dirty="0"/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981200"/>
            <a:ext cx="8458200" cy="4572000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sz="2400" dirty="0">
                <a:sym typeface="Symbol" panose="05050102010706020507" pitchFamily="18" charset="2"/>
              </a:rPr>
              <a:t>The growth of time and space complexity with  increasing input size n is a suitable measure for the </a:t>
            </a:r>
            <a:r>
              <a:rPr lang="en-US" sz="2400" dirty="0" smtClean="0">
                <a:sym typeface="Symbol" panose="05050102010706020507" pitchFamily="18" charset="2"/>
              </a:rPr>
              <a:t>comparison </a:t>
            </a:r>
            <a:r>
              <a:rPr lang="en-US" sz="2400" dirty="0">
                <a:sym typeface="Symbol" panose="05050102010706020507" pitchFamily="18" charset="2"/>
              </a:rPr>
              <a:t>of algorithms</a:t>
            </a:r>
            <a:r>
              <a:rPr lang="en-US" sz="2400" dirty="0" smtClean="0">
                <a:sym typeface="Symbol" panose="05050102010706020507" pitchFamily="18" charset="2"/>
              </a:rPr>
              <a:t>.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sz="2400" dirty="0" smtClean="0">
                <a:sym typeface="Symbol" panose="05050102010706020507" pitchFamily="18" charset="2"/>
              </a:rPr>
              <a:t> </a:t>
            </a:r>
          </a:p>
          <a:p>
            <a:pPr>
              <a:spcBef>
                <a:spcPct val="0"/>
              </a:spcBef>
            </a:pPr>
            <a:r>
              <a:rPr lang="en-US" sz="2400" dirty="0">
                <a:sym typeface="Symbol" panose="05050102010706020507" pitchFamily="18" charset="2"/>
              </a:rPr>
              <a:t>The growth of functions is usually described using the </a:t>
            </a:r>
            <a:r>
              <a:rPr lang="en-US" sz="2400" b="1" dirty="0" smtClean="0">
                <a:solidFill>
                  <a:srgbClr val="00B0F0"/>
                </a:solidFill>
                <a:sym typeface="Symbol" panose="05050102010706020507" pitchFamily="18" charset="2"/>
              </a:rPr>
              <a:t>Asymptotic notations</a:t>
            </a:r>
            <a:endParaRPr lang="en-US" sz="2400" dirty="0">
              <a:solidFill>
                <a:srgbClr val="00B0F0"/>
              </a:solidFill>
              <a:sym typeface="Symbol" panose="05050102010706020507" pitchFamily="18" charset="2"/>
            </a:endParaRPr>
          </a:p>
          <a:p>
            <a:pPr marL="0" indent="0">
              <a:spcBef>
                <a:spcPct val="0"/>
              </a:spcBef>
              <a:buNone/>
            </a:pPr>
            <a:endParaRPr lang="en-US" sz="2400" dirty="0">
              <a:sym typeface="Symbol" panose="05050102010706020507" pitchFamily="18" charset="2"/>
            </a:endParaRPr>
          </a:p>
          <a:p>
            <a:pPr>
              <a:spcBef>
                <a:spcPct val="0"/>
              </a:spcBef>
            </a:pPr>
            <a:r>
              <a:rPr lang="en-US" sz="2400" dirty="0">
                <a:sym typeface="Symbol" panose="05050102010706020507" pitchFamily="18" charset="2"/>
              </a:rPr>
              <a:t>Three most important asymptotic notations are as follows:</a:t>
            </a:r>
          </a:p>
          <a:p>
            <a:pPr lvl="1" indent="-342900">
              <a:spcBef>
                <a:spcPct val="0"/>
              </a:spcBef>
            </a:pPr>
            <a:r>
              <a:rPr lang="en-US" sz="2000" dirty="0" smtClean="0">
                <a:sym typeface="Symbol" panose="05050102010706020507" pitchFamily="18" charset="2"/>
              </a:rPr>
              <a:t>Big – O notation</a:t>
            </a:r>
          </a:p>
          <a:p>
            <a:pPr lvl="1" indent="-342900">
              <a:spcBef>
                <a:spcPct val="0"/>
              </a:spcBef>
            </a:pPr>
            <a:r>
              <a:rPr lang="en-US" sz="2000" dirty="0" smtClean="0">
                <a:sym typeface="Symbol" panose="05050102010706020507" pitchFamily="18" charset="2"/>
              </a:rPr>
              <a:t>Omega notation</a:t>
            </a:r>
          </a:p>
          <a:p>
            <a:pPr lvl="1" indent="-342900">
              <a:spcBef>
                <a:spcPct val="0"/>
              </a:spcBef>
            </a:pPr>
            <a:r>
              <a:rPr lang="en-US" sz="2000" dirty="0" smtClean="0">
                <a:sym typeface="Symbol" panose="05050102010706020507" pitchFamily="18" charset="2"/>
              </a:rPr>
              <a:t>Theta notation</a:t>
            </a:r>
            <a:endParaRPr lang="en-US" sz="2000" dirty="0">
              <a:sym typeface="Symbol" panose="05050102010706020507" pitchFamily="18" charset="2"/>
            </a:endParaRPr>
          </a:p>
          <a:p>
            <a:pPr>
              <a:spcBef>
                <a:spcPct val="0"/>
              </a:spcBef>
            </a:pPr>
            <a:endParaRPr lang="en-US" sz="2800" dirty="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753698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 – O notation</a:t>
            </a:r>
            <a:endParaRPr lang="en-US" dirty="0"/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981200"/>
            <a:ext cx="8458200" cy="4572000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sz="2800" b="1" dirty="0">
                <a:solidFill>
                  <a:srgbClr val="0070C0"/>
                </a:solidFill>
                <a:sym typeface="Symbol" panose="05050102010706020507" pitchFamily="18" charset="2"/>
              </a:rPr>
              <a:t>Definition:</a:t>
            </a:r>
            <a:r>
              <a:rPr lang="en-US" sz="2800" dirty="0">
                <a:solidFill>
                  <a:srgbClr val="0070C0"/>
                </a:solidFill>
                <a:sym typeface="Symbol" panose="05050102010706020507" pitchFamily="18" charset="2"/>
              </a:rPr>
              <a:t> </a:t>
            </a:r>
            <a:r>
              <a:rPr lang="en-US" sz="2800" dirty="0">
                <a:sym typeface="Symbol" panose="05050102010706020507" pitchFamily="18" charset="2"/>
              </a:rPr>
              <a:t>Let f and g be functions from the integers or the real numbers to the real </a:t>
            </a:r>
            <a:r>
              <a:rPr lang="en-US" sz="2800" dirty="0" smtClean="0">
                <a:sym typeface="Symbol" panose="05050102010706020507" pitchFamily="18" charset="2"/>
              </a:rPr>
              <a:t>numbers. We </a:t>
            </a:r>
            <a:r>
              <a:rPr lang="en-US" sz="2800" dirty="0">
                <a:sym typeface="Symbol" panose="05050102010706020507" pitchFamily="18" charset="2"/>
              </a:rPr>
              <a:t>say that </a:t>
            </a:r>
            <a:r>
              <a:rPr lang="en-US" sz="2800" dirty="0" smtClean="0">
                <a:sym typeface="Symbol" panose="05050102010706020507" pitchFamily="18" charset="2"/>
              </a:rPr>
              <a:t>f(n) </a:t>
            </a:r>
            <a:r>
              <a:rPr lang="en-US" sz="2800" dirty="0">
                <a:sym typeface="Symbol" panose="05050102010706020507" pitchFamily="18" charset="2"/>
              </a:rPr>
              <a:t>is </a:t>
            </a:r>
            <a:r>
              <a:rPr lang="en-US" sz="2800" dirty="0" smtClean="0">
                <a:sym typeface="Symbol" panose="05050102010706020507" pitchFamily="18" charset="2"/>
              </a:rPr>
              <a:t>O(g(n)), </a:t>
            </a:r>
            <a:r>
              <a:rPr lang="en-US" sz="2800" dirty="0">
                <a:sym typeface="Symbol" panose="05050102010706020507" pitchFamily="18" charset="2"/>
              </a:rPr>
              <a:t>if there are </a:t>
            </a:r>
            <a:r>
              <a:rPr lang="en-US" sz="2800" dirty="0" smtClean="0">
                <a:sym typeface="Symbol" panose="05050102010706020507" pitchFamily="18" charset="2"/>
              </a:rPr>
              <a:t>exist constants </a:t>
            </a:r>
            <a:r>
              <a:rPr lang="en-US" sz="2800" dirty="0">
                <a:sym typeface="Symbol" panose="05050102010706020507" pitchFamily="18" charset="2"/>
              </a:rPr>
              <a:t>C and </a:t>
            </a:r>
            <a:r>
              <a:rPr lang="en-US" sz="2800" dirty="0" smtClean="0">
                <a:sym typeface="Symbol" panose="05050102010706020507" pitchFamily="18" charset="2"/>
              </a:rPr>
              <a:t> n</a:t>
            </a:r>
            <a:r>
              <a:rPr lang="en-US" sz="2800" baseline="-25000" dirty="0" smtClean="0">
                <a:sym typeface="Symbol" panose="05050102010706020507" pitchFamily="18" charset="2"/>
              </a:rPr>
              <a:t>0</a:t>
            </a:r>
            <a:r>
              <a:rPr lang="en-US" sz="2800" dirty="0" smtClean="0">
                <a:sym typeface="Symbol" panose="05050102010706020507" pitchFamily="18" charset="2"/>
              </a:rPr>
              <a:t> such that,</a:t>
            </a:r>
            <a:endParaRPr lang="en-US" sz="2800" dirty="0">
              <a:sym typeface="Symbol" panose="05050102010706020507" pitchFamily="18" charset="2"/>
            </a:endParaRPr>
          </a:p>
          <a:p>
            <a:pPr>
              <a:spcBef>
                <a:spcPct val="0"/>
              </a:spcBef>
            </a:pPr>
            <a:endParaRPr lang="en-US" sz="1600" dirty="0">
              <a:sym typeface="Symbol" panose="05050102010706020507" pitchFamily="18" charset="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sz="2800" dirty="0" smtClean="0">
                <a:sym typeface="Symbol" panose="05050102010706020507" pitchFamily="18" charset="2"/>
              </a:rPr>
              <a:t>		f(n) </a:t>
            </a:r>
            <a:r>
              <a:rPr lang="en-US" sz="2800" dirty="0">
                <a:sym typeface="Symbol" panose="05050102010706020507" pitchFamily="18" charset="2"/>
              </a:rPr>
              <a:t> </a:t>
            </a:r>
            <a:r>
              <a:rPr lang="en-US" sz="2800" dirty="0" smtClean="0">
                <a:sym typeface="Symbol" panose="05050102010706020507" pitchFamily="18" charset="2"/>
              </a:rPr>
              <a:t>C g(n)</a:t>
            </a:r>
            <a:endParaRPr lang="en-US" sz="2800" dirty="0">
              <a:sym typeface="Symbol" panose="05050102010706020507" pitchFamily="18" charset="2"/>
            </a:endParaRPr>
          </a:p>
          <a:p>
            <a:pPr>
              <a:spcBef>
                <a:spcPct val="0"/>
              </a:spcBef>
            </a:pPr>
            <a:endParaRPr lang="en-US" sz="1600" dirty="0">
              <a:sym typeface="Symbol" panose="05050102010706020507" pitchFamily="18" charset="2"/>
            </a:endParaRPr>
          </a:p>
          <a:p>
            <a:pPr>
              <a:spcBef>
                <a:spcPct val="0"/>
              </a:spcBef>
            </a:pPr>
            <a:r>
              <a:rPr lang="en-US" sz="2800" dirty="0">
                <a:sym typeface="Symbol" panose="05050102010706020507" pitchFamily="18" charset="2"/>
              </a:rPr>
              <a:t>whenever </a:t>
            </a:r>
            <a:r>
              <a:rPr lang="en-US" sz="2800" dirty="0" smtClean="0">
                <a:sym typeface="Symbol" panose="05050102010706020507" pitchFamily="18" charset="2"/>
              </a:rPr>
              <a:t>n &gt;=</a:t>
            </a:r>
            <a:r>
              <a:rPr lang="en-US" sz="2800" dirty="0">
                <a:sym typeface="Symbol" panose="05050102010706020507" pitchFamily="18" charset="2"/>
              </a:rPr>
              <a:t> n</a:t>
            </a:r>
            <a:r>
              <a:rPr lang="en-US" sz="2800" baseline="-25000" dirty="0">
                <a:sym typeface="Symbol" panose="05050102010706020507" pitchFamily="18" charset="2"/>
              </a:rPr>
              <a:t>0</a:t>
            </a:r>
            <a:r>
              <a:rPr lang="en-US" sz="2800" dirty="0" smtClean="0">
                <a:sym typeface="Symbol" panose="05050102010706020507" pitchFamily="18" charset="2"/>
              </a:rPr>
              <a:t> .</a:t>
            </a:r>
            <a:endParaRPr lang="en-US" sz="2800" dirty="0">
              <a:sym typeface="Symbol" panose="05050102010706020507" pitchFamily="18" charset="2"/>
            </a:endParaRPr>
          </a:p>
          <a:p>
            <a:pPr>
              <a:spcBef>
                <a:spcPct val="0"/>
              </a:spcBef>
            </a:pPr>
            <a:endParaRPr lang="en-US" sz="2800" dirty="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078703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 – O notation</a:t>
            </a:r>
            <a:endParaRPr lang="en-US" dirty="0"/>
          </a:p>
        </p:txBody>
      </p:sp>
      <p:sp>
        <p:nvSpPr>
          <p:cNvPr id="112643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981200"/>
            <a:ext cx="8458200" cy="4572000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sz="2800" b="1" dirty="0" smtClean="0">
                <a:sym typeface="Symbol" panose="05050102010706020507" pitchFamily="18" charset="2"/>
              </a:rPr>
              <a:t>Graphically, it can be represented as follows:</a:t>
            </a:r>
            <a:endParaRPr lang="en-US" sz="2800" dirty="0">
              <a:sym typeface="Symbol" panose="05050102010706020507" pitchFamily="18" charset="2"/>
            </a:endParaRPr>
          </a:p>
          <a:p>
            <a:pPr>
              <a:spcBef>
                <a:spcPct val="0"/>
              </a:spcBef>
            </a:pPr>
            <a:endParaRPr lang="en-US" sz="2800" dirty="0">
              <a:sym typeface="Symbol" panose="05050102010706020507" pitchFamily="18" charset="2"/>
            </a:endParaRPr>
          </a:p>
        </p:txBody>
      </p:sp>
      <p:pic>
        <p:nvPicPr>
          <p:cNvPr id="4" name="Picture 8" descr="graph_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3675" y="2560637"/>
            <a:ext cx="3819525" cy="3840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573770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 – O notation</a:t>
            </a:r>
            <a:endParaRPr lang="en-US" dirty="0"/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981200"/>
            <a:ext cx="8458200" cy="4572000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sz="2800" dirty="0">
                <a:sym typeface="Symbol" panose="05050102010706020507" pitchFamily="18" charset="2"/>
              </a:rPr>
              <a:t>The idea behind the big-O notation is to establish an </a:t>
            </a:r>
            <a:r>
              <a:rPr lang="en-US" sz="2800" b="1" dirty="0">
                <a:solidFill>
                  <a:srgbClr val="0070C0"/>
                </a:solidFill>
                <a:sym typeface="Symbol" panose="05050102010706020507" pitchFamily="18" charset="2"/>
              </a:rPr>
              <a:t>upper boundary</a:t>
            </a:r>
            <a:r>
              <a:rPr lang="en-US" sz="2800" dirty="0">
                <a:sym typeface="Symbol" panose="05050102010706020507" pitchFamily="18" charset="2"/>
              </a:rPr>
              <a:t> for the growth of a function </a:t>
            </a:r>
            <a:r>
              <a:rPr lang="en-US" sz="2800" dirty="0" smtClean="0">
                <a:sym typeface="Symbol" panose="05050102010706020507" pitchFamily="18" charset="2"/>
              </a:rPr>
              <a:t>f(n) </a:t>
            </a:r>
            <a:r>
              <a:rPr lang="en-US" sz="2800" dirty="0">
                <a:sym typeface="Symbol" panose="05050102010706020507" pitchFamily="18" charset="2"/>
              </a:rPr>
              <a:t>for large </a:t>
            </a:r>
            <a:r>
              <a:rPr lang="en-US" sz="2800" dirty="0" smtClean="0">
                <a:sym typeface="Symbol" panose="05050102010706020507" pitchFamily="18" charset="2"/>
              </a:rPr>
              <a:t>n.</a:t>
            </a:r>
            <a:endParaRPr lang="en-US" sz="2800" dirty="0">
              <a:sym typeface="Symbol" panose="05050102010706020507" pitchFamily="18" charset="2"/>
            </a:endParaRPr>
          </a:p>
          <a:p>
            <a:pPr>
              <a:spcBef>
                <a:spcPct val="0"/>
              </a:spcBef>
            </a:pPr>
            <a:endParaRPr lang="en-US" sz="800" dirty="0">
              <a:sym typeface="Symbol" panose="05050102010706020507" pitchFamily="18" charset="2"/>
            </a:endParaRPr>
          </a:p>
          <a:p>
            <a:pPr>
              <a:spcBef>
                <a:spcPct val="0"/>
              </a:spcBef>
            </a:pPr>
            <a:endParaRPr lang="en-US" sz="800" dirty="0">
              <a:sym typeface="Symbol" panose="05050102010706020507" pitchFamily="18" charset="2"/>
            </a:endParaRPr>
          </a:p>
          <a:p>
            <a:pPr>
              <a:spcBef>
                <a:spcPct val="0"/>
              </a:spcBef>
            </a:pPr>
            <a:r>
              <a:rPr lang="en-US" sz="2800" dirty="0">
                <a:sym typeface="Symbol" panose="05050102010706020507" pitchFamily="18" charset="2"/>
              </a:rPr>
              <a:t>We accept the constant C in the requirement</a:t>
            </a:r>
          </a:p>
          <a:p>
            <a:pPr>
              <a:spcBef>
                <a:spcPct val="0"/>
              </a:spcBef>
            </a:pPr>
            <a:endParaRPr lang="en-US" sz="800" dirty="0">
              <a:sym typeface="Symbol" panose="05050102010706020507" pitchFamily="18" charset="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sz="2800" dirty="0" smtClean="0">
                <a:sym typeface="Symbol" panose="05050102010706020507" pitchFamily="18" charset="2"/>
              </a:rPr>
              <a:t>		f(n) </a:t>
            </a:r>
            <a:r>
              <a:rPr lang="en-US" sz="2800" dirty="0">
                <a:sym typeface="Symbol" panose="05050102010706020507" pitchFamily="18" charset="2"/>
              </a:rPr>
              <a:t> </a:t>
            </a:r>
            <a:r>
              <a:rPr lang="en-US" sz="2800" dirty="0" smtClean="0">
                <a:sym typeface="Symbol" panose="05050102010706020507" pitchFamily="18" charset="2"/>
              </a:rPr>
              <a:t>Cg(n)  </a:t>
            </a:r>
            <a:r>
              <a:rPr lang="en-US" sz="2800" dirty="0">
                <a:sym typeface="Symbol" panose="05050102010706020507" pitchFamily="18" charset="2"/>
              </a:rPr>
              <a:t>whenever </a:t>
            </a:r>
            <a:r>
              <a:rPr lang="en-US" sz="2800" dirty="0" smtClean="0">
                <a:sym typeface="Symbol" panose="05050102010706020507" pitchFamily="18" charset="2"/>
              </a:rPr>
              <a:t>n ≥n</a:t>
            </a:r>
            <a:r>
              <a:rPr lang="en-US" sz="2800" baseline="-25000" dirty="0" smtClean="0">
                <a:sym typeface="Symbol" panose="05050102010706020507" pitchFamily="18" charset="2"/>
              </a:rPr>
              <a:t>0</a:t>
            </a:r>
            <a:r>
              <a:rPr lang="en-US" sz="2800" dirty="0" smtClean="0">
                <a:sym typeface="Symbol" panose="05050102010706020507" pitchFamily="18" charset="2"/>
              </a:rPr>
              <a:t>,</a:t>
            </a:r>
            <a:endParaRPr lang="en-US" sz="2800" dirty="0">
              <a:sym typeface="Symbol" panose="05050102010706020507" pitchFamily="18" charset="2"/>
            </a:endParaRPr>
          </a:p>
          <a:p>
            <a:pPr>
              <a:spcBef>
                <a:spcPct val="0"/>
              </a:spcBef>
            </a:pPr>
            <a:endParaRPr lang="en-US" sz="800" dirty="0">
              <a:sym typeface="Symbol" panose="05050102010706020507" pitchFamily="18" charset="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sz="2800" dirty="0" smtClean="0">
                <a:sym typeface="Symbol" panose="05050102010706020507" pitchFamily="18" charset="2"/>
              </a:rPr>
              <a:t>	because </a:t>
            </a:r>
            <a:r>
              <a:rPr lang="en-US" sz="2800" b="1" dirty="0">
                <a:solidFill>
                  <a:srgbClr val="0070C0"/>
                </a:solidFill>
                <a:sym typeface="Symbol" panose="05050102010706020507" pitchFamily="18" charset="2"/>
              </a:rPr>
              <a:t>C does not grow with </a:t>
            </a:r>
            <a:r>
              <a:rPr lang="en-US" sz="2800" b="1" dirty="0" smtClean="0">
                <a:solidFill>
                  <a:srgbClr val="0070C0"/>
                </a:solidFill>
                <a:sym typeface="Symbol" panose="05050102010706020507" pitchFamily="18" charset="2"/>
              </a:rPr>
              <a:t>x</a:t>
            </a:r>
            <a:endParaRPr lang="en-US" sz="2800" b="1" dirty="0">
              <a:solidFill>
                <a:srgbClr val="00FFFF"/>
              </a:solidFill>
              <a:sym typeface="Symbol" panose="05050102010706020507" pitchFamily="18" charset="2"/>
            </a:endParaRPr>
          </a:p>
          <a:p>
            <a:pPr>
              <a:spcBef>
                <a:spcPct val="0"/>
              </a:spcBef>
            </a:pPr>
            <a:endParaRPr lang="en-US" sz="800" b="1" dirty="0">
              <a:solidFill>
                <a:srgbClr val="00FFFF"/>
              </a:solidFill>
              <a:sym typeface="Symbol" panose="05050102010706020507" pitchFamily="18" charset="2"/>
            </a:endParaRPr>
          </a:p>
          <a:p>
            <a:pPr>
              <a:spcBef>
                <a:spcPct val="0"/>
              </a:spcBef>
            </a:pPr>
            <a:r>
              <a:rPr lang="en-US" sz="2800" dirty="0">
                <a:sym typeface="Symbol" panose="05050102010706020507" pitchFamily="18" charset="2"/>
              </a:rPr>
              <a:t>We are only interested in large </a:t>
            </a:r>
            <a:r>
              <a:rPr lang="en-US" sz="2800" dirty="0" smtClean="0">
                <a:sym typeface="Symbol" panose="05050102010706020507" pitchFamily="18" charset="2"/>
              </a:rPr>
              <a:t>n, </a:t>
            </a:r>
            <a:r>
              <a:rPr lang="en-US" sz="2800" dirty="0">
                <a:sym typeface="Symbol" panose="05050102010706020507" pitchFamily="18" charset="2"/>
              </a:rPr>
              <a:t>so it is OK if</a:t>
            </a:r>
            <a:br>
              <a:rPr lang="en-US" sz="2800" dirty="0">
                <a:sym typeface="Symbol" panose="05050102010706020507" pitchFamily="18" charset="2"/>
              </a:rPr>
            </a:br>
            <a:r>
              <a:rPr lang="en-US" sz="2800" dirty="0" smtClean="0">
                <a:sym typeface="Symbol" panose="05050102010706020507" pitchFamily="18" charset="2"/>
              </a:rPr>
              <a:t>f(n) </a:t>
            </a:r>
            <a:r>
              <a:rPr lang="en-US" sz="2800" dirty="0">
                <a:sym typeface="Symbol" panose="05050102010706020507" pitchFamily="18" charset="2"/>
              </a:rPr>
              <a:t>&gt; </a:t>
            </a:r>
            <a:r>
              <a:rPr lang="en-US" sz="2800" dirty="0" smtClean="0">
                <a:sym typeface="Symbol" panose="05050102010706020507" pitchFamily="18" charset="2"/>
              </a:rPr>
              <a:t>Cg(n)  </a:t>
            </a:r>
            <a:r>
              <a:rPr lang="en-US" sz="2800" dirty="0">
                <a:sym typeface="Symbol" panose="05050102010706020507" pitchFamily="18" charset="2"/>
              </a:rPr>
              <a:t>for n ≥ </a:t>
            </a:r>
            <a:r>
              <a:rPr lang="en-US" sz="2800" dirty="0" smtClean="0">
                <a:sym typeface="Symbol" panose="05050102010706020507" pitchFamily="18" charset="2"/>
              </a:rPr>
              <a:t>n</a:t>
            </a:r>
            <a:r>
              <a:rPr lang="en-US" sz="2800" baseline="-25000" dirty="0" smtClean="0">
                <a:sym typeface="Symbol" panose="05050102010706020507" pitchFamily="18" charset="2"/>
              </a:rPr>
              <a:t>0</a:t>
            </a:r>
            <a:r>
              <a:rPr lang="en-US" sz="2800" dirty="0" smtClean="0">
                <a:sym typeface="Symbol" panose="05050102010706020507" pitchFamily="18" charset="2"/>
              </a:rPr>
              <a:t>.</a:t>
            </a:r>
            <a:endParaRPr lang="en-US" sz="2800" dirty="0">
              <a:sym typeface="Symbol" panose="05050102010706020507" pitchFamily="18" charset="2"/>
            </a:endParaRPr>
          </a:p>
          <a:p>
            <a:pPr>
              <a:spcBef>
                <a:spcPct val="0"/>
              </a:spcBef>
            </a:pPr>
            <a:endParaRPr lang="en-US" sz="2800" dirty="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805471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 – O Examples</a:t>
            </a:r>
            <a:endParaRPr lang="en-US" dirty="0"/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981200"/>
            <a:ext cx="8458200" cy="4572000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sz="2400" dirty="0" smtClean="0">
                <a:sym typeface="Symbol" panose="05050102010706020507" pitchFamily="18" charset="2"/>
              </a:rPr>
              <a:t>Prove that f(n) = 3n + 5 is O(n).</a:t>
            </a:r>
            <a:endParaRPr lang="en-US" sz="1800" dirty="0">
              <a:sym typeface="Symbol" panose="05050102010706020507" pitchFamily="18" charset="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sz="1800" dirty="0">
                <a:sym typeface="Symbol" panose="05050102010706020507" pitchFamily="18" charset="2"/>
              </a:rPr>
              <a:t>	</a:t>
            </a:r>
            <a:endParaRPr lang="en-US" sz="1800" dirty="0" smtClean="0">
              <a:sym typeface="Symbol" panose="05050102010706020507" pitchFamily="18" charset="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sz="1800" dirty="0">
                <a:sym typeface="Symbol" panose="05050102010706020507" pitchFamily="18" charset="2"/>
              </a:rPr>
              <a:t>	</a:t>
            </a:r>
            <a:r>
              <a:rPr lang="en-US" sz="1800" dirty="0" smtClean="0">
                <a:sym typeface="Symbol" panose="05050102010706020507" pitchFamily="18" charset="2"/>
              </a:rPr>
              <a:t>	</a:t>
            </a:r>
            <a:r>
              <a:rPr lang="en-US" sz="2400" dirty="0" smtClean="0">
                <a:sym typeface="Symbol" panose="05050102010706020507" pitchFamily="18" charset="2"/>
              </a:rPr>
              <a:t>f(n) = 3n + 5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sz="2400" dirty="0">
                <a:sym typeface="Symbol" panose="05050102010706020507" pitchFamily="18" charset="2"/>
              </a:rPr>
              <a:t>	</a:t>
            </a:r>
            <a:r>
              <a:rPr lang="en-US" sz="2400" dirty="0" smtClean="0">
                <a:sym typeface="Symbol" panose="05050102010706020507" pitchFamily="18" charset="2"/>
              </a:rPr>
              <a:t>	       ≤ 3n + n , where n ≥ 5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sz="2400" dirty="0">
                <a:sym typeface="Symbol" panose="05050102010706020507" pitchFamily="18" charset="2"/>
              </a:rPr>
              <a:t>	</a:t>
            </a:r>
            <a:r>
              <a:rPr lang="en-US" sz="2400" dirty="0" smtClean="0">
                <a:sym typeface="Symbol" panose="05050102010706020507" pitchFamily="18" charset="2"/>
              </a:rPr>
              <a:t>	       ≤ 4n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sz="2400" dirty="0">
                <a:sym typeface="Symbol" panose="05050102010706020507" pitchFamily="18" charset="2"/>
              </a:rPr>
              <a:t>	</a:t>
            </a:r>
            <a:r>
              <a:rPr lang="en-US" sz="2400" dirty="0" smtClean="0">
                <a:sym typeface="Symbol" panose="05050102010706020507" pitchFamily="18" charset="2"/>
              </a:rPr>
              <a:t>	</a:t>
            </a:r>
            <a:r>
              <a:rPr lang="en-US" sz="2400" dirty="0">
                <a:sym typeface="Symbol" panose="05050102010706020507" pitchFamily="18" charset="2"/>
              </a:rPr>
              <a:t> </a:t>
            </a:r>
            <a:r>
              <a:rPr lang="en-US" sz="2400" dirty="0" smtClean="0">
                <a:sym typeface="Symbol" panose="05050102010706020507" pitchFamily="18" charset="2"/>
              </a:rPr>
              <a:t>      ≤ C g(n) , where C=4 &amp; n</a:t>
            </a:r>
            <a:r>
              <a:rPr lang="en-US" sz="2400" baseline="-25000" dirty="0" smtClean="0">
                <a:sym typeface="Symbol" panose="05050102010706020507" pitchFamily="18" charset="2"/>
              </a:rPr>
              <a:t>0</a:t>
            </a:r>
            <a:r>
              <a:rPr lang="en-US" sz="2400" dirty="0" smtClean="0">
                <a:sym typeface="Symbol" panose="05050102010706020507" pitchFamily="18" charset="2"/>
              </a:rPr>
              <a:t>=5	</a:t>
            </a:r>
            <a:r>
              <a:rPr lang="en-US" sz="2000" dirty="0" smtClean="0">
                <a:sym typeface="Symbol" panose="05050102010706020507" pitchFamily="18" charset="2"/>
              </a:rPr>
              <a:t> </a:t>
            </a:r>
          </a:p>
          <a:p>
            <a:pPr marL="0" indent="0">
              <a:spcBef>
                <a:spcPct val="0"/>
              </a:spcBef>
              <a:buNone/>
            </a:pPr>
            <a:endParaRPr lang="en-US" sz="1800" dirty="0" smtClean="0">
              <a:sym typeface="Symbol" panose="05050102010706020507" pitchFamily="18" charset="2"/>
            </a:endParaRPr>
          </a:p>
          <a:p>
            <a:pPr>
              <a:spcBef>
                <a:spcPct val="0"/>
              </a:spcBef>
            </a:pPr>
            <a:r>
              <a:rPr lang="en-US" sz="2200" dirty="0" smtClean="0">
                <a:sym typeface="Symbol" panose="05050102010706020507" pitchFamily="18" charset="2"/>
              </a:rPr>
              <a:t>Hence, f(n</a:t>
            </a:r>
            <a:r>
              <a:rPr lang="en-US" sz="2200" dirty="0">
                <a:sym typeface="Symbol" panose="05050102010706020507" pitchFamily="18" charset="2"/>
              </a:rPr>
              <a:t>) = 3n + 5 is O(n</a:t>
            </a:r>
            <a:r>
              <a:rPr lang="en-US" sz="2200" dirty="0" smtClean="0">
                <a:sym typeface="Symbol" panose="05050102010706020507" pitchFamily="18" charset="2"/>
              </a:rPr>
              <a:t>) is proved.	</a:t>
            </a:r>
          </a:p>
          <a:p>
            <a:pPr>
              <a:spcBef>
                <a:spcPct val="0"/>
              </a:spcBef>
            </a:pPr>
            <a:r>
              <a:rPr lang="en-US" sz="2200" dirty="0" smtClean="0">
                <a:sym typeface="Symbol" panose="05050102010706020507" pitchFamily="18" charset="2"/>
              </a:rPr>
              <a:t>Similarly, Prove for the followings:</a:t>
            </a:r>
          </a:p>
          <a:p>
            <a:pPr lvl="1">
              <a:spcBef>
                <a:spcPct val="0"/>
              </a:spcBef>
            </a:pPr>
            <a:r>
              <a:rPr lang="en-US" sz="2000" dirty="0">
                <a:sym typeface="Symbol" panose="05050102010706020507" pitchFamily="18" charset="2"/>
              </a:rPr>
              <a:t>f(n) = </a:t>
            </a:r>
            <a:r>
              <a:rPr lang="en-US" sz="2000" dirty="0" smtClean="0">
                <a:sym typeface="Symbol" panose="05050102010706020507" pitchFamily="18" charset="2"/>
              </a:rPr>
              <a:t>27n</a:t>
            </a:r>
            <a:r>
              <a:rPr lang="en-US" sz="2000" baseline="30000" dirty="0" smtClean="0">
                <a:sym typeface="Symbol" panose="05050102010706020507" pitchFamily="18" charset="2"/>
              </a:rPr>
              <a:t>2</a:t>
            </a:r>
            <a:r>
              <a:rPr lang="en-US" sz="2000" dirty="0" smtClean="0">
                <a:sym typeface="Symbol" panose="05050102010706020507" pitchFamily="18" charset="2"/>
              </a:rPr>
              <a:t> </a:t>
            </a:r>
            <a:r>
              <a:rPr lang="en-US" sz="2000" dirty="0">
                <a:sym typeface="Symbol" panose="05050102010706020507" pitchFamily="18" charset="2"/>
              </a:rPr>
              <a:t>+ </a:t>
            </a:r>
            <a:r>
              <a:rPr lang="en-US" sz="2000" dirty="0" smtClean="0">
                <a:sym typeface="Symbol" panose="05050102010706020507" pitchFamily="18" charset="2"/>
              </a:rPr>
              <a:t>16n </a:t>
            </a:r>
            <a:r>
              <a:rPr lang="en-US" sz="2000" dirty="0">
                <a:sym typeface="Symbol" panose="05050102010706020507" pitchFamily="18" charset="2"/>
              </a:rPr>
              <a:t>is </a:t>
            </a:r>
            <a:r>
              <a:rPr lang="en-US" sz="2000" dirty="0" smtClean="0">
                <a:sym typeface="Symbol" panose="05050102010706020507" pitchFamily="18" charset="2"/>
              </a:rPr>
              <a:t>O(n</a:t>
            </a:r>
            <a:r>
              <a:rPr lang="en-US" sz="2000" baseline="30000" dirty="0" smtClean="0">
                <a:sym typeface="Symbol" panose="05050102010706020507" pitchFamily="18" charset="2"/>
              </a:rPr>
              <a:t>2</a:t>
            </a:r>
            <a:r>
              <a:rPr lang="en-US" sz="2000" dirty="0" smtClean="0">
                <a:sym typeface="Symbol" panose="05050102010706020507" pitchFamily="18" charset="2"/>
              </a:rPr>
              <a:t>).</a:t>
            </a:r>
          </a:p>
          <a:p>
            <a:pPr lvl="1">
              <a:spcBef>
                <a:spcPct val="0"/>
              </a:spcBef>
            </a:pPr>
            <a:r>
              <a:rPr lang="en-US" sz="2000" dirty="0">
                <a:sym typeface="Symbol" panose="05050102010706020507" pitchFamily="18" charset="2"/>
              </a:rPr>
              <a:t>f(n) = </a:t>
            </a:r>
            <a:r>
              <a:rPr lang="en-US" sz="2000" dirty="0" smtClean="0">
                <a:sym typeface="Symbol" panose="05050102010706020507" pitchFamily="18" charset="2"/>
              </a:rPr>
              <a:t>2n</a:t>
            </a:r>
            <a:r>
              <a:rPr lang="en-US" sz="2000" baseline="30000" dirty="0" smtClean="0">
                <a:sym typeface="Symbol" panose="05050102010706020507" pitchFamily="18" charset="2"/>
              </a:rPr>
              <a:t>3</a:t>
            </a:r>
            <a:r>
              <a:rPr lang="en-US" sz="2000" dirty="0" smtClean="0">
                <a:sym typeface="Symbol" panose="05050102010706020507" pitchFamily="18" charset="2"/>
              </a:rPr>
              <a:t> </a:t>
            </a:r>
            <a:r>
              <a:rPr lang="en-US" sz="2000" dirty="0">
                <a:sym typeface="Symbol" panose="05050102010706020507" pitchFamily="18" charset="2"/>
              </a:rPr>
              <a:t>+ </a:t>
            </a:r>
            <a:r>
              <a:rPr lang="en-US" sz="2000" dirty="0" smtClean="0">
                <a:sym typeface="Symbol" panose="05050102010706020507" pitchFamily="18" charset="2"/>
              </a:rPr>
              <a:t>n</a:t>
            </a:r>
            <a:r>
              <a:rPr lang="en-US" sz="2000" baseline="30000" dirty="0" smtClean="0">
                <a:sym typeface="Symbol" panose="05050102010706020507" pitchFamily="18" charset="2"/>
              </a:rPr>
              <a:t>2 </a:t>
            </a:r>
            <a:r>
              <a:rPr lang="en-US" sz="2000" dirty="0" smtClean="0">
                <a:sym typeface="Symbol" panose="05050102010706020507" pitchFamily="18" charset="2"/>
              </a:rPr>
              <a:t>+ 2n </a:t>
            </a:r>
            <a:r>
              <a:rPr lang="en-US" sz="2000" dirty="0">
                <a:sym typeface="Symbol" panose="05050102010706020507" pitchFamily="18" charset="2"/>
              </a:rPr>
              <a:t>is </a:t>
            </a:r>
            <a:r>
              <a:rPr lang="en-US" sz="2000" dirty="0" smtClean="0">
                <a:sym typeface="Symbol" panose="05050102010706020507" pitchFamily="18" charset="2"/>
              </a:rPr>
              <a:t>O(n</a:t>
            </a:r>
            <a:r>
              <a:rPr lang="en-US" sz="2000" baseline="30000" dirty="0" smtClean="0">
                <a:sym typeface="Symbol" panose="05050102010706020507" pitchFamily="18" charset="2"/>
              </a:rPr>
              <a:t>3</a:t>
            </a:r>
            <a:r>
              <a:rPr lang="en-US" sz="2000" dirty="0" smtClean="0">
                <a:sym typeface="Symbol" panose="05050102010706020507" pitchFamily="18" charset="2"/>
              </a:rPr>
              <a:t>).</a:t>
            </a:r>
          </a:p>
          <a:p>
            <a:pPr lvl="1">
              <a:spcBef>
                <a:spcPct val="0"/>
              </a:spcBef>
            </a:pPr>
            <a:r>
              <a:rPr lang="en-US" sz="2000" dirty="0">
                <a:sym typeface="Symbol" panose="05050102010706020507" pitchFamily="18" charset="2"/>
              </a:rPr>
              <a:t>f(n) = </a:t>
            </a:r>
            <a:r>
              <a:rPr lang="en-US" sz="2000" dirty="0" smtClean="0">
                <a:sym typeface="Symbol" panose="05050102010706020507" pitchFamily="18" charset="2"/>
              </a:rPr>
              <a:t>4n</a:t>
            </a:r>
            <a:r>
              <a:rPr lang="en-US" sz="2000" baseline="30000" dirty="0" smtClean="0">
                <a:sym typeface="Symbol" panose="05050102010706020507" pitchFamily="18" charset="2"/>
              </a:rPr>
              <a:t>3</a:t>
            </a:r>
            <a:r>
              <a:rPr lang="en-US" sz="2000" dirty="0" smtClean="0">
                <a:sym typeface="Symbol" panose="05050102010706020507" pitchFamily="18" charset="2"/>
              </a:rPr>
              <a:t> </a:t>
            </a:r>
            <a:r>
              <a:rPr lang="en-US" sz="2000" dirty="0">
                <a:sym typeface="Symbol" panose="05050102010706020507" pitchFamily="18" charset="2"/>
              </a:rPr>
              <a:t>+ </a:t>
            </a:r>
            <a:r>
              <a:rPr lang="en-US" sz="2000" dirty="0" smtClean="0">
                <a:sym typeface="Symbol" panose="05050102010706020507" pitchFamily="18" charset="2"/>
              </a:rPr>
              <a:t>2n + 3 </a:t>
            </a:r>
            <a:r>
              <a:rPr lang="en-US" sz="2000" dirty="0">
                <a:sym typeface="Symbol" panose="05050102010706020507" pitchFamily="18" charset="2"/>
              </a:rPr>
              <a:t>is O(n</a:t>
            </a:r>
            <a:r>
              <a:rPr lang="en-US" sz="2000" baseline="30000" dirty="0">
                <a:sym typeface="Symbol" panose="05050102010706020507" pitchFamily="18" charset="2"/>
              </a:rPr>
              <a:t>3</a:t>
            </a:r>
            <a:r>
              <a:rPr lang="en-US" sz="2000" dirty="0" smtClean="0">
                <a:sym typeface="Symbol" panose="05050102010706020507" pitchFamily="18" charset="2"/>
              </a:rPr>
              <a:t>).</a:t>
            </a:r>
          </a:p>
          <a:p>
            <a:pPr lvl="1">
              <a:spcBef>
                <a:spcPct val="0"/>
              </a:spcBef>
            </a:pPr>
            <a:r>
              <a:rPr lang="en-US" sz="2000" dirty="0">
                <a:sym typeface="Symbol" panose="05050102010706020507" pitchFamily="18" charset="2"/>
              </a:rPr>
              <a:t>f(n) = </a:t>
            </a:r>
            <a:r>
              <a:rPr lang="en-US" sz="2000" dirty="0" smtClean="0">
                <a:sym typeface="Symbol" panose="05050102010706020507" pitchFamily="18" charset="2"/>
              </a:rPr>
              <a:t>2</a:t>
            </a:r>
            <a:r>
              <a:rPr lang="en-US" sz="2000" baseline="30000" dirty="0" smtClean="0">
                <a:sym typeface="Symbol" panose="05050102010706020507" pitchFamily="18" charset="2"/>
              </a:rPr>
              <a:t>n</a:t>
            </a:r>
            <a:r>
              <a:rPr lang="en-US" sz="2000" dirty="0" smtClean="0">
                <a:sym typeface="Symbol" panose="05050102010706020507" pitchFamily="18" charset="2"/>
              </a:rPr>
              <a:t> </a:t>
            </a:r>
            <a:r>
              <a:rPr lang="en-US" sz="2000" dirty="0">
                <a:sym typeface="Symbol" panose="05050102010706020507" pitchFamily="18" charset="2"/>
              </a:rPr>
              <a:t>+ </a:t>
            </a:r>
            <a:r>
              <a:rPr lang="en-US" sz="2000" dirty="0" smtClean="0">
                <a:sym typeface="Symbol" panose="05050102010706020507" pitchFamily="18" charset="2"/>
              </a:rPr>
              <a:t>6n</a:t>
            </a:r>
            <a:r>
              <a:rPr lang="en-US" sz="2000" baseline="30000" dirty="0" smtClean="0">
                <a:sym typeface="Symbol" panose="05050102010706020507" pitchFamily="18" charset="2"/>
              </a:rPr>
              <a:t>2 </a:t>
            </a:r>
            <a:r>
              <a:rPr lang="en-US" sz="2000" dirty="0">
                <a:sym typeface="Symbol" panose="05050102010706020507" pitchFamily="18" charset="2"/>
              </a:rPr>
              <a:t>+ </a:t>
            </a:r>
            <a:r>
              <a:rPr lang="en-US" sz="2000" dirty="0" smtClean="0">
                <a:sym typeface="Symbol" panose="05050102010706020507" pitchFamily="18" charset="2"/>
              </a:rPr>
              <a:t>3n </a:t>
            </a:r>
            <a:r>
              <a:rPr lang="en-US" sz="2000" dirty="0">
                <a:sym typeface="Symbol" panose="05050102010706020507" pitchFamily="18" charset="2"/>
              </a:rPr>
              <a:t>is </a:t>
            </a:r>
            <a:r>
              <a:rPr lang="en-US" sz="2000" dirty="0" smtClean="0">
                <a:sym typeface="Symbol" panose="05050102010706020507" pitchFamily="18" charset="2"/>
              </a:rPr>
              <a:t>O(2</a:t>
            </a:r>
            <a:r>
              <a:rPr lang="en-US" sz="2000" baseline="30000" dirty="0" smtClean="0">
                <a:sym typeface="Symbol" panose="05050102010706020507" pitchFamily="18" charset="2"/>
              </a:rPr>
              <a:t>n</a:t>
            </a:r>
            <a:r>
              <a:rPr lang="en-US" sz="2000" dirty="0" smtClean="0">
                <a:sym typeface="Symbol" panose="05050102010706020507" pitchFamily="18" charset="2"/>
              </a:rPr>
              <a:t>).</a:t>
            </a:r>
            <a:endParaRPr lang="en-US" sz="2000" dirty="0">
              <a:sym typeface="Symbol" panose="05050102010706020507" pitchFamily="18" charset="2"/>
            </a:endParaRPr>
          </a:p>
          <a:p>
            <a:pPr lvl="1">
              <a:spcBef>
                <a:spcPct val="0"/>
              </a:spcBef>
            </a:pPr>
            <a:endParaRPr lang="en-US" sz="2000" dirty="0">
              <a:sym typeface="Symbol" panose="05050102010706020507" pitchFamily="18" charset="2"/>
            </a:endParaRPr>
          </a:p>
          <a:p>
            <a:pPr lvl="1">
              <a:spcBef>
                <a:spcPct val="0"/>
              </a:spcBef>
            </a:pPr>
            <a:endParaRPr lang="en-US" sz="2000" dirty="0">
              <a:sym typeface="Symbol" panose="05050102010706020507" pitchFamily="18" charset="2"/>
            </a:endParaRPr>
          </a:p>
          <a:p>
            <a:pPr lvl="1">
              <a:spcBef>
                <a:spcPct val="0"/>
              </a:spcBef>
            </a:pPr>
            <a:endParaRPr lang="en-US" sz="1800" dirty="0" smtClean="0">
              <a:sym typeface="Symbol" panose="05050102010706020507" pitchFamily="18" charset="2"/>
            </a:endParaRPr>
          </a:p>
          <a:p>
            <a:pPr lvl="1">
              <a:spcBef>
                <a:spcPct val="0"/>
              </a:spcBef>
            </a:pPr>
            <a:endParaRPr lang="en-US" sz="1800" dirty="0" smtClean="0">
              <a:sym typeface="Symbol" panose="05050102010706020507" pitchFamily="18" charset="2"/>
            </a:endParaRPr>
          </a:p>
          <a:p>
            <a:pPr lvl="1">
              <a:spcBef>
                <a:spcPct val="0"/>
              </a:spcBef>
            </a:pPr>
            <a:endParaRPr lang="en-US" sz="1800" dirty="0" smtClean="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090238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Space Complexity</a:t>
            </a:r>
            <a:endParaRPr lang="en-GB"/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3600" dirty="0" smtClean="0"/>
              <a:t>Why?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To know in advance about sufficient memory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To select the program with minimum memory requirement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To estimate the largest instance it can solve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379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Big – O Examples – Incorrect bound</a:t>
            </a:r>
            <a:endParaRPr lang="en-US" sz="4000" dirty="0"/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981200"/>
            <a:ext cx="8458200" cy="4572000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sz="2400" dirty="0" smtClean="0">
                <a:sym typeface="Symbol" panose="05050102010706020507" pitchFamily="18" charset="2"/>
              </a:rPr>
              <a:t>Prove that f(n) = 7n + 5 ≠ O(1).</a:t>
            </a:r>
          </a:p>
          <a:p>
            <a:pPr>
              <a:spcBef>
                <a:spcPct val="0"/>
              </a:spcBef>
            </a:pPr>
            <a:endParaRPr lang="en-US" sz="2400" dirty="0">
              <a:sym typeface="Symbol" panose="05050102010706020507" pitchFamily="18" charset="2"/>
            </a:endParaRPr>
          </a:p>
          <a:p>
            <a:pPr>
              <a:spcBef>
                <a:spcPct val="0"/>
              </a:spcBef>
            </a:pPr>
            <a:r>
              <a:rPr lang="en-US" sz="2200" dirty="0">
                <a:sym typeface="Symbol" panose="05050102010706020507" pitchFamily="18" charset="2"/>
              </a:rPr>
              <a:t>Proof by contradiction:</a:t>
            </a:r>
          </a:p>
          <a:p>
            <a:pPr>
              <a:spcBef>
                <a:spcPct val="0"/>
              </a:spcBef>
            </a:pPr>
            <a:r>
              <a:rPr lang="en-US" sz="2200" dirty="0">
                <a:sym typeface="Symbol" panose="05050102010706020507" pitchFamily="18" charset="2"/>
              </a:rPr>
              <a:t>Assume that 7n + 5 = O(1). So, we must have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sz="2200" dirty="0">
                <a:sym typeface="Symbol" panose="05050102010706020507" pitchFamily="18" charset="2"/>
              </a:rPr>
              <a:t>	</a:t>
            </a:r>
            <a:r>
              <a:rPr lang="en-US" sz="2200" dirty="0" smtClean="0">
                <a:sym typeface="Symbol" panose="05050102010706020507" pitchFamily="18" charset="2"/>
              </a:rPr>
              <a:t>  </a:t>
            </a:r>
            <a:r>
              <a:rPr lang="en-US" sz="2200" dirty="0">
                <a:sym typeface="Symbol" panose="05050102010706020507" pitchFamily="18" charset="2"/>
              </a:rPr>
              <a:t>7n + 5  ≤ </a:t>
            </a:r>
            <a:r>
              <a:rPr lang="en-US" sz="2200" dirty="0" smtClean="0">
                <a:sym typeface="Symbol" panose="05050102010706020507" pitchFamily="18" charset="2"/>
              </a:rPr>
              <a:t> C.1 </a:t>
            </a:r>
            <a:r>
              <a:rPr lang="en-US" sz="2200" dirty="0">
                <a:sym typeface="Symbol" panose="05050102010706020507" pitchFamily="18" charset="2"/>
              </a:rPr>
              <a:t>for n </a:t>
            </a:r>
            <a:r>
              <a:rPr lang="en-US" sz="2200" dirty="0" smtClean="0">
                <a:sym typeface="Symbol" panose="05050102010706020507" pitchFamily="18" charset="2"/>
              </a:rPr>
              <a:t> ≥ </a:t>
            </a:r>
            <a:r>
              <a:rPr lang="en-US" sz="2200" dirty="0">
                <a:sym typeface="Symbol" panose="05050102010706020507" pitchFamily="18" charset="2"/>
              </a:rPr>
              <a:t>n0.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sz="2200" dirty="0">
                <a:sym typeface="Symbol" panose="05050102010706020507" pitchFamily="18" charset="2"/>
              </a:rPr>
              <a:t>	</a:t>
            </a:r>
            <a:r>
              <a:rPr lang="en-US" sz="2200" dirty="0" smtClean="0">
                <a:sym typeface="Symbol" panose="05050102010706020507" pitchFamily="18" charset="2"/>
              </a:rPr>
              <a:t>  </a:t>
            </a:r>
            <a:r>
              <a:rPr lang="en-US" sz="2200" dirty="0">
                <a:sym typeface="Symbol" panose="05050102010706020507" pitchFamily="18" charset="2"/>
              </a:rPr>
              <a:t>above statement is not true for large values of n </a:t>
            </a:r>
          </a:p>
          <a:p>
            <a:pPr>
              <a:spcBef>
                <a:spcPct val="0"/>
              </a:spcBef>
            </a:pPr>
            <a:r>
              <a:rPr lang="en-US" sz="2200" dirty="0">
                <a:sym typeface="Symbol" panose="05050102010706020507" pitchFamily="18" charset="2"/>
              </a:rPr>
              <a:t>Hence, our assumption is false.</a:t>
            </a:r>
          </a:p>
          <a:p>
            <a:pPr>
              <a:spcBef>
                <a:spcPct val="0"/>
              </a:spcBef>
            </a:pPr>
            <a:r>
              <a:rPr lang="en-US" sz="2200" dirty="0" smtClean="0">
                <a:sym typeface="Symbol" panose="05050102010706020507" pitchFamily="18" charset="2"/>
              </a:rPr>
              <a:t>Hence, f(n</a:t>
            </a:r>
            <a:r>
              <a:rPr lang="en-US" sz="2200" dirty="0">
                <a:sym typeface="Symbol" panose="05050102010706020507" pitchFamily="18" charset="2"/>
              </a:rPr>
              <a:t>) = 3n + 5 is O(n</a:t>
            </a:r>
            <a:r>
              <a:rPr lang="en-US" sz="2200" dirty="0" smtClean="0">
                <a:sym typeface="Symbol" panose="05050102010706020507" pitchFamily="18" charset="2"/>
              </a:rPr>
              <a:t>) is proved.	</a:t>
            </a:r>
          </a:p>
          <a:p>
            <a:pPr marL="0" indent="0">
              <a:spcBef>
                <a:spcPct val="0"/>
              </a:spcBef>
              <a:buNone/>
            </a:pPr>
            <a:endParaRPr lang="en-US" sz="2200" dirty="0" smtClean="0">
              <a:sym typeface="Symbol" panose="05050102010706020507" pitchFamily="18" charset="2"/>
            </a:endParaRPr>
          </a:p>
          <a:p>
            <a:pPr>
              <a:spcBef>
                <a:spcPct val="0"/>
              </a:spcBef>
            </a:pPr>
            <a:r>
              <a:rPr lang="en-US" sz="2200" dirty="0" smtClean="0">
                <a:sym typeface="Symbol" panose="05050102010706020507" pitchFamily="18" charset="2"/>
              </a:rPr>
              <a:t>Similarly, Prove for the followings:</a:t>
            </a:r>
          </a:p>
          <a:p>
            <a:pPr lvl="1">
              <a:spcBef>
                <a:spcPct val="0"/>
              </a:spcBef>
            </a:pPr>
            <a:r>
              <a:rPr lang="en-US" sz="2000" dirty="0">
                <a:sym typeface="Symbol" panose="05050102010706020507" pitchFamily="18" charset="2"/>
              </a:rPr>
              <a:t>f(n) = </a:t>
            </a:r>
            <a:r>
              <a:rPr lang="en-US" sz="2000" dirty="0" smtClean="0">
                <a:sym typeface="Symbol" panose="05050102010706020507" pitchFamily="18" charset="2"/>
              </a:rPr>
              <a:t>10n</a:t>
            </a:r>
            <a:r>
              <a:rPr lang="en-US" sz="2000" baseline="30000" dirty="0" smtClean="0">
                <a:sym typeface="Symbol" panose="05050102010706020507" pitchFamily="18" charset="2"/>
              </a:rPr>
              <a:t>2</a:t>
            </a:r>
            <a:r>
              <a:rPr lang="en-US" sz="2000" dirty="0" smtClean="0">
                <a:sym typeface="Symbol" panose="05050102010706020507" pitchFamily="18" charset="2"/>
              </a:rPr>
              <a:t> </a:t>
            </a:r>
            <a:r>
              <a:rPr lang="en-US" sz="2000" dirty="0">
                <a:sym typeface="Symbol" panose="05050102010706020507" pitchFamily="18" charset="2"/>
              </a:rPr>
              <a:t>+ </a:t>
            </a:r>
            <a:r>
              <a:rPr lang="en-US" sz="2000" dirty="0" smtClean="0">
                <a:sym typeface="Symbol" panose="05050102010706020507" pitchFamily="18" charset="2"/>
              </a:rPr>
              <a:t>7 </a:t>
            </a:r>
            <a:r>
              <a:rPr lang="en-US" sz="2000" dirty="0">
                <a:sym typeface="Symbol" panose="05050102010706020507" pitchFamily="18" charset="2"/>
              </a:rPr>
              <a:t>≠</a:t>
            </a:r>
            <a:r>
              <a:rPr lang="en-US" sz="2000" dirty="0" smtClean="0">
                <a:sym typeface="Symbol" panose="05050102010706020507" pitchFamily="18" charset="2"/>
              </a:rPr>
              <a:t> O(n).</a:t>
            </a:r>
          </a:p>
          <a:p>
            <a:pPr lvl="1">
              <a:spcBef>
                <a:spcPct val="0"/>
              </a:spcBef>
            </a:pPr>
            <a:r>
              <a:rPr lang="en-US" sz="2000" dirty="0">
                <a:sym typeface="Symbol" panose="05050102010706020507" pitchFamily="18" charset="2"/>
              </a:rPr>
              <a:t>f(n) = </a:t>
            </a:r>
            <a:r>
              <a:rPr lang="en-US" sz="2000" dirty="0" smtClean="0">
                <a:sym typeface="Symbol" panose="05050102010706020507" pitchFamily="18" charset="2"/>
              </a:rPr>
              <a:t>27n</a:t>
            </a:r>
            <a:r>
              <a:rPr lang="en-US" sz="2000" baseline="30000" dirty="0" smtClean="0">
                <a:sym typeface="Symbol" panose="05050102010706020507" pitchFamily="18" charset="2"/>
              </a:rPr>
              <a:t>2</a:t>
            </a:r>
            <a:r>
              <a:rPr lang="en-US" sz="2000" dirty="0" smtClean="0">
                <a:sym typeface="Symbol" panose="05050102010706020507" pitchFamily="18" charset="2"/>
              </a:rPr>
              <a:t> </a:t>
            </a:r>
            <a:r>
              <a:rPr lang="en-US" sz="2000" dirty="0">
                <a:sym typeface="Symbol" panose="05050102010706020507" pitchFamily="18" charset="2"/>
              </a:rPr>
              <a:t>+ </a:t>
            </a:r>
            <a:r>
              <a:rPr lang="en-US" sz="2000" dirty="0" smtClean="0">
                <a:sym typeface="Symbol" panose="05050102010706020507" pitchFamily="18" charset="2"/>
              </a:rPr>
              <a:t>16n + 25 </a:t>
            </a:r>
            <a:r>
              <a:rPr lang="en-US" sz="2000" dirty="0">
                <a:sym typeface="Symbol" panose="05050102010706020507" pitchFamily="18" charset="2"/>
              </a:rPr>
              <a:t>≠</a:t>
            </a:r>
            <a:r>
              <a:rPr lang="en-US" sz="2000" dirty="0" smtClean="0">
                <a:sym typeface="Symbol" panose="05050102010706020507" pitchFamily="18" charset="2"/>
              </a:rPr>
              <a:t>  O(n).</a:t>
            </a:r>
          </a:p>
          <a:p>
            <a:pPr lvl="1">
              <a:spcBef>
                <a:spcPct val="0"/>
              </a:spcBef>
            </a:pPr>
            <a:r>
              <a:rPr lang="en-US" sz="2000" dirty="0">
                <a:sym typeface="Symbol" panose="05050102010706020507" pitchFamily="18" charset="2"/>
              </a:rPr>
              <a:t>f(n) = 3</a:t>
            </a:r>
            <a:r>
              <a:rPr lang="en-US" sz="2000" dirty="0" smtClean="0">
                <a:sym typeface="Symbol" panose="05050102010706020507" pitchFamily="18" charset="2"/>
              </a:rPr>
              <a:t>n</a:t>
            </a:r>
            <a:r>
              <a:rPr lang="en-US" sz="2000" baseline="30000" dirty="0" smtClean="0">
                <a:sym typeface="Symbol" panose="05050102010706020507" pitchFamily="18" charset="2"/>
              </a:rPr>
              <a:t>3</a:t>
            </a:r>
            <a:r>
              <a:rPr lang="en-US" sz="2000" dirty="0" smtClean="0">
                <a:sym typeface="Symbol" panose="05050102010706020507" pitchFamily="18" charset="2"/>
              </a:rPr>
              <a:t> </a:t>
            </a:r>
            <a:r>
              <a:rPr lang="en-US" sz="2000" dirty="0">
                <a:sym typeface="Symbol" panose="05050102010706020507" pitchFamily="18" charset="2"/>
              </a:rPr>
              <a:t>+ </a:t>
            </a:r>
            <a:r>
              <a:rPr lang="en-US" sz="2000" dirty="0" smtClean="0">
                <a:sym typeface="Symbol" panose="05050102010706020507" pitchFamily="18" charset="2"/>
              </a:rPr>
              <a:t>4n </a:t>
            </a:r>
            <a:r>
              <a:rPr lang="en-US" sz="2000" dirty="0">
                <a:sym typeface="Symbol" panose="05050102010706020507" pitchFamily="18" charset="2"/>
              </a:rPr>
              <a:t>≠</a:t>
            </a:r>
            <a:r>
              <a:rPr lang="en-US" sz="2000" dirty="0" smtClean="0">
                <a:sym typeface="Symbol" panose="05050102010706020507" pitchFamily="18" charset="2"/>
              </a:rPr>
              <a:t> O(n</a:t>
            </a:r>
            <a:r>
              <a:rPr lang="en-US" sz="2000" baseline="30000" dirty="0" smtClean="0">
                <a:sym typeface="Symbol" panose="05050102010706020507" pitchFamily="18" charset="2"/>
              </a:rPr>
              <a:t>2</a:t>
            </a:r>
            <a:r>
              <a:rPr lang="en-US" sz="2000" dirty="0" smtClean="0">
                <a:sym typeface="Symbol" panose="05050102010706020507" pitchFamily="18" charset="2"/>
              </a:rPr>
              <a:t>).</a:t>
            </a:r>
          </a:p>
          <a:p>
            <a:pPr lvl="1">
              <a:spcBef>
                <a:spcPct val="0"/>
              </a:spcBef>
            </a:pPr>
            <a:endParaRPr lang="en-US" sz="2000" dirty="0">
              <a:sym typeface="Symbol" panose="05050102010706020507" pitchFamily="18" charset="2"/>
            </a:endParaRPr>
          </a:p>
          <a:p>
            <a:pPr lvl="1">
              <a:spcBef>
                <a:spcPct val="0"/>
              </a:spcBef>
            </a:pPr>
            <a:endParaRPr lang="en-US" sz="1800" dirty="0" smtClean="0">
              <a:sym typeface="Symbol" panose="05050102010706020507" pitchFamily="18" charset="2"/>
            </a:endParaRPr>
          </a:p>
          <a:p>
            <a:pPr lvl="1">
              <a:spcBef>
                <a:spcPct val="0"/>
              </a:spcBef>
            </a:pPr>
            <a:endParaRPr lang="en-US" sz="1800" dirty="0" smtClean="0">
              <a:sym typeface="Symbol" panose="05050102010706020507" pitchFamily="18" charset="2"/>
            </a:endParaRPr>
          </a:p>
          <a:p>
            <a:pPr lvl="1">
              <a:spcBef>
                <a:spcPct val="0"/>
              </a:spcBef>
            </a:pPr>
            <a:endParaRPr lang="en-US" sz="1800" dirty="0" smtClean="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86313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 – O notation – Loose bounds</a:t>
            </a:r>
            <a:endParaRPr lang="en-US" dirty="0"/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981200"/>
            <a:ext cx="8458200" cy="4572000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sz="2800" dirty="0">
                <a:solidFill>
                  <a:srgbClr val="0070C0"/>
                </a:solidFill>
                <a:sym typeface="Symbol" panose="05050102010706020507" pitchFamily="18" charset="2"/>
              </a:rPr>
              <a:t>Question: If f(x) is O(x</a:t>
            </a:r>
            <a:r>
              <a:rPr lang="en-US" sz="2800" baseline="30000" dirty="0">
                <a:solidFill>
                  <a:srgbClr val="0070C0"/>
                </a:solidFill>
                <a:sym typeface="Symbol" panose="05050102010706020507" pitchFamily="18" charset="2"/>
              </a:rPr>
              <a:t>2</a:t>
            </a:r>
            <a:r>
              <a:rPr lang="en-US" sz="2800" dirty="0">
                <a:solidFill>
                  <a:srgbClr val="0070C0"/>
                </a:solidFill>
                <a:sym typeface="Symbol" panose="05050102010706020507" pitchFamily="18" charset="2"/>
              </a:rPr>
              <a:t>), is it also O(x</a:t>
            </a:r>
            <a:r>
              <a:rPr lang="en-US" sz="2800" baseline="30000" dirty="0">
                <a:solidFill>
                  <a:srgbClr val="0070C0"/>
                </a:solidFill>
                <a:sym typeface="Symbol" panose="05050102010706020507" pitchFamily="18" charset="2"/>
              </a:rPr>
              <a:t>3</a:t>
            </a:r>
            <a:r>
              <a:rPr lang="en-US" sz="2800" dirty="0">
                <a:solidFill>
                  <a:srgbClr val="0070C0"/>
                </a:solidFill>
                <a:sym typeface="Symbol" panose="05050102010706020507" pitchFamily="18" charset="2"/>
              </a:rPr>
              <a:t>)?</a:t>
            </a:r>
          </a:p>
          <a:p>
            <a:pPr>
              <a:spcBef>
                <a:spcPct val="0"/>
              </a:spcBef>
            </a:pPr>
            <a:endParaRPr lang="en-US" sz="2800" dirty="0">
              <a:solidFill>
                <a:srgbClr val="00FFFF"/>
              </a:solidFill>
              <a:sym typeface="Symbol" panose="05050102010706020507" pitchFamily="18" charset="2"/>
            </a:endParaRPr>
          </a:p>
          <a:p>
            <a:pPr>
              <a:spcBef>
                <a:spcPct val="0"/>
              </a:spcBef>
            </a:pPr>
            <a:r>
              <a:rPr lang="en-US" sz="2800" b="1" dirty="0">
                <a:sym typeface="Symbol" panose="05050102010706020507" pitchFamily="18" charset="2"/>
              </a:rPr>
              <a:t>Yes.</a:t>
            </a:r>
            <a:r>
              <a:rPr lang="en-US" sz="2800" dirty="0">
                <a:sym typeface="Symbol" panose="05050102010706020507" pitchFamily="18" charset="2"/>
              </a:rPr>
              <a:t> x</a:t>
            </a:r>
            <a:r>
              <a:rPr lang="en-US" sz="2800" baseline="30000" dirty="0">
                <a:sym typeface="Symbol" panose="05050102010706020507" pitchFamily="18" charset="2"/>
              </a:rPr>
              <a:t>3</a:t>
            </a:r>
            <a:r>
              <a:rPr lang="en-US" sz="2800" dirty="0">
                <a:sym typeface="Symbol" panose="05050102010706020507" pitchFamily="18" charset="2"/>
              </a:rPr>
              <a:t> grows faster than x</a:t>
            </a:r>
            <a:r>
              <a:rPr lang="en-US" sz="2800" baseline="30000" dirty="0">
                <a:sym typeface="Symbol" panose="05050102010706020507" pitchFamily="18" charset="2"/>
              </a:rPr>
              <a:t>2</a:t>
            </a:r>
            <a:r>
              <a:rPr lang="en-US" sz="2800" dirty="0">
                <a:sym typeface="Symbol" panose="05050102010706020507" pitchFamily="18" charset="2"/>
              </a:rPr>
              <a:t>, so x</a:t>
            </a:r>
            <a:r>
              <a:rPr lang="en-US" sz="2800" baseline="30000" dirty="0">
                <a:sym typeface="Symbol" panose="05050102010706020507" pitchFamily="18" charset="2"/>
              </a:rPr>
              <a:t>3</a:t>
            </a:r>
            <a:r>
              <a:rPr lang="en-US" sz="2800" dirty="0">
                <a:sym typeface="Symbol" panose="05050102010706020507" pitchFamily="18" charset="2"/>
              </a:rPr>
              <a:t> grows also faster than f(x).</a:t>
            </a:r>
          </a:p>
          <a:p>
            <a:pPr>
              <a:spcBef>
                <a:spcPct val="0"/>
              </a:spcBef>
            </a:pPr>
            <a:endParaRPr lang="en-US" sz="2800" dirty="0">
              <a:solidFill>
                <a:srgbClr val="66FF33"/>
              </a:solidFill>
              <a:sym typeface="Symbol" panose="05050102010706020507" pitchFamily="18" charset="2"/>
            </a:endParaRPr>
          </a:p>
          <a:p>
            <a:pPr>
              <a:spcBef>
                <a:spcPct val="0"/>
              </a:spcBef>
            </a:pPr>
            <a:r>
              <a:rPr lang="en-US" sz="2800" dirty="0">
                <a:sym typeface="Symbol" panose="05050102010706020507" pitchFamily="18" charset="2"/>
              </a:rPr>
              <a:t>Therefore, we always have to find the </a:t>
            </a:r>
            <a:r>
              <a:rPr lang="en-US" sz="2800" b="1" dirty="0">
                <a:solidFill>
                  <a:srgbClr val="0070C0"/>
                </a:solidFill>
                <a:sym typeface="Symbol" panose="05050102010706020507" pitchFamily="18" charset="2"/>
              </a:rPr>
              <a:t>smallest</a:t>
            </a:r>
            <a:r>
              <a:rPr lang="en-US" sz="2800" dirty="0">
                <a:sym typeface="Symbol" panose="05050102010706020507" pitchFamily="18" charset="2"/>
              </a:rPr>
              <a:t> simple function g(x) for which f(x) is O(g(x)). </a:t>
            </a:r>
            <a:endParaRPr lang="en-US" sz="2800" dirty="0" smtClean="0">
              <a:sym typeface="Symbol" panose="05050102010706020507" pitchFamily="18" charset="2"/>
            </a:endParaRPr>
          </a:p>
          <a:p>
            <a:pPr>
              <a:spcBef>
                <a:spcPct val="0"/>
              </a:spcBef>
            </a:pPr>
            <a:endParaRPr lang="en-US" sz="2800" dirty="0">
              <a:sym typeface="Symbol" panose="05050102010706020507" pitchFamily="18" charset="2"/>
            </a:endParaRPr>
          </a:p>
          <a:p>
            <a:pPr>
              <a:spcBef>
                <a:spcPct val="0"/>
              </a:spcBef>
            </a:pPr>
            <a:r>
              <a:rPr lang="en-US" sz="2800" dirty="0" smtClean="0">
                <a:sym typeface="Symbol" panose="05050102010706020507" pitchFamily="18" charset="2"/>
              </a:rPr>
              <a:t>Ex: f(n) = 2n + 3 = O(n</a:t>
            </a:r>
            <a:r>
              <a:rPr lang="en-US" sz="2800" baseline="30000" dirty="0" smtClean="0">
                <a:sym typeface="Symbol" panose="05050102010706020507" pitchFamily="18" charset="2"/>
              </a:rPr>
              <a:t>2</a:t>
            </a:r>
            <a:r>
              <a:rPr lang="en-US" sz="2800" dirty="0" smtClean="0">
                <a:sym typeface="Symbol" panose="05050102010706020507" pitchFamily="18" charset="2"/>
              </a:rPr>
              <a:t>)</a:t>
            </a:r>
            <a:endParaRPr lang="en-US" sz="2800" dirty="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481150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 – </a:t>
            </a:r>
            <a:r>
              <a:rPr lang="en-US" dirty="0">
                <a:sym typeface="Symbol" panose="05050102010706020507" pitchFamily="18" charset="2"/>
              </a:rPr>
              <a:t></a:t>
            </a:r>
            <a:r>
              <a:rPr lang="en-US" dirty="0" smtClean="0"/>
              <a:t> notation</a:t>
            </a:r>
            <a:endParaRPr lang="en-US" dirty="0"/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981200"/>
            <a:ext cx="8458200" cy="4572000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sz="2800" b="1" dirty="0">
                <a:solidFill>
                  <a:srgbClr val="0070C0"/>
                </a:solidFill>
                <a:sym typeface="Symbol" panose="05050102010706020507" pitchFamily="18" charset="2"/>
              </a:rPr>
              <a:t>Definition:</a:t>
            </a:r>
            <a:r>
              <a:rPr lang="en-US" sz="2800" dirty="0">
                <a:solidFill>
                  <a:srgbClr val="0070C0"/>
                </a:solidFill>
                <a:sym typeface="Symbol" panose="05050102010706020507" pitchFamily="18" charset="2"/>
              </a:rPr>
              <a:t> </a:t>
            </a:r>
            <a:r>
              <a:rPr lang="en-US" sz="2800" dirty="0">
                <a:sym typeface="Symbol" panose="05050102010706020507" pitchFamily="18" charset="2"/>
              </a:rPr>
              <a:t>Let f and g be functions from the integers or the real numbers to the real </a:t>
            </a:r>
            <a:r>
              <a:rPr lang="en-US" sz="2800" dirty="0" smtClean="0">
                <a:sym typeface="Symbol" panose="05050102010706020507" pitchFamily="18" charset="2"/>
              </a:rPr>
              <a:t>numbers. We </a:t>
            </a:r>
            <a:r>
              <a:rPr lang="en-US" sz="2800" dirty="0">
                <a:sym typeface="Symbol" panose="05050102010706020507" pitchFamily="18" charset="2"/>
              </a:rPr>
              <a:t>say that </a:t>
            </a:r>
            <a:r>
              <a:rPr lang="en-US" sz="2800" dirty="0" smtClean="0">
                <a:sym typeface="Symbol" panose="05050102010706020507" pitchFamily="18" charset="2"/>
              </a:rPr>
              <a:t>f(n) </a:t>
            </a:r>
            <a:r>
              <a:rPr lang="en-US" sz="2800" dirty="0">
                <a:sym typeface="Symbol" panose="05050102010706020507" pitchFamily="18" charset="2"/>
              </a:rPr>
              <a:t>is (</a:t>
            </a:r>
            <a:r>
              <a:rPr lang="en-US" sz="2800" dirty="0" smtClean="0">
                <a:sym typeface="Symbol" panose="05050102010706020507" pitchFamily="18" charset="2"/>
              </a:rPr>
              <a:t>g(n)), </a:t>
            </a:r>
            <a:r>
              <a:rPr lang="en-US" sz="2800" dirty="0">
                <a:sym typeface="Symbol" panose="05050102010706020507" pitchFamily="18" charset="2"/>
              </a:rPr>
              <a:t>if there are </a:t>
            </a:r>
            <a:r>
              <a:rPr lang="en-US" sz="2800" dirty="0" smtClean="0">
                <a:sym typeface="Symbol" panose="05050102010706020507" pitchFamily="18" charset="2"/>
              </a:rPr>
              <a:t>exist constants </a:t>
            </a:r>
            <a:r>
              <a:rPr lang="en-US" sz="2800" dirty="0">
                <a:sym typeface="Symbol" panose="05050102010706020507" pitchFamily="18" charset="2"/>
              </a:rPr>
              <a:t>C and </a:t>
            </a:r>
            <a:r>
              <a:rPr lang="en-US" sz="2800" dirty="0" smtClean="0">
                <a:sym typeface="Symbol" panose="05050102010706020507" pitchFamily="18" charset="2"/>
              </a:rPr>
              <a:t> n</a:t>
            </a:r>
            <a:r>
              <a:rPr lang="en-US" sz="2800" baseline="-25000" dirty="0" smtClean="0">
                <a:sym typeface="Symbol" panose="05050102010706020507" pitchFamily="18" charset="2"/>
              </a:rPr>
              <a:t>0</a:t>
            </a:r>
            <a:r>
              <a:rPr lang="en-US" sz="2800" dirty="0" smtClean="0">
                <a:sym typeface="Symbol" panose="05050102010706020507" pitchFamily="18" charset="2"/>
              </a:rPr>
              <a:t> such that,</a:t>
            </a:r>
            <a:endParaRPr lang="en-US" sz="2800" dirty="0">
              <a:sym typeface="Symbol" panose="05050102010706020507" pitchFamily="18" charset="2"/>
            </a:endParaRPr>
          </a:p>
          <a:p>
            <a:pPr>
              <a:spcBef>
                <a:spcPct val="0"/>
              </a:spcBef>
            </a:pPr>
            <a:endParaRPr lang="en-US" sz="1600" dirty="0">
              <a:sym typeface="Symbol" panose="05050102010706020507" pitchFamily="18" charset="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sz="2800" dirty="0" smtClean="0">
                <a:sym typeface="Symbol" panose="05050102010706020507" pitchFamily="18" charset="2"/>
              </a:rPr>
              <a:t>		f(n) ≥ C g(n)</a:t>
            </a:r>
            <a:endParaRPr lang="en-US" sz="2800" dirty="0">
              <a:sym typeface="Symbol" panose="05050102010706020507" pitchFamily="18" charset="2"/>
            </a:endParaRPr>
          </a:p>
          <a:p>
            <a:pPr>
              <a:spcBef>
                <a:spcPct val="0"/>
              </a:spcBef>
            </a:pPr>
            <a:endParaRPr lang="en-US" sz="1600" dirty="0">
              <a:sym typeface="Symbol" panose="05050102010706020507" pitchFamily="18" charset="2"/>
            </a:endParaRPr>
          </a:p>
          <a:p>
            <a:pPr>
              <a:spcBef>
                <a:spcPct val="0"/>
              </a:spcBef>
            </a:pPr>
            <a:r>
              <a:rPr lang="en-US" sz="2800" dirty="0">
                <a:sym typeface="Symbol" panose="05050102010706020507" pitchFamily="18" charset="2"/>
              </a:rPr>
              <a:t>whenever </a:t>
            </a:r>
            <a:r>
              <a:rPr lang="en-US" sz="2800" dirty="0" smtClean="0">
                <a:sym typeface="Symbol" panose="05050102010706020507" pitchFamily="18" charset="2"/>
              </a:rPr>
              <a:t>n &gt;=</a:t>
            </a:r>
            <a:r>
              <a:rPr lang="en-US" sz="2800" dirty="0">
                <a:sym typeface="Symbol" panose="05050102010706020507" pitchFamily="18" charset="2"/>
              </a:rPr>
              <a:t> n</a:t>
            </a:r>
            <a:r>
              <a:rPr lang="en-US" sz="2800" baseline="-25000" dirty="0">
                <a:sym typeface="Symbol" panose="05050102010706020507" pitchFamily="18" charset="2"/>
              </a:rPr>
              <a:t>0</a:t>
            </a:r>
            <a:r>
              <a:rPr lang="en-US" sz="2800" dirty="0" smtClean="0">
                <a:sym typeface="Symbol" panose="05050102010706020507" pitchFamily="18" charset="2"/>
              </a:rPr>
              <a:t> .</a:t>
            </a:r>
            <a:endParaRPr lang="en-US" sz="2800" dirty="0">
              <a:sym typeface="Symbol" panose="05050102010706020507" pitchFamily="18" charset="2"/>
            </a:endParaRPr>
          </a:p>
          <a:p>
            <a:pPr>
              <a:spcBef>
                <a:spcPct val="0"/>
              </a:spcBef>
            </a:pPr>
            <a:endParaRPr lang="en-US" sz="2800" dirty="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932212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 – </a:t>
            </a:r>
            <a:r>
              <a:rPr lang="en-US" dirty="0">
                <a:sym typeface="Symbol" panose="05050102010706020507" pitchFamily="18" charset="2"/>
              </a:rPr>
              <a:t></a:t>
            </a:r>
            <a:r>
              <a:rPr lang="en-US" dirty="0" smtClean="0"/>
              <a:t> notation</a:t>
            </a:r>
            <a:endParaRPr lang="en-US" dirty="0"/>
          </a:p>
        </p:txBody>
      </p:sp>
      <p:sp>
        <p:nvSpPr>
          <p:cNvPr id="112643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981200"/>
            <a:ext cx="8458200" cy="4572000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sz="2800" b="1" dirty="0" smtClean="0">
                <a:sym typeface="Symbol" panose="05050102010706020507" pitchFamily="18" charset="2"/>
              </a:rPr>
              <a:t>Graphically, it can be represented as follows:</a:t>
            </a:r>
            <a:endParaRPr lang="en-US" sz="2800" dirty="0">
              <a:sym typeface="Symbol" panose="05050102010706020507" pitchFamily="18" charset="2"/>
            </a:endParaRPr>
          </a:p>
          <a:p>
            <a:pPr>
              <a:spcBef>
                <a:spcPct val="0"/>
              </a:spcBef>
            </a:pPr>
            <a:endParaRPr lang="en-US" sz="2800" dirty="0">
              <a:sym typeface="Symbol" panose="05050102010706020507" pitchFamily="18" charset="2"/>
            </a:endParaRPr>
          </a:p>
        </p:txBody>
      </p:sp>
      <p:pic>
        <p:nvPicPr>
          <p:cNvPr id="6" name="Picture 10" descr="graph_Omeg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0325" y="2543175"/>
            <a:ext cx="3800475" cy="4010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30376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 – </a:t>
            </a:r>
            <a:r>
              <a:rPr lang="en-US" dirty="0">
                <a:sym typeface="Symbol" panose="05050102010706020507" pitchFamily="18" charset="2"/>
              </a:rPr>
              <a:t></a:t>
            </a:r>
            <a:r>
              <a:rPr lang="en-US" dirty="0" smtClean="0"/>
              <a:t> notation</a:t>
            </a:r>
            <a:endParaRPr lang="en-US" dirty="0"/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981200"/>
            <a:ext cx="8458200" cy="4572000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sz="2800" dirty="0">
                <a:sym typeface="Symbol" panose="05050102010706020507" pitchFamily="18" charset="2"/>
              </a:rPr>
              <a:t>The idea behind the big-  notation is to establish an </a:t>
            </a:r>
            <a:r>
              <a:rPr lang="en-US" sz="2800" b="1" dirty="0" smtClean="0">
                <a:solidFill>
                  <a:srgbClr val="0070C0"/>
                </a:solidFill>
                <a:sym typeface="Symbol" panose="05050102010706020507" pitchFamily="18" charset="2"/>
              </a:rPr>
              <a:t>lower </a:t>
            </a:r>
            <a:r>
              <a:rPr lang="en-US" sz="2800" b="1" dirty="0">
                <a:solidFill>
                  <a:srgbClr val="0070C0"/>
                </a:solidFill>
                <a:sym typeface="Symbol" panose="05050102010706020507" pitchFamily="18" charset="2"/>
              </a:rPr>
              <a:t>boundary</a:t>
            </a:r>
            <a:r>
              <a:rPr lang="en-US" sz="2800" dirty="0">
                <a:sym typeface="Symbol" panose="05050102010706020507" pitchFamily="18" charset="2"/>
              </a:rPr>
              <a:t> for the growth of a function </a:t>
            </a:r>
            <a:r>
              <a:rPr lang="en-US" sz="2800" dirty="0" smtClean="0">
                <a:sym typeface="Symbol" panose="05050102010706020507" pitchFamily="18" charset="2"/>
              </a:rPr>
              <a:t>f(n) </a:t>
            </a:r>
            <a:r>
              <a:rPr lang="en-US" sz="2800" dirty="0">
                <a:sym typeface="Symbol" panose="05050102010706020507" pitchFamily="18" charset="2"/>
              </a:rPr>
              <a:t>for large </a:t>
            </a:r>
            <a:r>
              <a:rPr lang="en-US" sz="2800" dirty="0" smtClean="0">
                <a:sym typeface="Symbol" panose="05050102010706020507" pitchFamily="18" charset="2"/>
              </a:rPr>
              <a:t>n.</a:t>
            </a:r>
            <a:endParaRPr lang="en-US" sz="2800" dirty="0">
              <a:sym typeface="Symbol" panose="05050102010706020507" pitchFamily="18" charset="2"/>
            </a:endParaRPr>
          </a:p>
          <a:p>
            <a:pPr>
              <a:spcBef>
                <a:spcPct val="0"/>
              </a:spcBef>
            </a:pPr>
            <a:endParaRPr lang="en-US" sz="800" dirty="0">
              <a:sym typeface="Symbol" panose="05050102010706020507" pitchFamily="18" charset="2"/>
            </a:endParaRPr>
          </a:p>
          <a:p>
            <a:pPr>
              <a:spcBef>
                <a:spcPct val="0"/>
              </a:spcBef>
            </a:pPr>
            <a:endParaRPr lang="en-US" sz="800" dirty="0">
              <a:sym typeface="Symbol" panose="05050102010706020507" pitchFamily="18" charset="2"/>
            </a:endParaRPr>
          </a:p>
          <a:p>
            <a:pPr>
              <a:spcBef>
                <a:spcPct val="0"/>
              </a:spcBef>
            </a:pPr>
            <a:r>
              <a:rPr lang="en-US" sz="2800" dirty="0" smtClean="0">
                <a:sym typeface="Symbol" panose="05050102010706020507" pitchFamily="18" charset="2"/>
              </a:rPr>
              <a:t>It indicates the best case.</a:t>
            </a:r>
            <a:endParaRPr lang="en-US" sz="2800" dirty="0">
              <a:sym typeface="Symbol" panose="05050102010706020507" pitchFamily="18" charset="2"/>
            </a:endParaRPr>
          </a:p>
          <a:p>
            <a:pPr>
              <a:spcBef>
                <a:spcPct val="0"/>
              </a:spcBef>
            </a:pPr>
            <a:endParaRPr lang="en-US" sz="2800" dirty="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327935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 – </a:t>
            </a:r>
            <a:r>
              <a:rPr lang="en-US" dirty="0">
                <a:sym typeface="Symbol" panose="05050102010706020507" pitchFamily="18" charset="2"/>
              </a:rPr>
              <a:t></a:t>
            </a:r>
            <a:r>
              <a:rPr lang="en-US" dirty="0" smtClean="0"/>
              <a:t> Examples</a:t>
            </a:r>
            <a:endParaRPr lang="en-US" dirty="0"/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981200"/>
            <a:ext cx="8458200" cy="4572000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sz="2400" dirty="0" smtClean="0">
                <a:sym typeface="Symbol" panose="05050102010706020507" pitchFamily="18" charset="2"/>
              </a:rPr>
              <a:t>Prove that f(n) = 3n + 5 </a:t>
            </a:r>
            <a:r>
              <a:rPr lang="en-US" sz="2400" dirty="0">
                <a:sym typeface="Symbol" panose="05050102010706020507" pitchFamily="18" charset="2"/>
              </a:rPr>
              <a:t>is (</a:t>
            </a:r>
            <a:r>
              <a:rPr lang="en-US" sz="2400" dirty="0" smtClean="0">
                <a:sym typeface="Symbol" panose="05050102010706020507" pitchFamily="18" charset="2"/>
              </a:rPr>
              <a:t>n).</a:t>
            </a:r>
            <a:endParaRPr lang="en-US" sz="1800" dirty="0">
              <a:sym typeface="Symbol" panose="05050102010706020507" pitchFamily="18" charset="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sz="1800" dirty="0">
                <a:sym typeface="Symbol" panose="05050102010706020507" pitchFamily="18" charset="2"/>
              </a:rPr>
              <a:t>	</a:t>
            </a:r>
            <a:endParaRPr lang="en-US" sz="1800" dirty="0" smtClean="0">
              <a:sym typeface="Symbol" panose="05050102010706020507" pitchFamily="18" charset="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sz="1800" dirty="0">
                <a:sym typeface="Symbol" panose="05050102010706020507" pitchFamily="18" charset="2"/>
              </a:rPr>
              <a:t>	</a:t>
            </a:r>
            <a:r>
              <a:rPr lang="en-US" sz="1800" dirty="0" smtClean="0">
                <a:sym typeface="Symbol" panose="05050102010706020507" pitchFamily="18" charset="2"/>
              </a:rPr>
              <a:t>	</a:t>
            </a:r>
            <a:r>
              <a:rPr lang="en-US" sz="2400" dirty="0" smtClean="0">
                <a:sym typeface="Symbol" panose="05050102010706020507" pitchFamily="18" charset="2"/>
              </a:rPr>
              <a:t>f(n) = 3n + 5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sz="2400" dirty="0">
                <a:sym typeface="Symbol" panose="05050102010706020507" pitchFamily="18" charset="2"/>
              </a:rPr>
              <a:t>	</a:t>
            </a:r>
            <a:r>
              <a:rPr lang="en-US" sz="2400" dirty="0" smtClean="0">
                <a:sym typeface="Symbol" panose="05050102010706020507" pitchFamily="18" charset="2"/>
              </a:rPr>
              <a:t>	       ≥ 3n , where n ≥ 1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sz="2400" dirty="0">
                <a:sym typeface="Symbol" panose="05050102010706020507" pitchFamily="18" charset="2"/>
              </a:rPr>
              <a:t>	</a:t>
            </a:r>
            <a:r>
              <a:rPr lang="en-US" sz="2400" dirty="0" smtClean="0">
                <a:sym typeface="Symbol" panose="05050102010706020507" pitchFamily="18" charset="2"/>
              </a:rPr>
              <a:t>	       ≥ C g(n) , where C=3 &amp; n</a:t>
            </a:r>
            <a:r>
              <a:rPr lang="en-US" sz="2400" baseline="-25000" dirty="0" smtClean="0">
                <a:sym typeface="Symbol" panose="05050102010706020507" pitchFamily="18" charset="2"/>
              </a:rPr>
              <a:t>0</a:t>
            </a:r>
            <a:r>
              <a:rPr lang="en-US" sz="2400" dirty="0" smtClean="0">
                <a:sym typeface="Symbol" panose="05050102010706020507" pitchFamily="18" charset="2"/>
              </a:rPr>
              <a:t>=1	</a:t>
            </a:r>
            <a:r>
              <a:rPr lang="en-US" sz="2000" dirty="0" smtClean="0">
                <a:sym typeface="Symbol" panose="05050102010706020507" pitchFamily="18" charset="2"/>
              </a:rPr>
              <a:t> </a:t>
            </a:r>
          </a:p>
          <a:p>
            <a:pPr marL="0" indent="0">
              <a:spcBef>
                <a:spcPct val="0"/>
              </a:spcBef>
              <a:buNone/>
            </a:pPr>
            <a:endParaRPr lang="en-US" sz="1800" dirty="0" smtClean="0">
              <a:sym typeface="Symbol" panose="05050102010706020507" pitchFamily="18" charset="2"/>
            </a:endParaRPr>
          </a:p>
          <a:p>
            <a:pPr>
              <a:spcBef>
                <a:spcPct val="0"/>
              </a:spcBef>
            </a:pPr>
            <a:r>
              <a:rPr lang="en-US" sz="2200" dirty="0" smtClean="0">
                <a:sym typeface="Symbol" panose="05050102010706020507" pitchFamily="18" charset="2"/>
              </a:rPr>
              <a:t>Hence, f(n</a:t>
            </a:r>
            <a:r>
              <a:rPr lang="en-US" sz="2200" dirty="0">
                <a:sym typeface="Symbol" panose="05050102010706020507" pitchFamily="18" charset="2"/>
              </a:rPr>
              <a:t>) = 3n + 5 is </a:t>
            </a:r>
            <a:r>
              <a:rPr lang="en-US" sz="2000" dirty="0">
                <a:sym typeface="Symbol" panose="05050102010706020507" pitchFamily="18" charset="2"/>
              </a:rPr>
              <a:t></a:t>
            </a:r>
            <a:r>
              <a:rPr lang="en-US" sz="2200" dirty="0" smtClean="0">
                <a:sym typeface="Symbol" panose="05050102010706020507" pitchFamily="18" charset="2"/>
              </a:rPr>
              <a:t>(</a:t>
            </a:r>
            <a:r>
              <a:rPr lang="en-US" sz="2200" dirty="0">
                <a:sym typeface="Symbol" panose="05050102010706020507" pitchFamily="18" charset="2"/>
              </a:rPr>
              <a:t>n</a:t>
            </a:r>
            <a:r>
              <a:rPr lang="en-US" sz="2200" dirty="0" smtClean="0">
                <a:sym typeface="Symbol" panose="05050102010706020507" pitchFamily="18" charset="2"/>
              </a:rPr>
              <a:t>) is proved.	</a:t>
            </a:r>
          </a:p>
          <a:p>
            <a:pPr>
              <a:spcBef>
                <a:spcPct val="0"/>
              </a:spcBef>
            </a:pPr>
            <a:r>
              <a:rPr lang="en-US" sz="2200" dirty="0" smtClean="0">
                <a:sym typeface="Symbol" panose="05050102010706020507" pitchFamily="18" charset="2"/>
              </a:rPr>
              <a:t>Similarly, Prove for the followings:</a:t>
            </a:r>
          </a:p>
          <a:p>
            <a:pPr lvl="1">
              <a:spcBef>
                <a:spcPct val="0"/>
              </a:spcBef>
            </a:pPr>
            <a:r>
              <a:rPr lang="en-US" sz="2000" dirty="0">
                <a:sym typeface="Symbol" panose="05050102010706020507" pitchFamily="18" charset="2"/>
              </a:rPr>
              <a:t>f(n) = </a:t>
            </a:r>
            <a:r>
              <a:rPr lang="en-US" sz="2000" dirty="0" smtClean="0">
                <a:sym typeface="Symbol" panose="05050102010706020507" pitchFamily="18" charset="2"/>
              </a:rPr>
              <a:t>27n</a:t>
            </a:r>
            <a:r>
              <a:rPr lang="en-US" sz="2000" baseline="30000" dirty="0" smtClean="0">
                <a:sym typeface="Symbol" panose="05050102010706020507" pitchFamily="18" charset="2"/>
              </a:rPr>
              <a:t>2</a:t>
            </a:r>
            <a:r>
              <a:rPr lang="en-US" sz="2000" dirty="0" smtClean="0">
                <a:sym typeface="Symbol" panose="05050102010706020507" pitchFamily="18" charset="2"/>
              </a:rPr>
              <a:t> </a:t>
            </a:r>
            <a:r>
              <a:rPr lang="en-US" sz="2000" dirty="0">
                <a:sym typeface="Symbol" panose="05050102010706020507" pitchFamily="18" charset="2"/>
              </a:rPr>
              <a:t>+ </a:t>
            </a:r>
            <a:r>
              <a:rPr lang="en-US" sz="2000" dirty="0" smtClean="0">
                <a:sym typeface="Symbol" panose="05050102010706020507" pitchFamily="18" charset="2"/>
              </a:rPr>
              <a:t>16n </a:t>
            </a:r>
            <a:r>
              <a:rPr lang="en-US" sz="2000" dirty="0">
                <a:sym typeface="Symbol" panose="05050102010706020507" pitchFamily="18" charset="2"/>
              </a:rPr>
              <a:t>is </a:t>
            </a:r>
            <a:r>
              <a:rPr lang="en-US" sz="2000" dirty="0" smtClean="0">
                <a:sym typeface="Symbol" panose="05050102010706020507" pitchFamily="18" charset="2"/>
              </a:rPr>
              <a:t>(n</a:t>
            </a:r>
            <a:r>
              <a:rPr lang="en-US" sz="2000" baseline="30000" dirty="0" smtClean="0">
                <a:sym typeface="Symbol" panose="05050102010706020507" pitchFamily="18" charset="2"/>
              </a:rPr>
              <a:t>2</a:t>
            </a:r>
            <a:r>
              <a:rPr lang="en-US" sz="2000" dirty="0" smtClean="0">
                <a:sym typeface="Symbol" panose="05050102010706020507" pitchFamily="18" charset="2"/>
              </a:rPr>
              <a:t>).</a:t>
            </a:r>
          </a:p>
          <a:p>
            <a:pPr lvl="1">
              <a:spcBef>
                <a:spcPct val="0"/>
              </a:spcBef>
            </a:pPr>
            <a:r>
              <a:rPr lang="en-US" sz="2000" dirty="0">
                <a:sym typeface="Symbol" panose="05050102010706020507" pitchFamily="18" charset="2"/>
              </a:rPr>
              <a:t>f(n) = </a:t>
            </a:r>
            <a:r>
              <a:rPr lang="en-US" sz="2000" dirty="0" smtClean="0">
                <a:sym typeface="Symbol" panose="05050102010706020507" pitchFamily="18" charset="2"/>
              </a:rPr>
              <a:t>2n</a:t>
            </a:r>
            <a:r>
              <a:rPr lang="en-US" sz="2000" baseline="30000" dirty="0" smtClean="0">
                <a:sym typeface="Symbol" panose="05050102010706020507" pitchFamily="18" charset="2"/>
              </a:rPr>
              <a:t>3</a:t>
            </a:r>
            <a:r>
              <a:rPr lang="en-US" sz="2000" dirty="0" smtClean="0">
                <a:sym typeface="Symbol" panose="05050102010706020507" pitchFamily="18" charset="2"/>
              </a:rPr>
              <a:t> </a:t>
            </a:r>
            <a:r>
              <a:rPr lang="en-US" sz="2000" dirty="0">
                <a:sym typeface="Symbol" panose="05050102010706020507" pitchFamily="18" charset="2"/>
              </a:rPr>
              <a:t>+ </a:t>
            </a:r>
            <a:r>
              <a:rPr lang="en-US" sz="2000" dirty="0" smtClean="0">
                <a:sym typeface="Symbol" panose="05050102010706020507" pitchFamily="18" charset="2"/>
              </a:rPr>
              <a:t>n</a:t>
            </a:r>
            <a:r>
              <a:rPr lang="en-US" sz="2000" baseline="30000" dirty="0" smtClean="0">
                <a:sym typeface="Symbol" panose="05050102010706020507" pitchFamily="18" charset="2"/>
              </a:rPr>
              <a:t>2 </a:t>
            </a:r>
            <a:r>
              <a:rPr lang="en-US" sz="2000" dirty="0" smtClean="0">
                <a:sym typeface="Symbol" panose="05050102010706020507" pitchFamily="18" charset="2"/>
              </a:rPr>
              <a:t>+ 2n </a:t>
            </a:r>
            <a:r>
              <a:rPr lang="en-US" sz="2000" dirty="0">
                <a:sym typeface="Symbol" panose="05050102010706020507" pitchFamily="18" charset="2"/>
              </a:rPr>
              <a:t>is </a:t>
            </a:r>
            <a:r>
              <a:rPr lang="en-US" sz="2000" dirty="0" smtClean="0">
                <a:sym typeface="Symbol" panose="05050102010706020507" pitchFamily="18" charset="2"/>
              </a:rPr>
              <a:t>(n</a:t>
            </a:r>
            <a:r>
              <a:rPr lang="en-US" sz="2000" baseline="30000" dirty="0" smtClean="0">
                <a:sym typeface="Symbol" panose="05050102010706020507" pitchFamily="18" charset="2"/>
              </a:rPr>
              <a:t>3</a:t>
            </a:r>
            <a:r>
              <a:rPr lang="en-US" sz="2000" dirty="0" smtClean="0">
                <a:sym typeface="Symbol" panose="05050102010706020507" pitchFamily="18" charset="2"/>
              </a:rPr>
              <a:t>).</a:t>
            </a:r>
          </a:p>
          <a:p>
            <a:pPr lvl="1">
              <a:spcBef>
                <a:spcPct val="0"/>
              </a:spcBef>
            </a:pPr>
            <a:r>
              <a:rPr lang="en-US" sz="2000" dirty="0">
                <a:sym typeface="Symbol" panose="05050102010706020507" pitchFamily="18" charset="2"/>
              </a:rPr>
              <a:t>f(n) = </a:t>
            </a:r>
            <a:r>
              <a:rPr lang="en-US" sz="2000" dirty="0" smtClean="0">
                <a:sym typeface="Symbol" panose="05050102010706020507" pitchFamily="18" charset="2"/>
              </a:rPr>
              <a:t>4n</a:t>
            </a:r>
            <a:r>
              <a:rPr lang="en-US" sz="2000" baseline="30000" dirty="0" smtClean="0">
                <a:sym typeface="Symbol" panose="05050102010706020507" pitchFamily="18" charset="2"/>
              </a:rPr>
              <a:t>3</a:t>
            </a:r>
            <a:r>
              <a:rPr lang="en-US" sz="2000" dirty="0" smtClean="0">
                <a:sym typeface="Symbol" panose="05050102010706020507" pitchFamily="18" charset="2"/>
              </a:rPr>
              <a:t> </a:t>
            </a:r>
            <a:r>
              <a:rPr lang="en-US" sz="2000" dirty="0">
                <a:sym typeface="Symbol" panose="05050102010706020507" pitchFamily="18" charset="2"/>
              </a:rPr>
              <a:t>+ </a:t>
            </a:r>
            <a:r>
              <a:rPr lang="en-US" sz="2000" dirty="0" smtClean="0">
                <a:sym typeface="Symbol" panose="05050102010706020507" pitchFamily="18" charset="2"/>
              </a:rPr>
              <a:t>2n + 3 </a:t>
            </a:r>
            <a:r>
              <a:rPr lang="en-US" sz="2000" dirty="0">
                <a:sym typeface="Symbol" panose="05050102010706020507" pitchFamily="18" charset="2"/>
              </a:rPr>
              <a:t>is </a:t>
            </a:r>
            <a:r>
              <a:rPr lang="en-US" sz="2000" dirty="0" smtClean="0">
                <a:sym typeface="Symbol" panose="05050102010706020507" pitchFamily="18" charset="2"/>
              </a:rPr>
              <a:t>(</a:t>
            </a:r>
            <a:r>
              <a:rPr lang="en-US" sz="2000" dirty="0">
                <a:sym typeface="Symbol" panose="05050102010706020507" pitchFamily="18" charset="2"/>
              </a:rPr>
              <a:t>n</a:t>
            </a:r>
            <a:r>
              <a:rPr lang="en-US" sz="2000" baseline="30000" dirty="0">
                <a:sym typeface="Symbol" panose="05050102010706020507" pitchFamily="18" charset="2"/>
              </a:rPr>
              <a:t>3</a:t>
            </a:r>
            <a:r>
              <a:rPr lang="en-US" sz="2000" dirty="0" smtClean="0">
                <a:sym typeface="Symbol" panose="05050102010706020507" pitchFamily="18" charset="2"/>
              </a:rPr>
              <a:t>).</a:t>
            </a:r>
          </a:p>
          <a:p>
            <a:pPr lvl="1">
              <a:spcBef>
                <a:spcPct val="0"/>
              </a:spcBef>
            </a:pPr>
            <a:r>
              <a:rPr lang="en-US" sz="2000" dirty="0">
                <a:sym typeface="Symbol" panose="05050102010706020507" pitchFamily="18" charset="2"/>
              </a:rPr>
              <a:t>f(n) = </a:t>
            </a:r>
            <a:r>
              <a:rPr lang="en-US" sz="2000" dirty="0" smtClean="0">
                <a:sym typeface="Symbol" panose="05050102010706020507" pitchFamily="18" charset="2"/>
              </a:rPr>
              <a:t>2</a:t>
            </a:r>
            <a:r>
              <a:rPr lang="en-US" sz="2000" baseline="30000" dirty="0" smtClean="0">
                <a:sym typeface="Symbol" panose="05050102010706020507" pitchFamily="18" charset="2"/>
              </a:rPr>
              <a:t>n</a:t>
            </a:r>
            <a:r>
              <a:rPr lang="en-US" sz="2000" dirty="0" smtClean="0">
                <a:sym typeface="Symbol" panose="05050102010706020507" pitchFamily="18" charset="2"/>
              </a:rPr>
              <a:t> </a:t>
            </a:r>
            <a:r>
              <a:rPr lang="en-US" sz="2000" dirty="0">
                <a:sym typeface="Symbol" panose="05050102010706020507" pitchFamily="18" charset="2"/>
              </a:rPr>
              <a:t>+ </a:t>
            </a:r>
            <a:r>
              <a:rPr lang="en-US" sz="2000" dirty="0" smtClean="0">
                <a:sym typeface="Symbol" panose="05050102010706020507" pitchFamily="18" charset="2"/>
              </a:rPr>
              <a:t>6n</a:t>
            </a:r>
            <a:r>
              <a:rPr lang="en-US" sz="2000" baseline="30000" dirty="0" smtClean="0">
                <a:sym typeface="Symbol" panose="05050102010706020507" pitchFamily="18" charset="2"/>
              </a:rPr>
              <a:t>2 </a:t>
            </a:r>
            <a:r>
              <a:rPr lang="en-US" sz="2000" dirty="0">
                <a:sym typeface="Symbol" panose="05050102010706020507" pitchFamily="18" charset="2"/>
              </a:rPr>
              <a:t>+ </a:t>
            </a:r>
            <a:r>
              <a:rPr lang="en-US" sz="2000" dirty="0" smtClean="0">
                <a:sym typeface="Symbol" panose="05050102010706020507" pitchFamily="18" charset="2"/>
              </a:rPr>
              <a:t>3n </a:t>
            </a:r>
            <a:r>
              <a:rPr lang="en-US" sz="2000" dirty="0">
                <a:sym typeface="Symbol" panose="05050102010706020507" pitchFamily="18" charset="2"/>
              </a:rPr>
              <a:t>is </a:t>
            </a:r>
            <a:r>
              <a:rPr lang="en-US" sz="2000" dirty="0" smtClean="0">
                <a:sym typeface="Symbol" panose="05050102010706020507" pitchFamily="18" charset="2"/>
              </a:rPr>
              <a:t>(2</a:t>
            </a:r>
            <a:r>
              <a:rPr lang="en-US" sz="2000" baseline="30000" dirty="0" smtClean="0">
                <a:sym typeface="Symbol" panose="05050102010706020507" pitchFamily="18" charset="2"/>
              </a:rPr>
              <a:t>n</a:t>
            </a:r>
            <a:r>
              <a:rPr lang="en-US" sz="2000" dirty="0" smtClean="0">
                <a:sym typeface="Symbol" panose="05050102010706020507" pitchFamily="18" charset="2"/>
              </a:rPr>
              <a:t>).</a:t>
            </a:r>
            <a:endParaRPr lang="en-US" sz="2000" dirty="0">
              <a:sym typeface="Symbol" panose="05050102010706020507" pitchFamily="18" charset="2"/>
            </a:endParaRPr>
          </a:p>
          <a:p>
            <a:pPr lvl="1">
              <a:spcBef>
                <a:spcPct val="0"/>
              </a:spcBef>
            </a:pPr>
            <a:endParaRPr lang="en-US" sz="2000" dirty="0">
              <a:sym typeface="Symbol" panose="05050102010706020507" pitchFamily="18" charset="2"/>
            </a:endParaRPr>
          </a:p>
          <a:p>
            <a:pPr lvl="1">
              <a:spcBef>
                <a:spcPct val="0"/>
              </a:spcBef>
            </a:pPr>
            <a:endParaRPr lang="en-US" sz="2000" dirty="0">
              <a:sym typeface="Symbol" panose="05050102010706020507" pitchFamily="18" charset="2"/>
            </a:endParaRPr>
          </a:p>
          <a:p>
            <a:pPr lvl="1">
              <a:spcBef>
                <a:spcPct val="0"/>
              </a:spcBef>
            </a:pPr>
            <a:endParaRPr lang="en-US" sz="1800" dirty="0" smtClean="0">
              <a:sym typeface="Symbol" panose="05050102010706020507" pitchFamily="18" charset="2"/>
            </a:endParaRPr>
          </a:p>
          <a:p>
            <a:pPr lvl="1">
              <a:spcBef>
                <a:spcPct val="0"/>
              </a:spcBef>
            </a:pPr>
            <a:endParaRPr lang="en-US" sz="1800" dirty="0" smtClean="0">
              <a:sym typeface="Symbol" panose="05050102010706020507" pitchFamily="18" charset="2"/>
            </a:endParaRPr>
          </a:p>
          <a:p>
            <a:pPr lvl="1">
              <a:spcBef>
                <a:spcPct val="0"/>
              </a:spcBef>
            </a:pPr>
            <a:endParaRPr lang="en-US" sz="1800" dirty="0" smtClean="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124944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Big – </a:t>
            </a:r>
            <a:r>
              <a:rPr lang="en-US" sz="4000" dirty="0">
                <a:sym typeface="Symbol" panose="05050102010706020507" pitchFamily="18" charset="2"/>
              </a:rPr>
              <a:t></a:t>
            </a:r>
            <a:r>
              <a:rPr lang="en-US" sz="4000" dirty="0" smtClean="0"/>
              <a:t> Examples – Incorrect bound</a:t>
            </a:r>
            <a:endParaRPr lang="en-US" sz="4000" dirty="0"/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981200"/>
            <a:ext cx="8458200" cy="4572000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sz="2400" dirty="0" smtClean="0">
                <a:sym typeface="Symbol" panose="05050102010706020507" pitchFamily="18" charset="2"/>
              </a:rPr>
              <a:t>Prove that f(n) = 7n + 5 </a:t>
            </a:r>
            <a:r>
              <a:rPr lang="en-US" sz="2400" dirty="0">
                <a:sym typeface="Symbol" panose="05050102010706020507" pitchFamily="18" charset="2"/>
              </a:rPr>
              <a:t>≠ </a:t>
            </a:r>
            <a:r>
              <a:rPr lang="en-US" sz="2400" dirty="0" smtClean="0">
                <a:sym typeface="Symbol" panose="05050102010706020507" pitchFamily="18" charset="2"/>
              </a:rPr>
              <a:t>(n</a:t>
            </a:r>
            <a:r>
              <a:rPr lang="en-US" sz="2400" baseline="30000" dirty="0" smtClean="0">
                <a:sym typeface="Symbol" panose="05050102010706020507" pitchFamily="18" charset="2"/>
              </a:rPr>
              <a:t>2</a:t>
            </a:r>
            <a:r>
              <a:rPr lang="en-US" sz="2400" dirty="0" smtClean="0">
                <a:sym typeface="Symbol" panose="05050102010706020507" pitchFamily="18" charset="2"/>
              </a:rPr>
              <a:t>).</a:t>
            </a:r>
          </a:p>
          <a:p>
            <a:pPr>
              <a:spcBef>
                <a:spcPct val="0"/>
              </a:spcBef>
            </a:pPr>
            <a:endParaRPr lang="en-US" sz="2400" dirty="0">
              <a:sym typeface="Symbol" panose="05050102010706020507" pitchFamily="18" charset="2"/>
            </a:endParaRPr>
          </a:p>
          <a:p>
            <a:pPr>
              <a:spcBef>
                <a:spcPct val="0"/>
              </a:spcBef>
            </a:pPr>
            <a:r>
              <a:rPr lang="en-US" sz="2200" dirty="0">
                <a:sym typeface="Symbol" panose="05050102010706020507" pitchFamily="18" charset="2"/>
              </a:rPr>
              <a:t>Proof by contradiction:</a:t>
            </a:r>
          </a:p>
          <a:p>
            <a:pPr>
              <a:spcBef>
                <a:spcPct val="0"/>
              </a:spcBef>
            </a:pPr>
            <a:r>
              <a:rPr lang="en-US" sz="2200" dirty="0">
                <a:sym typeface="Symbol" panose="05050102010706020507" pitchFamily="18" charset="2"/>
              </a:rPr>
              <a:t>Assume that 7n + 5 = </a:t>
            </a:r>
            <a:r>
              <a:rPr lang="en-US" sz="2000" dirty="0">
                <a:sym typeface="Symbol" panose="05050102010706020507" pitchFamily="18" charset="2"/>
              </a:rPr>
              <a:t></a:t>
            </a:r>
            <a:r>
              <a:rPr lang="en-US" sz="2200" dirty="0" smtClean="0">
                <a:sym typeface="Symbol" panose="05050102010706020507" pitchFamily="18" charset="2"/>
              </a:rPr>
              <a:t>(</a:t>
            </a:r>
            <a:r>
              <a:rPr lang="en-US" sz="2000" dirty="0">
                <a:sym typeface="Symbol" panose="05050102010706020507" pitchFamily="18" charset="2"/>
              </a:rPr>
              <a:t>n</a:t>
            </a:r>
            <a:r>
              <a:rPr lang="en-US" sz="2000" baseline="30000" dirty="0">
                <a:sym typeface="Symbol" panose="05050102010706020507" pitchFamily="18" charset="2"/>
              </a:rPr>
              <a:t>2</a:t>
            </a:r>
            <a:r>
              <a:rPr lang="en-US" sz="2200" dirty="0" smtClean="0">
                <a:sym typeface="Symbol" panose="05050102010706020507" pitchFamily="18" charset="2"/>
              </a:rPr>
              <a:t>). </a:t>
            </a:r>
            <a:r>
              <a:rPr lang="en-US" sz="2200" dirty="0">
                <a:sym typeface="Symbol" panose="05050102010706020507" pitchFamily="18" charset="2"/>
              </a:rPr>
              <a:t>So, we must have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sz="2200" dirty="0">
                <a:sym typeface="Symbol" panose="05050102010706020507" pitchFamily="18" charset="2"/>
              </a:rPr>
              <a:t>	</a:t>
            </a:r>
            <a:r>
              <a:rPr lang="en-US" sz="2200" dirty="0" smtClean="0">
                <a:sym typeface="Symbol" panose="05050102010706020507" pitchFamily="18" charset="2"/>
              </a:rPr>
              <a:t>  </a:t>
            </a:r>
            <a:r>
              <a:rPr lang="en-US" sz="2200" dirty="0">
                <a:sym typeface="Symbol" panose="05050102010706020507" pitchFamily="18" charset="2"/>
              </a:rPr>
              <a:t>7n + 5  </a:t>
            </a:r>
            <a:r>
              <a:rPr lang="en-US" sz="2200" dirty="0" smtClean="0">
                <a:sym typeface="Symbol" panose="05050102010706020507" pitchFamily="18" charset="2"/>
              </a:rPr>
              <a:t>≥  C </a:t>
            </a:r>
            <a:r>
              <a:rPr lang="en-US" sz="2000" dirty="0">
                <a:sym typeface="Symbol" panose="05050102010706020507" pitchFamily="18" charset="2"/>
              </a:rPr>
              <a:t>n</a:t>
            </a:r>
            <a:r>
              <a:rPr lang="en-US" sz="2000" baseline="30000" dirty="0">
                <a:sym typeface="Symbol" panose="05050102010706020507" pitchFamily="18" charset="2"/>
              </a:rPr>
              <a:t>2</a:t>
            </a:r>
            <a:r>
              <a:rPr lang="en-US" sz="2200" dirty="0" smtClean="0">
                <a:sym typeface="Symbol" panose="05050102010706020507" pitchFamily="18" charset="2"/>
              </a:rPr>
              <a:t> </a:t>
            </a:r>
            <a:r>
              <a:rPr lang="en-US" sz="2200" dirty="0">
                <a:sym typeface="Symbol" panose="05050102010706020507" pitchFamily="18" charset="2"/>
              </a:rPr>
              <a:t>for n </a:t>
            </a:r>
            <a:r>
              <a:rPr lang="en-US" sz="2200" dirty="0" smtClean="0">
                <a:sym typeface="Symbol" panose="05050102010706020507" pitchFamily="18" charset="2"/>
              </a:rPr>
              <a:t> ≥ </a:t>
            </a:r>
            <a:r>
              <a:rPr lang="en-US" sz="2200" dirty="0">
                <a:sym typeface="Symbol" panose="05050102010706020507" pitchFamily="18" charset="2"/>
              </a:rPr>
              <a:t>n0</a:t>
            </a:r>
            <a:r>
              <a:rPr lang="en-US" sz="2200" dirty="0" smtClean="0">
                <a:sym typeface="Symbol" panose="05050102010706020507" pitchFamily="18" charset="2"/>
              </a:rPr>
              <a:t>.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sz="2200" dirty="0">
                <a:sym typeface="Symbol" panose="05050102010706020507" pitchFamily="18" charset="2"/>
              </a:rPr>
              <a:t>	</a:t>
            </a:r>
            <a:r>
              <a:rPr lang="en-US" sz="2200" dirty="0" smtClean="0">
                <a:sym typeface="Symbol" panose="05050102010706020507" pitchFamily="18" charset="2"/>
              </a:rPr>
              <a:t>  c</a:t>
            </a:r>
            <a:r>
              <a:rPr lang="en-US" sz="2000" dirty="0">
                <a:sym typeface="Symbol" panose="05050102010706020507" pitchFamily="18" charset="2"/>
              </a:rPr>
              <a:t> </a:t>
            </a:r>
            <a:r>
              <a:rPr lang="en-US" sz="2000" dirty="0" smtClean="0">
                <a:sym typeface="Symbol" panose="05050102010706020507" pitchFamily="18" charset="2"/>
              </a:rPr>
              <a:t>n</a:t>
            </a:r>
            <a:r>
              <a:rPr lang="en-US" sz="2000" baseline="30000" dirty="0" smtClean="0">
                <a:sym typeface="Symbol" panose="05050102010706020507" pitchFamily="18" charset="2"/>
              </a:rPr>
              <a:t>2 </a:t>
            </a:r>
            <a:r>
              <a:rPr lang="en-US" sz="2000" dirty="0" smtClean="0">
                <a:sym typeface="Symbol" panose="05050102010706020507" pitchFamily="18" charset="2"/>
              </a:rPr>
              <a:t> / (7n + 5) ≤ 1.</a:t>
            </a:r>
            <a:endParaRPr lang="en-US" sz="2200" dirty="0">
              <a:sym typeface="Symbol" panose="05050102010706020507" pitchFamily="18" charset="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sz="2200" dirty="0">
                <a:sym typeface="Symbol" panose="05050102010706020507" pitchFamily="18" charset="2"/>
              </a:rPr>
              <a:t>	</a:t>
            </a:r>
            <a:r>
              <a:rPr lang="en-US" sz="2200" dirty="0" smtClean="0">
                <a:sym typeface="Symbol" panose="05050102010706020507" pitchFamily="18" charset="2"/>
              </a:rPr>
              <a:t>  </a:t>
            </a:r>
            <a:r>
              <a:rPr lang="en-US" sz="2200" dirty="0">
                <a:sym typeface="Symbol" panose="05050102010706020507" pitchFamily="18" charset="2"/>
              </a:rPr>
              <a:t>above statement is not true for </a:t>
            </a:r>
            <a:r>
              <a:rPr lang="en-US" sz="2200" dirty="0" smtClean="0">
                <a:sym typeface="Symbol" panose="05050102010706020507" pitchFamily="18" charset="2"/>
              </a:rPr>
              <a:t>n. </a:t>
            </a:r>
            <a:endParaRPr lang="en-US" sz="2200" dirty="0">
              <a:sym typeface="Symbol" panose="05050102010706020507" pitchFamily="18" charset="2"/>
            </a:endParaRPr>
          </a:p>
          <a:p>
            <a:pPr>
              <a:spcBef>
                <a:spcPct val="0"/>
              </a:spcBef>
            </a:pPr>
            <a:r>
              <a:rPr lang="en-US" sz="2200" dirty="0">
                <a:sym typeface="Symbol" panose="05050102010706020507" pitchFamily="18" charset="2"/>
              </a:rPr>
              <a:t>Hence, our assumption is false.</a:t>
            </a:r>
          </a:p>
          <a:p>
            <a:pPr>
              <a:spcBef>
                <a:spcPct val="0"/>
              </a:spcBef>
            </a:pPr>
            <a:r>
              <a:rPr lang="en-US" sz="2200" dirty="0" smtClean="0">
                <a:sym typeface="Symbol" panose="05050102010706020507" pitchFamily="18" charset="2"/>
              </a:rPr>
              <a:t>Hence, f(n</a:t>
            </a:r>
            <a:r>
              <a:rPr lang="en-US" sz="2200" dirty="0">
                <a:sym typeface="Symbol" panose="05050102010706020507" pitchFamily="18" charset="2"/>
              </a:rPr>
              <a:t>) = 3n + 5 is </a:t>
            </a:r>
            <a:r>
              <a:rPr lang="en-US" sz="2400" dirty="0" smtClean="0">
                <a:sym typeface="Symbol" panose="05050102010706020507" pitchFamily="18" charset="2"/>
              </a:rPr>
              <a:t></a:t>
            </a:r>
            <a:r>
              <a:rPr lang="en-US" sz="2200" dirty="0" smtClean="0">
                <a:sym typeface="Symbol" panose="05050102010706020507" pitchFamily="18" charset="2"/>
              </a:rPr>
              <a:t>(</a:t>
            </a:r>
            <a:r>
              <a:rPr lang="en-US" sz="2200" dirty="0">
                <a:sym typeface="Symbol" panose="05050102010706020507" pitchFamily="18" charset="2"/>
              </a:rPr>
              <a:t>n</a:t>
            </a:r>
            <a:r>
              <a:rPr lang="en-US" sz="2200" dirty="0" smtClean="0">
                <a:sym typeface="Symbol" panose="05050102010706020507" pitchFamily="18" charset="2"/>
              </a:rPr>
              <a:t>) is proved.	</a:t>
            </a:r>
          </a:p>
          <a:p>
            <a:pPr marL="0" indent="0">
              <a:spcBef>
                <a:spcPct val="0"/>
              </a:spcBef>
              <a:buNone/>
            </a:pPr>
            <a:endParaRPr lang="en-US" sz="2200" dirty="0" smtClean="0">
              <a:sym typeface="Symbol" panose="05050102010706020507" pitchFamily="18" charset="2"/>
            </a:endParaRPr>
          </a:p>
          <a:p>
            <a:pPr>
              <a:spcBef>
                <a:spcPct val="0"/>
              </a:spcBef>
            </a:pPr>
            <a:r>
              <a:rPr lang="en-US" sz="2200" dirty="0" smtClean="0">
                <a:sym typeface="Symbol" panose="05050102010706020507" pitchFamily="18" charset="2"/>
              </a:rPr>
              <a:t>Similarly, Prove for the followings:</a:t>
            </a:r>
          </a:p>
          <a:p>
            <a:pPr lvl="1">
              <a:spcBef>
                <a:spcPct val="0"/>
              </a:spcBef>
            </a:pPr>
            <a:r>
              <a:rPr lang="en-US" sz="2000" dirty="0">
                <a:sym typeface="Symbol" panose="05050102010706020507" pitchFamily="18" charset="2"/>
              </a:rPr>
              <a:t>f(n) = </a:t>
            </a:r>
            <a:r>
              <a:rPr lang="en-US" sz="2000" dirty="0" smtClean="0">
                <a:sym typeface="Symbol" panose="05050102010706020507" pitchFamily="18" charset="2"/>
              </a:rPr>
              <a:t>10n</a:t>
            </a:r>
            <a:r>
              <a:rPr lang="en-US" sz="2000" baseline="30000" dirty="0" smtClean="0">
                <a:sym typeface="Symbol" panose="05050102010706020507" pitchFamily="18" charset="2"/>
              </a:rPr>
              <a:t>2</a:t>
            </a:r>
            <a:r>
              <a:rPr lang="en-US" sz="2000" dirty="0" smtClean="0">
                <a:sym typeface="Symbol" panose="05050102010706020507" pitchFamily="18" charset="2"/>
              </a:rPr>
              <a:t> </a:t>
            </a:r>
            <a:r>
              <a:rPr lang="en-US" sz="2000" dirty="0">
                <a:sym typeface="Symbol" panose="05050102010706020507" pitchFamily="18" charset="2"/>
              </a:rPr>
              <a:t>+ </a:t>
            </a:r>
            <a:r>
              <a:rPr lang="en-US" sz="2000" dirty="0" smtClean="0">
                <a:sym typeface="Symbol" panose="05050102010706020507" pitchFamily="18" charset="2"/>
              </a:rPr>
              <a:t>7 </a:t>
            </a:r>
            <a:r>
              <a:rPr lang="en-US" sz="2000" dirty="0">
                <a:sym typeface="Symbol" panose="05050102010706020507" pitchFamily="18" charset="2"/>
              </a:rPr>
              <a:t>≠</a:t>
            </a:r>
            <a:r>
              <a:rPr lang="en-US" sz="2000" dirty="0" smtClean="0">
                <a:sym typeface="Symbol" panose="05050102010706020507" pitchFamily="18" charset="2"/>
              </a:rPr>
              <a:t> (n</a:t>
            </a:r>
            <a:r>
              <a:rPr lang="en-US" sz="2000" baseline="30000" dirty="0" smtClean="0">
                <a:sym typeface="Symbol" panose="05050102010706020507" pitchFamily="18" charset="2"/>
              </a:rPr>
              <a:t>3</a:t>
            </a:r>
            <a:r>
              <a:rPr lang="en-US" sz="2000" dirty="0" smtClean="0">
                <a:sym typeface="Symbol" panose="05050102010706020507" pitchFamily="18" charset="2"/>
              </a:rPr>
              <a:t>).</a:t>
            </a:r>
          </a:p>
          <a:p>
            <a:pPr lvl="1">
              <a:spcBef>
                <a:spcPct val="0"/>
              </a:spcBef>
            </a:pPr>
            <a:r>
              <a:rPr lang="en-US" sz="2000" dirty="0">
                <a:sym typeface="Symbol" panose="05050102010706020507" pitchFamily="18" charset="2"/>
              </a:rPr>
              <a:t>f(n) = </a:t>
            </a:r>
            <a:r>
              <a:rPr lang="en-US" sz="2000" dirty="0" smtClean="0">
                <a:sym typeface="Symbol" panose="05050102010706020507" pitchFamily="18" charset="2"/>
              </a:rPr>
              <a:t>27n</a:t>
            </a:r>
            <a:r>
              <a:rPr lang="en-US" sz="2000" baseline="30000" dirty="0" smtClean="0">
                <a:sym typeface="Symbol" panose="05050102010706020507" pitchFamily="18" charset="2"/>
              </a:rPr>
              <a:t>2</a:t>
            </a:r>
            <a:r>
              <a:rPr lang="en-US" sz="2000" dirty="0" smtClean="0">
                <a:sym typeface="Symbol" panose="05050102010706020507" pitchFamily="18" charset="2"/>
              </a:rPr>
              <a:t> </a:t>
            </a:r>
            <a:r>
              <a:rPr lang="en-US" sz="2000" dirty="0">
                <a:sym typeface="Symbol" panose="05050102010706020507" pitchFamily="18" charset="2"/>
              </a:rPr>
              <a:t>+ </a:t>
            </a:r>
            <a:r>
              <a:rPr lang="en-US" sz="2000" dirty="0" smtClean="0">
                <a:sym typeface="Symbol" panose="05050102010706020507" pitchFamily="18" charset="2"/>
              </a:rPr>
              <a:t>16n + 25 </a:t>
            </a:r>
            <a:r>
              <a:rPr lang="en-US" sz="2000" dirty="0">
                <a:sym typeface="Symbol" panose="05050102010706020507" pitchFamily="18" charset="2"/>
              </a:rPr>
              <a:t>≠</a:t>
            </a:r>
            <a:r>
              <a:rPr lang="en-US" sz="2000" dirty="0" smtClean="0">
                <a:sym typeface="Symbol" panose="05050102010706020507" pitchFamily="18" charset="2"/>
              </a:rPr>
              <a:t> (n</a:t>
            </a:r>
            <a:r>
              <a:rPr lang="en-US" sz="2000" baseline="30000" dirty="0" smtClean="0">
                <a:sym typeface="Symbol" panose="05050102010706020507" pitchFamily="18" charset="2"/>
              </a:rPr>
              <a:t>3</a:t>
            </a:r>
            <a:r>
              <a:rPr lang="en-US" sz="2000" dirty="0" smtClean="0">
                <a:sym typeface="Symbol" panose="05050102010706020507" pitchFamily="18" charset="2"/>
              </a:rPr>
              <a:t>).</a:t>
            </a:r>
          </a:p>
          <a:p>
            <a:pPr lvl="1">
              <a:spcBef>
                <a:spcPct val="0"/>
              </a:spcBef>
            </a:pPr>
            <a:r>
              <a:rPr lang="en-US" sz="2000" dirty="0">
                <a:sym typeface="Symbol" panose="05050102010706020507" pitchFamily="18" charset="2"/>
              </a:rPr>
              <a:t>f(n) = 3</a:t>
            </a:r>
            <a:r>
              <a:rPr lang="en-US" sz="2000" dirty="0" smtClean="0">
                <a:sym typeface="Symbol" panose="05050102010706020507" pitchFamily="18" charset="2"/>
              </a:rPr>
              <a:t>n</a:t>
            </a:r>
            <a:r>
              <a:rPr lang="en-US" sz="2000" baseline="30000" dirty="0" smtClean="0">
                <a:sym typeface="Symbol" panose="05050102010706020507" pitchFamily="18" charset="2"/>
              </a:rPr>
              <a:t>3</a:t>
            </a:r>
            <a:r>
              <a:rPr lang="en-US" sz="2000" dirty="0" smtClean="0">
                <a:sym typeface="Symbol" panose="05050102010706020507" pitchFamily="18" charset="2"/>
              </a:rPr>
              <a:t> </a:t>
            </a:r>
            <a:r>
              <a:rPr lang="en-US" sz="2000" dirty="0">
                <a:sym typeface="Symbol" panose="05050102010706020507" pitchFamily="18" charset="2"/>
              </a:rPr>
              <a:t>+ </a:t>
            </a:r>
            <a:r>
              <a:rPr lang="en-US" sz="2000" dirty="0" smtClean="0">
                <a:sym typeface="Symbol" panose="05050102010706020507" pitchFamily="18" charset="2"/>
              </a:rPr>
              <a:t>4n </a:t>
            </a:r>
            <a:r>
              <a:rPr lang="en-US" sz="2000" dirty="0">
                <a:sym typeface="Symbol" panose="05050102010706020507" pitchFamily="18" charset="2"/>
              </a:rPr>
              <a:t>≠</a:t>
            </a:r>
            <a:r>
              <a:rPr lang="en-US" sz="2000" dirty="0" smtClean="0">
                <a:sym typeface="Symbol" panose="05050102010706020507" pitchFamily="18" charset="2"/>
              </a:rPr>
              <a:t> (2</a:t>
            </a:r>
            <a:r>
              <a:rPr lang="en-US" sz="2000" baseline="30000" dirty="0" smtClean="0">
                <a:sym typeface="Symbol" panose="05050102010706020507" pitchFamily="18" charset="2"/>
              </a:rPr>
              <a:t>n</a:t>
            </a:r>
            <a:r>
              <a:rPr lang="en-US" sz="2000" dirty="0" smtClean="0">
                <a:sym typeface="Symbol" panose="05050102010706020507" pitchFamily="18" charset="2"/>
              </a:rPr>
              <a:t>).</a:t>
            </a:r>
          </a:p>
          <a:p>
            <a:pPr lvl="1">
              <a:spcBef>
                <a:spcPct val="0"/>
              </a:spcBef>
            </a:pPr>
            <a:endParaRPr lang="en-US" sz="2000" dirty="0">
              <a:sym typeface="Symbol" panose="05050102010706020507" pitchFamily="18" charset="2"/>
            </a:endParaRPr>
          </a:p>
          <a:p>
            <a:pPr lvl="1">
              <a:spcBef>
                <a:spcPct val="0"/>
              </a:spcBef>
            </a:pPr>
            <a:endParaRPr lang="en-US" sz="1800" dirty="0" smtClean="0">
              <a:sym typeface="Symbol" panose="05050102010706020507" pitchFamily="18" charset="2"/>
            </a:endParaRPr>
          </a:p>
          <a:p>
            <a:pPr lvl="1">
              <a:spcBef>
                <a:spcPct val="0"/>
              </a:spcBef>
            </a:pPr>
            <a:endParaRPr lang="en-US" sz="1800" dirty="0" smtClean="0">
              <a:sym typeface="Symbol" panose="05050102010706020507" pitchFamily="18" charset="2"/>
            </a:endParaRPr>
          </a:p>
          <a:p>
            <a:pPr lvl="1">
              <a:spcBef>
                <a:spcPct val="0"/>
              </a:spcBef>
            </a:pPr>
            <a:endParaRPr lang="en-US" sz="1800" dirty="0" smtClean="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600650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 – </a:t>
            </a:r>
            <a:r>
              <a:rPr lang="en-US" dirty="0">
                <a:sym typeface="Symbol" panose="05050102010706020507" pitchFamily="18" charset="2"/>
              </a:rPr>
              <a:t></a:t>
            </a:r>
            <a:r>
              <a:rPr lang="en-US" dirty="0" smtClean="0"/>
              <a:t> notation – Loose bounds</a:t>
            </a:r>
            <a:endParaRPr lang="en-US" dirty="0"/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981200"/>
            <a:ext cx="8458200" cy="4572000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sz="2800" dirty="0">
                <a:solidFill>
                  <a:srgbClr val="0070C0"/>
                </a:solidFill>
                <a:sym typeface="Symbol" panose="05050102010706020507" pitchFamily="18" charset="2"/>
              </a:rPr>
              <a:t>Question: If f(x) is </a:t>
            </a:r>
            <a:r>
              <a:rPr lang="en-US" sz="2800" dirty="0" smtClean="0">
                <a:solidFill>
                  <a:srgbClr val="0070C0"/>
                </a:solidFill>
                <a:sym typeface="Symbol" panose="05050102010706020507" pitchFamily="18" charset="2"/>
              </a:rPr>
              <a:t>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rgbClr val="0070C0"/>
                </a:solidFill>
                <a:sym typeface="Symbol" panose="05050102010706020507" pitchFamily="18" charset="2"/>
              </a:rPr>
              <a:t>(x</a:t>
            </a:r>
            <a:r>
              <a:rPr lang="en-US" sz="2800" baseline="30000" dirty="0" smtClean="0">
                <a:solidFill>
                  <a:srgbClr val="0070C0"/>
                </a:solidFill>
                <a:sym typeface="Symbol" panose="05050102010706020507" pitchFamily="18" charset="2"/>
              </a:rPr>
              <a:t>3</a:t>
            </a:r>
            <a:r>
              <a:rPr lang="en-US" sz="2800" dirty="0" smtClean="0">
                <a:solidFill>
                  <a:srgbClr val="0070C0"/>
                </a:solidFill>
                <a:sym typeface="Symbol" panose="05050102010706020507" pitchFamily="18" charset="2"/>
              </a:rPr>
              <a:t>), </a:t>
            </a:r>
            <a:r>
              <a:rPr lang="en-US" sz="2800" dirty="0">
                <a:solidFill>
                  <a:srgbClr val="0070C0"/>
                </a:solidFill>
                <a:sym typeface="Symbol" panose="05050102010706020507" pitchFamily="18" charset="2"/>
              </a:rPr>
              <a:t>is it also </a:t>
            </a:r>
            <a:r>
              <a:rPr lang="en-US" sz="2800" dirty="0" smtClean="0">
                <a:solidFill>
                  <a:srgbClr val="0070C0"/>
                </a:solidFill>
                <a:sym typeface="Symbol" panose="05050102010706020507" pitchFamily="18" charset="2"/>
              </a:rPr>
              <a:t>(x</a:t>
            </a:r>
            <a:r>
              <a:rPr lang="en-US" sz="2800" baseline="30000" dirty="0" smtClean="0">
                <a:solidFill>
                  <a:srgbClr val="0070C0"/>
                </a:solidFill>
                <a:sym typeface="Symbol" panose="05050102010706020507" pitchFamily="18" charset="2"/>
              </a:rPr>
              <a:t>2</a:t>
            </a:r>
            <a:r>
              <a:rPr lang="en-US" sz="2800" dirty="0" smtClean="0">
                <a:solidFill>
                  <a:srgbClr val="0070C0"/>
                </a:solidFill>
                <a:sym typeface="Symbol" panose="05050102010706020507" pitchFamily="18" charset="2"/>
              </a:rPr>
              <a:t>)?</a:t>
            </a:r>
            <a:endParaRPr lang="en-US" sz="2800" dirty="0">
              <a:solidFill>
                <a:srgbClr val="0070C0"/>
              </a:solidFill>
              <a:sym typeface="Symbol" panose="05050102010706020507" pitchFamily="18" charset="2"/>
            </a:endParaRPr>
          </a:p>
          <a:p>
            <a:pPr>
              <a:spcBef>
                <a:spcPct val="0"/>
              </a:spcBef>
            </a:pPr>
            <a:endParaRPr lang="en-US" sz="2800" dirty="0">
              <a:solidFill>
                <a:srgbClr val="00FFFF"/>
              </a:solidFill>
              <a:sym typeface="Symbol" panose="05050102010706020507" pitchFamily="18" charset="2"/>
            </a:endParaRPr>
          </a:p>
          <a:p>
            <a:pPr>
              <a:spcBef>
                <a:spcPct val="0"/>
              </a:spcBef>
            </a:pPr>
            <a:r>
              <a:rPr lang="en-US" sz="2800" b="1" dirty="0">
                <a:sym typeface="Symbol" panose="05050102010706020507" pitchFamily="18" charset="2"/>
              </a:rPr>
              <a:t>Yes.</a:t>
            </a:r>
            <a:r>
              <a:rPr lang="en-US" sz="2800" dirty="0">
                <a:sym typeface="Symbol" panose="05050102010706020507" pitchFamily="18" charset="2"/>
              </a:rPr>
              <a:t> </a:t>
            </a:r>
            <a:endParaRPr lang="en-US" sz="2800" dirty="0" smtClean="0">
              <a:sym typeface="Symbol" panose="05050102010706020507" pitchFamily="18" charset="2"/>
            </a:endParaRPr>
          </a:p>
          <a:p>
            <a:pPr>
              <a:spcBef>
                <a:spcPct val="0"/>
              </a:spcBef>
            </a:pPr>
            <a:endParaRPr lang="en-US" sz="2800" dirty="0">
              <a:solidFill>
                <a:srgbClr val="66FF33"/>
              </a:solidFill>
              <a:sym typeface="Symbol" panose="05050102010706020507" pitchFamily="18" charset="2"/>
            </a:endParaRPr>
          </a:p>
          <a:p>
            <a:pPr>
              <a:spcBef>
                <a:spcPct val="0"/>
              </a:spcBef>
            </a:pPr>
            <a:r>
              <a:rPr lang="en-US" sz="2800" dirty="0">
                <a:sym typeface="Symbol" panose="05050102010706020507" pitchFamily="18" charset="2"/>
              </a:rPr>
              <a:t>Therefore, we always have to find the </a:t>
            </a:r>
            <a:r>
              <a:rPr lang="en-US" sz="2800" b="1" dirty="0" smtClean="0">
                <a:solidFill>
                  <a:srgbClr val="0070C0"/>
                </a:solidFill>
                <a:sym typeface="Symbol" panose="05050102010706020507" pitchFamily="18" charset="2"/>
              </a:rPr>
              <a:t>Largest</a:t>
            </a:r>
            <a:r>
              <a:rPr lang="en-US" sz="2800" dirty="0" smtClean="0">
                <a:sym typeface="Symbol" panose="05050102010706020507" pitchFamily="18" charset="2"/>
              </a:rPr>
              <a:t> </a:t>
            </a:r>
            <a:r>
              <a:rPr lang="en-US" sz="2800" dirty="0">
                <a:sym typeface="Symbol" panose="05050102010706020507" pitchFamily="18" charset="2"/>
              </a:rPr>
              <a:t>simple function g(x) for which f(x) is </a:t>
            </a:r>
            <a:r>
              <a:rPr lang="en-US" sz="2800" dirty="0" smtClean="0">
                <a:sym typeface="Symbol" panose="05050102010706020507" pitchFamily="18" charset="2"/>
              </a:rPr>
              <a:t>(</a:t>
            </a:r>
            <a:r>
              <a:rPr lang="en-US" sz="2800" dirty="0">
                <a:sym typeface="Symbol" panose="05050102010706020507" pitchFamily="18" charset="2"/>
              </a:rPr>
              <a:t>g(x)). </a:t>
            </a:r>
            <a:endParaRPr lang="en-US" sz="2800" dirty="0" smtClean="0">
              <a:sym typeface="Symbol" panose="05050102010706020507" pitchFamily="18" charset="2"/>
            </a:endParaRPr>
          </a:p>
          <a:p>
            <a:pPr>
              <a:spcBef>
                <a:spcPct val="0"/>
              </a:spcBef>
            </a:pPr>
            <a:endParaRPr lang="en-US" sz="2800" dirty="0">
              <a:sym typeface="Symbol" panose="05050102010706020507" pitchFamily="18" charset="2"/>
            </a:endParaRPr>
          </a:p>
          <a:p>
            <a:pPr>
              <a:spcBef>
                <a:spcPct val="0"/>
              </a:spcBef>
            </a:pPr>
            <a:r>
              <a:rPr lang="en-US" sz="2800" dirty="0" smtClean="0">
                <a:sym typeface="Symbol" panose="05050102010706020507" pitchFamily="18" charset="2"/>
              </a:rPr>
              <a:t>Ex: f(n) = 2n + 3 = </a:t>
            </a:r>
            <a:r>
              <a:rPr lang="en-US" sz="2800" dirty="0">
                <a:sym typeface="Symbol" panose="05050102010706020507" pitchFamily="18" charset="2"/>
              </a:rPr>
              <a:t></a:t>
            </a:r>
            <a:r>
              <a:rPr lang="en-US" sz="2800" dirty="0" smtClean="0">
                <a:sym typeface="Symbol" panose="05050102010706020507" pitchFamily="18" charset="2"/>
              </a:rPr>
              <a:t>(n</a:t>
            </a:r>
            <a:r>
              <a:rPr lang="en-US" sz="2800" baseline="30000" dirty="0" smtClean="0">
                <a:sym typeface="Symbol" panose="05050102010706020507" pitchFamily="18" charset="2"/>
              </a:rPr>
              <a:t>2</a:t>
            </a:r>
            <a:r>
              <a:rPr lang="en-US" sz="2800" dirty="0" smtClean="0">
                <a:sym typeface="Symbol" panose="05050102010706020507" pitchFamily="18" charset="2"/>
              </a:rPr>
              <a:t>)</a:t>
            </a:r>
            <a:endParaRPr lang="en-US" sz="2800" dirty="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86701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 – </a:t>
            </a:r>
            <a:r>
              <a:rPr lang="el-GR" dirty="0" smtClean="0"/>
              <a:t>ϴ</a:t>
            </a:r>
            <a:r>
              <a:rPr lang="en-US" dirty="0" smtClean="0"/>
              <a:t> notation</a:t>
            </a:r>
            <a:endParaRPr lang="en-US" dirty="0"/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981200"/>
            <a:ext cx="8458200" cy="4572000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sz="2800" b="1" dirty="0">
                <a:solidFill>
                  <a:srgbClr val="0070C0"/>
                </a:solidFill>
                <a:sym typeface="Symbol" panose="05050102010706020507" pitchFamily="18" charset="2"/>
              </a:rPr>
              <a:t>Definition:</a:t>
            </a:r>
            <a:r>
              <a:rPr lang="en-US" sz="2800" dirty="0">
                <a:solidFill>
                  <a:srgbClr val="0070C0"/>
                </a:solidFill>
                <a:sym typeface="Symbol" panose="05050102010706020507" pitchFamily="18" charset="2"/>
              </a:rPr>
              <a:t> </a:t>
            </a:r>
            <a:r>
              <a:rPr lang="en-US" sz="2800" dirty="0">
                <a:sym typeface="Symbol" panose="05050102010706020507" pitchFamily="18" charset="2"/>
              </a:rPr>
              <a:t>Let f and g be functions from the integers or the real numbers to the real </a:t>
            </a:r>
            <a:r>
              <a:rPr lang="en-US" sz="2800" dirty="0" smtClean="0">
                <a:sym typeface="Symbol" panose="05050102010706020507" pitchFamily="18" charset="2"/>
              </a:rPr>
              <a:t>numbers. We </a:t>
            </a:r>
            <a:r>
              <a:rPr lang="en-US" sz="2800" dirty="0">
                <a:sym typeface="Symbol" panose="05050102010706020507" pitchFamily="18" charset="2"/>
              </a:rPr>
              <a:t>say that </a:t>
            </a:r>
            <a:r>
              <a:rPr lang="en-US" sz="2800" dirty="0" smtClean="0">
                <a:sym typeface="Symbol" panose="05050102010706020507" pitchFamily="18" charset="2"/>
              </a:rPr>
              <a:t>f(n) </a:t>
            </a:r>
            <a:r>
              <a:rPr lang="en-US" sz="2800" dirty="0">
                <a:sym typeface="Symbol" panose="05050102010706020507" pitchFamily="18" charset="2"/>
              </a:rPr>
              <a:t>is </a:t>
            </a:r>
            <a:r>
              <a:rPr lang="el-GR" sz="2800" dirty="0"/>
              <a:t>ϴ</a:t>
            </a:r>
            <a:r>
              <a:rPr lang="en-US" sz="2800" dirty="0" smtClean="0">
                <a:sym typeface="Symbol" panose="05050102010706020507" pitchFamily="18" charset="2"/>
              </a:rPr>
              <a:t>(g(n)), </a:t>
            </a:r>
            <a:r>
              <a:rPr lang="en-US" sz="2800" dirty="0">
                <a:sym typeface="Symbol" panose="05050102010706020507" pitchFamily="18" charset="2"/>
              </a:rPr>
              <a:t>if there are </a:t>
            </a:r>
            <a:r>
              <a:rPr lang="en-US" sz="2800" dirty="0" smtClean="0">
                <a:sym typeface="Symbol" panose="05050102010706020507" pitchFamily="18" charset="2"/>
              </a:rPr>
              <a:t>exist constants C</a:t>
            </a:r>
            <a:r>
              <a:rPr lang="en-US" sz="2800" baseline="-25000" dirty="0" smtClean="0">
                <a:sym typeface="Symbol" panose="05050102010706020507" pitchFamily="18" charset="2"/>
              </a:rPr>
              <a:t>1</a:t>
            </a:r>
            <a:r>
              <a:rPr lang="en-US" sz="2800" dirty="0" smtClean="0">
                <a:sym typeface="Symbol" panose="05050102010706020507" pitchFamily="18" charset="2"/>
              </a:rPr>
              <a:t>, C</a:t>
            </a:r>
            <a:r>
              <a:rPr lang="en-US" sz="2800" baseline="-25000" dirty="0" smtClean="0">
                <a:sym typeface="Symbol" panose="05050102010706020507" pitchFamily="18" charset="2"/>
              </a:rPr>
              <a:t>2</a:t>
            </a:r>
            <a:r>
              <a:rPr lang="en-US" sz="2800" dirty="0" smtClean="0">
                <a:sym typeface="Symbol" panose="05050102010706020507" pitchFamily="18" charset="2"/>
              </a:rPr>
              <a:t> </a:t>
            </a:r>
            <a:r>
              <a:rPr lang="en-US" sz="2800" dirty="0">
                <a:sym typeface="Symbol" panose="05050102010706020507" pitchFamily="18" charset="2"/>
              </a:rPr>
              <a:t>and </a:t>
            </a:r>
            <a:r>
              <a:rPr lang="en-US" sz="2800" dirty="0" smtClean="0">
                <a:sym typeface="Symbol" panose="05050102010706020507" pitchFamily="18" charset="2"/>
              </a:rPr>
              <a:t> n</a:t>
            </a:r>
            <a:r>
              <a:rPr lang="en-US" sz="2800" baseline="-25000" dirty="0" smtClean="0">
                <a:sym typeface="Symbol" panose="05050102010706020507" pitchFamily="18" charset="2"/>
              </a:rPr>
              <a:t>0</a:t>
            </a:r>
            <a:r>
              <a:rPr lang="en-US" sz="2800" dirty="0" smtClean="0">
                <a:sym typeface="Symbol" panose="05050102010706020507" pitchFamily="18" charset="2"/>
              </a:rPr>
              <a:t> such that,</a:t>
            </a:r>
            <a:endParaRPr lang="en-US" sz="2800" dirty="0">
              <a:sym typeface="Symbol" panose="05050102010706020507" pitchFamily="18" charset="2"/>
            </a:endParaRPr>
          </a:p>
          <a:p>
            <a:pPr>
              <a:spcBef>
                <a:spcPct val="0"/>
              </a:spcBef>
            </a:pPr>
            <a:endParaRPr lang="en-US" sz="1600" dirty="0">
              <a:sym typeface="Symbol" panose="05050102010706020507" pitchFamily="18" charset="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sz="2800" dirty="0" smtClean="0">
                <a:sym typeface="Symbol" panose="05050102010706020507" pitchFamily="18" charset="2"/>
              </a:rPr>
              <a:t>		</a:t>
            </a:r>
            <a:r>
              <a:rPr lang="en-US" sz="2800" dirty="0">
                <a:sym typeface="Symbol" panose="05050102010706020507" pitchFamily="18" charset="2"/>
              </a:rPr>
              <a:t> C</a:t>
            </a:r>
            <a:r>
              <a:rPr lang="en-US" sz="2800" baseline="-25000" dirty="0">
                <a:sym typeface="Symbol" panose="05050102010706020507" pitchFamily="18" charset="2"/>
              </a:rPr>
              <a:t>1 </a:t>
            </a:r>
            <a:r>
              <a:rPr lang="en-US" sz="2800" dirty="0" smtClean="0">
                <a:sym typeface="Symbol" panose="05050102010706020507" pitchFamily="18" charset="2"/>
              </a:rPr>
              <a:t>g(n) ≤ f(n</a:t>
            </a:r>
            <a:r>
              <a:rPr lang="en-US" sz="2800" dirty="0">
                <a:sym typeface="Symbol" panose="05050102010706020507" pitchFamily="18" charset="2"/>
              </a:rPr>
              <a:t>) ≤ </a:t>
            </a:r>
            <a:r>
              <a:rPr lang="en-US" sz="2800" dirty="0" smtClean="0">
                <a:sym typeface="Symbol" panose="05050102010706020507" pitchFamily="18" charset="2"/>
              </a:rPr>
              <a:t>C</a:t>
            </a:r>
            <a:r>
              <a:rPr lang="en-US" sz="2800" baseline="-25000" dirty="0" smtClean="0">
                <a:sym typeface="Symbol" panose="05050102010706020507" pitchFamily="18" charset="2"/>
              </a:rPr>
              <a:t>2 </a:t>
            </a:r>
            <a:r>
              <a:rPr lang="en-US" sz="2800" dirty="0">
                <a:sym typeface="Symbol" panose="05050102010706020507" pitchFamily="18" charset="2"/>
              </a:rPr>
              <a:t>g(n</a:t>
            </a:r>
            <a:r>
              <a:rPr lang="en-US" sz="2800" dirty="0" smtClean="0">
                <a:sym typeface="Symbol" panose="05050102010706020507" pitchFamily="18" charset="2"/>
              </a:rPr>
              <a:t>)</a:t>
            </a:r>
          </a:p>
          <a:p>
            <a:pPr marL="0" indent="0">
              <a:spcBef>
                <a:spcPct val="0"/>
              </a:spcBef>
              <a:buNone/>
            </a:pPr>
            <a:endParaRPr lang="en-US" sz="1600" dirty="0">
              <a:sym typeface="Symbol" panose="05050102010706020507" pitchFamily="18" charset="2"/>
            </a:endParaRPr>
          </a:p>
          <a:p>
            <a:pPr>
              <a:spcBef>
                <a:spcPct val="0"/>
              </a:spcBef>
            </a:pPr>
            <a:r>
              <a:rPr lang="en-US" sz="2800" dirty="0">
                <a:sym typeface="Symbol" panose="05050102010706020507" pitchFamily="18" charset="2"/>
              </a:rPr>
              <a:t>whenever </a:t>
            </a:r>
            <a:r>
              <a:rPr lang="en-US" sz="2800" dirty="0" smtClean="0">
                <a:sym typeface="Symbol" panose="05050102010706020507" pitchFamily="18" charset="2"/>
              </a:rPr>
              <a:t>n &gt;=</a:t>
            </a:r>
            <a:r>
              <a:rPr lang="en-US" sz="2800" dirty="0">
                <a:sym typeface="Symbol" panose="05050102010706020507" pitchFamily="18" charset="2"/>
              </a:rPr>
              <a:t> n</a:t>
            </a:r>
            <a:r>
              <a:rPr lang="en-US" sz="2800" baseline="-25000" dirty="0">
                <a:sym typeface="Symbol" panose="05050102010706020507" pitchFamily="18" charset="2"/>
              </a:rPr>
              <a:t>0</a:t>
            </a:r>
            <a:r>
              <a:rPr lang="en-US" sz="2800" dirty="0" smtClean="0">
                <a:sym typeface="Symbol" panose="05050102010706020507" pitchFamily="18" charset="2"/>
              </a:rPr>
              <a:t> .</a:t>
            </a:r>
            <a:endParaRPr lang="en-US" sz="2800" dirty="0">
              <a:sym typeface="Symbol" panose="05050102010706020507" pitchFamily="18" charset="2"/>
            </a:endParaRPr>
          </a:p>
          <a:p>
            <a:pPr>
              <a:spcBef>
                <a:spcPct val="0"/>
              </a:spcBef>
            </a:pPr>
            <a:endParaRPr lang="en-US" sz="2800" dirty="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002082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 – </a:t>
            </a:r>
            <a:r>
              <a:rPr lang="el-GR" dirty="0" smtClean="0"/>
              <a:t>ϴ</a:t>
            </a:r>
            <a:r>
              <a:rPr lang="en-US" dirty="0" smtClean="0"/>
              <a:t> notation</a:t>
            </a:r>
            <a:endParaRPr lang="en-US" dirty="0"/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981200"/>
            <a:ext cx="8458200" cy="4572000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sz="2800" b="1" dirty="0" smtClean="0">
                <a:sym typeface="Symbol" panose="05050102010706020507" pitchFamily="18" charset="2"/>
              </a:rPr>
              <a:t>Graphically, it can be represented as follows:</a:t>
            </a:r>
          </a:p>
        </p:txBody>
      </p:sp>
      <p:pic>
        <p:nvPicPr>
          <p:cNvPr id="4" name="Picture 21" descr="graph_the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2514600"/>
            <a:ext cx="4030663" cy="4179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7628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Components of Space </a:t>
            </a:r>
            <a:r>
              <a:rPr lang="en-US" sz="4000" dirty="0"/>
              <a:t>Complexity</a:t>
            </a:r>
            <a:endParaRPr lang="en-GB" sz="4000" dirty="0"/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GB" dirty="0" smtClean="0"/>
              <a:t>Instruction space</a:t>
            </a:r>
          </a:p>
          <a:p>
            <a:pPr marL="914400" lvl="1" indent="-514350">
              <a:lnSpc>
                <a:spcPct val="90000"/>
              </a:lnSpc>
            </a:pPr>
            <a:r>
              <a:rPr lang="en-GB" dirty="0" smtClean="0"/>
              <a:t>Space needed to store the compiled version of program instruction</a:t>
            </a:r>
          </a:p>
          <a:p>
            <a:pPr marL="914400" lvl="1" indent="-514350">
              <a:lnSpc>
                <a:spcPct val="90000"/>
              </a:lnSpc>
            </a:pPr>
            <a:r>
              <a:rPr lang="en-GB" dirty="0" smtClean="0"/>
              <a:t>Depends on…</a:t>
            </a:r>
          </a:p>
          <a:p>
            <a:pPr marL="1314450" lvl="2" indent="-514350">
              <a:lnSpc>
                <a:spcPct val="90000"/>
              </a:lnSpc>
            </a:pPr>
            <a:r>
              <a:rPr lang="en-GB" dirty="0" smtClean="0"/>
              <a:t>The compiler used to compile the program</a:t>
            </a:r>
          </a:p>
          <a:p>
            <a:pPr marL="1771650" lvl="3" indent="-514350">
              <a:lnSpc>
                <a:spcPct val="90000"/>
              </a:lnSpc>
            </a:pPr>
            <a:r>
              <a:rPr lang="en-GB" dirty="0" smtClean="0"/>
              <a:t>Ex. </a:t>
            </a:r>
            <a:r>
              <a:rPr lang="en-GB" dirty="0" err="1" smtClean="0"/>
              <a:t>a+b</a:t>
            </a:r>
            <a:r>
              <a:rPr lang="en-GB" dirty="0" smtClean="0"/>
              <a:t> + (b*c) + (</a:t>
            </a:r>
            <a:r>
              <a:rPr lang="en-GB" dirty="0" err="1" smtClean="0"/>
              <a:t>a+b-c</a:t>
            </a:r>
            <a:r>
              <a:rPr lang="en-GB" dirty="0" smtClean="0"/>
              <a:t>) / (</a:t>
            </a:r>
            <a:r>
              <a:rPr lang="en-GB" dirty="0" err="1" smtClean="0"/>
              <a:t>a+b</a:t>
            </a:r>
            <a:r>
              <a:rPr lang="en-GB" dirty="0" smtClean="0"/>
              <a:t>)/4</a:t>
            </a:r>
          </a:p>
          <a:p>
            <a:pPr marL="1314450" lvl="2" indent="-514350">
              <a:lnSpc>
                <a:spcPct val="90000"/>
              </a:lnSpc>
            </a:pPr>
            <a:r>
              <a:rPr lang="en-GB" dirty="0" smtClean="0"/>
              <a:t>The compiler options in effect</a:t>
            </a:r>
          </a:p>
          <a:p>
            <a:pPr marL="1771650" lvl="3" indent="-514350">
              <a:lnSpc>
                <a:spcPct val="90000"/>
              </a:lnSpc>
            </a:pPr>
            <a:r>
              <a:rPr lang="en-GB" dirty="0" smtClean="0"/>
              <a:t>Ex. Overlay option</a:t>
            </a:r>
          </a:p>
          <a:p>
            <a:pPr marL="1314450" lvl="2" indent="-514350">
              <a:lnSpc>
                <a:spcPct val="90000"/>
              </a:lnSpc>
            </a:pPr>
            <a:r>
              <a:rPr lang="en-GB" dirty="0" smtClean="0"/>
              <a:t>The target computer</a:t>
            </a:r>
          </a:p>
          <a:p>
            <a:pPr marL="1771650" lvl="3" indent="-514350">
              <a:lnSpc>
                <a:spcPct val="90000"/>
              </a:lnSpc>
            </a:pPr>
            <a:r>
              <a:rPr lang="en-GB" dirty="0" smtClean="0"/>
              <a:t>Floating point hardware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66227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379" grpId="0" uiExpand="1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 between O, </a:t>
            </a:r>
            <a:r>
              <a:rPr lang="en-US" dirty="0" smtClean="0">
                <a:sym typeface="Symbol" panose="05050102010706020507" pitchFamily="18" charset="2"/>
              </a:rPr>
              <a:t> and </a:t>
            </a:r>
            <a:r>
              <a:rPr lang="el-GR" dirty="0" smtClean="0">
                <a:sym typeface="Symbol" panose="05050102010706020507" pitchFamily="18" charset="2"/>
              </a:rPr>
              <a:t>ϴ</a:t>
            </a:r>
            <a:endParaRPr lang="en-US" dirty="0"/>
          </a:p>
        </p:txBody>
      </p:sp>
      <p:pic>
        <p:nvPicPr>
          <p:cNvPr id="7" name="Picture 3" descr="graph_the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425" y="3565525"/>
            <a:ext cx="2654300" cy="298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graph_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5150" y="3565525"/>
            <a:ext cx="2654300" cy="298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5" descr="graph_Omeg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7113" y="3565525"/>
            <a:ext cx="2654300" cy="298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81001" y="1981200"/>
            <a:ext cx="83804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For any two functions </a:t>
            </a:r>
            <a:r>
              <a:rPr lang="en-US" sz="2400" i="1" dirty="0"/>
              <a:t>g</a:t>
            </a:r>
            <a:r>
              <a:rPr lang="en-US" sz="2400" dirty="0"/>
              <a:t>(</a:t>
            </a:r>
            <a:r>
              <a:rPr lang="en-US" sz="2400" i="1" dirty="0"/>
              <a:t>n</a:t>
            </a:r>
            <a:r>
              <a:rPr lang="en-US" sz="2400" dirty="0"/>
              <a:t>) and </a:t>
            </a:r>
            <a:r>
              <a:rPr lang="en-US" sz="2400" i="1" dirty="0"/>
              <a:t>f</a:t>
            </a:r>
            <a:r>
              <a:rPr lang="en-US" sz="2400" dirty="0"/>
              <a:t>(</a:t>
            </a:r>
            <a:r>
              <a:rPr lang="en-US" sz="2400" i="1" dirty="0"/>
              <a:t>n</a:t>
            </a:r>
            <a:r>
              <a:rPr lang="en-US" sz="2400" dirty="0"/>
              <a:t>), </a:t>
            </a:r>
            <a:r>
              <a:rPr lang="en-US" sz="2400" dirty="0" smtClean="0"/>
              <a:t>  </a:t>
            </a:r>
            <a:r>
              <a:rPr lang="en-US" sz="2400" b="1" i="1" dirty="0"/>
              <a:t>f</a:t>
            </a:r>
            <a:r>
              <a:rPr lang="en-US" sz="2400" b="1" dirty="0"/>
              <a:t>(</a:t>
            </a:r>
            <a:r>
              <a:rPr lang="en-US" sz="2400" b="1" i="1" dirty="0"/>
              <a:t>n</a:t>
            </a:r>
            <a:r>
              <a:rPr lang="en-US" sz="2400" b="1" dirty="0"/>
              <a:t>) = </a:t>
            </a:r>
            <a:r>
              <a:rPr lang="en-US" sz="2400" b="1" dirty="0">
                <a:sym typeface="Symbol" panose="05050102010706020507" pitchFamily="18" charset="2"/>
              </a:rPr>
              <a:t></a:t>
            </a:r>
            <a:r>
              <a:rPr lang="en-US" sz="2400" b="1" dirty="0"/>
              <a:t>(</a:t>
            </a:r>
            <a:r>
              <a:rPr lang="en-US" sz="2400" b="1" i="1" dirty="0"/>
              <a:t>g</a:t>
            </a:r>
            <a:r>
              <a:rPr lang="en-US" sz="2400" b="1" dirty="0"/>
              <a:t>(</a:t>
            </a:r>
            <a:r>
              <a:rPr lang="en-US" sz="2400" b="1" i="1" dirty="0"/>
              <a:t>n</a:t>
            </a:r>
            <a:r>
              <a:rPr lang="en-US" sz="2400" b="1" dirty="0"/>
              <a:t>))</a:t>
            </a:r>
            <a:r>
              <a:rPr lang="en-US" sz="2400" dirty="0"/>
              <a:t> </a:t>
            </a:r>
            <a:r>
              <a:rPr lang="en-US" sz="2400" dirty="0" err="1"/>
              <a:t>iff</a:t>
            </a:r>
            <a:r>
              <a:rPr lang="en-US" sz="2400" dirty="0"/>
              <a:t> </a:t>
            </a:r>
          </a:p>
          <a:p>
            <a:r>
              <a:rPr lang="en-US" sz="2400" b="1" i="1" dirty="0"/>
              <a:t>	f</a:t>
            </a:r>
            <a:r>
              <a:rPr lang="en-US" sz="2400" b="1" dirty="0"/>
              <a:t>(</a:t>
            </a:r>
            <a:r>
              <a:rPr lang="en-US" sz="2400" b="1" i="1" dirty="0"/>
              <a:t>n</a:t>
            </a:r>
            <a:r>
              <a:rPr lang="en-US" sz="2400" b="1" dirty="0"/>
              <a:t>) =</a:t>
            </a:r>
            <a:r>
              <a:rPr lang="en-US" sz="2400" b="1" dirty="0">
                <a:sym typeface="Symbol" panose="05050102010706020507" pitchFamily="18" charset="2"/>
              </a:rPr>
              <a:t> </a:t>
            </a:r>
            <a:r>
              <a:rPr lang="en-US" sz="2400" b="1" i="1" dirty="0">
                <a:sym typeface="Symbol" panose="05050102010706020507" pitchFamily="18" charset="2"/>
              </a:rPr>
              <a:t>O</a:t>
            </a:r>
            <a:r>
              <a:rPr lang="en-US" sz="2400" b="1" dirty="0"/>
              <a:t>(</a:t>
            </a:r>
            <a:r>
              <a:rPr lang="en-US" sz="2400" b="1" i="1" dirty="0"/>
              <a:t>g</a:t>
            </a:r>
            <a:r>
              <a:rPr lang="en-US" sz="2400" b="1" dirty="0"/>
              <a:t>(</a:t>
            </a:r>
            <a:r>
              <a:rPr lang="en-US" sz="2400" b="1" i="1" dirty="0"/>
              <a:t>n</a:t>
            </a:r>
            <a:r>
              <a:rPr lang="en-US" sz="2400" b="1" dirty="0"/>
              <a:t>)) and </a:t>
            </a:r>
            <a:r>
              <a:rPr lang="en-US" sz="2400" b="1" i="1" dirty="0"/>
              <a:t>f</a:t>
            </a:r>
            <a:r>
              <a:rPr lang="en-US" sz="2400" b="1" dirty="0"/>
              <a:t>(</a:t>
            </a:r>
            <a:r>
              <a:rPr lang="en-US" sz="2400" b="1" i="1" dirty="0"/>
              <a:t>n</a:t>
            </a:r>
            <a:r>
              <a:rPr lang="en-US" sz="2400" b="1" dirty="0"/>
              <a:t>) = </a:t>
            </a:r>
            <a:r>
              <a:rPr lang="en-US" sz="2400" b="1" dirty="0">
                <a:sym typeface="Symbol" panose="05050102010706020507" pitchFamily="18" charset="2"/>
              </a:rPr>
              <a:t></a:t>
            </a:r>
            <a:r>
              <a:rPr lang="en-US" sz="2400" b="1" dirty="0"/>
              <a:t>(</a:t>
            </a:r>
            <a:r>
              <a:rPr lang="en-US" sz="2400" b="1" i="1" dirty="0"/>
              <a:t>g</a:t>
            </a:r>
            <a:r>
              <a:rPr lang="en-US" sz="2400" b="1" dirty="0"/>
              <a:t>(</a:t>
            </a:r>
            <a:r>
              <a:rPr lang="en-US" sz="2400" b="1" i="1" dirty="0"/>
              <a:t>n</a:t>
            </a:r>
            <a:r>
              <a:rPr lang="en-US" sz="2400" b="1" dirty="0"/>
              <a:t>))</a:t>
            </a:r>
            <a:r>
              <a:rPr lang="en-US" sz="2400" dirty="0"/>
              <a:t>.</a:t>
            </a:r>
          </a:p>
        </p:txBody>
      </p:sp>
      <p:sp>
        <p:nvSpPr>
          <p:cNvPr id="6" name="Rectangle 5"/>
          <p:cNvSpPr/>
          <p:nvPr/>
        </p:nvSpPr>
        <p:spPr>
          <a:xfrm>
            <a:off x="1275105" y="2895600"/>
            <a:ext cx="436369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100000"/>
              </a:spcBef>
            </a:pPr>
            <a:r>
              <a:rPr lang="en-US" sz="2400" b="1" dirty="0">
                <a:sym typeface="Symbol" panose="05050102010706020507" pitchFamily="18" charset="2"/>
              </a:rPr>
              <a:t>I.e., </a:t>
            </a:r>
            <a:r>
              <a:rPr lang="en-US" sz="2400" b="1" dirty="0"/>
              <a:t>(</a:t>
            </a:r>
            <a:r>
              <a:rPr lang="en-US" sz="2400" b="1" i="1" dirty="0"/>
              <a:t>g</a:t>
            </a:r>
            <a:r>
              <a:rPr lang="en-US" sz="2400" b="1" dirty="0"/>
              <a:t>(</a:t>
            </a:r>
            <a:r>
              <a:rPr lang="en-US" sz="2400" b="1" i="1" dirty="0"/>
              <a:t>n</a:t>
            </a:r>
            <a:r>
              <a:rPr lang="en-US" sz="2400" b="1" dirty="0"/>
              <a:t>)) = </a:t>
            </a:r>
            <a:r>
              <a:rPr lang="en-US" sz="2400" b="1" i="1" dirty="0">
                <a:sym typeface="Symbol" panose="05050102010706020507" pitchFamily="18" charset="2"/>
              </a:rPr>
              <a:t>O</a:t>
            </a:r>
            <a:r>
              <a:rPr lang="en-US" sz="2400" b="1" dirty="0"/>
              <a:t>(</a:t>
            </a:r>
            <a:r>
              <a:rPr lang="en-US" sz="2400" b="1" i="1" dirty="0"/>
              <a:t>g</a:t>
            </a:r>
            <a:r>
              <a:rPr lang="en-US" sz="2400" b="1" dirty="0"/>
              <a:t>(</a:t>
            </a:r>
            <a:r>
              <a:rPr lang="en-US" sz="2400" b="1" i="1" dirty="0"/>
              <a:t>n</a:t>
            </a:r>
            <a:r>
              <a:rPr lang="en-US" sz="2400" b="1" dirty="0"/>
              <a:t>)) </a:t>
            </a:r>
            <a:r>
              <a:rPr lang="en-US" sz="2400" b="1" dirty="0">
                <a:latin typeface="Symbol" panose="05050102010706020507" pitchFamily="18" charset="2"/>
              </a:rPr>
              <a:t>Ç</a:t>
            </a:r>
            <a:r>
              <a:rPr lang="en-US" sz="2400" b="1" dirty="0"/>
              <a:t> </a:t>
            </a:r>
            <a:r>
              <a:rPr lang="en-US" sz="2400" b="1" dirty="0">
                <a:latin typeface="Symbol" panose="05050102010706020507" pitchFamily="18" charset="2"/>
                <a:sym typeface="Symbol" panose="05050102010706020507" pitchFamily="18" charset="2"/>
              </a:rPr>
              <a:t>W</a:t>
            </a:r>
            <a:r>
              <a:rPr lang="en-US" sz="2400" b="1" dirty="0"/>
              <a:t>(</a:t>
            </a:r>
            <a:r>
              <a:rPr lang="en-US" sz="2400" b="1" i="1" dirty="0"/>
              <a:t>g</a:t>
            </a:r>
            <a:r>
              <a:rPr lang="en-US" sz="2400" b="1" dirty="0"/>
              <a:t>(</a:t>
            </a:r>
            <a:r>
              <a:rPr lang="en-US" sz="2400" b="1" i="1" dirty="0"/>
              <a:t>n</a:t>
            </a:r>
            <a:r>
              <a:rPr lang="en-US" sz="2400" b="1" dirty="0"/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83400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 – </a:t>
            </a:r>
            <a:r>
              <a:rPr lang="el-GR" dirty="0" smtClean="0"/>
              <a:t>ϴ</a:t>
            </a:r>
            <a:r>
              <a:rPr lang="en-US" dirty="0" smtClean="0"/>
              <a:t> notation - Examples</a:t>
            </a:r>
            <a:endParaRPr lang="en-US" dirty="0"/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981200"/>
            <a:ext cx="8458200" cy="4876800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sz="2000" dirty="0" smtClean="0">
                <a:sym typeface="Symbol" panose="05050102010706020507" pitchFamily="18" charset="2"/>
              </a:rPr>
              <a:t>Prove that f(n) = 3n + 5 is </a:t>
            </a:r>
            <a:r>
              <a:rPr lang="el-GR" sz="2000" dirty="0" smtClean="0"/>
              <a:t>ϴ</a:t>
            </a:r>
            <a:r>
              <a:rPr lang="en-US" sz="2000" dirty="0" smtClean="0">
                <a:sym typeface="Symbol" panose="05050102010706020507" pitchFamily="18" charset="2"/>
              </a:rPr>
              <a:t>(n).</a:t>
            </a:r>
          </a:p>
          <a:p>
            <a:pPr marL="0" indent="0">
              <a:spcBef>
                <a:spcPct val="0"/>
              </a:spcBef>
              <a:buNone/>
            </a:pPr>
            <a:endParaRPr lang="en-US" sz="2000" dirty="0" smtClean="0">
              <a:sym typeface="Symbol" panose="05050102010706020507" pitchFamily="18" charset="2"/>
            </a:endParaRPr>
          </a:p>
          <a:p>
            <a:pPr>
              <a:spcBef>
                <a:spcPct val="0"/>
              </a:spcBef>
            </a:pPr>
            <a:r>
              <a:rPr lang="en-US" sz="2000" dirty="0" smtClean="0">
                <a:sym typeface="Symbol" panose="05050102010706020507" pitchFamily="18" charset="2"/>
              </a:rPr>
              <a:t>We can say that       3n 	 ≤ 3n + 5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sz="2000" dirty="0" smtClean="0">
                <a:sym typeface="Symbol" panose="05050102010706020507" pitchFamily="18" charset="2"/>
              </a:rPr>
              <a:t>                        	        C</a:t>
            </a:r>
            <a:r>
              <a:rPr lang="en-US" sz="2000" baseline="-25000" dirty="0" smtClean="0">
                <a:sym typeface="Symbol" panose="05050102010706020507" pitchFamily="18" charset="2"/>
              </a:rPr>
              <a:t>1</a:t>
            </a:r>
            <a:r>
              <a:rPr lang="en-US" sz="2000" dirty="0" smtClean="0">
                <a:sym typeface="Symbol" panose="05050102010706020507" pitchFamily="18" charset="2"/>
              </a:rPr>
              <a:t> n ≤ f(n), where C</a:t>
            </a:r>
            <a:r>
              <a:rPr lang="en-US" sz="2000" baseline="-25000" dirty="0" smtClean="0">
                <a:sym typeface="Symbol" panose="05050102010706020507" pitchFamily="18" charset="2"/>
              </a:rPr>
              <a:t>1</a:t>
            </a:r>
            <a:r>
              <a:rPr lang="en-US" sz="2000" dirty="0" smtClean="0">
                <a:sym typeface="Symbol" panose="05050102010706020507" pitchFamily="18" charset="2"/>
              </a:rPr>
              <a:t> = 3</a:t>
            </a:r>
          </a:p>
          <a:p>
            <a:pPr marL="0" indent="0">
              <a:spcBef>
                <a:spcPct val="0"/>
              </a:spcBef>
              <a:buNone/>
            </a:pPr>
            <a:endParaRPr lang="en-US" sz="1100" dirty="0" smtClean="0">
              <a:sym typeface="Symbol" panose="05050102010706020507" pitchFamily="18" charset="2"/>
            </a:endParaRPr>
          </a:p>
          <a:p>
            <a:pPr>
              <a:spcBef>
                <a:spcPct val="0"/>
              </a:spcBef>
            </a:pPr>
            <a:r>
              <a:rPr lang="en-US" sz="2000" dirty="0" smtClean="0">
                <a:sym typeface="Symbol" panose="05050102010706020507" pitchFamily="18" charset="2"/>
              </a:rPr>
              <a:t>similarly, f(n) = 3n + 5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sz="2000" dirty="0" smtClean="0">
                <a:sym typeface="Symbol" panose="05050102010706020507" pitchFamily="18" charset="2"/>
              </a:rPr>
              <a:t>		       ≤ 3n + n , where n ≥ 5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sz="2000" dirty="0" smtClean="0">
                <a:sym typeface="Symbol" panose="05050102010706020507" pitchFamily="18" charset="2"/>
              </a:rPr>
              <a:t>		       ≤ 4n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sz="2000" dirty="0" smtClean="0">
                <a:sym typeface="Symbol" panose="05050102010706020507" pitchFamily="18" charset="2"/>
              </a:rPr>
              <a:t>		       ≤ C</a:t>
            </a:r>
            <a:r>
              <a:rPr lang="en-US" sz="2000" baseline="-25000" dirty="0" smtClean="0">
                <a:sym typeface="Symbol" panose="05050102010706020507" pitchFamily="18" charset="2"/>
              </a:rPr>
              <a:t>2</a:t>
            </a:r>
            <a:r>
              <a:rPr lang="en-US" sz="2000" dirty="0" smtClean="0">
                <a:sym typeface="Symbol" panose="05050102010706020507" pitchFamily="18" charset="2"/>
              </a:rPr>
              <a:t> g(n) , where C</a:t>
            </a:r>
            <a:r>
              <a:rPr lang="en-US" sz="2000" baseline="-25000" dirty="0" smtClean="0">
                <a:sym typeface="Symbol" panose="05050102010706020507" pitchFamily="18" charset="2"/>
              </a:rPr>
              <a:t>2</a:t>
            </a:r>
            <a:r>
              <a:rPr lang="en-US" sz="2000" dirty="0" smtClean="0">
                <a:sym typeface="Symbol" panose="05050102010706020507" pitchFamily="18" charset="2"/>
              </a:rPr>
              <a:t>=4 </a:t>
            </a:r>
          </a:p>
          <a:p>
            <a:pPr marL="0" indent="0">
              <a:spcBef>
                <a:spcPct val="0"/>
              </a:spcBef>
              <a:buNone/>
            </a:pPr>
            <a:endParaRPr lang="en-US" sz="1200" dirty="0">
              <a:sym typeface="Symbol" panose="05050102010706020507" pitchFamily="18" charset="2"/>
            </a:endParaRPr>
          </a:p>
          <a:p>
            <a:pPr>
              <a:spcBef>
                <a:spcPct val="0"/>
              </a:spcBef>
            </a:pPr>
            <a:r>
              <a:rPr lang="en-US" sz="2200" dirty="0">
                <a:sym typeface="Symbol" panose="05050102010706020507" pitchFamily="18" charset="2"/>
              </a:rPr>
              <a:t>Hence, f(n) = 3n + 5 is </a:t>
            </a:r>
            <a:r>
              <a:rPr lang="el-GR" sz="2400" dirty="0"/>
              <a:t>ϴ</a:t>
            </a:r>
            <a:r>
              <a:rPr lang="en-US" sz="2200" dirty="0" smtClean="0">
                <a:sym typeface="Symbol" panose="05050102010706020507" pitchFamily="18" charset="2"/>
              </a:rPr>
              <a:t>(n</a:t>
            </a:r>
            <a:r>
              <a:rPr lang="en-US" sz="2200" dirty="0">
                <a:sym typeface="Symbol" panose="05050102010706020507" pitchFamily="18" charset="2"/>
              </a:rPr>
              <a:t>) is proved.	</a:t>
            </a:r>
          </a:p>
          <a:p>
            <a:pPr>
              <a:spcBef>
                <a:spcPct val="0"/>
              </a:spcBef>
            </a:pPr>
            <a:r>
              <a:rPr lang="en-US" sz="2200" dirty="0">
                <a:sym typeface="Symbol" panose="05050102010706020507" pitchFamily="18" charset="2"/>
              </a:rPr>
              <a:t>Similarly, Prove for the followings:</a:t>
            </a:r>
          </a:p>
          <a:p>
            <a:pPr lvl="1">
              <a:spcBef>
                <a:spcPct val="0"/>
              </a:spcBef>
            </a:pPr>
            <a:r>
              <a:rPr lang="en-US" sz="2000" dirty="0">
                <a:sym typeface="Symbol" panose="05050102010706020507" pitchFamily="18" charset="2"/>
              </a:rPr>
              <a:t>f(n) = 27n</a:t>
            </a:r>
            <a:r>
              <a:rPr lang="en-US" sz="2000" baseline="30000" dirty="0">
                <a:sym typeface="Symbol" panose="05050102010706020507" pitchFamily="18" charset="2"/>
              </a:rPr>
              <a:t>2</a:t>
            </a:r>
            <a:r>
              <a:rPr lang="en-US" sz="2000" dirty="0">
                <a:sym typeface="Symbol" panose="05050102010706020507" pitchFamily="18" charset="2"/>
              </a:rPr>
              <a:t> + 16n is </a:t>
            </a:r>
            <a:r>
              <a:rPr lang="el-GR" sz="2000" dirty="0"/>
              <a:t>ϴ</a:t>
            </a:r>
            <a:r>
              <a:rPr lang="en-US" sz="2000" dirty="0" smtClean="0">
                <a:sym typeface="Symbol" panose="05050102010706020507" pitchFamily="18" charset="2"/>
              </a:rPr>
              <a:t>(n</a:t>
            </a:r>
            <a:r>
              <a:rPr lang="en-US" sz="2000" baseline="30000" dirty="0" smtClean="0">
                <a:sym typeface="Symbol" panose="05050102010706020507" pitchFamily="18" charset="2"/>
              </a:rPr>
              <a:t>2</a:t>
            </a:r>
            <a:r>
              <a:rPr lang="en-US" sz="2000" dirty="0">
                <a:sym typeface="Symbol" panose="05050102010706020507" pitchFamily="18" charset="2"/>
              </a:rPr>
              <a:t>).</a:t>
            </a:r>
          </a:p>
          <a:p>
            <a:pPr lvl="1">
              <a:spcBef>
                <a:spcPct val="0"/>
              </a:spcBef>
            </a:pPr>
            <a:r>
              <a:rPr lang="en-US" sz="2000" dirty="0">
                <a:sym typeface="Symbol" panose="05050102010706020507" pitchFamily="18" charset="2"/>
              </a:rPr>
              <a:t>f(n) = 2n</a:t>
            </a:r>
            <a:r>
              <a:rPr lang="en-US" sz="2000" baseline="30000" dirty="0">
                <a:sym typeface="Symbol" panose="05050102010706020507" pitchFamily="18" charset="2"/>
              </a:rPr>
              <a:t>3</a:t>
            </a:r>
            <a:r>
              <a:rPr lang="en-US" sz="2000" dirty="0">
                <a:sym typeface="Symbol" panose="05050102010706020507" pitchFamily="18" charset="2"/>
              </a:rPr>
              <a:t> + n</a:t>
            </a:r>
            <a:r>
              <a:rPr lang="en-US" sz="2000" baseline="30000" dirty="0">
                <a:sym typeface="Symbol" panose="05050102010706020507" pitchFamily="18" charset="2"/>
              </a:rPr>
              <a:t>2 </a:t>
            </a:r>
            <a:r>
              <a:rPr lang="en-US" sz="2000" dirty="0">
                <a:sym typeface="Symbol" panose="05050102010706020507" pitchFamily="18" charset="2"/>
              </a:rPr>
              <a:t>+ 2n is </a:t>
            </a:r>
            <a:r>
              <a:rPr lang="el-GR" sz="2000" dirty="0"/>
              <a:t>ϴ</a:t>
            </a:r>
            <a:r>
              <a:rPr lang="en-US" sz="2000" dirty="0" smtClean="0">
                <a:sym typeface="Symbol" panose="05050102010706020507" pitchFamily="18" charset="2"/>
              </a:rPr>
              <a:t>(n</a:t>
            </a:r>
            <a:r>
              <a:rPr lang="en-US" sz="2000" baseline="30000" dirty="0" smtClean="0">
                <a:sym typeface="Symbol" panose="05050102010706020507" pitchFamily="18" charset="2"/>
              </a:rPr>
              <a:t>3</a:t>
            </a:r>
            <a:r>
              <a:rPr lang="en-US" sz="2000" dirty="0">
                <a:sym typeface="Symbol" panose="05050102010706020507" pitchFamily="18" charset="2"/>
              </a:rPr>
              <a:t>).</a:t>
            </a:r>
          </a:p>
          <a:p>
            <a:pPr lvl="1">
              <a:spcBef>
                <a:spcPct val="0"/>
              </a:spcBef>
            </a:pPr>
            <a:r>
              <a:rPr lang="en-US" sz="2000" dirty="0">
                <a:sym typeface="Symbol" panose="05050102010706020507" pitchFamily="18" charset="2"/>
              </a:rPr>
              <a:t>f(n) = 4n</a:t>
            </a:r>
            <a:r>
              <a:rPr lang="en-US" sz="2000" baseline="30000" dirty="0">
                <a:sym typeface="Symbol" panose="05050102010706020507" pitchFamily="18" charset="2"/>
              </a:rPr>
              <a:t>3</a:t>
            </a:r>
            <a:r>
              <a:rPr lang="en-US" sz="2000" dirty="0">
                <a:sym typeface="Symbol" panose="05050102010706020507" pitchFamily="18" charset="2"/>
              </a:rPr>
              <a:t> + 2n + 3 is </a:t>
            </a:r>
            <a:r>
              <a:rPr lang="el-GR" sz="2000" dirty="0"/>
              <a:t>ϴ</a:t>
            </a:r>
            <a:r>
              <a:rPr lang="en-US" sz="2000" dirty="0" smtClean="0">
                <a:sym typeface="Symbol" panose="05050102010706020507" pitchFamily="18" charset="2"/>
              </a:rPr>
              <a:t>(n</a:t>
            </a:r>
            <a:r>
              <a:rPr lang="en-US" sz="2000" baseline="30000" dirty="0" smtClean="0">
                <a:sym typeface="Symbol" panose="05050102010706020507" pitchFamily="18" charset="2"/>
              </a:rPr>
              <a:t>3</a:t>
            </a:r>
            <a:r>
              <a:rPr lang="en-US" sz="2000" dirty="0">
                <a:sym typeface="Symbol" panose="05050102010706020507" pitchFamily="18" charset="2"/>
              </a:rPr>
              <a:t>).</a:t>
            </a:r>
          </a:p>
          <a:p>
            <a:pPr lvl="1">
              <a:spcBef>
                <a:spcPct val="0"/>
              </a:spcBef>
            </a:pPr>
            <a:r>
              <a:rPr lang="en-US" sz="2000" dirty="0">
                <a:sym typeface="Symbol" panose="05050102010706020507" pitchFamily="18" charset="2"/>
              </a:rPr>
              <a:t>f(n) = 2</a:t>
            </a:r>
            <a:r>
              <a:rPr lang="en-US" sz="2000" baseline="30000" dirty="0">
                <a:sym typeface="Symbol" panose="05050102010706020507" pitchFamily="18" charset="2"/>
              </a:rPr>
              <a:t>n</a:t>
            </a:r>
            <a:r>
              <a:rPr lang="en-US" sz="2000" dirty="0">
                <a:sym typeface="Symbol" panose="05050102010706020507" pitchFamily="18" charset="2"/>
              </a:rPr>
              <a:t> + 6n</a:t>
            </a:r>
            <a:r>
              <a:rPr lang="en-US" sz="2000" baseline="30000" dirty="0">
                <a:sym typeface="Symbol" panose="05050102010706020507" pitchFamily="18" charset="2"/>
              </a:rPr>
              <a:t>2 </a:t>
            </a:r>
            <a:r>
              <a:rPr lang="en-US" sz="2000" dirty="0">
                <a:sym typeface="Symbol" panose="05050102010706020507" pitchFamily="18" charset="2"/>
              </a:rPr>
              <a:t>+ 3n is </a:t>
            </a:r>
            <a:r>
              <a:rPr lang="el-GR" sz="2000" dirty="0"/>
              <a:t>ϴ</a:t>
            </a:r>
            <a:r>
              <a:rPr lang="en-US" sz="2000" dirty="0" smtClean="0">
                <a:sym typeface="Symbol" panose="05050102010706020507" pitchFamily="18" charset="2"/>
              </a:rPr>
              <a:t>(2</a:t>
            </a:r>
            <a:r>
              <a:rPr lang="en-US" sz="2000" baseline="30000" dirty="0" smtClean="0">
                <a:sym typeface="Symbol" panose="05050102010706020507" pitchFamily="18" charset="2"/>
              </a:rPr>
              <a:t>n</a:t>
            </a:r>
            <a:r>
              <a:rPr lang="en-US" sz="2000" dirty="0">
                <a:sym typeface="Symbol" panose="05050102010706020507" pitchFamily="18" charset="2"/>
              </a:rPr>
              <a:t>).</a:t>
            </a:r>
          </a:p>
          <a:p>
            <a:pPr lvl="1">
              <a:spcBef>
                <a:spcPct val="0"/>
              </a:spcBef>
            </a:pPr>
            <a:endParaRPr lang="en-US" sz="2000" dirty="0">
              <a:sym typeface="Symbol" panose="05050102010706020507" pitchFamily="18" charset="2"/>
            </a:endParaRPr>
          </a:p>
          <a:p>
            <a:pPr lvl="1">
              <a:spcBef>
                <a:spcPct val="0"/>
              </a:spcBef>
            </a:pPr>
            <a:endParaRPr lang="en-US" sz="2000" dirty="0">
              <a:sym typeface="Symbol" panose="05050102010706020507" pitchFamily="18" charset="2"/>
            </a:endParaRPr>
          </a:p>
          <a:p>
            <a:pPr lvl="1">
              <a:spcBef>
                <a:spcPct val="0"/>
              </a:spcBef>
            </a:pPr>
            <a:endParaRPr lang="en-US" sz="1800" dirty="0">
              <a:sym typeface="Symbol" panose="05050102010706020507" pitchFamily="18" charset="2"/>
            </a:endParaRPr>
          </a:p>
          <a:p>
            <a:pPr lvl="1">
              <a:spcBef>
                <a:spcPct val="0"/>
              </a:spcBef>
            </a:pPr>
            <a:endParaRPr lang="en-US" sz="1800" dirty="0">
              <a:sym typeface="Symbol" panose="05050102010706020507" pitchFamily="18" charset="2"/>
            </a:endParaRPr>
          </a:p>
          <a:p>
            <a:pPr lvl="1">
              <a:spcBef>
                <a:spcPct val="0"/>
              </a:spcBef>
            </a:pPr>
            <a:endParaRPr lang="en-US" sz="1800" dirty="0">
              <a:sym typeface="Symbol" panose="05050102010706020507" pitchFamily="18" charset="2"/>
            </a:endParaRPr>
          </a:p>
          <a:p>
            <a:pPr>
              <a:spcBef>
                <a:spcPct val="0"/>
              </a:spcBef>
            </a:pPr>
            <a:endParaRPr lang="en-US" sz="2800" dirty="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337486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Components of Space </a:t>
            </a:r>
            <a:r>
              <a:rPr lang="en-US" sz="4000" dirty="0"/>
              <a:t>Complexity</a:t>
            </a:r>
            <a:endParaRPr lang="en-GB" sz="4000" dirty="0"/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724400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GB" sz="2800" dirty="0" smtClean="0"/>
              <a:t>2. Data space</a:t>
            </a:r>
          </a:p>
          <a:p>
            <a:pPr lvl="1">
              <a:lnSpc>
                <a:spcPct val="90000"/>
              </a:lnSpc>
            </a:pPr>
            <a:r>
              <a:rPr lang="en-GB" sz="2400" dirty="0" smtClean="0"/>
              <a:t>Space needed by constants and simple variables</a:t>
            </a:r>
          </a:p>
          <a:p>
            <a:pPr lvl="1">
              <a:lnSpc>
                <a:spcPct val="90000"/>
              </a:lnSpc>
            </a:pPr>
            <a:r>
              <a:rPr lang="en-GB" sz="2400" dirty="0" smtClean="0"/>
              <a:t>Space needed by dynamically allocated objects (arrays, class instance etc.)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GB" sz="2800" dirty="0" smtClean="0"/>
              <a:t>3. Environmental stack space</a:t>
            </a:r>
          </a:p>
          <a:p>
            <a:pPr lvl="1">
              <a:lnSpc>
                <a:spcPct val="90000"/>
              </a:lnSpc>
            </a:pPr>
            <a:r>
              <a:rPr lang="en-GB" sz="2400" dirty="0" smtClean="0"/>
              <a:t>The return address</a:t>
            </a:r>
          </a:p>
          <a:p>
            <a:pPr lvl="1">
              <a:lnSpc>
                <a:spcPct val="90000"/>
              </a:lnSpc>
            </a:pPr>
            <a:r>
              <a:rPr lang="en-GB" sz="2400" dirty="0" smtClean="0"/>
              <a:t>All local variables</a:t>
            </a:r>
          </a:p>
          <a:p>
            <a:pPr lvl="1">
              <a:lnSpc>
                <a:spcPct val="90000"/>
              </a:lnSpc>
            </a:pPr>
            <a:r>
              <a:rPr lang="en-GB" sz="2400" dirty="0" smtClean="0"/>
              <a:t>All formal parameters</a:t>
            </a:r>
          </a:p>
          <a:p>
            <a:pPr lvl="1">
              <a:lnSpc>
                <a:spcPct val="90000"/>
              </a:lnSpc>
            </a:pPr>
            <a:r>
              <a:rPr lang="en-GB" sz="2400" dirty="0" smtClean="0"/>
              <a:t>Recursion stack space </a:t>
            </a:r>
          </a:p>
          <a:p>
            <a:pPr lvl="2">
              <a:lnSpc>
                <a:spcPct val="90000"/>
              </a:lnSpc>
            </a:pPr>
            <a:r>
              <a:rPr lang="en-GB" sz="2000" dirty="0" smtClean="0"/>
              <a:t>The space needed by local variables &amp; formal parameters</a:t>
            </a:r>
          </a:p>
          <a:p>
            <a:pPr lvl="2">
              <a:lnSpc>
                <a:spcPct val="90000"/>
              </a:lnSpc>
            </a:pPr>
            <a:r>
              <a:rPr lang="en-GB" sz="2000" dirty="0" smtClean="0"/>
              <a:t>The maximum depth of recursion</a:t>
            </a:r>
          </a:p>
          <a:p>
            <a:pPr lvl="2">
              <a:lnSpc>
                <a:spcPct val="90000"/>
              </a:lnSpc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11094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379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Space Complexity</a:t>
            </a:r>
            <a:endParaRPr lang="en-GB"/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Memory space S(P) needed by a program P, consists of two components: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 fixed part: needed for instruction space (byte code), simple variable space, constants space etc.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c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 variable part: dependent on a particular instance of input and output data.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S</a:t>
            </a:r>
            <a:r>
              <a:rPr lang="en-US" baseline="-25000" dirty="0" err="1">
                <a:sym typeface="Wingdings" panose="05000000000000000000" pitchFamily="2" charset="2"/>
              </a:rPr>
              <a:t>p</a:t>
            </a:r>
            <a:r>
              <a:rPr lang="en-US" dirty="0">
                <a:sym typeface="Wingdings" panose="05000000000000000000" pitchFamily="2" charset="2"/>
              </a:rPr>
              <a:t>(instance)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S(P) = c + </a:t>
            </a:r>
            <a:r>
              <a:rPr lang="en-US" dirty="0" err="1"/>
              <a:t>S</a:t>
            </a:r>
            <a:r>
              <a:rPr lang="en-US" baseline="-25000" dirty="0" err="1"/>
              <a:t>p</a:t>
            </a:r>
            <a:r>
              <a:rPr lang="en-US" dirty="0"/>
              <a:t>(instance)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804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379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Space Complexity: Example 1</a:t>
            </a:r>
            <a:endParaRPr lang="en-GB"/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buFontTx/>
              <a:buAutoNum type="arabicPeriod"/>
            </a:pPr>
            <a:r>
              <a:rPr lang="en-US" sz="2800" dirty="0">
                <a:latin typeface="SimSun" panose="02010600030101010101" pitchFamily="2" charset="-122"/>
              </a:rPr>
              <a:t>Algorithm </a:t>
            </a:r>
            <a:r>
              <a:rPr lang="en-US" sz="2800" dirty="0" err="1">
                <a:latin typeface="SimSun" panose="02010600030101010101" pitchFamily="2" charset="-122"/>
              </a:rPr>
              <a:t>abc</a:t>
            </a:r>
            <a:r>
              <a:rPr lang="en-US" sz="2800" dirty="0">
                <a:latin typeface="SimSun" panose="02010600030101010101" pitchFamily="2" charset="-122"/>
              </a:rPr>
              <a:t> (a, b, c)</a:t>
            </a:r>
          </a:p>
          <a:p>
            <a:pPr marL="609600" indent="-609600">
              <a:buFontTx/>
              <a:buAutoNum type="arabicPeriod"/>
            </a:pPr>
            <a:r>
              <a:rPr lang="en-US" sz="2800" dirty="0">
                <a:latin typeface="SimSun" panose="02010600030101010101" pitchFamily="2" charset="-122"/>
              </a:rPr>
              <a:t>{</a:t>
            </a:r>
          </a:p>
          <a:p>
            <a:pPr marL="609600" indent="-609600">
              <a:buFontTx/>
              <a:buAutoNum type="arabicPeriod"/>
            </a:pPr>
            <a:r>
              <a:rPr lang="en-US" sz="2800" dirty="0">
                <a:latin typeface="SimSun" panose="02010600030101010101" pitchFamily="2" charset="-122"/>
              </a:rPr>
              <a:t>	return </a:t>
            </a:r>
            <a:r>
              <a:rPr lang="en-US" sz="2800" dirty="0" err="1">
                <a:latin typeface="SimSun" panose="02010600030101010101" pitchFamily="2" charset="-122"/>
              </a:rPr>
              <a:t>a+b+b</a:t>
            </a:r>
            <a:r>
              <a:rPr lang="en-US" sz="2800" dirty="0">
                <a:latin typeface="SimSun" panose="02010600030101010101" pitchFamily="2" charset="-122"/>
              </a:rPr>
              <a:t>*c+(</a:t>
            </a:r>
            <a:r>
              <a:rPr lang="en-US" sz="2800" dirty="0" err="1">
                <a:latin typeface="SimSun" panose="02010600030101010101" pitchFamily="2" charset="-122"/>
              </a:rPr>
              <a:t>a+b-c</a:t>
            </a:r>
            <a:r>
              <a:rPr lang="en-US" sz="2800" dirty="0">
                <a:latin typeface="SimSun" panose="02010600030101010101" pitchFamily="2" charset="-122"/>
              </a:rPr>
              <a:t>)/(</a:t>
            </a:r>
            <a:r>
              <a:rPr lang="en-US" sz="2800" dirty="0" err="1">
                <a:latin typeface="SimSun" panose="02010600030101010101" pitchFamily="2" charset="-122"/>
              </a:rPr>
              <a:t>a+b</a:t>
            </a:r>
            <a:r>
              <a:rPr lang="en-US" sz="2800" dirty="0">
                <a:latin typeface="SimSun" panose="02010600030101010101" pitchFamily="2" charset="-122"/>
              </a:rPr>
              <a:t>)+4.0;</a:t>
            </a:r>
          </a:p>
          <a:p>
            <a:pPr marL="609600" indent="-609600">
              <a:buFontTx/>
              <a:buAutoNum type="arabicPeriod"/>
            </a:pPr>
            <a:r>
              <a:rPr lang="en-US" sz="2800" dirty="0">
                <a:latin typeface="SimSun" panose="02010600030101010101" pitchFamily="2" charset="-122"/>
              </a:rPr>
              <a:t>}</a:t>
            </a:r>
          </a:p>
          <a:p>
            <a:pPr marL="609600" indent="-609600">
              <a:buFontTx/>
              <a:buNone/>
            </a:pPr>
            <a:r>
              <a:rPr lang="en-US" dirty="0"/>
              <a:t>	For every instance 3 computer words required to store variables: a, b, and c. Therefore </a:t>
            </a:r>
            <a:r>
              <a:rPr lang="en-US" dirty="0" err="1"/>
              <a:t>S</a:t>
            </a:r>
            <a:r>
              <a:rPr lang="en-US" baseline="-25000" dirty="0" err="1"/>
              <a:t>p</a:t>
            </a:r>
            <a:r>
              <a:rPr lang="en-US" dirty="0"/>
              <a:t>()= 3. S(P) = 3.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Space Complexity: Example 2</a:t>
            </a:r>
            <a:endParaRPr lang="en-GB"/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buFontTx/>
              <a:buAutoNum type="arabicPeriod"/>
            </a:pPr>
            <a:r>
              <a:rPr lang="en-US" sz="2400">
                <a:latin typeface="SimSun" panose="02010600030101010101" pitchFamily="2" charset="-122"/>
              </a:rPr>
              <a:t>Algorithm Sum(a[], n)</a:t>
            </a:r>
          </a:p>
          <a:p>
            <a:pPr marL="609600" indent="-609600">
              <a:buFontTx/>
              <a:buAutoNum type="arabicPeriod"/>
            </a:pPr>
            <a:r>
              <a:rPr lang="en-US" sz="2400">
                <a:latin typeface="SimSun" panose="02010600030101010101" pitchFamily="2" charset="-122"/>
              </a:rPr>
              <a:t>{</a:t>
            </a:r>
          </a:p>
          <a:p>
            <a:pPr marL="609600" indent="-609600">
              <a:buFontTx/>
              <a:buAutoNum type="arabicPeriod"/>
            </a:pPr>
            <a:r>
              <a:rPr lang="en-US" sz="2400">
                <a:latin typeface="SimSun" panose="02010600030101010101" pitchFamily="2" charset="-122"/>
              </a:rPr>
              <a:t>    s:= 0.0;</a:t>
            </a:r>
          </a:p>
          <a:p>
            <a:pPr marL="609600" indent="-609600">
              <a:buFontTx/>
              <a:buAutoNum type="arabicPeriod"/>
            </a:pPr>
            <a:r>
              <a:rPr lang="en-US" sz="2400">
                <a:latin typeface="SimSun" panose="02010600030101010101" pitchFamily="2" charset="-122"/>
              </a:rPr>
              <a:t>    for i = 1 to n do</a:t>
            </a:r>
          </a:p>
          <a:p>
            <a:pPr marL="609600" indent="-609600">
              <a:buFontTx/>
              <a:buAutoNum type="arabicPeriod"/>
            </a:pPr>
            <a:r>
              <a:rPr lang="en-US" sz="2400">
                <a:latin typeface="SimSun" panose="02010600030101010101" pitchFamily="2" charset="-122"/>
              </a:rPr>
              <a:t>          s := s + a[i];</a:t>
            </a:r>
          </a:p>
          <a:p>
            <a:pPr marL="609600" indent="-609600">
              <a:buFontTx/>
              <a:buAutoNum type="arabicPeriod"/>
            </a:pPr>
            <a:r>
              <a:rPr lang="en-US" sz="2400">
                <a:latin typeface="SimSun" panose="02010600030101010101" pitchFamily="2" charset="-122"/>
              </a:rPr>
              <a:t>    return s;</a:t>
            </a:r>
          </a:p>
          <a:p>
            <a:pPr marL="609600" indent="-609600">
              <a:buFontTx/>
              <a:buAutoNum type="arabicPeriod"/>
            </a:pPr>
            <a:r>
              <a:rPr lang="en-US" sz="2400">
                <a:latin typeface="SimSun" panose="02010600030101010101" pitchFamily="2" charset="-122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Times New Roman"/>
      </a:majorFont>
      <a:minorFont>
        <a:latin typeface="Times New Roman"/>
        <a:ea typeface="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Default Design 2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2.xml><?xml version="1.0" encoding="utf-8"?>
<a:themeOverride xmlns:a="http://schemas.openxmlformats.org/drawingml/2006/main">
  <a:clrScheme name="Default Design 2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5B1FADC8C39C647A32F2F63D2921AA4" ma:contentTypeVersion="0" ma:contentTypeDescription="Create a new document." ma:contentTypeScope="" ma:versionID="fec19b16f74afb6cad7aa7c891d7d3e6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FDEB919-A343-415C-B63B-D6B3BAA279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9596C379-252F-4CE5-8937-8E362F10B62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2BCEA5C-230E-4B29-AC1A-E626F6A465FD}">
  <ds:schemaRefs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schemas.microsoft.com/office/2006/documentManagement/types"/>
    <ds:schemaRef ds:uri="http://www.w3.org/XML/1998/namespace"/>
    <ds:schemaRef ds:uri="http://purl.org/dc/terms/"/>
    <ds:schemaRef ds:uri="http://purl.org/dc/dcmitype/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13414</TotalTime>
  <Words>2161</Words>
  <Application>Microsoft Office PowerPoint</Application>
  <PresentationFormat>On-screen Show (4:3)</PresentationFormat>
  <Paragraphs>608</Paragraphs>
  <Slides>51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60" baseType="lpstr">
      <vt:lpstr>SimSun</vt:lpstr>
      <vt:lpstr>Arial</vt:lpstr>
      <vt:lpstr>Cambria Math</vt:lpstr>
      <vt:lpstr>Symbol</vt:lpstr>
      <vt:lpstr>Times New Roman</vt:lpstr>
      <vt:lpstr>Trebuchet MS</vt:lpstr>
      <vt:lpstr>Verdana</vt:lpstr>
      <vt:lpstr>Wingdings</vt:lpstr>
      <vt:lpstr>Default Design</vt:lpstr>
      <vt:lpstr>PowerPoint Presentation</vt:lpstr>
      <vt:lpstr>Performance Analysis</vt:lpstr>
      <vt:lpstr>Performance Analysis</vt:lpstr>
      <vt:lpstr>Space Complexity</vt:lpstr>
      <vt:lpstr>Components of Space Complexity</vt:lpstr>
      <vt:lpstr>Components of Space Complexity</vt:lpstr>
      <vt:lpstr>Space Complexity</vt:lpstr>
      <vt:lpstr>Space Complexity: Example 1</vt:lpstr>
      <vt:lpstr>Space Complexity: Example 2</vt:lpstr>
      <vt:lpstr>Space Complexity: Example 2.</vt:lpstr>
      <vt:lpstr>Space Complexity: Example 3</vt:lpstr>
      <vt:lpstr>Space Complexity: Example 3</vt:lpstr>
      <vt:lpstr>Space Complexity: Example 4</vt:lpstr>
      <vt:lpstr>Space Complexity: Example 4</vt:lpstr>
      <vt:lpstr>Time Complexity</vt:lpstr>
      <vt:lpstr>Time Complexity</vt:lpstr>
      <vt:lpstr>Operation count : Example 1</vt:lpstr>
      <vt:lpstr>Operation count : Example 2</vt:lpstr>
      <vt:lpstr>Operation count : Example 2</vt:lpstr>
      <vt:lpstr>Step Count</vt:lpstr>
      <vt:lpstr>Step Count : Example 1</vt:lpstr>
      <vt:lpstr>Step Count : Example 1</vt:lpstr>
      <vt:lpstr>Step Count : Example 2</vt:lpstr>
      <vt:lpstr>Step Count : Example 2</vt:lpstr>
      <vt:lpstr>Step Count : Example 3</vt:lpstr>
      <vt:lpstr>Step Count : Example 3</vt:lpstr>
      <vt:lpstr>Step Count : Example 4</vt:lpstr>
      <vt:lpstr>Step Count : Example 4</vt:lpstr>
      <vt:lpstr>Problem with step count</vt:lpstr>
      <vt:lpstr>R = x2 + 3x + 5 for x= 1..10</vt:lpstr>
      <vt:lpstr>R = x2 + 3x + 5 for x= 1..20</vt:lpstr>
      <vt:lpstr>Observation with step count</vt:lpstr>
      <vt:lpstr>Observation with step count</vt:lpstr>
      <vt:lpstr>Observation with step count</vt:lpstr>
      <vt:lpstr>Growth of Functions</vt:lpstr>
      <vt:lpstr>Big – O notation</vt:lpstr>
      <vt:lpstr>Big – O notation</vt:lpstr>
      <vt:lpstr>Big – O notation</vt:lpstr>
      <vt:lpstr>Big – O Examples</vt:lpstr>
      <vt:lpstr>Big – O Examples – Incorrect bound</vt:lpstr>
      <vt:lpstr>Big – O notation – Loose bounds</vt:lpstr>
      <vt:lpstr>Big –  notation</vt:lpstr>
      <vt:lpstr>Big –  notation</vt:lpstr>
      <vt:lpstr>Big –  notation</vt:lpstr>
      <vt:lpstr>Big –  Examples</vt:lpstr>
      <vt:lpstr>Big –  Examples – Incorrect bound</vt:lpstr>
      <vt:lpstr>Big –  notation – Loose bounds</vt:lpstr>
      <vt:lpstr>Big – ϴ notation</vt:lpstr>
      <vt:lpstr>Big – ϴ notation</vt:lpstr>
      <vt:lpstr>Relation between O,  and ϴ</vt:lpstr>
      <vt:lpstr>Big – ϴ notation - Examples</vt:lpstr>
    </vt:vector>
  </TitlesOfParts>
  <Company>ksu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Structures: Performance Analysis</dc:title>
  <dc:creator>Inayat</dc:creator>
  <cp:lastModifiedBy>Admin</cp:lastModifiedBy>
  <cp:revision>120</cp:revision>
  <dcterms:created xsi:type="dcterms:W3CDTF">2002-09-08T09:46:40Z</dcterms:created>
  <dcterms:modified xsi:type="dcterms:W3CDTF">2022-03-11T08:55:19Z</dcterms:modified>
</cp:coreProperties>
</file>