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3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2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0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3C8F-D1BB-406A-A7BE-B9A22103307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74B9-D0E2-48FF-8E87-EB836CD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Quick sort is based on the divide-and-conquer approach.</a:t>
            </a:r>
          </a:p>
          <a:p>
            <a:pPr algn="just"/>
            <a:r>
              <a:rPr lang="en-US" dirty="0" smtClean="0"/>
              <a:t>Idea: 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pick a pivot value from the array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partition the array around the pivot value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sort the left half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sort the right half</a:t>
            </a:r>
          </a:p>
          <a:p>
            <a:pPr algn="just"/>
            <a:r>
              <a:rPr lang="en-US" dirty="0" smtClean="0"/>
              <a:t>Advantage:</a:t>
            </a:r>
          </a:p>
          <a:p>
            <a:pPr lvl="1" algn="just"/>
            <a:r>
              <a:rPr lang="en-US" dirty="0" smtClean="0"/>
              <a:t>It reduces the space complexity and removes the use of the auxiliary array that is used in merge sort.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Sort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7772400" cy="5181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key step in the Quicksort algorithm is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partitioning</a:t>
            </a:r>
            <a:r>
              <a:rPr lang="en-US" dirty="0">
                <a:solidFill>
                  <a:schemeClr val="tx1"/>
                </a:solidFill>
              </a:rPr>
              <a:t> the array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choose some (any) number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 p </a:t>
            </a:r>
            <a:r>
              <a:rPr lang="en-US" dirty="0">
                <a:solidFill>
                  <a:schemeClr val="tx1"/>
                </a:solidFill>
              </a:rPr>
              <a:t>in the array to use as a pivot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partition the </a:t>
            </a:r>
            <a:r>
              <a:rPr lang="en-US" dirty="0" smtClean="0">
                <a:solidFill>
                  <a:schemeClr val="tx1"/>
                </a:solidFill>
              </a:rPr>
              <a:t>array </a:t>
            </a:r>
            <a:r>
              <a:rPr lang="en-US" dirty="0">
                <a:solidFill>
                  <a:schemeClr val="tx1"/>
                </a:solidFill>
              </a:rPr>
              <a:t>into three parts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2200" y="4343400"/>
            <a:ext cx="7315200" cy="304800"/>
            <a:chOff x="528" y="2592"/>
            <a:chExt cx="4608" cy="19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2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9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48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8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06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2000">
                  <a:latin typeface="Verdana" panose="020B0604030504040204" pitchFamily="34" charset="0"/>
                </a:rPr>
                <a:t>p</a:t>
              </a:r>
              <a:endParaRPr lang="en-US" sz="24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4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64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40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60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17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36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62200" y="4724402"/>
            <a:ext cx="2362200" cy="1150938"/>
            <a:chOff x="528" y="2832"/>
            <a:chExt cx="1488" cy="725"/>
          </a:xfrm>
        </p:grpSpPr>
        <p:sp>
          <p:nvSpPr>
            <p:cNvPr id="12" name="AutoShape 30"/>
            <p:cNvSpPr>
              <a:spLocks/>
            </p:cNvSpPr>
            <p:nvPr/>
          </p:nvSpPr>
          <p:spPr bwMode="auto">
            <a:xfrm rot="-5400000">
              <a:off x="1176" y="2184"/>
              <a:ext cx="192" cy="148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864" y="3034"/>
              <a:ext cx="11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2400" i="1"/>
                <a:t>numbers less than</a:t>
              </a:r>
              <a:r>
                <a:rPr lang="en-US" sz="2400"/>
                <a:t> </a:t>
              </a:r>
              <a:r>
                <a:rPr lang="en-US" sz="2400">
                  <a:latin typeface="Verdana" panose="020B0604030504040204" pitchFamily="34" charset="0"/>
                </a:rPr>
                <a:t>p</a:t>
              </a:r>
              <a:endParaRPr lang="en-US" sz="2400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05400" y="4724403"/>
            <a:ext cx="4572000" cy="1135063"/>
            <a:chOff x="2256" y="2832"/>
            <a:chExt cx="2880" cy="715"/>
          </a:xfrm>
        </p:grpSpPr>
        <p:sp>
          <p:nvSpPr>
            <p:cNvPr id="10" name="AutoShape 31"/>
            <p:cNvSpPr>
              <a:spLocks/>
            </p:cNvSpPr>
            <p:nvPr/>
          </p:nvSpPr>
          <p:spPr bwMode="auto">
            <a:xfrm rot="-5400000">
              <a:off x="3600" y="1488"/>
              <a:ext cx="192" cy="288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2880" y="3024"/>
              <a:ext cx="17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2400" i="1" dirty="0"/>
                <a:t>numbers greater than or equal to</a:t>
              </a:r>
              <a:r>
                <a:rPr lang="en-US" sz="2400" dirty="0"/>
                <a:t> </a:t>
              </a:r>
              <a:r>
                <a:rPr lang="en-US" sz="2400" dirty="0">
                  <a:latin typeface="Verdana" panose="020B0604030504040204" pitchFamily="34" charset="0"/>
                </a:rPr>
                <a:t>p</a:t>
              </a:r>
              <a:endParaRPr lang="en-US" sz="2400" dirty="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648200" y="4724400"/>
            <a:ext cx="533400" cy="685800"/>
            <a:chOff x="1968" y="2832"/>
            <a:chExt cx="336" cy="432"/>
          </a:xfrm>
        </p:grpSpPr>
        <p:sp>
          <p:nvSpPr>
            <p:cNvPr id="8" name="AutoShape 32"/>
            <p:cNvSpPr>
              <a:spLocks/>
            </p:cNvSpPr>
            <p:nvPr/>
          </p:nvSpPr>
          <p:spPr bwMode="auto">
            <a:xfrm rot="-5400000">
              <a:off x="2040" y="2856"/>
              <a:ext cx="192" cy="14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96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Verdana" panose="020B0604030504040204" pitchFamily="34" charset="0"/>
                </a:rPr>
                <a:t> p </a:t>
              </a:r>
              <a:endParaRPr lang="en-US"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34712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Sort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8281416" cy="51816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choose pivot:	</a:t>
            </a:r>
            <a:r>
              <a:rPr lang="en-US" u="sng" dirty="0"/>
              <a:t>4</a:t>
            </a:r>
            <a:r>
              <a:rPr lang="en-US" dirty="0"/>
              <a:t> 3 6 9 2 4 3 1 2 1 8 9 3 5 6</a:t>
            </a:r>
          </a:p>
          <a:p>
            <a:pPr algn="l"/>
            <a:r>
              <a:rPr lang="en-US" sz="2800" dirty="0"/>
              <a:t>search:		</a:t>
            </a:r>
            <a:r>
              <a:rPr lang="en-US" u="sng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6</a:t>
            </a:r>
            <a:r>
              <a:rPr lang="en-US" dirty="0"/>
              <a:t> 9 2 4 3 1 2 1 8 9 </a:t>
            </a:r>
            <a:r>
              <a:rPr lang="en-US" dirty="0">
                <a:solidFill>
                  <a:srgbClr val="FF9999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swap:		</a:t>
            </a:r>
            <a:r>
              <a:rPr lang="en-US" sz="2800" dirty="0"/>
              <a:t>	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3</a:t>
            </a:r>
            <a:r>
              <a:rPr lang="en-US" dirty="0"/>
              <a:t> 9 2 4 3 1 2 1 8 9 </a:t>
            </a:r>
            <a:r>
              <a:rPr lang="en-US" dirty="0">
                <a:solidFill>
                  <a:srgbClr val="FF9999"/>
                </a:solidFill>
              </a:rPr>
              <a:t>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search:		</a:t>
            </a:r>
            <a:r>
              <a:rPr lang="en-US" u="sng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9</a:t>
            </a:r>
            <a:r>
              <a:rPr lang="en-US" dirty="0"/>
              <a:t> 2 4 3 1 2 </a:t>
            </a:r>
            <a:r>
              <a:rPr lang="en-US" dirty="0">
                <a:solidFill>
                  <a:srgbClr val="FF9999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swap:		</a:t>
            </a:r>
            <a:r>
              <a:rPr lang="en-US" sz="2800" dirty="0"/>
              <a:t>	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1</a:t>
            </a:r>
            <a:r>
              <a:rPr lang="en-US" dirty="0"/>
              <a:t> 2 4 3 1 2 </a:t>
            </a:r>
            <a:r>
              <a:rPr lang="en-US" dirty="0">
                <a:solidFill>
                  <a:srgbClr val="FF9999"/>
                </a:solidFill>
              </a:rPr>
              <a:t>9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search:		</a:t>
            </a:r>
            <a:r>
              <a:rPr lang="en-US" u="sng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1 2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4</a:t>
            </a:r>
            <a:r>
              <a:rPr lang="en-US" dirty="0"/>
              <a:t> 3 1 </a:t>
            </a:r>
            <a:r>
              <a:rPr lang="en-US" dirty="0">
                <a:solidFill>
                  <a:srgbClr val="FF9999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9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swap:		</a:t>
            </a:r>
            <a:r>
              <a:rPr lang="en-US" sz="2800" dirty="0"/>
              <a:t>	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1 2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2</a:t>
            </a:r>
            <a:r>
              <a:rPr lang="en-US" dirty="0"/>
              <a:t> 3 1 </a:t>
            </a:r>
            <a:r>
              <a:rPr lang="en-US" dirty="0">
                <a:solidFill>
                  <a:srgbClr val="FF9999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9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  <a:p>
            <a:pPr algn="l"/>
            <a:r>
              <a:rPr lang="en-US" sz="2800" dirty="0"/>
              <a:t>search:		</a:t>
            </a:r>
            <a:r>
              <a:rPr lang="en-US" u="sng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1 2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2 3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9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  <a:r>
              <a:rPr lang="en-US" dirty="0"/>
              <a:t>  (left &gt; right)</a:t>
            </a:r>
          </a:p>
          <a:p>
            <a:pPr algn="l"/>
            <a:r>
              <a:rPr lang="en-US" sz="2800" dirty="0"/>
              <a:t>swap with pivot:	</a:t>
            </a:r>
            <a:r>
              <a:rPr lang="en-US" dirty="0">
                <a:solidFill>
                  <a:srgbClr val="FF9999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rgbClr val="3366FF"/>
                </a:solidFill>
              </a:rPr>
              <a:t> 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1 2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2 3</a:t>
            </a:r>
            <a:r>
              <a:rPr lang="en-US" dirty="0"/>
              <a:t> </a:t>
            </a:r>
            <a:r>
              <a:rPr lang="en-US" u="sng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FF9999"/>
                </a:solidFill>
              </a:rPr>
              <a:t>9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8 9 6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5 6</a:t>
            </a:r>
          </a:p>
        </p:txBody>
      </p:sp>
    </p:spTree>
    <p:extLst>
      <p:ext uri="{BB962C8B-B14F-4D97-AF65-F5344CB8AC3E}">
        <p14:creationId xmlns:p14="http://schemas.microsoft.com/office/powerpoint/2010/main" val="6721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Sort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7772400" cy="51816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SzPct val="90000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QUICK (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a[],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p,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200" dirty="0" smtClean="0">
                <a:solidFill>
                  <a:schemeClr val="tx1"/>
                </a:solidFill>
              </a:rPr>
              <a:t>If p &lt; r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200" dirty="0" smtClean="0">
                <a:solidFill>
                  <a:schemeClr val="tx1"/>
                </a:solidFill>
              </a:rPr>
              <a:t>Then q =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PARTITION</a:t>
            </a:r>
            <a:r>
              <a:rPr lang="en-US" sz="3200" dirty="0" smtClean="0">
                <a:solidFill>
                  <a:schemeClr val="tx1"/>
                </a:solidFill>
              </a:rPr>
              <a:t> ( a, p,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QUICK</a:t>
            </a:r>
            <a:r>
              <a:rPr lang="en-US" sz="3200" dirty="0" smtClean="0">
                <a:solidFill>
                  <a:schemeClr val="tx1"/>
                </a:solidFill>
              </a:rPr>
              <a:t>( a, p, q-1)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</a:t>
            </a:r>
            <a:r>
              <a:rPr lang="en-US" sz="3200" dirty="0" smtClean="0">
                <a:solidFill>
                  <a:schemeClr val="tx1"/>
                </a:solidFill>
              </a:rPr>
              <a:t>( a, q+1,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200" dirty="0" smtClean="0">
                <a:solidFill>
                  <a:schemeClr val="tx1"/>
                </a:solidFill>
              </a:rPr>
              <a:t>End if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Sort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77724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SzPct val="90000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PARTITION (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a[],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p,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x = a[p]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p-1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 = r+1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While TRUE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	repeat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=i+1 while a[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 &lt;= x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repeat j=j-1 while a[j] &gt; x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if I &lt; j then 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		a[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 &lt;-&gt; a[j]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else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		a[p] &lt;-&gt; a[j]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return j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	End if 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400" dirty="0" smtClean="0">
                <a:solidFill>
                  <a:schemeClr val="tx1"/>
                </a:solidFill>
              </a:rPr>
              <a:t>End while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of Quick Sort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lum bright="-20000" contrast="20000"/>
          </a:blip>
          <a:stretch>
            <a:fillRect/>
          </a:stretch>
        </p:blipFill>
        <p:spPr bwMode="auto">
          <a:xfrm>
            <a:off x="229187" y="1825625"/>
            <a:ext cx="5790613" cy="393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 Case: </a:t>
            </a:r>
            <a:r>
              <a:rPr lang="en-US" dirty="0"/>
              <a:t>Pivot element divides the array in two equal half sub-arrays.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2800" dirty="0" smtClean="0">
                <a:solidFill>
                  <a:schemeClr val="tx1"/>
                </a:solidFill>
              </a:rPr>
              <a:t>Thus, T(n) = 2 T(n/2) + n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600" dirty="0" smtClean="0"/>
              <a:t>Solving the above recursion, we get T(n) = </a:t>
            </a:r>
            <a:r>
              <a:rPr lang="el-GR" sz="3600" dirty="0" smtClean="0"/>
              <a:t>ϴ</a:t>
            </a:r>
            <a:r>
              <a:rPr lang="en-US" sz="3600" dirty="0" smtClean="0"/>
              <a:t>(n log 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of Quick Sort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SzPct val="90000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Worst Case: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spcBef>
                <a:spcPts val="0"/>
              </a:spcBef>
              <a:buSzPct val="90000"/>
            </a:pPr>
            <a:r>
              <a:rPr lang="en-US" dirty="0"/>
              <a:t>W</a:t>
            </a:r>
            <a:r>
              <a:rPr lang="en-US" dirty="0" smtClean="0">
                <a:solidFill>
                  <a:schemeClr val="tx1"/>
                </a:solidFill>
              </a:rPr>
              <a:t>hen the array is already sorted and the pivot element divides the array in unequal distribution. (one sub-array is empty)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 smtClean="0">
                <a:solidFill>
                  <a:schemeClr val="tx1"/>
                </a:solidFill>
              </a:rPr>
              <a:t>Thus, T(n) = T(0) + T(n-1) + n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sz="3600" dirty="0" smtClean="0"/>
              <a:t>Solving the above recursion, we get T(n) = </a:t>
            </a:r>
            <a:r>
              <a:rPr lang="el-GR" sz="3600" dirty="0" smtClean="0"/>
              <a:t>ϴ</a:t>
            </a:r>
            <a:r>
              <a:rPr lang="en-US" sz="3600" dirty="0" smtClean="0"/>
              <a:t>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</a:p>
          <a:p>
            <a:pPr lvl="1" algn="just">
              <a:spcBef>
                <a:spcPts val="0"/>
              </a:spcBef>
              <a:buSzPct val="90000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68188"/>
            <a:ext cx="5181600" cy="426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1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Randomized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Idea: 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pick a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random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pivot </a:t>
            </a:r>
            <a:r>
              <a:rPr lang="en-US" dirty="0" smtClean="0">
                <a:sym typeface="Symbol" pitchFamily="18" charset="2"/>
              </a:rPr>
              <a:t>value from the array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Rearrange array by swapping first element with pivot element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partition the array around the pivot value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sort the left half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sort the right half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Randomized Quick Sort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7772400" cy="51816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SzPct val="90000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RAND_PART (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a[],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</a:t>
            </a:r>
            <a:r>
              <a:rPr lang="en-US" dirty="0" smtClean="0">
                <a:solidFill>
                  <a:schemeClr val="tx1"/>
                </a:solidFill>
              </a:rPr>
              <a:t> ( p, q)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 smtClean="0">
                <a:solidFill>
                  <a:schemeClr val="tx1"/>
                </a:solidFill>
              </a:rPr>
              <a:t>a[p] &lt;-&gt; a[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PARTITION</a:t>
            </a:r>
            <a:r>
              <a:rPr lang="en-US" dirty="0" smtClean="0">
                <a:solidFill>
                  <a:schemeClr val="tx1"/>
                </a:solidFill>
              </a:rPr>
              <a:t> ( a, p, r)</a:t>
            </a:r>
          </a:p>
          <a:p>
            <a:pPr algn="just">
              <a:spcBef>
                <a:spcPts val="0"/>
              </a:spcBef>
              <a:buSzPct val="90000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RAND_QUICK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a[],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p &lt; r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hen </a:t>
            </a:r>
            <a:r>
              <a:rPr lang="en-US" dirty="0">
                <a:solidFill>
                  <a:schemeClr val="tx1"/>
                </a:solidFill>
              </a:rPr>
              <a:t>q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RAND_PART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 a, p,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RAND_QUICK</a:t>
            </a:r>
            <a:r>
              <a:rPr lang="en-US" dirty="0">
                <a:solidFill>
                  <a:schemeClr val="tx1"/>
                </a:solidFill>
              </a:rPr>
              <a:t>( a, p, q-1)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RAND_QUICK</a:t>
            </a:r>
            <a:r>
              <a:rPr lang="en-US" dirty="0">
                <a:solidFill>
                  <a:schemeClr val="tx1"/>
                </a:solidFill>
              </a:rPr>
              <a:t>( a, q+1, r)</a:t>
            </a:r>
          </a:p>
          <a:p>
            <a:pPr lvl="1" algn="just">
              <a:spcBef>
                <a:spcPts val="0"/>
              </a:spcBef>
              <a:buSzPct val="90000"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nd </a:t>
            </a:r>
            <a:r>
              <a:rPr lang="en-US" dirty="0">
                <a:solidFill>
                  <a:schemeClr val="tx1"/>
                </a:solidFill>
              </a:rPr>
              <a:t>if</a:t>
            </a:r>
          </a:p>
          <a:p>
            <a:pPr algn="just">
              <a:spcBef>
                <a:spcPts val="0"/>
              </a:spcBef>
              <a:buSzPct val="90000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ct val="90000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Quick sort</vt:lpstr>
      <vt:lpstr>Quick Sort</vt:lpstr>
      <vt:lpstr>Quick Sort</vt:lpstr>
      <vt:lpstr>Quick Sort</vt:lpstr>
      <vt:lpstr>Quick Sort</vt:lpstr>
      <vt:lpstr>Performance of Quick Sort</vt:lpstr>
      <vt:lpstr>Performance of Quick Sort</vt:lpstr>
      <vt:lpstr>Randomized version</vt:lpstr>
      <vt:lpstr>Randomized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Admin</dc:creator>
  <cp:lastModifiedBy>Admin</cp:lastModifiedBy>
  <cp:revision>2</cp:revision>
  <dcterms:created xsi:type="dcterms:W3CDTF">2022-04-18T05:59:00Z</dcterms:created>
  <dcterms:modified xsi:type="dcterms:W3CDTF">2022-04-18T06:04:03Z</dcterms:modified>
</cp:coreProperties>
</file>