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72"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663" autoAdjust="0"/>
  </p:normalViewPr>
  <p:slideViewPr>
    <p:cSldViewPr snapToGrid="0">
      <p:cViewPr varScale="1">
        <p:scale>
          <a:sx n="76" d="100"/>
          <a:sy n="76" d="100"/>
        </p:scale>
        <p:origin x="86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B3E461-4843-4F1B-8D71-38695BC06A34}" type="datetimeFigureOut">
              <a:rPr lang="en-IN" smtClean="0"/>
              <a:t>18-05-2022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A286B3-D6E0-4AAE-ACA2-0B773B1236FF}" type="slidenum">
              <a:rPr lang="en-IN" smtClean="0"/>
              <a:t>‹#›</a:t>
            </a:fld>
            <a:endParaRPr lang="en-IN"/>
          </a:p>
        </p:txBody>
      </p:sp>
    </p:spTree>
    <p:extLst>
      <p:ext uri="{BB962C8B-B14F-4D97-AF65-F5344CB8AC3E}">
        <p14:creationId xmlns:p14="http://schemas.microsoft.com/office/powerpoint/2010/main" val="2013221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term verified here means that one is able to check that the solution provided is indeed correct.</a:t>
            </a:r>
          </a:p>
          <a:p>
            <a:endParaRPr lang="en-IN" dirty="0"/>
          </a:p>
        </p:txBody>
      </p:sp>
      <p:sp>
        <p:nvSpPr>
          <p:cNvPr id="4" name="Slide Number Placeholder 3"/>
          <p:cNvSpPr>
            <a:spLocks noGrp="1"/>
          </p:cNvSpPr>
          <p:nvPr>
            <p:ph type="sldNum" sz="quarter" idx="10"/>
          </p:nvPr>
        </p:nvSpPr>
        <p:spPr/>
        <p:txBody>
          <a:bodyPr/>
          <a:lstStyle/>
          <a:p>
            <a:fld id="{D2A286B3-D6E0-4AAE-ACA2-0B773B1236FF}" type="slidenum">
              <a:rPr lang="en-IN" smtClean="0"/>
              <a:t>7</a:t>
            </a:fld>
            <a:endParaRPr lang="en-IN"/>
          </a:p>
        </p:txBody>
      </p:sp>
    </p:spTree>
    <p:extLst>
      <p:ext uri="{BB962C8B-B14F-4D97-AF65-F5344CB8AC3E}">
        <p14:creationId xmlns:p14="http://schemas.microsoft.com/office/powerpoint/2010/main" val="404937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850689A-900C-4FD5-82B8-9384AA60F12C}" type="datetimeFigureOut">
              <a:rPr lang="en-IN" smtClean="0"/>
              <a:t>18-05-2022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B0510C-238E-41D7-9AFA-1D429F58F669}" type="slidenum">
              <a:rPr lang="en-IN" smtClean="0"/>
              <a:t>‹#›</a:t>
            </a:fld>
            <a:endParaRPr lang="en-IN"/>
          </a:p>
        </p:txBody>
      </p:sp>
    </p:spTree>
    <p:extLst>
      <p:ext uri="{BB962C8B-B14F-4D97-AF65-F5344CB8AC3E}">
        <p14:creationId xmlns:p14="http://schemas.microsoft.com/office/powerpoint/2010/main" val="395964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850689A-900C-4FD5-82B8-9384AA60F12C}" type="datetimeFigureOut">
              <a:rPr lang="en-IN" smtClean="0"/>
              <a:t>18-05-2022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B0510C-238E-41D7-9AFA-1D429F58F669}" type="slidenum">
              <a:rPr lang="en-IN" smtClean="0"/>
              <a:t>‹#›</a:t>
            </a:fld>
            <a:endParaRPr lang="en-IN"/>
          </a:p>
        </p:txBody>
      </p:sp>
    </p:spTree>
    <p:extLst>
      <p:ext uri="{BB962C8B-B14F-4D97-AF65-F5344CB8AC3E}">
        <p14:creationId xmlns:p14="http://schemas.microsoft.com/office/powerpoint/2010/main" val="2510820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850689A-900C-4FD5-82B8-9384AA60F12C}" type="datetimeFigureOut">
              <a:rPr lang="en-IN" smtClean="0"/>
              <a:t>18-05-2022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B0510C-238E-41D7-9AFA-1D429F58F669}" type="slidenum">
              <a:rPr lang="en-IN" smtClean="0"/>
              <a:t>‹#›</a:t>
            </a:fld>
            <a:endParaRPr lang="en-IN"/>
          </a:p>
        </p:txBody>
      </p:sp>
    </p:spTree>
    <p:extLst>
      <p:ext uri="{BB962C8B-B14F-4D97-AF65-F5344CB8AC3E}">
        <p14:creationId xmlns:p14="http://schemas.microsoft.com/office/powerpoint/2010/main" val="22434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850689A-900C-4FD5-82B8-9384AA60F12C}" type="datetimeFigureOut">
              <a:rPr lang="en-IN" smtClean="0"/>
              <a:t>18-05-2022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B0510C-238E-41D7-9AFA-1D429F58F669}" type="slidenum">
              <a:rPr lang="en-IN" smtClean="0"/>
              <a:t>‹#›</a:t>
            </a:fld>
            <a:endParaRPr lang="en-IN"/>
          </a:p>
        </p:txBody>
      </p:sp>
    </p:spTree>
    <p:extLst>
      <p:ext uri="{BB962C8B-B14F-4D97-AF65-F5344CB8AC3E}">
        <p14:creationId xmlns:p14="http://schemas.microsoft.com/office/powerpoint/2010/main" val="3852058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850689A-900C-4FD5-82B8-9384AA60F12C}" type="datetimeFigureOut">
              <a:rPr lang="en-IN" smtClean="0"/>
              <a:t>18-05-2022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B0510C-238E-41D7-9AFA-1D429F58F669}" type="slidenum">
              <a:rPr lang="en-IN" smtClean="0"/>
              <a:t>‹#›</a:t>
            </a:fld>
            <a:endParaRPr lang="en-IN"/>
          </a:p>
        </p:txBody>
      </p:sp>
    </p:spTree>
    <p:extLst>
      <p:ext uri="{BB962C8B-B14F-4D97-AF65-F5344CB8AC3E}">
        <p14:creationId xmlns:p14="http://schemas.microsoft.com/office/powerpoint/2010/main" val="2197498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850689A-900C-4FD5-82B8-9384AA60F12C}" type="datetimeFigureOut">
              <a:rPr lang="en-IN" smtClean="0"/>
              <a:t>18-05-2022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B0510C-238E-41D7-9AFA-1D429F58F669}" type="slidenum">
              <a:rPr lang="en-IN" smtClean="0"/>
              <a:t>‹#›</a:t>
            </a:fld>
            <a:endParaRPr lang="en-IN"/>
          </a:p>
        </p:txBody>
      </p:sp>
    </p:spTree>
    <p:extLst>
      <p:ext uri="{BB962C8B-B14F-4D97-AF65-F5344CB8AC3E}">
        <p14:creationId xmlns:p14="http://schemas.microsoft.com/office/powerpoint/2010/main" val="1389925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850689A-900C-4FD5-82B8-9384AA60F12C}" type="datetimeFigureOut">
              <a:rPr lang="en-IN" smtClean="0"/>
              <a:t>18-05-2022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B0510C-238E-41D7-9AFA-1D429F58F669}" type="slidenum">
              <a:rPr lang="en-IN" smtClean="0"/>
              <a:t>‹#›</a:t>
            </a:fld>
            <a:endParaRPr lang="en-IN"/>
          </a:p>
        </p:txBody>
      </p:sp>
    </p:spTree>
    <p:extLst>
      <p:ext uri="{BB962C8B-B14F-4D97-AF65-F5344CB8AC3E}">
        <p14:creationId xmlns:p14="http://schemas.microsoft.com/office/powerpoint/2010/main" val="794421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850689A-900C-4FD5-82B8-9384AA60F12C}" type="datetimeFigureOut">
              <a:rPr lang="en-IN" smtClean="0"/>
              <a:t>18-05-2022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B0510C-238E-41D7-9AFA-1D429F58F669}" type="slidenum">
              <a:rPr lang="en-IN" smtClean="0"/>
              <a:t>‹#›</a:t>
            </a:fld>
            <a:endParaRPr lang="en-IN"/>
          </a:p>
        </p:txBody>
      </p:sp>
    </p:spTree>
    <p:extLst>
      <p:ext uri="{BB962C8B-B14F-4D97-AF65-F5344CB8AC3E}">
        <p14:creationId xmlns:p14="http://schemas.microsoft.com/office/powerpoint/2010/main" val="2248417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50689A-900C-4FD5-82B8-9384AA60F12C}" type="datetimeFigureOut">
              <a:rPr lang="en-IN" smtClean="0"/>
              <a:t>18-05-2022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B0510C-238E-41D7-9AFA-1D429F58F669}" type="slidenum">
              <a:rPr lang="en-IN" smtClean="0"/>
              <a:t>‹#›</a:t>
            </a:fld>
            <a:endParaRPr lang="en-IN"/>
          </a:p>
        </p:txBody>
      </p:sp>
    </p:spTree>
    <p:extLst>
      <p:ext uri="{BB962C8B-B14F-4D97-AF65-F5344CB8AC3E}">
        <p14:creationId xmlns:p14="http://schemas.microsoft.com/office/powerpoint/2010/main" val="4175734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850689A-900C-4FD5-82B8-9384AA60F12C}" type="datetimeFigureOut">
              <a:rPr lang="en-IN" smtClean="0"/>
              <a:t>18-05-2022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B0510C-238E-41D7-9AFA-1D429F58F669}" type="slidenum">
              <a:rPr lang="en-IN" smtClean="0"/>
              <a:t>‹#›</a:t>
            </a:fld>
            <a:endParaRPr lang="en-IN"/>
          </a:p>
        </p:txBody>
      </p:sp>
    </p:spTree>
    <p:extLst>
      <p:ext uri="{BB962C8B-B14F-4D97-AF65-F5344CB8AC3E}">
        <p14:creationId xmlns:p14="http://schemas.microsoft.com/office/powerpoint/2010/main" val="8136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850689A-900C-4FD5-82B8-9384AA60F12C}" type="datetimeFigureOut">
              <a:rPr lang="en-IN" smtClean="0"/>
              <a:t>18-05-2022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B0510C-238E-41D7-9AFA-1D429F58F669}" type="slidenum">
              <a:rPr lang="en-IN" smtClean="0"/>
              <a:t>‹#›</a:t>
            </a:fld>
            <a:endParaRPr lang="en-IN"/>
          </a:p>
        </p:txBody>
      </p:sp>
    </p:spTree>
    <p:extLst>
      <p:ext uri="{BB962C8B-B14F-4D97-AF65-F5344CB8AC3E}">
        <p14:creationId xmlns:p14="http://schemas.microsoft.com/office/powerpoint/2010/main" val="1930225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50689A-900C-4FD5-82B8-9384AA60F12C}" type="datetimeFigureOut">
              <a:rPr lang="en-IN" smtClean="0"/>
              <a:t>18-05-2022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B0510C-238E-41D7-9AFA-1D429F58F669}" type="slidenum">
              <a:rPr lang="en-IN" smtClean="0"/>
              <a:t>‹#›</a:t>
            </a:fld>
            <a:endParaRPr lang="en-IN"/>
          </a:p>
        </p:txBody>
      </p:sp>
    </p:spTree>
    <p:extLst>
      <p:ext uri="{BB962C8B-B14F-4D97-AF65-F5344CB8AC3E}">
        <p14:creationId xmlns:p14="http://schemas.microsoft.com/office/powerpoint/2010/main" val="3105076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35200"/>
            <a:ext cx="12192000" cy="2387600"/>
          </a:xfrm>
        </p:spPr>
        <p:txBody>
          <a:bodyPr anchor="ctr">
            <a:normAutofit/>
          </a:bodyPr>
          <a:lstStyle/>
          <a:p>
            <a:pPr fontAlgn="base"/>
            <a:r>
              <a:rPr lang="en-US" b="1" dirty="0" smtClean="0"/>
              <a:t>Computational Complexity</a:t>
            </a:r>
            <a:endParaRPr lang="en-US" b="1" dirty="0"/>
          </a:p>
        </p:txBody>
      </p:sp>
    </p:spTree>
    <p:extLst>
      <p:ext uri="{BB962C8B-B14F-4D97-AF65-F5344CB8AC3E}">
        <p14:creationId xmlns:p14="http://schemas.microsoft.com/office/powerpoint/2010/main" val="3938201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Co-NP Class</a:t>
            </a:r>
            <a:endParaRPr lang="en-IN" dirty="0"/>
          </a:p>
        </p:txBody>
      </p:sp>
      <p:sp>
        <p:nvSpPr>
          <p:cNvPr id="3" name="Content Placeholder 2"/>
          <p:cNvSpPr>
            <a:spLocks noGrp="1"/>
          </p:cNvSpPr>
          <p:nvPr>
            <p:ph idx="1"/>
          </p:nvPr>
        </p:nvSpPr>
        <p:spPr/>
        <p:txBody>
          <a:bodyPr>
            <a:normAutofit/>
          </a:bodyPr>
          <a:lstStyle/>
          <a:p>
            <a:pPr algn="just" fontAlgn="base"/>
            <a:r>
              <a:rPr lang="en-US" dirty="0"/>
              <a:t>Co-NP stands for the complement of NP Class. It means if the answer to a problem in Co-NP is No, then there is proof that can be checked in polynomial time. </a:t>
            </a:r>
          </a:p>
          <a:p>
            <a:pPr algn="just" fontAlgn="base"/>
            <a:r>
              <a:rPr lang="en-US" b="1" dirty="0"/>
              <a:t>Features:</a:t>
            </a:r>
            <a:endParaRPr lang="en-US" dirty="0"/>
          </a:p>
          <a:p>
            <a:pPr algn="just" fontAlgn="base"/>
            <a:r>
              <a:rPr lang="en-US" dirty="0"/>
              <a:t>If a problem X is in NP, then its complement X’ is also is in </a:t>
            </a:r>
            <a:r>
              <a:rPr lang="en-US" dirty="0" err="1"/>
              <a:t>CoNP</a:t>
            </a:r>
            <a:r>
              <a:rPr lang="en-US" dirty="0"/>
              <a:t>.</a:t>
            </a:r>
          </a:p>
          <a:p>
            <a:pPr algn="just" fontAlgn="base"/>
            <a:r>
              <a:rPr lang="en-US" dirty="0"/>
              <a:t>For an NP and </a:t>
            </a:r>
            <a:r>
              <a:rPr lang="en-US" dirty="0" err="1"/>
              <a:t>CoNP</a:t>
            </a:r>
            <a:r>
              <a:rPr lang="en-US" dirty="0"/>
              <a:t> problem, there is no need to verify all the answers at once in polynomial time, there is a need to verify only one particular answer “yes” or “no” in polynomial time for a problem to be in NP or </a:t>
            </a:r>
            <a:r>
              <a:rPr lang="en-US" dirty="0" err="1"/>
              <a:t>CoNP</a:t>
            </a:r>
            <a:r>
              <a:rPr lang="en-US" dirty="0" smtClean="0"/>
              <a:t>.</a:t>
            </a:r>
            <a:endParaRPr lang="en-US" dirty="0"/>
          </a:p>
        </p:txBody>
      </p:sp>
    </p:spTree>
    <p:extLst>
      <p:ext uri="{BB962C8B-B14F-4D97-AF65-F5344CB8AC3E}">
        <p14:creationId xmlns:p14="http://schemas.microsoft.com/office/powerpoint/2010/main" val="9795521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fontAlgn="base"/>
            <a:r>
              <a:rPr lang="en-US" dirty="0" smtClean="0"/>
              <a:t>Some example problems for C0-NP are:</a:t>
            </a:r>
          </a:p>
          <a:p>
            <a:pPr lvl="1" algn="just" fontAlgn="base"/>
            <a:r>
              <a:rPr lang="en-US" dirty="0" smtClean="0"/>
              <a:t>To check prime number.</a:t>
            </a:r>
          </a:p>
          <a:p>
            <a:pPr lvl="1" algn="just" fontAlgn="base"/>
            <a:r>
              <a:rPr lang="en-US" dirty="0" smtClean="0"/>
              <a:t>Integer Factorization.</a:t>
            </a:r>
          </a:p>
          <a:p>
            <a:pPr algn="just"/>
            <a:endParaRPr lang="en-IN" dirty="0"/>
          </a:p>
        </p:txBody>
      </p:sp>
    </p:spTree>
    <p:extLst>
      <p:ext uri="{BB962C8B-B14F-4D97-AF65-F5344CB8AC3E}">
        <p14:creationId xmlns:p14="http://schemas.microsoft.com/office/powerpoint/2010/main" val="26090742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NP-hard class</a:t>
            </a:r>
            <a:endParaRPr lang="en-IN" dirty="0"/>
          </a:p>
        </p:txBody>
      </p:sp>
      <p:sp>
        <p:nvSpPr>
          <p:cNvPr id="3" name="Content Placeholder 2"/>
          <p:cNvSpPr>
            <a:spLocks noGrp="1"/>
          </p:cNvSpPr>
          <p:nvPr>
            <p:ph idx="1"/>
          </p:nvPr>
        </p:nvSpPr>
        <p:spPr/>
        <p:txBody>
          <a:bodyPr>
            <a:normAutofit lnSpcReduction="10000"/>
          </a:bodyPr>
          <a:lstStyle/>
          <a:p>
            <a:pPr algn="just" fontAlgn="base"/>
            <a:r>
              <a:rPr lang="en-US" dirty="0"/>
              <a:t>An NP-hard problem is at least as hard as the hardest problem in NP and it is the class of the problems such that every problem in NP reduces to NP-hard.</a:t>
            </a:r>
          </a:p>
          <a:p>
            <a:pPr algn="just" fontAlgn="base"/>
            <a:r>
              <a:rPr lang="en-US" b="1" dirty="0"/>
              <a:t>Features:</a:t>
            </a:r>
            <a:endParaRPr lang="en-US" dirty="0"/>
          </a:p>
          <a:p>
            <a:pPr algn="just" fontAlgn="base"/>
            <a:r>
              <a:rPr lang="en-US" dirty="0"/>
              <a:t>All NP-hard problems are not in NP.</a:t>
            </a:r>
          </a:p>
          <a:p>
            <a:pPr algn="just" fontAlgn="base"/>
            <a:r>
              <a:rPr lang="en-US" dirty="0"/>
              <a:t>It takes a long time to check them. This means if a solution for an NP-hard problem is given then it takes a long time to check whether it is right or not.</a:t>
            </a:r>
          </a:p>
          <a:p>
            <a:pPr algn="just" fontAlgn="base"/>
            <a:r>
              <a:rPr lang="en-US" dirty="0"/>
              <a:t>A problem A is in NP-hard if, for every problem L in NP, there exists a polynomial-time reduction from L to A</a:t>
            </a:r>
            <a:r>
              <a:rPr lang="en-US" dirty="0" smtClean="0"/>
              <a:t>.</a:t>
            </a:r>
            <a:endParaRPr lang="en-US" dirty="0"/>
          </a:p>
        </p:txBody>
      </p:sp>
    </p:spTree>
    <p:extLst>
      <p:ext uri="{BB962C8B-B14F-4D97-AF65-F5344CB8AC3E}">
        <p14:creationId xmlns:p14="http://schemas.microsoft.com/office/powerpoint/2010/main" val="975148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NP-hard class</a:t>
            </a:r>
            <a:endParaRPr lang="en-IN" dirty="0"/>
          </a:p>
        </p:txBody>
      </p:sp>
      <p:sp>
        <p:nvSpPr>
          <p:cNvPr id="3" name="Content Placeholder 2"/>
          <p:cNvSpPr>
            <a:spLocks noGrp="1"/>
          </p:cNvSpPr>
          <p:nvPr>
            <p:ph idx="1"/>
          </p:nvPr>
        </p:nvSpPr>
        <p:spPr/>
        <p:txBody>
          <a:bodyPr/>
          <a:lstStyle/>
          <a:p>
            <a:pPr fontAlgn="base"/>
            <a:r>
              <a:rPr lang="en-US" dirty="0"/>
              <a:t>Some of the examples of problems in Np-hard are:</a:t>
            </a:r>
          </a:p>
          <a:p>
            <a:pPr lvl="1" fontAlgn="base"/>
            <a:r>
              <a:rPr lang="en-US" dirty="0"/>
              <a:t>Halting problem.</a:t>
            </a:r>
          </a:p>
          <a:p>
            <a:pPr lvl="1" fontAlgn="base"/>
            <a:r>
              <a:rPr lang="en-US" dirty="0"/>
              <a:t>Qualified Boolean formulas.</a:t>
            </a:r>
          </a:p>
          <a:p>
            <a:pPr lvl="1" fontAlgn="base"/>
            <a:r>
              <a:rPr lang="en-US" dirty="0"/>
              <a:t>No Hamiltonian cycle.</a:t>
            </a:r>
          </a:p>
        </p:txBody>
      </p:sp>
    </p:spTree>
    <p:extLst>
      <p:ext uri="{BB962C8B-B14F-4D97-AF65-F5344CB8AC3E}">
        <p14:creationId xmlns:p14="http://schemas.microsoft.com/office/powerpoint/2010/main" val="947127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NP-complete class</a:t>
            </a:r>
            <a:endParaRPr lang="en-IN" dirty="0"/>
          </a:p>
        </p:txBody>
      </p:sp>
      <p:sp>
        <p:nvSpPr>
          <p:cNvPr id="3" name="Content Placeholder 2"/>
          <p:cNvSpPr>
            <a:spLocks noGrp="1"/>
          </p:cNvSpPr>
          <p:nvPr>
            <p:ph idx="1"/>
          </p:nvPr>
        </p:nvSpPr>
        <p:spPr/>
        <p:txBody>
          <a:bodyPr/>
          <a:lstStyle/>
          <a:p>
            <a:pPr algn="just" fontAlgn="base"/>
            <a:r>
              <a:rPr lang="en-US" dirty="0"/>
              <a:t>A problem is NP-complete if it is both NP and NP-hard. NP-complete problems are the hardest problems in NP.</a:t>
            </a:r>
          </a:p>
          <a:p>
            <a:pPr algn="just" fontAlgn="base"/>
            <a:r>
              <a:rPr lang="en-US" b="1" dirty="0"/>
              <a:t>Features:</a:t>
            </a:r>
            <a:endParaRPr lang="en-US" dirty="0"/>
          </a:p>
          <a:p>
            <a:pPr algn="just" fontAlgn="base"/>
            <a:r>
              <a:rPr lang="en-US" dirty="0"/>
              <a:t>NP-complete problems are special as any problem in NP class can be transformed or reduced into NP-complete problems in polynomial time.</a:t>
            </a:r>
          </a:p>
          <a:p>
            <a:pPr algn="just" fontAlgn="base"/>
            <a:r>
              <a:rPr lang="en-US" dirty="0"/>
              <a:t>If one could solve an NP-complete problem in polynomial time, then one could also solve any NP problem in polynomial time</a:t>
            </a:r>
            <a:r>
              <a:rPr lang="en-US" dirty="0" smtClean="0"/>
              <a:t>.</a:t>
            </a:r>
            <a:endParaRPr lang="en-US" dirty="0"/>
          </a:p>
        </p:txBody>
      </p:sp>
    </p:spTree>
    <p:extLst>
      <p:ext uri="{BB962C8B-B14F-4D97-AF65-F5344CB8AC3E}">
        <p14:creationId xmlns:p14="http://schemas.microsoft.com/office/powerpoint/2010/main" val="95962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NP-complete class</a:t>
            </a:r>
            <a:endParaRPr lang="en-IN" dirty="0"/>
          </a:p>
        </p:txBody>
      </p:sp>
      <p:sp>
        <p:nvSpPr>
          <p:cNvPr id="3" name="Content Placeholder 2"/>
          <p:cNvSpPr>
            <a:spLocks noGrp="1"/>
          </p:cNvSpPr>
          <p:nvPr>
            <p:ph idx="1"/>
          </p:nvPr>
        </p:nvSpPr>
        <p:spPr/>
        <p:txBody>
          <a:bodyPr/>
          <a:lstStyle/>
          <a:p>
            <a:pPr fontAlgn="base"/>
            <a:r>
              <a:rPr lang="en-US" dirty="0"/>
              <a:t>Some example problems include:</a:t>
            </a:r>
          </a:p>
          <a:p>
            <a:pPr lvl="1" fontAlgn="base"/>
            <a:r>
              <a:rPr lang="en-US" dirty="0"/>
              <a:t>0/1 Knapsack.</a:t>
            </a:r>
          </a:p>
          <a:p>
            <a:pPr lvl="1" fontAlgn="base"/>
            <a:r>
              <a:rPr lang="en-US" dirty="0"/>
              <a:t>Hamiltonian Cycle.</a:t>
            </a:r>
          </a:p>
          <a:p>
            <a:pPr lvl="1" fontAlgn="base"/>
            <a:r>
              <a:rPr lang="en-US" dirty="0"/>
              <a:t>Satisfiability.</a:t>
            </a:r>
          </a:p>
          <a:p>
            <a:pPr lvl="1" fontAlgn="base"/>
            <a:r>
              <a:rPr lang="en-US" dirty="0"/>
              <a:t>Vertex cover.</a:t>
            </a:r>
          </a:p>
          <a:p>
            <a:endParaRPr lang="en-IN" dirty="0"/>
          </a:p>
        </p:txBody>
      </p:sp>
    </p:spTree>
    <p:extLst>
      <p:ext uri="{BB962C8B-B14F-4D97-AF65-F5344CB8AC3E}">
        <p14:creationId xmlns:p14="http://schemas.microsoft.com/office/powerpoint/2010/main" val="1637247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Comparision</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05471011"/>
              </p:ext>
            </p:extLst>
          </p:nvPr>
        </p:nvGraphicFramePr>
        <p:xfrm>
          <a:off x="838200" y="1825625"/>
          <a:ext cx="10515600" cy="49377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899703061"/>
                    </a:ext>
                  </a:extLst>
                </a:gridCol>
                <a:gridCol w="5257800">
                  <a:extLst>
                    <a:ext uri="{9D8B030D-6E8A-4147-A177-3AD203B41FA5}">
                      <a16:colId xmlns:a16="http://schemas.microsoft.com/office/drawing/2014/main" val="3779666984"/>
                    </a:ext>
                  </a:extLst>
                </a:gridCol>
              </a:tblGrid>
              <a:tr h="370840">
                <a:tc>
                  <a:txBody>
                    <a:bodyPr/>
                    <a:lstStyle/>
                    <a:p>
                      <a:pPr algn="just" fontAlgn="base"/>
                      <a:r>
                        <a:rPr lang="en-IN" sz="2400" b="1" dirty="0">
                          <a:effectLst/>
                        </a:rPr>
                        <a:t>Complexity Class</a:t>
                      </a:r>
                      <a:endParaRPr lang="en-IN" sz="2400" b="0" dirty="0">
                        <a:effectLst/>
                      </a:endParaRPr>
                    </a:p>
                  </a:txBody>
                  <a:tcPr marL="76200" marR="76200" marT="106680" marB="106680" anchor="ctr"/>
                </a:tc>
                <a:tc>
                  <a:txBody>
                    <a:bodyPr/>
                    <a:lstStyle/>
                    <a:p>
                      <a:pPr algn="just" fontAlgn="base"/>
                      <a:r>
                        <a:rPr lang="en-IN" sz="2400" b="1">
                          <a:effectLst/>
                        </a:rPr>
                        <a:t>Characteristic feature</a:t>
                      </a:r>
                      <a:endParaRPr lang="en-IN" sz="2400" b="0">
                        <a:effectLst/>
                      </a:endParaRPr>
                    </a:p>
                  </a:txBody>
                  <a:tcPr marL="76200" marR="76200" marT="106680" marB="106680" anchor="ctr"/>
                </a:tc>
                <a:extLst>
                  <a:ext uri="{0D108BD9-81ED-4DB2-BD59-A6C34878D82A}">
                    <a16:rowId xmlns:a16="http://schemas.microsoft.com/office/drawing/2014/main" val="926914740"/>
                  </a:ext>
                </a:extLst>
              </a:tr>
              <a:tr h="370840">
                <a:tc>
                  <a:txBody>
                    <a:bodyPr/>
                    <a:lstStyle/>
                    <a:p>
                      <a:pPr algn="just" fontAlgn="base"/>
                      <a:r>
                        <a:rPr lang="en-IN" sz="2400" b="1">
                          <a:effectLst/>
                        </a:rPr>
                        <a:t>P</a:t>
                      </a:r>
                      <a:endParaRPr lang="en-IN" sz="2400" b="0">
                        <a:effectLst/>
                      </a:endParaRPr>
                    </a:p>
                  </a:txBody>
                  <a:tcPr marL="76200" marR="76200" marT="106680" marB="106680" anchor="ctr"/>
                </a:tc>
                <a:tc>
                  <a:txBody>
                    <a:bodyPr/>
                    <a:lstStyle/>
                    <a:p>
                      <a:pPr algn="just" fontAlgn="base"/>
                      <a:r>
                        <a:rPr lang="en-US" sz="2400" b="0">
                          <a:effectLst/>
                        </a:rPr>
                        <a:t>Easily solvable in polynomial time.</a:t>
                      </a:r>
                    </a:p>
                  </a:txBody>
                  <a:tcPr marL="76200" marR="76200" marT="106680" marB="106680" anchor="ctr"/>
                </a:tc>
                <a:extLst>
                  <a:ext uri="{0D108BD9-81ED-4DB2-BD59-A6C34878D82A}">
                    <a16:rowId xmlns:a16="http://schemas.microsoft.com/office/drawing/2014/main" val="3072982660"/>
                  </a:ext>
                </a:extLst>
              </a:tr>
              <a:tr h="370840">
                <a:tc>
                  <a:txBody>
                    <a:bodyPr/>
                    <a:lstStyle/>
                    <a:p>
                      <a:pPr algn="just" fontAlgn="base"/>
                      <a:r>
                        <a:rPr lang="en-IN" sz="2400" b="1">
                          <a:effectLst/>
                        </a:rPr>
                        <a:t>NP</a:t>
                      </a:r>
                      <a:endParaRPr lang="en-IN" sz="2400" b="0">
                        <a:effectLst/>
                      </a:endParaRPr>
                    </a:p>
                  </a:txBody>
                  <a:tcPr marL="76200" marR="76200" marT="106680" marB="106680" anchor="ctr"/>
                </a:tc>
                <a:tc>
                  <a:txBody>
                    <a:bodyPr/>
                    <a:lstStyle/>
                    <a:p>
                      <a:pPr algn="just" fontAlgn="base"/>
                      <a:r>
                        <a:rPr lang="en-US" sz="2400" b="0">
                          <a:effectLst/>
                        </a:rPr>
                        <a:t>Yes, answers can be checked in polynomial time.</a:t>
                      </a:r>
                    </a:p>
                  </a:txBody>
                  <a:tcPr marL="76200" marR="76200" marT="106680" marB="106680" anchor="ctr"/>
                </a:tc>
                <a:extLst>
                  <a:ext uri="{0D108BD9-81ED-4DB2-BD59-A6C34878D82A}">
                    <a16:rowId xmlns:a16="http://schemas.microsoft.com/office/drawing/2014/main" val="1373704855"/>
                  </a:ext>
                </a:extLst>
              </a:tr>
              <a:tr h="370840">
                <a:tc>
                  <a:txBody>
                    <a:bodyPr/>
                    <a:lstStyle/>
                    <a:p>
                      <a:pPr algn="just" fontAlgn="base"/>
                      <a:r>
                        <a:rPr lang="en-IN" sz="2400" b="1">
                          <a:effectLst/>
                        </a:rPr>
                        <a:t>Co-NP</a:t>
                      </a:r>
                      <a:endParaRPr lang="en-IN" sz="2400" b="0">
                        <a:effectLst/>
                      </a:endParaRPr>
                    </a:p>
                  </a:txBody>
                  <a:tcPr marL="76200" marR="76200" marT="106680" marB="106680" anchor="ctr"/>
                </a:tc>
                <a:tc>
                  <a:txBody>
                    <a:bodyPr/>
                    <a:lstStyle/>
                    <a:p>
                      <a:pPr algn="just" fontAlgn="base"/>
                      <a:r>
                        <a:rPr lang="en-US" sz="2400" b="0">
                          <a:effectLst/>
                        </a:rPr>
                        <a:t>No, answers can be checked in polynomial time.</a:t>
                      </a:r>
                    </a:p>
                  </a:txBody>
                  <a:tcPr marL="76200" marR="76200" marT="106680" marB="106680" anchor="ctr"/>
                </a:tc>
                <a:extLst>
                  <a:ext uri="{0D108BD9-81ED-4DB2-BD59-A6C34878D82A}">
                    <a16:rowId xmlns:a16="http://schemas.microsoft.com/office/drawing/2014/main" val="3808107529"/>
                  </a:ext>
                </a:extLst>
              </a:tr>
              <a:tr h="370840">
                <a:tc>
                  <a:txBody>
                    <a:bodyPr/>
                    <a:lstStyle/>
                    <a:p>
                      <a:pPr algn="just" fontAlgn="base"/>
                      <a:r>
                        <a:rPr lang="en-IN" sz="2400" b="1">
                          <a:effectLst/>
                        </a:rPr>
                        <a:t>NP-hard</a:t>
                      </a:r>
                      <a:endParaRPr lang="en-IN" sz="2400" b="0">
                        <a:effectLst/>
                      </a:endParaRPr>
                    </a:p>
                  </a:txBody>
                  <a:tcPr marL="76200" marR="76200" marT="106680" marB="106680" anchor="ctr"/>
                </a:tc>
                <a:tc>
                  <a:txBody>
                    <a:bodyPr/>
                    <a:lstStyle/>
                    <a:p>
                      <a:pPr algn="just" fontAlgn="base"/>
                      <a:r>
                        <a:rPr lang="en-US" sz="2400" b="0">
                          <a:effectLst/>
                        </a:rPr>
                        <a:t>All NP-hard problems are not in NP and it takes a long time to check them.</a:t>
                      </a:r>
                    </a:p>
                  </a:txBody>
                  <a:tcPr marL="76200" marR="76200" marT="106680" marB="106680" anchor="ctr"/>
                </a:tc>
                <a:extLst>
                  <a:ext uri="{0D108BD9-81ED-4DB2-BD59-A6C34878D82A}">
                    <a16:rowId xmlns:a16="http://schemas.microsoft.com/office/drawing/2014/main" val="2591774320"/>
                  </a:ext>
                </a:extLst>
              </a:tr>
              <a:tr h="370840">
                <a:tc>
                  <a:txBody>
                    <a:bodyPr/>
                    <a:lstStyle/>
                    <a:p>
                      <a:pPr algn="just" fontAlgn="base"/>
                      <a:r>
                        <a:rPr lang="en-IN" sz="2400" b="1">
                          <a:effectLst/>
                        </a:rPr>
                        <a:t>NP-complete</a:t>
                      </a:r>
                      <a:endParaRPr lang="en-IN" sz="2400" b="0">
                        <a:effectLst/>
                      </a:endParaRPr>
                    </a:p>
                  </a:txBody>
                  <a:tcPr marL="76200" marR="76200" marT="106680" marB="106680" anchor="ctr"/>
                </a:tc>
                <a:tc>
                  <a:txBody>
                    <a:bodyPr/>
                    <a:lstStyle/>
                    <a:p>
                      <a:pPr algn="just" fontAlgn="base"/>
                      <a:r>
                        <a:rPr lang="en-US" sz="2400" b="0" dirty="0">
                          <a:effectLst/>
                        </a:rPr>
                        <a:t>A problem that is NP and NP-hard is NP-complete.</a:t>
                      </a:r>
                    </a:p>
                  </a:txBody>
                  <a:tcPr marL="76200" marR="76200" marT="106680" marB="106680" anchor="ctr"/>
                </a:tc>
                <a:extLst>
                  <a:ext uri="{0D108BD9-81ED-4DB2-BD59-A6C34878D82A}">
                    <a16:rowId xmlns:a16="http://schemas.microsoft.com/office/drawing/2014/main" val="1554162385"/>
                  </a:ext>
                </a:extLst>
              </a:tr>
            </a:tbl>
          </a:graphicData>
        </a:graphic>
      </p:graphicFrame>
    </p:spTree>
    <p:extLst>
      <p:ext uri="{BB962C8B-B14F-4D97-AF65-F5344CB8AC3E}">
        <p14:creationId xmlns:p14="http://schemas.microsoft.com/office/powerpoint/2010/main" val="33663128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normAutofit/>
          </a:bodyPr>
          <a:lstStyle/>
          <a:p>
            <a:pPr algn="just" fontAlgn="base"/>
            <a:r>
              <a:rPr lang="en-US" dirty="0"/>
              <a:t>In computer science, there exist some problems whose solutions are not yet found, the problems are divided into classes known as </a:t>
            </a:r>
            <a:r>
              <a:rPr lang="en-US" b="1" dirty="0"/>
              <a:t>Complexity Classes</a:t>
            </a:r>
            <a:r>
              <a:rPr lang="en-US" dirty="0"/>
              <a:t>. </a:t>
            </a:r>
            <a:endParaRPr lang="en-US" dirty="0" smtClean="0"/>
          </a:p>
          <a:p>
            <a:pPr algn="just" fontAlgn="base"/>
            <a:r>
              <a:rPr lang="en-US" dirty="0" smtClean="0"/>
              <a:t>In </a:t>
            </a:r>
            <a:r>
              <a:rPr lang="en-US" dirty="0"/>
              <a:t>complexity theory, a Complexity Class is a set of problems with related complexity. </a:t>
            </a:r>
            <a:endParaRPr lang="en-US" dirty="0" smtClean="0"/>
          </a:p>
          <a:p>
            <a:pPr algn="just" fontAlgn="base"/>
            <a:r>
              <a:rPr lang="en-US" dirty="0" smtClean="0"/>
              <a:t>These </a:t>
            </a:r>
            <a:r>
              <a:rPr lang="en-US" dirty="0"/>
              <a:t>classes help scientists to groups problems based on how much time and space they require to solve problems and verify the solutions. </a:t>
            </a:r>
            <a:endParaRPr lang="en-US" dirty="0" smtClean="0"/>
          </a:p>
          <a:p>
            <a:pPr algn="just" fontAlgn="base"/>
            <a:r>
              <a:rPr lang="en-US" dirty="0" smtClean="0"/>
              <a:t>It </a:t>
            </a:r>
            <a:r>
              <a:rPr lang="en-US" dirty="0"/>
              <a:t>is the branch of the theory of computation that deals with the resources required to solve a problem. </a:t>
            </a:r>
          </a:p>
        </p:txBody>
      </p:sp>
    </p:spTree>
    <p:extLst>
      <p:ext uri="{BB962C8B-B14F-4D97-AF65-F5344CB8AC3E}">
        <p14:creationId xmlns:p14="http://schemas.microsoft.com/office/powerpoint/2010/main" val="1913579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lstStyle/>
          <a:p>
            <a:pPr algn="just" fontAlgn="base"/>
            <a:r>
              <a:rPr lang="en-US" dirty="0"/>
              <a:t>C</a:t>
            </a:r>
            <a:r>
              <a:rPr lang="en-US" dirty="0" smtClean="0"/>
              <a:t>ommon resources are time &amp; space, meaning how much time the algorithm takes to solve problem and corresponding memory usage.</a:t>
            </a:r>
          </a:p>
          <a:p>
            <a:pPr algn="just" fontAlgn="base"/>
            <a:r>
              <a:rPr lang="en-US" dirty="0" smtClean="0"/>
              <a:t>The time complexity of an algorithm is used to describe the number of steps required to solve a problem, but it can also be used to describe how long it takes to verify the answer.</a:t>
            </a:r>
          </a:p>
          <a:p>
            <a:pPr algn="just" fontAlgn="base"/>
            <a:r>
              <a:rPr lang="en-US" dirty="0" smtClean="0"/>
              <a:t>The space complexity of an algorithm describes how much memory is required for the algorithm to operate.</a:t>
            </a:r>
          </a:p>
          <a:p>
            <a:pPr algn="just" fontAlgn="base"/>
            <a:r>
              <a:rPr lang="en-US" dirty="0" smtClean="0"/>
              <a:t>Complexity classes are useful in organizing similar types of problems.</a:t>
            </a:r>
          </a:p>
        </p:txBody>
      </p:sp>
    </p:spTree>
    <p:extLst>
      <p:ext uri="{BB962C8B-B14F-4D97-AF65-F5344CB8AC3E}">
        <p14:creationId xmlns:p14="http://schemas.microsoft.com/office/powerpoint/2010/main" val="3340316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Complexity Classes</a:t>
            </a:r>
            <a:endParaRPr lang="en-IN" dirty="0"/>
          </a:p>
        </p:txBody>
      </p:sp>
      <p:sp>
        <p:nvSpPr>
          <p:cNvPr id="3" name="Content Placeholder 2"/>
          <p:cNvSpPr>
            <a:spLocks noGrp="1"/>
          </p:cNvSpPr>
          <p:nvPr>
            <p:ph idx="1"/>
          </p:nvPr>
        </p:nvSpPr>
        <p:spPr/>
        <p:txBody>
          <a:bodyPr/>
          <a:lstStyle/>
          <a:p>
            <a:r>
              <a:rPr lang="en-US" dirty="0" smtClean="0"/>
              <a:t>P Class</a:t>
            </a:r>
          </a:p>
          <a:p>
            <a:r>
              <a:rPr lang="en-US" dirty="0" smtClean="0"/>
              <a:t>NP Class</a:t>
            </a:r>
          </a:p>
          <a:p>
            <a:r>
              <a:rPr lang="en-US" dirty="0" smtClean="0"/>
              <a:t>NP </a:t>
            </a:r>
            <a:r>
              <a:rPr lang="en-US" dirty="0" smtClean="0"/>
              <a:t>hard</a:t>
            </a:r>
          </a:p>
          <a:p>
            <a:r>
              <a:rPr lang="en-US" dirty="0" smtClean="0"/>
              <a:t>NP complete</a:t>
            </a:r>
            <a:endParaRPr lang="en-IN" dirty="0"/>
          </a:p>
        </p:txBody>
      </p:sp>
    </p:spTree>
    <p:extLst>
      <p:ext uri="{BB962C8B-B14F-4D97-AF65-F5344CB8AC3E}">
        <p14:creationId xmlns:p14="http://schemas.microsoft.com/office/powerpoint/2010/main" val="3266709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 Class</a:t>
            </a:r>
            <a:endParaRPr lang="en-IN" dirty="0"/>
          </a:p>
        </p:txBody>
      </p:sp>
      <p:sp>
        <p:nvSpPr>
          <p:cNvPr id="3" name="Content Placeholder 2"/>
          <p:cNvSpPr>
            <a:spLocks noGrp="1"/>
          </p:cNvSpPr>
          <p:nvPr>
            <p:ph idx="1"/>
          </p:nvPr>
        </p:nvSpPr>
        <p:spPr/>
        <p:txBody>
          <a:bodyPr>
            <a:normAutofit fontScale="92500" lnSpcReduction="20000"/>
          </a:bodyPr>
          <a:lstStyle/>
          <a:p>
            <a:pPr algn="just" fontAlgn="base"/>
            <a:r>
              <a:rPr lang="en-US" dirty="0"/>
              <a:t>The P in the P class stands for </a:t>
            </a:r>
            <a:r>
              <a:rPr lang="en-US" b="1" dirty="0"/>
              <a:t>Polynomial Time.</a:t>
            </a:r>
            <a:r>
              <a:rPr lang="en-US" dirty="0"/>
              <a:t> It is the collection of decision </a:t>
            </a:r>
            <a:r>
              <a:rPr lang="en-US" dirty="0" smtClean="0"/>
              <a:t>problems (</a:t>
            </a:r>
            <a:r>
              <a:rPr lang="en-US" dirty="0"/>
              <a:t>problems with a “yes” or “no” answer) that can be solved by a deterministic machine in polynomial time. </a:t>
            </a:r>
            <a:endParaRPr lang="en-US" dirty="0" smtClean="0"/>
          </a:p>
          <a:p>
            <a:pPr algn="just" fontAlgn="base"/>
            <a:r>
              <a:rPr lang="en-US" dirty="0"/>
              <a:t>More specifically, they are problems that can be solved in time </a:t>
            </a:r>
            <a:r>
              <a:rPr lang="en-US" dirty="0" smtClean="0"/>
              <a:t>O(</a:t>
            </a:r>
            <a:r>
              <a:rPr lang="en-US" dirty="0" err="1"/>
              <a:t>n</a:t>
            </a:r>
            <a:r>
              <a:rPr lang="en-US" baseline="30000" dirty="0" err="1"/>
              <a:t>k</a:t>
            </a:r>
            <a:r>
              <a:rPr lang="en-US" dirty="0" smtClean="0"/>
              <a:t>) </a:t>
            </a:r>
            <a:r>
              <a:rPr lang="en-US" dirty="0"/>
              <a:t>for some constant k, where n is the size of the input to the problem</a:t>
            </a:r>
          </a:p>
          <a:p>
            <a:pPr algn="just" fontAlgn="base"/>
            <a:r>
              <a:rPr lang="en-US" dirty="0"/>
              <a:t>The key is that n is the size of </a:t>
            </a:r>
            <a:r>
              <a:rPr lang="en-US" dirty="0" smtClean="0"/>
              <a:t>input</a:t>
            </a:r>
            <a:endParaRPr lang="en-US" dirty="0" smtClean="0"/>
          </a:p>
          <a:p>
            <a:pPr algn="just" fontAlgn="base"/>
            <a:r>
              <a:rPr lang="en-US" b="1" dirty="0" smtClean="0"/>
              <a:t>Features</a:t>
            </a:r>
            <a:r>
              <a:rPr lang="en-US" b="1" dirty="0"/>
              <a:t>:</a:t>
            </a:r>
            <a:endParaRPr lang="en-US" dirty="0"/>
          </a:p>
          <a:p>
            <a:pPr algn="just" fontAlgn="base"/>
            <a:r>
              <a:rPr lang="en-US" dirty="0"/>
              <a:t>The solution to P problems is easy to find. </a:t>
            </a:r>
          </a:p>
          <a:p>
            <a:pPr algn="just" fontAlgn="base"/>
            <a:r>
              <a:rPr lang="en-US" dirty="0"/>
              <a:t>P is often a class of computational problems that are solvable and tractable. Tractable means that the problems can be solved in theory as well as in </a:t>
            </a:r>
            <a:r>
              <a:rPr lang="en-US" dirty="0" smtClean="0"/>
              <a:t>practice. But </a:t>
            </a:r>
            <a:r>
              <a:rPr lang="en-US" dirty="0"/>
              <a:t>the problems that can be solved in theory but not in practice are known as intractable.</a:t>
            </a:r>
          </a:p>
          <a:p>
            <a:pPr algn="just"/>
            <a:endParaRPr lang="en-IN" dirty="0"/>
          </a:p>
        </p:txBody>
      </p:sp>
    </p:spTree>
    <p:extLst>
      <p:ext uri="{BB962C8B-B14F-4D97-AF65-F5344CB8AC3E}">
        <p14:creationId xmlns:p14="http://schemas.microsoft.com/office/powerpoint/2010/main" val="2946124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 Class</a:t>
            </a:r>
            <a:endParaRPr lang="en-IN" dirty="0"/>
          </a:p>
        </p:txBody>
      </p:sp>
      <p:sp>
        <p:nvSpPr>
          <p:cNvPr id="3" name="Content Placeholder 2"/>
          <p:cNvSpPr>
            <a:spLocks noGrp="1"/>
          </p:cNvSpPr>
          <p:nvPr>
            <p:ph idx="1"/>
          </p:nvPr>
        </p:nvSpPr>
        <p:spPr/>
        <p:txBody>
          <a:bodyPr/>
          <a:lstStyle/>
          <a:p>
            <a:pPr algn="just" fontAlgn="base"/>
            <a:r>
              <a:rPr lang="en-US" dirty="0"/>
              <a:t>P (polynomial time) refers to the class of problems that can be solved by an algorithm in polynomial time. </a:t>
            </a:r>
            <a:endParaRPr lang="en-US" dirty="0" smtClean="0"/>
          </a:p>
          <a:p>
            <a:pPr algn="just" fontAlgn="base"/>
            <a:r>
              <a:rPr lang="en-US" dirty="0" smtClean="0"/>
              <a:t>Problems </a:t>
            </a:r>
            <a:r>
              <a:rPr lang="en-US" dirty="0"/>
              <a:t>in the P class can range from anything as simple as multiplication to finding the largest number in a list. They are the relatively ‘easier’ set of problems</a:t>
            </a:r>
            <a:r>
              <a:rPr lang="en-US" dirty="0" smtClean="0"/>
              <a:t>.</a:t>
            </a:r>
            <a:endParaRPr lang="en-US" dirty="0"/>
          </a:p>
        </p:txBody>
      </p:sp>
    </p:spTree>
    <p:extLst>
      <p:ext uri="{BB962C8B-B14F-4D97-AF65-F5344CB8AC3E}">
        <p14:creationId xmlns:p14="http://schemas.microsoft.com/office/powerpoint/2010/main" val="2737048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NP Class</a:t>
            </a:r>
            <a:endParaRPr lang="en-IN" dirty="0"/>
          </a:p>
        </p:txBody>
      </p:sp>
      <p:sp>
        <p:nvSpPr>
          <p:cNvPr id="3" name="Content Placeholder 2"/>
          <p:cNvSpPr>
            <a:spLocks noGrp="1"/>
          </p:cNvSpPr>
          <p:nvPr>
            <p:ph idx="1"/>
          </p:nvPr>
        </p:nvSpPr>
        <p:spPr/>
        <p:txBody>
          <a:bodyPr>
            <a:normAutofit fontScale="92500" lnSpcReduction="20000"/>
          </a:bodyPr>
          <a:lstStyle/>
          <a:p>
            <a:pPr algn="just" fontAlgn="base"/>
            <a:r>
              <a:rPr lang="en-US" dirty="0"/>
              <a:t>The NP in NP class stands for </a:t>
            </a:r>
            <a:r>
              <a:rPr lang="en-US" b="1" dirty="0"/>
              <a:t>Non-deterministic Polynomial Time</a:t>
            </a:r>
            <a:r>
              <a:rPr lang="en-US" dirty="0"/>
              <a:t>. It is the collection of decision problems that can be solved by a non-deterministic machine in polynomial time. </a:t>
            </a:r>
            <a:endParaRPr lang="en-US" dirty="0" smtClean="0"/>
          </a:p>
          <a:p>
            <a:pPr algn="just" fontAlgn="base"/>
            <a:r>
              <a:rPr lang="en-US" dirty="0" smtClean="0"/>
              <a:t>Meaning “If </a:t>
            </a:r>
            <a:r>
              <a:rPr lang="en-US" dirty="0"/>
              <a:t>I have unlimited compute power (i.e. as many computers as I need), I am capable of solving any problem in at most polynomial time”. </a:t>
            </a:r>
            <a:endParaRPr lang="en-US" dirty="0" smtClean="0"/>
          </a:p>
          <a:p>
            <a:pPr algn="just" fontAlgn="base"/>
            <a:r>
              <a:rPr lang="en-US" dirty="0" smtClean="0"/>
              <a:t>More </a:t>
            </a:r>
            <a:r>
              <a:rPr lang="en-US" dirty="0"/>
              <a:t>intuitively though, it refers to the class of problems that currently, has no way of finding a quick (polynomial time) enough answer, BUT can be quickly verified (in polynomial time) if one provides the solution to the problem. </a:t>
            </a:r>
            <a:endParaRPr lang="en-US" dirty="0" smtClean="0"/>
          </a:p>
          <a:p>
            <a:pPr algn="just" fontAlgn="base"/>
            <a:r>
              <a:rPr lang="en-US" b="1" dirty="0" smtClean="0"/>
              <a:t>Features</a:t>
            </a:r>
            <a:r>
              <a:rPr lang="en-US" b="1" dirty="0"/>
              <a:t>:</a:t>
            </a:r>
            <a:endParaRPr lang="en-US" dirty="0"/>
          </a:p>
          <a:p>
            <a:pPr algn="just" fontAlgn="base"/>
            <a:r>
              <a:rPr lang="en-US" dirty="0"/>
              <a:t>The solutions of the NP class are hard to find since they are being solved by a non-deterministic machine but the solutions are easy to verify.</a:t>
            </a:r>
          </a:p>
          <a:p>
            <a:pPr algn="just" fontAlgn="base"/>
            <a:r>
              <a:rPr lang="en-US" dirty="0"/>
              <a:t>Problems of NP can be verified by a Turing machine in polynomial time. </a:t>
            </a:r>
          </a:p>
          <a:p>
            <a:pPr algn="just"/>
            <a:endParaRPr lang="en-IN" dirty="0"/>
          </a:p>
        </p:txBody>
      </p:sp>
    </p:spTree>
    <p:extLst>
      <p:ext uri="{BB962C8B-B14F-4D97-AF65-F5344CB8AC3E}">
        <p14:creationId xmlns:p14="http://schemas.microsoft.com/office/powerpoint/2010/main" val="4130651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NP Class</a:t>
            </a:r>
            <a:endParaRPr lang="en-IN" dirty="0"/>
          </a:p>
        </p:txBody>
      </p:sp>
      <p:sp>
        <p:nvSpPr>
          <p:cNvPr id="3" name="Content Placeholder 2"/>
          <p:cNvSpPr>
            <a:spLocks noGrp="1"/>
          </p:cNvSpPr>
          <p:nvPr>
            <p:ph idx="1"/>
          </p:nvPr>
        </p:nvSpPr>
        <p:spPr/>
        <p:txBody>
          <a:bodyPr>
            <a:normAutofit lnSpcReduction="10000"/>
          </a:bodyPr>
          <a:lstStyle/>
          <a:p>
            <a:pPr algn="just" fontAlgn="base"/>
            <a:r>
              <a:rPr lang="en-US" dirty="0"/>
              <a:t>Let us consider an example to better understand the NP class. Suppose there is a company having a total of 1000 employees having unique employee IDs. Assume that there are 200 rooms available for them. A selection of 200 employees must be paired together, but the CEO of the company has the data of some employees who can’t work in the same room due to some personal reasons</a:t>
            </a:r>
            <a:r>
              <a:rPr lang="en-US" dirty="0" smtClean="0"/>
              <a:t>.</a:t>
            </a:r>
          </a:p>
          <a:p>
            <a:pPr algn="just" fontAlgn="base"/>
            <a:r>
              <a:rPr lang="en-US" dirty="0" smtClean="0"/>
              <a:t>This </a:t>
            </a:r>
            <a:r>
              <a:rPr lang="en-US" dirty="0"/>
              <a:t>is an example of an NP problem. Since it is easy to check if the given choice of 200 employees proposed by a coworker is satisfactory or not i.e. no pair taken from the coworker list appears on the list given by the CEO. But generating such a list from scratch seems to be so hard as to be completely impractical.</a:t>
            </a:r>
          </a:p>
          <a:p>
            <a:pPr algn="just"/>
            <a:endParaRPr lang="en-IN" dirty="0"/>
          </a:p>
        </p:txBody>
      </p:sp>
    </p:spTree>
    <p:extLst>
      <p:ext uri="{BB962C8B-B14F-4D97-AF65-F5344CB8AC3E}">
        <p14:creationId xmlns:p14="http://schemas.microsoft.com/office/powerpoint/2010/main" val="4025330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NP Class</a:t>
            </a:r>
          </a:p>
        </p:txBody>
      </p:sp>
      <p:sp>
        <p:nvSpPr>
          <p:cNvPr id="3" name="Content Placeholder 2"/>
          <p:cNvSpPr>
            <a:spLocks noGrp="1"/>
          </p:cNvSpPr>
          <p:nvPr>
            <p:ph idx="1"/>
          </p:nvPr>
        </p:nvSpPr>
        <p:spPr/>
        <p:txBody>
          <a:bodyPr>
            <a:normAutofit fontScale="92500" lnSpcReduction="10000"/>
          </a:bodyPr>
          <a:lstStyle/>
          <a:p>
            <a:pPr algn="just"/>
            <a:r>
              <a:rPr lang="en-US" dirty="0" smtClean="0"/>
              <a:t>Another effective example </a:t>
            </a:r>
            <a:r>
              <a:rPr lang="en-US" dirty="0"/>
              <a:t>is Sudoku. Given an unsolved Sudoku grid (9 x 9 for example), it would take an algorithm a fair amount of time to solve one. </a:t>
            </a:r>
            <a:endParaRPr lang="en-US" dirty="0" smtClean="0"/>
          </a:p>
          <a:p>
            <a:pPr algn="just"/>
            <a:r>
              <a:rPr lang="en-US" dirty="0" smtClean="0"/>
              <a:t>However</a:t>
            </a:r>
            <a:r>
              <a:rPr lang="en-US" dirty="0"/>
              <a:t>, if the 9 x 9 grid increases to a 100 x 100 or 10,000 x 10,000 grid, the time it would take to solve it would increase exponentially because the problem itself becomes significantly harder. </a:t>
            </a:r>
            <a:endParaRPr lang="en-US" dirty="0" smtClean="0"/>
          </a:p>
          <a:p>
            <a:pPr algn="just"/>
            <a:r>
              <a:rPr lang="en-US" dirty="0" smtClean="0"/>
              <a:t>However</a:t>
            </a:r>
            <a:r>
              <a:rPr lang="en-US" dirty="0"/>
              <a:t>, given a solved Sudoku grid (of 9 x 9), it is fairly straightforward to verify that the particular solution is indeed correct even if the size scales to 10,000 by 10,000. It would be slower, but the time to check a solution increases at a slower rate (</a:t>
            </a:r>
            <a:r>
              <a:rPr lang="en-US" dirty="0" err="1"/>
              <a:t>polynomially</a:t>
            </a:r>
            <a:r>
              <a:rPr lang="en-US" dirty="0" smtClean="0"/>
              <a:t>).</a:t>
            </a:r>
          </a:p>
          <a:p>
            <a:pPr algn="just"/>
            <a:r>
              <a:rPr lang="en-US" dirty="0"/>
              <a:t>There are many other NP problems out there, including the Knapsack problem and the Traveling Salesmen problem, and they are similar in that they are hard to solve but quick to verify</a:t>
            </a:r>
            <a:r>
              <a:rPr lang="en-US" dirty="0" smtClean="0"/>
              <a:t>.</a:t>
            </a:r>
            <a:endParaRPr lang="en-IN" dirty="0"/>
          </a:p>
        </p:txBody>
      </p:sp>
    </p:spTree>
    <p:extLst>
      <p:ext uri="{BB962C8B-B14F-4D97-AF65-F5344CB8AC3E}">
        <p14:creationId xmlns:p14="http://schemas.microsoft.com/office/powerpoint/2010/main" val="3683598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857</Words>
  <Application>Microsoft Office PowerPoint</Application>
  <PresentationFormat>Widescreen</PresentationFormat>
  <Paragraphs>86</Paragraphs>
  <Slides>16</Slides>
  <Notes>1</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Computational Complexity</vt:lpstr>
      <vt:lpstr>Introduction</vt:lpstr>
      <vt:lpstr>Introduction</vt:lpstr>
      <vt:lpstr>Types of Complexity Classes</vt:lpstr>
      <vt:lpstr>P Class</vt:lpstr>
      <vt:lpstr>P Class</vt:lpstr>
      <vt:lpstr>NP Class</vt:lpstr>
      <vt:lpstr>NP Class</vt:lpstr>
      <vt:lpstr>NP Class</vt:lpstr>
      <vt:lpstr>Co-NP Class</vt:lpstr>
      <vt:lpstr>PowerPoint Presentation</vt:lpstr>
      <vt:lpstr>NP-hard class</vt:lpstr>
      <vt:lpstr>NP-hard class</vt:lpstr>
      <vt:lpstr>NP-complete class</vt:lpstr>
      <vt:lpstr>NP-complete class</vt:lpstr>
      <vt:lpstr>Comparision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Complexity Classes P, NP, CoNP, NP hard &amp; NP complete</dc:title>
  <dc:creator>Admin</dc:creator>
  <cp:lastModifiedBy>Admin</cp:lastModifiedBy>
  <cp:revision>12</cp:revision>
  <dcterms:created xsi:type="dcterms:W3CDTF">2022-05-17T14:55:03Z</dcterms:created>
  <dcterms:modified xsi:type="dcterms:W3CDTF">2022-05-18T08:50:48Z</dcterms:modified>
</cp:coreProperties>
</file>