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1" r:id="rId2"/>
    <p:sldId id="307" r:id="rId3"/>
    <p:sldId id="308" r:id="rId4"/>
    <p:sldId id="316" r:id="rId5"/>
    <p:sldId id="317" r:id="rId6"/>
    <p:sldId id="310" r:id="rId7"/>
    <p:sldId id="309" r:id="rId8"/>
    <p:sldId id="312" r:id="rId9"/>
    <p:sldId id="313" r:id="rId10"/>
    <p:sldId id="314" r:id="rId11"/>
    <p:sldId id="315" r:id="rId12"/>
    <p:sldId id="323" r:id="rId13"/>
    <p:sldId id="311" r:id="rId14"/>
    <p:sldId id="318" r:id="rId15"/>
    <p:sldId id="319" r:id="rId16"/>
    <p:sldId id="320" r:id="rId17"/>
    <p:sldId id="32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3" d="100"/>
          <a:sy n="83" d="100"/>
        </p:scale>
        <p:origin x="18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FFC52-524C-414E-A687-E8A532A0486A}"/>
              </a:ext>
            </a:extLst>
          </p:cNvPr>
          <p:cNvSpPr>
            <a:spLocks noGrp="1"/>
          </p:cNvSpPr>
          <p:nvPr>
            <p:ph type="ctrTitle"/>
          </p:nvPr>
        </p:nvSpPr>
        <p:spPr>
          <a:xfrm>
            <a:off x="1524000" y="1122363"/>
            <a:ext cx="9144000" cy="2387600"/>
          </a:xfrm>
        </p:spPr>
        <p:txBody>
          <a:bodyPr anchor="b"/>
          <a:lstStyle>
            <a:lvl1pPr algn="ctr">
              <a:defRPr sz="6000">
                <a:latin typeface="Times New Roman" panose="02020603050405020304" pitchFamily="18" charset="0"/>
                <a:cs typeface="Times New Roman" panose="02020603050405020304" pitchFamily="18" charset="0"/>
              </a:defRPr>
            </a:lvl1pPr>
          </a:lstStyle>
          <a:p>
            <a:r>
              <a:rPr lang="en-US" dirty="0"/>
              <a:t>Click to edit Master title style</a:t>
            </a:r>
            <a:endParaRPr lang="en-IN" dirty="0"/>
          </a:p>
        </p:txBody>
      </p:sp>
      <p:sp>
        <p:nvSpPr>
          <p:cNvPr id="3" name="Subtitle 2">
            <a:extLst>
              <a:ext uri="{FF2B5EF4-FFF2-40B4-BE49-F238E27FC236}">
                <a16:creationId xmlns:a16="http://schemas.microsoft.com/office/drawing/2014/main" id="{EA4F0774-E125-4D61-BEA0-CB7BD8671475}"/>
              </a:ext>
            </a:extLst>
          </p:cNvPr>
          <p:cNvSpPr>
            <a:spLocks noGrp="1"/>
          </p:cNvSpPr>
          <p:nvPr>
            <p:ph type="subTitle" idx="1"/>
          </p:nvPr>
        </p:nvSpPr>
        <p:spPr>
          <a:xfrm>
            <a:off x="1524000" y="3602038"/>
            <a:ext cx="9144000" cy="1655762"/>
          </a:xfrm>
        </p:spPr>
        <p:txBody>
          <a:bodyPr/>
          <a:lstStyle>
            <a:lvl1pPr marL="0" indent="0" algn="ctr">
              <a:buNone/>
              <a:defRPr sz="240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N" dirty="0"/>
          </a:p>
        </p:txBody>
      </p:sp>
      <p:sp>
        <p:nvSpPr>
          <p:cNvPr id="4" name="Date Placeholder 3">
            <a:extLst>
              <a:ext uri="{FF2B5EF4-FFF2-40B4-BE49-F238E27FC236}">
                <a16:creationId xmlns:a16="http://schemas.microsoft.com/office/drawing/2014/main" id="{A9E12DC5-0494-4EA3-AAA0-7C97D39E534F}"/>
              </a:ext>
            </a:extLst>
          </p:cNvPr>
          <p:cNvSpPr>
            <a:spLocks noGrp="1"/>
          </p:cNvSpPr>
          <p:nvPr>
            <p:ph type="dt" sz="half" idx="10"/>
          </p:nvPr>
        </p:nvSpPr>
        <p:spPr/>
        <p:txBody>
          <a:bodyPr/>
          <a:lstStyle/>
          <a:p>
            <a:fld id="{AED6706B-D867-4D41-A277-CB24D025B170}" type="datetimeFigureOut">
              <a:rPr lang="en-IN" smtClean="0"/>
              <a:t>30-05-2022</a:t>
            </a:fld>
            <a:endParaRPr lang="en-IN"/>
          </a:p>
        </p:txBody>
      </p:sp>
      <p:sp>
        <p:nvSpPr>
          <p:cNvPr id="5" name="Footer Placeholder 4">
            <a:extLst>
              <a:ext uri="{FF2B5EF4-FFF2-40B4-BE49-F238E27FC236}">
                <a16:creationId xmlns:a16="http://schemas.microsoft.com/office/drawing/2014/main" id="{F64B8C8C-F9B7-49B1-B879-6EDF92B1DB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09BD57-9685-4769-9760-017FB8DA05C4}"/>
              </a:ext>
            </a:extLst>
          </p:cNvPr>
          <p:cNvSpPr>
            <a:spLocks noGrp="1"/>
          </p:cNvSpPr>
          <p:nvPr>
            <p:ph type="sldNum" sz="quarter" idx="12"/>
          </p:nvPr>
        </p:nvSpPr>
        <p:spPr/>
        <p:txBody>
          <a:bodyPr/>
          <a:lstStyle/>
          <a:p>
            <a:fld id="{7945E81A-BA2D-41D4-9509-E5DB0F68F366}" type="slidenum">
              <a:rPr lang="en-IN" smtClean="0"/>
              <a:t>‹#›</a:t>
            </a:fld>
            <a:endParaRPr lang="en-IN"/>
          </a:p>
        </p:txBody>
      </p:sp>
    </p:spTree>
    <p:extLst>
      <p:ext uri="{BB962C8B-B14F-4D97-AF65-F5344CB8AC3E}">
        <p14:creationId xmlns:p14="http://schemas.microsoft.com/office/powerpoint/2010/main" val="1529620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33B65-2A40-48B8-A24F-9B71A241B26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06CF030-CD1D-46E1-99A7-65DAAF0FC5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8B4E11-2A04-444D-B339-12029C464614}"/>
              </a:ext>
            </a:extLst>
          </p:cNvPr>
          <p:cNvSpPr>
            <a:spLocks noGrp="1"/>
          </p:cNvSpPr>
          <p:nvPr>
            <p:ph type="dt" sz="half" idx="10"/>
          </p:nvPr>
        </p:nvSpPr>
        <p:spPr/>
        <p:txBody>
          <a:bodyPr/>
          <a:lstStyle/>
          <a:p>
            <a:fld id="{AED6706B-D867-4D41-A277-CB24D025B170}" type="datetimeFigureOut">
              <a:rPr lang="en-IN" smtClean="0"/>
              <a:t>30-05-2022</a:t>
            </a:fld>
            <a:endParaRPr lang="en-IN"/>
          </a:p>
        </p:txBody>
      </p:sp>
      <p:sp>
        <p:nvSpPr>
          <p:cNvPr id="5" name="Footer Placeholder 4">
            <a:extLst>
              <a:ext uri="{FF2B5EF4-FFF2-40B4-BE49-F238E27FC236}">
                <a16:creationId xmlns:a16="http://schemas.microsoft.com/office/drawing/2014/main" id="{43866826-EC2E-49C5-9B50-74C261E8AF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DFB2B6-E30E-44D2-B82F-59181BA7E4F8}"/>
              </a:ext>
            </a:extLst>
          </p:cNvPr>
          <p:cNvSpPr>
            <a:spLocks noGrp="1"/>
          </p:cNvSpPr>
          <p:nvPr>
            <p:ph type="sldNum" sz="quarter" idx="12"/>
          </p:nvPr>
        </p:nvSpPr>
        <p:spPr/>
        <p:txBody>
          <a:bodyPr/>
          <a:lstStyle/>
          <a:p>
            <a:fld id="{7945E81A-BA2D-41D4-9509-E5DB0F68F366}" type="slidenum">
              <a:rPr lang="en-IN" smtClean="0"/>
              <a:t>‹#›</a:t>
            </a:fld>
            <a:endParaRPr lang="en-IN"/>
          </a:p>
        </p:txBody>
      </p:sp>
    </p:spTree>
    <p:extLst>
      <p:ext uri="{BB962C8B-B14F-4D97-AF65-F5344CB8AC3E}">
        <p14:creationId xmlns:p14="http://schemas.microsoft.com/office/powerpoint/2010/main" val="1803731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A1F700-CE2B-4E44-A0B1-BFAF7F62ED9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3A98273-07B8-4559-87E8-EDC854AEE9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B0A549-6A38-4211-AD8B-E393C225E77E}"/>
              </a:ext>
            </a:extLst>
          </p:cNvPr>
          <p:cNvSpPr>
            <a:spLocks noGrp="1"/>
          </p:cNvSpPr>
          <p:nvPr>
            <p:ph type="dt" sz="half" idx="10"/>
          </p:nvPr>
        </p:nvSpPr>
        <p:spPr/>
        <p:txBody>
          <a:bodyPr/>
          <a:lstStyle/>
          <a:p>
            <a:fld id="{AED6706B-D867-4D41-A277-CB24D025B170}" type="datetimeFigureOut">
              <a:rPr lang="en-IN" smtClean="0"/>
              <a:t>30-05-2022</a:t>
            </a:fld>
            <a:endParaRPr lang="en-IN"/>
          </a:p>
        </p:txBody>
      </p:sp>
      <p:sp>
        <p:nvSpPr>
          <p:cNvPr id="5" name="Footer Placeholder 4">
            <a:extLst>
              <a:ext uri="{FF2B5EF4-FFF2-40B4-BE49-F238E27FC236}">
                <a16:creationId xmlns:a16="http://schemas.microsoft.com/office/drawing/2014/main" id="{9E047EF0-8487-420E-84CA-27C0649737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46CC34-3BA6-4B6A-A578-4C93A8C4A33D}"/>
              </a:ext>
            </a:extLst>
          </p:cNvPr>
          <p:cNvSpPr>
            <a:spLocks noGrp="1"/>
          </p:cNvSpPr>
          <p:nvPr>
            <p:ph type="sldNum" sz="quarter" idx="12"/>
          </p:nvPr>
        </p:nvSpPr>
        <p:spPr/>
        <p:txBody>
          <a:bodyPr/>
          <a:lstStyle/>
          <a:p>
            <a:fld id="{7945E81A-BA2D-41D4-9509-E5DB0F68F366}" type="slidenum">
              <a:rPr lang="en-IN" smtClean="0"/>
              <a:t>‹#›</a:t>
            </a:fld>
            <a:endParaRPr lang="en-IN"/>
          </a:p>
        </p:txBody>
      </p:sp>
    </p:spTree>
    <p:extLst>
      <p:ext uri="{BB962C8B-B14F-4D97-AF65-F5344CB8AC3E}">
        <p14:creationId xmlns:p14="http://schemas.microsoft.com/office/powerpoint/2010/main" val="83717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6A4EE-6C75-4D91-9696-B7F9AB85C354}"/>
              </a:ext>
            </a:extLst>
          </p:cNvPr>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5A23341A-17CC-4882-BD21-E11E74F4113E}"/>
              </a:ext>
            </a:extLst>
          </p:cNvPr>
          <p:cNvSpPr>
            <a:spLocks noGrp="1"/>
          </p:cNvSpPr>
          <p:nvPr>
            <p:ph idx="1"/>
          </p:nvPr>
        </p:nvSpPr>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6EC8AC96-A65B-4B63-952F-4D5C9C20096A}"/>
              </a:ext>
            </a:extLst>
          </p:cNvPr>
          <p:cNvSpPr>
            <a:spLocks noGrp="1"/>
          </p:cNvSpPr>
          <p:nvPr>
            <p:ph type="dt" sz="half" idx="10"/>
          </p:nvPr>
        </p:nvSpPr>
        <p:spPr/>
        <p:txBody>
          <a:bodyPr/>
          <a:lstStyle/>
          <a:p>
            <a:fld id="{AED6706B-D867-4D41-A277-CB24D025B170}" type="datetimeFigureOut">
              <a:rPr lang="en-IN" smtClean="0"/>
              <a:t>30-05-2022</a:t>
            </a:fld>
            <a:endParaRPr lang="en-IN"/>
          </a:p>
        </p:txBody>
      </p:sp>
      <p:sp>
        <p:nvSpPr>
          <p:cNvPr id="5" name="Footer Placeholder 4">
            <a:extLst>
              <a:ext uri="{FF2B5EF4-FFF2-40B4-BE49-F238E27FC236}">
                <a16:creationId xmlns:a16="http://schemas.microsoft.com/office/drawing/2014/main" id="{8B9B6F7F-BA7E-4B51-80E0-7CCC56358A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28E9C8-2929-4F03-A8BF-A8A74CC7449A}"/>
              </a:ext>
            </a:extLst>
          </p:cNvPr>
          <p:cNvSpPr>
            <a:spLocks noGrp="1"/>
          </p:cNvSpPr>
          <p:nvPr>
            <p:ph type="sldNum" sz="quarter" idx="12"/>
          </p:nvPr>
        </p:nvSpPr>
        <p:spPr/>
        <p:txBody>
          <a:bodyPr/>
          <a:lstStyle/>
          <a:p>
            <a:fld id="{7945E81A-BA2D-41D4-9509-E5DB0F68F366}" type="slidenum">
              <a:rPr lang="en-IN" smtClean="0"/>
              <a:t>‹#›</a:t>
            </a:fld>
            <a:endParaRPr lang="en-IN"/>
          </a:p>
        </p:txBody>
      </p:sp>
    </p:spTree>
    <p:extLst>
      <p:ext uri="{BB962C8B-B14F-4D97-AF65-F5344CB8AC3E}">
        <p14:creationId xmlns:p14="http://schemas.microsoft.com/office/powerpoint/2010/main" val="692607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64A4A-D143-457C-8381-DB8D0C5A56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9887622-F252-4BA3-ABB8-BB87DB847C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1C321A-3D9A-4D8E-9374-D69C4C69B249}"/>
              </a:ext>
            </a:extLst>
          </p:cNvPr>
          <p:cNvSpPr>
            <a:spLocks noGrp="1"/>
          </p:cNvSpPr>
          <p:nvPr>
            <p:ph type="dt" sz="half" idx="10"/>
          </p:nvPr>
        </p:nvSpPr>
        <p:spPr/>
        <p:txBody>
          <a:bodyPr/>
          <a:lstStyle/>
          <a:p>
            <a:fld id="{AED6706B-D867-4D41-A277-CB24D025B170}" type="datetimeFigureOut">
              <a:rPr lang="en-IN" smtClean="0"/>
              <a:t>30-05-2022</a:t>
            </a:fld>
            <a:endParaRPr lang="en-IN"/>
          </a:p>
        </p:txBody>
      </p:sp>
      <p:sp>
        <p:nvSpPr>
          <p:cNvPr id="5" name="Footer Placeholder 4">
            <a:extLst>
              <a:ext uri="{FF2B5EF4-FFF2-40B4-BE49-F238E27FC236}">
                <a16:creationId xmlns:a16="http://schemas.microsoft.com/office/drawing/2014/main" id="{E4137820-966B-40D4-85AD-855E8EC1A8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835E0F-47EC-45B2-8C4D-19B09A5F809E}"/>
              </a:ext>
            </a:extLst>
          </p:cNvPr>
          <p:cNvSpPr>
            <a:spLocks noGrp="1"/>
          </p:cNvSpPr>
          <p:nvPr>
            <p:ph type="sldNum" sz="quarter" idx="12"/>
          </p:nvPr>
        </p:nvSpPr>
        <p:spPr/>
        <p:txBody>
          <a:bodyPr/>
          <a:lstStyle/>
          <a:p>
            <a:fld id="{7945E81A-BA2D-41D4-9509-E5DB0F68F366}" type="slidenum">
              <a:rPr lang="en-IN" smtClean="0"/>
              <a:t>‹#›</a:t>
            </a:fld>
            <a:endParaRPr lang="en-IN"/>
          </a:p>
        </p:txBody>
      </p:sp>
    </p:spTree>
    <p:extLst>
      <p:ext uri="{BB962C8B-B14F-4D97-AF65-F5344CB8AC3E}">
        <p14:creationId xmlns:p14="http://schemas.microsoft.com/office/powerpoint/2010/main" val="3328471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43ED4-7D4A-441B-9E12-02174697476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40E3600-8C24-4DC3-9EC1-3A3CA6F174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A526FB5-68D0-471E-AD64-474EF3D85D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C9FBA11-1479-430C-99ED-9065276F7002}"/>
              </a:ext>
            </a:extLst>
          </p:cNvPr>
          <p:cNvSpPr>
            <a:spLocks noGrp="1"/>
          </p:cNvSpPr>
          <p:nvPr>
            <p:ph type="dt" sz="half" idx="10"/>
          </p:nvPr>
        </p:nvSpPr>
        <p:spPr/>
        <p:txBody>
          <a:bodyPr/>
          <a:lstStyle/>
          <a:p>
            <a:fld id="{AED6706B-D867-4D41-A277-CB24D025B170}" type="datetimeFigureOut">
              <a:rPr lang="en-IN" smtClean="0"/>
              <a:t>30-05-2022</a:t>
            </a:fld>
            <a:endParaRPr lang="en-IN"/>
          </a:p>
        </p:txBody>
      </p:sp>
      <p:sp>
        <p:nvSpPr>
          <p:cNvPr id="6" name="Footer Placeholder 5">
            <a:extLst>
              <a:ext uri="{FF2B5EF4-FFF2-40B4-BE49-F238E27FC236}">
                <a16:creationId xmlns:a16="http://schemas.microsoft.com/office/drawing/2014/main" id="{B10F3829-973D-493F-B6D8-EC01E87117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6D26341-8E7E-4D5A-A239-14894EF4C955}"/>
              </a:ext>
            </a:extLst>
          </p:cNvPr>
          <p:cNvSpPr>
            <a:spLocks noGrp="1"/>
          </p:cNvSpPr>
          <p:nvPr>
            <p:ph type="sldNum" sz="quarter" idx="12"/>
          </p:nvPr>
        </p:nvSpPr>
        <p:spPr/>
        <p:txBody>
          <a:bodyPr/>
          <a:lstStyle/>
          <a:p>
            <a:fld id="{7945E81A-BA2D-41D4-9509-E5DB0F68F366}" type="slidenum">
              <a:rPr lang="en-IN" smtClean="0"/>
              <a:t>‹#›</a:t>
            </a:fld>
            <a:endParaRPr lang="en-IN"/>
          </a:p>
        </p:txBody>
      </p:sp>
    </p:spTree>
    <p:extLst>
      <p:ext uri="{BB962C8B-B14F-4D97-AF65-F5344CB8AC3E}">
        <p14:creationId xmlns:p14="http://schemas.microsoft.com/office/powerpoint/2010/main" val="611753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57D50-496F-423B-A002-6A703135A15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48B2F48-E209-4622-83C3-D824EC6036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B46F6A-CD0F-4304-A67C-BE6F7D3FD5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63B3CAB-A7DF-43F5-B018-AF490CBD70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26BC1C-9668-495F-AADF-6E3235F6E2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4C2FF49-3481-438F-8AE6-08B204E28704}"/>
              </a:ext>
            </a:extLst>
          </p:cNvPr>
          <p:cNvSpPr>
            <a:spLocks noGrp="1"/>
          </p:cNvSpPr>
          <p:nvPr>
            <p:ph type="dt" sz="half" idx="10"/>
          </p:nvPr>
        </p:nvSpPr>
        <p:spPr/>
        <p:txBody>
          <a:bodyPr/>
          <a:lstStyle/>
          <a:p>
            <a:fld id="{AED6706B-D867-4D41-A277-CB24D025B170}" type="datetimeFigureOut">
              <a:rPr lang="en-IN" smtClean="0"/>
              <a:t>30-05-2022</a:t>
            </a:fld>
            <a:endParaRPr lang="en-IN"/>
          </a:p>
        </p:txBody>
      </p:sp>
      <p:sp>
        <p:nvSpPr>
          <p:cNvPr id="8" name="Footer Placeholder 7">
            <a:extLst>
              <a:ext uri="{FF2B5EF4-FFF2-40B4-BE49-F238E27FC236}">
                <a16:creationId xmlns:a16="http://schemas.microsoft.com/office/drawing/2014/main" id="{F69D7ED9-C5AC-4F83-BA34-E779EE9B08C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9CC1D63-9916-42B6-B8AC-575E018FD056}"/>
              </a:ext>
            </a:extLst>
          </p:cNvPr>
          <p:cNvSpPr>
            <a:spLocks noGrp="1"/>
          </p:cNvSpPr>
          <p:nvPr>
            <p:ph type="sldNum" sz="quarter" idx="12"/>
          </p:nvPr>
        </p:nvSpPr>
        <p:spPr/>
        <p:txBody>
          <a:bodyPr/>
          <a:lstStyle/>
          <a:p>
            <a:fld id="{7945E81A-BA2D-41D4-9509-E5DB0F68F366}" type="slidenum">
              <a:rPr lang="en-IN" smtClean="0"/>
              <a:t>‹#›</a:t>
            </a:fld>
            <a:endParaRPr lang="en-IN"/>
          </a:p>
        </p:txBody>
      </p:sp>
    </p:spTree>
    <p:extLst>
      <p:ext uri="{BB962C8B-B14F-4D97-AF65-F5344CB8AC3E}">
        <p14:creationId xmlns:p14="http://schemas.microsoft.com/office/powerpoint/2010/main" val="3903789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F4F55-7B0E-447E-9FC7-8DABF08B8F1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EB340D5-F318-4C4D-8E28-B90D5C9C89D7}"/>
              </a:ext>
            </a:extLst>
          </p:cNvPr>
          <p:cNvSpPr>
            <a:spLocks noGrp="1"/>
          </p:cNvSpPr>
          <p:nvPr>
            <p:ph type="dt" sz="half" idx="10"/>
          </p:nvPr>
        </p:nvSpPr>
        <p:spPr/>
        <p:txBody>
          <a:bodyPr/>
          <a:lstStyle/>
          <a:p>
            <a:fld id="{AED6706B-D867-4D41-A277-CB24D025B170}" type="datetimeFigureOut">
              <a:rPr lang="en-IN" smtClean="0"/>
              <a:t>30-05-2022</a:t>
            </a:fld>
            <a:endParaRPr lang="en-IN"/>
          </a:p>
        </p:txBody>
      </p:sp>
      <p:sp>
        <p:nvSpPr>
          <p:cNvPr id="4" name="Footer Placeholder 3">
            <a:extLst>
              <a:ext uri="{FF2B5EF4-FFF2-40B4-BE49-F238E27FC236}">
                <a16:creationId xmlns:a16="http://schemas.microsoft.com/office/drawing/2014/main" id="{E3B04D17-56D2-4096-966F-8EA68D6C866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DA40D6D-B82C-4E07-A45C-32DC8B32B5CD}"/>
              </a:ext>
            </a:extLst>
          </p:cNvPr>
          <p:cNvSpPr>
            <a:spLocks noGrp="1"/>
          </p:cNvSpPr>
          <p:nvPr>
            <p:ph type="sldNum" sz="quarter" idx="12"/>
          </p:nvPr>
        </p:nvSpPr>
        <p:spPr/>
        <p:txBody>
          <a:bodyPr/>
          <a:lstStyle/>
          <a:p>
            <a:fld id="{7945E81A-BA2D-41D4-9509-E5DB0F68F366}" type="slidenum">
              <a:rPr lang="en-IN" smtClean="0"/>
              <a:t>‹#›</a:t>
            </a:fld>
            <a:endParaRPr lang="en-IN"/>
          </a:p>
        </p:txBody>
      </p:sp>
    </p:spTree>
    <p:extLst>
      <p:ext uri="{BB962C8B-B14F-4D97-AF65-F5344CB8AC3E}">
        <p14:creationId xmlns:p14="http://schemas.microsoft.com/office/powerpoint/2010/main" val="1367639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DBD1D1-7F2A-4CD8-919E-D6EEBECE709C}"/>
              </a:ext>
            </a:extLst>
          </p:cNvPr>
          <p:cNvSpPr>
            <a:spLocks noGrp="1"/>
          </p:cNvSpPr>
          <p:nvPr>
            <p:ph type="dt" sz="half" idx="10"/>
          </p:nvPr>
        </p:nvSpPr>
        <p:spPr/>
        <p:txBody>
          <a:bodyPr/>
          <a:lstStyle/>
          <a:p>
            <a:fld id="{AED6706B-D867-4D41-A277-CB24D025B170}" type="datetimeFigureOut">
              <a:rPr lang="en-IN" smtClean="0"/>
              <a:t>30-05-2022</a:t>
            </a:fld>
            <a:endParaRPr lang="en-IN"/>
          </a:p>
        </p:txBody>
      </p:sp>
      <p:sp>
        <p:nvSpPr>
          <p:cNvPr id="3" name="Footer Placeholder 2">
            <a:extLst>
              <a:ext uri="{FF2B5EF4-FFF2-40B4-BE49-F238E27FC236}">
                <a16:creationId xmlns:a16="http://schemas.microsoft.com/office/drawing/2014/main" id="{E1B352DE-C32C-4551-A676-437EDA2D30C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BBDEC25-43F6-470C-864E-279F9D7EBE32}"/>
              </a:ext>
            </a:extLst>
          </p:cNvPr>
          <p:cNvSpPr>
            <a:spLocks noGrp="1"/>
          </p:cNvSpPr>
          <p:nvPr>
            <p:ph type="sldNum" sz="quarter" idx="12"/>
          </p:nvPr>
        </p:nvSpPr>
        <p:spPr/>
        <p:txBody>
          <a:bodyPr/>
          <a:lstStyle/>
          <a:p>
            <a:fld id="{7945E81A-BA2D-41D4-9509-E5DB0F68F366}" type="slidenum">
              <a:rPr lang="en-IN" smtClean="0"/>
              <a:t>‹#›</a:t>
            </a:fld>
            <a:endParaRPr lang="en-IN"/>
          </a:p>
        </p:txBody>
      </p:sp>
    </p:spTree>
    <p:extLst>
      <p:ext uri="{BB962C8B-B14F-4D97-AF65-F5344CB8AC3E}">
        <p14:creationId xmlns:p14="http://schemas.microsoft.com/office/powerpoint/2010/main" val="1382119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45E51-1B5C-4B99-82FC-10F76FF8A6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69651FC-4396-4608-9248-9110EF31BE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7106725-D8AD-4D9E-AD3B-46D7DA1E99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9B1E41-AEFB-4BA8-9E95-1C631568E263}"/>
              </a:ext>
            </a:extLst>
          </p:cNvPr>
          <p:cNvSpPr>
            <a:spLocks noGrp="1"/>
          </p:cNvSpPr>
          <p:nvPr>
            <p:ph type="dt" sz="half" idx="10"/>
          </p:nvPr>
        </p:nvSpPr>
        <p:spPr/>
        <p:txBody>
          <a:bodyPr/>
          <a:lstStyle/>
          <a:p>
            <a:fld id="{AED6706B-D867-4D41-A277-CB24D025B170}" type="datetimeFigureOut">
              <a:rPr lang="en-IN" smtClean="0"/>
              <a:t>30-05-2022</a:t>
            </a:fld>
            <a:endParaRPr lang="en-IN"/>
          </a:p>
        </p:txBody>
      </p:sp>
      <p:sp>
        <p:nvSpPr>
          <p:cNvPr id="6" name="Footer Placeholder 5">
            <a:extLst>
              <a:ext uri="{FF2B5EF4-FFF2-40B4-BE49-F238E27FC236}">
                <a16:creationId xmlns:a16="http://schemas.microsoft.com/office/drawing/2014/main" id="{2404FA74-6958-42DA-82BF-259F88B364F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A74C1D-6E8F-4CC6-8D02-71D1D9C29F59}"/>
              </a:ext>
            </a:extLst>
          </p:cNvPr>
          <p:cNvSpPr>
            <a:spLocks noGrp="1"/>
          </p:cNvSpPr>
          <p:nvPr>
            <p:ph type="sldNum" sz="quarter" idx="12"/>
          </p:nvPr>
        </p:nvSpPr>
        <p:spPr/>
        <p:txBody>
          <a:bodyPr/>
          <a:lstStyle/>
          <a:p>
            <a:fld id="{7945E81A-BA2D-41D4-9509-E5DB0F68F366}" type="slidenum">
              <a:rPr lang="en-IN" smtClean="0"/>
              <a:t>‹#›</a:t>
            </a:fld>
            <a:endParaRPr lang="en-IN"/>
          </a:p>
        </p:txBody>
      </p:sp>
    </p:spTree>
    <p:extLst>
      <p:ext uri="{BB962C8B-B14F-4D97-AF65-F5344CB8AC3E}">
        <p14:creationId xmlns:p14="http://schemas.microsoft.com/office/powerpoint/2010/main" val="1343022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847F7-2732-4B0D-902F-3AF434AF15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6D0E99D-36C3-4512-9E05-63691BF4FA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815ADC1-49D2-4D84-90F4-D01410CEC9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8A0083-1D8C-430F-BBA5-B0C337D5D8DD}"/>
              </a:ext>
            </a:extLst>
          </p:cNvPr>
          <p:cNvSpPr>
            <a:spLocks noGrp="1"/>
          </p:cNvSpPr>
          <p:nvPr>
            <p:ph type="dt" sz="half" idx="10"/>
          </p:nvPr>
        </p:nvSpPr>
        <p:spPr/>
        <p:txBody>
          <a:bodyPr/>
          <a:lstStyle/>
          <a:p>
            <a:fld id="{AED6706B-D867-4D41-A277-CB24D025B170}" type="datetimeFigureOut">
              <a:rPr lang="en-IN" smtClean="0"/>
              <a:t>30-05-2022</a:t>
            </a:fld>
            <a:endParaRPr lang="en-IN"/>
          </a:p>
        </p:txBody>
      </p:sp>
      <p:sp>
        <p:nvSpPr>
          <p:cNvPr id="6" name="Footer Placeholder 5">
            <a:extLst>
              <a:ext uri="{FF2B5EF4-FFF2-40B4-BE49-F238E27FC236}">
                <a16:creationId xmlns:a16="http://schemas.microsoft.com/office/drawing/2014/main" id="{BF7F59EE-E9A4-4200-A8D1-8D232450CF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4E9229-9C0E-45FE-936C-CD931235E055}"/>
              </a:ext>
            </a:extLst>
          </p:cNvPr>
          <p:cNvSpPr>
            <a:spLocks noGrp="1"/>
          </p:cNvSpPr>
          <p:nvPr>
            <p:ph type="sldNum" sz="quarter" idx="12"/>
          </p:nvPr>
        </p:nvSpPr>
        <p:spPr/>
        <p:txBody>
          <a:bodyPr/>
          <a:lstStyle/>
          <a:p>
            <a:fld id="{7945E81A-BA2D-41D4-9509-E5DB0F68F366}" type="slidenum">
              <a:rPr lang="en-IN" smtClean="0"/>
              <a:t>‹#›</a:t>
            </a:fld>
            <a:endParaRPr lang="en-IN"/>
          </a:p>
        </p:txBody>
      </p:sp>
    </p:spTree>
    <p:extLst>
      <p:ext uri="{BB962C8B-B14F-4D97-AF65-F5344CB8AC3E}">
        <p14:creationId xmlns:p14="http://schemas.microsoft.com/office/powerpoint/2010/main" val="2463828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46F51E-B98D-45B2-BD42-400EEB68AF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B955C6AF-4D55-4DE9-9D4A-2107CECA6F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87F2C428-995F-4943-95C1-5C886EEE89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D6706B-D867-4D41-A277-CB24D025B170}" type="datetimeFigureOut">
              <a:rPr lang="en-IN" smtClean="0"/>
              <a:t>30-05-2022</a:t>
            </a:fld>
            <a:endParaRPr lang="en-IN"/>
          </a:p>
        </p:txBody>
      </p:sp>
      <p:sp>
        <p:nvSpPr>
          <p:cNvPr id="5" name="Footer Placeholder 4">
            <a:extLst>
              <a:ext uri="{FF2B5EF4-FFF2-40B4-BE49-F238E27FC236}">
                <a16:creationId xmlns:a16="http://schemas.microsoft.com/office/drawing/2014/main" id="{83F56D49-F240-4512-970D-7FFFDA6BF3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46E25C8-D9DE-4EF4-8DFA-8C14C50107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45E81A-BA2D-41D4-9509-E5DB0F68F366}" type="slidenum">
              <a:rPr lang="en-IN" smtClean="0"/>
              <a:t>‹#›</a:t>
            </a:fld>
            <a:endParaRPr lang="en-IN"/>
          </a:p>
        </p:txBody>
      </p:sp>
    </p:spTree>
    <p:extLst>
      <p:ext uri="{BB962C8B-B14F-4D97-AF65-F5344CB8AC3E}">
        <p14:creationId xmlns:p14="http://schemas.microsoft.com/office/powerpoint/2010/main" val="3981056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youtu.be/dvU4QY08D24"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B1496341-C1EB-439A-9DB7-06FCECAADAD5}"/>
              </a:ext>
            </a:extLst>
          </p:cNvPr>
          <p:cNvSpPr>
            <a:spLocks noGrp="1"/>
          </p:cNvSpPr>
          <p:nvPr>
            <p:ph type="ctrTitle"/>
          </p:nvPr>
        </p:nvSpPr>
        <p:spPr>
          <a:xfrm>
            <a:off x="2323820" y="958297"/>
            <a:ext cx="7544360" cy="2003844"/>
          </a:xfrm>
        </p:spPr>
        <p:txBody>
          <a:bodyPr>
            <a:noAutofit/>
          </a:bodyPr>
          <a:lstStyle/>
          <a:p>
            <a:r>
              <a:rPr lang="en-GB" altLang="en-US" sz="4400" b="1" dirty="0">
                <a:solidFill>
                  <a:srgbClr val="FF0000"/>
                </a:solidFill>
              </a:rPr>
              <a:t>Unit-10</a:t>
            </a:r>
            <a:br>
              <a:rPr lang="en-GB" altLang="en-US" sz="4400" b="1" dirty="0">
                <a:solidFill>
                  <a:srgbClr val="FF0000"/>
                </a:solidFill>
              </a:rPr>
            </a:br>
            <a:r>
              <a:rPr lang="en-IN" altLang="en-US" sz="4400" b="1" dirty="0">
                <a:solidFill>
                  <a:srgbClr val="FF0000"/>
                </a:solidFill>
              </a:rPr>
              <a:t>Web application using Django framework</a:t>
            </a:r>
            <a:endParaRPr lang="en-IN" altLang="en-US" sz="4400" dirty="0"/>
          </a:p>
        </p:txBody>
      </p:sp>
      <p:sp>
        <p:nvSpPr>
          <p:cNvPr id="3075" name="Subtitle 2">
            <a:extLst>
              <a:ext uri="{FF2B5EF4-FFF2-40B4-BE49-F238E27FC236}">
                <a16:creationId xmlns:a16="http://schemas.microsoft.com/office/drawing/2014/main" id="{9E0D658F-A8DE-48C2-B2E7-BA6FABE08BE6}"/>
              </a:ext>
            </a:extLst>
          </p:cNvPr>
          <p:cNvSpPr>
            <a:spLocks noGrp="1"/>
          </p:cNvSpPr>
          <p:nvPr>
            <p:ph type="subTitle" idx="1"/>
          </p:nvPr>
        </p:nvSpPr>
        <p:spPr>
          <a:xfrm>
            <a:off x="2989169" y="4700867"/>
            <a:ext cx="6213662" cy="1753721"/>
          </a:xfrm>
        </p:spPr>
        <p:txBody>
          <a:bodyPr/>
          <a:lstStyle/>
          <a:p>
            <a:r>
              <a:rPr lang="en-US" altLang="en-US" sz="2471" dirty="0"/>
              <a:t>Mr. Nilesh Parmar</a:t>
            </a:r>
          </a:p>
          <a:p>
            <a:r>
              <a:rPr lang="en-US" altLang="en-US" sz="2471" dirty="0"/>
              <a:t>Assistant Professor, Dept. of Computer </a:t>
            </a:r>
            <a:r>
              <a:rPr lang="en-US" altLang="en-US" sz="2471" dirty="0" err="1"/>
              <a:t>Engg</a:t>
            </a:r>
            <a:r>
              <a:rPr lang="en-US" altLang="en-US" sz="2471" dirty="0"/>
              <a:t>.</a:t>
            </a:r>
          </a:p>
          <a:p>
            <a:r>
              <a:rPr lang="en-US" altLang="en-US" sz="2471" dirty="0"/>
              <a:t>UVPCE, Ganpat University, Mehsana</a:t>
            </a:r>
            <a:endParaRPr lang="en-IN" altLang="en-US" sz="247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ABA9F-CB9D-40F2-A2EE-B30BD1F3A58F}"/>
              </a:ext>
            </a:extLst>
          </p:cNvPr>
          <p:cNvSpPr>
            <a:spLocks noGrp="1"/>
          </p:cNvSpPr>
          <p:nvPr>
            <p:ph type="title"/>
          </p:nvPr>
        </p:nvSpPr>
        <p:spPr>
          <a:xfrm>
            <a:off x="838200" y="283237"/>
            <a:ext cx="10515600" cy="871247"/>
          </a:xfrm>
        </p:spPr>
        <p:txBody>
          <a:bodyPr/>
          <a:lstStyle/>
          <a:p>
            <a:pPr algn="ctr"/>
            <a:r>
              <a:rPr lang="en-US" dirty="0" err="1"/>
              <a:t>Cntd</a:t>
            </a:r>
            <a:r>
              <a:rPr lang="en-US" dirty="0"/>
              <a:t>..</a:t>
            </a:r>
            <a:endParaRPr lang="en-IN" dirty="0"/>
          </a:p>
        </p:txBody>
      </p:sp>
      <p:sp>
        <p:nvSpPr>
          <p:cNvPr id="3" name="Content Placeholder 2">
            <a:extLst>
              <a:ext uri="{FF2B5EF4-FFF2-40B4-BE49-F238E27FC236}">
                <a16:creationId xmlns:a16="http://schemas.microsoft.com/office/drawing/2014/main" id="{683F5ACB-9784-48A8-AB61-C7B60D4A3C99}"/>
              </a:ext>
            </a:extLst>
          </p:cNvPr>
          <p:cNvSpPr>
            <a:spLocks noGrp="1"/>
          </p:cNvSpPr>
          <p:nvPr>
            <p:ph idx="1"/>
          </p:nvPr>
        </p:nvSpPr>
        <p:spPr>
          <a:xfrm>
            <a:off x="272955" y="1236372"/>
            <a:ext cx="11691518" cy="5396247"/>
          </a:xfrm>
        </p:spPr>
        <p:txBody>
          <a:bodyPr>
            <a:normAutofit/>
          </a:bodyPr>
          <a:lstStyle/>
          <a:p>
            <a:r>
              <a:rPr lang="en-US" b="1" dirty="0"/>
              <a:t>Explanation of Diagram:</a:t>
            </a:r>
            <a:r>
              <a:rPr lang="en-US" dirty="0"/>
              <a:t> A user requests for a resource to Django. Django acts as a controller and checks to the available resource in URL. </a:t>
            </a:r>
          </a:p>
          <a:p>
            <a:r>
              <a:rPr lang="en-US" dirty="0"/>
              <a:t>If URL maps, a view is called which interacts with model and template.</a:t>
            </a:r>
          </a:p>
          <a:p>
            <a:r>
              <a:rPr lang="en-US" dirty="0"/>
              <a:t>Django then sends the response to user. </a:t>
            </a:r>
          </a:p>
          <a:p>
            <a:r>
              <a:rPr lang="en-US" dirty="0"/>
              <a:t>View is your front end which interacts with template and the model will be used as a backend.</a:t>
            </a:r>
          </a:p>
          <a:p>
            <a:r>
              <a:rPr lang="en-US" dirty="0"/>
              <a:t>Let’s take an example, you want to write several static html forms which prints hello user 1, hello user2 and so on. With template, you will be having only one file that prints ‘hello’ along with the variable name. Now this variable will be substituted in that particular template with different values of user1, user2 and so on. That’s the magic of template, you don’t need to rewrite the code again and again!</a:t>
            </a:r>
          </a:p>
          <a:p>
            <a:endParaRPr lang="en-US" dirty="0"/>
          </a:p>
        </p:txBody>
      </p:sp>
    </p:spTree>
    <p:extLst>
      <p:ext uri="{BB962C8B-B14F-4D97-AF65-F5344CB8AC3E}">
        <p14:creationId xmlns:p14="http://schemas.microsoft.com/office/powerpoint/2010/main" val="4240599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ABA9F-CB9D-40F2-A2EE-B30BD1F3A58F}"/>
              </a:ext>
            </a:extLst>
          </p:cNvPr>
          <p:cNvSpPr>
            <a:spLocks noGrp="1"/>
          </p:cNvSpPr>
          <p:nvPr>
            <p:ph type="title"/>
          </p:nvPr>
        </p:nvSpPr>
        <p:spPr>
          <a:xfrm>
            <a:off x="838200" y="10277"/>
            <a:ext cx="10515600" cy="871247"/>
          </a:xfrm>
        </p:spPr>
        <p:txBody>
          <a:bodyPr/>
          <a:lstStyle/>
          <a:p>
            <a:pPr algn="ctr"/>
            <a:r>
              <a:rPr lang="en-US" dirty="0"/>
              <a:t>Components of Django</a:t>
            </a:r>
            <a:endParaRPr lang="en-IN" dirty="0"/>
          </a:p>
        </p:txBody>
      </p:sp>
      <p:sp>
        <p:nvSpPr>
          <p:cNvPr id="3" name="Content Placeholder 2">
            <a:extLst>
              <a:ext uri="{FF2B5EF4-FFF2-40B4-BE49-F238E27FC236}">
                <a16:creationId xmlns:a16="http://schemas.microsoft.com/office/drawing/2014/main" id="{683F5ACB-9784-48A8-AB61-C7B60D4A3C99}"/>
              </a:ext>
            </a:extLst>
          </p:cNvPr>
          <p:cNvSpPr>
            <a:spLocks noGrp="1"/>
          </p:cNvSpPr>
          <p:nvPr>
            <p:ph idx="1"/>
          </p:nvPr>
        </p:nvSpPr>
        <p:spPr>
          <a:xfrm>
            <a:off x="272955" y="990707"/>
            <a:ext cx="11691518" cy="6051533"/>
          </a:xfrm>
        </p:spPr>
        <p:txBody>
          <a:bodyPr>
            <a:normAutofit lnSpcReduction="10000"/>
          </a:bodyPr>
          <a:lstStyle/>
          <a:p>
            <a:r>
              <a:rPr lang="en-US" b="1" dirty="0"/>
              <a:t>Form:</a:t>
            </a:r>
            <a:r>
              <a:rPr lang="en-US" dirty="0"/>
              <a:t> Django has a powerful form library which handles rendering forms as HTML. The library helps in validating submitted data and converting it to Python types.</a:t>
            </a:r>
          </a:p>
          <a:p>
            <a:r>
              <a:rPr lang="en-US" b="1" dirty="0"/>
              <a:t>Authentication:</a:t>
            </a:r>
            <a:r>
              <a:rPr lang="en-US" dirty="0"/>
              <a:t> It handles user accounts, groups, cookie-based user sessions, etc.</a:t>
            </a:r>
          </a:p>
          <a:p>
            <a:r>
              <a:rPr lang="en-US" b="1" dirty="0"/>
              <a:t>Admin:</a:t>
            </a:r>
            <a:r>
              <a:rPr lang="en-US" dirty="0"/>
              <a:t> It reads metadata in your models to provide a robust interface which can be used to manage content on your site.</a:t>
            </a:r>
          </a:p>
          <a:p>
            <a:r>
              <a:rPr lang="en-US" b="1" dirty="0"/>
              <a:t>Internationalization:</a:t>
            </a:r>
            <a:r>
              <a:rPr lang="en-US" dirty="0"/>
              <a:t> Django provides support for translating text into various languages, locale-specific formatting of dates, times, numbers, and time zones.</a:t>
            </a:r>
          </a:p>
          <a:p>
            <a:r>
              <a:rPr lang="en-US" b="1" dirty="0"/>
              <a:t>Security:</a:t>
            </a:r>
            <a:r>
              <a:rPr lang="en-US" dirty="0"/>
              <a:t> Django provides safeguard against the following attacks:</a:t>
            </a:r>
          </a:p>
          <a:p>
            <a:pPr lvl="1"/>
            <a:r>
              <a:rPr lang="en-US" dirty="0"/>
              <a:t>Cross-Site Request Forgery (CSRF)</a:t>
            </a:r>
          </a:p>
          <a:p>
            <a:pPr lvl="1"/>
            <a:r>
              <a:rPr lang="en-US" dirty="0"/>
              <a:t>Cross-site scripting</a:t>
            </a:r>
          </a:p>
          <a:p>
            <a:pPr lvl="1"/>
            <a:r>
              <a:rPr lang="en-US" dirty="0"/>
              <a:t>SQL injection</a:t>
            </a:r>
          </a:p>
          <a:p>
            <a:pPr lvl="1"/>
            <a:r>
              <a:rPr lang="en-US" dirty="0"/>
              <a:t>Clickjacking</a:t>
            </a:r>
          </a:p>
          <a:p>
            <a:pPr lvl="1"/>
            <a:r>
              <a:rPr lang="en-US" dirty="0"/>
              <a:t>Remote code execution</a:t>
            </a:r>
          </a:p>
        </p:txBody>
      </p:sp>
    </p:spTree>
    <p:extLst>
      <p:ext uri="{BB962C8B-B14F-4D97-AF65-F5344CB8AC3E}">
        <p14:creationId xmlns:p14="http://schemas.microsoft.com/office/powerpoint/2010/main" val="2965641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537F8-98FE-40C2-96E4-C429F43AE668}"/>
              </a:ext>
            </a:extLst>
          </p:cNvPr>
          <p:cNvSpPr>
            <a:spLocks noGrp="1"/>
          </p:cNvSpPr>
          <p:nvPr>
            <p:ph type="title"/>
          </p:nvPr>
        </p:nvSpPr>
        <p:spPr/>
        <p:txBody>
          <a:bodyPr/>
          <a:lstStyle/>
          <a:p>
            <a:pPr algn="ctr"/>
            <a:r>
              <a:rPr lang="en-US" dirty="0"/>
              <a:t>Two important concepts of Django</a:t>
            </a:r>
            <a:endParaRPr lang="en-IN" dirty="0"/>
          </a:p>
        </p:txBody>
      </p:sp>
      <p:sp>
        <p:nvSpPr>
          <p:cNvPr id="3" name="Content Placeholder 2">
            <a:extLst>
              <a:ext uri="{FF2B5EF4-FFF2-40B4-BE49-F238E27FC236}">
                <a16:creationId xmlns:a16="http://schemas.microsoft.com/office/drawing/2014/main" id="{337E9E5D-81AB-4BCD-95F4-BAEA27E8BBA6}"/>
              </a:ext>
            </a:extLst>
          </p:cNvPr>
          <p:cNvSpPr>
            <a:spLocks noGrp="1"/>
          </p:cNvSpPr>
          <p:nvPr>
            <p:ph idx="1"/>
          </p:nvPr>
        </p:nvSpPr>
        <p:spPr/>
        <p:txBody>
          <a:bodyPr/>
          <a:lstStyle/>
          <a:p>
            <a:r>
              <a:rPr lang="en-US" b="1"/>
              <a:t>app</a:t>
            </a:r>
            <a:r>
              <a:rPr lang="en-US" b="1" dirty="0"/>
              <a:t>:</a:t>
            </a:r>
            <a:r>
              <a:rPr lang="en-US" dirty="0"/>
              <a:t> It is similar to a web page that does something. An app usually is composed of a set of models (database tables), views, templates, tests. App is like a webpage of the website.</a:t>
            </a:r>
          </a:p>
          <a:p>
            <a:r>
              <a:rPr lang="en-US" b="1" dirty="0"/>
              <a:t>project:</a:t>
            </a:r>
            <a:r>
              <a:rPr lang="en-US" dirty="0"/>
              <a:t> Its is a collection of configurations and apps. One project can be composed of multiple apps, or a single app. Project can be considered as entire website.</a:t>
            </a:r>
          </a:p>
          <a:p>
            <a:endParaRPr lang="en-IN" dirty="0"/>
          </a:p>
        </p:txBody>
      </p:sp>
    </p:spTree>
    <p:extLst>
      <p:ext uri="{BB962C8B-B14F-4D97-AF65-F5344CB8AC3E}">
        <p14:creationId xmlns:p14="http://schemas.microsoft.com/office/powerpoint/2010/main" val="3928012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ABA9F-CB9D-40F2-A2EE-B30BD1F3A58F}"/>
              </a:ext>
            </a:extLst>
          </p:cNvPr>
          <p:cNvSpPr>
            <a:spLocks noGrp="1"/>
          </p:cNvSpPr>
          <p:nvPr>
            <p:ph type="title"/>
          </p:nvPr>
        </p:nvSpPr>
        <p:spPr>
          <a:xfrm>
            <a:off x="838200" y="365125"/>
            <a:ext cx="10515600" cy="871247"/>
          </a:xfrm>
        </p:spPr>
        <p:txBody>
          <a:bodyPr/>
          <a:lstStyle/>
          <a:p>
            <a:pPr algn="ctr"/>
            <a:r>
              <a:rPr lang="en-IN" dirty="0"/>
              <a:t>Installation</a:t>
            </a:r>
          </a:p>
        </p:txBody>
      </p:sp>
      <p:sp>
        <p:nvSpPr>
          <p:cNvPr id="3" name="Content Placeholder 2">
            <a:extLst>
              <a:ext uri="{FF2B5EF4-FFF2-40B4-BE49-F238E27FC236}">
                <a16:creationId xmlns:a16="http://schemas.microsoft.com/office/drawing/2014/main" id="{683F5ACB-9784-48A8-AB61-C7B60D4A3C99}"/>
              </a:ext>
            </a:extLst>
          </p:cNvPr>
          <p:cNvSpPr>
            <a:spLocks noGrp="1"/>
          </p:cNvSpPr>
          <p:nvPr>
            <p:ph idx="1"/>
          </p:nvPr>
        </p:nvSpPr>
        <p:spPr>
          <a:xfrm>
            <a:off x="437883" y="1390918"/>
            <a:ext cx="11526590" cy="5241701"/>
          </a:xfrm>
        </p:spPr>
        <p:txBody>
          <a:bodyPr>
            <a:normAutofit/>
          </a:bodyPr>
          <a:lstStyle/>
          <a:p>
            <a:r>
              <a:rPr lang="en-US" dirty="0"/>
              <a:t>The basic setup consists of installing </a:t>
            </a:r>
            <a:r>
              <a:rPr lang="en-US" b="1" dirty="0"/>
              <a:t>Python</a:t>
            </a:r>
            <a:r>
              <a:rPr lang="en-US" dirty="0"/>
              <a:t> and </a:t>
            </a:r>
            <a:r>
              <a:rPr lang="en-US" b="1" dirty="0"/>
              <a:t>Django</a:t>
            </a:r>
          </a:p>
          <a:p>
            <a:r>
              <a:rPr lang="en-US" dirty="0"/>
              <a:t>We will use Visual studio code for simplicity in development of web application. Download and install visual studio code.</a:t>
            </a:r>
          </a:p>
          <a:p>
            <a:r>
              <a:rPr lang="en-US" b="1" dirty="0"/>
              <a:t>Note:</a:t>
            </a:r>
            <a:r>
              <a:rPr lang="en-US" dirty="0"/>
              <a:t> Virtual environment can also be created for coding.</a:t>
            </a:r>
          </a:p>
          <a:p>
            <a:r>
              <a:rPr lang="en-US" dirty="0"/>
              <a:t>Install Django framework using following command in vs code Terminal:</a:t>
            </a:r>
          </a:p>
          <a:p>
            <a:pPr marL="0" indent="0">
              <a:buNone/>
            </a:pPr>
            <a:r>
              <a:rPr lang="en-US" dirty="0"/>
              <a:t>	pip install </a:t>
            </a:r>
            <a:r>
              <a:rPr lang="en-US" dirty="0" err="1"/>
              <a:t>django</a:t>
            </a:r>
            <a:endParaRPr lang="en-US" dirty="0"/>
          </a:p>
          <a:p>
            <a:pPr marL="0" indent="0">
              <a:buNone/>
            </a:pPr>
            <a:r>
              <a:rPr lang="en-US" dirty="0"/>
              <a:t>	(Keep internet working)</a:t>
            </a:r>
          </a:p>
          <a:p>
            <a:r>
              <a:rPr lang="en-US" dirty="0"/>
              <a:t>Install extensions in vs code- Django and python.</a:t>
            </a:r>
          </a:p>
          <a:p>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640271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ABA9F-CB9D-40F2-A2EE-B30BD1F3A58F}"/>
              </a:ext>
            </a:extLst>
          </p:cNvPr>
          <p:cNvSpPr>
            <a:spLocks noGrp="1"/>
          </p:cNvSpPr>
          <p:nvPr>
            <p:ph type="title"/>
          </p:nvPr>
        </p:nvSpPr>
        <p:spPr>
          <a:xfrm>
            <a:off x="838200" y="365125"/>
            <a:ext cx="10515600" cy="871247"/>
          </a:xfrm>
        </p:spPr>
        <p:txBody>
          <a:bodyPr/>
          <a:lstStyle/>
          <a:p>
            <a:pPr algn="ctr"/>
            <a:r>
              <a:rPr lang="en-IN" dirty="0"/>
              <a:t>Creation of a Django Project</a:t>
            </a:r>
          </a:p>
        </p:txBody>
      </p:sp>
      <p:sp>
        <p:nvSpPr>
          <p:cNvPr id="3" name="Content Placeholder 2">
            <a:extLst>
              <a:ext uri="{FF2B5EF4-FFF2-40B4-BE49-F238E27FC236}">
                <a16:creationId xmlns:a16="http://schemas.microsoft.com/office/drawing/2014/main" id="{683F5ACB-9784-48A8-AB61-C7B60D4A3C99}"/>
              </a:ext>
            </a:extLst>
          </p:cNvPr>
          <p:cNvSpPr>
            <a:spLocks noGrp="1"/>
          </p:cNvSpPr>
          <p:nvPr>
            <p:ph idx="1"/>
          </p:nvPr>
        </p:nvSpPr>
        <p:spPr>
          <a:xfrm>
            <a:off x="437883" y="1390918"/>
            <a:ext cx="11526590" cy="5241701"/>
          </a:xfrm>
        </p:spPr>
        <p:txBody>
          <a:bodyPr>
            <a:normAutofit/>
          </a:bodyPr>
          <a:lstStyle/>
          <a:p>
            <a:r>
              <a:rPr lang="en-US" dirty="0"/>
              <a:t>Use following command in vs code terminal:</a:t>
            </a:r>
          </a:p>
          <a:p>
            <a:pPr marL="0" indent="0">
              <a:buNone/>
            </a:pPr>
            <a:r>
              <a:rPr lang="en-US" dirty="0" err="1"/>
              <a:t>django</a:t>
            </a:r>
            <a:r>
              <a:rPr lang="en-US" dirty="0"/>
              <a:t>-admin </a:t>
            </a:r>
            <a:r>
              <a:rPr lang="en-US" dirty="0" err="1"/>
              <a:t>startproject</a:t>
            </a:r>
            <a:r>
              <a:rPr lang="en-US" dirty="0"/>
              <a:t> </a:t>
            </a:r>
            <a:r>
              <a:rPr lang="en-US" dirty="0" err="1"/>
              <a:t>project_name</a:t>
            </a:r>
            <a:endParaRPr lang="en-US" dirty="0"/>
          </a:p>
          <a:p>
            <a:r>
              <a:rPr lang="en-US" dirty="0"/>
              <a:t>Go inside project directory by writing:</a:t>
            </a:r>
          </a:p>
          <a:p>
            <a:pPr marL="0" indent="0">
              <a:buNone/>
            </a:pPr>
            <a:r>
              <a:rPr lang="en-US" dirty="0"/>
              <a:t>cd </a:t>
            </a:r>
            <a:r>
              <a:rPr lang="en-US" dirty="0" err="1"/>
              <a:t>project_name</a:t>
            </a:r>
            <a:endParaRPr lang="en-US" dirty="0"/>
          </a:p>
          <a:p>
            <a:r>
              <a:rPr lang="en-US" dirty="0"/>
              <a:t>Now, we need to run Django project for first time:</a:t>
            </a:r>
          </a:p>
          <a:p>
            <a:pPr marL="0" indent="0">
              <a:buNone/>
            </a:pPr>
            <a:r>
              <a:rPr lang="en-US" dirty="0"/>
              <a:t>python manage.py </a:t>
            </a:r>
            <a:r>
              <a:rPr lang="en-US" dirty="0" err="1"/>
              <a:t>runserver</a:t>
            </a:r>
            <a:endParaRPr lang="en-US" dirty="0"/>
          </a:p>
          <a:p>
            <a:pPr marL="0" indent="0">
              <a:buNone/>
            </a:pPr>
            <a:r>
              <a:rPr lang="en-US" dirty="0"/>
              <a:t>(when you run project first time, also execute: python manage.py migrate)</a:t>
            </a:r>
          </a:p>
          <a:p>
            <a:r>
              <a:rPr lang="en-US" dirty="0"/>
              <a:t>Create an app (webpage) in Django:</a:t>
            </a:r>
          </a:p>
          <a:p>
            <a:pPr marL="0" indent="0">
              <a:buNone/>
            </a:pPr>
            <a:r>
              <a:rPr lang="en-US" dirty="0"/>
              <a:t>python manage.py </a:t>
            </a:r>
            <a:r>
              <a:rPr lang="en-US" dirty="0" err="1"/>
              <a:t>startapp</a:t>
            </a:r>
            <a:r>
              <a:rPr lang="en-US" dirty="0"/>
              <a:t> </a:t>
            </a:r>
            <a:r>
              <a:rPr lang="en-US" dirty="0" err="1"/>
              <a:t>app_name</a:t>
            </a:r>
            <a:endParaRPr lang="en-US" dirty="0"/>
          </a:p>
          <a:p>
            <a:endParaRPr lang="en-US" dirty="0"/>
          </a:p>
        </p:txBody>
      </p:sp>
    </p:spTree>
    <p:extLst>
      <p:ext uri="{BB962C8B-B14F-4D97-AF65-F5344CB8AC3E}">
        <p14:creationId xmlns:p14="http://schemas.microsoft.com/office/powerpoint/2010/main" val="1500060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19771-C800-4DCE-833F-8EA5434CD42F}"/>
              </a:ext>
            </a:extLst>
          </p:cNvPr>
          <p:cNvSpPr>
            <a:spLocks noGrp="1"/>
          </p:cNvSpPr>
          <p:nvPr>
            <p:ph type="title"/>
          </p:nvPr>
        </p:nvSpPr>
        <p:spPr>
          <a:xfrm>
            <a:off x="838200" y="184819"/>
            <a:ext cx="10515600" cy="897005"/>
          </a:xfrm>
        </p:spPr>
        <p:txBody>
          <a:bodyPr/>
          <a:lstStyle/>
          <a:p>
            <a:pPr algn="ctr"/>
            <a:r>
              <a:rPr lang="en-US" dirty="0"/>
              <a:t>Files of Django Project</a:t>
            </a:r>
            <a:endParaRPr lang="en-IN" dirty="0"/>
          </a:p>
        </p:txBody>
      </p:sp>
      <p:sp>
        <p:nvSpPr>
          <p:cNvPr id="3" name="Content Placeholder 2">
            <a:extLst>
              <a:ext uri="{FF2B5EF4-FFF2-40B4-BE49-F238E27FC236}">
                <a16:creationId xmlns:a16="http://schemas.microsoft.com/office/drawing/2014/main" id="{B5B6E8FF-B805-4E55-9F36-346DE2D39E97}"/>
              </a:ext>
            </a:extLst>
          </p:cNvPr>
          <p:cNvSpPr>
            <a:spLocks noGrp="1"/>
          </p:cNvSpPr>
          <p:nvPr>
            <p:ph idx="1"/>
          </p:nvPr>
        </p:nvSpPr>
        <p:spPr>
          <a:xfrm>
            <a:off x="244699" y="1081824"/>
            <a:ext cx="11565228" cy="5776176"/>
          </a:xfrm>
        </p:spPr>
        <p:txBody>
          <a:bodyPr>
            <a:noAutofit/>
          </a:bodyPr>
          <a:lstStyle/>
          <a:p>
            <a:r>
              <a:rPr lang="en-US" sz="2400" dirty="0"/>
              <a:t>manage.py: a shortcut to use the </a:t>
            </a:r>
            <a:r>
              <a:rPr lang="en-US" sz="2400" dirty="0" err="1"/>
              <a:t>django</a:t>
            </a:r>
            <a:r>
              <a:rPr lang="en-US" sz="2400" dirty="0"/>
              <a:t>-admin command-line utility. It’s used to run management commands related to our project. We will use it to run the development server, run tests, create migrations etc.</a:t>
            </a:r>
          </a:p>
          <a:p>
            <a:r>
              <a:rPr lang="en-US" sz="2400" dirty="0" err="1"/>
              <a:t>project_name</a:t>
            </a:r>
            <a:r>
              <a:rPr lang="en-US" sz="2400" dirty="0"/>
              <a:t>/ – It is the actual Python package for your project. It is used to import anything, for example –  </a:t>
            </a:r>
            <a:r>
              <a:rPr lang="en-US" sz="2400" dirty="0" err="1"/>
              <a:t>project_name.urls</a:t>
            </a:r>
            <a:r>
              <a:rPr lang="en-US" sz="2400" dirty="0"/>
              <a:t>. </a:t>
            </a:r>
          </a:p>
          <a:p>
            <a:r>
              <a:rPr lang="en-US" sz="2400" dirty="0"/>
              <a:t>__init__.py Tells Python to treat the current directory as a Python package.</a:t>
            </a:r>
          </a:p>
          <a:p>
            <a:r>
              <a:rPr lang="en-US" sz="2400" dirty="0"/>
              <a:t>settings.py: This file contains all the configuration of Django project. We can manage and change project settings through this file.</a:t>
            </a:r>
          </a:p>
          <a:p>
            <a:r>
              <a:rPr lang="en-US" sz="2400" dirty="0"/>
              <a:t>urls.py: this file is responsible for mapping the routes and paths in our project. For example, if you want to show something in the URL /about/, you have to map it here first.</a:t>
            </a:r>
          </a:p>
          <a:p>
            <a:r>
              <a:rPr lang="en-US" sz="2400" dirty="0"/>
              <a:t>wsgi.py: WSGI stands for "Web Server Gateway Interface". This file is a simple gateway interface used for web application deployment. We will not bother about it.</a:t>
            </a:r>
          </a:p>
          <a:p>
            <a:r>
              <a:rPr lang="en-US" sz="2400" dirty="0"/>
              <a:t>asgi.py- It stands for "Asynchronous Server Gateway Interface". It is a successor of wsgi.py.</a:t>
            </a:r>
          </a:p>
          <a:p>
            <a:endParaRPr lang="en-IN" sz="2400" dirty="0"/>
          </a:p>
        </p:txBody>
      </p:sp>
    </p:spTree>
    <p:extLst>
      <p:ext uri="{BB962C8B-B14F-4D97-AF65-F5344CB8AC3E}">
        <p14:creationId xmlns:p14="http://schemas.microsoft.com/office/powerpoint/2010/main" val="36842329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F8483-E4E4-46A2-A140-9ABBB7B7B604}"/>
              </a:ext>
            </a:extLst>
          </p:cNvPr>
          <p:cNvSpPr>
            <a:spLocks noGrp="1"/>
          </p:cNvSpPr>
          <p:nvPr>
            <p:ph type="title"/>
          </p:nvPr>
        </p:nvSpPr>
        <p:spPr>
          <a:xfrm>
            <a:off x="838200" y="358815"/>
            <a:ext cx="10515600" cy="1057862"/>
          </a:xfrm>
        </p:spPr>
        <p:txBody>
          <a:bodyPr/>
          <a:lstStyle/>
          <a:p>
            <a:pPr algn="ctr"/>
            <a:r>
              <a:rPr lang="en-US" dirty="0"/>
              <a:t>Files of an App of Django Project</a:t>
            </a:r>
            <a:endParaRPr lang="en-IN" dirty="0"/>
          </a:p>
        </p:txBody>
      </p:sp>
      <p:sp>
        <p:nvSpPr>
          <p:cNvPr id="3" name="Content Placeholder 2">
            <a:extLst>
              <a:ext uri="{FF2B5EF4-FFF2-40B4-BE49-F238E27FC236}">
                <a16:creationId xmlns:a16="http://schemas.microsoft.com/office/drawing/2014/main" id="{90FD87C8-BC3A-4108-9A96-37DDD53B3A51}"/>
              </a:ext>
            </a:extLst>
          </p:cNvPr>
          <p:cNvSpPr>
            <a:spLocks noGrp="1"/>
          </p:cNvSpPr>
          <p:nvPr>
            <p:ph idx="1"/>
          </p:nvPr>
        </p:nvSpPr>
        <p:spPr>
          <a:xfrm>
            <a:off x="930798" y="1709876"/>
            <a:ext cx="10515600" cy="4351338"/>
          </a:xfrm>
        </p:spPr>
        <p:txBody>
          <a:bodyPr/>
          <a:lstStyle/>
          <a:p>
            <a:r>
              <a:rPr lang="en-US" dirty="0"/>
              <a:t>admin.py contains settings for the Django admin pages.</a:t>
            </a:r>
          </a:p>
          <a:p>
            <a:r>
              <a:rPr lang="en-US" dirty="0"/>
              <a:t>apps.py contains settings for the application configuration.</a:t>
            </a:r>
          </a:p>
          <a:p>
            <a:r>
              <a:rPr lang="en-US" dirty="0"/>
              <a:t>models.py contains a series of classes that Django’s ORM converts to database tables.</a:t>
            </a:r>
          </a:p>
          <a:p>
            <a:r>
              <a:rPr lang="en-US" dirty="0"/>
              <a:t>tests.py contains test classes.</a:t>
            </a:r>
          </a:p>
          <a:p>
            <a:r>
              <a:rPr lang="en-US" dirty="0"/>
              <a:t>views.py contains functions and classes that handle what data is displayed in the HTML templates.</a:t>
            </a:r>
          </a:p>
          <a:p>
            <a:r>
              <a:rPr lang="en-US" dirty="0"/>
              <a:t>Other files works in similar way to that of Project files.</a:t>
            </a:r>
            <a:endParaRPr lang="en-IN" dirty="0"/>
          </a:p>
        </p:txBody>
      </p:sp>
    </p:spTree>
    <p:extLst>
      <p:ext uri="{BB962C8B-B14F-4D97-AF65-F5344CB8AC3E}">
        <p14:creationId xmlns:p14="http://schemas.microsoft.com/office/powerpoint/2010/main" val="17744559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F8483-E4E4-46A2-A140-9ABBB7B7B604}"/>
              </a:ext>
            </a:extLst>
          </p:cNvPr>
          <p:cNvSpPr>
            <a:spLocks noGrp="1"/>
          </p:cNvSpPr>
          <p:nvPr>
            <p:ph type="title"/>
          </p:nvPr>
        </p:nvSpPr>
        <p:spPr>
          <a:xfrm>
            <a:off x="838200" y="249376"/>
            <a:ext cx="10515600" cy="1070136"/>
          </a:xfrm>
        </p:spPr>
        <p:txBody>
          <a:bodyPr/>
          <a:lstStyle/>
          <a:p>
            <a:pPr algn="ctr"/>
            <a:r>
              <a:rPr lang="en-US" dirty="0"/>
              <a:t>Creating an admin user</a:t>
            </a:r>
            <a:endParaRPr lang="en-IN" dirty="0"/>
          </a:p>
        </p:txBody>
      </p:sp>
      <p:sp>
        <p:nvSpPr>
          <p:cNvPr id="3" name="Content Placeholder 2">
            <a:extLst>
              <a:ext uri="{FF2B5EF4-FFF2-40B4-BE49-F238E27FC236}">
                <a16:creationId xmlns:a16="http://schemas.microsoft.com/office/drawing/2014/main" id="{90FD87C8-BC3A-4108-9A96-37DDD53B3A51}"/>
              </a:ext>
            </a:extLst>
          </p:cNvPr>
          <p:cNvSpPr>
            <a:spLocks noGrp="1"/>
          </p:cNvSpPr>
          <p:nvPr>
            <p:ph idx="1"/>
          </p:nvPr>
        </p:nvSpPr>
        <p:spPr>
          <a:xfrm>
            <a:off x="373487" y="1327904"/>
            <a:ext cx="11513713" cy="5385412"/>
          </a:xfrm>
        </p:spPr>
        <p:txBody>
          <a:bodyPr>
            <a:normAutofit/>
          </a:bodyPr>
          <a:lstStyle/>
          <a:p>
            <a:r>
              <a:rPr lang="en-US" dirty="0"/>
              <a:t>To Create an admin user, follow steps given below:</a:t>
            </a:r>
          </a:p>
          <a:p>
            <a:pPr marL="0" indent="0">
              <a:buNone/>
            </a:pPr>
            <a:r>
              <a:rPr lang="en-US" dirty="0"/>
              <a:t>1) Type this command in </a:t>
            </a:r>
            <a:r>
              <a:rPr lang="en-US" dirty="0" err="1"/>
              <a:t>vscode</a:t>
            </a:r>
            <a:r>
              <a:rPr lang="en-US" dirty="0"/>
              <a:t> Terminal- </a:t>
            </a:r>
            <a:r>
              <a:rPr lang="en-IN" dirty="0"/>
              <a:t>python manage.py migrate</a:t>
            </a:r>
            <a:endParaRPr lang="en-US" dirty="0"/>
          </a:p>
          <a:p>
            <a:pPr marL="0" indent="0">
              <a:buNone/>
            </a:pPr>
            <a:r>
              <a:rPr lang="en-US" dirty="0"/>
              <a:t>2) Then type in </a:t>
            </a:r>
            <a:r>
              <a:rPr lang="en-US" dirty="0" err="1"/>
              <a:t>vscode</a:t>
            </a:r>
            <a:r>
              <a:rPr lang="en-US" dirty="0"/>
              <a:t> Terminal- </a:t>
            </a:r>
            <a:r>
              <a:rPr lang="en-IN" dirty="0"/>
              <a:t>python manage.py </a:t>
            </a:r>
            <a:r>
              <a:rPr lang="en-IN" dirty="0" err="1"/>
              <a:t>createsuperuser</a:t>
            </a:r>
            <a:endParaRPr lang="en-IN" dirty="0"/>
          </a:p>
          <a:p>
            <a:pPr marL="0" indent="0">
              <a:buNone/>
            </a:pPr>
            <a:r>
              <a:rPr lang="en-IN" dirty="0"/>
              <a:t>3) Enter desired username and press enter</a:t>
            </a:r>
          </a:p>
          <a:p>
            <a:pPr marL="0" indent="0">
              <a:buNone/>
            </a:pPr>
            <a:r>
              <a:rPr lang="en-US" dirty="0"/>
              <a:t>4) You will then be prompted for your desired email address.</a:t>
            </a:r>
          </a:p>
          <a:p>
            <a:pPr marL="0" indent="0">
              <a:buNone/>
            </a:pPr>
            <a:r>
              <a:rPr lang="en-US" dirty="0"/>
              <a:t>5) Then you will be asked to enter your password twice, the second time as a confirmation of the first.</a:t>
            </a:r>
          </a:p>
          <a:p>
            <a:pPr marL="0" indent="0">
              <a:buNone/>
            </a:pPr>
            <a:r>
              <a:rPr lang="en-US" dirty="0"/>
              <a:t>6) On creation of user, it will display “Superuser created successfully.”</a:t>
            </a:r>
          </a:p>
          <a:p>
            <a:pPr marL="0" indent="0">
              <a:buNone/>
            </a:pPr>
            <a:endParaRPr lang="en-US" sz="1000" dirty="0"/>
          </a:p>
          <a:p>
            <a:pPr marL="0" indent="0">
              <a:buNone/>
            </a:pPr>
            <a:r>
              <a:rPr lang="en-US" dirty="0"/>
              <a:t>To understand, website/web application development using Django framework, refer my video: </a:t>
            </a:r>
            <a:r>
              <a:rPr lang="en-US" dirty="0">
                <a:hlinkClick r:id="rId2"/>
              </a:rPr>
              <a:t>https://youtu.be/dvU4QY08D24</a:t>
            </a:r>
            <a:endParaRPr lang="en-US" dirty="0"/>
          </a:p>
          <a:p>
            <a:pPr marL="0" indent="0">
              <a:buNone/>
            </a:pPr>
            <a:endParaRPr lang="en-IN" dirty="0"/>
          </a:p>
          <a:p>
            <a:endParaRPr lang="en-IN" dirty="0"/>
          </a:p>
        </p:txBody>
      </p:sp>
    </p:spTree>
    <p:extLst>
      <p:ext uri="{BB962C8B-B14F-4D97-AF65-F5344CB8AC3E}">
        <p14:creationId xmlns:p14="http://schemas.microsoft.com/office/powerpoint/2010/main" val="4158638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ABA9F-CB9D-40F2-A2EE-B30BD1F3A58F}"/>
              </a:ext>
            </a:extLst>
          </p:cNvPr>
          <p:cNvSpPr>
            <a:spLocks noGrp="1"/>
          </p:cNvSpPr>
          <p:nvPr>
            <p:ph type="title"/>
          </p:nvPr>
        </p:nvSpPr>
        <p:spPr/>
        <p:txBody>
          <a:bodyPr/>
          <a:lstStyle/>
          <a:p>
            <a:pPr algn="ctr"/>
            <a:r>
              <a:rPr lang="en-IN" dirty="0"/>
              <a:t>Django framework</a:t>
            </a:r>
          </a:p>
        </p:txBody>
      </p:sp>
      <p:sp>
        <p:nvSpPr>
          <p:cNvPr id="3" name="Content Placeholder 2">
            <a:extLst>
              <a:ext uri="{FF2B5EF4-FFF2-40B4-BE49-F238E27FC236}">
                <a16:creationId xmlns:a16="http://schemas.microsoft.com/office/drawing/2014/main" id="{683F5ACB-9784-48A8-AB61-C7B60D4A3C99}"/>
              </a:ext>
            </a:extLst>
          </p:cNvPr>
          <p:cNvSpPr>
            <a:spLocks noGrp="1"/>
          </p:cNvSpPr>
          <p:nvPr>
            <p:ph idx="1"/>
          </p:nvPr>
        </p:nvSpPr>
        <p:spPr>
          <a:xfrm>
            <a:off x="437883" y="1825624"/>
            <a:ext cx="11526590" cy="4806995"/>
          </a:xfrm>
        </p:spPr>
        <p:txBody>
          <a:bodyPr>
            <a:normAutofit lnSpcReduction="10000"/>
          </a:bodyPr>
          <a:lstStyle/>
          <a:p>
            <a:r>
              <a:rPr lang="en-US" dirty="0"/>
              <a:t>Django is a fully featured web framework written in Python. </a:t>
            </a:r>
          </a:p>
          <a:p>
            <a:r>
              <a:rPr lang="en-US" dirty="0"/>
              <a:t>A web framework is a software which helps you to build flexible, scalable, and maintainable dynamic website, web app, and web services. </a:t>
            </a:r>
          </a:p>
          <a:p>
            <a:r>
              <a:rPr lang="en-US" dirty="0"/>
              <a:t>It provides a set of tools and functionalities that solves many common problems associated with Web development, such as security features, database access, sessions, template processing, URL routing, internationalization, localization, and much more.</a:t>
            </a:r>
          </a:p>
          <a:p>
            <a:r>
              <a:rPr lang="en-US" dirty="0"/>
              <a:t>It is a high-level web framework which allows performing rapid development. The primary goal of this web framework is to create complex database-driven websites. </a:t>
            </a:r>
          </a:p>
          <a:p>
            <a:r>
              <a:rPr lang="en-US" dirty="0"/>
              <a:t>Different web frameworks like Django are Zend for PHP, Ruby on Rails for Ruby, etc.</a:t>
            </a:r>
          </a:p>
        </p:txBody>
      </p:sp>
    </p:spTree>
    <p:extLst>
      <p:ext uri="{BB962C8B-B14F-4D97-AF65-F5344CB8AC3E}">
        <p14:creationId xmlns:p14="http://schemas.microsoft.com/office/powerpoint/2010/main" val="3096621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ABA9F-CB9D-40F2-A2EE-B30BD1F3A58F}"/>
              </a:ext>
            </a:extLst>
          </p:cNvPr>
          <p:cNvSpPr>
            <a:spLocks noGrp="1"/>
          </p:cNvSpPr>
          <p:nvPr>
            <p:ph type="title"/>
          </p:nvPr>
        </p:nvSpPr>
        <p:spPr>
          <a:xfrm>
            <a:off x="838200" y="16241"/>
            <a:ext cx="10515600" cy="716699"/>
          </a:xfrm>
        </p:spPr>
        <p:txBody>
          <a:bodyPr/>
          <a:lstStyle/>
          <a:p>
            <a:pPr algn="ctr"/>
            <a:r>
              <a:rPr lang="en-IN" dirty="0"/>
              <a:t>Why to use Django?</a:t>
            </a:r>
          </a:p>
        </p:txBody>
      </p:sp>
      <p:sp>
        <p:nvSpPr>
          <p:cNvPr id="3" name="Content Placeholder 2">
            <a:extLst>
              <a:ext uri="{FF2B5EF4-FFF2-40B4-BE49-F238E27FC236}">
                <a16:creationId xmlns:a16="http://schemas.microsoft.com/office/drawing/2014/main" id="{683F5ACB-9784-48A8-AB61-C7B60D4A3C99}"/>
              </a:ext>
            </a:extLst>
          </p:cNvPr>
          <p:cNvSpPr>
            <a:spLocks noGrp="1"/>
          </p:cNvSpPr>
          <p:nvPr>
            <p:ph idx="1"/>
          </p:nvPr>
        </p:nvSpPr>
        <p:spPr>
          <a:xfrm>
            <a:off x="0" y="770230"/>
            <a:ext cx="12192000" cy="5944464"/>
          </a:xfrm>
        </p:spPr>
        <p:txBody>
          <a:bodyPr>
            <a:noAutofit/>
          </a:bodyPr>
          <a:lstStyle/>
          <a:p>
            <a:r>
              <a:rPr lang="en-US" sz="2400" dirty="0"/>
              <a:t>Some of the biggest web sites uses Django are: Instagram, Mozilla, Spotify, National Geographic, Pinterest, Open Stack, Dropbox, </a:t>
            </a:r>
            <a:r>
              <a:rPr lang="en-IN" sz="2400" dirty="0"/>
              <a:t>Bitbucket, NASA.</a:t>
            </a:r>
            <a:endParaRPr lang="en-US" sz="2400" dirty="0"/>
          </a:p>
          <a:p>
            <a:r>
              <a:rPr lang="en-US" sz="2400" b="1" dirty="0"/>
              <a:t>Advantages of Django:</a:t>
            </a:r>
          </a:p>
          <a:p>
            <a:r>
              <a:rPr lang="en-US" sz="2400" i="1" dirty="0"/>
              <a:t>Object-Relational Mapping (ORM) Support</a:t>
            </a:r>
            <a:r>
              <a:rPr lang="en-US" sz="2400" dirty="0"/>
              <a:t> − Django provides a bridge between the data model and the database engine, and supports a large set of database systems including MySQL, Oracle, Postgres, etc. Django also supports NoSQL database through Django-</a:t>
            </a:r>
            <a:r>
              <a:rPr lang="en-US" sz="2400" dirty="0" err="1"/>
              <a:t>nonrel</a:t>
            </a:r>
            <a:r>
              <a:rPr lang="en-US" sz="2400" dirty="0"/>
              <a:t> fork. For now, the only NoSQL databases supported are MongoDB and google app engine.</a:t>
            </a:r>
          </a:p>
          <a:p>
            <a:r>
              <a:rPr lang="en-US" sz="2400" i="1" dirty="0"/>
              <a:t>Multilingual Support</a:t>
            </a:r>
            <a:r>
              <a:rPr lang="en-US" sz="2400" dirty="0"/>
              <a:t>− Django supports multilingual websites through its built-in internationalization system. So you can develop your website, which would support multiple languages.</a:t>
            </a:r>
          </a:p>
          <a:p>
            <a:r>
              <a:rPr lang="en-US" sz="2400" i="1" dirty="0"/>
              <a:t>Framework Support</a:t>
            </a:r>
            <a:r>
              <a:rPr lang="en-US" sz="2400" dirty="0"/>
              <a:t>− Django has built-in support for Ajax, RSS, Caching and various other frameworks.</a:t>
            </a:r>
          </a:p>
          <a:p>
            <a:r>
              <a:rPr lang="en-US" sz="2400" i="1" dirty="0"/>
              <a:t>Administration GUI</a:t>
            </a:r>
            <a:r>
              <a:rPr lang="en-US" sz="2400" dirty="0"/>
              <a:t>− Django provides a nice ready-to-use user interface for administrative activities.</a:t>
            </a:r>
          </a:p>
          <a:p>
            <a:r>
              <a:rPr lang="en-US" sz="2400" i="1" dirty="0"/>
              <a:t>Development Environment</a:t>
            </a:r>
            <a:r>
              <a:rPr lang="en-US" sz="2400" dirty="0"/>
              <a:t>− Django comes with a lightweight web server to facilitate end-to-end application development and testing.</a:t>
            </a:r>
          </a:p>
        </p:txBody>
      </p:sp>
    </p:spTree>
    <p:extLst>
      <p:ext uri="{BB962C8B-B14F-4D97-AF65-F5344CB8AC3E}">
        <p14:creationId xmlns:p14="http://schemas.microsoft.com/office/powerpoint/2010/main" val="1711595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ABA9F-CB9D-40F2-A2EE-B30BD1F3A58F}"/>
              </a:ext>
            </a:extLst>
          </p:cNvPr>
          <p:cNvSpPr>
            <a:spLocks noGrp="1"/>
          </p:cNvSpPr>
          <p:nvPr>
            <p:ph type="title"/>
          </p:nvPr>
        </p:nvSpPr>
        <p:spPr>
          <a:xfrm>
            <a:off x="838200" y="143307"/>
            <a:ext cx="10515600" cy="866627"/>
          </a:xfrm>
        </p:spPr>
        <p:txBody>
          <a:bodyPr/>
          <a:lstStyle/>
          <a:p>
            <a:pPr algn="ctr"/>
            <a:r>
              <a:rPr lang="en-IN" dirty="0"/>
              <a:t>Features of Django</a:t>
            </a:r>
          </a:p>
        </p:txBody>
      </p:sp>
      <p:sp>
        <p:nvSpPr>
          <p:cNvPr id="3" name="Content Placeholder 2">
            <a:extLst>
              <a:ext uri="{FF2B5EF4-FFF2-40B4-BE49-F238E27FC236}">
                <a16:creationId xmlns:a16="http://schemas.microsoft.com/office/drawing/2014/main" id="{683F5ACB-9784-48A8-AB61-C7B60D4A3C99}"/>
              </a:ext>
            </a:extLst>
          </p:cNvPr>
          <p:cNvSpPr>
            <a:spLocks noGrp="1"/>
          </p:cNvSpPr>
          <p:nvPr>
            <p:ph idx="1"/>
          </p:nvPr>
        </p:nvSpPr>
        <p:spPr>
          <a:xfrm>
            <a:off x="191068" y="1187354"/>
            <a:ext cx="12000931" cy="5527339"/>
          </a:xfrm>
        </p:spPr>
        <p:txBody>
          <a:bodyPr>
            <a:noAutofit/>
          </a:bodyPr>
          <a:lstStyle/>
          <a:p>
            <a:r>
              <a:rPr lang="en-US" b="1" dirty="0"/>
              <a:t>Rapid Development:</a:t>
            </a:r>
            <a:r>
              <a:rPr lang="en-US" dirty="0"/>
              <a:t> Django was designed with the intention to make a framework which takes less time to build web application. The project implementation phase is a very time taken but Django creates it rapidly.</a:t>
            </a:r>
          </a:p>
          <a:p>
            <a:r>
              <a:rPr lang="en-US" b="1" dirty="0"/>
              <a:t>Secure:</a:t>
            </a:r>
            <a:r>
              <a:rPr lang="en-US" dirty="0"/>
              <a:t> Django takes security seriously and helps developers to avoid many common security mistakes, such as SQL injection, cross-site scripting, cross-site request forgery etc. Its user authentication system provides a secure way to manage user accounts and passwords.</a:t>
            </a:r>
          </a:p>
          <a:p>
            <a:r>
              <a:rPr lang="en-US" b="1" dirty="0"/>
              <a:t>Scalable:</a:t>
            </a:r>
            <a:r>
              <a:rPr lang="en-US" dirty="0"/>
              <a:t> Django is scalable in nature and has ability to quickly and flexibly switch from small to large scale application project.</a:t>
            </a:r>
          </a:p>
          <a:p>
            <a:r>
              <a:rPr lang="en-US" b="1" dirty="0"/>
              <a:t>Fully loaded:</a:t>
            </a:r>
            <a:r>
              <a:rPr lang="en-US" dirty="0"/>
              <a:t> Django includes various helping task modules and libraries which can be used to handle common Web development tasks. Django takes care of user authentication, content administration, site maps, RSS feeds etc.</a:t>
            </a:r>
          </a:p>
        </p:txBody>
      </p:sp>
    </p:spTree>
    <p:extLst>
      <p:ext uri="{BB962C8B-B14F-4D97-AF65-F5344CB8AC3E}">
        <p14:creationId xmlns:p14="http://schemas.microsoft.com/office/powerpoint/2010/main" val="4048353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ABA9F-CB9D-40F2-A2EE-B30BD1F3A58F}"/>
              </a:ext>
            </a:extLst>
          </p:cNvPr>
          <p:cNvSpPr>
            <a:spLocks noGrp="1"/>
          </p:cNvSpPr>
          <p:nvPr>
            <p:ph type="title"/>
          </p:nvPr>
        </p:nvSpPr>
        <p:spPr>
          <a:xfrm>
            <a:off x="838200" y="70833"/>
            <a:ext cx="10515600" cy="716699"/>
          </a:xfrm>
        </p:spPr>
        <p:txBody>
          <a:bodyPr/>
          <a:lstStyle/>
          <a:p>
            <a:pPr algn="ctr"/>
            <a:r>
              <a:rPr lang="en-IN" dirty="0" err="1"/>
              <a:t>Cntd</a:t>
            </a:r>
            <a:r>
              <a:rPr lang="en-IN" dirty="0"/>
              <a:t>…</a:t>
            </a:r>
          </a:p>
        </p:txBody>
      </p:sp>
      <p:sp>
        <p:nvSpPr>
          <p:cNvPr id="3" name="Content Placeholder 2">
            <a:extLst>
              <a:ext uri="{FF2B5EF4-FFF2-40B4-BE49-F238E27FC236}">
                <a16:creationId xmlns:a16="http://schemas.microsoft.com/office/drawing/2014/main" id="{683F5ACB-9784-48A8-AB61-C7B60D4A3C99}"/>
              </a:ext>
            </a:extLst>
          </p:cNvPr>
          <p:cNvSpPr>
            <a:spLocks noGrp="1"/>
          </p:cNvSpPr>
          <p:nvPr>
            <p:ph idx="1"/>
          </p:nvPr>
        </p:nvSpPr>
        <p:spPr>
          <a:xfrm>
            <a:off x="0" y="1050878"/>
            <a:ext cx="12192000" cy="5663816"/>
          </a:xfrm>
        </p:spPr>
        <p:txBody>
          <a:bodyPr>
            <a:noAutofit/>
          </a:bodyPr>
          <a:lstStyle/>
          <a:p>
            <a:r>
              <a:rPr lang="en-US" b="1" dirty="0"/>
              <a:t>Versatile:</a:t>
            </a:r>
            <a:r>
              <a:rPr lang="en-US" dirty="0"/>
              <a:t> Django is versatile in nature which allows it to build applications for different-different domains. Now a days, Companies are using Django to build various types of applications like: content management systems, social networks sites or scientific computing platforms etc.</a:t>
            </a:r>
          </a:p>
          <a:p>
            <a:r>
              <a:rPr lang="en-US" b="1" dirty="0"/>
              <a:t>Open Source:</a:t>
            </a:r>
            <a:r>
              <a:rPr lang="en-US" dirty="0"/>
              <a:t> Django is an open source web application framework. It is publicly available without cost. It can be downloaded with source code from the public repository. Open source reduces the total cost of the application development.</a:t>
            </a:r>
          </a:p>
          <a:p>
            <a:r>
              <a:rPr lang="en-US" b="1" dirty="0"/>
              <a:t>Vast and Supported Community:</a:t>
            </a:r>
            <a:r>
              <a:rPr lang="en-US" dirty="0"/>
              <a:t> Django is an one of the most popular web framework. It has widely supportive community and channels to share and connect.</a:t>
            </a:r>
          </a:p>
          <a:p>
            <a:endParaRPr lang="en-US" dirty="0"/>
          </a:p>
        </p:txBody>
      </p:sp>
    </p:spTree>
    <p:extLst>
      <p:ext uri="{BB962C8B-B14F-4D97-AF65-F5344CB8AC3E}">
        <p14:creationId xmlns:p14="http://schemas.microsoft.com/office/powerpoint/2010/main" val="808715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ABA9F-CB9D-40F2-A2EE-B30BD1F3A58F}"/>
              </a:ext>
            </a:extLst>
          </p:cNvPr>
          <p:cNvSpPr>
            <a:spLocks noGrp="1"/>
          </p:cNvSpPr>
          <p:nvPr>
            <p:ph type="title"/>
          </p:nvPr>
        </p:nvSpPr>
        <p:spPr>
          <a:xfrm>
            <a:off x="838200" y="210577"/>
            <a:ext cx="10515600" cy="871247"/>
          </a:xfrm>
        </p:spPr>
        <p:txBody>
          <a:bodyPr/>
          <a:lstStyle/>
          <a:p>
            <a:pPr algn="ctr"/>
            <a:r>
              <a:rPr lang="en-IN" dirty="0"/>
              <a:t>History of Django</a:t>
            </a:r>
          </a:p>
        </p:txBody>
      </p:sp>
      <p:sp>
        <p:nvSpPr>
          <p:cNvPr id="3" name="Content Placeholder 2">
            <a:extLst>
              <a:ext uri="{FF2B5EF4-FFF2-40B4-BE49-F238E27FC236}">
                <a16:creationId xmlns:a16="http://schemas.microsoft.com/office/drawing/2014/main" id="{683F5ACB-9784-48A8-AB61-C7B60D4A3C99}"/>
              </a:ext>
            </a:extLst>
          </p:cNvPr>
          <p:cNvSpPr>
            <a:spLocks noGrp="1"/>
          </p:cNvSpPr>
          <p:nvPr>
            <p:ph idx="1"/>
          </p:nvPr>
        </p:nvSpPr>
        <p:spPr>
          <a:xfrm>
            <a:off x="437883" y="1184856"/>
            <a:ext cx="11526590" cy="5447763"/>
          </a:xfrm>
        </p:spPr>
        <p:txBody>
          <a:bodyPr>
            <a:normAutofit/>
          </a:bodyPr>
          <a:lstStyle/>
          <a:p>
            <a:r>
              <a:rPr lang="en-US" dirty="0"/>
              <a:t>2003 − Started by Adrian </a:t>
            </a:r>
            <a:r>
              <a:rPr lang="en-US" dirty="0" err="1"/>
              <a:t>Holovaty</a:t>
            </a:r>
            <a:r>
              <a:rPr lang="en-US" dirty="0"/>
              <a:t> and Simon Willison as an internal project at the Lawrence Journal-World newspaper.</a:t>
            </a:r>
          </a:p>
          <a:p>
            <a:r>
              <a:rPr lang="en-US" dirty="0"/>
              <a:t>2005 − Released in  July 2005 and named it Django, after the jazz guitarist Django Reinhardt. Version 0.9 was released in November, 2005.</a:t>
            </a:r>
          </a:p>
          <a:p>
            <a:r>
              <a:rPr lang="en-US" dirty="0"/>
              <a:t>2008- Version 1.0 was released. </a:t>
            </a:r>
            <a:r>
              <a:rPr lang="en-IN" dirty="0"/>
              <a:t>Django Software Foundation (DSF) started maintaining Django.</a:t>
            </a:r>
            <a:endParaRPr lang="en-US" dirty="0"/>
          </a:p>
          <a:p>
            <a:r>
              <a:rPr lang="en-US" dirty="0"/>
              <a:t>2013- </a:t>
            </a:r>
            <a:r>
              <a:rPr lang="en-IN" dirty="0"/>
              <a:t>Python 3 Support provided, configurable user model</a:t>
            </a:r>
            <a:endParaRPr lang="en-US" dirty="0"/>
          </a:p>
          <a:p>
            <a:r>
              <a:rPr lang="en-US" dirty="0"/>
              <a:t>2017 − First Python 3-only release, Simplified URL routing syntax, Mobile friendly admin.</a:t>
            </a:r>
          </a:p>
          <a:p>
            <a:r>
              <a:rPr lang="en-US" dirty="0"/>
              <a:t>Current − Django is now an open source project with contributors across the world. Its current stable version is 2.0.3 which was released on 6 March, 2018.</a:t>
            </a:r>
          </a:p>
          <a:p>
            <a:pPr marL="0" indent="0">
              <a:buNone/>
            </a:pPr>
            <a:endParaRPr lang="en-US" dirty="0"/>
          </a:p>
        </p:txBody>
      </p:sp>
    </p:spTree>
    <p:extLst>
      <p:ext uri="{BB962C8B-B14F-4D97-AF65-F5344CB8AC3E}">
        <p14:creationId xmlns:p14="http://schemas.microsoft.com/office/powerpoint/2010/main" val="399296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ABA9F-CB9D-40F2-A2EE-B30BD1F3A58F}"/>
              </a:ext>
            </a:extLst>
          </p:cNvPr>
          <p:cNvSpPr>
            <a:spLocks noGrp="1"/>
          </p:cNvSpPr>
          <p:nvPr>
            <p:ph type="title"/>
          </p:nvPr>
        </p:nvSpPr>
        <p:spPr>
          <a:xfrm>
            <a:off x="838200" y="365125"/>
            <a:ext cx="10515600" cy="871247"/>
          </a:xfrm>
        </p:spPr>
        <p:txBody>
          <a:bodyPr/>
          <a:lstStyle/>
          <a:p>
            <a:pPr algn="ctr"/>
            <a:r>
              <a:rPr lang="en-IN" dirty="0"/>
              <a:t>Django – Design Philosophies</a:t>
            </a:r>
          </a:p>
        </p:txBody>
      </p:sp>
      <p:sp>
        <p:nvSpPr>
          <p:cNvPr id="3" name="Content Placeholder 2">
            <a:extLst>
              <a:ext uri="{FF2B5EF4-FFF2-40B4-BE49-F238E27FC236}">
                <a16:creationId xmlns:a16="http://schemas.microsoft.com/office/drawing/2014/main" id="{683F5ACB-9784-48A8-AB61-C7B60D4A3C99}"/>
              </a:ext>
            </a:extLst>
          </p:cNvPr>
          <p:cNvSpPr>
            <a:spLocks noGrp="1"/>
          </p:cNvSpPr>
          <p:nvPr>
            <p:ph idx="1"/>
          </p:nvPr>
        </p:nvSpPr>
        <p:spPr>
          <a:xfrm>
            <a:off x="437883" y="1390918"/>
            <a:ext cx="11526590" cy="5241701"/>
          </a:xfrm>
        </p:spPr>
        <p:txBody>
          <a:bodyPr>
            <a:normAutofit/>
          </a:bodyPr>
          <a:lstStyle/>
          <a:p>
            <a:r>
              <a:rPr lang="en-US" dirty="0"/>
              <a:t>Django comes with the following design philosophies −</a:t>
            </a:r>
          </a:p>
          <a:p>
            <a:r>
              <a:rPr lang="en-US" dirty="0"/>
              <a:t>Loosely Coupled − Django aims to make each element of its stack independent of the others.</a:t>
            </a:r>
          </a:p>
          <a:p>
            <a:r>
              <a:rPr lang="en-US" dirty="0"/>
              <a:t>Less Coding − Less code so in turn a quick development.</a:t>
            </a:r>
          </a:p>
          <a:p>
            <a:r>
              <a:rPr lang="en-US" dirty="0"/>
              <a:t>Don't Repeat Yourself (DRY) − Everything should be developed only in exactly one place instead of repeating it again and again.</a:t>
            </a:r>
          </a:p>
          <a:p>
            <a:r>
              <a:rPr lang="en-US" dirty="0"/>
              <a:t>Fast Development − Django's philosophy is to do all it can to facilitate hyper-fast development.</a:t>
            </a:r>
          </a:p>
          <a:p>
            <a:r>
              <a:rPr lang="en-US" dirty="0"/>
              <a:t>Clean Design − Django strictly maintains a clean design throughout its own code and makes it easy to follow best web-development practices.</a:t>
            </a:r>
          </a:p>
        </p:txBody>
      </p:sp>
    </p:spTree>
    <p:extLst>
      <p:ext uri="{BB962C8B-B14F-4D97-AF65-F5344CB8AC3E}">
        <p14:creationId xmlns:p14="http://schemas.microsoft.com/office/powerpoint/2010/main" val="1539993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ABA9F-CB9D-40F2-A2EE-B30BD1F3A58F}"/>
              </a:ext>
            </a:extLst>
          </p:cNvPr>
          <p:cNvSpPr>
            <a:spLocks noGrp="1"/>
          </p:cNvSpPr>
          <p:nvPr>
            <p:ph type="title"/>
          </p:nvPr>
        </p:nvSpPr>
        <p:spPr>
          <a:xfrm>
            <a:off x="838200" y="365125"/>
            <a:ext cx="10515600" cy="871247"/>
          </a:xfrm>
        </p:spPr>
        <p:txBody>
          <a:bodyPr/>
          <a:lstStyle/>
          <a:p>
            <a:pPr algn="ctr"/>
            <a:r>
              <a:rPr lang="en-US" dirty="0"/>
              <a:t>M</a:t>
            </a:r>
            <a:r>
              <a:rPr lang="en-IN" dirty="0"/>
              <a:t>VT Architecture</a:t>
            </a:r>
          </a:p>
        </p:txBody>
      </p:sp>
      <p:sp>
        <p:nvSpPr>
          <p:cNvPr id="3" name="Content Placeholder 2">
            <a:extLst>
              <a:ext uri="{FF2B5EF4-FFF2-40B4-BE49-F238E27FC236}">
                <a16:creationId xmlns:a16="http://schemas.microsoft.com/office/drawing/2014/main" id="{683F5ACB-9784-48A8-AB61-C7B60D4A3C99}"/>
              </a:ext>
            </a:extLst>
          </p:cNvPr>
          <p:cNvSpPr>
            <a:spLocks noGrp="1"/>
          </p:cNvSpPr>
          <p:nvPr>
            <p:ph idx="1"/>
          </p:nvPr>
        </p:nvSpPr>
        <p:spPr>
          <a:xfrm>
            <a:off x="437883" y="1390918"/>
            <a:ext cx="11526590" cy="5241701"/>
          </a:xfrm>
        </p:spPr>
        <p:txBody>
          <a:bodyPr>
            <a:normAutofit lnSpcReduction="10000"/>
          </a:bodyPr>
          <a:lstStyle/>
          <a:p>
            <a:r>
              <a:rPr lang="en-US" dirty="0"/>
              <a:t>Django follows MVT architecture (software design pattern).</a:t>
            </a:r>
          </a:p>
          <a:p>
            <a:r>
              <a:rPr lang="en-US" dirty="0"/>
              <a:t>To understand MVT architecture, let’s first talk about widely known MVC architecture.</a:t>
            </a:r>
          </a:p>
          <a:p>
            <a:r>
              <a:rPr lang="en-US" dirty="0"/>
              <a:t>MVC stands for </a:t>
            </a:r>
            <a:r>
              <a:rPr lang="en-US" i="1" dirty="0"/>
              <a:t>Model View Controller</a:t>
            </a:r>
            <a:r>
              <a:rPr lang="en-US" dirty="0"/>
              <a:t>. Model, view and controller are 3 components used for developing the web applications.</a:t>
            </a:r>
          </a:p>
          <a:p>
            <a:r>
              <a:rPr lang="en-US" b="1" dirty="0"/>
              <a:t>Model</a:t>
            </a:r>
            <a:r>
              <a:rPr lang="en-US" dirty="0"/>
              <a:t>– Model is used for storing and maintaining your data. It is the backend where your database is defined.</a:t>
            </a:r>
          </a:p>
          <a:p>
            <a:r>
              <a:rPr lang="en-US" b="1" dirty="0"/>
              <a:t>Views</a:t>
            </a:r>
            <a:r>
              <a:rPr lang="en-US" dirty="0"/>
              <a:t>–In Django templates, views are in html. View is all about the presentation and it is not at all aware of the backend. Whatever the user is seeing, it is referred to a view.</a:t>
            </a:r>
          </a:p>
          <a:p>
            <a:r>
              <a:rPr lang="en-US" b="1" dirty="0"/>
              <a:t>Controller</a:t>
            </a:r>
            <a:r>
              <a:rPr lang="en-US" dirty="0"/>
              <a:t>– Controller is a business logic which interacts with the model and the view.</a:t>
            </a:r>
          </a:p>
          <a:p>
            <a:endParaRPr lang="en-US" dirty="0"/>
          </a:p>
        </p:txBody>
      </p:sp>
    </p:spTree>
    <p:extLst>
      <p:ext uri="{BB962C8B-B14F-4D97-AF65-F5344CB8AC3E}">
        <p14:creationId xmlns:p14="http://schemas.microsoft.com/office/powerpoint/2010/main" val="3208805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ABA9F-CB9D-40F2-A2EE-B30BD1F3A58F}"/>
              </a:ext>
            </a:extLst>
          </p:cNvPr>
          <p:cNvSpPr>
            <a:spLocks noGrp="1"/>
          </p:cNvSpPr>
          <p:nvPr>
            <p:ph type="title"/>
          </p:nvPr>
        </p:nvSpPr>
        <p:spPr>
          <a:xfrm>
            <a:off x="838200" y="283237"/>
            <a:ext cx="10515600" cy="871247"/>
          </a:xfrm>
        </p:spPr>
        <p:txBody>
          <a:bodyPr/>
          <a:lstStyle/>
          <a:p>
            <a:pPr algn="ctr"/>
            <a:r>
              <a:rPr lang="en-US" dirty="0" err="1"/>
              <a:t>Cntd</a:t>
            </a:r>
            <a:r>
              <a:rPr lang="en-US" dirty="0"/>
              <a:t>..</a:t>
            </a:r>
            <a:endParaRPr lang="en-IN" dirty="0"/>
          </a:p>
        </p:txBody>
      </p:sp>
      <p:sp>
        <p:nvSpPr>
          <p:cNvPr id="3" name="Content Placeholder 2">
            <a:extLst>
              <a:ext uri="{FF2B5EF4-FFF2-40B4-BE49-F238E27FC236}">
                <a16:creationId xmlns:a16="http://schemas.microsoft.com/office/drawing/2014/main" id="{683F5ACB-9784-48A8-AB61-C7B60D4A3C99}"/>
              </a:ext>
            </a:extLst>
          </p:cNvPr>
          <p:cNvSpPr>
            <a:spLocks noGrp="1"/>
          </p:cNvSpPr>
          <p:nvPr>
            <p:ph idx="1"/>
          </p:nvPr>
        </p:nvSpPr>
        <p:spPr>
          <a:xfrm>
            <a:off x="272955" y="1236372"/>
            <a:ext cx="11691518" cy="5396247"/>
          </a:xfrm>
        </p:spPr>
        <p:txBody>
          <a:bodyPr>
            <a:normAutofit/>
          </a:bodyPr>
          <a:lstStyle/>
          <a:p>
            <a:r>
              <a:rPr lang="en-US" dirty="0"/>
              <a:t>MVT stands for Model-View-Template.</a:t>
            </a:r>
          </a:p>
          <a:p>
            <a:r>
              <a:rPr lang="en-US" dirty="0"/>
              <a:t>The main difference between MVC and MVT is that, in MVT there is no separate controller. Django itself manages the Controller part (software code that controls the interactions between the Model, View and template).</a:t>
            </a:r>
          </a:p>
          <a:p>
            <a:r>
              <a:rPr lang="en-US" dirty="0"/>
              <a:t>The template is a HTML file mixed with Django Template Language (DTL).</a:t>
            </a:r>
          </a:p>
        </p:txBody>
      </p:sp>
      <p:pic>
        <p:nvPicPr>
          <p:cNvPr id="5" name="Picture 4">
            <a:extLst>
              <a:ext uri="{FF2B5EF4-FFF2-40B4-BE49-F238E27FC236}">
                <a16:creationId xmlns:a16="http://schemas.microsoft.com/office/drawing/2014/main" id="{80D306DD-BCAE-43A3-863F-A2EDE3F021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3405" y="3551832"/>
            <a:ext cx="5438775" cy="2486025"/>
          </a:xfrm>
          <a:prstGeom prst="rect">
            <a:avLst/>
          </a:prstGeom>
        </p:spPr>
      </p:pic>
      <p:sp>
        <p:nvSpPr>
          <p:cNvPr id="7" name="TextBox 6">
            <a:extLst>
              <a:ext uri="{FF2B5EF4-FFF2-40B4-BE49-F238E27FC236}">
                <a16:creationId xmlns:a16="http://schemas.microsoft.com/office/drawing/2014/main" id="{29E62F56-C9A3-4ACF-AE4A-F24567012107}"/>
              </a:ext>
            </a:extLst>
          </p:cNvPr>
          <p:cNvSpPr txBox="1"/>
          <p:nvPr/>
        </p:nvSpPr>
        <p:spPr>
          <a:xfrm rot="10800000" flipH="1" flipV="1">
            <a:off x="2982520" y="6180117"/>
            <a:ext cx="4482803" cy="523220"/>
          </a:xfrm>
          <a:prstGeom prst="rect">
            <a:avLst/>
          </a:prstGeom>
          <a:noFill/>
        </p:spPr>
        <p:txBody>
          <a:bodyPr wrap="square" rtlCol="0">
            <a:spAutoFit/>
          </a:bodyPr>
          <a:lstStyle/>
          <a:p>
            <a:pPr algn="ct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Django MVT Architecture </a:t>
            </a:r>
            <a:endParaRPr lang="en-I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33005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11026</TotalTime>
  <Words>1903</Words>
  <Application>Microsoft Office PowerPoint</Application>
  <PresentationFormat>Widescreen</PresentationFormat>
  <Paragraphs>117</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Times New Roman</vt:lpstr>
      <vt:lpstr>Office Theme</vt:lpstr>
      <vt:lpstr>Unit-10 Web application using Django framework</vt:lpstr>
      <vt:lpstr>Django framework</vt:lpstr>
      <vt:lpstr>Why to use Django?</vt:lpstr>
      <vt:lpstr>Features of Django</vt:lpstr>
      <vt:lpstr>Cntd…</vt:lpstr>
      <vt:lpstr>History of Django</vt:lpstr>
      <vt:lpstr>Django – Design Philosophies</vt:lpstr>
      <vt:lpstr>MVT Architecture</vt:lpstr>
      <vt:lpstr>Cntd..</vt:lpstr>
      <vt:lpstr>Cntd..</vt:lpstr>
      <vt:lpstr>Components of Django</vt:lpstr>
      <vt:lpstr>Two important concepts of Django</vt:lpstr>
      <vt:lpstr>Installation</vt:lpstr>
      <vt:lpstr>Creation of a Django Project</vt:lpstr>
      <vt:lpstr>Files of Django Project</vt:lpstr>
      <vt:lpstr>Files of an App of Django Project</vt:lpstr>
      <vt:lpstr>Creating an admin user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Nilesh</dc:creator>
  <cp:lastModifiedBy>Nilesh</cp:lastModifiedBy>
  <cp:revision>3732</cp:revision>
  <dcterms:created xsi:type="dcterms:W3CDTF">2020-01-09T22:57:40Z</dcterms:created>
  <dcterms:modified xsi:type="dcterms:W3CDTF">2022-05-29T20:21:27Z</dcterms:modified>
</cp:coreProperties>
</file>