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1" r:id="rId2"/>
    <p:sldId id="302" r:id="rId3"/>
    <p:sldId id="303" r:id="rId4"/>
    <p:sldId id="401" r:id="rId5"/>
    <p:sldId id="402" r:id="rId6"/>
    <p:sldId id="307" r:id="rId7"/>
    <p:sldId id="304" r:id="rId8"/>
    <p:sldId id="305" r:id="rId9"/>
    <p:sldId id="306" r:id="rId10"/>
    <p:sldId id="308" r:id="rId11"/>
    <p:sldId id="309" r:id="rId12"/>
    <p:sldId id="310" r:id="rId13"/>
    <p:sldId id="311" r:id="rId14"/>
    <p:sldId id="315" r:id="rId15"/>
    <p:sldId id="316" r:id="rId16"/>
    <p:sldId id="313" r:id="rId17"/>
    <p:sldId id="314" r:id="rId18"/>
    <p:sldId id="317" r:id="rId19"/>
    <p:sldId id="320" r:id="rId20"/>
    <p:sldId id="323" r:id="rId21"/>
    <p:sldId id="318" r:id="rId22"/>
    <p:sldId id="319" r:id="rId23"/>
    <p:sldId id="325" r:id="rId24"/>
    <p:sldId id="322" r:id="rId25"/>
    <p:sldId id="321" r:id="rId26"/>
    <p:sldId id="371" r:id="rId27"/>
    <p:sldId id="324" r:id="rId28"/>
    <p:sldId id="326" r:id="rId29"/>
    <p:sldId id="327" r:id="rId30"/>
    <p:sldId id="328" r:id="rId31"/>
    <p:sldId id="329" r:id="rId32"/>
    <p:sldId id="330" r:id="rId33"/>
    <p:sldId id="331" r:id="rId34"/>
    <p:sldId id="332" r:id="rId35"/>
    <p:sldId id="333" r:id="rId36"/>
    <p:sldId id="334" r:id="rId37"/>
    <p:sldId id="341" r:id="rId38"/>
    <p:sldId id="335" r:id="rId39"/>
    <p:sldId id="336" r:id="rId40"/>
    <p:sldId id="337" r:id="rId41"/>
    <p:sldId id="340" r:id="rId42"/>
    <p:sldId id="338" r:id="rId43"/>
    <p:sldId id="398" r:id="rId44"/>
    <p:sldId id="399" r:id="rId45"/>
    <p:sldId id="339" r:id="rId46"/>
    <p:sldId id="342" r:id="rId47"/>
    <p:sldId id="343" r:id="rId48"/>
    <p:sldId id="344" r:id="rId49"/>
    <p:sldId id="345" r:id="rId50"/>
    <p:sldId id="346" r:id="rId51"/>
    <p:sldId id="347" r:id="rId52"/>
    <p:sldId id="348" r:id="rId53"/>
    <p:sldId id="349" r:id="rId54"/>
    <p:sldId id="350" r:id="rId55"/>
    <p:sldId id="351" r:id="rId56"/>
    <p:sldId id="352" r:id="rId57"/>
    <p:sldId id="354" r:id="rId58"/>
    <p:sldId id="353" r:id="rId59"/>
    <p:sldId id="355" r:id="rId60"/>
    <p:sldId id="356" r:id="rId61"/>
    <p:sldId id="400" r:id="rId62"/>
    <p:sldId id="403" r:id="rId63"/>
    <p:sldId id="357" r:id="rId64"/>
    <p:sldId id="358" r:id="rId65"/>
    <p:sldId id="391" r:id="rId66"/>
    <p:sldId id="392" r:id="rId67"/>
    <p:sldId id="384" r:id="rId68"/>
    <p:sldId id="393" r:id="rId69"/>
    <p:sldId id="394" r:id="rId70"/>
    <p:sldId id="395" r:id="rId71"/>
    <p:sldId id="396" r:id="rId72"/>
    <p:sldId id="397"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13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FFC52-524C-414E-A687-E8A532A0486A}"/>
              </a:ext>
            </a:extLst>
          </p:cNvPr>
          <p:cNvSpPr>
            <a:spLocks noGrp="1"/>
          </p:cNvSpPr>
          <p:nvPr>
            <p:ph type="ctrTitle"/>
          </p:nvPr>
        </p:nvSpPr>
        <p:spPr>
          <a:xfrm>
            <a:off x="1524000" y="1122363"/>
            <a:ext cx="9144000" cy="2387600"/>
          </a:xfrm>
        </p:spPr>
        <p:txBody>
          <a:bodyPr anchor="b"/>
          <a:lstStyle>
            <a:lvl1pPr algn="ctr">
              <a:defRPr sz="6000">
                <a:latin typeface="Times New Roman" panose="02020603050405020304" pitchFamily="18" charset="0"/>
                <a:cs typeface="Times New Roman" panose="02020603050405020304" pitchFamily="18" charset="0"/>
              </a:defRPr>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EA4F0774-E125-4D61-BEA0-CB7BD8671475}"/>
              </a:ext>
            </a:extLst>
          </p:cNvPr>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a:extLst>
              <a:ext uri="{FF2B5EF4-FFF2-40B4-BE49-F238E27FC236}">
                <a16:creationId xmlns:a16="http://schemas.microsoft.com/office/drawing/2014/main" id="{A9E12DC5-0494-4EA3-AAA0-7C97D39E534F}"/>
              </a:ext>
            </a:extLst>
          </p:cNvPr>
          <p:cNvSpPr>
            <a:spLocks noGrp="1"/>
          </p:cNvSpPr>
          <p:nvPr>
            <p:ph type="dt" sz="half" idx="10"/>
          </p:nvPr>
        </p:nvSpPr>
        <p:spPr/>
        <p:txBody>
          <a:bodyPr/>
          <a:lstStyle/>
          <a:p>
            <a:fld id="{AED6706B-D867-4D41-A277-CB24D025B170}" type="datetimeFigureOut">
              <a:rPr lang="en-IN" smtClean="0"/>
              <a:t>08-05-2022</a:t>
            </a:fld>
            <a:endParaRPr lang="en-IN"/>
          </a:p>
        </p:txBody>
      </p:sp>
      <p:sp>
        <p:nvSpPr>
          <p:cNvPr id="5" name="Footer Placeholder 4">
            <a:extLst>
              <a:ext uri="{FF2B5EF4-FFF2-40B4-BE49-F238E27FC236}">
                <a16:creationId xmlns:a16="http://schemas.microsoft.com/office/drawing/2014/main" id="{F64B8C8C-F9B7-49B1-B879-6EDF92B1DB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09BD57-9685-4769-9760-017FB8DA05C4}"/>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1529620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3B65-2A40-48B8-A24F-9B71A241B26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6CF030-CD1D-46E1-99A7-65DAAF0FC5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8B4E11-2A04-444D-B339-12029C464614}"/>
              </a:ext>
            </a:extLst>
          </p:cNvPr>
          <p:cNvSpPr>
            <a:spLocks noGrp="1"/>
          </p:cNvSpPr>
          <p:nvPr>
            <p:ph type="dt" sz="half" idx="10"/>
          </p:nvPr>
        </p:nvSpPr>
        <p:spPr/>
        <p:txBody>
          <a:bodyPr/>
          <a:lstStyle/>
          <a:p>
            <a:fld id="{AED6706B-D867-4D41-A277-CB24D025B170}" type="datetimeFigureOut">
              <a:rPr lang="en-IN" smtClean="0"/>
              <a:t>08-05-2022</a:t>
            </a:fld>
            <a:endParaRPr lang="en-IN"/>
          </a:p>
        </p:txBody>
      </p:sp>
      <p:sp>
        <p:nvSpPr>
          <p:cNvPr id="5" name="Footer Placeholder 4">
            <a:extLst>
              <a:ext uri="{FF2B5EF4-FFF2-40B4-BE49-F238E27FC236}">
                <a16:creationId xmlns:a16="http://schemas.microsoft.com/office/drawing/2014/main" id="{43866826-EC2E-49C5-9B50-74C261E8AF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DFB2B6-E30E-44D2-B82F-59181BA7E4F8}"/>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1803731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A1F700-CE2B-4E44-A0B1-BFAF7F62ED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A98273-07B8-4559-87E8-EDC854AEE9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B0A549-6A38-4211-AD8B-E393C225E77E}"/>
              </a:ext>
            </a:extLst>
          </p:cNvPr>
          <p:cNvSpPr>
            <a:spLocks noGrp="1"/>
          </p:cNvSpPr>
          <p:nvPr>
            <p:ph type="dt" sz="half" idx="10"/>
          </p:nvPr>
        </p:nvSpPr>
        <p:spPr/>
        <p:txBody>
          <a:bodyPr/>
          <a:lstStyle/>
          <a:p>
            <a:fld id="{AED6706B-D867-4D41-A277-CB24D025B170}" type="datetimeFigureOut">
              <a:rPr lang="en-IN" smtClean="0"/>
              <a:t>08-05-2022</a:t>
            </a:fld>
            <a:endParaRPr lang="en-IN"/>
          </a:p>
        </p:txBody>
      </p:sp>
      <p:sp>
        <p:nvSpPr>
          <p:cNvPr id="5" name="Footer Placeholder 4">
            <a:extLst>
              <a:ext uri="{FF2B5EF4-FFF2-40B4-BE49-F238E27FC236}">
                <a16:creationId xmlns:a16="http://schemas.microsoft.com/office/drawing/2014/main" id="{9E047EF0-8487-420E-84CA-27C0649737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46CC34-3BA6-4B6A-A578-4C93A8C4A33D}"/>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83717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4EE-6C75-4D91-9696-B7F9AB85C354}"/>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5A23341A-17CC-4882-BD21-E11E74F4113E}"/>
              </a:ext>
            </a:extLst>
          </p:cNvPr>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6EC8AC96-A65B-4B63-952F-4D5C9C20096A}"/>
              </a:ext>
            </a:extLst>
          </p:cNvPr>
          <p:cNvSpPr>
            <a:spLocks noGrp="1"/>
          </p:cNvSpPr>
          <p:nvPr>
            <p:ph type="dt" sz="half" idx="10"/>
          </p:nvPr>
        </p:nvSpPr>
        <p:spPr/>
        <p:txBody>
          <a:bodyPr/>
          <a:lstStyle/>
          <a:p>
            <a:fld id="{AED6706B-D867-4D41-A277-CB24D025B170}" type="datetimeFigureOut">
              <a:rPr lang="en-IN" smtClean="0"/>
              <a:t>08-05-2022</a:t>
            </a:fld>
            <a:endParaRPr lang="en-IN"/>
          </a:p>
        </p:txBody>
      </p:sp>
      <p:sp>
        <p:nvSpPr>
          <p:cNvPr id="5" name="Footer Placeholder 4">
            <a:extLst>
              <a:ext uri="{FF2B5EF4-FFF2-40B4-BE49-F238E27FC236}">
                <a16:creationId xmlns:a16="http://schemas.microsoft.com/office/drawing/2014/main" id="{8B9B6F7F-BA7E-4B51-80E0-7CCC56358A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28E9C8-2929-4F03-A8BF-A8A74CC7449A}"/>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692607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64A4A-D143-457C-8381-DB8D0C5A56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887622-F252-4BA3-ABB8-BB87DB847C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1C321A-3D9A-4D8E-9374-D69C4C69B249}"/>
              </a:ext>
            </a:extLst>
          </p:cNvPr>
          <p:cNvSpPr>
            <a:spLocks noGrp="1"/>
          </p:cNvSpPr>
          <p:nvPr>
            <p:ph type="dt" sz="half" idx="10"/>
          </p:nvPr>
        </p:nvSpPr>
        <p:spPr/>
        <p:txBody>
          <a:bodyPr/>
          <a:lstStyle/>
          <a:p>
            <a:fld id="{AED6706B-D867-4D41-A277-CB24D025B170}" type="datetimeFigureOut">
              <a:rPr lang="en-IN" smtClean="0"/>
              <a:t>08-05-2022</a:t>
            </a:fld>
            <a:endParaRPr lang="en-IN"/>
          </a:p>
        </p:txBody>
      </p:sp>
      <p:sp>
        <p:nvSpPr>
          <p:cNvPr id="5" name="Footer Placeholder 4">
            <a:extLst>
              <a:ext uri="{FF2B5EF4-FFF2-40B4-BE49-F238E27FC236}">
                <a16:creationId xmlns:a16="http://schemas.microsoft.com/office/drawing/2014/main" id="{E4137820-966B-40D4-85AD-855E8EC1A8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835E0F-47EC-45B2-8C4D-19B09A5F809E}"/>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3328471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43ED4-7D4A-441B-9E12-0217469747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0E3600-8C24-4DC3-9EC1-3A3CA6F174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A526FB5-68D0-471E-AD64-474EF3D85D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9FBA11-1479-430C-99ED-9065276F7002}"/>
              </a:ext>
            </a:extLst>
          </p:cNvPr>
          <p:cNvSpPr>
            <a:spLocks noGrp="1"/>
          </p:cNvSpPr>
          <p:nvPr>
            <p:ph type="dt" sz="half" idx="10"/>
          </p:nvPr>
        </p:nvSpPr>
        <p:spPr/>
        <p:txBody>
          <a:bodyPr/>
          <a:lstStyle/>
          <a:p>
            <a:fld id="{AED6706B-D867-4D41-A277-CB24D025B170}" type="datetimeFigureOut">
              <a:rPr lang="en-IN" smtClean="0"/>
              <a:t>08-05-2022</a:t>
            </a:fld>
            <a:endParaRPr lang="en-IN"/>
          </a:p>
        </p:txBody>
      </p:sp>
      <p:sp>
        <p:nvSpPr>
          <p:cNvPr id="6" name="Footer Placeholder 5">
            <a:extLst>
              <a:ext uri="{FF2B5EF4-FFF2-40B4-BE49-F238E27FC236}">
                <a16:creationId xmlns:a16="http://schemas.microsoft.com/office/drawing/2014/main" id="{B10F3829-973D-493F-B6D8-EC01E87117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D26341-8E7E-4D5A-A239-14894EF4C955}"/>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611753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57D50-496F-423B-A002-6A703135A1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8B2F48-E209-4622-83C3-D824EC6036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B46F6A-CD0F-4304-A67C-BE6F7D3FD5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3B3CAB-A7DF-43F5-B018-AF490CBD70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26BC1C-9668-495F-AADF-6E3235F6E2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4C2FF49-3481-438F-8AE6-08B204E28704}"/>
              </a:ext>
            </a:extLst>
          </p:cNvPr>
          <p:cNvSpPr>
            <a:spLocks noGrp="1"/>
          </p:cNvSpPr>
          <p:nvPr>
            <p:ph type="dt" sz="half" idx="10"/>
          </p:nvPr>
        </p:nvSpPr>
        <p:spPr/>
        <p:txBody>
          <a:bodyPr/>
          <a:lstStyle/>
          <a:p>
            <a:fld id="{AED6706B-D867-4D41-A277-CB24D025B170}" type="datetimeFigureOut">
              <a:rPr lang="en-IN" smtClean="0"/>
              <a:t>08-05-2022</a:t>
            </a:fld>
            <a:endParaRPr lang="en-IN"/>
          </a:p>
        </p:txBody>
      </p:sp>
      <p:sp>
        <p:nvSpPr>
          <p:cNvPr id="8" name="Footer Placeholder 7">
            <a:extLst>
              <a:ext uri="{FF2B5EF4-FFF2-40B4-BE49-F238E27FC236}">
                <a16:creationId xmlns:a16="http://schemas.microsoft.com/office/drawing/2014/main" id="{F69D7ED9-C5AC-4F83-BA34-E779EE9B08C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9CC1D63-9916-42B6-B8AC-575E018FD056}"/>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3903789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F4F55-7B0E-447E-9FC7-8DABF08B8F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EB340D5-F318-4C4D-8E28-B90D5C9C89D7}"/>
              </a:ext>
            </a:extLst>
          </p:cNvPr>
          <p:cNvSpPr>
            <a:spLocks noGrp="1"/>
          </p:cNvSpPr>
          <p:nvPr>
            <p:ph type="dt" sz="half" idx="10"/>
          </p:nvPr>
        </p:nvSpPr>
        <p:spPr/>
        <p:txBody>
          <a:bodyPr/>
          <a:lstStyle/>
          <a:p>
            <a:fld id="{AED6706B-D867-4D41-A277-CB24D025B170}" type="datetimeFigureOut">
              <a:rPr lang="en-IN" smtClean="0"/>
              <a:t>08-05-2022</a:t>
            </a:fld>
            <a:endParaRPr lang="en-IN"/>
          </a:p>
        </p:txBody>
      </p:sp>
      <p:sp>
        <p:nvSpPr>
          <p:cNvPr id="4" name="Footer Placeholder 3">
            <a:extLst>
              <a:ext uri="{FF2B5EF4-FFF2-40B4-BE49-F238E27FC236}">
                <a16:creationId xmlns:a16="http://schemas.microsoft.com/office/drawing/2014/main" id="{E3B04D17-56D2-4096-966F-8EA68D6C86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A40D6D-B82C-4E07-A45C-32DC8B32B5CD}"/>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1367639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DBD1D1-7F2A-4CD8-919E-D6EEBECE709C}"/>
              </a:ext>
            </a:extLst>
          </p:cNvPr>
          <p:cNvSpPr>
            <a:spLocks noGrp="1"/>
          </p:cNvSpPr>
          <p:nvPr>
            <p:ph type="dt" sz="half" idx="10"/>
          </p:nvPr>
        </p:nvSpPr>
        <p:spPr/>
        <p:txBody>
          <a:bodyPr/>
          <a:lstStyle/>
          <a:p>
            <a:fld id="{AED6706B-D867-4D41-A277-CB24D025B170}" type="datetimeFigureOut">
              <a:rPr lang="en-IN" smtClean="0"/>
              <a:t>08-05-2022</a:t>
            </a:fld>
            <a:endParaRPr lang="en-IN"/>
          </a:p>
        </p:txBody>
      </p:sp>
      <p:sp>
        <p:nvSpPr>
          <p:cNvPr id="3" name="Footer Placeholder 2">
            <a:extLst>
              <a:ext uri="{FF2B5EF4-FFF2-40B4-BE49-F238E27FC236}">
                <a16:creationId xmlns:a16="http://schemas.microsoft.com/office/drawing/2014/main" id="{E1B352DE-C32C-4551-A676-437EDA2D30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BBDEC25-43F6-470C-864E-279F9D7EBE32}"/>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1382119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45E51-1B5C-4B99-82FC-10F76FF8A6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9651FC-4396-4608-9248-9110EF31BE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106725-D8AD-4D9E-AD3B-46D7DA1E99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9B1E41-AEFB-4BA8-9E95-1C631568E263}"/>
              </a:ext>
            </a:extLst>
          </p:cNvPr>
          <p:cNvSpPr>
            <a:spLocks noGrp="1"/>
          </p:cNvSpPr>
          <p:nvPr>
            <p:ph type="dt" sz="half" idx="10"/>
          </p:nvPr>
        </p:nvSpPr>
        <p:spPr/>
        <p:txBody>
          <a:bodyPr/>
          <a:lstStyle/>
          <a:p>
            <a:fld id="{AED6706B-D867-4D41-A277-CB24D025B170}" type="datetimeFigureOut">
              <a:rPr lang="en-IN" smtClean="0"/>
              <a:t>08-05-2022</a:t>
            </a:fld>
            <a:endParaRPr lang="en-IN"/>
          </a:p>
        </p:txBody>
      </p:sp>
      <p:sp>
        <p:nvSpPr>
          <p:cNvPr id="6" name="Footer Placeholder 5">
            <a:extLst>
              <a:ext uri="{FF2B5EF4-FFF2-40B4-BE49-F238E27FC236}">
                <a16:creationId xmlns:a16="http://schemas.microsoft.com/office/drawing/2014/main" id="{2404FA74-6958-42DA-82BF-259F88B364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A74C1D-6E8F-4CC6-8D02-71D1D9C29F59}"/>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1343022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847F7-2732-4B0D-902F-3AF434AF15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6D0E99D-36C3-4512-9E05-63691BF4FA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15ADC1-49D2-4D84-90F4-D01410CEC9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8A0083-1D8C-430F-BBA5-B0C337D5D8DD}"/>
              </a:ext>
            </a:extLst>
          </p:cNvPr>
          <p:cNvSpPr>
            <a:spLocks noGrp="1"/>
          </p:cNvSpPr>
          <p:nvPr>
            <p:ph type="dt" sz="half" idx="10"/>
          </p:nvPr>
        </p:nvSpPr>
        <p:spPr/>
        <p:txBody>
          <a:bodyPr/>
          <a:lstStyle/>
          <a:p>
            <a:fld id="{AED6706B-D867-4D41-A277-CB24D025B170}" type="datetimeFigureOut">
              <a:rPr lang="en-IN" smtClean="0"/>
              <a:t>08-05-2022</a:t>
            </a:fld>
            <a:endParaRPr lang="en-IN"/>
          </a:p>
        </p:txBody>
      </p:sp>
      <p:sp>
        <p:nvSpPr>
          <p:cNvPr id="6" name="Footer Placeholder 5">
            <a:extLst>
              <a:ext uri="{FF2B5EF4-FFF2-40B4-BE49-F238E27FC236}">
                <a16:creationId xmlns:a16="http://schemas.microsoft.com/office/drawing/2014/main" id="{BF7F59EE-E9A4-4200-A8D1-8D232450CF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4E9229-9C0E-45FE-936C-CD931235E055}"/>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2463828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46F51E-B98D-45B2-BD42-400EEB68AF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B955C6AF-4D55-4DE9-9D4A-2107CECA6F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87F2C428-995F-4943-95C1-5C886EEE89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6706B-D867-4D41-A277-CB24D025B170}" type="datetimeFigureOut">
              <a:rPr lang="en-IN" smtClean="0"/>
              <a:t>08-05-2022</a:t>
            </a:fld>
            <a:endParaRPr lang="en-IN"/>
          </a:p>
        </p:txBody>
      </p:sp>
      <p:sp>
        <p:nvSpPr>
          <p:cNvPr id="5" name="Footer Placeholder 4">
            <a:extLst>
              <a:ext uri="{FF2B5EF4-FFF2-40B4-BE49-F238E27FC236}">
                <a16:creationId xmlns:a16="http://schemas.microsoft.com/office/drawing/2014/main" id="{83F56D49-F240-4512-970D-7FFFDA6BF3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46E25C8-D9DE-4EF4-8DFA-8C14C50107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45E81A-BA2D-41D4-9509-E5DB0F68F366}" type="slidenum">
              <a:rPr lang="en-IN" smtClean="0"/>
              <a:t>‹#›</a:t>
            </a:fld>
            <a:endParaRPr lang="en-IN"/>
          </a:p>
        </p:txBody>
      </p:sp>
    </p:spTree>
    <p:extLst>
      <p:ext uri="{BB962C8B-B14F-4D97-AF65-F5344CB8AC3E}">
        <p14:creationId xmlns:p14="http://schemas.microsoft.com/office/powerpoint/2010/main" val="3981056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w3schools.com/python/ref_dictionary_keys.asp" TargetMode="External"/><Relationship Id="rId2" Type="http://schemas.openxmlformats.org/officeDocument/2006/relationships/hyperlink" Target="https://www.w3schools.com/python/ref_dictionary_fromkeys.asp" TargetMode="External"/><Relationship Id="rId1" Type="http://schemas.openxmlformats.org/officeDocument/2006/relationships/slideLayout" Target="../slideLayouts/slideLayout2.xml"/><Relationship Id="rId5" Type="http://schemas.openxmlformats.org/officeDocument/2006/relationships/hyperlink" Target="https://www.w3schools.com/python/ref_dictionary_setdefault.asp" TargetMode="External"/><Relationship Id="rId4" Type="http://schemas.openxmlformats.org/officeDocument/2006/relationships/hyperlink" Target="https://www.w3schools.com/python/ref_dictionary_popitem.asp"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B1496341-C1EB-439A-9DB7-06FCECAADAD5}"/>
              </a:ext>
            </a:extLst>
          </p:cNvPr>
          <p:cNvSpPr>
            <a:spLocks noGrp="1"/>
          </p:cNvSpPr>
          <p:nvPr>
            <p:ph type="ctrTitle"/>
          </p:nvPr>
        </p:nvSpPr>
        <p:spPr>
          <a:xfrm>
            <a:off x="2218765" y="1528551"/>
            <a:ext cx="7544360" cy="1528549"/>
          </a:xfrm>
        </p:spPr>
        <p:txBody>
          <a:bodyPr/>
          <a:lstStyle/>
          <a:p>
            <a:r>
              <a:rPr lang="en-GB" altLang="en-US" sz="4765" b="1" dirty="0">
                <a:solidFill>
                  <a:srgbClr val="FF0000"/>
                </a:solidFill>
              </a:rPr>
              <a:t>Unit-3</a:t>
            </a:r>
            <a:br>
              <a:rPr lang="en-GB" altLang="en-US" sz="4765" b="1" dirty="0">
                <a:solidFill>
                  <a:srgbClr val="FF0000"/>
                </a:solidFill>
              </a:rPr>
            </a:br>
            <a:r>
              <a:rPr lang="en-GB" altLang="en-US" sz="4765" b="1" dirty="0">
                <a:solidFill>
                  <a:srgbClr val="FF0000"/>
                </a:solidFill>
              </a:rPr>
              <a:t>List, Tuples &amp; Dictionary</a:t>
            </a:r>
            <a:endParaRPr lang="en-IN" altLang="en-US" dirty="0"/>
          </a:p>
        </p:txBody>
      </p:sp>
      <p:sp>
        <p:nvSpPr>
          <p:cNvPr id="3075" name="Subtitle 2">
            <a:extLst>
              <a:ext uri="{FF2B5EF4-FFF2-40B4-BE49-F238E27FC236}">
                <a16:creationId xmlns:a16="http://schemas.microsoft.com/office/drawing/2014/main" id="{9E0D658F-A8DE-48C2-B2E7-BA6FABE08BE6}"/>
              </a:ext>
            </a:extLst>
          </p:cNvPr>
          <p:cNvSpPr>
            <a:spLocks noGrp="1"/>
          </p:cNvSpPr>
          <p:nvPr>
            <p:ph type="subTitle" idx="1"/>
          </p:nvPr>
        </p:nvSpPr>
        <p:spPr>
          <a:xfrm>
            <a:off x="2989169" y="4700867"/>
            <a:ext cx="6213662" cy="1753721"/>
          </a:xfrm>
        </p:spPr>
        <p:txBody>
          <a:bodyPr/>
          <a:lstStyle/>
          <a:p>
            <a:r>
              <a:rPr lang="en-US" altLang="en-US" sz="2471" dirty="0"/>
              <a:t>Mr. Nilesh Parmar</a:t>
            </a:r>
          </a:p>
          <a:p>
            <a:r>
              <a:rPr lang="en-US" altLang="en-US" sz="2471" dirty="0"/>
              <a:t>Assistant Professor, Dept. of Computer </a:t>
            </a:r>
            <a:r>
              <a:rPr lang="en-US" altLang="en-US" sz="2471" dirty="0" err="1"/>
              <a:t>Engg</a:t>
            </a:r>
            <a:r>
              <a:rPr lang="en-US" altLang="en-US" sz="2471" dirty="0"/>
              <a:t>.</a:t>
            </a:r>
          </a:p>
          <a:p>
            <a:r>
              <a:rPr lang="en-US" altLang="en-US" sz="2471" dirty="0"/>
              <a:t>UVPCE, Ganpat University, Mehsana</a:t>
            </a:r>
            <a:endParaRPr lang="en-IN" altLang="en-US" sz="247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B1724-C998-4243-B473-7C415D640B8A}"/>
              </a:ext>
            </a:extLst>
          </p:cNvPr>
          <p:cNvSpPr>
            <a:spLocks noGrp="1"/>
          </p:cNvSpPr>
          <p:nvPr>
            <p:ph type="title"/>
          </p:nvPr>
        </p:nvSpPr>
        <p:spPr>
          <a:xfrm>
            <a:off x="838200" y="365126"/>
            <a:ext cx="10515600" cy="481036"/>
          </a:xfrm>
        </p:spPr>
        <p:txBody>
          <a:bodyPr>
            <a:normAutofit fontScale="90000"/>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BC096792-3C1F-4E1D-8540-7E5C639888CF}"/>
              </a:ext>
            </a:extLst>
          </p:cNvPr>
          <p:cNvSpPr>
            <a:spLocks noGrp="1"/>
          </p:cNvSpPr>
          <p:nvPr>
            <p:ph idx="1"/>
          </p:nvPr>
        </p:nvSpPr>
        <p:spPr>
          <a:xfrm>
            <a:off x="838200" y="982639"/>
            <a:ext cx="10515600" cy="5732060"/>
          </a:xfrm>
        </p:spPr>
        <p:txBody>
          <a:bodyPr>
            <a:normAutofit fontScale="92500" lnSpcReduction="10000"/>
          </a:bodyPr>
          <a:lstStyle/>
          <a:p>
            <a:pPr marL="0" indent="0">
              <a:buNone/>
            </a:pPr>
            <a:r>
              <a:rPr lang="en-IN" dirty="0"/>
              <a:t> 4) remove(): It removes the first matching element (which is passed as an argument) from the list. </a:t>
            </a:r>
          </a:p>
          <a:p>
            <a:pPr marL="0" indent="0">
              <a:buNone/>
            </a:pPr>
            <a:r>
              <a:rPr lang="en-IN" dirty="0" err="1"/>
              <a:t>list.remove</a:t>
            </a:r>
            <a:r>
              <a:rPr lang="en-IN" dirty="0"/>
              <a:t>(element)</a:t>
            </a:r>
          </a:p>
          <a:p>
            <a:pPr marL="0" indent="0">
              <a:buNone/>
            </a:pPr>
            <a:endParaRPr lang="en-IN" dirty="0"/>
          </a:p>
          <a:p>
            <a:pPr marL="0" indent="0">
              <a:buNone/>
            </a:pPr>
            <a:r>
              <a:rPr lang="en-IN" dirty="0"/>
              <a:t>It method takes a single element as an argument and removes it from the list.</a:t>
            </a:r>
          </a:p>
          <a:p>
            <a:pPr marL="0" indent="0">
              <a:buNone/>
            </a:pPr>
            <a:r>
              <a:rPr lang="en-IN" dirty="0"/>
              <a:t>If the element doesn't exist, it throws </a:t>
            </a:r>
            <a:r>
              <a:rPr lang="en-IN" dirty="0" err="1"/>
              <a:t>ValueError</a:t>
            </a:r>
            <a:r>
              <a:rPr lang="en-IN" dirty="0"/>
              <a:t>: </a:t>
            </a:r>
            <a:r>
              <a:rPr lang="en-IN" dirty="0" err="1"/>
              <a:t>list.remove</a:t>
            </a:r>
            <a:r>
              <a:rPr lang="en-IN" dirty="0"/>
              <a:t>(x): x not in list exception. If element exists, It doesn't return any value (returns None).</a:t>
            </a:r>
          </a:p>
          <a:p>
            <a:pPr marL="0" indent="0">
              <a:buNone/>
            </a:pPr>
            <a:endParaRPr lang="en-IN" dirty="0"/>
          </a:p>
          <a:p>
            <a:pPr marL="0" indent="0">
              <a:buNone/>
            </a:pPr>
            <a:r>
              <a:rPr lang="en-IN" dirty="0"/>
              <a:t>Example: animals = ['cat', 'dog', 'rabbit', 'guinea pig']</a:t>
            </a:r>
          </a:p>
          <a:p>
            <a:pPr marL="0" indent="0">
              <a:buNone/>
            </a:pPr>
            <a:r>
              <a:rPr lang="en-IN" dirty="0" err="1"/>
              <a:t>animals.remove</a:t>
            </a:r>
            <a:r>
              <a:rPr lang="en-IN" dirty="0"/>
              <a:t>('rabbit')</a:t>
            </a:r>
          </a:p>
          <a:p>
            <a:pPr marL="0" indent="0">
              <a:buNone/>
            </a:pPr>
            <a:r>
              <a:rPr lang="en-IN" dirty="0"/>
              <a:t>print('Updated list: ', animals)</a:t>
            </a:r>
          </a:p>
          <a:p>
            <a:pPr marL="0" indent="0">
              <a:buNone/>
            </a:pPr>
            <a:r>
              <a:rPr lang="en-IN" dirty="0"/>
              <a:t>output:</a:t>
            </a:r>
          </a:p>
          <a:p>
            <a:pPr marL="0" indent="0">
              <a:buNone/>
            </a:pPr>
            <a:r>
              <a:rPr lang="en-IN" dirty="0"/>
              <a:t>Updated list:  ['cat', 'dog', 'guinea pig']</a:t>
            </a:r>
          </a:p>
        </p:txBody>
      </p:sp>
    </p:spTree>
    <p:extLst>
      <p:ext uri="{BB962C8B-B14F-4D97-AF65-F5344CB8AC3E}">
        <p14:creationId xmlns:p14="http://schemas.microsoft.com/office/powerpoint/2010/main" val="3199529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E2385-B057-47AE-BF8B-980F8F5B4617}"/>
              </a:ext>
            </a:extLst>
          </p:cNvPr>
          <p:cNvSpPr>
            <a:spLocks noGrp="1"/>
          </p:cNvSpPr>
          <p:nvPr>
            <p:ph type="title"/>
          </p:nvPr>
        </p:nvSpPr>
        <p:spPr>
          <a:xfrm>
            <a:off x="838200" y="365125"/>
            <a:ext cx="10515600" cy="576571"/>
          </a:xfrm>
        </p:spPr>
        <p:txBody>
          <a:bodyPr>
            <a:normAutofit fontScale="90000"/>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2C308D44-96D5-4ADA-99A9-EE0A98017DAD}"/>
              </a:ext>
            </a:extLst>
          </p:cNvPr>
          <p:cNvSpPr>
            <a:spLocks noGrp="1"/>
          </p:cNvSpPr>
          <p:nvPr>
            <p:ph idx="1"/>
          </p:nvPr>
        </p:nvSpPr>
        <p:spPr>
          <a:xfrm>
            <a:off x="838200" y="941697"/>
            <a:ext cx="10515600" cy="5781178"/>
          </a:xfrm>
        </p:spPr>
        <p:txBody>
          <a:bodyPr>
            <a:normAutofit fontScale="92500"/>
          </a:bodyPr>
          <a:lstStyle/>
          <a:p>
            <a:pPr marL="0" indent="0">
              <a:buNone/>
            </a:pPr>
            <a:r>
              <a:rPr lang="en-IN" dirty="0"/>
              <a:t>5) count: It returns the number of occurrences of an element in a list. </a:t>
            </a:r>
          </a:p>
          <a:p>
            <a:pPr marL="0" indent="0">
              <a:buNone/>
            </a:pPr>
            <a:r>
              <a:rPr lang="en-IN" dirty="0"/>
              <a:t>Syntax: </a:t>
            </a:r>
            <a:r>
              <a:rPr lang="en-IN" dirty="0" err="1"/>
              <a:t>list.count</a:t>
            </a:r>
            <a:r>
              <a:rPr lang="en-IN" dirty="0"/>
              <a:t>(element)</a:t>
            </a:r>
          </a:p>
          <a:p>
            <a:pPr marL="0" indent="0">
              <a:buNone/>
            </a:pPr>
            <a:r>
              <a:rPr lang="en-IN" dirty="0"/>
              <a:t>element - element whose count is to be found.</a:t>
            </a:r>
          </a:p>
          <a:p>
            <a:pPr marL="0" indent="0">
              <a:buNone/>
            </a:pPr>
            <a:r>
              <a:rPr lang="en-IN" dirty="0"/>
              <a:t>The count() method returns the number of occurrences of an element in a list.</a:t>
            </a:r>
          </a:p>
          <a:p>
            <a:pPr marL="0" indent="0">
              <a:buNone/>
            </a:pPr>
            <a:endParaRPr lang="en-IN" dirty="0"/>
          </a:p>
          <a:p>
            <a:pPr marL="0" indent="0">
              <a:buNone/>
            </a:pPr>
            <a:r>
              <a:rPr lang="en-IN" dirty="0"/>
              <a:t>Example: vowels = ['a', 'e', '</a:t>
            </a:r>
            <a:r>
              <a:rPr lang="en-IN" dirty="0" err="1"/>
              <a:t>i</a:t>
            </a:r>
            <a:r>
              <a:rPr lang="en-IN" dirty="0"/>
              <a:t>', 'o', '</a:t>
            </a:r>
            <a:r>
              <a:rPr lang="en-IN" dirty="0" err="1"/>
              <a:t>i</a:t>
            </a:r>
            <a:r>
              <a:rPr lang="en-IN" dirty="0"/>
              <a:t>', 'u']</a:t>
            </a:r>
          </a:p>
          <a:p>
            <a:pPr marL="0" indent="0">
              <a:buNone/>
            </a:pPr>
            <a:r>
              <a:rPr lang="en-IN" dirty="0"/>
              <a:t>print(</a:t>
            </a:r>
            <a:r>
              <a:rPr lang="en-IN" dirty="0" err="1"/>
              <a:t>vowels.count</a:t>
            </a:r>
            <a:r>
              <a:rPr lang="en-IN" dirty="0"/>
              <a:t>('</a:t>
            </a:r>
            <a:r>
              <a:rPr lang="en-IN" dirty="0" err="1"/>
              <a:t>i</a:t>
            </a:r>
            <a:r>
              <a:rPr lang="en-IN" dirty="0"/>
              <a:t>'))</a:t>
            </a:r>
          </a:p>
          <a:p>
            <a:pPr marL="0" indent="0">
              <a:buNone/>
            </a:pPr>
            <a:r>
              <a:rPr lang="en-IN" dirty="0"/>
              <a:t>#print('The count of </a:t>
            </a:r>
            <a:r>
              <a:rPr lang="en-IN" dirty="0" err="1"/>
              <a:t>i</a:t>
            </a:r>
            <a:r>
              <a:rPr lang="en-IN" dirty="0"/>
              <a:t> is:', count)</a:t>
            </a:r>
          </a:p>
          <a:p>
            <a:pPr marL="0" indent="0">
              <a:buNone/>
            </a:pPr>
            <a:r>
              <a:rPr lang="en-IN" dirty="0"/>
              <a:t>print(</a:t>
            </a:r>
            <a:r>
              <a:rPr lang="en-IN" dirty="0" err="1"/>
              <a:t>vowels.count</a:t>
            </a:r>
            <a:r>
              <a:rPr lang="en-IN" dirty="0"/>
              <a:t>('p'))</a:t>
            </a:r>
          </a:p>
          <a:p>
            <a:pPr marL="0" indent="0">
              <a:buNone/>
            </a:pPr>
            <a:r>
              <a:rPr lang="en-IN" dirty="0"/>
              <a:t>Output:</a:t>
            </a:r>
          </a:p>
          <a:p>
            <a:pPr marL="0" indent="0">
              <a:buNone/>
            </a:pPr>
            <a:r>
              <a:rPr lang="en-IN" dirty="0"/>
              <a:t>2</a:t>
            </a:r>
          </a:p>
          <a:p>
            <a:pPr marL="0" indent="0">
              <a:buNone/>
            </a:pPr>
            <a:r>
              <a:rPr lang="en-IN" dirty="0"/>
              <a:t>0</a:t>
            </a:r>
          </a:p>
        </p:txBody>
      </p:sp>
    </p:spTree>
    <p:extLst>
      <p:ext uri="{BB962C8B-B14F-4D97-AF65-F5344CB8AC3E}">
        <p14:creationId xmlns:p14="http://schemas.microsoft.com/office/powerpoint/2010/main" val="1563061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4FF92-C808-4E97-8F66-4F6842B153C2}"/>
              </a:ext>
            </a:extLst>
          </p:cNvPr>
          <p:cNvSpPr>
            <a:spLocks noGrp="1"/>
          </p:cNvSpPr>
          <p:nvPr>
            <p:ph type="title"/>
          </p:nvPr>
        </p:nvSpPr>
        <p:spPr>
          <a:xfrm>
            <a:off x="838200" y="105818"/>
            <a:ext cx="10515600" cy="575219"/>
          </a:xfrm>
        </p:spPr>
        <p:txBody>
          <a:bodyPr>
            <a:normAutofit fontScale="90000"/>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5AB6FE86-3D68-4CE1-AEBC-24D3D3107755}"/>
              </a:ext>
            </a:extLst>
          </p:cNvPr>
          <p:cNvSpPr>
            <a:spLocks noGrp="1"/>
          </p:cNvSpPr>
          <p:nvPr>
            <p:ph idx="1"/>
          </p:nvPr>
        </p:nvSpPr>
        <p:spPr>
          <a:xfrm>
            <a:off x="232013" y="805218"/>
            <a:ext cx="11586948" cy="6052782"/>
          </a:xfrm>
        </p:spPr>
        <p:txBody>
          <a:bodyPr>
            <a:normAutofit fontScale="92500" lnSpcReduction="20000"/>
          </a:bodyPr>
          <a:lstStyle/>
          <a:p>
            <a:pPr marL="0" indent="0">
              <a:buNone/>
            </a:pPr>
            <a:r>
              <a:rPr lang="en-IN" dirty="0"/>
              <a:t>6) pop(): It removes the item at the given index from the list and returns the</a:t>
            </a:r>
          </a:p>
          <a:p>
            <a:pPr marL="0" indent="0">
              <a:buNone/>
            </a:pPr>
            <a:r>
              <a:rPr lang="en-IN" dirty="0"/>
              <a:t>removed item. </a:t>
            </a:r>
          </a:p>
          <a:p>
            <a:pPr marL="0" indent="0">
              <a:buNone/>
            </a:pPr>
            <a:r>
              <a:rPr lang="en-IN" dirty="0"/>
              <a:t>Syntax: </a:t>
            </a:r>
            <a:r>
              <a:rPr lang="en-IN" dirty="0" err="1"/>
              <a:t>list.pop</a:t>
            </a:r>
            <a:r>
              <a:rPr lang="en-IN" dirty="0"/>
              <a:t>([index])</a:t>
            </a:r>
          </a:p>
          <a:p>
            <a:pPr marL="0" indent="0">
              <a:buNone/>
            </a:pPr>
            <a:r>
              <a:rPr lang="en-IN" dirty="0"/>
              <a:t>Index is optional. The default index value is (-1). Remember, Index start from 0.</a:t>
            </a:r>
          </a:p>
          <a:p>
            <a:pPr marL="0" indent="0">
              <a:buNone/>
            </a:pPr>
            <a:r>
              <a:rPr lang="en-IN" dirty="0"/>
              <a:t>If the index passed to the method is not in range, it throws </a:t>
            </a:r>
            <a:r>
              <a:rPr lang="en-IN" dirty="0" err="1"/>
              <a:t>IndexError</a:t>
            </a:r>
            <a:r>
              <a:rPr lang="en-IN" dirty="0"/>
              <a:t>: pop index</a:t>
            </a:r>
          </a:p>
          <a:p>
            <a:pPr marL="0" indent="0">
              <a:buNone/>
            </a:pPr>
            <a:r>
              <a:rPr lang="en-IN" dirty="0"/>
              <a:t>out of range exception. The pop() method returns the item removed from given</a:t>
            </a:r>
          </a:p>
          <a:p>
            <a:pPr marL="0" indent="0">
              <a:buNone/>
            </a:pPr>
            <a:r>
              <a:rPr lang="en-IN" dirty="0"/>
              <a:t>index. It modifies original list.</a:t>
            </a:r>
          </a:p>
          <a:p>
            <a:pPr marL="0" indent="0">
              <a:buNone/>
            </a:pPr>
            <a:endParaRPr lang="en-IN" dirty="0"/>
          </a:p>
          <a:p>
            <a:pPr marL="0" indent="0">
              <a:buNone/>
            </a:pPr>
            <a:r>
              <a:rPr lang="en-IN" dirty="0"/>
              <a:t>Example: languages = ['Python', 'Java', 'C++', 'French', 'C']</a:t>
            </a:r>
          </a:p>
          <a:p>
            <a:pPr marL="0" indent="0">
              <a:buNone/>
            </a:pPr>
            <a:r>
              <a:rPr lang="en-IN" dirty="0" err="1"/>
              <a:t>return_value</a:t>
            </a:r>
            <a:r>
              <a:rPr lang="en-IN" dirty="0"/>
              <a:t> = </a:t>
            </a:r>
            <a:r>
              <a:rPr lang="en-IN" dirty="0" err="1"/>
              <a:t>languages.pop</a:t>
            </a:r>
            <a:r>
              <a:rPr lang="en-IN" dirty="0"/>
              <a:t>(3)</a:t>
            </a:r>
          </a:p>
          <a:p>
            <a:pPr marL="0" indent="0">
              <a:buNone/>
            </a:pPr>
            <a:r>
              <a:rPr lang="en-IN" dirty="0"/>
              <a:t>print('Return Value:', </a:t>
            </a:r>
            <a:r>
              <a:rPr lang="en-IN" dirty="0" err="1"/>
              <a:t>return_value</a:t>
            </a:r>
            <a:r>
              <a:rPr lang="en-IN" dirty="0"/>
              <a:t>)</a:t>
            </a:r>
          </a:p>
          <a:p>
            <a:pPr marL="0" indent="0">
              <a:buNone/>
            </a:pPr>
            <a:r>
              <a:rPr lang="en-IN" dirty="0"/>
              <a:t>print('Updated List:', languages)</a:t>
            </a:r>
          </a:p>
          <a:p>
            <a:pPr marL="0" indent="0">
              <a:buNone/>
            </a:pPr>
            <a:r>
              <a:rPr lang="en-IN" dirty="0"/>
              <a:t>Output:</a:t>
            </a:r>
          </a:p>
          <a:p>
            <a:pPr marL="0" indent="0">
              <a:buNone/>
            </a:pPr>
            <a:r>
              <a:rPr lang="en-IN" dirty="0"/>
              <a:t>Return Value: French</a:t>
            </a:r>
          </a:p>
          <a:p>
            <a:pPr marL="0" indent="0">
              <a:buNone/>
            </a:pPr>
            <a:r>
              <a:rPr lang="en-IN" dirty="0"/>
              <a:t>Updated List: ['Python', 'Java', 'C++', 'C']</a:t>
            </a:r>
          </a:p>
        </p:txBody>
      </p:sp>
    </p:spTree>
    <p:extLst>
      <p:ext uri="{BB962C8B-B14F-4D97-AF65-F5344CB8AC3E}">
        <p14:creationId xmlns:p14="http://schemas.microsoft.com/office/powerpoint/2010/main" val="4014844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E6571-17AC-4B1C-8585-237616EE2CB3}"/>
              </a:ext>
            </a:extLst>
          </p:cNvPr>
          <p:cNvSpPr>
            <a:spLocks noGrp="1"/>
          </p:cNvSpPr>
          <p:nvPr>
            <p:ph type="title"/>
          </p:nvPr>
        </p:nvSpPr>
        <p:spPr>
          <a:xfrm>
            <a:off x="838200" y="119464"/>
            <a:ext cx="10515600" cy="767639"/>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4C5938AF-6B82-49CD-9656-49706AE0A5F2}"/>
              </a:ext>
            </a:extLst>
          </p:cNvPr>
          <p:cNvSpPr>
            <a:spLocks noGrp="1"/>
          </p:cNvSpPr>
          <p:nvPr>
            <p:ph idx="1"/>
          </p:nvPr>
        </p:nvSpPr>
        <p:spPr>
          <a:xfrm>
            <a:off x="838200" y="887104"/>
            <a:ext cx="10515600" cy="5289860"/>
          </a:xfrm>
        </p:spPr>
        <p:txBody>
          <a:bodyPr>
            <a:normAutofit lnSpcReduction="10000"/>
          </a:bodyPr>
          <a:lstStyle/>
          <a:p>
            <a:pPr marL="0" indent="0">
              <a:buNone/>
            </a:pPr>
            <a:r>
              <a:rPr lang="en-IN" dirty="0"/>
              <a:t>7) reverse(): method reverses the elements of a given list.</a:t>
            </a:r>
          </a:p>
          <a:p>
            <a:pPr marL="0" indent="0">
              <a:buNone/>
            </a:pPr>
            <a:endParaRPr lang="en-IN" dirty="0"/>
          </a:p>
          <a:p>
            <a:pPr marL="0" indent="0">
              <a:buNone/>
            </a:pPr>
            <a:r>
              <a:rPr lang="en-IN" dirty="0"/>
              <a:t>Syntax: </a:t>
            </a:r>
            <a:r>
              <a:rPr lang="en-IN" dirty="0" err="1"/>
              <a:t>list.reverse</a:t>
            </a:r>
            <a:r>
              <a:rPr lang="en-IN" dirty="0"/>
              <a:t>()</a:t>
            </a:r>
          </a:p>
          <a:p>
            <a:pPr marL="0" indent="0">
              <a:buNone/>
            </a:pPr>
            <a:r>
              <a:rPr lang="en-IN" dirty="0"/>
              <a:t>No parameter and No return value. It updates original list.</a:t>
            </a:r>
          </a:p>
          <a:p>
            <a:pPr marL="0" indent="0">
              <a:buNone/>
            </a:pPr>
            <a:endParaRPr lang="en-IN" dirty="0"/>
          </a:p>
          <a:p>
            <a:pPr marL="0" indent="0">
              <a:buNone/>
            </a:pPr>
            <a:r>
              <a:rPr lang="en-IN" dirty="0"/>
              <a:t>Example:</a:t>
            </a:r>
          </a:p>
          <a:p>
            <a:pPr marL="0" indent="0">
              <a:buNone/>
            </a:pPr>
            <a:r>
              <a:rPr lang="en-IN" dirty="0" err="1"/>
              <a:t>os</a:t>
            </a:r>
            <a:r>
              <a:rPr lang="en-IN" dirty="0"/>
              <a:t> = ['Windows', 'macOS', 'Linux']</a:t>
            </a:r>
          </a:p>
          <a:p>
            <a:pPr marL="0" indent="0">
              <a:buNone/>
            </a:pPr>
            <a:r>
              <a:rPr lang="en-IN" dirty="0" err="1"/>
              <a:t>os.reverse</a:t>
            </a:r>
            <a:r>
              <a:rPr lang="en-IN" dirty="0"/>
              <a:t>()</a:t>
            </a:r>
          </a:p>
          <a:p>
            <a:pPr marL="0" indent="0">
              <a:buNone/>
            </a:pPr>
            <a:r>
              <a:rPr lang="en-IN" dirty="0"/>
              <a:t>print('Updated List:', </a:t>
            </a:r>
            <a:r>
              <a:rPr lang="en-IN" dirty="0" err="1"/>
              <a:t>os</a:t>
            </a:r>
            <a:r>
              <a:rPr lang="en-IN" dirty="0"/>
              <a:t>)</a:t>
            </a:r>
          </a:p>
          <a:p>
            <a:pPr marL="0" indent="0">
              <a:buNone/>
            </a:pPr>
            <a:r>
              <a:rPr lang="en-IN" dirty="0"/>
              <a:t>Output:</a:t>
            </a:r>
          </a:p>
          <a:p>
            <a:pPr marL="0" indent="0">
              <a:buNone/>
            </a:pPr>
            <a:r>
              <a:rPr lang="en-IN" dirty="0"/>
              <a:t>['Linux', 'macOS', 'Windows']</a:t>
            </a:r>
          </a:p>
        </p:txBody>
      </p:sp>
    </p:spTree>
    <p:extLst>
      <p:ext uri="{BB962C8B-B14F-4D97-AF65-F5344CB8AC3E}">
        <p14:creationId xmlns:p14="http://schemas.microsoft.com/office/powerpoint/2010/main" val="3247903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15132-B3D8-4A47-A721-99A5BA9E8653}"/>
              </a:ext>
            </a:extLst>
          </p:cNvPr>
          <p:cNvSpPr>
            <a:spLocks noGrp="1"/>
          </p:cNvSpPr>
          <p:nvPr>
            <p:ph type="title"/>
          </p:nvPr>
        </p:nvSpPr>
        <p:spPr>
          <a:xfrm>
            <a:off x="838200" y="-3364"/>
            <a:ext cx="10515600" cy="644809"/>
          </a:xfrm>
        </p:spPr>
        <p:txBody>
          <a:bodyPr>
            <a:normAutofit fontScale="90000"/>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6876327C-BA28-48CA-A948-17D1AE77AAF1}"/>
              </a:ext>
            </a:extLst>
          </p:cNvPr>
          <p:cNvSpPr>
            <a:spLocks noGrp="1"/>
          </p:cNvSpPr>
          <p:nvPr>
            <p:ph idx="1"/>
          </p:nvPr>
        </p:nvSpPr>
        <p:spPr>
          <a:xfrm>
            <a:off x="838199" y="641445"/>
            <a:ext cx="10912523" cy="6216555"/>
          </a:xfrm>
        </p:spPr>
        <p:txBody>
          <a:bodyPr>
            <a:normAutofit fontScale="92500" lnSpcReduction="20000"/>
          </a:bodyPr>
          <a:lstStyle/>
          <a:p>
            <a:pPr marL="0" indent="0">
              <a:buNone/>
            </a:pPr>
            <a:r>
              <a:rPr lang="en-IN" dirty="0"/>
              <a:t>8) sort(): This method sorts the elements of a given list in a specific order - Ascending or Descending.</a:t>
            </a:r>
          </a:p>
          <a:p>
            <a:pPr marL="0" indent="0">
              <a:buNone/>
            </a:pPr>
            <a:r>
              <a:rPr lang="en-IN" dirty="0"/>
              <a:t>Syntax: </a:t>
            </a:r>
            <a:r>
              <a:rPr lang="en-IN" dirty="0" err="1"/>
              <a:t>list.sort</a:t>
            </a:r>
            <a:r>
              <a:rPr lang="en-IN" dirty="0"/>
              <a:t>([key=..., reverse=...])</a:t>
            </a:r>
          </a:p>
          <a:p>
            <a:pPr marL="0" indent="0">
              <a:buNone/>
            </a:pPr>
            <a:r>
              <a:rPr lang="en-IN" dirty="0"/>
              <a:t>Alternatively, you can also use Python's in-built function sorted() for the same purpose.</a:t>
            </a:r>
          </a:p>
          <a:p>
            <a:pPr marL="0" indent="0">
              <a:buNone/>
            </a:pPr>
            <a:r>
              <a:rPr lang="en-IN" dirty="0"/>
              <a:t>Syntax: sorted(list, key=..., reverse=...)</a:t>
            </a:r>
          </a:p>
          <a:p>
            <a:pPr marL="0" indent="0">
              <a:buNone/>
            </a:pPr>
            <a:endParaRPr lang="en-IN" b="1" dirty="0"/>
          </a:p>
          <a:p>
            <a:r>
              <a:rPr lang="en-IN" dirty="0"/>
              <a:t>Difference between sort() and sorted() is, sort() doesn't return any value while, sorted() returns an </a:t>
            </a:r>
            <a:r>
              <a:rPr lang="en-IN" dirty="0" err="1"/>
              <a:t>iterable</a:t>
            </a:r>
            <a:r>
              <a:rPr lang="en-IN" dirty="0"/>
              <a:t> list. Sort() modifies original list and sorted() doesn't.</a:t>
            </a:r>
          </a:p>
          <a:p>
            <a:r>
              <a:rPr lang="en-IN" dirty="0"/>
              <a:t>By default, sort() doesn't require any extra parameters. However, it has two optional parameters:</a:t>
            </a:r>
          </a:p>
          <a:p>
            <a:pPr marL="0" indent="0">
              <a:buNone/>
            </a:pPr>
            <a:r>
              <a:rPr lang="en-IN" dirty="0"/>
              <a:t>reverse - If true, the sorted list is reversed (or sorted in Descending order)</a:t>
            </a:r>
          </a:p>
          <a:p>
            <a:pPr marL="0" indent="0">
              <a:buNone/>
            </a:pPr>
            <a:r>
              <a:rPr lang="en-IN" dirty="0"/>
              <a:t>key - function that serves as a key for the sort comparison.</a:t>
            </a:r>
          </a:p>
          <a:p>
            <a:pPr marL="0" indent="0">
              <a:buNone/>
            </a:pPr>
            <a:endParaRPr lang="en-IN" dirty="0"/>
          </a:p>
          <a:p>
            <a:r>
              <a:rPr lang="en-IN" dirty="0"/>
              <a:t>sort() method doesn't return any value. Rather, it changes the original list.</a:t>
            </a:r>
          </a:p>
          <a:p>
            <a:pPr marL="0" indent="0">
              <a:buNone/>
            </a:pPr>
            <a:r>
              <a:rPr lang="en-IN" dirty="0"/>
              <a:t>If you want original list as it is, use sorted().</a:t>
            </a:r>
          </a:p>
        </p:txBody>
      </p:sp>
    </p:spTree>
    <p:extLst>
      <p:ext uri="{BB962C8B-B14F-4D97-AF65-F5344CB8AC3E}">
        <p14:creationId xmlns:p14="http://schemas.microsoft.com/office/powerpoint/2010/main" val="2952930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2C66B-D2E9-4A50-801A-3223F17A281F}"/>
              </a:ext>
            </a:extLst>
          </p:cNvPr>
          <p:cNvSpPr>
            <a:spLocks noGrp="1"/>
          </p:cNvSpPr>
          <p:nvPr>
            <p:ph type="title"/>
          </p:nvPr>
        </p:nvSpPr>
        <p:spPr>
          <a:xfrm>
            <a:off x="838200" y="37573"/>
            <a:ext cx="10515600" cy="753991"/>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7F30CCF7-86E5-48B2-978F-1ACACD655503}"/>
              </a:ext>
            </a:extLst>
          </p:cNvPr>
          <p:cNvSpPr>
            <a:spLocks noGrp="1"/>
          </p:cNvSpPr>
          <p:nvPr>
            <p:ph idx="1"/>
          </p:nvPr>
        </p:nvSpPr>
        <p:spPr>
          <a:xfrm>
            <a:off x="838200" y="723324"/>
            <a:ext cx="10515600" cy="6196090"/>
          </a:xfrm>
        </p:spPr>
        <p:txBody>
          <a:bodyPr>
            <a:normAutofit fontScale="85000" lnSpcReduction="20000"/>
          </a:bodyPr>
          <a:lstStyle/>
          <a:p>
            <a:pPr marL="0" indent="0">
              <a:buNone/>
            </a:pPr>
            <a:r>
              <a:rPr lang="en-IN" dirty="0"/>
              <a:t>Example: </a:t>
            </a:r>
          </a:p>
          <a:p>
            <a:pPr marL="0" indent="0">
              <a:buNone/>
            </a:pPr>
            <a:r>
              <a:rPr lang="en-IN" dirty="0"/>
              <a:t>vowels = ['e', 'a', 'u', 'o', '</a:t>
            </a:r>
            <a:r>
              <a:rPr lang="en-IN" dirty="0" err="1"/>
              <a:t>i</a:t>
            </a:r>
            <a:r>
              <a:rPr lang="en-IN" dirty="0"/>
              <a:t>']</a:t>
            </a:r>
          </a:p>
          <a:p>
            <a:pPr marL="0" indent="0">
              <a:buNone/>
            </a:pPr>
            <a:r>
              <a:rPr lang="en-IN" dirty="0" err="1"/>
              <a:t>vowels.sort</a:t>
            </a:r>
            <a:r>
              <a:rPr lang="en-IN" dirty="0"/>
              <a:t>()</a:t>
            </a:r>
          </a:p>
          <a:p>
            <a:pPr marL="0" indent="0">
              <a:buNone/>
            </a:pPr>
            <a:r>
              <a:rPr lang="en-IN" dirty="0"/>
              <a:t>print('Sorted list:', vowels)</a:t>
            </a:r>
          </a:p>
          <a:p>
            <a:pPr marL="0" indent="0">
              <a:buNone/>
            </a:pPr>
            <a:r>
              <a:rPr lang="en-IN" dirty="0" err="1"/>
              <a:t>vowels.sort</a:t>
            </a:r>
            <a:r>
              <a:rPr lang="en-IN" dirty="0"/>
              <a:t>(reverse=True)</a:t>
            </a:r>
          </a:p>
          <a:p>
            <a:pPr marL="0" indent="0">
              <a:buNone/>
            </a:pPr>
            <a:r>
              <a:rPr lang="en-IN" dirty="0"/>
              <a:t>print('Sorted list (in Descending):', vowels)</a:t>
            </a:r>
          </a:p>
          <a:p>
            <a:pPr marL="0" indent="0">
              <a:buNone/>
            </a:pPr>
            <a:r>
              <a:rPr lang="en-IN" dirty="0"/>
              <a:t>b=sorted(vowels)</a:t>
            </a:r>
          </a:p>
          <a:p>
            <a:pPr marL="0" indent="0">
              <a:buNone/>
            </a:pPr>
            <a:r>
              <a:rPr lang="en-IN" dirty="0"/>
              <a:t>print('Sorted list using sorted():', vowels)</a:t>
            </a:r>
          </a:p>
          <a:p>
            <a:pPr marL="0" indent="0">
              <a:buNone/>
            </a:pPr>
            <a:r>
              <a:rPr lang="en-IN" dirty="0"/>
              <a:t>a= [[2,7,3,2],[1,6],[1,9],[1,9,7]]</a:t>
            </a:r>
          </a:p>
          <a:p>
            <a:pPr marL="0" indent="0">
              <a:buNone/>
            </a:pPr>
            <a:r>
              <a:rPr lang="en-IN" dirty="0" err="1"/>
              <a:t>a.sort</a:t>
            </a:r>
            <a:r>
              <a:rPr lang="en-IN" dirty="0"/>
              <a:t>(key=</a:t>
            </a:r>
            <a:r>
              <a:rPr lang="en-IN" dirty="0" err="1"/>
              <a:t>len</a:t>
            </a:r>
            <a:r>
              <a:rPr lang="en-IN" dirty="0"/>
              <a:t>)</a:t>
            </a:r>
          </a:p>
          <a:p>
            <a:pPr marL="0" indent="0">
              <a:buNone/>
            </a:pPr>
            <a:r>
              <a:rPr lang="en-IN" dirty="0"/>
              <a:t>print('Sorted list based on </a:t>
            </a:r>
            <a:r>
              <a:rPr lang="en-IN" dirty="0" err="1"/>
              <a:t>key:',a</a:t>
            </a:r>
            <a:r>
              <a:rPr lang="en-IN" dirty="0"/>
              <a:t>) </a:t>
            </a:r>
          </a:p>
          <a:p>
            <a:pPr marL="0" indent="0">
              <a:buNone/>
            </a:pPr>
            <a:r>
              <a:rPr lang="en-IN" dirty="0"/>
              <a:t>Output:</a:t>
            </a:r>
          </a:p>
          <a:p>
            <a:pPr marL="0" indent="0">
              <a:buNone/>
            </a:pPr>
            <a:r>
              <a:rPr lang="en-IN" dirty="0"/>
              <a:t>Sorted list: ['a', 'e', '</a:t>
            </a:r>
            <a:r>
              <a:rPr lang="en-IN" dirty="0" err="1"/>
              <a:t>i</a:t>
            </a:r>
            <a:r>
              <a:rPr lang="en-IN" dirty="0"/>
              <a:t>', 'o', 'u']</a:t>
            </a:r>
          </a:p>
          <a:p>
            <a:pPr marL="0" indent="0">
              <a:buNone/>
            </a:pPr>
            <a:r>
              <a:rPr lang="en-IN" dirty="0"/>
              <a:t>Sorted list (in Descending): ['u', 'o', '</a:t>
            </a:r>
            <a:r>
              <a:rPr lang="en-IN" dirty="0" err="1"/>
              <a:t>i</a:t>
            </a:r>
            <a:r>
              <a:rPr lang="en-IN" dirty="0"/>
              <a:t>', 'e', 'a']</a:t>
            </a:r>
          </a:p>
          <a:p>
            <a:pPr marL="0" indent="0">
              <a:buNone/>
            </a:pPr>
            <a:r>
              <a:rPr lang="en-IN" dirty="0"/>
              <a:t>Sorted list using sorted(): ['u', 'o', '</a:t>
            </a:r>
            <a:r>
              <a:rPr lang="en-IN" dirty="0" err="1"/>
              <a:t>i</a:t>
            </a:r>
            <a:r>
              <a:rPr lang="en-IN" dirty="0"/>
              <a:t>', 'e', 'a']</a:t>
            </a:r>
          </a:p>
          <a:p>
            <a:pPr marL="0" indent="0">
              <a:buNone/>
            </a:pPr>
            <a:r>
              <a:rPr lang="en-IN" dirty="0"/>
              <a:t>Sorted list based on key: [[1, 6], [1, 9], [1, 9, 7], [2, 7, 3, 2]]</a:t>
            </a:r>
          </a:p>
        </p:txBody>
      </p:sp>
    </p:spTree>
    <p:extLst>
      <p:ext uri="{BB962C8B-B14F-4D97-AF65-F5344CB8AC3E}">
        <p14:creationId xmlns:p14="http://schemas.microsoft.com/office/powerpoint/2010/main" val="1116273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33AE3-3E1E-47BF-8A74-AEC8AFDC80C5}"/>
              </a:ext>
            </a:extLst>
          </p:cNvPr>
          <p:cNvSpPr>
            <a:spLocks noGrp="1"/>
          </p:cNvSpPr>
          <p:nvPr>
            <p:ph type="title"/>
          </p:nvPr>
        </p:nvSpPr>
        <p:spPr>
          <a:xfrm>
            <a:off x="838200" y="365126"/>
            <a:ext cx="10515600" cy="603865"/>
          </a:xfrm>
        </p:spPr>
        <p:txBody>
          <a:bodyPr>
            <a:normAutofit fontScale="90000"/>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7E684EBC-68B6-4D74-A545-60814D3AAA7C}"/>
              </a:ext>
            </a:extLst>
          </p:cNvPr>
          <p:cNvSpPr>
            <a:spLocks noGrp="1"/>
          </p:cNvSpPr>
          <p:nvPr>
            <p:ph idx="1"/>
          </p:nvPr>
        </p:nvSpPr>
        <p:spPr>
          <a:xfrm>
            <a:off x="838200" y="1201002"/>
            <a:ext cx="10515600" cy="5390865"/>
          </a:xfrm>
        </p:spPr>
        <p:txBody>
          <a:bodyPr>
            <a:normAutofit fontScale="92500" lnSpcReduction="10000"/>
          </a:bodyPr>
          <a:lstStyle/>
          <a:p>
            <a:pPr marL="0" indent="0">
              <a:buNone/>
            </a:pPr>
            <a:r>
              <a:rPr lang="en-IN" dirty="0"/>
              <a:t>9) copy(): It returns a shallow copy of the list. </a:t>
            </a:r>
          </a:p>
          <a:p>
            <a:pPr marL="0" indent="0">
              <a:buNone/>
            </a:pPr>
            <a:r>
              <a:rPr lang="en-IN" dirty="0"/>
              <a:t>A list can be copied with = operator. </a:t>
            </a:r>
          </a:p>
          <a:p>
            <a:pPr marL="0" indent="0">
              <a:buNone/>
            </a:pPr>
            <a:r>
              <a:rPr lang="en-IN" dirty="0"/>
              <a:t>For example:</a:t>
            </a:r>
          </a:p>
          <a:p>
            <a:pPr marL="0" indent="0">
              <a:buNone/>
            </a:pPr>
            <a:r>
              <a:rPr lang="en-IN" dirty="0" err="1"/>
              <a:t>old_list</a:t>
            </a:r>
            <a:r>
              <a:rPr lang="en-IN" dirty="0"/>
              <a:t> = [1, 2, 3]</a:t>
            </a:r>
          </a:p>
          <a:p>
            <a:pPr marL="0" indent="0">
              <a:buNone/>
            </a:pPr>
            <a:r>
              <a:rPr lang="en-IN" dirty="0"/>
              <a:t>​</a:t>
            </a:r>
            <a:r>
              <a:rPr lang="en-IN" dirty="0" err="1"/>
              <a:t>new_list</a:t>
            </a:r>
            <a:r>
              <a:rPr lang="en-IN" dirty="0"/>
              <a:t> = </a:t>
            </a:r>
            <a:r>
              <a:rPr lang="en-IN" dirty="0" err="1"/>
              <a:t>old_list</a:t>
            </a:r>
            <a:endParaRPr lang="en-IN" dirty="0"/>
          </a:p>
          <a:p>
            <a:pPr marL="0" indent="0">
              <a:buNone/>
            </a:pPr>
            <a:r>
              <a:rPr lang="en-IN" dirty="0"/>
              <a:t>In this way, problem is that if you modify the </a:t>
            </a:r>
            <a:r>
              <a:rPr lang="en-IN" dirty="0" err="1"/>
              <a:t>new_list</a:t>
            </a:r>
            <a:r>
              <a:rPr lang="en-IN" dirty="0"/>
              <a:t>, the </a:t>
            </a:r>
            <a:r>
              <a:rPr lang="en-IN" dirty="0" err="1"/>
              <a:t>old_list</a:t>
            </a:r>
            <a:r>
              <a:rPr lang="en-IN" dirty="0"/>
              <a:t> is also modified.</a:t>
            </a:r>
          </a:p>
          <a:p>
            <a:pPr marL="0" indent="0">
              <a:buNone/>
            </a:pPr>
            <a:r>
              <a:rPr lang="en-IN" dirty="0"/>
              <a:t>If you need original list unchanged when the new list is modified, you can use copy() method. This is called shallow copy.</a:t>
            </a:r>
          </a:p>
          <a:p>
            <a:pPr marL="0" indent="0">
              <a:buNone/>
            </a:pPr>
            <a:r>
              <a:rPr lang="en-IN" dirty="0"/>
              <a:t>Syntax: </a:t>
            </a:r>
            <a:r>
              <a:rPr lang="en-IN" dirty="0" err="1"/>
              <a:t>new_list</a:t>
            </a:r>
            <a:r>
              <a:rPr lang="en-IN" dirty="0"/>
              <a:t> = </a:t>
            </a:r>
            <a:r>
              <a:rPr lang="en-IN" dirty="0" err="1"/>
              <a:t>list.copy</a:t>
            </a:r>
            <a:r>
              <a:rPr lang="en-IN" dirty="0"/>
              <a:t>()</a:t>
            </a:r>
          </a:p>
          <a:p>
            <a:pPr marL="0" indent="0">
              <a:buNone/>
            </a:pPr>
            <a:r>
              <a:rPr lang="en-IN" dirty="0"/>
              <a:t>The copy() method doesn't take any parameters. </a:t>
            </a:r>
          </a:p>
          <a:p>
            <a:pPr marL="0" indent="0">
              <a:buNone/>
            </a:pPr>
            <a:r>
              <a:rPr lang="en-IN" dirty="0"/>
              <a:t>It returns a list. It doesn't modify the original list.</a:t>
            </a:r>
          </a:p>
        </p:txBody>
      </p:sp>
    </p:spTree>
    <p:extLst>
      <p:ext uri="{BB962C8B-B14F-4D97-AF65-F5344CB8AC3E}">
        <p14:creationId xmlns:p14="http://schemas.microsoft.com/office/powerpoint/2010/main" val="357009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8F026-D465-48EA-B9E6-83A2B69C5A42}"/>
              </a:ext>
            </a:extLst>
          </p:cNvPr>
          <p:cNvSpPr>
            <a:spLocks noGrp="1"/>
          </p:cNvSpPr>
          <p:nvPr>
            <p:ph type="title"/>
          </p:nvPr>
        </p:nvSpPr>
        <p:spPr>
          <a:xfrm>
            <a:off x="838200" y="23929"/>
            <a:ext cx="10515600" cy="672105"/>
          </a:xfrm>
        </p:spPr>
        <p:txBody>
          <a:bodyPr>
            <a:normAutofit fontScale="90000"/>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818ABBED-1970-4C01-8456-DEFC5E73035E}"/>
              </a:ext>
            </a:extLst>
          </p:cNvPr>
          <p:cNvSpPr>
            <a:spLocks noGrp="1"/>
          </p:cNvSpPr>
          <p:nvPr>
            <p:ph idx="1"/>
          </p:nvPr>
        </p:nvSpPr>
        <p:spPr>
          <a:xfrm>
            <a:off x="838200" y="696034"/>
            <a:ext cx="10515600" cy="5895835"/>
          </a:xfrm>
        </p:spPr>
        <p:txBody>
          <a:bodyPr>
            <a:normAutofit fontScale="92500" lnSpcReduction="10000"/>
          </a:bodyPr>
          <a:lstStyle/>
          <a:p>
            <a:pPr marL="0" indent="0">
              <a:buNone/>
            </a:pPr>
            <a:r>
              <a:rPr lang="en-IN" dirty="0"/>
              <a:t>Example: </a:t>
            </a:r>
            <a:r>
              <a:rPr lang="en-IN" dirty="0" err="1"/>
              <a:t>lst</a:t>
            </a:r>
            <a:r>
              <a:rPr lang="en-IN" dirty="0"/>
              <a:t> = ['cat', 0, 6.7]</a:t>
            </a:r>
          </a:p>
          <a:p>
            <a:pPr marL="0" indent="0">
              <a:buNone/>
            </a:pPr>
            <a:r>
              <a:rPr lang="en-IN" dirty="0"/>
              <a:t>new_list1=</a:t>
            </a:r>
            <a:r>
              <a:rPr lang="en-IN" dirty="0" err="1"/>
              <a:t>lst</a:t>
            </a:r>
            <a:endParaRPr lang="en-IN" dirty="0"/>
          </a:p>
          <a:p>
            <a:pPr marL="0" indent="0">
              <a:buNone/>
            </a:pPr>
            <a:r>
              <a:rPr lang="en-IN" dirty="0"/>
              <a:t>new_list2 = </a:t>
            </a:r>
            <a:r>
              <a:rPr lang="en-IN" dirty="0" err="1"/>
              <a:t>lst.copy</a:t>
            </a:r>
            <a:r>
              <a:rPr lang="en-IN" dirty="0"/>
              <a:t>()</a:t>
            </a:r>
          </a:p>
          <a:p>
            <a:pPr marL="0" indent="0">
              <a:buNone/>
            </a:pPr>
            <a:r>
              <a:rPr lang="en-IN" dirty="0"/>
              <a:t>new_list1.append('dog')</a:t>
            </a:r>
          </a:p>
          <a:p>
            <a:pPr marL="0" indent="0">
              <a:buNone/>
            </a:pPr>
            <a:r>
              <a:rPr lang="en-IN" dirty="0"/>
              <a:t>new_list2.append('mouse')</a:t>
            </a:r>
          </a:p>
          <a:p>
            <a:pPr marL="0" indent="0">
              <a:buNone/>
            </a:pPr>
            <a:r>
              <a:rPr lang="en-IN" dirty="0"/>
              <a:t>print('old original list: ',</a:t>
            </a:r>
            <a:r>
              <a:rPr lang="en-IN" dirty="0" err="1"/>
              <a:t>lst</a:t>
            </a:r>
            <a:r>
              <a:rPr lang="en-IN" dirty="0"/>
              <a:t>)</a:t>
            </a:r>
          </a:p>
          <a:p>
            <a:pPr marL="0" indent="0">
              <a:buNone/>
            </a:pPr>
            <a:r>
              <a:rPr lang="en-IN" dirty="0"/>
              <a:t>print('new_list1: ',new_list1,'new_list2: ',new_list2)</a:t>
            </a:r>
          </a:p>
          <a:p>
            <a:pPr marL="0" indent="0">
              <a:buNone/>
            </a:pPr>
            <a:r>
              <a:rPr lang="en-IN" dirty="0"/>
              <a:t>print('updated original list: ',</a:t>
            </a:r>
            <a:r>
              <a:rPr lang="en-IN" dirty="0" err="1"/>
              <a:t>lst</a:t>
            </a:r>
            <a:r>
              <a:rPr lang="en-IN" dirty="0"/>
              <a:t>)</a:t>
            </a:r>
          </a:p>
          <a:p>
            <a:pPr marL="0" indent="0">
              <a:buNone/>
            </a:pPr>
            <a:endParaRPr lang="en-IN" dirty="0"/>
          </a:p>
          <a:p>
            <a:pPr marL="0" indent="0">
              <a:buNone/>
            </a:pPr>
            <a:r>
              <a:rPr lang="en-IN" dirty="0"/>
              <a:t>Output:</a:t>
            </a:r>
          </a:p>
          <a:p>
            <a:pPr marL="0" indent="0">
              <a:buNone/>
            </a:pPr>
            <a:r>
              <a:rPr lang="en-IN" dirty="0"/>
              <a:t>old original list:  ['cat', 0, 6.7, 'dog']</a:t>
            </a:r>
          </a:p>
          <a:p>
            <a:pPr marL="0" indent="0">
              <a:buNone/>
            </a:pPr>
            <a:r>
              <a:rPr lang="en-IN" dirty="0"/>
              <a:t>new_list1:  ['cat', 0, 6.7, 'dog'] new_list2:  ['cat', 0, 6.7, 'mouse']</a:t>
            </a:r>
          </a:p>
          <a:p>
            <a:pPr marL="0" indent="0">
              <a:buNone/>
            </a:pPr>
            <a:r>
              <a:rPr lang="en-IN" dirty="0"/>
              <a:t>updated original list:  ['cat', 0, 6.7, 'dog']</a:t>
            </a:r>
          </a:p>
        </p:txBody>
      </p:sp>
    </p:spTree>
    <p:extLst>
      <p:ext uri="{BB962C8B-B14F-4D97-AF65-F5344CB8AC3E}">
        <p14:creationId xmlns:p14="http://schemas.microsoft.com/office/powerpoint/2010/main" val="677408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6FB74-E2D4-41B4-A684-A05666DB2BC9}"/>
              </a:ext>
            </a:extLst>
          </p:cNvPr>
          <p:cNvSpPr>
            <a:spLocks noGrp="1"/>
          </p:cNvSpPr>
          <p:nvPr>
            <p:ph type="title"/>
          </p:nvPr>
        </p:nvSpPr>
        <p:spPr>
          <a:xfrm>
            <a:off x="838200" y="228645"/>
            <a:ext cx="10515600" cy="726697"/>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6CDE9D63-1A55-4854-90E7-B048F6A7842A}"/>
              </a:ext>
            </a:extLst>
          </p:cNvPr>
          <p:cNvSpPr>
            <a:spLocks noGrp="1"/>
          </p:cNvSpPr>
          <p:nvPr>
            <p:ph idx="1"/>
          </p:nvPr>
        </p:nvSpPr>
        <p:spPr>
          <a:xfrm>
            <a:off x="838200" y="1050878"/>
            <a:ext cx="10515600" cy="5807122"/>
          </a:xfrm>
        </p:spPr>
        <p:txBody>
          <a:bodyPr>
            <a:normAutofit/>
          </a:bodyPr>
          <a:lstStyle/>
          <a:p>
            <a:pPr marL="0" indent="0">
              <a:buNone/>
            </a:pPr>
            <a:r>
              <a:rPr lang="en-IN" dirty="0"/>
              <a:t>10) clear(): This method removes all items from the list.</a:t>
            </a:r>
          </a:p>
          <a:p>
            <a:pPr marL="0" indent="0">
              <a:buNone/>
            </a:pPr>
            <a:r>
              <a:rPr lang="en-IN" dirty="0"/>
              <a:t>Syntax: </a:t>
            </a:r>
            <a:r>
              <a:rPr lang="en-IN" dirty="0" err="1"/>
              <a:t>list.clear</a:t>
            </a:r>
            <a:r>
              <a:rPr lang="en-IN" dirty="0"/>
              <a:t>()</a:t>
            </a:r>
          </a:p>
          <a:p>
            <a:pPr marL="0" indent="0">
              <a:buNone/>
            </a:pPr>
            <a:endParaRPr lang="en-IN" dirty="0"/>
          </a:p>
          <a:p>
            <a:pPr marL="0" indent="0">
              <a:buNone/>
            </a:pPr>
            <a:r>
              <a:rPr lang="en-IN" dirty="0"/>
              <a:t>The clear() method doesn't take any parameters.</a:t>
            </a:r>
          </a:p>
          <a:p>
            <a:pPr marL="0" indent="0">
              <a:buNone/>
            </a:pPr>
            <a:r>
              <a:rPr lang="en-IN" dirty="0"/>
              <a:t>It only empties the given list. It doesn't return any value.</a:t>
            </a:r>
          </a:p>
          <a:p>
            <a:pPr marL="0" indent="0">
              <a:buNone/>
            </a:pPr>
            <a:r>
              <a:rPr lang="en-IN" dirty="0"/>
              <a:t>Example:</a:t>
            </a:r>
          </a:p>
          <a:p>
            <a:pPr marL="0" indent="0">
              <a:buNone/>
            </a:pPr>
            <a:r>
              <a:rPr lang="en-IN" dirty="0"/>
              <a:t>list = [{1, 2}, ('a'), ['1.1', '2.2']]</a:t>
            </a:r>
          </a:p>
          <a:p>
            <a:pPr marL="0" indent="0">
              <a:buNone/>
            </a:pPr>
            <a:r>
              <a:rPr lang="en-IN" dirty="0" err="1"/>
              <a:t>list.clear</a:t>
            </a:r>
            <a:r>
              <a:rPr lang="en-IN" dirty="0"/>
              <a:t>()</a:t>
            </a:r>
          </a:p>
          <a:p>
            <a:pPr marL="0" indent="0">
              <a:buNone/>
            </a:pPr>
            <a:r>
              <a:rPr lang="en-IN" dirty="0"/>
              <a:t>print('List:', list)</a:t>
            </a:r>
          </a:p>
          <a:p>
            <a:pPr marL="0" indent="0">
              <a:buNone/>
            </a:pPr>
            <a:r>
              <a:rPr lang="en-IN" dirty="0"/>
              <a:t>Output:</a:t>
            </a:r>
          </a:p>
          <a:p>
            <a:pPr marL="0" indent="0">
              <a:buNone/>
            </a:pPr>
            <a:r>
              <a:rPr lang="en-IN" dirty="0"/>
              <a:t>List: []</a:t>
            </a:r>
          </a:p>
        </p:txBody>
      </p:sp>
    </p:spTree>
    <p:extLst>
      <p:ext uri="{BB962C8B-B14F-4D97-AF65-F5344CB8AC3E}">
        <p14:creationId xmlns:p14="http://schemas.microsoft.com/office/powerpoint/2010/main" val="1247546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6FB74-E2D4-41B4-A684-A05666DB2BC9}"/>
              </a:ext>
            </a:extLst>
          </p:cNvPr>
          <p:cNvSpPr>
            <a:spLocks noGrp="1"/>
          </p:cNvSpPr>
          <p:nvPr>
            <p:ph type="title"/>
          </p:nvPr>
        </p:nvSpPr>
        <p:spPr>
          <a:xfrm>
            <a:off x="838200" y="0"/>
            <a:ext cx="10515600" cy="726697"/>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6CDE9D63-1A55-4854-90E7-B048F6A7842A}"/>
              </a:ext>
            </a:extLst>
          </p:cNvPr>
          <p:cNvSpPr>
            <a:spLocks noGrp="1"/>
          </p:cNvSpPr>
          <p:nvPr>
            <p:ph idx="1"/>
          </p:nvPr>
        </p:nvSpPr>
        <p:spPr>
          <a:xfrm>
            <a:off x="838200" y="726697"/>
            <a:ext cx="11035352" cy="6260957"/>
          </a:xfrm>
        </p:spPr>
        <p:txBody>
          <a:bodyPr>
            <a:noAutofit/>
          </a:bodyPr>
          <a:lstStyle/>
          <a:p>
            <a:pPr marL="0" indent="0">
              <a:buNone/>
            </a:pPr>
            <a:r>
              <a:rPr lang="en-IN" sz="2000" dirty="0"/>
              <a:t>11) index(): This method shows index of specified element.</a:t>
            </a:r>
          </a:p>
          <a:p>
            <a:pPr marL="0" indent="0">
              <a:buNone/>
            </a:pPr>
            <a:r>
              <a:rPr lang="en-IN" sz="2000" dirty="0"/>
              <a:t>Syntax: </a:t>
            </a:r>
            <a:r>
              <a:rPr lang="en-IN" sz="2000" dirty="0" err="1"/>
              <a:t>list.index</a:t>
            </a:r>
            <a:r>
              <a:rPr lang="en-IN" sz="2000" dirty="0"/>
              <a:t>(element)</a:t>
            </a:r>
          </a:p>
          <a:p>
            <a:pPr marL="0" indent="0">
              <a:buNone/>
            </a:pPr>
            <a:r>
              <a:rPr lang="en-IN" sz="2000" dirty="0"/>
              <a:t>The index() method takes an element as parameter.</a:t>
            </a:r>
          </a:p>
          <a:p>
            <a:pPr marL="0" indent="0">
              <a:buNone/>
            </a:pPr>
            <a:r>
              <a:rPr lang="en-IN" sz="2000" dirty="0"/>
              <a:t>It returns index of element given as parameter. It gives an exception if element is not in list.</a:t>
            </a:r>
          </a:p>
          <a:p>
            <a:pPr marL="0" indent="0">
              <a:buNone/>
            </a:pPr>
            <a:r>
              <a:rPr lang="en-IN" sz="2000" dirty="0"/>
              <a:t>Example:</a:t>
            </a:r>
          </a:p>
          <a:p>
            <a:pPr marL="0" indent="0">
              <a:buNone/>
            </a:pPr>
            <a:r>
              <a:rPr lang="en-IN" sz="2000" dirty="0"/>
              <a:t>list = [{1, 2}, 'a', ['1.1', '2.2']]</a:t>
            </a:r>
          </a:p>
          <a:p>
            <a:pPr marL="0" indent="0">
              <a:buNone/>
            </a:pPr>
            <a:r>
              <a:rPr lang="en-IN" sz="2000" dirty="0" err="1"/>
              <a:t>ind</a:t>
            </a:r>
            <a:r>
              <a:rPr lang="en-IN" sz="2000" dirty="0"/>
              <a:t>= </a:t>
            </a:r>
            <a:r>
              <a:rPr lang="en-IN" sz="2000" dirty="0" err="1"/>
              <a:t>list.index</a:t>
            </a:r>
            <a:r>
              <a:rPr lang="en-IN" sz="2000" dirty="0"/>
              <a:t>('a')</a:t>
            </a:r>
          </a:p>
          <a:p>
            <a:pPr marL="0" indent="0">
              <a:buNone/>
            </a:pPr>
            <a:r>
              <a:rPr lang="en-IN" sz="2000" dirty="0"/>
              <a:t>print('index is', </a:t>
            </a:r>
            <a:r>
              <a:rPr lang="en-IN" sz="2000" dirty="0" err="1"/>
              <a:t>ind</a:t>
            </a:r>
            <a:r>
              <a:rPr lang="en-IN" sz="2000" dirty="0"/>
              <a:t>)</a:t>
            </a:r>
          </a:p>
          <a:p>
            <a:pPr marL="0" indent="0">
              <a:buNone/>
            </a:pPr>
            <a:r>
              <a:rPr lang="en-IN" sz="2000" dirty="0" err="1"/>
              <a:t>ind</a:t>
            </a:r>
            <a:r>
              <a:rPr lang="en-IN" sz="2000" dirty="0"/>
              <a:t>= </a:t>
            </a:r>
            <a:r>
              <a:rPr lang="en-IN" sz="2000" dirty="0" err="1"/>
              <a:t>list.index</a:t>
            </a:r>
            <a:r>
              <a:rPr lang="en-IN" sz="2000" dirty="0"/>
              <a:t>(5)</a:t>
            </a:r>
          </a:p>
          <a:p>
            <a:pPr marL="0" indent="0">
              <a:buNone/>
            </a:pPr>
            <a:r>
              <a:rPr lang="en-IN" sz="2000" dirty="0"/>
              <a:t>print('index is', </a:t>
            </a:r>
            <a:r>
              <a:rPr lang="en-IN" sz="2000" dirty="0" err="1"/>
              <a:t>ind</a:t>
            </a:r>
            <a:r>
              <a:rPr lang="en-IN" sz="2000" dirty="0"/>
              <a:t>)</a:t>
            </a:r>
          </a:p>
          <a:p>
            <a:pPr marL="0" indent="0">
              <a:buNone/>
            </a:pPr>
            <a:r>
              <a:rPr lang="en-IN" sz="2000" dirty="0"/>
              <a:t>Output:</a:t>
            </a:r>
          </a:p>
          <a:p>
            <a:pPr marL="0" indent="0">
              <a:buNone/>
            </a:pPr>
            <a:r>
              <a:rPr lang="en-IN" sz="2000" dirty="0"/>
              <a:t>index is 1</a:t>
            </a:r>
          </a:p>
          <a:p>
            <a:pPr marL="0" indent="0">
              <a:buNone/>
            </a:pPr>
            <a:r>
              <a:rPr lang="en-IN" sz="2000" dirty="0"/>
              <a:t>Traceback (most recent call last):</a:t>
            </a:r>
          </a:p>
          <a:p>
            <a:pPr marL="0" indent="0">
              <a:buNone/>
            </a:pPr>
            <a:r>
              <a:rPr lang="en-IN" sz="2000" dirty="0"/>
              <a:t>  ...</a:t>
            </a:r>
          </a:p>
          <a:p>
            <a:pPr marL="0" indent="0">
              <a:buNone/>
            </a:pPr>
            <a:r>
              <a:rPr lang="en-IN" sz="2000" dirty="0" err="1"/>
              <a:t>ValueError</a:t>
            </a:r>
            <a:r>
              <a:rPr lang="en-IN" sz="2000" dirty="0"/>
              <a:t>: 5 is not in list</a:t>
            </a:r>
          </a:p>
        </p:txBody>
      </p:sp>
    </p:spTree>
    <p:extLst>
      <p:ext uri="{BB962C8B-B14F-4D97-AF65-F5344CB8AC3E}">
        <p14:creationId xmlns:p14="http://schemas.microsoft.com/office/powerpoint/2010/main" val="3370752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8F9AA-B310-47CC-93BA-F5DF1AC660D8}"/>
              </a:ext>
            </a:extLst>
          </p:cNvPr>
          <p:cNvSpPr>
            <a:spLocks noGrp="1"/>
          </p:cNvSpPr>
          <p:nvPr>
            <p:ph type="title"/>
          </p:nvPr>
        </p:nvSpPr>
        <p:spPr/>
        <p:txBody>
          <a:bodyPr/>
          <a:lstStyle/>
          <a:p>
            <a:pPr algn="ctr"/>
            <a:r>
              <a:rPr lang="en-IN" dirty="0"/>
              <a:t>List</a:t>
            </a:r>
          </a:p>
        </p:txBody>
      </p:sp>
      <p:sp>
        <p:nvSpPr>
          <p:cNvPr id="3" name="Content Placeholder 2">
            <a:extLst>
              <a:ext uri="{FF2B5EF4-FFF2-40B4-BE49-F238E27FC236}">
                <a16:creationId xmlns:a16="http://schemas.microsoft.com/office/drawing/2014/main" id="{CBECDF04-9A9D-414A-A80D-891C831AAD3B}"/>
              </a:ext>
            </a:extLst>
          </p:cNvPr>
          <p:cNvSpPr>
            <a:spLocks noGrp="1"/>
          </p:cNvSpPr>
          <p:nvPr>
            <p:ph idx="1"/>
          </p:nvPr>
        </p:nvSpPr>
        <p:spPr>
          <a:xfrm>
            <a:off x="436728" y="1555845"/>
            <a:ext cx="10917072" cy="5117910"/>
          </a:xfrm>
        </p:spPr>
        <p:txBody>
          <a:bodyPr>
            <a:normAutofit fontScale="92500" lnSpcReduction="10000"/>
          </a:bodyPr>
          <a:lstStyle/>
          <a:p>
            <a:r>
              <a:rPr lang="en-IN" dirty="0"/>
              <a:t>A list is a collection of non-homogenous elements.</a:t>
            </a:r>
          </a:p>
          <a:p>
            <a:r>
              <a:rPr lang="en-IN" dirty="0"/>
              <a:t>A list is created by placing all the items (elements) inside a square bracket [ ], separated by commas.</a:t>
            </a:r>
          </a:p>
          <a:p>
            <a:r>
              <a:rPr lang="en-IN" dirty="0"/>
              <a:t> List is </a:t>
            </a:r>
            <a:r>
              <a:rPr lang="en-IN" b="1" dirty="0"/>
              <a:t>mutable</a:t>
            </a:r>
            <a:r>
              <a:rPr lang="en-IN" dirty="0"/>
              <a:t>.</a:t>
            </a:r>
          </a:p>
          <a:p>
            <a:r>
              <a:rPr lang="en-IN" dirty="0"/>
              <a:t>Ex: a= [1, 6.3, “hello”, 3+5j, True]</a:t>
            </a:r>
          </a:p>
          <a:p>
            <a:r>
              <a:rPr lang="en-IN" dirty="0"/>
              <a:t>b= [2.9, ‘m’, [2,3,4,5]]</a:t>
            </a:r>
          </a:p>
          <a:p>
            <a:r>
              <a:rPr lang="en-IN" dirty="0"/>
              <a:t>m= [] </a:t>
            </a:r>
            <a:r>
              <a:rPr lang="en-IN" dirty="0">
                <a:sym typeface="Wingdings" panose="05000000000000000000" pitchFamily="2" charset="2"/>
              </a:rPr>
              <a:t> An empty list</a:t>
            </a:r>
            <a:endParaRPr lang="en-IN" dirty="0"/>
          </a:p>
          <a:p>
            <a:r>
              <a:rPr lang="en-IN" dirty="0"/>
              <a:t>Indexing starts from 0. Like string, it also has negative index.</a:t>
            </a:r>
          </a:p>
          <a:p>
            <a:r>
              <a:rPr lang="en-IN" dirty="0"/>
              <a:t>In above example, a[1] </a:t>
            </a:r>
            <a:r>
              <a:rPr lang="en-IN" dirty="0">
                <a:sym typeface="Wingdings" panose="05000000000000000000" pitchFamily="2" charset="2"/>
              </a:rPr>
              <a:t> output: 6.3</a:t>
            </a:r>
          </a:p>
          <a:p>
            <a:r>
              <a:rPr lang="en-IN" dirty="0">
                <a:sym typeface="Wingdings" panose="05000000000000000000" pitchFamily="2" charset="2"/>
              </a:rPr>
              <a:t>b[2][1]  output: 3</a:t>
            </a:r>
          </a:p>
          <a:p>
            <a:r>
              <a:rPr lang="en-IN" dirty="0">
                <a:sym typeface="Wingdings" panose="05000000000000000000" pitchFamily="2" charset="2"/>
              </a:rPr>
              <a:t>b[-2] </a:t>
            </a:r>
            <a:r>
              <a:rPr lang="en-IN" dirty="0" err="1">
                <a:sym typeface="Wingdings" panose="05000000000000000000" pitchFamily="2" charset="2"/>
              </a:rPr>
              <a:t>output:’m</a:t>
            </a:r>
            <a:r>
              <a:rPr lang="en-IN" dirty="0">
                <a:sym typeface="Wingdings" panose="05000000000000000000" pitchFamily="2" charset="2"/>
              </a:rPr>
              <a:t>’</a:t>
            </a:r>
            <a:endParaRPr lang="en-IN" dirty="0"/>
          </a:p>
        </p:txBody>
      </p:sp>
    </p:spTree>
    <p:extLst>
      <p:ext uri="{BB962C8B-B14F-4D97-AF65-F5344CB8AC3E}">
        <p14:creationId xmlns:p14="http://schemas.microsoft.com/office/powerpoint/2010/main" val="1476304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0BA80-993E-48A4-A81A-6D657B37F42A}"/>
              </a:ext>
            </a:extLst>
          </p:cNvPr>
          <p:cNvSpPr>
            <a:spLocks noGrp="1"/>
          </p:cNvSpPr>
          <p:nvPr>
            <p:ph type="title"/>
          </p:nvPr>
        </p:nvSpPr>
        <p:spPr/>
        <p:txBody>
          <a:bodyPr/>
          <a:lstStyle/>
          <a:p>
            <a:pPr algn="ctr"/>
            <a:r>
              <a:rPr lang="en-IN" dirty="0"/>
              <a:t>List v/s Array</a:t>
            </a:r>
          </a:p>
        </p:txBody>
      </p:sp>
      <p:sp>
        <p:nvSpPr>
          <p:cNvPr id="3" name="Content Placeholder 2">
            <a:extLst>
              <a:ext uri="{FF2B5EF4-FFF2-40B4-BE49-F238E27FC236}">
                <a16:creationId xmlns:a16="http://schemas.microsoft.com/office/drawing/2014/main" id="{303E7FB9-EC5C-49DA-BE5A-AC49670DDF8E}"/>
              </a:ext>
            </a:extLst>
          </p:cNvPr>
          <p:cNvSpPr>
            <a:spLocks noGrp="1"/>
          </p:cNvSpPr>
          <p:nvPr>
            <p:ph idx="1"/>
          </p:nvPr>
        </p:nvSpPr>
        <p:spPr>
          <a:xfrm>
            <a:off x="838199" y="1514901"/>
            <a:ext cx="10885227" cy="4662062"/>
          </a:xfrm>
        </p:spPr>
        <p:txBody>
          <a:bodyPr/>
          <a:lstStyle/>
          <a:p>
            <a:r>
              <a:rPr lang="en-US" altLang="en-US" dirty="0"/>
              <a:t>List is a collection of different data types &amp; array is a collection of same data types.</a:t>
            </a:r>
          </a:p>
          <a:p>
            <a:r>
              <a:rPr lang="en-US" altLang="en-US" dirty="0"/>
              <a:t>But programmer can use List as a collection of same data type values.</a:t>
            </a:r>
          </a:p>
          <a:p>
            <a:r>
              <a:rPr lang="en-US" altLang="en-US" dirty="0"/>
              <a:t>For array, a module named- </a:t>
            </a:r>
            <a:r>
              <a:rPr lang="en-US" altLang="en-US" b="1" dirty="0"/>
              <a:t>array</a:t>
            </a:r>
            <a:r>
              <a:rPr lang="en-US" altLang="en-US" dirty="0"/>
              <a:t> must be imported</a:t>
            </a:r>
          </a:p>
          <a:p>
            <a:r>
              <a:rPr lang="en-US" altLang="en-US" dirty="0"/>
              <a:t>Another module-</a:t>
            </a:r>
            <a:r>
              <a:rPr lang="en-US" altLang="en-US" b="1" dirty="0" err="1"/>
              <a:t>numpy</a:t>
            </a:r>
            <a:r>
              <a:rPr lang="en-US" altLang="en-US" dirty="0"/>
              <a:t> supports array</a:t>
            </a:r>
          </a:p>
          <a:p>
            <a:r>
              <a:rPr lang="en-US" altLang="en-US" dirty="0"/>
              <a:t>When you work only with numeric data and operations on it, better to go for array because it has specialized functions to work on numeric data.</a:t>
            </a:r>
          </a:p>
        </p:txBody>
      </p:sp>
    </p:spTree>
    <p:extLst>
      <p:ext uri="{BB962C8B-B14F-4D97-AF65-F5344CB8AC3E}">
        <p14:creationId xmlns:p14="http://schemas.microsoft.com/office/powerpoint/2010/main" val="2383666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8F9AA-B310-47CC-93BA-F5DF1AC660D8}"/>
              </a:ext>
            </a:extLst>
          </p:cNvPr>
          <p:cNvSpPr>
            <a:spLocks noGrp="1"/>
          </p:cNvSpPr>
          <p:nvPr>
            <p:ph type="title"/>
          </p:nvPr>
        </p:nvSpPr>
        <p:spPr>
          <a:xfrm>
            <a:off x="838200" y="187701"/>
            <a:ext cx="10515600" cy="1095185"/>
          </a:xfrm>
        </p:spPr>
        <p:txBody>
          <a:bodyPr/>
          <a:lstStyle/>
          <a:p>
            <a:pPr algn="ctr"/>
            <a:r>
              <a:rPr lang="en-IN" dirty="0"/>
              <a:t>Tuple</a:t>
            </a:r>
          </a:p>
        </p:txBody>
      </p:sp>
      <p:sp>
        <p:nvSpPr>
          <p:cNvPr id="3" name="Content Placeholder 2">
            <a:extLst>
              <a:ext uri="{FF2B5EF4-FFF2-40B4-BE49-F238E27FC236}">
                <a16:creationId xmlns:a16="http://schemas.microsoft.com/office/drawing/2014/main" id="{CBECDF04-9A9D-414A-A80D-891C831AAD3B}"/>
              </a:ext>
            </a:extLst>
          </p:cNvPr>
          <p:cNvSpPr>
            <a:spLocks noGrp="1"/>
          </p:cNvSpPr>
          <p:nvPr>
            <p:ph idx="1"/>
          </p:nvPr>
        </p:nvSpPr>
        <p:spPr>
          <a:xfrm>
            <a:off x="838200" y="1282886"/>
            <a:ext cx="10926170" cy="5390869"/>
          </a:xfrm>
        </p:spPr>
        <p:txBody>
          <a:bodyPr>
            <a:normAutofit fontScale="92500" lnSpcReduction="10000"/>
          </a:bodyPr>
          <a:lstStyle/>
          <a:p>
            <a:r>
              <a:rPr lang="en-IN" dirty="0"/>
              <a:t>A tuple is a collection of non-homogenous elements which are </a:t>
            </a:r>
            <a:r>
              <a:rPr lang="en-IN" dirty="0" err="1"/>
              <a:t>unchangable</a:t>
            </a:r>
            <a:endParaRPr lang="en-IN" dirty="0"/>
          </a:p>
          <a:p>
            <a:r>
              <a:rPr lang="en-IN" dirty="0"/>
              <a:t>A tuple is created by placing all the items (elements) inside parenthesis (), separated by commas.</a:t>
            </a:r>
          </a:p>
          <a:p>
            <a:r>
              <a:rPr lang="en-IN" dirty="0"/>
              <a:t> Tuple is </a:t>
            </a:r>
            <a:r>
              <a:rPr lang="en-IN" b="1" dirty="0"/>
              <a:t>immutable</a:t>
            </a:r>
            <a:r>
              <a:rPr lang="en-IN" dirty="0"/>
              <a:t>.</a:t>
            </a:r>
          </a:p>
          <a:p>
            <a:r>
              <a:rPr lang="en-IN" dirty="0"/>
              <a:t>Ex: a= (1, 6.3, “hello”, 3+5j, True)</a:t>
            </a:r>
          </a:p>
          <a:p>
            <a:r>
              <a:rPr lang="en-IN" dirty="0"/>
              <a:t>b= 2.9, [2,3,4,5],’m’, (9,7,1)  </a:t>
            </a:r>
            <a:r>
              <a:rPr lang="en-IN" dirty="0">
                <a:sym typeface="Wingdings" panose="05000000000000000000" pitchFamily="2" charset="2"/>
              </a:rPr>
              <a:t> Another way to create tuple</a:t>
            </a:r>
            <a:endParaRPr lang="en-IN" dirty="0"/>
          </a:p>
          <a:p>
            <a:r>
              <a:rPr lang="en-IN" dirty="0"/>
              <a:t>m= () </a:t>
            </a:r>
            <a:r>
              <a:rPr lang="en-IN" dirty="0">
                <a:sym typeface="Wingdings" panose="05000000000000000000" pitchFamily="2" charset="2"/>
              </a:rPr>
              <a:t> An empty tuple</a:t>
            </a:r>
          </a:p>
          <a:p>
            <a:r>
              <a:rPr lang="en-IN" dirty="0"/>
              <a:t>Temp= (5,) </a:t>
            </a:r>
            <a:r>
              <a:rPr lang="en-IN" dirty="0">
                <a:sym typeface="Wingdings" panose="05000000000000000000" pitchFamily="2" charset="2"/>
              </a:rPr>
              <a:t> tuple with one element</a:t>
            </a:r>
            <a:endParaRPr lang="en-IN" dirty="0"/>
          </a:p>
          <a:p>
            <a:r>
              <a:rPr lang="en-IN" dirty="0"/>
              <a:t>Indexing starts from 0. Like string, it also has negative index.</a:t>
            </a:r>
          </a:p>
          <a:p>
            <a:r>
              <a:rPr lang="en-IN" dirty="0"/>
              <a:t>In above example, a[1] </a:t>
            </a:r>
            <a:r>
              <a:rPr lang="en-IN" dirty="0">
                <a:sym typeface="Wingdings" panose="05000000000000000000" pitchFamily="2" charset="2"/>
              </a:rPr>
              <a:t> output: 6.3</a:t>
            </a:r>
          </a:p>
          <a:p>
            <a:r>
              <a:rPr lang="en-IN" dirty="0">
                <a:sym typeface="Wingdings" panose="05000000000000000000" pitchFamily="2" charset="2"/>
              </a:rPr>
              <a:t>b[1][2]  output: 4</a:t>
            </a:r>
          </a:p>
          <a:p>
            <a:r>
              <a:rPr lang="en-IN" dirty="0">
                <a:sym typeface="Wingdings" panose="05000000000000000000" pitchFamily="2" charset="2"/>
              </a:rPr>
              <a:t>b[-1] output:</a:t>
            </a:r>
            <a:r>
              <a:rPr lang="en-IN" dirty="0"/>
              <a:t>(9,7,1)</a:t>
            </a:r>
          </a:p>
        </p:txBody>
      </p:sp>
    </p:spTree>
    <p:extLst>
      <p:ext uri="{BB962C8B-B14F-4D97-AF65-F5344CB8AC3E}">
        <p14:creationId xmlns:p14="http://schemas.microsoft.com/office/powerpoint/2010/main" val="1304404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EFEED-9CF7-4F89-8804-C342709DA8CC}"/>
              </a:ext>
            </a:extLst>
          </p:cNvPr>
          <p:cNvSpPr>
            <a:spLocks noGrp="1"/>
          </p:cNvSpPr>
          <p:nvPr>
            <p:ph type="title"/>
          </p:nvPr>
        </p:nvSpPr>
        <p:spPr>
          <a:xfrm>
            <a:off x="838200" y="365126"/>
            <a:ext cx="10515600" cy="699400"/>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12D3E4DE-A5F8-4A19-B05B-D00A2A241A1C}"/>
              </a:ext>
            </a:extLst>
          </p:cNvPr>
          <p:cNvSpPr>
            <a:spLocks noGrp="1"/>
          </p:cNvSpPr>
          <p:nvPr>
            <p:ph idx="1"/>
          </p:nvPr>
        </p:nvSpPr>
        <p:spPr>
          <a:xfrm>
            <a:off x="838200" y="1323833"/>
            <a:ext cx="10515600" cy="4853130"/>
          </a:xfrm>
        </p:spPr>
        <p:txBody>
          <a:bodyPr/>
          <a:lstStyle/>
          <a:p>
            <a:r>
              <a:rPr lang="en-IN" dirty="0"/>
              <a:t>Slicing is possible in tuple.</a:t>
            </a:r>
          </a:p>
          <a:p>
            <a:r>
              <a:rPr lang="en-IN" dirty="0"/>
              <a:t>Example: a= (1, 6.3, “hello”, 3+5j, True, None)</a:t>
            </a:r>
          </a:p>
          <a:p>
            <a:r>
              <a:rPr lang="en-IN" dirty="0"/>
              <a:t>a[1:4] </a:t>
            </a:r>
            <a:r>
              <a:rPr lang="en-IN" dirty="0">
                <a:sym typeface="Wingdings" panose="05000000000000000000" pitchFamily="2" charset="2"/>
              </a:rPr>
              <a:t> output:  (6.3, 'hello', (3+5j)]</a:t>
            </a:r>
          </a:p>
          <a:p>
            <a:r>
              <a:rPr lang="en-IN" dirty="0">
                <a:sym typeface="Wingdings" panose="05000000000000000000" pitchFamily="2" charset="2"/>
              </a:rPr>
              <a:t>a[-1:-4] output: ()</a:t>
            </a:r>
          </a:p>
          <a:p>
            <a:r>
              <a:rPr lang="en-IN" dirty="0">
                <a:sym typeface="Wingdings" panose="05000000000000000000" pitchFamily="2" charset="2"/>
              </a:rPr>
              <a:t>a[-4:-1] output: ('hello', (3+5j), True)</a:t>
            </a:r>
          </a:p>
          <a:p>
            <a:r>
              <a:rPr lang="en-IN" dirty="0">
                <a:sym typeface="Wingdings" panose="05000000000000000000" pitchFamily="2" charset="2"/>
              </a:rPr>
              <a:t>a[1:5:2]  output: (6.3, (3+5j))</a:t>
            </a:r>
          </a:p>
          <a:p>
            <a:r>
              <a:rPr lang="en-IN" dirty="0"/>
              <a:t>a[5:1:-2]</a:t>
            </a:r>
            <a:r>
              <a:rPr lang="en-IN" dirty="0">
                <a:sym typeface="Wingdings" panose="05000000000000000000" pitchFamily="2" charset="2"/>
              </a:rPr>
              <a:t> output: (None, (3+5j))</a:t>
            </a:r>
          </a:p>
          <a:p>
            <a:r>
              <a:rPr lang="en-IN" dirty="0">
                <a:sym typeface="Wingdings" panose="05000000000000000000" pitchFamily="2" charset="2"/>
              </a:rPr>
              <a:t>a[ : :-2] output: (None, (3+5j), 6.3)</a:t>
            </a:r>
            <a:endParaRPr lang="en-IN" dirty="0"/>
          </a:p>
        </p:txBody>
      </p:sp>
    </p:spTree>
    <p:extLst>
      <p:ext uri="{BB962C8B-B14F-4D97-AF65-F5344CB8AC3E}">
        <p14:creationId xmlns:p14="http://schemas.microsoft.com/office/powerpoint/2010/main" val="2630922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4E3DB-5787-4FF9-9475-5CF21C5E89C8}"/>
              </a:ext>
            </a:extLst>
          </p:cNvPr>
          <p:cNvSpPr>
            <a:spLocks noGrp="1"/>
          </p:cNvSpPr>
          <p:nvPr>
            <p:ph type="title"/>
          </p:nvPr>
        </p:nvSpPr>
        <p:spPr>
          <a:xfrm>
            <a:off x="838200" y="150123"/>
            <a:ext cx="10515600" cy="791571"/>
          </a:xfrm>
        </p:spPr>
        <p:txBody>
          <a:bodyPr/>
          <a:lstStyle/>
          <a:p>
            <a:pPr algn="ctr"/>
            <a:r>
              <a:rPr lang="en-IN" dirty="0"/>
              <a:t>Tuple: Built-in methods</a:t>
            </a:r>
          </a:p>
        </p:txBody>
      </p:sp>
      <p:sp>
        <p:nvSpPr>
          <p:cNvPr id="3" name="Content Placeholder 2">
            <a:extLst>
              <a:ext uri="{FF2B5EF4-FFF2-40B4-BE49-F238E27FC236}">
                <a16:creationId xmlns:a16="http://schemas.microsoft.com/office/drawing/2014/main" id="{D4AD2658-1A89-4DEA-A080-C5B03D7B542B}"/>
              </a:ext>
            </a:extLst>
          </p:cNvPr>
          <p:cNvSpPr>
            <a:spLocks noGrp="1"/>
          </p:cNvSpPr>
          <p:nvPr>
            <p:ph idx="1"/>
          </p:nvPr>
        </p:nvSpPr>
        <p:spPr>
          <a:xfrm>
            <a:off x="838200" y="1825625"/>
            <a:ext cx="10515600" cy="4766244"/>
          </a:xfrm>
        </p:spPr>
        <p:txBody>
          <a:bodyPr>
            <a:normAutofit fontScale="85000" lnSpcReduction="20000"/>
          </a:bodyPr>
          <a:lstStyle/>
          <a:p>
            <a:endParaRPr lang="en-IN" dirty="0"/>
          </a:p>
          <a:p>
            <a:pPr marL="0" indent="0">
              <a:buNone/>
            </a:pPr>
            <a:endParaRPr lang="en-IN" dirty="0"/>
          </a:p>
          <a:p>
            <a:endParaRPr lang="en-IN" dirty="0"/>
          </a:p>
          <a:p>
            <a:r>
              <a:rPr lang="en-IN" dirty="0"/>
              <a:t>Example:</a:t>
            </a:r>
          </a:p>
          <a:p>
            <a:pPr marL="0" indent="0">
              <a:buNone/>
            </a:pPr>
            <a:r>
              <a:rPr lang="en-IN" dirty="0"/>
              <a:t>1) </a:t>
            </a:r>
            <a:r>
              <a:rPr lang="en-IN" dirty="0" err="1"/>
              <a:t>tp</a:t>
            </a:r>
            <a:r>
              <a:rPr lang="en-IN" dirty="0"/>
              <a:t> = (1, 3, 7, 8, 7, 5, 4, 6, 8, 5)</a:t>
            </a:r>
          </a:p>
          <a:p>
            <a:pPr marL="0" indent="0">
              <a:buNone/>
            </a:pPr>
            <a:r>
              <a:rPr lang="en-IN" dirty="0"/>
              <a:t>x = </a:t>
            </a:r>
            <a:r>
              <a:rPr lang="en-IN" dirty="0" err="1"/>
              <a:t>tup.count</a:t>
            </a:r>
            <a:r>
              <a:rPr lang="en-IN" dirty="0"/>
              <a:t>(5)</a:t>
            </a:r>
          </a:p>
          <a:p>
            <a:pPr marL="0" indent="0">
              <a:buNone/>
            </a:pPr>
            <a:r>
              <a:rPr lang="en-IN" dirty="0"/>
              <a:t>print(x)</a:t>
            </a:r>
          </a:p>
          <a:p>
            <a:pPr marL="0" indent="0">
              <a:buNone/>
            </a:pPr>
            <a:r>
              <a:rPr lang="en-IN" dirty="0"/>
              <a:t>Output: 2</a:t>
            </a:r>
          </a:p>
          <a:p>
            <a:pPr marL="0" indent="0">
              <a:buNone/>
            </a:pPr>
            <a:r>
              <a:rPr lang="en-IN" dirty="0"/>
              <a:t>2) </a:t>
            </a:r>
            <a:r>
              <a:rPr lang="en-IN" dirty="0" err="1"/>
              <a:t>tp</a:t>
            </a:r>
            <a:r>
              <a:rPr lang="en-IN" dirty="0"/>
              <a:t> = (1, 3, 7, 8, 7, 5, 4, 6, 8, 5)</a:t>
            </a:r>
          </a:p>
          <a:p>
            <a:pPr marL="0" indent="0">
              <a:buNone/>
            </a:pPr>
            <a:r>
              <a:rPr lang="en-IN" dirty="0"/>
              <a:t>x = </a:t>
            </a:r>
            <a:r>
              <a:rPr lang="en-IN" dirty="0" err="1"/>
              <a:t>tp.index</a:t>
            </a:r>
            <a:r>
              <a:rPr lang="en-IN" dirty="0"/>
              <a:t>(8)</a:t>
            </a:r>
          </a:p>
          <a:p>
            <a:pPr marL="0" indent="0">
              <a:buNone/>
            </a:pPr>
            <a:r>
              <a:rPr lang="en-IN" dirty="0"/>
              <a:t>print(x)</a:t>
            </a:r>
          </a:p>
          <a:p>
            <a:pPr marL="0" indent="0">
              <a:buNone/>
            </a:pPr>
            <a:r>
              <a:rPr lang="en-IN" dirty="0"/>
              <a:t>Output: 3</a:t>
            </a:r>
          </a:p>
        </p:txBody>
      </p:sp>
      <p:graphicFrame>
        <p:nvGraphicFramePr>
          <p:cNvPr id="5" name="Table 4">
            <a:extLst>
              <a:ext uri="{FF2B5EF4-FFF2-40B4-BE49-F238E27FC236}">
                <a16:creationId xmlns:a16="http://schemas.microsoft.com/office/drawing/2014/main" id="{EEE97D1F-88CF-4B99-95C9-0DA61A8EA018}"/>
              </a:ext>
            </a:extLst>
          </p:cNvPr>
          <p:cNvGraphicFramePr>
            <a:graphicFrameLocks noGrp="1"/>
          </p:cNvGraphicFramePr>
          <p:nvPr>
            <p:extLst>
              <p:ext uri="{D42A27DB-BD31-4B8C-83A1-F6EECF244321}">
                <p14:modId xmlns:p14="http://schemas.microsoft.com/office/powerpoint/2010/main" val="2373495788"/>
              </p:ext>
            </p:extLst>
          </p:nvPr>
        </p:nvGraphicFramePr>
        <p:xfrm>
          <a:off x="1478438" y="1009934"/>
          <a:ext cx="9057636" cy="1676400"/>
        </p:xfrm>
        <a:graphic>
          <a:graphicData uri="http://schemas.openxmlformats.org/drawingml/2006/table">
            <a:tbl>
              <a:tblPr/>
              <a:tblGrid>
                <a:gridCol w="1801176">
                  <a:extLst>
                    <a:ext uri="{9D8B030D-6E8A-4147-A177-3AD203B41FA5}">
                      <a16:colId xmlns:a16="http://schemas.microsoft.com/office/drawing/2014/main" val="3873001336"/>
                    </a:ext>
                  </a:extLst>
                </a:gridCol>
                <a:gridCol w="7256460">
                  <a:extLst>
                    <a:ext uri="{9D8B030D-6E8A-4147-A177-3AD203B41FA5}">
                      <a16:colId xmlns:a16="http://schemas.microsoft.com/office/drawing/2014/main" val="942765128"/>
                    </a:ext>
                  </a:extLst>
                </a:gridCol>
              </a:tblGrid>
              <a:tr h="0">
                <a:tc>
                  <a:txBody>
                    <a:bodyPr/>
                    <a:lstStyle/>
                    <a:p>
                      <a:pPr algn="l" fontAlgn="t"/>
                      <a:r>
                        <a:rPr lang="en-IN" sz="2000" dirty="0">
                          <a:effectLst/>
                          <a:latin typeface="Times New Roman" panose="02020603050405020304" pitchFamily="18" charset="0"/>
                          <a:cs typeface="Times New Roman" panose="02020603050405020304" pitchFamily="18" charset="0"/>
                        </a:rPr>
                        <a:t>Method</a:t>
                      </a:r>
                    </a:p>
                  </a:txBody>
                  <a:tcPr marL="1524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000" dirty="0">
                          <a:effectLst/>
                          <a:latin typeface="Times New Roman" panose="02020603050405020304" pitchFamily="18" charset="0"/>
                          <a:cs typeface="Times New Roman" panose="02020603050405020304" pitchFamily="18" charset="0"/>
                        </a:rPr>
                        <a:t>Description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52023941"/>
                  </a:ext>
                </a:extLst>
              </a:tr>
              <a:tr h="0">
                <a:tc>
                  <a:txBody>
                    <a:bodyPr/>
                    <a:lstStyle/>
                    <a:p>
                      <a:pPr algn="l" fontAlgn="t"/>
                      <a:r>
                        <a:rPr lang="en-IN" sz="2000" dirty="0">
                          <a:effectLst/>
                          <a:latin typeface="Times New Roman" panose="02020603050405020304" pitchFamily="18" charset="0"/>
                          <a:cs typeface="Times New Roman" panose="02020603050405020304" pitchFamily="18" charset="0"/>
                        </a:rPr>
                        <a:t>count()</a:t>
                      </a:r>
                    </a:p>
                  </a:txBody>
                  <a:tcPr marL="1524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algn="l" fontAlgn="t"/>
                      <a:r>
                        <a:rPr lang="en-IN" sz="2000" dirty="0">
                          <a:effectLst/>
                          <a:latin typeface="Times New Roman" panose="02020603050405020304" pitchFamily="18" charset="0"/>
                          <a:cs typeface="Times New Roman" panose="02020603050405020304" pitchFamily="18" charset="0"/>
                        </a:rPr>
                        <a:t>Returns the number of times a specified value occurs in a tuple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extLst>
                  <a:ext uri="{0D108BD9-81ED-4DB2-BD59-A6C34878D82A}">
                    <a16:rowId xmlns:a16="http://schemas.microsoft.com/office/drawing/2014/main" val="67382307"/>
                  </a:ext>
                </a:extLst>
              </a:tr>
              <a:tr h="0">
                <a:tc>
                  <a:txBody>
                    <a:bodyPr/>
                    <a:lstStyle/>
                    <a:p>
                      <a:pPr algn="l" fontAlgn="t"/>
                      <a:r>
                        <a:rPr lang="en-IN" sz="2000" dirty="0">
                          <a:effectLst/>
                          <a:latin typeface="Times New Roman" panose="02020603050405020304" pitchFamily="18" charset="0"/>
                          <a:cs typeface="Times New Roman" panose="02020603050405020304" pitchFamily="18" charset="0"/>
                        </a:rPr>
                        <a:t>index()</a:t>
                      </a:r>
                    </a:p>
                  </a:txBody>
                  <a:tcPr marL="1524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000" dirty="0">
                          <a:effectLst/>
                          <a:latin typeface="Times New Roman" panose="02020603050405020304" pitchFamily="18" charset="0"/>
                          <a:cs typeface="Times New Roman" panose="02020603050405020304" pitchFamily="18" charset="0"/>
                        </a:rPr>
                        <a:t>Searches the tuple for a specified value and returns the position of where it was found</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76124418"/>
                  </a:ext>
                </a:extLst>
              </a:tr>
            </a:tbl>
          </a:graphicData>
        </a:graphic>
      </p:graphicFrame>
    </p:spTree>
    <p:extLst>
      <p:ext uri="{BB962C8B-B14F-4D97-AF65-F5344CB8AC3E}">
        <p14:creationId xmlns:p14="http://schemas.microsoft.com/office/powerpoint/2010/main" val="1183143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FAE1E-130B-4563-BC04-4254A5DA276D}"/>
              </a:ext>
            </a:extLst>
          </p:cNvPr>
          <p:cNvSpPr>
            <a:spLocks noGrp="1"/>
          </p:cNvSpPr>
          <p:nvPr>
            <p:ph type="title"/>
          </p:nvPr>
        </p:nvSpPr>
        <p:spPr>
          <a:xfrm>
            <a:off x="838200" y="365126"/>
            <a:ext cx="10515600" cy="931412"/>
          </a:xfrm>
        </p:spPr>
        <p:txBody>
          <a:bodyPr/>
          <a:lstStyle/>
          <a:p>
            <a:pPr algn="ctr"/>
            <a:r>
              <a:rPr lang="en-IN" dirty="0"/>
              <a:t>Strings, Tuples and List</a:t>
            </a:r>
          </a:p>
        </p:txBody>
      </p:sp>
      <p:sp>
        <p:nvSpPr>
          <p:cNvPr id="3" name="Content Placeholder 2">
            <a:extLst>
              <a:ext uri="{FF2B5EF4-FFF2-40B4-BE49-F238E27FC236}">
                <a16:creationId xmlns:a16="http://schemas.microsoft.com/office/drawing/2014/main" id="{8E6369C8-0A93-4AF3-826F-DC9C5A092F17}"/>
              </a:ext>
            </a:extLst>
          </p:cNvPr>
          <p:cNvSpPr>
            <a:spLocks noGrp="1"/>
          </p:cNvSpPr>
          <p:nvPr>
            <p:ph idx="1"/>
          </p:nvPr>
        </p:nvSpPr>
        <p:spPr>
          <a:xfrm>
            <a:off x="518615" y="1501254"/>
            <a:ext cx="11259403" cy="5131558"/>
          </a:xfrm>
        </p:spPr>
        <p:txBody>
          <a:bodyPr>
            <a:normAutofit lnSpcReduction="10000"/>
          </a:bodyPr>
          <a:lstStyle/>
          <a:p>
            <a:r>
              <a:rPr lang="en-IN" dirty="0"/>
              <a:t>String, tuple and list are commonly called as sequence.</a:t>
            </a:r>
          </a:p>
          <a:p>
            <a:r>
              <a:rPr lang="en-US" altLang="en-US" dirty="0"/>
              <a:t>String is collection of characters where as tuple and list are collection of mixed data types.</a:t>
            </a:r>
            <a:endParaRPr lang="en-IN" dirty="0"/>
          </a:p>
          <a:p>
            <a:r>
              <a:rPr lang="en-IN" dirty="0"/>
              <a:t>Python has built-in functions for list manipulation.</a:t>
            </a:r>
          </a:p>
          <a:p>
            <a:r>
              <a:rPr lang="en-IN" dirty="0"/>
              <a:t>Python has built-in functions for tuple &amp; string, but those commands do not modify tuple &amp; string contents.</a:t>
            </a:r>
          </a:p>
          <a:p>
            <a:r>
              <a:rPr lang="en-IN" dirty="0"/>
              <a:t>When we want that data should not be changed once it is initialized --&gt; use tuple</a:t>
            </a:r>
          </a:p>
          <a:p>
            <a:r>
              <a:rPr lang="en-IN" dirty="0"/>
              <a:t>When data modification is expected after initialization--&gt; use list</a:t>
            </a:r>
          </a:p>
          <a:p>
            <a:r>
              <a:rPr lang="en-IN" b="1" dirty="0"/>
              <a:t>Immutable data types:</a:t>
            </a:r>
            <a:r>
              <a:rPr lang="en-IN" dirty="0"/>
              <a:t> int, long, float, bool, str, tuple, frozen set</a:t>
            </a:r>
          </a:p>
          <a:p>
            <a:r>
              <a:rPr lang="en-IN" b="1" dirty="0"/>
              <a:t>Mutable data types:</a:t>
            </a:r>
            <a:r>
              <a:rPr lang="en-IN" dirty="0"/>
              <a:t> list, set, </a:t>
            </a:r>
            <a:r>
              <a:rPr lang="en-IN" dirty="0" err="1"/>
              <a:t>dict</a:t>
            </a:r>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889015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AF1A0-71FB-4F43-BF8C-BE0484D6BFC8}"/>
              </a:ext>
            </a:extLst>
          </p:cNvPr>
          <p:cNvSpPr>
            <a:spLocks noGrp="1"/>
          </p:cNvSpPr>
          <p:nvPr>
            <p:ph type="title"/>
          </p:nvPr>
        </p:nvSpPr>
        <p:spPr>
          <a:xfrm>
            <a:off x="838199" y="365125"/>
            <a:ext cx="10980761" cy="917765"/>
          </a:xfrm>
        </p:spPr>
        <p:txBody>
          <a:bodyPr>
            <a:normAutofit/>
          </a:bodyPr>
          <a:lstStyle/>
          <a:p>
            <a:pPr algn="ctr"/>
            <a:r>
              <a:rPr lang="en-IN" dirty="0"/>
              <a:t>Common operations of List, Tuple &amp; String</a:t>
            </a:r>
          </a:p>
        </p:txBody>
      </p:sp>
      <p:sp>
        <p:nvSpPr>
          <p:cNvPr id="3" name="Content Placeholder 2">
            <a:extLst>
              <a:ext uri="{FF2B5EF4-FFF2-40B4-BE49-F238E27FC236}">
                <a16:creationId xmlns:a16="http://schemas.microsoft.com/office/drawing/2014/main" id="{AC550FF4-1B33-44E6-B8C9-F57F9CC44B51}"/>
              </a:ext>
            </a:extLst>
          </p:cNvPr>
          <p:cNvSpPr>
            <a:spLocks noGrp="1"/>
          </p:cNvSpPr>
          <p:nvPr>
            <p:ph idx="1"/>
          </p:nvPr>
        </p:nvSpPr>
        <p:spPr>
          <a:xfrm>
            <a:off x="838200" y="1473958"/>
            <a:ext cx="10515600" cy="4703005"/>
          </a:xfrm>
        </p:spPr>
        <p:txBody>
          <a:bodyPr/>
          <a:lstStyle/>
          <a:p>
            <a:pPr marL="0" indent="0">
              <a:buNone/>
            </a:pPr>
            <a:r>
              <a:rPr lang="en-IN" dirty="0"/>
              <a:t>1) </a:t>
            </a:r>
            <a:r>
              <a:rPr lang="en-IN" dirty="0" err="1"/>
              <a:t>seq</a:t>
            </a:r>
            <a:r>
              <a:rPr lang="en-IN" dirty="0"/>
              <a:t>[</a:t>
            </a:r>
            <a:r>
              <a:rPr lang="en-IN" dirty="0" err="1"/>
              <a:t>i</a:t>
            </a:r>
            <a:r>
              <a:rPr lang="en-IN" dirty="0"/>
              <a:t>] returns the </a:t>
            </a:r>
            <a:r>
              <a:rPr lang="en-IN" dirty="0" err="1"/>
              <a:t>i</a:t>
            </a:r>
            <a:r>
              <a:rPr lang="en-IN" baseline="30000" dirty="0" err="1"/>
              <a:t>th</a:t>
            </a:r>
            <a:r>
              <a:rPr lang="en-IN" dirty="0"/>
              <a:t> element in the sequence. </a:t>
            </a:r>
          </a:p>
          <a:p>
            <a:pPr marL="0" indent="0">
              <a:buNone/>
            </a:pPr>
            <a:r>
              <a:rPr lang="en-IN" dirty="0"/>
              <a:t>2) </a:t>
            </a:r>
            <a:r>
              <a:rPr lang="en-IN" dirty="0" err="1"/>
              <a:t>len</a:t>
            </a:r>
            <a:r>
              <a:rPr lang="en-IN" dirty="0"/>
              <a:t>(</a:t>
            </a:r>
            <a:r>
              <a:rPr lang="en-IN" dirty="0" err="1"/>
              <a:t>seq</a:t>
            </a:r>
            <a:r>
              <a:rPr lang="en-IN" dirty="0"/>
              <a:t>) returns the length of the sequence. </a:t>
            </a:r>
          </a:p>
          <a:p>
            <a:pPr marL="0" indent="0">
              <a:buNone/>
            </a:pPr>
            <a:r>
              <a:rPr lang="en-IN" dirty="0"/>
              <a:t>3) seq1 + seq2 returns the concatenation of the two sequences. </a:t>
            </a:r>
          </a:p>
          <a:p>
            <a:pPr marL="0" indent="0">
              <a:buNone/>
            </a:pPr>
            <a:r>
              <a:rPr lang="en-IN" dirty="0"/>
              <a:t>4) n * </a:t>
            </a:r>
            <a:r>
              <a:rPr lang="en-IN" dirty="0" err="1"/>
              <a:t>seq</a:t>
            </a:r>
            <a:r>
              <a:rPr lang="en-IN" dirty="0"/>
              <a:t> returns a sequence that repeats </a:t>
            </a:r>
            <a:r>
              <a:rPr lang="en-IN" dirty="0" err="1"/>
              <a:t>seq</a:t>
            </a:r>
            <a:r>
              <a:rPr lang="en-IN" dirty="0"/>
              <a:t> n times. </a:t>
            </a:r>
          </a:p>
          <a:p>
            <a:pPr marL="0" indent="0">
              <a:buNone/>
            </a:pPr>
            <a:r>
              <a:rPr lang="en-IN" dirty="0"/>
              <a:t>5) </a:t>
            </a:r>
            <a:r>
              <a:rPr lang="en-IN" dirty="0" err="1"/>
              <a:t>seq</a:t>
            </a:r>
            <a:r>
              <a:rPr lang="en-IN" dirty="0"/>
              <a:t>[</a:t>
            </a:r>
            <a:r>
              <a:rPr lang="en-IN" dirty="0" err="1"/>
              <a:t>start:end</a:t>
            </a:r>
            <a:r>
              <a:rPr lang="en-IN" dirty="0"/>
              <a:t>] returns a slice of the sequence.  </a:t>
            </a:r>
          </a:p>
          <a:p>
            <a:pPr marL="0" indent="0">
              <a:buNone/>
            </a:pPr>
            <a:r>
              <a:rPr lang="en-IN" dirty="0"/>
              <a:t>6) e in </a:t>
            </a:r>
            <a:r>
              <a:rPr lang="en-IN" dirty="0" err="1"/>
              <a:t>seq</a:t>
            </a:r>
            <a:r>
              <a:rPr lang="en-IN" dirty="0"/>
              <a:t> is True if e is contained in the sequence and False otherwise. </a:t>
            </a:r>
          </a:p>
          <a:p>
            <a:pPr marL="0" indent="0">
              <a:buNone/>
            </a:pPr>
            <a:r>
              <a:rPr lang="en-IN" dirty="0"/>
              <a:t>7) e not in </a:t>
            </a:r>
            <a:r>
              <a:rPr lang="en-IN" dirty="0" err="1"/>
              <a:t>seq</a:t>
            </a:r>
            <a:r>
              <a:rPr lang="en-IN" dirty="0"/>
              <a:t> is True if e is not in the sequence and False otherwise. </a:t>
            </a:r>
          </a:p>
          <a:p>
            <a:pPr marL="0" indent="0">
              <a:buNone/>
            </a:pPr>
            <a:r>
              <a:rPr lang="en-IN" dirty="0"/>
              <a:t>8) for e in </a:t>
            </a:r>
            <a:r>
              <a:rPr lang="en-IN" dirty="0" err="1"/>
              <a:t>seq</a:t>
            </a:r>
            <a:r>
              <a:rPr lang="en-IN" dirty="0"/>
              <a:t> iterates over the elements of the sequence. </a:t>
            </a:r>
          </a:p>
        </p:txBody>
      </p:sp>
    </p:spTree>
    <p:extLst>
      <p:ext uri="{BB962C8B-B14F-4D97-AF65-F5344CB8AC3E}">
        <p14:creationId xmlns:p14="http://schemas.microsoft.com/office/powerpoint/2010/main" val="24570808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ADE21E7-6D3A-46ED-8CB5-B012CE143E84}"/>
              </a:ext>
            </a:extLst>
          </p:cNvPr>
          <p:cNvGraphicFramePr>
            <a:graphicFrameLocks noGrp="1"/>
          </p:cNvGraphicFramePr>
          <p:nvPr>
            <p:ph idx="1"/>
            <p:extLst>
              <p:ext uri="{D42A27DB-BD31-4B8C-83A1-F6EECF244321}">
                <p14:modId xmlns:p14="http://schemas.microsoft.com/office/powerpoint/2010/main" val="4190307959"/>
              </p:ext>
            </p:extLst>
          </p:nvPr>
        </p:nvGraphicFramePr>
        <p:xfrm>
          <a:off x="1585415" y="1417733"/>
          <a:ext cx="8311486" cy="4471962"/>
        </p:xfrm>
        <a:graphic>
          <a:graphicData uri="http://schemas.openxmlformats.org/drawingml/2006/table">
            <a:tbl>
              <a:tblPr/>
              <a:tblGrid>
                <a:gridCol w="838133">
                  <a:extLst>
                    <a:ext uri="{9D8B030D-6E8A-4147-A177-3AD203B41FA5}">
                      <a16:colId xmlns:a16="http://schemas.microsoft.com/office/drawing/2014/main" val="965083778"/>
                    </a:ext>
                  </a:extLst>
                </a:gridCol>
                <a:gridCol w="1855784">
                  <a:extLst>
                    <a:ext uri="{9D8B030D-6E8A-4147-A177-3AD203B41FA5}">
                      <a16:colId xmlns:a16="http://schemas.microsoft.com/office/drawing/2014/main" val="2481527982"/>
                    </a:ext>
                  </a:extLst>
                </a:gridCol>
                <a:gridCol w="5617569">
                  <a:extLst>
                    <a:ext uri="{9D8B030D-6E8A-4147-A177-3AD203B41FA5}">
                      <a16:colId xmlns:a16="http://schemas.microsoft.com/office/drawing/2014/main" val="449854581"/>
                    </a:ext>
                  </a:extLst>
                </a:gridCol>
              </a:tblGrid>
              <a:tr h="319017">
                <a:tc>
                  <a:txBody>
                    <a:bodyPr/>
                    <a:lstStyle/>
                    <a:p>
                      <a:pPr fontAlgn="base"/>
                      <a:r>
                        <a:rPr lang="en-IN" sz="2000" b="1" dirty="0">
                          <a:effectLst/>
                          <a:latin typeface="Times New Roman" panose="02020603050405020304" pitchFamily="18" charset="0"/>
                          <a:cs typeface="Times New Roman" panose="02020603050405020304" pitchFamily="18" charset="0"/>
                        </a:rPr>
                        <a:t>Sr. No.</a:t>
                      </a:r>
                    </a:p>
                  </a:txBody>
                  <a:tcPr marL="53548" marR="42839" marT="53548" marB="481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IN" sz="2000" b="1" dirty="0">
                          <a:effectLst/>
                          <a:latin typeface="Times New Roman" panose="02020603050405020304" pitchFamily="18" charset="0"/>
                          <a:cs typeface="Times New Roman" panose="02020603050405020304" pitchFamily="18" charset="0"/>
                        </a:rPr>
                        <a:t>Function</a:t>
                      </a:r>
                    </a:p>
                  </a:txBody>
                  <a:tcPr marL="53548" marR="42839" marT="53548" marB="481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IN" sz="2000" b="1" dirty="0">
                          <a:effectLst/>
                          <a:latin typeface="Times New Roman" panose="02020603050405020304" pitchFamily="18" charset="0"/>
                          <a:cs typeface="Times New Roman" panose="02020603050405020304" pitchFamily="18" charset="0"/>
                        </a:rPr>
                        <a:t>Description</a:t>
                      </a:r>
                    </a:p>
                  </a:txBody>
                  <a:tcPr marL="53548" marR="42839" marT="53548" marB="481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16794445"/>
                  </a:ext>
                </a:extLst>
              </a:tr>
              <a:tr h="319017">
                <a:tc>
                  <a:txBody>
                    <a:bodyPr/>
                    <a:lstStyle/>
                    <a:p>
                      <a:pPr algn="ctr" fontAlgn="base"/>
                      <a:r>
                        <a:rPr lang="en-IN" sz="2000" dirty="0">
                          <a:effectLst/>
                          <a:latin typeface="Times New Roman" panose="02020603050405020304" pitchFamily="18" charset="0"/>
                          <a:cs typeface="Times New Roman" panose="02020603050405020304" pitchFamily="18" charset="0"/>
                        </a:rPr>
                        <a:t>1</a:t>
                      </a:r>
                    </a:p>
                  </a:txBody>
                  <a:tcPr marL="53548" marR="42839" marT="53548" marB="481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IN" sz="2000" u="none" strike="noStrike" dirty="0">
                          <a:solidFill>
                            <a:schemeClr val="tx1"/>
                          </a:solidFill>
                          <a:effectLst/>
                          <a:latin typeface="Times New Roman" panose="02020603050405020304" pitchFamily="18" charset="0"/>
                          <a:cs typeface="Times New Roman" panose="02020603050405020304" pitchFamily="18" charset="0"/>
                        </a:rPr>
                        <a:t> any()</a:t>
                      </a:r>
                      <a:endParaRPr lang="en-IN" sz="2000" dirty="0">
                        <a:solidFill>
                          <a:schemeClr val="tx1"/>
                        </a:solidFill>
                        <a:effectLst/>
                        <a:latin typeface="Times New Roman" panose="02020603050405020304" pitchFamily="18" charset="0"/>
                        <a:cs typeface="Times New Roman" panose="02020603050405020304" pitchFamily="18" charset="0"/>
                      </a:endParaRPr>
                    </a:p>
                  </a:txBody>
                  <a:tcPr marL="53548" marR="42839" marT="53548" marB="481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IN" sz="2000" dirty="0">
                          <a:effectLst/>
                          <a:latin typeface="Times New Roman" panose="02020603050405020304" pitchFamily="18" charset="0"/>
                          <a:cs typeface="Times New Roman" panose="02020603050405020304" pitchFamily="18" charset="0"/>
                        </a:rPr>
                        <a:t>Checks if any Element of an </a:t>
                      </a:r>
                      <a:r>
                        <a:rPr lang="en-IN" sz="2000" dirty="0" err="1">
                          <a:effectLst/>
                          <a:latin typeface="Times New Roman" panose="02020603050405020304" pitchFamily="18" charset="0"/>
                          <a:cs typeface="Times New Roman" panose="02020603050405020304" pitchFamily="18" charset="0"/>
                        </a:rPr>
                        <a:t>Iterable</a:t>
                      </a:r>
                      <a:r>
                        <a:rPr lang="en-IN" sz="2000" dirty="0">
                          <a:effectLst/>
                          <a:latin typeface="Times New Roman" panose="02020603050405020304" pitchFamily="18" charset="0"/>
                          <a:cs typeface="Times New Roman" panose="02020603050405020304" pitchFamily="18" charset="0"/>
                        </a:rPr>
                        <a:t> is True</a:t>
                      </a:r>
                    </a:p>
                  </a:txBody>
                  <a:tcPr marL="53548" marR="42839" marT="53548" marB="481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66757946"/>
                  </a:ext>
                </a:extLst>
              </a:tr>
              <a:tr h="319017">
                <a:tc>
                  <a:txBody>
                    <a:bodyPr/>
                    <a:lstStyle/>
                    <a:p>
                      <a:pPr algn="ctr" fontAlgn="base"/>
                      <a:r>
                        <a:rPr lang="en-IN" sz="2000" dirty="0">
                          <a:effectLst/>
                          <a:latin typeface="Times New Roman" panose="02020603050405020304" pitchFamily="18" charset="0"/>
                          <a:cs typeface="Times New Roman" panose="02020603050405020304" pitchFamily="18" charset="0"/>
                        </a:rPr>
                        <a:t>2</a:t>
                      </a:r>
                    </a:p>
                  </a:txBody>
                  <a:tcPr marL="53548" marR="42839" marT="53548" marB="481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IN" sz="2000" u="none" strike="noStrike" dirty="0">
                          <a:solidFill>
                            <a:schemeClr val="tx1"/>
                          </a:solidFill>
                          <a:effectLst/>
                          <a:latin typeface="Times New Roman" panose="02020603050405020304" pitchFamily="18" charset="0"/>
                          <a:cs typeface="Times New Roman" panose="02020603050405020304" pitchFamily="18" charset="0"/>
                        </a:rPr>
                        <a:t> all()</a:t>
                      </a:r>
                      <a:endParaRPr lang="en-IN" sz="2000" dirty="0">
                        <a:solidFill>
                          <a:schemeClr val="tx1"/>
                        </a:solidFill>
                        <a:effectLst/>
                        <a:latin typeface="Times New Roman" panose="02020603050405020304" pitchFamily="18" charset="0"/>
                        <a:cs typeface="Times New Roman" panose="02020603050405020304" pitchFamily="18" charset="0"/>
                      </a:endParaRPr>
                    </a:p>
                  </a:txBody>
                  <a:tcPr marL="53548" marR="42839" marT="53548" marB="481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IN" sz="2000" dirty="0">
                          <a:effectLst/>
                          <a:latin typeface="Times New Roman" panose="02020603050405020304" pitchFamily="18" charset="0"/>
                          <a:cs typeface="Times New Roman" panose="02020603050405020304" pitchFamily="18" charset="0"/>
                        </a:rPr>
                        <a:t>returns true when all elements in </a:t>
                      </a:r>
                      <a:r>
                        <a:rPr lang="en-IN" sz="2000" dirty="0" err="1">
                          <a:effectLst/>
                          <a:latin typeface="Times New Roman" panose="02020603050405020304" pitchFamily="18" charset="0"/>
                          <a:cs typeface="Times New Roman" panose="02020603050405020304" pitchFamily="18" charset="0"/>
                        </a:rPr>
                        <a:t>iterable</a:t>
                      </a:r>
                      <a:r>
                        <a:rPr lang="en-IN" sz="2000" dirty="0">
                          <a:effectLst/>
                          <a:latin typeface="Times New Roman" panose="02020603050405020304" pitchFamily="18" charset="0"/>
                          <a:cs typeface="Times New Roman" panose="02020603050405020304" pitchFamily="18" charset="0"/>
                        </a:rPr>
                        <a:t> is true</a:t>
                      </a:r>
                    </a:p>
                  </a:txBody>
                  <a:tcPr marL="53548" marR="42839" marT="53548" marB="481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625678255"/>
                  </a:ext>
                </a:extLst>
              </a:tr>
              <a:tr h="319017">
                <a:tc>
                  <a:txBody>
                    <a:bodyPr/>
                    <a:lstStyle/>
                    <a:p>
                      <a:pPr algn="ctr" fontAlgn="base"/>
                      <a:r>
                        <a:rPr lang="en-IN" sz="2000" dirty="0">
                          <a:effectLst/>
                          <a:latin typeface="Times New Roman" panose="02020603050405020304" pitchFamily="18" charset="0"/>
                          <a:cs typeface="Times New Roman" panose="02020603050405020304" pitchFamily="18" charset="0"/>
                        </a:rPr>
                        <a:t>3</a:t>
                      </a:r>
                    </a:p>
                  </a:txBody>
                  <a:tcPr marL="53548" marR="42839" marT="53548" marB="481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IN" sz="2000" u="none" strike="noStrike" dirty="0">
                          <a:solidFill>
                            <a:schemeClr val="tx1"/>
                          </a:solidFill>
                          <a:effectLst/>
                          <a:latin typeface="Times New Roman" panose="02020603050405020304" pitchFamily="18" charset="0"/>
                          <a:cs typeface="Times New Roman" panose="02020603050405020304" pitchFamily="18" charset="0"/>
                        </a:rPr>
                        <a:t> enumerate()</a:t>
                      </a:r>
                      <a:endParaRPr lang="en-IN" sz="2000" dirty="0">
                        <a:solidFill>
                          <a:schemeClr val="tx1"/>
                        </a:solidFill>
                        <a:effectLst/>
                        <a:latin typeface="Times New Roman" panose="02020603050405020304" pitchFamily="18" charset="0"/>
                        <a:cs typeface="Times New Roman" panose="02020603050405020304" pitchFamily="18" charset="0"/>
                      </a:endParaRPr>
                    </a:p>
                  </a:txBody>
                  <a:tcPr marL="53548" marR="42839" marT="53548" marB="481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IN" sz="2000" dirty="0">
                          <a:effectLst/>
                          <a:latin typeface="Times New Roman" panose="02020603050405020304" pitchFamily="18" charset="0"/>
                          <a:cs typeface="Times New Roman" panose="02020603050405020304" pitchFamily="18" charset="0"/>
                        </a:rPr>
                        <a:t>Returns an Enumerate Object</a:t>
                      </a:r>
                    </a:p>
                  </a:txBody>
                  <a:tcPr marL="53548" marR="42839" marT="53548" marB="481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14233107"/>
                  </a:ext>
                </a:extLst>
              </a:tr>
              <a:tr h="319017">
                <a:tc>
                  <a:txBody>
                    <a:bodyPr/>
                    <a:lstStyle/>
                    <a:p>
                      <a:pPr algn="ctr" fontAlgn="base"/>
                      <a:r>
                        <a:rPr lang="en-IN" sz="2000" dirty="0">
                          <a:effectLst/>
                          <a:latin typeface="Times New Roman" panose="02020603050405020304" pitchFamily="18" charset="0"/>
                          <a:cs typeface="Times New Roman" panose="02020603050405020304" pitchFamily="18" charset="0"/>
                        </a:rPr>
                        <a:t>4</a:t>
                      </a:r>
                    </a:p>
                  </a:txBody>
                  <a:tcPr marL="53548" marR="42839" marT="53548" marB="481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IN" sz="2000" u="none" strike="noStrike" dirty="0">
                          <a:solidFill>
                            <a:schemeClr val="tx1"/>
                          </a:solidFill>
                          <a:effectLst/>
                          <a:latin typeface="Times New Roman" panose="02020603050405020304" pitchFamily="18" charset="0"/>
                          <a:cs typeface="Times New Roman" panose="02020603050405020304" pitchFamily="18" charset="0"/>
                        </a:rPr>
                        <a:t> eval()</a:t>
                      </a:r>
                      <a:endParaRPr lang="en-IN" sz="2000" dirty="0">
                        <a:solidFill>
                          <a:schemeClr val="tx1"/>
                        </a:solidFill>
                        <a:effectLst/>
                        <a:latin typeface="Times New Roman" panose="02020603050405020304" pitchFamily="18" charset="0"/>
                        <a:cs typeface="Times New Roman" panose="02020603050405020304" pitchFamily="18" charset="0"/>
                      </a:endParaRPr>
                    </a:p>
                  </a:txBody>
                  <a:tcPr marL="53548" marR="42839" marT="53548" marB="481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IN" sz="2000" dirty="0">
                          <a:effectLst/>
                          <a:latin typeface="Times New Roman" panose="02020603050405020304" pitchFamily="18" charset="0"/>
                          <a:cs typeface="Times New Roman" panose="02020603050405020304" pitchFamily="18" charset="0"/>
                        </a:rPr>
                        <a:t>Evaluates the expression and returns result</a:t>
                      </a:r>
                    </a:p>
                  </a:txBody>
                  <a:tcPr marL="53548" marR="42839" marT="53548" marB="481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36991194"/>
                  </a:ext>
                </a:extLst>
              </a:tr>
              <a:tr h="319017">
                <a:tc>
                  <a:txBody>
                    <a:bodyPr/>
                    <a:lstStyle/>
                    <a:p>
                      <a:pPr algn="ctr" fontAlgn="base"/>
                      <a:r>
                        <a:rPr lang="en-IN" sz="2000" dirty="0">
                          <a:effectLst/>
                          <a:latin typeface="Times New Roman" panose="02020603050405020304" pitchFamily="18" charset="0"/>
                          <a:cs typeface="Times New Roman" panose="02020603050405020304" pitchFamily="18" charset="0"/>
                        </a:rPr>
                        <a:t>5</a:t>
                      </a:r>
                    </a:p>
                  </a:txBody>
                  <a:tcPr marL="53548" marR="42839" marT="53548" marB="481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IN" sz="2000" u="none" strike="noStrike" dirty="0">
                          <a:solidFill>
                            <a:schemeClr val="tx1"/>
                          </a:solidFill>
                          <a:effectLst/>
                          <a:latin typeface="Times New Roman" panose="02020603050405020304" pitchFamily="18" charset="0"/>
                          <a:cs typeface="Times New Roman" panose="02020603050405020304" pitchFamily="18" charset="0"/>
                        </a:rPr>
                        <a:t> max()</a:t>
                      </a:r>
                      <a:endParaRPr lang="en-IN" sz="2000" dirty="0">
                        <a:solidFill>
                          <a:schemeClr val="tx1"/>
                        </a:solidFill>
                        <a:effectLst/>
                        <a:latin typeface="Times New Roman" panose="02020603050405020304" pitchFamily="18" charset="0"/>
                        <a:cs typeface="Times New Roman" panose="02020603050405020304" pitchFamily="18" charset="0"/>
                      </a:endParaRPr>
                    </a:p>
                  </a:txBody>
                  <a:tcPr marL="53548" marR="42839" marT="53548" marB="481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IN" sz="2000" dirty="0">
                          <a:effectLst/>
                          <a:latin typeface="Times New Roman" panose="02020603050405020304" pitchFamily="18" charset="0"/>
                          <a:cs typeface="Times New Roman" panose="02020603050405020304" pitchFamily="18" charset="0"/>
                        </a:rPr>
                        <a:t>returns the largest item</a:t>
                      </a:r>
                    </a:p>
                  </a:txBody>
                  <a:tcPr marL="53548" marR="42839" marT="53548" marB="481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28443608"/>
                  </a:ext>
                </a:extLst>
              </a:tr>
              <a:tr h="319017">
                <a:tc>
                  <a:txBody>
                    <a:bodyPr/>
                    <a:lstStyle/>
                    <a:p>
                      <a:pPr algn="ctr" fontAlgn="base"/>
                      <a:r>
                        <a:rPr lang="en-IN" sz="2000" dirty="0">
                          <a:effectLst/>
                          <a:latin typeface="Times New Roman" panose="02020603050405020304" pitchFamily="18" charset="0"/>
                          <a:cs typeface="Times New Roman" panose="02020603050405020304" pitchFamily="18" charset="0"/>
                        </a:rPr>
                        <a:t>6</a:t>
                      </a:r>
                    </a:p>
                  </a:txBody>
                  <a:tcPr marL="53548" marR="42839" marT="53548" marB="481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IN" sz="2000" u="none" strike="noStrike" dirty="0">
                          <a:solidFill>
                            <a:schemeClr val="tx1"/>
                          </a:solidFill>
                          <a:effectLst/>
                          <a:latin typeface="Times New Roman" panose="02020603050405020304" pitchFamily="18" charset="0"/>
                          <a:cs typeface="Times New Roman" panose="02020603050405020304" pitchFamily="18" charset="0"/>
                        </a:rPr>
                        <a:t> min()</a:t>
                      </a:r>
                      <a:endParaRPr lang="en-IN" sz="2000" dirty="0">
                        <a:solidFill>
                          <a:schemeClr val="tx1"/>
                        </a:solidFill>
                        <a:effectLst/>
                        <a:latin typeface="Times New Roman" panose="02020603050405020304" pitchFamily="18" charset="0"/>
                        <a:cs typeface="Times New Roman" panose="02020603050405020304" pitchFamily="18" charset="0"/>
                      </a:endParaRPr>
                    </a:p>
                  </a:txBody>
                  <a:tcPr marL="53548" marR="42839" marT="53548" marB="481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IN" sz="2000" dirty="0">
                          <a:effectLst/>
                          <a:latin typeface="Times New Roman" panose="02020603050405020304" pitchFamily="18" charset="0"/>
                          <a:cs typeface="Times New Roman" panose="02020603050405020304" pitchFamily="18" charset="0"/>
                        </a:rPr>
                        <a:t>returns the smallest value</a:t>
                      </a:r>
                    </a:p>
                  </a:txBody>
                  <a:tcPr marL="53548" marR="42839" marT="53548" marB="481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1272232"/>
                  </a:ext>
                </a:extLst>
              </a:tr>
              <a:tr h="319017">
                <a:tc>
                  <a:txBody>
                    <a:bodyPr/>
                    <a:lstStyle/>
                    <a:p>
                      <a:pPr algn="ctr" fontAlgn="base"/>
                      <a:r>
                        <a:rPr lang="en-IN" sz="2000" dirty="0">
                          <a:effectLst/>
                          <a:latin typeface="Times New Roman" panose="02020603050405020304" pitchFamily="18" charset="0"/>
                          <a:cs typeface="Times New Roman" panose="02020603050405020304" pitchFamily="18" charset="0"/>
                        </a:rPr>
                        <a:t>7</a:t>
                      </a:r>
                    </a:p>
                  </a:txBody>
                  <a:tcPr marL="53548" marR="42839" marT="53548" marB="481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IN" sz="2000" u="none" strike="noStrike" dirty="0">
                          <a:solidFill>
                            <a:schemeClr val="tx1"/>
                          </a:solidFill>
                          <a:effectLst/>
                          <a:latin typeface="Times New Roman" panose="02020603050405020304" pitchFamily="18" charset="0"/>
                          <a:cs typeface="Times New Roman" panose="02020603050405020304" pitchFamily="18" charset="0"/>
                        </a:rPr>
                        <a:t> </a:t>
                      </a:r>
                      <a:r>
                        <a:rPr lang="en-IN" sz="2000" u="none" strike="noStrike" dirty="0" err="1">
                          <a:solidFill>
                            <a:schemeClr val="tx1"/>
                          </a:solidFill>
                          <a:effectLst/>
                          <a:latin typeface="Times New Roman" panose="02020603050405020304" pitchFamily="18" charset="0"/>
                          <a:cs typeface="Times New Roman" panose="02020603050405020304" pitchFamily="18" charset="0"/>
                        </a:rPr>
                        <a:t>len</a:t>
                      </a:r>
                      <a:r>
                        <a:rPr lang="en-IN" sz="2000" u="none" strike="noStrike" dirty="0">
                          <a:solidFill>
                            <a:schemeClr val="tx1"/>
                          </a:solidFill>
                          <a:effectLst/>
                          <a:latin typeface="Times New Roman" panose="02020603050405020304" pitchFamily="18" charset="0"/>
                          <a:cs typeface="Times New Roman" panose="02020603050405020304" pitchFamily="18" charset="0"/>
                        </a:rPr>
                        <a:t>()</a:t>
                      </a:r>
                      <a:endParaRPr lang="en-IN" sz="2000" dirty="0">
                        <a:solidFill>
                          <a:schemeClr val="tx1"/>
                        </a:solidFill>
                        <a:effectLst/>
                        <a:latin typeface="Times New Roman" panose="02020603050405020304" pitchFamily="18" charset="0"/>
                        <a:cs typeface="Times New Roman" panose="02020603050405020304" pitchFamily="18" charset="0"/>
                      </a:endParaRPr>
                    </a:p>
                  </a:txBody>
                  <a:tcPr marL="53548" marR="42839" marT="53548" marB="481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IN" sz="2000" dirty="0">
                          <a:effectLst/>
                          <a:latin typeface="Times New Roman" panose="02020603050405020304" pitchFamily="18" charset="0"/>
                          <a:cs typeface="Times New Roman" panose="02020603050405020304" pitchFamily="18" charset="0"/>
                        </a:rPr>
                        <a:t>Returns Length of an Object</a:t>
                      </a:r>
                    </a:p>
                  </a:txBody>
                  <a:tcPr marL="53548" marR="42839" marT="53548" marB="481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65463428"/>
                  </a:ext>
                </a:extLst>
              </a:tr>
              <a:tr h="319017">
                <a:tc>
                  <a:txBody>
                    <a:bodyPr/>
                    <a:lstStyle/>
                    <a:p>
                      <a:pPr algn="ctr" fontAlgn="base"/>
                      <a:r>
                        <a:rPr lang="en-IN" sz="2000" dirty="0">
                          <a:effectLst/>
                          <a:latin typeface="Times New Roman" panose="02020603050405020304" pitchFamily="18" charset="0"/>
                          <a:cs typeface="Times New Roman" panose="02020603050405020304" pitchFamily="18" charset="0"/>
                        </a:rPr>
                        <a:t>8</a:t>
                      </a:r>
                    </a:p>
                  </a:txBody>
                  <a:tcPr marL="53548" marR="42839" marT="53548" marB="481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IN" sz="2000" u="none" strike="noStrike" dirty="0">
                          <a:solidFill>
                            <a:schemeClr val="tx1"/>
                          </a:solidFill>
                          <a:effectLst/>
                          <a:latin typeface="Times New Roman" panose="02020603050405020304" pitchFamily="18" charset="0"/>
                          <a:cs typeface="Times New Roman" panose="02020603050405020304" pitchFamily="18" charset="0"/>
                        </a:rPr>
                        <a:t> reversed()</a:t>
                      </a:r>
                      <a:endParaRPr lang="en-IN" sz="2000" dirty="0">
                        <a:solidFill>
                          <a:schemeClr val="tx1"/>
                        </a:solidFill>
                        <a:effectLst/>
                        <a:latin typeface="Times New Roman" panose="02020603050405020304" pitchFamily="18" charset="0"/>
                        <a:cs typeface="Times New Roman" panose="02020603050405020304" pitchFamily="18" charset="0"/>
                      </a:endParaRPr>
                    </a:p>
                  </a:txBody>
                  <a:tcPr marL="53548" marR="42839" marT="53548" marB="481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IN" sz="2000" dirty="0">
                          <a:effectLst/>
                          <a:latin typeface="Times New Roman" panose="02020603050405020304" pitchFamily="18" charset="0"/>
                          <a:cs typeface="Times New Roman" panose="02020603050405020304" pitchFamily="18" charset="0"/>
                        </a:rPr>
                        <a:t>returns the reversed iterator of a sequence</a:t>
                      </a:r>
                    </a:p>
                  </a:txBody>
                  <a:tcPr marL="53548" marR="42839" marT="53548" marB="481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717917257"/>
                  </a:ext>
                </a:extLst>
              </a:tr>
              <a:tr h="319017">
                <a:tc>
                  <a:txBody>
                    <a:bodyPr/>
                    <a:lstStyle/>
                    <a:p>
                      <a:pPr algn="ctr" fontAlgn="base"/>
                      <a:r>
                        <a:rPr lang="en-IN" sz="2000" dirty="0">
                          <a:effectLst/>
                          <a:latin typeface="Times New Roman" panose="02020603050405020304" pitchFamily="18" charset="0"/>
                          <a:cs typeface="Times New Roman" panose="02020603050405020304" pitchFamily="18" charset="0"/>
                        </a:rPr>
                        <a:t>9</a:t>
                      </a:r>
                    </a:p>
                  </a:txBody>
                  <a:tcPr marL="53548" marR="42839" marT="53548" marB="481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IN" sz="2000" u="none" strike="noStrike" dirty="0">
                          <a:solidFill>
                            <a:schemeClr val="tx1"/>
                          </a:solidFill>
                          <a:effectLst/>
                          <a:latin typeface="Times New Roman" panose="02020603050405020304" pitchFamily="18" charset="0"/>
                          <a:cs typeface="Times New Roman" panose="02020603050405020304" pitchFamily="18" charset="0"/>
                        </a:rPr>
                        <a:t> sum()</a:t>
                      </a:r>
                      <a:endParaRPr lang="en-IN" sz="2000" dirty="0">
                        <a:solidFill>
                          <a:schemeClr val="tx1"/>
                        </a:solidFill>
                        <a:effectLst/>
                        <a:latin typeface="Times New Roman" panose="02020603050405020304" pitchFamily="18" charset="0"/>
                        <a:cs typeface="Times New Roman" panose="02020603050405020304" pitchFamily="18" charset="0"/>
                      </a:endParaRPr>
                    </a:p>
                  </a:txBody>
                  <a:tcPr marL="53548" marR="42839" marT="53548" marB="481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IN" sz="2000" dirty="0">
                          <a:effectLst/>
                          <a:latin typeface="Times New Roman" panose="02020603050405020304" pitchFamily="18" charset="0"/>
                          <a:cs typeface="Times New Roman" panose="02020603050405020304" pitchFamily="18" charset="0"/>
                        </a:rPr>
                        <a:t>Adds items of an </a:t>
                      </a:r>
                      <a:r>
                        <a:rPr lang="en-IN" sz="2000" dirty="0" err="1">
                          <a:effectLst/>
                          <a:latin typeface="Times New Roman" panose="02020603050405020304" pitchFamily="18" charset="0"/>
                          <a:cs typeface="Times New Roman" panose="02020603050405020304" pitchFamily="18" charset="0"/>
                        </a:rPr>
                        <a:t>Iterable</a:t>
                      </a:r>
                      <a:endParaRPr lang="en-IN" sz="2000" dirty="0">
                        <a:effectLst/>
                        <a:latin typeface="Times New Roman" panose="02020603050405020304" pitchFamily="18" charset="0"/>
                        <a:cs typeface="Times New Roman" panose="02020603050405020304" pitchFamily="18" charset="0"/>
                      </a:endParaRPr>
                    </a:p>
                  </a:txBody>
                  <a:tcPr marL="53548" marR="42839" marT="53548" marB="481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43832314"/>
                  </a:ext>
                </a:extLst>
              </a:tr>
              <a:tr h="319017">
                <a:tc>
                  <a:txBody>
                    <a:bodyPr/>
                    <a:lstStyle/>
                    <a:p>
                      <a:pPr algn="ctr" fontAlgn="base"/>
                      <a:r>
                        <a:rPr lang="en-IN" sz="2000" dirty="0">
                          <a:effectLst/>
                          <a:latin typeface="Times New Roman" panose="02020603050405020304" pitchFamily="18" charset="0"/>
                          <a:cs typeface="Times New Roman" panose="02020603050405020304" pitchFamily="18" charset="0"/>
                        </a:rPr>
                        <a:t>10</a:t>
                      </a:r>
                    </a:p>
                  </a:txBody>
                  <a:tcPr marL="53548" marR="42839" marT="53548" marB="481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IN" sz="2000" u="none" strike="noStrike" dirty="0">
                          <a:solidFill>
                            <a:schemeClr val="tx1"/>
                          </a:solidFill>
                          <a:effectLst/>
                          <a:latin typeface="Times New Roman" panose="02020603050405020304" pitchFamily="18" charset="0"/>
                          <a:cs typeface="Times New Roman" panose="02020603050405020304" pitchFamily="18" charset="0"/>
                        </a:rPr>
                        <a:t> zip()</a:t>
                      </a:r>
                      <a:endParaRPr lang="en-IN" sz="2000" dirty="0">
                        <a:solidFill>
                          <a:schemeClr val="tx1"/>
                        </a:solidFill>
                        <a:effectLst/>
                        <a:latin typeface="Times New Roman" panose="02020603050405020304" pitchFamily="18" charset="0"/>
                        <a:cs typeface="Times New Roman" panose="02020603050405020304" pitchFamily="18" charset="0"/>
                      </a:endParaRPr>
                    </a:p>
                  </a:txBody>
                  <a:tcPr marL="53548" marR="42839" marT="53548" marB="481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IN" sz="2000" dirty="0">
                          <a:effectLst/>
                          <a:latin typeface="Times New Roman" panose="02020603050405020304" pitchFamily="18" charset="0"/>
                          <a:cs typeface="Times New Roman" panose="02020603050405020304" pitchFamily="18" charset="0"/>
                        </a:rPr>
                        <a:t>Returns an iterator of tuples</a:t>
                      </a:r>
                    </a:p>
                  </a:txBody>
                  <a:tcPr marL="53548" marR="42839" marT="53548" marB="481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26128611"/>
                  </a:ext>
                </a:extLst>
              </a:tr>
            </a:tbl>
          </a:graphicData>
        </a:graphic>
      </p:graphicFrame>
      <p:sp>
        <p:nvSpPr>
          <p:cNvPr id="5" name="Title 1">
            <a:extLst>
              <a:ext uri="{FF2B5EF4-FFF2-40B4-BE49-F238E27FC236}">
                <a16:creationId xmlns:a16="http://schemas.microsoft.com/office/drawing/2014/main" id="{882E0A81-BBA9-487D-BB00-7268C468C239}"/>
              </a:ext>
            </a:extLst>
          </p:cNvPr>
          <p:cNvSpPr>
            <a:spLocks noGrp="1"/>
          </p:cNvSpPr>
          <p:nvPr>
            <p:ph type="title"/>
          </p:nvPr>
        </p:nvSpPr>
        <p:spPr>
          <a:xfrm>
            <a:off x="483358" y="272270"/>
            <a:ext cx="10515600" cy="846160"/>
          </a:xfrm>
        </p:spPr>
        <p:txBody>
          <a:bodyPr/>
          <a:lstStyle/>
          <a:p>
            <a:pPr algn="ctr"/>
            <a:r>
              <a:rPr lang="en-IN" dirty="0"/>
              <a:t>Common functions of List, Tuple &amp; String</a:t>
            </a:r>
          </a:p>
        </p:txBody>
      </p:sp>
    </p:spTree>
    <p:extLst>
      <p:ext uri="{BB962C8B-B14F-4D97-AF65-F5344CB8AC3E}">
        <p14:creationId xmlns:p14="http://schemas.microsoft.com/office/powerpoint/2010/main" val="3820455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1A0C51-25D2-4E50-BA56-8E0D08C76258}"/>
              </a:ext>
            </a:extLst>
          </p:cNvPr>
          <p:cNvSpPr>
            <a:spLocks noGrp="1"/>
          </p:cNvSpPr>
          <p:nvPr>
            <p:ph idx="1"/>
          </p:nvPr>
        </p:nvSpPr>
        <p:spPr>
          <a:xfrm>
            <a:off x="518615" y="1282894"/>
            <a:ext cx="10986448" cy="5418161"/>
          </a:xfrm>
        </p:spPr>
        <p:txBody>
          <a:bodyPr>
            <a:normAutofit fontScale="92500" lnSpcReduction="20000"/>
          </a:bodyPr>
          <a:lstStyle/>
          <a:p>
            <a:pPr marL="0" indent="0">
              <a:buNone/>
            </a:pPr>
            <a:r>
              <a:rPr lang="en-IN" dirty="0"/>
              <a:t>1) any(): It returns True if any element of an </a:t>
            </a:r>
            <a:r>
              <a:rPr lang="en-IN" dirty="0" err="1"/>
              <a:t>iterable</a:t>
            </a:r>
            <a:r>
              <a:rPr lang="en-IN" dirty="0"/>
              <a:t> is True. If not, it returns False.</a:t>
            </a:r>
          </a:p>
          <a:p>
            <a:pPr marL="0" indent="0">
              <a:buNone/>
            </a:pPr>
            <a:r>
              <a:rPr lang="en-IN" dirty="0"/>
              <a:t>Syntax: any(</a:t>
            </a:r>
            <a:r>
              <a:rPr lang="en-IN" dirty="0" err="1"/>
              <a:t>iterable</a:t>
            </a:r>
            <a:r>
              <a:rPr lang="en-IN" dirty="0"/>
              <a:t>)</a:t>
            </a:r>
          </a:p>
          <a:p>
            <a:pPr marL="0" indent="0">
              <a:buNone/>
            </a:pPr>
            <a:r>
              <a:rPr lang="en-IN" dirty="0"/>
              <a:t>An </a:t>
            </a:r>
            <a:r>
              <a:rPr lang="en-IN" dirty="0" err="1"/>
              <a:t>iterable</a:t>
            </a:r>
            <a:r>
              <a:rPr lang="en-IN" dirty="0"/>
              <a:t> means list, string, </a:t>
            </a:r>
            <a:r>
              <a:rPr lang="en-IN" dirty="0" err="1"/>
              <a:t>dictionary,tuple</a:t>
            </a:r>
            <a:r>
              <a:rPr lang="en-IN" dirty="0"/>
              <a:t> etc. </a:t>
            </a:r>
          </a:p>
          <a:p>
            <a:pPr marL="0" indent="0">
              <a:buNone/>
            </a:pPr>
            <a:r>
              <a:rPr lang="en-IN" dirty="0"/>
              <a:t>It returns True if at least one element of an </a:t>
            </a:r>
            <a:r>
              <a:rPr lang="en-IN" dirty="0" err="1"/>
              <a:t>iterable</a:t>
            </a:r>
            <a:r>
              <a:rPr lang="en-IN" dirty="0"/>
              <a:t> is true. False if all elements are false or given </a:t>
            </a:r>
            <a:r>
              <a:rPr lang="en-IN" dirty="0" err="1"/>
              <a:t>iterable</a:t>
            </a:r>
            <a:r>
              <a:rPr lang="en-IN" dirty="0"/>
              <a:t> is empty</a:t>
            </a:r>
          </a:p>
          <a:p>
            <a:pPr marL="0" indent="0">
              <a:buNone/>
            </a:pPr>
            <a:endParaRPr lang="en-IN" dirty="0"/>
          </a:p>
          <a:p>
            <a:pPr marL="0" indent="0">
              <a:buNone/>
            </a:pPr>
            <a:r>
              <a:rPr lang="en-IN" dirty="0"/>
              <a:t>Example:</a:t>
            </a:r>
          </a:p>
          <a:p>
            <a:pPr marL="0" indent="0">
              <a:buNone/>
            </a:pPr>
            <a:r>
              <a:rPr lang="en-IN" dirty="0"/>
              <a:t>l = (1, 3, 4, 0)</a:t>
            </a:r>
          </a:p>
          <a:p>
            <a:pPr marL="0" indent="0">
              <a:buNone/>
            </a:pPr>
            <a:r>
              <a:rPr lang="en-IN" dirty="0"/>
              <a:t>print(any(l))</a:t>
            </a:r>
          </a:p>
          <a:p>
            <a:pPr marL="0" indent="0">
              <a:buNone/>
            </a:pPr>
            <a:r>
              <a:rPr lang="en-IN" dirty="0"/>
              <a:t>print(any([0, False]))</a:t>
            </a:r>
          </a:p>
          <a:p>
            <a:pPr marL="0" indent="0">
              <a:buNone/>
            </a:pPr>
            <a:r>
              <a:rPr lang="en-IN" dirty="0"/>
              <a:t>Output:</a:t>
            </a:r>
          </a:p>
          <a:p>
            <a:pPr marL="0" indent="0">
              <a:buNone/>
            </a:pPr>
            <a:r>
              <a:rPr lang="en-IN" dirty="0"/>
              <a:t>True</a:t>
            </a:r>
          </a:p>
          <a:p>
            <a:pPr marL="0" indent="0">
              <a:buNone/>
            </a:pPr>
            <a:r>
              <a:rPr lang="en-IN" dirty="0"/>
              <a:t>False</a:t>
            </a:r>
          </a:p>
        </p:txBody>
      </p:sp>
      <p:sp>
        <p:nvSpPr>
          <p:cNvPr id="5" name="Title 4">
            <a:extLst>
              <a:ext uri="{FF2B5EF4-FFF2-40B4-BE49-F238E27FC236}">
                <a16:creationId xmlns:a16="http://schemas.microsoft.com/office/drawing/2014/main" id="{17F8931A-77CA-4F8F-890C-46D8284BEF44}"/>
              </a:ext>
            </a:extLst>
          </p:cNvPr>
          <p:cNvSpPr>
            <a:spLocks noGrp="1"/>
          </p:cNvSpPr>
          <p:nvPr>
            <p:ph type="title"/>
          </p:nvPr>
        </p:nvSpPr>
        <p:spPr>
          <a:xfrm>
            <a:off x="838200" y="122831"/>
            <a:ext cx="10515600" cy="846161"/>
          </a:xfrm>
        </p:spPr>
        <p:txBody>
          <a:bodyPr>
            <a:normAutofit/>
          </a:bodyPr>
          <a:lstStyle/>
          <a:p>
            <a:pPr algn="ctr"/>
            <a:r>
              <a:rPr lang="en-IN" dirty="0"/>
              <a:t>Common functions in detail</a:t>
            </a:r>
          </a:p>
        </p:txBody>
      </p:sp>
    </p:spTree>
    <p:extLst>
      <p:ext uri="{BB962C8B-B14F-4D97-AF65-F5344CB8AC3E}">
        <p14:creationId xmlns:p14="http://schemas.microsoft.com/office/powerpoint/2010/main" val="3849629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5C478-1C36-46D5-A369-C8A524F53F96}"/>
              </a:ext>
            </a:extLst>
          </p:cNvPr>
          <p:cNvSpPr>
            <a:spLocks noGrp="1"/>
          </p:cNvSpPr>
          <p:nvPr>
            <p:ph type="title"/>
          </p:nvPr>
        </p:nvSpPr>
        <p:spPr>
          <a:xfrm>
            <a:off x="838200" y="365125"/>
            <a:ext cx="10515600" cy="672105"/>
          </a:xfrm>
        </p:spPr>
        <p:txBody>
          <a:bodyPr>
            <a:normAutofit fontScale="90000"/>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5AA7E25C-2514-4998-A8C0-DBE10E5339AB}"/>
              </a:ext>
            </a:extLst>
          </p:cNvPr>
          <p:cNvSpPr>
            <a:spLocks noGrp="1"/>
          </p:cNvSpPr>
          <p:nvPr>
            <p:ph idx="1"/>
          </p:nvPr>
        </p:nvSpPr>
        <p:spPr>
          <a:xfrm>
            <a:off x="838200" y="1132764"/>
            <a:ext cx="10515600" cy="5360111"/>
          </a:xfrm>
        </p:spPr>
        <p:txBody>
          <a:bodyPr>
            <a:normAutofit lnSpcReduction="10000"/>
          </a:bodyPr>
          <a:lstStyle/>
          <a:p>
            <a:pPr marL="0" indent="0">
              <a:buNone/>
            </a:pPr>
            <a:r>
              <a:rPr lang="en-IN" dirty="0"/>
              <a:t>2) all(): It returns True when all elements in the given </a:t>
            </a:r>
            <a:r>
              <a:rPr lang="en-IN" dirty="0" err="1"/>
              <a:t>iterable</a:t>
            </a:r>
            <a:r>
              <a:rPr lang="en-IN" dirty="0"/>
              <a:t> are true. If not, it returns False. </a:t>
            </a:r>
          </a:p>
          <a:p>
            <a:pPr marL="0" indent="0">
              <a:buNone/>
            </a:pPr>
            <a:r>
              <a:rPr lang="en-IN" dirty="0"/>
              <a:t>Example: l = [1, 3, 4, 5]</a:t>
            </a:r>
          </a:p>
          <a:p>
            <a:pPr marL="0" indent="0">
              <a:buNone/>
            </a:pPr>
            <a:r>
              <a:rPr lang="en-IN" dirty="0"/>
              <a:t>print(all(l))</a:t>
            </a:r>
          </a:p>
          <a:p>
            <a:pPr marL="0" indent="0">
              <a:buNone/>
            </a:pPr>
            <a:r>
              <a:rPr lang="en-IN" dirty="0"/>
              <a:t>l = (1, 3, 4, 0)</a:t>
            </a:r>
          </a:p>
          <a:p>
            <a:pPr marL="0" indent="0">
              <a:buNone/>
            </a:pPr>
            <a:r>
              <a:rPr lang="en-IN" dirty="0"/>
              <a:t>print(all(l))</a:t>
            </a:r>
          </a:p>
          <a:p>
            <a:pPr marL="0" indent="0">
              <a:buNone/>
            </a:pPr>
            <a:r>
              <a:rPr lang="en-IN" dirty="0"/>
              <a:t>print(all([]))</a:t>
            </a:r>
          </a:p>
          <a:p>
            <a:pPr marL="0" indent="0">
              <a:buNone/>
            </a:pPr>
            <a:r>
              <a:rPr lang="en-IN" dirty="0"/>
              <a:t>Output:</a:t>
            </a:r>
          </a:p>
          <a:p>
            <a:pPr marL="0" indent="0">
              <a:buNone/>
            </a:pPr>
            <a:r>
              <a:rPr lang="en-IN" dirty="0"/>
              <a:t>True</a:t>
            </a:r>
          </a:p>
          <a:p>
            <a:pPr marL="0" indent="0">
              <a:buNone/>
            </a:pPr>
            <a:r>
              <a:rPr lang="en-IN" dirty="0"/>
              <a:t>False</a:t>
            </a:r>
          </a:p>
          <a:p>
            <a:pPr marL="0" indent="0">
              <a:buNone/>
            </a:pPr>
            <a:r>
              <a:rPr lang="en-IN" dirty="0"/>
              <a:t>True</a:t>
            </a:r>
          </a:p>
          <a:p>
            <a:endParaRPr lang="en-IN" dirty="0"/>
          </a:p>
        </p:txBody>
      </p:sp>
    </p:spTree>
    <p:extLst>
      <p:ext uri="{BB962C8B-B14F-4D97-AF65-F5344CB8AC3E}">
        <p14:creationId xmlns:p14="http://schemas.microsoft.com/office/powerpoint/2010/main" val="1367449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F61B3-22FE-409A-9831-BB5A7770557B}"/>
              </a:ext>
            </a:extLst>
          </p:cNvPr>
          <p:cNvSpPr>
            <a:spLocks noGrp="1"/>
          </p:cNvSpPr>
          <p:nvPr>
            <p:ph type="title"/>
          </p:nvPr>
        </p:nvSpPr>
        <p:spPr>
          <a:xfrm>
            <a:off x="838200" y="365125"/>
            <a:ext cx="10515600" cy="767639"/>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77A312EC-57B2-4DD5-9461-0F301089484A}"/>
              </a:ext>
            </a:extLst>
          </p:cNvPr>
          <p:cNvSpPr>
            <a:spLocks noGrp="1"/>
          </p:cNvSpPr>
          <p:nvPr>
            <p:ph idx="1"/>
          </p:nvPr>
        </p:nvSpPr>
        <p:spPr>
          <a:xfrm>
            <a:off x="600501" y="1337481"/>
            <a:ext cx="11109278" cy="5155394"/>
          </a:xfrm>
        </p:spPr>
        <p:txBody>
          <a:bodyPr>
            <a:normAutofit/>
          </a:bodyPr>
          <a:lstStyle/>
          <a:p>
            <a:pPr marL="0" indent="0">
              <a:buNone/>
            </a:pPr>
            <a:r>
              <a:rPr lang="en-IN" dirty="0"/>
              <a:t>3) enumerate()- It adds counter to an </a:t>
            </a:r>
            <a:r>
              <a:rPr lang="en-IN" dirty="0" err="1"/>
              <a:t>iterable</a:t>
            </a:r>
            <a:r>
              <a:rPr lang="en-IN" dirty="0"/>
              <a:t> and returns it (the enumerate object).</a:t>
            </a:r>
          </a:p>
          <a:p>
            <a:pPr marL="0" indent="0">
              <a:buNone/>
            </a:pPr>
            <a:r>
              <a:rPr lang="en-IN" dirty="0"/>
              <a:t>Syntax: enumerate(</a:t>
            </a:r>
            <a:r>
              <a:rPr lang="en-IN" dirty="0" err="1"/>
              <a:t>iterable</a:t>
            </a:r>
            <a:r>
              <a:rPr lang="en-IN" dirty="0"/>
              <a:t>, [start=0])</a:t>
            </a:r>
          </a:p>
          <a:p>
            <a:pPr marL="0" indent="0">
              <a:buNone/>
            </a:pPr>
            <a:endParaRPr lang="en-IN" dirty="0"/>
          </a:p>
          <a:p>
            <a:pPr marL="0" indent="0">
              <a:buNone/>
            </a:pPr>
            <a:r>
              <a:rPr lang="en-IN" dirty="0"/>
              <a:t>The enumerate() method takes two parameters:</a:t>
            </a:r>
          </a:p>
          <a:p>
            <a:pPr marL="0" indent="0">
              <a:buNone/>
            </a:pPr>
            <a:r>
              <a:rPr lang="en-IN" dirty="0" err="1"/>
              <a:t>iterable</a:t>
            </a:r>
            <a:r>
              <a:rPr lang="en-IN" dirty="0"/>
              <a:t> - a sequence, an iterator, or objects that supports iteration.</a:t>
            </a:r>
          </a:p>
          <a:p>
            <a:pPr marL="0" indent="0">
              <a:buNone/>
            </a:pPr>
            <a:r>
              <a:rPr lang="en-IN" dirty="0"/>
              <a:t>start (optional) - enumerate() starts counting from this number. If start is omitted, 0 is taken as start.</a:t>
            </a:r>
          </a:p>
          <a:p>
            <a:pPr marL="0" indent="0">
              <a:buNone/>
            </a:pPr>
            <a:r>
              <a:rPr lang="en-IN" dirty="0"/>
              <a:t>The enumerate() method adds counter to an </a:t>
            </a:r>
            <a:r>
              <a:rPr lang="en-IN" dirty="0" err="1"/>
              <a:t>iterable</a:t>
            </a:r>
            <a:r>
              <a:rPr lang="en-IN" dirty="0"/>
              <a:t> and returns it. The returned object is a enumerate object. You can convert enumerate objects to list and tuple using list() and tuple() method respectively.</a:t>
            </a:r>
          </a:p>
        </p:txBody>
      </p:sp>
    </p:spTree>
    <p:extLst>
      <p:ext uri="{BB962C8B-B14F-4D97-AF65-F5344CB8AC3E}">
        <p14:creationId xmlns:p14="http://schemas.microsoft.com/office/powerpoint/2010/main" val="1789573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EFEED-9CF7-4F89-8804-C342709DA8CC}"/>
              </a:ext>
            </a:extLst>
          </p:cNvPr>
          <p:cNvSpPr>
            <a:spLocks noGrp="1"/>
          </p:cNvSpPr>
          <p:nvPr>
            <p:ph type="title"/>
          </p:nvPr>
        </p:nvSpPr>
        <p:spPr>
          <a:xfrm>
            <a:off x="838200" y="365126"/>
            <a:ext cx="10515600" cy="699400"/>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12D3E4DE-A5F8-4A19-B05B-D00A2A241A1C}"/>
              </a:ext>
            </a:extLst>
          </p:cNvPr>
          <p:cNvSpPr>
            <a:spLocks noGrp="1"/>
          </p:cNvSpPr>
          <p:nvPr>
            <p:ph idx="1"/>
          </p:nvPr>
        </p:nvSpPr>
        <p:spPr>
          <a:xfrm>
            <a:off x="838200" y="1323833"/>
            <a:ext cx="10515600" cy="4853130"/>
          </a:xfrm>
        </p:spPr>
        <p:txBody>
          <a:bodyPr/>
          <a:lstStyle/>
          <a:p>
            <a:r>
              <a:rPr lang="en-IN" dirty="0"/>
              <a:t>Slicing is possible in list.</a:t>
            </a:r>
          </a:p>
          <a:p>
            <a:r>
              <a:rPr lang="en-IN" dirty="0"/>
              <a:t>Example: a= [1, 6.3, “hello”, 3+5j, True, None]</a:t>
            </a:r>
          </a:p>
          <a:p>
            <a:r>
              <a:rPr lang="en-IN" dirty="0"/>
              <a:t>a[1:4] </a:t>
            </a:r>
            <a:r>
              <a:rPr lang="en-IN" dirty="0">
                <a:sym typeface="Wingdings" panose="05000000000000000000" pitchFamily="2" charset="2"/>
              </a:rPr>
              <a:t> output:  [6.3, 'hello', (3+5j)]</a:t>
            </a:r>
          </a:p>
          <a:p>
            <a:r>
              <a:rPr lang="en-IN" dirty="0">
                <a:sym typeface="Wingdings" panose="05000000000000000000" pitchFamily="2" charset="2"/>
              </a:rPr>
              <a:t>a[-1:-4] output: []</a:t>
            </a:r>
          </a:p>
          <a:p>
            <a:r>
              <a:rPr lang="en-IN" dirty="0">
                <a:sym typeface="Wingdings" panose="05000000000000000000" pitchFamily="2" charset="2"/>
              </a:rPr>
              <a:t>a[-4:-1] output: ['hello', (3+5j), True]</a:t>
            </a:r>
          </a:p>
          <a:p>
            <a:r>
              <a:rPr lang="en-IN" dirty="0">
                <a:sym typeface="Wingdings" panose="05000000000000000000" pitchFamily="2" charset="2"/>
              </a:rPr>
              <a:t>a[1:5:2]  output: [6.3, (3+5j)]</a:t>
            </a:r>
          </a:p>
          <a:p>
            <a:r>
              <a:rPr lang="en-IN" dirty="0"/>
              <a:t>a[5:1:-2]</a:t>
            </a:r>
            <a:r>
              <a:rPr lang="en-IN" dirty="0">
                <a:sym typeface="Wingdings" panose="05000000000000000000" pitchFamily="2" charset="2"/>
              </a:rPr>
              <a:t> output: [None, (3+5j)]</a:t>
            </a:r>
          </a:p>
          <a:p>
            <a:r>
              <a:rPr lang="en-IN" dirty="0">
                <a:sym typeface="Wingdings" panose="05000000000000000000" pitchFamily="2" charset="2"/>
              </a:rPr>
              <a:t>a[ : :-2] output: [None, (3+5j), 6.3]</a:t>
            </a:r>
            <a:endParaRPr lang="en-IN" dirty="0"/>
          </a:p>
        </p:txBody>
      </p:sp>
    </p:spTree>
    <p:extLst>
      <p:ext uri="{BB962C8B-B14F-4D97-AF65-F5344CB8AC3E}">
        <p14:creationId xmlns:p14="http://schemas.microsoft.com/office/powerpoint/2010/main" val="3410198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AC944-4AB6-45D2-82B5-4E59B339C582}"/>
              </a:ext>
            </a:extLst>
          </p:cNvPr>
          <p:cNvSpPr>
            <a:spLocks noGrp="1"/>
          </p:cNvSpPr>
          <p:nvPr>
            <p:ph type="title"/>
          </p:nvPr>
        </p:nvSpPr>
        <p:spPr>
          <a:xfrm>
            <a:off x="838200" y="365126"/>
            <a:ext cx="10515600" cy="931412"/>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C34D2F4F-B3D8-4D1A-9E94-483D76FF5D37}"/>
              </a:ext>
            </a:extLst>
          </p:cNvPr>
          <p:cNvSpPr>
            <a:spLocks noGrp="1"/>
          </p:cNvSpPr>
          <p:nvPr>
            <p:ph idx="1"/>
          </p:nvPr>
        </p:nvSpPr>
        <p:spPr>
          <a:xfrm>
            <a:off x="838200" y="1610436"/>
            <a:ext cx="10515600" cy="4566527"/>
          </a:xfrm>
        </p:spPr>
        <p:txBody>
          <a:bodyPr>
            <a:normAutofit fontScale="92500" lnSpcReduction="20000"/>
          </a:bodyPr>
          <a:lstStyle/>
          <a:p>
            <a:pPr marL="0" indent="0">
              <a:buNone/>
            </a:pPr>
            <a:r>
              <a:rPr lang="en-IN" dirty="0"/>
              <a:t>Example:</a:t>
            </a:r>
          </a:p>
          <a:p>
            <a:pPr marL="0" indent="0">
              <a:buNone/>
            </a:pPr>
            <a:r>
              <a:rPr lang="en-IN" dirty="0"/>
              <a:t>grocery = ['bread', 'milk', 'butter']</a:t>
            </a:r>
          </a:p>
          <a:p>
            <a:pPr marL="0" indent="0">
              <a:buNone/>
            </a:pPr>
            <a:r>
              <a:rPr lang="en-IN" dirty="0" err="1"/>
              <a:t>enumerateGrocery</a:t>
            </a:r>
            <a:r>
              <a:rPr lang="en-IN" dirty="0"/>
              <a:t> = enumerate(grocery)</a:t>
            </a:r>
          </a:p>
          <a:p>
            <a:pPr marL="0" indent="0">
              <a:buNone/>
            </a:pPr>
            <a:r>
              <a:rPr lang="en-IN" dirty="0"/>
              <a:t>print(type(</a:t>
            </a:r>
            <a:r>
              <a:rPr lang="en-IN" dirty="0" err="1"/>
              <a:t>enumerateGrocery</a:t>
            </a:r>
            <a:r>
              <a:rPr lang="en-IN" dirty="0"/>
              <a:t>))</a:t>
            </a:r>
          </a:p>
          <a:p>
            <a:pPr marL="0" indent="0">
              <a:buNone/>
            </a:pPr>
            <a:r>
              <a:rPr lang="en-IN" dirty="0"/>
              <a:t>print(list(</a:t>
            </a:r>
            <a:r>
              <a:rPr lang="en-IN" dirty="0" err="1"/>
              <a:t>enumerateGrocery</a:t>
            </a:r>
            <a:r>
              <a:rPr lang="en-IN" dirty="0"/>
              <a:t>))</a:t>
            </a:r>
          </a:p>
          <a:p>
            <a:pPr marL="0" indent="0">
              <a:buNone/>
            </a:pPr>
            <a:r>
              <a:rPr lang="en-IN" dirty="0" err="1"/>
              <a:t>enumerateGrocery</a:t>
            </a:r>
            <a:r>
              <a:rPr lang="en-IN" dirty="0"/>
              <a:t> = enumerate(grocery, 10)</a:t>
            </a:r>
          </a:p>
          <a:p>
            <a:pPr marL="0" indent="0">
              <a:buNone/>
            </a:pPr>
            <a:r>
              <a:rPr lang="en-IN" dirty="0"/>
              <a:t>print(list(</a:t>
            </a:r>
            <a:r>
              <a:rPr lang="en-IN" dirty="0" err="1"/>
              <a:t>enumerateGrocery</a:t>
            </a:r>
            <a:r>
              <a:rPr lang="en-IN" dirty="0"/>
              <a:t>))</a:t>
            </a:r>
          </a:p>
          <a:p>
            <a:pPr marL="0" indent="0">
              <a:buNone/>
            </a:pPr>
            <a:r>
              <a:rPr lang="en-IN" dirty="0"/>
              <a:t>Output: </a:t>
            </a:r>
          </a:p>
          <a:p>
            <a:pPr marL="0" indent="0">
              <a:buNone/>
            </a:pPr>
            <a:r>
              <a:rPr lang="en-IN" dirty="0"/>
              <a:t>&lt;class 'enumerate'&gt;</a:t>
            </a:r>
          </a:p>
          <a:p>
            <a:pPr marL="0" indent="0">
              <a:buNone/>
            </a:pPr>
            <a:r>
              <a:rPr lang="en-IN" dirty="0"/>
              <a:t>[(0, 'bread'), (1, 'milk'), (2, 'butter')]</a:t>
            </a:r>
          </a:p>
          <a:p>
            <a:pPr marL="0" indent="0">
              <a:buNone/>
            </a:pPr>
            <a:r>
              <a:rPr lang="en-IN" dirty="0"/>
              <a:t>[(10, 'bread'), (11, 'milk'), (12, 'butter')]</a:t>
            </a:r>
          </a:p>
        </p:txBody>
      </p:sp>
    </p:spTree>
    <p:extLst>
      <p:ext uri="{BB962C8B-B14F-4D97-AF65-F5344CB8AC3E}">
        <p14:creationId xmlns:p14="http://schemas.microsoft.com/office/powerpoint/2010/main" val="31652932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D79E3-AAAF-4022-BC3C-A9C605827653}"/>
              </a:ext>
            </a:extLst>
          </p:cNvPr>
          <p:cNvSpPr>
            <a:spLocks noGrp="1"/>
          </p:cNvSpPr>
          <p:nvPr>
            <p:ph type="title"/>
          </p:nvPr>
        </p:nvSpPr>
        <p:spPr>
          <a:xfrm>
            <a:off x="838200" y="365126"/>
            <a:ext cx="10515600" cy="713048"/>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54804FB6-89DE-46DB-A36F-EAC9BA7452D4}"/>
              </a:ext>
            </a:extLst>
          </p:cNvPr>
          <p:cNvSpPr>
            <a:spLocks noGrp="1"/>
          </p:cNvSpPr>
          <p:nvPr>
            <p:ph idx="1"/>
          </p:nvPr>
        </p:nvSpPr>
        <p:spPr>
          <a:xfrm>
            <a:off x="838200" y="1446662"/>
            <a:ext cx="10515600" cy="5046211"/>
          </a:xfrm>
        </p:spPr>
        <p:txBody>
          <a:bodyPr>
            <a:normAutofit fontScale="92500" lnSpcReduction="20000"/>
          </a:bodyPr>
          <a:lstStyle/>
          <a:p>
            <a:pPr marL="0" indent="0">
              <a:buNone/>
            </a:pPr>
            <a:r>
              <a:rPr lang="en-IN" dirty="0"/>
              <a:t>4) eval(): It evaluates the expression given as input.</a:t>
            </a:r>
          </a:p>
          <a:p>
            <a:pPr marL="0" indent="0">
              <a:buNone/>
            </a:pPr>
            <a:r>
              <a:rPr lang="en-IN" dirty="0"/>
              <a:t>Syntax: eval(expression)</a:t>
            </a:r>
          </a:p>
          <a:p>
            <a:pPr marL="0" indent="0">
              <a:buNone/>
            </a:pPr>
            <a:r>
              <a:rPr lang="en-IN" dirty="0"/>
              <a:t>Example:</a:t>
            </a:r>
          </a:p>
          <a:p>
            <a:pPr marL="0" indent="0">
              <a:buNone/>
            </a:pPr>
            <a:r>
              <a:rPr lang="en-IN" dirty="0"/>
              <a:t>x = 1</a:t>
            </a:r>
          </a:p>
          <a:p>
            <a:pPr marL="0" indent="0">
              <a:buNone/>
            </a:pPr>
            <a:r>
              <a:rPr lang="en-IN" dirty="0"/>
              <a:t>print(eval('x + 3'))</a:t>
            </a:r>
          </a:p>
          <a:p>
            <a:pPr marL="0" indent="0">
              <a:buNone/>
            </a:pPr>
            <a:r>
              <a:rPr lang="en-IN" dirty="0"/>
              <a:t>Output: 4</a:t>
            </a:r>
          </a:p>
          <a:p>
            <a:pPr marL="0" indent="0">
              <a:buNone/>
            </a:pPr>
            <a:endParaRPr lang="en-IN" dirty="0"/>
          </a:p>
          <a:p>
            <a:pPr marL="0" indent="0">
              <a:buNone/>
            </a:pPr>
            <a:r>
              <a:rPr lang="en-IN" dirty="0"/>
              <a:t>5) max(): This function returns the largest item in an </a:t>
            </a:r>
            <a:r>
              <a:rPr lang="en-IN" dirty="0" err="1"/>
              <a:t>iterable</a:t>
            </a:r>
            <a:r>
              <a:rPr lang="en-IN" dirty="0"/>
              <a:t>.</a:t>
            </a:r>
          </a:p>
          <a:p>
            <a:pPr marL="0" indent="0">
              <a:buNone/>
            </a:pPr>
            <a:r>
              <a:rPr lang="en-IN" dirty="0"/>
              <a:t>Example:</a:t>
            </a:r>
          </a:p>
          <a:p>
            <a:pPr marL="0" indent="0">
              <a:buNone/>
            </a:pPr>
            <a:r>
              <a:rPr lang="en-IN" dirty="0"/>
              <a:t>number = [3, 2, 8, 5, 10, 6]</a:t>
            </a:r>
          </a:p>
          <a:p>
            <a:pPr marL="0" indent="0">
              <a:buNone/>
            </a:pPr>
            <a:r>
              <a:rPr lang="en-IN" dirty="0"/>
              <a:t>print(max(number))</a:t>
            </a:r>
          </a:p>
          <a:p>
            <a:pPr marL="0" indent="0">
              <a:buNone/>
            </a:pPr>
            <a:r>
              <a:rPr lang="en-IN" dirty="0"/>
              <a:t>Output: 10</a:t>
            </a:r>
          </a:p>
        </p:txBody>
      </p:sp>
    </p:spTree>
    <p:extLst>
      <p:ext uri="{BB962C8B-B14F-4D97-AF65-F5344CB8AC3E}">
        <p14:creationId xmlns:p14="http://schemas.microsoft.com/office/powerpoint/2010/main" val="456917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7D857-4F89-4C3F-9748-67E597418651}"/>
              </a:ext>
            </a:extLst>
          </p:cNvPr>
          <p:cNvSpPr>
            <a:spLocks noGrp="1"/>
          </p:cNvSpPr>
          <p:nvPr>
            <p:ph type="title"/>
          </p:nvPr>
        </p:nvSpPr>
        <p:spPr>
          <a:xfrm>
            <a:off x="838200" y="365126"/>
            <a:ext cx="10515600" cy="726696"/>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AC1B0A97-BF8B-458C-BCD1-46C8C01955DB}"/>
              </a:ext>
            </a:extLst>
          </p:cNvPr>
          <p:cNvSpPr>
            <a:spLocks noGrp="1"/>
          </p:cNvSpPr>
          <p:nvPr>
            <p:ph idx="1"/>
          </p:nvPr>
        </p:nvSpPr>
        <p:spPr>
          <a:xfrm>
            <a:off x="838200" y="1487606"/>
            <a:ext cx="10515600" cy="4689357"/>
          </a:xfrm>
        </p:spPr>
        <p:txBody>
          <a:bodyPr/>
          <a:lstStyle/>
          <a:p>
            <a:pPr marL="0" indent="0">
              <a:buNone/>
            </a:pPr>
            <a:r>
              <a:rPr lang="en-IN" dirty="0"/>
              <a:t>6) min(): This function returns the smallest item in an </a:t>
            </a:r>
            <a:r>
              <a:rPr lang="en-IN" dirty="0" err="1"/>
              <a:t>iterable</a:t>
            </a:r>
            <a:r>
              <a:rPr lang="en-IN" dirty="0"/>
              <a:t>.</a:t>
            </a:r>
          </a:p>
          <a:p>
            <a:pPr marL="0" indent="0">
              <a:buNone/>
            </a:pPr>
            <a:r>
              <a:rPr lang="en-IN" dirty="0"/>
              <a:t>Example:</a:t>
            </a:r>
          </a:p>
          <a:p>
            <a:pPr marL="0" indent="0">
              <a:buNone/>
            </a:pPr>
            <a:r>
              <a:rPr lang="en-IN" dirty="0"/>
              <a:t>number = (3, 2, 8, 5, 10, 6)</a:t>
            </a:r>
          </a:p>
          <a:p>
            <a:pPr marL="0" indent="0">
              <a:buNone/>
            </a:pPr>
            <a:r>
              <a:rPr lang="en-IN" dirty="0"/>
              <a:t>print(min(number))</a:t>
            </a:r>
          </a:p>
          <a:p>
            <a:pPr marL="0" indent="0">
              <a:buNone/>
            </a:pPr>
            <a:r>
              <a:rPr lang="en-IN" dirty="0"/>
              <a:t>Output: 2</a:t>
            </a:r>
          </a:p>
          <a:p>
            <a:pPr marL="0" indent="0">
              <a:buNone/>
            </a:pPr>
            <a:endParaRPr lang="en-IN" dirty="0"/>
          </a:p>
          <a:p>
            <a:pPr marL="0" indent="0">
              <a:buNone/>
            </a:pPr>
            <a:r>
              <a:rPr lang="en-IN" dirty="0"/>
              <a:t>7) </a:t>
            </a:r>
            <a:r>
              <a:rPr lang="en-IN" dirty="0" err="1"/>
              <a:t>len</a:t>
            </a:r>
            <a:r>
              <a:rPr lang="en-IN" dirty="0"/>
              <a:t>(): This function returns the number of items (length) in an iterator.</a:t>
            </a:r>
          </a:p>
        </p:txBody>
      </p:sp>
    </p:spTree>
    <p:extLst>
      <p:ext uri="{BB962C8B-B14F-4D97-AF65-F5344CB8AC3E}">
        <p14:creationId xmlns:p14="http://schemas.microsoft.com/office/powerpoint/2010/main" val="14594038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C2B2B-EB05-4D0A-BEBE-F34FAE628096}"/>
              </a:ext>
            </a:extLst>
          </p:cNvPr>
          <p:cNvSpPr>
            <a:spLocks noGrp="1"/>
          </p:cNvSpPr>
          <p:nvPr>
            <p:ph type="title"/>
          </p:nvPr>
        </p:nvSpPr>
        <p:spPr>
          <a:xfrm>
            <a:off x="838200" y="365126"/>
            <a:ext cx="10515600" cy="740344"/>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21EACCDA-ECE8-4FF3-A24F-72E18F87E0A1}"/>
              </a:ext>
            </a:extLst>
          </p:cNvPr>
          <p:cNvSpPr>
            <a:spLocks noGrp="1"/>
          </p:cNvSpPr>
          <p:nvPr>
            <p:ph idx="1"/>
          </p:nvPr>
        </p:nvSpPr>
        <p:spPr>
          <a:xfrm>
            <a:off x="838200" y="1596788"/>
            <a:ext cx="10515600" cy="5145206"/>
          </a:xfrm>
        </p:spPr>
        <p:txBody>
          <a:bodyPr>
            <a:normAutofit fontScale="92500" lnSpcReduction="20000"/>
          </a:bodyPr>
          <a:lstStyle/>
          <a:p>
            <a:pPr marL="0" indent="0">
              <a:buNone/>
            </a:pPr>
            <a:r>
              <a:rPr lang="en-IN" dirty="0"/>
              <a:t>8) reversed(): This function returns the reversed iterator of the given sequence.</a:t>
            </a:r>
          </a:p>
          <a:p>
            <a:pPr marL="0" indent="0">
              <a:buNone/>
            </a:pPr>
            <a:r>
              <a:rPr lang="en-IN" dirty="0"/>
              <a:t>Syntax: reversed(iterator)</a:t>
            </a:r>
          </a:p>
          <a:p>
            <a:pPr marL="0" indent="0">
              <a:buNone/>
            </a:pPr>
            <a:endParaRPr lang="en-IN" dirty="0"/>
          </a:p>
          <a:p>
            <a:pPr marL="0" indent="0">
              <a:buNone/>
            </a:pPr>
            <a:r>
              <a:rPr lang="en-IN" dirty="0"/>
              <a:t>Example:</a:t>
            </a:r>
          </a:p>
          <a:p>
            <a:pPr marL="0" indent="0">
              <a:buNone/>
            </a:pPr>
            <a:r>
              <a:rPr lang="en-IN" dirty="0" err="1"/>
              <a:t>seq_string</a:t>
            </a:r>
            <a:r>
              <a:rPr lang="en-IN" dirty="0"/>
              <a:t> = 'Python'</a:t>
            </a:r>
          </a:p>
          <a:p>
            <a:pPr marL="0" indent="0">
              <a:buNone/>
            </a:pPr>
            <a:r>
              <a:rPr lang="en-IN" dirty="0"/>
              <a:t>print(list(reversed(</a:t>
            </a:r>
            <a:r>
              <a:rPr lang="en-IN" dirty="0" err="1"/>
              <a:t>seq_string</a:t>
            </a:r>
            <a:r>
              <a:rPr lang="en-IN" dirty="0"/>
              <a:t>)))</a:t>
            </a:r>
          </a:p>
          <a:p>
            <a:pPr marL="0" indent="0">
              <a:buNone/>
            </a:pPr>
            <a:r>
              <a:rPr lang="en-IN" dirty="0" err="1"/>
              <a:t>seq_tuple</a:t>
            </a:r>
            <a:r>
              <a:rPr lang="en-IN" dirty="0"/>
              <a:t> = ('</a:t>
            </a:r>
            <a:r>
              <a:rPr lang="en-IN" dirty="0" err="1"/>
              <a:t>c','o','m','p','u','t','e','r</a:t>
            </a:r>
            <a:r>
              <a:rPr lang="en-IN" dirty="0"/>
              <a:t>')</a:t>
            </a:r>
          </a:p>
          <a:p>
            <a:pPr marL="0" indent="0">
              <a:buNone/>
            </a:pPr>
            <a:r>
              <a:rPr lang="en-IN" dirty="0"/>
              <a:t>print(list(reversed(</a:t>
            </a:r>
            <a:r>
              <a:rPr lang="en-IN" dirty="0" err="1"/>
              <a:t>seq_tuple</a:t>
            </a:r>
            <a:r>
              <a:rPr lang="en-IN" dirty="0"/>
              <a:t>)))</a:t>
            </a:r>
          </a:p>
          <a:p>
            <a:pPr marL="0" indent="0">
              <a:buNone/>
            </a:pPr>
            <a:r>
              <a:rPr lang="en-IN" dirty="0"/>
              <a:t>Output:</a:t>
            </a:r>
          </a:p>
          <a:p>
            <a:pPr marL="0" indent="0">
              <a:buNone/>
            </a:pPr>
            <a:r>
              <a:rPr lang="en-IN" dirty="0"/>
              <a:t>['n', 'o', 'h', 't', 'y', 'P']</a:t>
            </a:r>
          </a:p>
          <a:p>
            <a:pPr marL="0" indent="0">
              <a:buNone/>
            </a:pPr>
            <a:r>
              <a:rPr lang="en-IN" dirty="0"/>
              <a:t>['r', 'e', 't', 'u', 'p', 'm', 'o', 'c']</a:t>
            </a:r>
          </a:p>
        </p:txBody>
      </p:sp>
    </p:spTree>
    <p:extLst>
      <p:ext uri="{BB962C8B-B14F-4D97-AF65-F5344CB8AC3E}">
        <p14:creationId xmlns:p14="http://schemas.microsoft.com/office/powerpoint/2010/main" val="39160780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BABFC-FE0C-4F09-BB8B-728780C8EC52}"/>
              </a:ext>
            </a:extLst>
          </p:cNvPr>
          <p:cNvSpPr>
            <a:spLocks noGrp="1"/>
          </p:cNvSpPr>
          <p:nvPr>
            <p:ph type="title"/>
          </p:nvPr>
        </p:nvSpPr>
        <p:spPr>
          <a:xfrm>
            <a:off x="838200" y="365125"/>
            <a:ext cx="10515600" cy="767639"/>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8481D7A6-FA23-49E4-8807-3C63A61D25E9}"/>
              </a:ext>
            </a:extLst>
          </p:cNvPr>
          <p:cNvSpPr>
            <a:spLocks noGrp="1"/>
          </p:cNvSpPr>
          <p:nvPr>
            <p:ph idx="1"/>
          </p:nvPr>
        </p:nvSpPr>
        <p:spPr>
          <a:xfrm>
            <a:off x="838200" y="1378424"/>
            <a:ext cx="10515600" cy="5114451"/>
          </a:xfrm>
        </p:spPr>
        <p:txBody>
          <a:bodyPr>
            <a:normAutofit fontScale="92500" lnSpcReduction="10000"/>
          </a:bodyPr>
          <a:lstStyle/>
          <a:p>
            <a:pPr marL="0" indent="0">
              <a:buNone/>
            </a:pPr>
            <a:r>
              <a:rPr lang="en-IN" dirty="0"/>
              <a:t>9) sum(): This function adds the items of an </a:t>
            </a:r>
            <a:r>
              <a:rPr lang="en-IN" dirty="0" err="1"/>
              <a:t>iterable</a:t>
            </a:r>
            <a:r>
              <a:rPr lang="en-IN" dirty="0"/>
              <a:t> and returns the sum.</a:t>
            </a:r>
          </a:p>
          <a:p>
            <a:pPr marL="0" indent="0">
              <a:buNone/>
            </a:pPr>
            <a:r>
              <a:rPr lang="en-IN" dirty="0"/>
              <a:t>Syntax: sum(</a:t>
            </a:r>
            <a:r>
              <a:rPr lang="en-IN" dirty="0" err="1"/>
              <a:t>iterable</a:t>
            </a:r>
            <a:r>
              <a:rPr lang="en-IN" dirty="0"/>
              <a:t>, [start])</a:t>
            </a:r>
          </a:p>
          <a:p>
            <a:pPr marL="0" indent="0">
              <a:buNone/>
            </a:pPr>
            <a:r>
              <a:rPr lang="en-IN" dirty="0"/>
              <a:t>start (optional) - This value is added to the sum of items of the </a:t>
            </a:r>
            <a:r>
              <a:rPr lang="en-IN" dirty="0" err="1"/>
              <a:t>iterable</a:t>
            </a:r>
            <a:r>
              <a:rPr lang="en-IN" dirty="0"/>
              <a:t>. The default value of start is 0</a:t>
            </a:r>
          </a:p>
          <a:p>
            <a:pPr marL="0" indent="0">
              <a:buNone/>
            </a:pPr>
            <a:endParaRPr lang="en-IN" dirty="0"/>
          </a:p>
          <a:p>
            <a:pPr marL="0" indent="0">
              <a:buNone/>
            </a:pPr>
            <a:r>
              <a:rPr lang="en-IN" dirty="0"/>
              <a:t>Example: numbers = [2.5, 3, 4, -5]</a:t>
            </a:r>
          </a:p>
          <a:p>
            <a:pPr marL="0" indent="0">
              <a:buNone/>
            </a:pPr>
            <a:r>
              <a:rPr lang="en-IN" dirty="0"/>
              <a:t>print(sum(numbers))</a:t>
            </a:r>
          </a:p>
          <a:p>
            <a:pPr marL="0" indent="0">
              <a:buNone/>
            </a:pPr>
            <a:r>
              <a:rPr lang="en-IN" dirty="0"/>
              <a:t>print(sum(numbers, 10))</a:t>
            </a:r>
          </a:p>
          <a:p>
            <a:pPr marL="0" indent="0">
              <a:buNone/>
            </a:pPr>
            <a:r>
              <a:rPr lang="en-IN" dirty="0"/>
              <a:t>Output:</a:t>
            </a:r>
          </a:p>
          <a:p>
            <a:pPr marL="0" indent="0">
              <a:buNone/>
            </a:pPr>
            <a:r>
              <a:rPr lang="en-IN" dirty="0"/>
              <a:t>4.5</a:t>
            </a:r>
          </a:p>
          <a:p>
            <a:pPr marL="0" indent="0">
              <a:buNone/>
            </a:pPr>
            <a:r>
              <a:rPr lang="en-IN" dirty="0"/>
              <a:t>14.5</a:t>
            </a:r>
          </a:p>
          <a:p>
            <a:pPr marL="0" indent="0">
              <a:buNone/>
            </a:pPr>
            <a:endParaRPr lang="en-IN" dirty="0"/>
          </a:p>
        </p:txBody>
      </p:sp>
    </p:spTree>
    <p:extLst>
      <p:ext uri="{BB962C8B-B14F-4D97-AF65-F5344CB8AC3E}">
        <p14:creationId xmlns:p14="http://schemas.microsoft.com/office/powerpoint/2010/main" val="41138360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841C0-7C0D-4BE6-8097-D3FFD885E3C4}"/>
              </a:ext>
            </a:extLst>
          </p:cNvPr>
          <p:cNvSpPr>
            <a:spLocks noGrp="1"/>
          </p:cNvSpPr>
          <p:nvPr>
            <p:ph type="title"/>
          </p:nvPr>
        </p:nvSpPr>
        <p:spPr>
          <a:xfrm>
            <a:off x="838200" y="187702"/>
            <a:ext cx="10515600" cy="794938"/>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C4C19BA0-671A-4413-87C1-5FCE276FE019}"/>
              </a:ext>
            </a:extLst>
          </p:cNvPr>
          <p:cNvSpPr>
            <a:spLocks noGrp="1"/>
          </p:cNvSpPr>
          <p:nvPr>
            <p:ph idx="1"/>
          </p:nvPr>
        </p:nvSpPr>
        <p:spPr>
          <a:xfrm>
            <a:off x="838200" y="1091821"/>
            <a:ext cx="10515600" cy="5540991"/>
          </a:xfrm>
        </p:spPr>
        <p:txBody>
          <a:bodyPr>
            <a:normAutofit lnSpcReduction="10000"/>
          </a:bodyPr>
          <a:lstStyle/>
          <a:p>
            <a:pPr marL="0" indent="0">
              <a:buNone/>
            </a:pPr>
            <a:r>
              <a:rPr lang="en-IN" dirty="0"/>
              <a:t>10) zip (): This function takes </a:t>
            </a:r>
            <a:r>
              <a:rPr lang="en-IN" dirty="0" err="1"/>
              <a:t>iterables</a:t>
            </a:r>
            <a:r>
              <a:rPr lang="en-IN" dirty="0"/>
              <a:t> (can be zero or more), aggregates them in a tuple, and return it.</a:t>
            </a:r>
          </a:p>
          <a:p>
            <a:pPr marL="0" indent="0">
              <a:buNone/>
            </a:pPr>
            <a:r>
              <a:rPr lang="en-IN" dirty="0"/>
              <a:t>Example:</a:t>
            </a:r>
          </a:p>
          <a:p>
            <a:pPr marL="0" indent="0">
              <a:buNone/>
            </a:pPr>
            <a:r>
              <a:rPr lang="en-IN" dirty="0" err="1"/>
              <a:t>number_list</a:t>
            </a:r>
            <a:r>
              <a:rPr lang="en-IN" dirty="0"/>
              <a:t> = [1, 2, 3]</a:t>
            </a:r>
          </a:p>
          <a:p>
            <a:pPr marL="0" indent="0">
              <a:buNone/>
            </a:pPr>
            <a:r>
              <a:rPr lang="en-IN" dirty="0" err="1"/>
              <a:t>str_list</a:t>
            </a:r>
            <a:r>
              <a:rPr lang="en-IN" dirty="0"/>
              <a:t> = ['one', 'two', '</a:t>
            </a:r>
            <a:r>
              <a:rPr lang="en-IN" dirty="0" err="1"/>
              <a:t>three','four</a:t>
            </a:r>
            <a:r>
              <a:rPr lang="en-IN" dirty="0"/>
              <a:t>']</a:t>
            </a:r>
          </a:p>
          <a:p>
            <a:pPr marL="0" indent="0">
              <a:buNone/>
            </a:pPr>
            <a:r>
              <a:rPr lang="en-IN" dirty="0"/>
              <a:t>result = zip(</a:t>
            </a:r>
            <a:r>
              <a:rPr lang="en-IN" dirty="0" err="1"/>
              <a:t>number_list</a:t>
            </a:r>
            <a:r>
              <a:rPr lang="en-IN" dirty="0"/>
              <a:t>, </a:t>
            </a:r>
            <a:r>
              <a:rPr lang="en-IN" dirty="0" err="1"/>
              <a:t>str_list</a:t>
            </a:r>
            <a:r>
              <a:rPr lang="en-IN" dirty="0"/>
              <a:t>)</a:t>
            </a:r>
          </a:p>
          <a:p>
            <a:pPr marL="0" indent="0">
              <a:buNone/>
            </a:pPr>
            <a:r>
              <a:rPr lang="en-IN" dirty="0"/>
              <a:t>print(list(result))</a:t>
            </a:r>
          </a:p>
          <a:p>
            <a:pPr marL="0" indent="0">
              <a:buNone/>
            </a:pPr>
            <a:r>
              <a:rPr lang="en-IN" dirty="0"/>
              <a:t>Output: [(1, 'one'), (2, 'two'), (3, 'three’)]</a:t>
            </a:r>
          </a:p>
          <a:p>
            <a:pPr marL="0" indent="0">
              <a:buNone/>
            </a:pPr>
            <a:endParaRPr lang="en-IN" dirty="0"/>
          </a:p>
          <a:p>
            <a:r>
              <a:rPr lang="en-IN" dirty="0">
                <a:solidFill>
                  <a:srgbClr val="7030A0"/>
                </a:solidFill>
              </a:rPr>
              <a:t>list(), tuple(), str() are used for explicit type casting.</a:t>
            </a:r>
          </a:p>
          <a:p>
            <a:pPr marL="0" indent="0">
              <a:buNone/>
            </a:pPr>
            <a:endParaRPr lang="en-IN" dirty="0">
              <a:solidFill>
                <a:srgbClr val="7030A0"/>
              </a:solidFill>
            </a:endParaRPr>
          </a:p>
          <a:p>
            <a:pPr marL="0" indent="0">
              <a:buNone/>
            </a:pPr>
            <a:r>
              <a:rPr lang="en-IN" b="1" dirty="0"/>
              <a:t>Note:</a:t>
            </a:r>
            <a:r>
              <a:rPr lang="en-IN" dirty="0"/>
              <a:t> We will learn map(), reduce(), filter() with lambda function</a:t>
            </a:r>
          </a:p>
          <a:p>
            <a:pPr marL="0" indent="0">
              <a:buNone/>
            </a:pPr>
            <a:endParaRPr lang="en-IN" dirty="0"/>
          </a:p>
        </p:txBody>
      </p:sp>
    </p:spTree>
    <p:extLst>
      <p:ext uri="{BB962C8B-B14F-4D97-AF65-F5344CB8AC3E}">
        <p14:creationId xmlns:p14="http://schemas.microsoft.com/office/powerpoint/2010/main" val="7320070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3D42-1F12-4309-9727-31370033476C}"/>
              </a:ext>
            </a:extLst>
          </p:cNvPr>
          <p:cNvSpPr>
            <a:spLocks noGrp="1"/>
          </p:cNvSpPr>
          <p:nvPr>
            <p:ph type="title"/>
          </p:nvPr>
        </p:nvSpPr>
        <p:spPr>
          <a:xfrm>
            <a:off x="838200" y="170597"/>
            <a:ext cx="10515600" cy="822230"/>
          </a:xfrm>
        </p:spPr>
        <p:txBody>
          <a:bodyPr/>
          <a:lstStyle/>
          <a:p>
            <a:pPr algn="ctr"/>
            <a:r>
              <a:rPr lang="en-IN" dirty="0"/>
              <a:t>Mutability</a:t>
            </a:r>
          </a:p>
        </p:txBody>
      </p:sp>
      <p:sp>
        <p:nvSpPr>
          <p:cNvPr id="3" name="Content Placeholder 2">
            <a:extLst>
              <a:ext uri="{FF2B5EF4-FFF2-40B4-BE49-F238E27FC236}">
                <a16:creationId xmlns:a16="http://schemas.microsoft.com/office/drawing/2014/main" id="{292BDEFB-63A4-4EFC-A805-CB74C02449F4}"/>
              </a:ext>
            </a:extLst>
          </p:cNvPr>
          <p:cNvSpPr>
            <a:spLocks noGrp="1"/>
          </p:cNvSpPr>
          <p:nvPr>
            <p:ph idx="1"/>
          </p:nvPr>
        </p:nvSpPr>
        <p:spPr>
          <a:xfrm>
            <a:off x="838200" y="992828"/>
            <a:ext cx="10830636" cy="5694576"/>
          </a:xfrm>
        </p:spPr>
        <p:txBody>
          <a:bodyPr>
            <a:normAutofit/>
          </a:bodyPr>
          <a:lstStyle/>
          <a:p>
            <a:r>
              <a:rPr lang="en-IN" dirty="0"/>
              <a:t>Mutability: It is a concept in which, in-place modification of an object is possible.</a:t>
            </a:r>
          </a:p>
          <a:p>
            <a:r>
              <a:rPr lang="en-IN" dirty="0"/>
              <a:t>List: a=[1,9,4,2]</a:t>
            </a:r>
          </a:p>
          <a:p>
            <a:pPr marL="0" indent="0">
              <a:buNone/>
            </a:pPr>
            <a:r>
              <a:rPr lang="en-IN" dirty="0"/>
              <a:t>a[2]=5</a:t>
            </a:r>
          </a:p>
          <a:p>
            <a:pPr marL="0" indent="0">
              <a:buNone/>
            </a:pPr>
            <a:r>
              <a:rPr lang="en-IN" dirty="0"/>
              <a:t>Output: [1, 9, 5, 2]</a:t>
            </a:r>
          </a:p>
          <a:p>
            <a:r>
              <a:rPr lang="en-IN" dirty="0"/>
              <a:t>Tuple: a= (2,7,1,8)</a:t>
            </a:r>
          </a:p>
          <a:p>
            <a:pPr marL="0" indent="0">
              <a:buNone/>
            </a:pPr>
            <a:r>
              <a:rPr lang="en-IN" dirty="0"/>
              <a:t>a[1]=6</a:t>
            </a:r>
          </a:p>
          <a:p>
            <a:pPr marL="0" indent="0">
              <a:buNone/>
            </a:pPr>
            <a:r>
              <a:rPr lang="en-IN" dirty="0"/>
              <a:t>Output: </a:t>
            </a:r>
            <a:r>
              <a:rPr lang="en-IN" dirty="0" err="1">
                <a:solidFill>
                  <a:srgbClr val="FF0000"/>
                </a:solidFill>
              </a:rPr>
              <a:t>TypeError</a:t>
            </a:r>
            <a:r>
              <a:rPr lang="en-IN" dirty="0">
                <a:solidFill>
                  <a:srgbClr val="FF0000"/>
                </a:solidFill>
              </a:rPr>
              <a:t>:</a:t>
            </a:r>
            <a:r>
              <a:rPr lang="en-IN" dirty="0"/>
              <a:t> 'tuple' object does not support item assignment</a:t>
            </a:r>
          </a:p>
          <a:p>
            <a:r>
              <a:rPr lang="en-IN" dirty="0"/>
              <a:t>String: s= 'computer'</a:t>
            </a:r>
          </a:p>
          <a:p>
            <a:pPr marL="0" indent="0">
              <a:buNone/>
            </a:pPr>
            <a:r>
              <a:rPr lang="en-IN" dirty="0"/>
              <a:t>s[1]='t’</a:t>
            </a:r>
          </a:p>
          <a:p>
            <a:pPr marL="0" indent="0">
              <a:buNone/>
            </a:pPr>
            <a:r>
              <a:rPr lang="en-IN" dirty="0"/>
              <a:t>Output: </a:t>
            </a:r>
            <a:r>
              <a:rPr lang="en-IN" dirty="0" err="1">
                <a:solidFill>
                  <a:srgbClr val="FF0000"/>
                </a:solidFill>
              </a:rPr>
              <a:t>TypeError</a:t>
            </a:r>
            <a:r>
              <a:rPr lang="en-IN" dirty="0">
                <a:solidFill>
                  <a:srgbClr val="FF0000"/>
                </a:solidFill>
              </a:rPr>
              <a:t>: </a:t>
            </a:r>
            <a:r>
              <a:rPr lang="en-IN" dirty="0"/>
              <a:t>'str' object does not support item assignment</a:t>
            </a:r>
          </a:p>
        </p:txBody>
      </p:sp>
    </p:spTree>
    <p:extLst>
      <p:ext uri="{BB962C8B-B14F-4D97-AF65-F5344CB8AC3E}">
        <p14:creationId xmlns:p14="http://schemas.microsoft.com/office/powerpoint/2010/main" val="38330618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70205-2F51-46F6-9DF7-E21C66C1BAA0}"/>
              </a:ext>
            </a:extLst>
          </p:cNvPr>
          <p:cNvSpPr>
            <a:spLocks noGrp="1"/>
          </p:cNvSpPr>
          <p:nvPr>
            <p:ph type="title"/>
          </p:nvPr>
        </p:nvSpPr>
        <p:spPr>
          <a:xfrm>
            <a:off x="838200" y="365125"/>
            <a:ext cx="10515600" cy="890469"/>
          </a:xfrm>
        </p:spPr>
        <p:txBody>
          <a:bodyPr/>
          <a:lstStyle/>
          <a:p>
            <a:pPr algn="ctr"/>
            <a:r>
              <a:rPr lang="en-IN" dirty="0"/>
              <a:t>Meaning of mutability</a:t>
            </a:r>
          </a:p>
        </p:txBody>
      </p:sp>
      <p:sp>
        <p:nvSpPr>
          <p:cNvPr id="3" name="Content Placeholder 2">
            <a:extLst>
              <a:ext uri="{FF2B5EF4-FFF2-40B4-BE49-F238E27FC236}">
                <a16:creationId xmlns:a16="http://schemas.microsoft.com/office/drawing/2014/main" id="{0647FFB8-C4CA-4E8E-9743-9D77355DEF69}"/>
              </a:ext>
            </a:extLst>
          </p:cNvPr>
          <p:cNvSpPr>
            <a:spLocks noGrp="1"/>
          </p:cNvSpPr>
          <p:nvPr>
            <p:ph idx="1"/>
          </p:nvPr>
        </p:nvSpPr>
        <p:spPr>
          <a:xfrm>
            <a:off x="838200" y="1528549"/>
            <a:ext cx="10515600" cy="4648414"/>
          </a:xfrm>
        </p:spPr>
        <p:txBody>
          <a:bodyPr/>
          <a:lstStyle/>
          <a:p>
            <a:r>
              <a:rPr lang="en-IN" dirty="0"/>
              <a:t>If an object is mutable, we can modify that actual object without changing its memory addresses using built-in methods. This happens in list and dictionary.</a:t>
            </a:r>
          </a:p>
          <a:p>
            <a:r>
              <a:rPr lang="en-IN" dirty="0"/>
              <a:t>Where as for immutable object, modification of actual object on same address is not allowed. This happens for tuple and string.</a:t>
            </a:r>
          </a:p>
          <a:p>
            <a:r>
              <a:rPr lang="en-IN" dirty="0"/>
              <a:t>When we add some elements to tuple using concatenation operation, original tuple is not updated, but new memory addresses are allotted for new concatenated tuple.</a:t>
            </a:r>
          </a:p>
          <a:p>
            <a:endParaRPr lang="en-IN" dirty="0"/>
          </a:p>
        </p:txBody>
      </p:sp>
    </p:spTree>
    <p:extLst>
      <p:ext uri="{BB962C8B-B14F-4D97-AF65-F5344CB8AC3E}">
        <p14:creationId xmlns:p14="http://schemas.microsoft.com/office/powerpoint/2010/main" val="77079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1198C-70C1-466E-8F4A-EEF182DECC73}"/>
              </a:ext>
            </a:extLst>
          </p:cNvPr>
          <p:cNvSpPr>
            <a:spLocks noGrp="1"/>
          </p:cNvSpPr>
          <p:nvPr>
            <p:ph type="title"/>
          </p:nvPr>
        </p:nvSpPr>
        <p:spPr>
          <a:xfrm>
            <a:off x="838200" y="365125"/>
            <a:ext cx="10515600" cy="753991"/>
          </a:xfrm>
        </p:spPr>
        <p:txBody>
          <a:bodyPr/>
          <a:lstStyle/>
          <a:p>
            <a:pPr algn="ctr"/>
            <a:r>
              <a:rPr lang="en-IN" dirty="0"/>
              <a:t>Side effects of mutability</a:t>
            </a:r>
          </a:p>
        </p:txBody>
      </p:sp>
      <p:sp>
        <p:nvSpPr>
          <p:cNvPr id="3" name="Content Placeholder 2">
            <a:extLst>
              <a:ext uri="{FF2B5EF4-FFF2-40B4-BE49-F238E27FC236}">
                <a16:creationId xmlns:a16="http://schemas.microsoft.com/office/drawing/2014/main" id="{1AD0870F-20F0-4845-8207-0C765393AD11}"/>
              </a:ext>
            </a:extLst>
          </p:cNvPr>
          <p:cNvSpPr>
            <a:spLocks noGrp="1"/>
          </p:cNvSpPr>
          <p:nvPr>
            <p:ph idx="1"/>
          </p:nvPr>
        </p:nvSpPr>
        <p:spPr>
          <a:xfrm>
            <a:off x="600501" y="1119116"/>
            <a:ext cx="10753299" cy="5373759"/>
          </a:xfrm>
        </p:spPr>
        <p:txBody>
          <a:bodyPr>
            <a:normAutofit lnSpcReduction="10000"/>
          </a:bodyPr>
          <a:lstStyle/>
          <a:p>
            <a:r>
              <a:rPr lang="en-IN" dirty="0"/>
              <a:t>a= [1,9,4,2]</a:t>
            </a:r>
          </a:p>
          <a:p>
            <a:pPr marL="0" indent="0">
              <a:buNone/>
            </a:pPr>
            <a:r>
              <a:rPr lang="en-IN" dirty="0"/>
              <a:t>b=a</a:t>
            </a:r>
          </a:p>
          <a:p>
            <a:pPr marL="0" indent="0">
              <a:buNone/>
            </a:pPr>
            <a:r>
              <a:rPr lang="en-IN" dirty="0" err="1"/>
              <a:t>b.remove</a:t>
            </a:r>
            <a:r>
              <a:rPr lang="en-IN" dirty="0"/>
              <a:t>(4)</a:t>
            </a:r>
          </a:p>
          <a:p>
            <a:pPr marL="0" indent="0">
              <a:buNone/>
            </a:pPr>
            <a:r>
              <a:rPr lang="en-IN" dirty="0"/>
              <a:t>print (b, a)</a:t>
            </a:r>
          </a:p>
          <a:p>
            <a:pPr marL="0" indent="0">
              <a:buNone/>
            </a:pPr>
            <a:r>
              <a:rPr lang="en-IN" dirty="0"/>
              <a:t>Output: [1,9,2]   [1,9,2]</a:t>
            </a:r>
          </a:p>
          <a:p>
            <a:pPr marL="0" indent="0">
              <a:buNone/>
            </a:pPr>
            <a:endParaRPr lang="en-IN" dirty="0"/>
          </a:p>
          <a:p>
            <a:r>
              <a:rPr lang="en-IN" dirty="0"/>
              <a:t>Consider an example where each element of list is deleted after printing</a:t>
            </a:r>
          </a:p>
          <a:p>
            <a:pPr marL="0" indent="0">
              <a:buNone/>
            </a:pPr>
            <a:r>
              <a:rPr lang="en-IN" dirty="0"/>
              <a:t>a=[1,3,5,7]</a:t>
            </a:r>
          </a:p>
          <a:p>
            <a:pPr marL="0" indent="0">
              <a:buNone/>
            </a:pPr>
            <a:r>
              <a:rPr lang="en-IN" dirty="0"/>
              <a:t>for </a:t>
            </a:r>
            <a:r>
              <a:rPr lang="en-IN" dirty="0" err="1"/>
              <a:t>i</a:t>
            </a:r>
            <a:r>
              <a:rPr lang="en-IN" dirty="0"/>
              <a:t> in a:</a:t>
            </a:r>
          </a:p>
          <a:p>
            <a:pPr marL="0" indent="0">
              <a:buNone/>
            </a:pPr>
            <a:r>
              <a:rPr lang="en-IN" dirty="0"/>
              <a:t>	print(</a:t>
            </a:r>
            <a:r>
              <a:rPr lang="en-IN" dirty="0" err="1"/>
              <a:t>i</a:t>
            </a:r>
            <a:r>
              <a:rPr lang="en-IN" dirty="0"/>
              <a:t>)</a:t>
            </a:r>
          </a:p>
          <a:p>
            <a:pPr marL="0" indent="0">
              <a:buNone/>
            </a:pPr>
            <a:r>
              <a:rPr lang="en-IN" dirty="0"/>
              <a:t>	</a:t>
            </a:r>
            <a:r>
              <a:rPr lang="en-IN" dirty="0" err="1"/>
              <a:t>a.remove</a:t>
            </a:r>
            <a:r>
              <a:rPr lang="en-IN" dirty="0"/>
              <a:t>(</a:t>
            </a:r>
            <a:r>
              <a:rPr lang="en-IN" dirty="0" err="1"/>
              <a:t>i</a:t>
            </a:r>
            <a:r>
              <a:rPr lang="en-IN" dirty="0"/>
              <a:t>)</a:t>
            </a:r>
          </a:p>
        </p:txBody>
      </p:sp>
      <p:graphicFrame>
        <p:nvGraphicFramePr>
          <p:cNvPr id="4" name="Table 4">
            <a:extLst>
              <a:ext uri="{FF2B5EF4-FFF2-40B4-BE49-F238E27FC236}">
                <a16:creationId xmlns:a16="http://schemas.microsoft.com/office/drawing/2014/main" id="{1FA7E68D-A903-40D2-BBCE-008AD17E9A6C}"/>
              </a:ext>
            </a:extLst>
          </p:cNvPr>
          <p:cNvGraphicFramePr>
            <a:graphicFrameLocks noGrp="1"/>
          </p:cNvGraphicFramePr>
          <p:nvPr>
            <p:extLst>
              <p:ext uri="{D42A27DB-BD31-4B8C-83A1-F6EECF244321}">
                <p14:modId xmlns:p14="http://schemas.microsoft.com/office/powerpoint/2010/main" val="3095979555"/>
              </p:ext>
            </p:extLst>
          </p:nvPr>
        </p:nvGraphicFramePr>
        <p:xfrm>
          <a:off x="7149910" y="1119116"/>
          <a:ext cx="2621887" cy="1905000"/>
        </p:xfrm>
        <a:graphic>
          <a:graphicData uri="http://schemas.openxmlformats.org/drawingml/2006/table">
            <a:tbl>
              <a:tblPr firstRow="1" bandRow="1">
                <a:tableStyleId>{5C22544A-7EE6-4342-B048-85BDC9FD1C3A}</a:tableStyleId>
              </a:tblPr>
              <a:tblGrid>
                <a:gridCol w="2621887">
                  <a:extLst>
                    <a:ext uri="{9D8B030D-6E8A-4147-A177-3AD203B41FA5}">
                      <a16:colId xmlns:a16="http://schemas.microsoft.com/office/drawing/2014/main" val="36310682"/>
                    </a:ext>
                  </a:extLst>
                </a:gridCol>
              </a:tblGrid>
              <a:tr h="370840">
                <a:tc>
                  <a:txBody>
                    <a:bodyPr/>
                    <a:lstStyle/>
                    <a:p>
                      <a:pPr algn="ctr"/>
                      <a:r>
                        <a:rPr lang="en-IN" sz="2000" dirty="0"/>
                        <a:t>Memory</a:t>
                      </a:r>
                    </a:p>
                  </a:txBody>
                  <a:tcPr/>
                </a:tc>
                <a:extLst>
                  <a:ext uri="{0D108BD9-81ED-4DB2-BD59-A6C34878D82A}">
                    <a16:rowId xmlns:a16="http://schemas.microsoft.com/office/drawing/2014/main" val="215579666"/>
                  </a:ext>
                </a:extLst>
              </a:tr>
              <a:tr h="370840">
                <a:tc>
                  <a:txBody>
                    <a:bodyPr/>
                    <a:lstStyle/>
                    <a:p>
                      <a:pPr algn="ctr"/>
                      <a:r>
                        <a:rPr lang="en-IN" sz="2000" dirty="0"/>
                        <a:t>[1,9,</a:t>
                      </a:r>
                      <a:r>
                        <a:rPr lang="en-IN" sz="2000" strike="sngStrike" dirty="0">
                          <a:solidFill>
                            <a:srgbClr val="FF0000"/>
                          </a:solidFill>
                        </a:rPr>
                        <a:t>4</a:t>
                      </a:r>
                      <a:r>
                        <a:rPr lang="en-IN" sz="2000" dirty="0"/>
                        <a:t>,2]</a:t>
                      </a:r>
                    </a:p>
                  </a:txBody>
                  <a:tcPr/>
                </a:tc>
                <a:extLst>
                  <a:ext uri="{0D108BD9-81ED-4DB2-BD59-A6C34878D82A}">
                    <a16:rowId xmlns:a16="http://schemas.microsoft.com/office/drawing/2014/main" val="659498958"/>
                  </a:ext>
                </a:extLst>
              </a:tr>
              <a:tr h="370840">
                <a:tc>
                  <a:txBody>
                    <a:bodyPr/>
                    <a:lstStyle/>
                    <a:p>
                      <a:endParaRPr lang="en-IN"/>
                    </a:p>
                  </a:txBody>
                  <a:tcPr/>
                </a:tc>
                <a:extLst>
                  <a:ext uri="{0D108BD9-81ED-4DB2-BD59-A6C34878D82A}">
                    <a16:rowId xmlns:a16="http://schemas.microsoft.com/office/drawing/2014/main" val="3596759323"/>
                  </a:ext>
                </a:extLst>
              </a:tr>
              <a:tr h="370840">
                <a:tc>
                  <a:txBody>
                    <a:bodyPr/>
                    <a:lstStyle/>
                    <a:p>
                      <a:endParaRPr lang="en-IN"/>
                    </a:p>
                  </a:txBody>
                  <a:tcPr/>
                </a:tc>
                <a:extLst>
                  <a:ext uri="{0D108BD9-81ED-4DB2-BD59-A6C34878D82A}">
                    <a16:rowId xmlns:a16="http://schemas.microsoft.com/office/drawing/2014/main" val="1516927340"/>
                  </a:ext>
                </a:extLst>
              </a:tr>
              <a:tr h="370840">
                <a:tc>
                  <a:txBody>
                    <a:bodyPr/>
                    <a:lstStyle/>
                    <a:p>
                      <a:endParaRPr lang="en-IN" dirty="0"/>
                    </a:p>
                  </a:txBody>
                  <a:tcPr/>
                </a:tc>
                <a:extLst>
                  <a:ext uri="{0D108BD9-81ED-4DB2-BD59-A6C34878D82A}">
                    <a16:rowId xmlns:a16="http://schemas.microsoft.com/office/drawing/2014/main" val="2052741887"/>
                  </a:ext>
                </a:extLst>
              </a:tr>
            </a:tbl>
          </a:graphicData>
        </a:graphic>
      </p:graphicFrame>
      <p:grpSp>
        <p:nvGrpSpPr>
          <p:cNvPr id="12" name="Group 11">
            <a:extLst>
              <a:ext uri="{FF2B5EF4-FFF2-40B4-BE49-F238E27FC236}">
                <a16:creationId xmlns:a16="http://schemas.microsoft.com/office/drawing/2014/main" id="{CCB3D436-B090-48E8-86CC-F0B821FBFBFF}"/>
              </a:ext>
            </a:extLst>
          </p:cNvPr>
          <p:cNvGrpSpPr/>
          <p:nvPr/>
        </p:nvGrpSpPr>
        <p:grpSpPr>
          <a:xfrm>
            <a:off x="5280925" y="1548396"/>
            <a:ext cx="1868985" cy="1351809"/>
            <a:chOff x="5280925" y="1548396"/>
            <a:chExt cx="1868985" cy="1351809"/>
          </a:xfrm>
        </p:grpSpPr>
        <p:sp>
          <p:nvSpPr>
            <p:cNvPr id="6" name="TextBox 5">
              <a:extLst>
                <a:ext uri="{FF2B5EF4-FFF2-40B4-BE49-F238E27FC236}">
                  <a16:creationId xmlns:a16="http://schemas.microsoft.com/office/drawing/2014/main" id="{52226F40-4EC9-4DA1-B136-B120660164BF}"/>
                </a:ext>
              </a:extLst>
            </p:cNvPr>
            <p:cNvSpPr txBox="1"/>
            <p:nvPr/>
          </p:nvSpPr>
          <p:spPr>
            <a:xfrm>
              <a:off x="5280925" y="1548396"/>
              <a:ext cx="491319" cy="523220"/>
            </a:xfrm>
            <a:prstGeom prst="rect">
              <a:avLst/>
            </a:prstGeom>
            <a:noFill/>
          </p:spPr>
          <p:txBody>
            <a:bodyPr wrap="square" rtlCol="0">
              <a:spAutoFit/>
            </a:bodyPr>
            <a:lstStyle/>
            <a:p>
              <a:r>
                <a:rPr lang="en-IN" sz="2800" dirty="0"/>
                <a:t>a</a:t>
              </a:r>
            </a:p>
          </p:txBody>
        </p:sp>
        <p:sp>
          <p:nvSpPr>
            <p:cNvPr id="7" name="TextBox 6">
              <a:extLst>
                <a:ext uri="{FF2B5EF4-FFF2-40B4-BE49-F238E27FC236}">
                  <a16:creationId xmlns:a16="http://schemas.microsoft.com/office/drawing/2014/main" id="{0E3DA6C1-8482-45EB-9E0A-9B0303B4C1A3}"/>
                </a:ext>
              </a:extLst>
            </p:cNvPr>
            <p:cNvSpPr txBox="1"/>
            <p:nvPr/>
          </p:nvSpPr>
          <p:spPr>
            <a:xfrm>
              <a:off x="5280925" y="2376985"/>
              <a:ext cx="491319" cy="523220"/>
            </a:xfrm>
            <a:prstGeom prst="rect">
              <a:avLst/>
            </a:prstGeom>
            <a:noFill/>
          </p:spPr>
          <p:txBody>
            <a:bodyPr wrap="square" rtlCol="0">
              <a:spAutoFit/>
            </a:bodyPr>
            <a:lstStyle/>
            <a:p>
              <a:r>
                <a:rPr lang="en-IN" sz="2800" dirty="0"/>
                <a:t>b</a:t>
              </a:r>
            </a:p>
          </p:txBody>
        </p:sp>
        <p:cxnSp>
          <p:nvCxnSpPr>
            <p:cNvPr id="9" name="Straight Arrow Connector 8">
              <a:extLst>
                <a:ext uri="{FF2B5EF4-FFF2-40B4-BE49-F238E27FC236}">
                  <a16:creationId xmlns:a16="http://schemas.microsoft.com/office/drawing/2014/main" id="{36EB2188-2BD9-4EE1-BC0F-D917C24DAFA3}"/>
                </a:ext>
              </a:extLst>
            </p:cNvPr>
            <p:cNvCxnSpPr>
              <a:stCxn id="6" idx="3"/>
            </p:cNvCxnSpPr>
            <p:nvPr/>
          </p:nvCxnSpPr>
          <p:spPr>
            <a:xfrm flipV="1">
              <a:off x="5772244" y="1738380"/>
              <a:ext cx="1377666" cy="71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17470B99-B07C-4B22-940F-D0BB006C4EC3}"/>
                </a:ext>
              </a:extLst>
            </p:cNvPr>
            <p:cNvCxnSpPr>
              <a:stCxn id="7" idx="3"/>
            </p:cNvCxnSpPr>
            <p:nvPr/>
          </p:nvCxnSpPr>
          <p:spPr>
            <a:xfrm flipV="1">
              <a:off x="5772244" y="1774193"/>
              <a:ext cx="1377666" cy="864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7695277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D3DB7-D8ED-44BB-88BB-11B7736DD45D}"/>
              </a:ext>
            </a:extLst>
          </p:cNvPr>
          <p:cNvSpPr>
            <a:spLocks noGrp="1"/>
          </p:cNvSpPr>
          <p:nvPr>
            <p:ph type="title"/>
          </p:nvPr>
        </p:nvSpPr>
        <p:spPr>
          <a:xfrm>
            <a:off x="838200" y="365126"/>
            <a:ext cx="10515600" cy="726696"/>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F19DE711-8936-4B34-B248-99D8C2B155E3}"/>
              </a:ext>
            </a:extLst>
          </p:cNvPr>
          <p:cNvSpPr>
            <a:spLocks noGrp="1"/>
          </p:cNvSpPr>
          <p:nvPr>
            <p:ph idx="1"/>
          </p:nvPr>
        </p:nvSpPr>
        <p:spPr>
          <a:xfrm>
            <a:off x="450377" y="1364776"/>
            <a:ext cx="11368584" cy="5349923"/>
          </a:xfrm>
        </p:spPr>
        <p:txBody>
          <a:bodyPr/>
          <a:lstStyle/>
          <a:p>
            <a:r>
              <a:rPr lang="en-IN" dirty="0"/>
              <a:t>Output of previous program:</a:t>
            </a:r>
          </a:p>
          <a:p>
            <a:pPr marL="0" indent="0">
              <a:buNone/>
            </a:pPr>
            <a:r>
              <a:rPr lang="en-IN" dirty="0"/>
              <a:t>1</a:t>
            </a:r>
          </a:p>
          <a:p>
            <a:pPr marL="0" indent="0">
              <a:buNone/>
            </a:pPr>
            <a:r>
              <a:rPr lang="en-IN" dirty="0"/>
              <a:t>5</a:t>
            </a:r>
          </a:p>
          <a:p>
            <a:r>
              <a:rPr lang="en-IN" dirty="0"/>
              <a:t>Unexpected output?  This happens due to mutability. How to solve issue?</a:t>
            </a:r>
          </a:p>
          <a:p>
            <a:r>
              <a:rPr lang="en-IN" dirty="0"/>
              <a:t>Consider following modification in actual program:</a:t>
            </a:r>
          </a:p>
          <a:p>
            <a:pPr marL="0" indent="0">
              <a:buNone/>
            </a:pPr>
            <a:r>
              <a:rPr lang="en-IN" dirty="0"/>
              <a:t>a=[1,3,5,7]</a:t>
            </a:r>
          </a:p>
          <a:p>
            <a:pPr marL="0" indent="0">
              <a:buNone/>
            </a:pPr>
            <a:r>
              <a:rPr lang="en-IN" dirty="0"/>
              <a:t>for </a:t>
            </a:r>
            <a:r>
              <a:rPr lang="en-IN" dirty="0" err="1"/>
              <a:t>i</a:t>
            </a:r>
            <a:r>
              <a:rPr lang="en-IN" dirty="0"/>
              <a:t> in a</a:t>
            </a:r>
            <a:r>
              <a:rPr lang="en-IN" dirty="0">
                <a:solidFill>
                  <a:srgbClr val="0070C0"/>
                </a:solidFill>
              </a:rPr>
              <a:t>[:]</a:t>
            </a:r>
            <a:r>
              <a:rPr lang="en-IN" dirty="0"/>
              <a:t>:</a:t>
            </a:r>
          </a:p>
          <a:p>
            <a:pPr marL="0" indent="0">
              <a:buNone/>
            </a:pPr>
            <a:r>
              <a:rPr lang="en-IN" dirty="0"/>
              <a:t>	print(</a:t>
            </a:r>
            <a:r>
              <a:rPr lang="en-IN" dirty="0" err="1"/>
              <a:t>i</a:t>
            </a:r>
            <a:r>
              <a:rPr lang="en-IN" dirty="0"/>
              <a:t>)</a:t>
            </a:r>
          </a:p>
          <a:p>
            <a:pPr marL="0" indent="0">
              <a:buNone/>
            </a:pPr>
            <a:r>
              <a:rPr lang="en-IN" dirty="0"/>
              <a:t>	</a:t>
            </a:r>
            <a:r>
              <a:rPr lang="en-IN" dirty="0" err="1"/>
              <a:t>a.remove</a:t>
            </a:r>
            <a:r>
              <a:rPr lang="en-IN" dirty="0"/>
              <a:t>(</a:t>
            </a:r>
            <a:r>
              <a:rPr lang="en-IN" dirty="0" err="1"/>
              <a:t>i</a:t>
            </a:r>
            <a:r>
              <a:rPr lang="en-IN" dirty="0"/>
              <a:t>)</a:t>
            </a:r>
          </a:p>
          <a:p>
            <a:r>
              <a:rPr lang="en-IN" dirty="0"/>
              <a:t>Above modification gives expected output.</a:t>
            </a:r>
          </a:p>
        </p:txBody>
      </p:sp>
    </p:spTree>
    <p:extLst>
      <p:ext uri="{BB962C8B-B14F-4D97-AF65-F5344CB8AC3E}">
        <p14:creationId xmlns:p14="http://schemas.microsoft.com/office/powerpoint/2010/main" val="2692264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8D200-8B67-44DD-8F08-85FBE1A77C34}"/>
              </a:ext>
            </a:extLst>
          </p:cNvPr>
          <p:cNvSpPr>
            <a:spLocks noGrp="1"/>
          </p:cNvSpPr>
          <p:nvPr>
            <p:ph type="title"/>
          </p:nvPr>
        </p:nvSpPr>
        <p:spPr>
          <a:xfrm>
            <a:off x="838200" y="238836"/>
            <a:ext cx="10515600" cy="781287"/>
          </a:xfrm>
        </p:spPr>
        <p:txBody>
          <a:bodyPr/>
          <a:lstStyle/>
          <a:p>
            <a:pPr algn="ctr"/>
            <a:r>
              <a:rPr lang="en-IN" dirty="0"/>
              <a:t>Operations on list</a:t>
            </a:r>
          </a:p>
        </p:txBody>
      </p:sp>
      <p:sp>
        <p:nvSpPr>
          <p:cNvPr id="3" name="Content Placeholder 2">
            <a:extLst>
              <a:ext uri="{FF2B5EF4-FFF2-40B4-BE49-F238E27FC236}">
                <a16:creationId xmlns:a16="http://schemas.microsoft.com/office/drawing/2014/main" id="{530AF56C-CEC1-47B1-A295-4C9FD1D5F700}"/>
              </a:ext>
            </a:extLst>
          </p:cNvPr>
          <p:cNvSpPr>
            <a:spLocks noGrp="1"/>
          </p:cNvSpPr>
          <p:nvPr>
            <p:ph idx="1"/>
          </p:nvPr>
        </p:nvSpPr>
        <p:spPr>
          <a:xfrm>
            <a:off x="382137" y="1146412"/>
            <a:ext cx="11546005" cy="5472752"/>
          </a:xfrm>
        </p:spPr>
        <p:txBody>
          <a:bodyPr>
            <a:normAutofit/>
          </a:bodyPr>
          <a:lstStyle/>
          <a:p>
            <a:pPr marL="0" indent="0">
              <a:buNone/>
            </a:pPr>
            <a:r>
              <a:rPr lang="en-IN" dirty="0"/>
              <a:t>&gt;&gt;&gt; li = ['physics', 'chemistry', 'maths’, 1997, 2000]</a:t>
            </a:r>
          </a:p>
          <a:p>
            <a:pPr marL="0" indent="0">
              <a:buNone/>
            </a:pPr>
            <a:r>
              <a:rPr lang="en-IN" dirty="0"/>
              <a:t>&gt;&gt;&gt; </a:t>
            </a:r>
            <a:r>
              <a:rPr lang="en-IN" b="1" dirty="0"/>
              <a:t>li[3]=6+5j</a:t>
            </a:r>
          </a:p>
          <a:p>
            <a:pPr marL="0" indent="0">
              <a:buNone/>
            </a:pPr>
            <a:r>
              <a:rPr lang="en-IN" dirty="0"/>
              <a:t>&gt;&gt;&gt; li</a:t>
            </a:r>
          </a:p>
          <a:p>
            <a:pPr marL="0" indent="0">
              <a:buNone/>
            </a:pPr>
            <a:r>
              <a:rPr lang="en-IN" dirty="0"/>
              <a:t>['physics', 'chemistry', 'maths', (6+5j), 2000]</a:t>
            </a:r>
          </a:p>
          <a:p>
            <a:pPr marL="0" indent="0">
              <a:buNone/>
            </a:pPr>
            <a:r>
              <a:rPr lang="en-IN" dirty="0"/>
              <a:t>&gt;&gt;&gt; </a:t>
            </a:r>
            <a:r>
              <a:rPr lang="en-IN" b="1" dirty="0"/>
              <a:t>del li[1]</a:t>
            </a:r>
            <a:r>
              <a:rPr lang="en-IN" dirty="0"/>
              <a:t>	#Deleting specific element of list</a:t>
            </a:r>
          </a:p>
          <a:p>
            <a:pPr marL="0" indent="0">
              <a:buNone/>
            </a:pPr>
            <a:r>
              <a:rPr lang="en-IN" dirty="0"/>
              <a:t>&gt;&gt;&gt; li</a:t>
            </a:r>
          </a:p>
          <a:p>
            <a:pPr marL="0" indent="0">
              <a:buNone/>
            </a:pPr>
            <a:r>
              <a:rPr lang="en-IN" dirty="0"/>
              <a:t>['physics', 'maths', (6+5j), 2000]</a:t>
            </a:r>
          </a:p>
          <a:p>
            <a:pPr marL="0" indent="0">
              <a:buNone/>
            </a:pPr>
            <a:r>
              <a:rPr lang="en-IN" dirty="0"/>
              <a:t>&gt;&gt;&gt; </a:t>
            </a:r>
            <a:r>
              <a:rPr lang="en-IN" b="1" dirty="0"/>
              <a:t>li[1:3]=[22,'biology']</a:t>
            </a:r>
          </a:p>
          <a:p>
            <a:pPr marL="0" indent="0">
              <a:buNone/>
            </a:pPr>
            <a:r>
              <a:rPr lang="en-IN" dirty="0"/>
              <a:t>&gt;&gt;&gt; li</a:t>
            </a:r>
          </a:p>
          <a:p>
            <a:pPr marL="0" indent="0">
              <a:buNone/>
            </a:pPr>
            <a:r>
              <a:rPr lang="en-IN" dirty="0"/>
              <a:t>['physics', 22, 'biology', 2000]</a:t>
            </a:r>
          </a:p>
        </p:txBody>
      </p:sp>
    </p:spTree>
    <p:extLst>
      <p:ext uri="{BB962C8B-B14F-4D97-AF65-F5344CB8AC3E}">
        <p14:creationId xmlns:p14="http://schemas.microsoft.com/office/powerpoint/2010/main" val="20684915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DF50A-7206-46DD-8329-4FE464FBAD34}"/>
              </a:ext>
            </a:extLst>
          </p:cNvPr>
          <p:cNvSpPr>
            <a:spLocks noGrp="1"/>
          </p:cNvSpPr>
          <p:nvPr>
            <p:ph type="title"/>
          </p:nvPr>
        </p:nvSpPr>
        <p:spPr>
          <a:xfrm>
            <a:off x="838200" y="160405"/>
            <a:ext cx="10515600" cy="672105"/>
          </a:xfrm>
        </p:spPr>
        <p:txBody>
          <a:bodyPr>
            <a:normAutofit fontScale="90000"/>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734A6792-DAEE-49BF-89E7-77CA12DCA47F}"/>
              </a:ext>
            </a:extLst>
          </p:cNvPr>
          <p:cNvSpPr>
            <a:spLocks noGrp="1"/>
          </p:cNvSpPr>
          <p:nvPr>
            <p:ph idx="1"/>
          </p:nvPr>
        </p:nvSpPr>
        <p:spPr>
          <a:xfrm>
            <a:off x="838200" y="859807"/>
            <a:ext cx="10515600" cy="5837788"/>
          </a:xfrm>
        </p:spPr>
        <p:txBody>
          <a:bodyPr>
            <a:normAutofit lnSpcReduction="10000"/>
          </a:bodyPr>
          <a:lstStyle/>
          <a:p>
            <a:r>
              <a:rPr lang="pt-BR" dirty="0"/>
              <a:t>Another example:</a:t>
            </a:r>
          </a:p>
          <a:p>
            <a:pPr marL="0" indent="0">
              <a:buNone/>
            </a:pPr>
            <a:r>
              <a:rPr lang="pt-BR" dirty="0"/>
              <a:t>p= [[1,2],[3,4]]</a:t>
            </a:r>
          </a:p>
          <a:p>
            <a:pPr marL="0" indent="0">
              <a:buNone/>
            </a:pPr>
            <a:r>
              <a:rPr lang="pt-BR" dirty="0"/>
              <a:t>r=[1,2]</a:t>
            </a:r>
          </a:p>
          <a:p>
            <a:pPr marL="0" indent="0">
              <a:buNone/>
            </a:pPr>
            <a:r>
              <a:rPr lang="pt-BR" dirty="0"/>
              <a:t>s=[3,4]</a:t>
            </a:r>
          </a:p>
          <a:p>
            <a:pPr marL="0" indent="0">
              <a:buNone/>
            </a:pPr>
            <a:r>
              <a:rPr lang="pt-BR" dirty="0"/>
              <a:t>q=[r,s]</a:t>
            </a:r>
          </a:p>
          <a:p>
            <a:pPr marL="0" indent="0">
              <a:buNone/>
            </a:pPr>
            <a:r>
              <a:rPr lang="pt-BR" dirty="0"/>
              <a:t>print(id(p), id(q))</a:t>
            </a:r>
          </a:p>
          <a:p>
            <a:pPr marL="0" indent="0">
              <a:buNone/>
            </a:pPr>
            <a:r>
              <a:rPr lang="pt-BR" dirty="0"/>
              <a:t>chk1= p==q</a:t>
            </a:r>
          </a:p>
          <a:p>
            <a:pPr marL="0" indent="0">
              <a:buNone/>
            </a:pPr>
            <a:r>
              <a:rPr lang="pt-BR" dirty="0"/>
              <a:t>chk2= p is q</a:t>
            </a:r>
          </a:p>
          <a:p>
            <a:pPr marL="0" indent="0">
              <a:buNone/>
            </a:pPr>
            <a:r>
              <a:rPr lang="pt-BR" dirty="0"/>
              <a:t>Print (chk1, chk2)</a:t>
            </a:r>
          </a:p>
          <a:p>
            <a:pPr marL="0" indent="0">
              <a:buNone/>
            </a:pPr>
            <a:r>
              <a:rPr lang="pt-BR" dirty="0"/>
              <a:t>Output:</a:t>
            </a:r>
          </a:p>
          <a:p>
            <a:pPr marL="0" indent="0">
              <a:buNone/>
            </a:pPr>
            <a:r>
              <a:rPr lang="pt-BR" dirty="0"/>
              <a:t>2780969131976	2780969215490</a:t>
            </a:r>
          </a:p>
          <a:p>
            <a:pPr marL="0" indent="0">
              <a:buNone/>
            </a:pPr>
            <a:r>
              <a:rPr lang="pt-BR" dirty="0"/>
              <a:t>True	False</a:t>
            </a:r>
          </a:p>
        </p:txBody>
      </p:sp>
      <p:graphicFrame>
        <p:nvGraphicFramePr>
          <p:cNvPr id="4" name="Table 4">
            <a:extLst>
              <a:ext uri="{FF2B5EF4-FFF2-40B4-BE49-F238E27FC236}">
                <a16:creationId xmlns:a16="http://schemas.microsoft.com/office/drawing/2014/main" id="{4B54A0E5-E425-4344-9EEB-1C3CF6733955}"/>
              </a:ext>
            </a:extLst>
          </p:cNvPr>
          <p:cNvGraphicFramePr>
            <a:graphicFrameLocks noGrp="1"/>
          </p:cNvGraphicFramePr>
          <p:nvPr>
            <p:extLst>
              <p:ext uri="{D42A27DB-BD31-4B8C-83A1-F6EECF244321}">
                <p14:modId xmlns:p14="http://schemas.microsoft.com/office/powerpoint/2010/main" val="2372095140"/>
              </p:ext>
            </p:extLst>
          </p:nvPr>
        </p:nvGraphicFramePr>
        <p:xfrm>
          <a:off x="7354627" y="1415702"/>
          <a:ext cx="2458113" cy="2818620"/>
        </p:xfrm>
        <a:graphic>
          <a:graphicData uri="http://schemas.openxmlformats.org/drawingml/2006/table">
            <a:tbl>
              <a:tblPr firstRow="1" bandRow="1">
                <a:tableStyleId>{5C22544A-7EE6-4342-B048-85BDC9FD1C3A}</a:tableStyleId>
              </a:tblPr>
              <a:tblGrid>
                <a:gridCol w="2458113">
                  <a:extLst>
                    <a:ext uri="{9D8B030D-6E8A-4147-A177-3AD203B41FA5}">
                      <a16:colId xmlns:a16="http://schemas.microsoft.com/office/drawing/2014/main" val="4274729309"/>
                    </a:ext>
                  </a:extLst>
                </a:gridCol>
              </a:tblGrid>
              <a:tr h="402660">
                <a:tc>
                  <a:txBody>
                    <a:bodyPr/>
                    <a:lstStyle/>
                    <a:p>
                      <a:pPr algn="ctr"/>
                      <a:r>
                        <a:rPr lang="en-IN" dirty="0"/>
                        <a:t>Memory</a:t>
                      </a:r>
                    </a:p>
                  </a:txBody>
                  <a:tcPr/>
                </a:tc>
                <a:extLst>
                  <a:ext uri="{0D108BD9-81ED-4DB2-BD59-A6C34878D82A}">
                    <a16:rowId xmlns:a16="http://schemas.microsoft.com/office/drawing/2014/main" val="3772032906"/>
                  </a:ext>
                </a:extLst>
              </a:tr>
              <a:tr h="402660">
                <a:tc>
                  <a:txBody>
                    <a:bodyPr/>
                    <a:lstStyle/>
                    <a:p>
                      <a:r>
                        <a:rPr lang="en-IN" dirty="0"/>
                        <a:t>                         [3,4]</a:t>
                      </a:r>
                    </a:p>
                  </a:txBody>
                  <a:tcPr/>
                </a:tc>
                <a:extLst>
                  <a:ext uri="{0D108BD9-81ED-4DB2-BD59-A6C34878D82A}">
                    <a16:rowId xmlns:a16="http://schemas.microsoft.com/office/drawing/2014/main" val="3024548834"/>
                  </a:ext>
                </a:extLst>
              </a:tr>
              <a:tr h="402660">
                <a:tc>
                  <a:txBody>
                    <a:bodyPr/>
                    <a:lstStyle/>
                    <a:p>
                      <a:r>
                        <a:rPr lang="en-IN" dirty="0"/>
                        <a:t>[[1,2],[3,4]]</a:t>
                      </a:r>
                    </a:p>
                  </a:txBody>
                  <a:tcPr/>
                </a:tc>
                <a:extLst>
                  <a:ext uri="{0D108BD9-81ED-4DB2-BD59-A6C34878D82A}">
                    <a16:rowId xmlns:a16="http://schemas.microsoft.com/office/drawing/2014/main" val="1673581550"/>
                  </a:ext>
                </a:extLst>
              </a:tr>
              <a:tr h="402660">
                <a:tc>
                  <a:txBody>
                    <a:bodyPr/>
                    <a:lstStyle/>
                    <a:p>
                      <a:r>
                        <a:rPr lang="en-IN" dirty="0"/>
                        <a:t>       [1,2]</a:t>
                      </a:r>
                    </a:p>
                  </a:txBody>
                  <a:tcPr/>
                </a:tc>
                <a:extLst>
                  <a:ext uri="{0D108BD9-81ED-4DB2-BD59-A6C34878D82A}">
                    <a16:rowId xmlns:a16="http://schemas.microsoft.com/office/drawing/2014/main" val="1927458254"/>
                  </a:ext>
                </a:extLst>
              </a:tr>
              <a:tr h="402660">
                <a:tc>
                  <a:txBody>
                    <a:bodyPr/>
                    <a:lstStyle/>
                    <a:p>
                      <a:endParaRPr lang="en-IN" dirty="0"/>
                    </a:p>
                  </a:txBody>
                  <a:tcPr/>
                </a:tc>
                <a:extLst>
                  <a:ext uri="{0D108BD9-81ED-4DB2-BD59-A6C34878D82A}">
                    <a16:rowId xmlns:a16="http://schemas.microsoft.com/office/drawing/2014/main" val="251312772"/>
                  </a:ext>
                </a:extLst>
              </a:tr>
              <a:tr h="4026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  ]</a:t>
                      </a:r>
                    </a:p>
                  </a:txBody>
                  <a:tcPr/>
                </a:tc>
                <a:extLst>
                  <a:ext uri="{0D108BD9-81ED-4DB2-BD59-A6C34878D82A}">
                    <a16:rowId xmlns:a16="http://schemas.microsoft.com/office/drawing/2014/main" val="1443257331"/>
                  </a:ext>
                </a:extLst>
              </a:tr>
              <a:tr h="402660">
                <a:tc>
                  <a:txBody>
                    <a:bodyPr/>
                    <a:lstStyle/>
                    <a:p>
                      <a:endParaRPr lang="en-IN" dirty="0"/>
                    </a:p>
                  </a:txBody>
                  <a:tcPr/>
                </a:tc>
                <a:extLst>
                  <a:ext uri="{0D108BD9-81ED-4DB2-BD59-A6C34878D82A}">
                    <a16:rowId xmlns:a16="http://schemas.microsoft.com/office/drawing/2014/main" val="1844171560"/>
                  </a:ext>
                </a:extLst>
              </a:tr>
            </a:tbl>
          </a:graphicData>
        </a:graphic>
      </p:graphicFrame>
      <p:sp>
        <p:nvSpPr>
          <p:cNvPr id="6" name="TextBox 5">
            <a:extLst>
              <a:ext uri="{FF2B5EF4-FFF2-40B4-BE49-F238E27FC236}">
                <a16:creationId xmlns:a16="http://schemas.microsoft.com/office/drawing/2014/main" id="{F0B42D19-9796-4FE9-8251-7489FFF28449}"/>
              </a:ext>
            </a:extLst>
          </p:cNvPr>
          <p:cNvSpPr txBox="1"/>
          <p:nvPr/>
        </p:nvSpPr>
        <p:spPr>
          <a:xfrm>
            <a:off x="5574731" y="2172296"/>
            <a:ext cx="477671" cy="523220"/>
          </a:xfrm>
          <a:prstGeom prst="rect">
            <a:avLst/>
          </a:prstGeom>
          <a:noFill/>
        </p:spPr>
        <p:txBody>
          <a:bodyPr wrap="square" rtlCol="0">
            <a:spAutoFit/>
          </a:bodyPr>
          <a:lstStyle/>
          <a:p>
            <a:r>
              <a:rPr lang="en-IN" sz="2800" dirty="0"/>
              <a:t>p</a:t>
            </a:r>
          </a:p>
        </p:txBody>
      </p:sp>
      <p:sp>
        <p:nvSpPr>
          <p:cNvPr id="7" name="TextBox 6">
            <a:extLst>
              <a:ext uri="{FF2B5EF4-FFF2-40B4-BE49-F238E27FC236}">
                <a16:creationId xmlns:a16="http://schemas.microsoft.com/office/drawing/2014/main" id="{66DCED70-804A-48FF-82DB-3C364D76D153}"/>
              </a:ext>
            </a:extLst>
          </p:cNvPr>
          <p:cNvSpPr txBox="1"/>
          <p:nvPr/>
        </p:nvSpPr>
        <p:spPr>
          <a:xfrm>
            <a:off x="5618329" y="2791050"/>
            <a:ext cx="477671" cy="523220"/>
          </a:xfrm>
          <a:prstGeom prst="rect">
            <a:avLst/>
          </a:prstGeom>
          <a:noFill/>
        </p:spPr>
        <p:txBody>
          <a:bodyPr wrap="square" rtlCol="0">
            <a:spAutoFit/>
          </a:bodyPr>
          <a:lstStyle/>
          <a:p>
            <a:r>
              <a:rPr lang="en-IN" sz="2800" dirty="0"/>
              <a:t>q</a:t>
            </a:r>
          </a:p>
        </p:txBody>
      </p:sp>
      <p:cxnSp>
        <p:nvCxnSpPr>
          <p:cNvPr id="9" name="Straight Arrow Connector 8">
            <a:extLst>
              <a:ext uri="{FF2B5EF4-FFF2-40B4-BE49-F238E27FC236}">
                <a16:creationId xmlns:a16="http://schemas.microsoft.com/office/drawing/2014/main" id="{A753124E-0E53-4185-ADF1-52BC537FB36C}"/>
              </a:ext>
            </a:extLst>
          </p:cNvPr>
          <p:cNvCxnSpPr>
            <a:stCxn id="6" idx="3"/>
          </p:cNvCxnSpPr>
          <p:nvPr/>
        </p:nvCxnSpPr>
        <p:spPr>
          <a:xfrm>
            <a:off x="6052402" y="2433906"/>
            <a:ext cx="1302225" cy="21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D812252-8139-46E5-8D4A-DABAE52D037F}"/>
              </a:ext>
            </a:extLst>
          </p:cNvPr>
          <p:cNvCxnSpPr>
            <a:stCxn id="7" idx="3"/>
          </p:cNvCxnSpPr>
          <p:nvPr/>
        </p:nvCxnSpPr>
        <p:spPr>
          <a:xfrm>
            <a:off x="6096000" y="3052660"/>
            <a:ext cx="1258627" cy="563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AAA85E6-53D7-43B5-BDB8-A95A26E1DF8D}"/>
              </a:ext>
            </a:extLst>
          </p:cNvPr>
          <p:cNvCxnSpPr>
            <a:cxnSpLocks/>
          </p:cNvCxnSpPr>
          <p:nvPr/>
        </p:nvCxnSpPr>
        <p:spPr>
          <a:xfrm flipV="1">
            <a:off x="7551951" y="2913839"/>
            <a:ext cx="382137" cy="734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24E09D2-555A-4D3C-B61B-D5DD6D739D02}"/>
              </a:ext>
            </a:extLst>
          </p:cNvPr>
          <p:cNvCxnSpPr>
            <a:cxnSpLocks/>
          </p:cNvCxnSpPr>
          <p:nvPr/>
        </p:nvCxnSpPr>
        <p:spPr>
          <a:xfrm flipV="1">
            <a:off x="7722926" y="2074460"/>
            <a:ext cx="1187355" cy="1583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2B25A16-AC0D-4325-9913-3065AC944F31}"/>
              </a:ext>
            </a:extLst>
          </p:cNvPr>
          <p:cNvSpPr txBox="1"/>
          <p:nvPr/>
        </p:nvSpPr>
        <p:spPr>
          <a:xfrm>
            <a:off x="10788933" y="2504239"/>
            <a:ext cx="477671" cy="523220"/>
          </a:xfrm>
          <a:prstGeom prst="rect">
            <a:avLst/>
          </a:prstGeom>
          <a:noFill/>
        </p:spPr>
        <p:txBody>
          <a:bodyPr wrap="square" rtlCol="0">
            <a:spAutoFit/>
          </a:bodyPr>
          <a:lstStyle/>
          <a:p>
            <a:r>
              <a:rPr lang="en-IN" sz="2800" dirty="0"/>
              <a:t>r</a:t>
            </a:r>
          </a:p>
        </p:txBody>
      </p:sp>
      <p:sp>
        <p:nvSpPr>
          <p:cNvPr id="17" name="TextBox 16">
            <a:extLst>
              <a:ext uri="{FF2B5EF4-FFF2-40B4-BE49-F238E27FC236}">
                <a16:creationId xmlns:a16="http://schemas.microsoft.com/office/drawing/2014/main" id="{2F0A80C2-FDD0-46DA-9BE0-7963519D25DB}"/>
              </a:ext>
            </a:extLst>
          </p:cNvPr>
          <p:cNvSpPr txBox="1"/>
          <p:nvPr/>
        </p:nvSpPr>
        <p:spPr>
          <a:xfrm>
            <a:off x="10625541" y="1646856"/>
            <a:ext cx="477671" cy="523220"/>
          </a:xfrm>
          <a:prstGeom prst="rect">
            <a:avLst/>
          </a:prstGeom>
          <a:noFill/>
        </p:spPr>
        <p:txBody>
          <a:bodyPr wrap="square" rtlCol="0">
            <a:spAutoFit/>
          </a:bodyPr>
          <a:lstStyle/>
          <a:p>
            <a:r>
              <a:rPr lang="en-IN" sz="2800" dirty="0"/>
              <a:t>s</a:t>
            </a:r>
          </a:p>
        </p:txBody>
      </p:sp>
      <p:cxnSp>
        <p:nvCxnSpPr>
          <p:cNvPr id="19" name="Straight Arrow Connector 18">
            <a:extLst>
              <a:ext uri="{FF2B5EF4-FFF2-40B4-BE49-F238E27FC236}">
                <a16:creationId xmlns:a16="http://schemas.microsoft.com/office/drawing/2014/main" id="{53AC98C0-AF0C-4C75-A6A6-2831AD3DBB61}"/>
              </a:ext>
            </a:extLst>
          </p:cNvPr>
          <p:cNvCxnSpPr>
            <a:stCxn id="17" idx="1"/>
          </p:cNvCxnSpPr>
          <p:nvPr/>
        </p:nvCxnSpPr>
        <p:spPr>
          <a:xfrm flipH="1">
            <a:off x="9812740" y="1908466"/>
            <a:ext cx="8128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6658759-5FBB-4F83-9790-9D9A6B41388A}"/>
              </a:ext>
            </a:extLst>
          </p:cNvPr>
          <p:cNvCxnSpPr>
            <a:cxnSpLocks/>
            <a:stCxn id="16" idx="1"/>
            <a:endCxn id="4" idx="3"/>
          </p:cNvCxnSpPr>
          <p:nvPr/>
        </p:nvCxnSpPr>
        <p:spPr>
          <a:xfrm flipH="1">
            <a:off x="9812740" y="2765849"/>
            <a:ext cx="976193" cy="59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66598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4E352-9CD3-49EA-8E9B-F9E91BE10618}"/>
              </a:ext>
            </a:extLst>
          </p:cNvPr>
          <p:cNvSpPr>
            <a:spLocks noGrp="1"/>
          </p:cNvSpPr>
          <p:nvPr>
            <p:ph type="title"/>
          </p:nvPr>
        </p:nvSpPr>
        <p:spPr>
          <a:xfrm>
            <a:off x="838200" y="365125"/>
            <a:ext cx="10515600" cy="890469"/>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AEBBA841-BE88-444E-9543-4CEB0247C822}"/>
              </a:ext>
            </a:extLst>
          </p:cNvPr>
          <p:cNvSpPr>
            <a:spLocks noGrp="1"/>
          </p:cNvSpPr>
          <p:nvPr>
            <p:ph idx="1"/>
          </p:nvPr>
        </p:nvSpPr>
        <p:spPr>
          <a:xfrm>
            <a:off x="354842" y="1364776"/>
            <a:ext cx="11627891" cy="5322627"/>
          </a:xfrm>
        </p:spPr>
        <p:txBody>
          <a:bodyPr/>
          <a:lstStyle/>
          <a:p>
            <a:r>
              <a:rPr lang="en-IN" dirty="0"/>
              <a:t>Let’s continue previous example:</a:t>
            </a:r>
          </a:p>
          <a:p>
            <a:pPr marL="0" indent="0">
              <a:buNone/>
            </a:pPr>
            <a:r>
              <a:rPr lang="en-IN" dirty="0" err="1"/>
              <a:t>r.extend</a:t>
            </a:r>
            <a:r>
              <a:rPr lang="en-IN" dirty="0"/>
              <a:t>([7])</a:t>
            </a:r>
          </a:p>
          <a:p>
            <a:pPr marL="0" indent="0">
              <a:buNone/>
            </a:pPr>
            <a:r>
              <a:rPr lang="en-IN" dirty="0"/>
              <a:t>Print (p, q)</a:t>
            </a:r>
          </a:p>
          <a:p>
            <a:pPr marL="0" indent="0">
              <a:buNone/>
            </a:pPr>
            <a:r>
              <a:rPr lang="en-IN" dirty="0"/>
              <a:t>Output: [[1, 2], [3, 4]] 	[[1, 2, 7], [3, 4]]</a:t>
            </a:r>
          </a:p>
          <a:p>
            <a:r>
              <a:rPr lang="en-IN" dirty="0"/>
              <a:t>This happens due to mutability. List ‘r’ and ‘q[0]’ point to same item.</a:t>
            </a:r>
          </a:p>
          <a:p>
            <a:r>
              <a:rPr lang="en-IN" b="1" dirty="0"/>
              <a:t>Note:</a:t>
            </a:r>
            <a:r>
              <a:rPr lang="en-IN" dirty="0"/>
              <a:t> Concatenation is possible in tuple, but it does not modify actual tuple.</a:t>
            </a:r>
          </a:p>
          <a:p>
            <a:pPr marL="0" indent="0">
              <a:buNone/>
            </a:pPr>
            <a:r>
              <a:rPr lang="en-IN" dirty="0" err="1"/>
              <a:t>tp</a:t>
            </a:r>
            <a:r>
              <a:rPr lang="en-IN" dirty="0"/>
              <a:t>= (1,3)	#1</a:t>
            </a:r>
          </a:p>
          <a:p>
            <a:pPr marL="0" indent="0">
              <a:buNone/>
            </a:pPr>
            <a:r>
              <a:rPr lang="en-IN" dirty="0" err="1"/>
              <a:t>ts</a:t>
            </a:r>
            <a:r>
              <a:rPr lang="en-IN" dirty="0"/>
              <a:t>= (4,5)	#2</a:t>
            </a:r>
          </a:p>
          <a:p>
            <a:pPr marL="0" indent="0">
              <a:buNone/>
            </a:pPr>
            <a:r>
              <a:rPr lang="en-IN" dirty="0" err="1"/>
              <a:t>tp</a:t>
            </a:r>
            <a:r>
              <a:rPr lang="en-IN" dirty="0"/>
              <a:t>= </a:t>
            </a:r>
            <a:r>
              <a:rPr lang="en-IN" dirty="0" err="1"/>
              <a:t>tp+ts</a:t>
            </a:r>
            <a:r>
              <a:rPr lang="en-IN" dirty="0"/>
              <a:t> 	#3</a:t>
            </a:r>
          </a:p>
          <a:p>
            <a:pPr marL="0" indent="0">
              <a:buNone/>
            </a:pPr>
            <a:r>
              <a:rPr lang="en-IN" dirty="0"/>
              <a:t>Here, initial ‘</a:t>
            </a:r>
            <a:r>
              <a:rPr lang="en-IN" dirty="0" err="1"/>
              <a:t>tp</a:t>
            </a:r>
            <a:r>
              <a:rPr lang="en-IN" dirty="0"/>
              <a:t>’ of line-1 and ‘</a:t>
            </a:r>
            <a:r>
              <a:rPr lang="en-IN" dirty="0" err="1"/>
              <a:t>tp</a:t>
            </a:r>
            <a:r>
              <a:rPr lang="en-IN" dirty="0"/>
              <a:t>’ of line-3 both have </a:t>
            </a:r>
            <a:r>
              <a:rPr lang="en-IN" b="1" dirty="0"/>
              <a:t>different</a:t>
            </a:r>
            <a:r>
              <a:rPr lang="en-IN" dirty="0"/>
              <a:t> </a:t>
            </a:r>
            <a:r>
              <a:rPr lang="en-IN" b="1" dirty="0"/>
              <a:t>id i.e. address.</a:t>
            </a:r>
          </a:p>
        </p:txBody>
      </p:sp>
    </p:spTree>
    <p:extLst>
      <p:ext uri="{BB962C8B-B14F-4D97-AF65-F5344CB8AC3E}">
        <p14:creationId xmlns:p14="http://schemas.microsoft.com/office/powerpoint/2010/main" val="17855547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79C54-AB70-47C5-94E8-18F8DD5AC934}"/>
              </a:ext>
            </a:extLst>
          </p:cNvPr>
          <p:cNvSpPr>
            <a:spLocks noGrp="1"/>
          </p:cNvSpPr>
          <p:nvPr>
            <p:ph type="title"/>
          </p:nvPr>
        </p:nvSpPr>
        <p:spPr>
          <a:xfrm>
            <a:off x="838200" y="365126"/>
            <a:ext cx="10515600" cy="713048"/>
          </a:xfrm>
        </p:spPr>
        <p:txBody>
          <a:bodyPr/>
          <a:lstStyle/>
          <a:p>
            <a:pPr algn="ctr"/>
            <a:r>
              <a:rPr lang="en-IN" dirty="0"/>
              <a:t>Dictionary</a:t>
            </a:r>
          </a:p>
        </p:txBody>
      </p:sp>
      <p:sp>
        <p:nvSpPr>
          <p:cNvPr id="3" name="Content Placeholder 2">
            <a:extLst>
              <a:ext uri="{FF2B5EF4-FFF2-40B4-BE49-F238E27FC236}">
                <a16:creationId xmlns:a16="http://schemas.microsoft.com/office/drawing/2014/main" id="{CBBC237A-701E-41C4-9DD0-E33844C77682}"/>
              </a:ext>
            </a:extLst>
          </p:cNvPr>
          <p:cNvSpPr>
            <a:spLocks noGrp="1"/>
          </p:cNvSpPr>
          <p:nvPr>
            <p:ph idx="1"/>
          </p:nvPr>
        </p:nvSpPr>
        <p:spPr>
          <a:xfrm>
            <a:off x="655093" y="1214651"/>
            <a:ext cx="10972799" cy="5278223"/>
          </a:xfrm>
        </p:spPr>
        <p:txBody>
          <a:bodyPr>
            <a:normAutofit lnSpcReduction="10000"/>
          </a:bodyPr>
          <a:lstStyle/>
          <a:p>
            <a:r>
              <a:rPr lang="en-IN" dirty="0"/>
              <a:t>Dictionary is an </a:t>
            </a:r>
            <a:r>
              <a:rPr lang="en-IN" b="1" dirty="0"/>
              <a:t>unordered</a:t>
            </a:r>
            <a:r>
              <a:rPr lang="en-IN" dirty="0"/>
              <a:t> collection of items which has key &amp; value pair as an element. It is </a:t>
            </a:r>
            <a:r>
              <a:rPr lang="en-IN" b="1" dirty="0"/>
              <a:t>mutable.</a:t>
            </a:r>
          </a:p>
          <a:p>
            <a:r>
              <a:rPr lang="en-IN" dirty="0"/>
              <a:t>Dictionary is enclosed by braces- {}. A colon (:) separates each key from its associated value.</a:t>
            </a:r>
          </a:p>
          <a:p>
            <a:r>
              <a:rPr lang="en-IN" dirty="0"/>
              <a:t>It is unordered means it doesn’t have indexes.</a:t>
            </a:r>
          </a:p>
          <a:p>
            <a:r>
              <a:rPr lang="en-IN" dirty="0"/>
              <a:t>Examples:</a:t>
            </a:r>
          </a:p>
          <a:p>
            <a:pPr marL="0" indent="0">
              <a:buNone/>
            </a:pPr>
            <a:r>
              <a:rPr lang="en-IN" dirty="0" err="1"/>
              <a:t>my_dict</a:t>
            </a:r>
            <a:r>
              <a:rPr lang="en-IN" dirty="0"/>
              <a:t> = {} </a:t>
            </a:r>
            <a:r>
              <a:rPr lang="en-IN" dirty="0">
                <a:sym typeface="Wingdings" panose="05000000000000000000" pitchFamily="2" charset="2"/>
              </a:rPr>
              <a:t> Empty dictionary</a:t>
            </a:r>
            <a:endParaRPr lang="en-IN" dirty="0"/>
          </a:p>
          <a:p>
            <a:pPr marL="0" indent="0">
              <a:buNone/>
            </a:pPr>
            <a:r>
              <a:rPr lang="en-IN" dirty="0" err="1"/>
              <a:t>my_dict</a:t>
            </a:r>
            <a:r>
              <a:rPr lang="en-IN" dirty="0"/>
              <a:t> = {1: 'apple', 2: 'ball'}</a:t>
            </a:r>
          </a:p>
          <a:p>
            <a:pPr marL="0" indent="0">
              <a:buNone/>
            </a:pPr>
            <a:r>
              <a:rPr lang="en-IN" dirty="0" err="1"/>
              <a:t>my_dict</a:t>
            </a:r>
            <a:r>
              <a:rPr lang="en-IN" dirty="0"/>
              <a:t> = {'name': 'John', 1: [2, 4, 3]}</a:t>
            </a:r>
          </a:p>
          <a:p>
            <a:pPr marL="0" indent="0">
              <a:buNone/>
            </a:pPr>
            <a:r>
              <a:rPr lang="en-IN" dirty="0" err="1"/>
              <a:t>my_dict</a:t>
            </a:r>
            <a:r>
              <a:rPr lang="en-IN" dirty="0"/>
              <a:t> = {(1,3,5,7): 'odd', (2,4,6,8): 'even'}</a:t>
            </a:r>
          </a:p>
          <a:p>
            <a:pPr marL="0" indent="0">
              <a:buNone/>
            </a:pPr>
            <a:r>
              <a:rPr lang="en-IN" dirty="0" err="1"/>
              <a:t>my_dict</a:t>
            </a:r>
            <a:r>
              <a:rPr lang="en-IN" dirty="0"/>
              <a:t> = </a:t>
            </a:r>
            <a:r>
              <a:rPr lang="en-IN" dirty="0" err="1"/>
              <a:t>dict</a:t>
            </a:r>
            <a:r>
              <a:rPr lang="en-IN" dirty="0"/>
              <a:t>([(1,'apple'), (2,'ball')])</a:t>
            </a:r>
          </a:p>
        </p:txBody>
      </p:sp>
    </p:spTree>
    <p:extLst>
      <p:ext uri="{BB962C8B-B14F-4D97-AF65-F5344CB8AC3E}">
        <p14:creationId xmlns:p14="http://schemas.microsoft.com/office/powerpoint/2010/main" val="15277173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D58F-5370-44C8-A06E-FFAB1A1107A5}"/>
              </a:ext>
            </a:extLst>
          </p:cNvPr>
          <p:cNvSpPr>
            <a:spLocks noGrp="1"/>
          </p:cNvSpPr>
          <p:nvPr>
            <p:ph type="title"/>
          </p:nvPr>
        </p:nvSpPr>
        <p:spPr>
          <a:xfrm>
            <a:off x="838200" y="160409"/>
            <a:ext cx="10515600" cy="740344"/>
          </a:xfrm>
        </p:spPr>
        <p:txBody>
          <a:bodyPr/>
          <a:lstStyle/>
          <a:p>
            <a:pPr algn="ctr"/>
            <a:r>
              <a:rPr lang="en-IN" dirty="0"/>
              <a:t>Operations on dictionary</a:t>
            </a:r>
          </a:p>
        </p:txBody>
      </p:sp>
      <p:sp>
        <p:nvSpPr>
          <p:cNvPr id="3" name="Content Placeholder 2">
            <a:extLst>
              <a:ext uri="{FF2B5EF4-FFF2-40B4-BE49-F238E27FC236}">
                <a16:creationId xmlns:a16="http://schemas.microsoft.com/office/drawing/2014/main" id="{1C36DA04-CBE1-4C1D-92AB-24D6EFC2DA44}"/>
              </a:ext>
            </a:extLst>
          </p:cNvPr>
          <p:cNvSpPr>
            <a:spLocks noGrp="1"/>
          </p:cNvSpPr>
          <p:nvPr>
            <p:ph idx="1"/>
          </p:nvPr>
        </p:nvSpPr>
        <p:spPr>
          <a:xfrm>
            <a:off x="177421" y="1105467"/>
            <a:ext cx="11873552" cy="5895833"/>
          </a:xfrm>
        </p:spPr>
        <p:txBody>
          <a:bodyPr>
            <a:normAutofit fontScale="92500" lnSpcReduction="20000"/>
          </a:bodyPr>
          <a:lstStyle/>
          <a:p>
            <a:pPr marL="0" indent="0">
              <a:buNone/>
            </a:pPr>
            <a:r>
              <a:rPr lang="en-IN" dirty="0"/>
              <a:t>&gt;&gt;&gt; </a:t>
            </a:r>
            <a:r>
              <a:rPr lang="en-IN" dirty="0" err="1"/>
              <a:t>dic</a:t>
            </a:r>
            <a:r>
              <a:rPr lang="en-IN" dirty="0"/>
              <a:t> = {1: 'computer', 2: 'For',3:{'A' : 'Welcome', 'B' : 'To', 'C' : 'Geeks'}}</a:t>
            </a:r>
          </a:p>
          <a:p>
            <a:pPr marL="0" indent="0">
              <a:buNone/>
            </a:pPr>
            <a:r>
              <a:rPr lang="en-IN" dirty="0"/>
              <a:t>&gt;&gt;&gt; </a:t>
            </a:r>
            <a:r>
              <a:rPr lang="en-IN" b="1" dirty="0" err="1"/>
              <a:t>dic</a:t>
            </a:r>
            <a:r>
              <a:rPr lang="en-IN" b="1" dirty="0"/>
              <a:t>[0] = 'python’</a:t>
            </a:r>
            <a:r>
              <a:rPr lang="en-IN" dirty="0"/>
              <a:t>		# Adding elements</a:t>
            </a:r>
          </a:p>
          <a:p>
            <a:pPr marL="0" indent="0">
              <a:buNone/>
            </a:pPr>
            <a:r>
              <a:rPr lang="en-IN" dirty="0"/>
              <a:t>&gt;&gt;&gt; </a:t>
            </a:r>
            <a:r>
              <a:rPr lang="en-IN" dirty="0" err="1"/>
              <a:t>dic</a:t>
            </a:r>
            <a:endParaRPr lang="en-IN" dirty="0"/>
          </a:p>
          <a:p>
            <a:pPr marL="0" indent="0">
              <a:buNone/>
            </a:pPr>
            <a:r>
              <a:rPr lang="en-IN" dirty="0"/>
              <a:t>{1: 'computer', 2: 'For', 3: {'A': 'Welcome', 'B': 'To', 'C': 'Geeks'}, 0: 'python'}</a:t>
            </a:r>
          </a:p>
          <a:p>
            <a:pPr marL="0" indent="0">
              <a:buNone/>
            </a:pPr>
            <a:r>
              <a:rPr lang="en-IN" dirty="0"/>
              <a:t>&gt;&gt;&gt; </a:t>
            </a:r>
            <a:r>
              <a:rPr lang="en-IN" b="1" dirty="0" err="1"/>
              <a:t>dic</a:t>
            </a:r>
            <a:r>
              <a:rPr lang="en-IN" b="1" dirty="0"/>
              <a:t>[2]='engineer’ </a:t>
            </a:r>
            <a:r>
              <a:rPr lang="en-IN" dirty="0"/>
              <a:t>		# Updating existing key's value</a:t>
            </a:r>
          </a:p>
          <a:p>
            <a:pPr marL="0" indent="0">
              <a:buNone/>
            </a:pPr>
            <a:r>
              <a:rPr lang="en-IN" dirty="0"/>
              <a:t>&gt;&gt;&gt; </a:t>
            </a:r>
            <a:r>
              <a:rPr lang="en-IN" dirty="0" err="1"/>
              <a:t>dic</a:t>
            </a:r>
            <a:endParaRPr lang="en-IN" dirty="0"/>
          </a:p>
          <a:p>
            <a:pPr marL="0" indent="0">
              <a:buNone/>
            </a:pPr>
            <a:r>
              <a:rPr lang="en-IN" dirty="0"/>
              <a:t>{1: 'computer', 2: 'engineer', 3: {'A': 'Welcome', 'B': 'To', 'C': 'Geeks'}, 0: 'python’}</a:t>
            </a:r>
          </a:p>
          <a:p>
            <a:pPr marL="0" indent="0">
              <a:buNone/>
            </a:pPr>
            <a:r>
              <a:rPr lang="en-IN" dirty="0"/>
              <a:t>&gt;&gt;&gt; </a:t>
            </a:r>
            <a:r>
              <a:rPr lang="en-IN" b="1" dirty="0" err="1"/>
              <a:t>dic</a:t>
            </a:r>
            <a:r>
              <a:rPr lang="en-IN" b="1" dirty="0"/>
              <a:t>['</a:t>
            </a:r>
            <a:r>
              <a:rPr lang="en-IN" b="1" dirty="0" err="1"/>
              <a:t>Value_set</a:t>
            </a:r>
            <a:r>
              <a:rPr lang="en-IN" b="1" dirty="0"/>
              <a:t>'] = 2, 3, 4 </a:t>
            </a:r>
            <a:r>
              <a:rPr lang="en-IN" dirty="0"/>
              <a:t>	# Adding multiple values in single Key</a:t>
            </a:r>
          </a:p>
          <a:p>
            <a:pPr marL="0" indent="0">
              <a:buNone/>
            </a:pPr>
            <a:r>
              <a:rPr lang="en-IN" dirty="0"/>
              <a:t>&gt;&gt;&gt; </a:t>
            </a:r>
            <a:r>
              <a:rPr lang="en-IN" dirty="0" err="1"/>
              <a:t>dic</a:t>
            </a:r>
            <a:endParaRPr lang="en-IN" dirty="0"/>
          </a:p>
          <a:p>
            <a:pPr marL="0" indent="0">
              <a:buNone/>
            </a:pPr>
            <a:r>
              <a:rPr lang="en-IN" dirty="0"/>
              <a:t>{1: 'computer', 2: 'engineer', 3: {'A': 'Welcome', 'B': 'To', 'C': 'Geeks'}, 0: 'python’,</a:t>
            </a:r>
          </a:p>
          <a:p>
            <a:pPr marL="0" indent="0">
              <a:buNone/>
            </a:pPr>
            <a:r>
              <a:rPr lang="en-IN" dirty="0"/>
              <a:t>'</a:t>
            </a:r>
            <a:r>
              <a:rPr lang="en-IN" dirty="0" err="1"/>
              <a:t>Value_set</a:t>
            </a:r>
            <a:r>
              <a:rPr lang="en-IN" dirty="0"/>
              <a:t>': (2, 3, 4)}</a:t>
            </a:r>
          </a:p>
          <a:p>
            <a:pPr marL="0" indent="0">
              <a:buNone/>
            </a:pPr>
            <a:r>
              <a:rPr lang="en-IN" dirty="0"/>
              <a:t>&gt;&gt;&gt; </a:t>
            </a:r>
            <a:r>
              <a:rPr lang="en-IN" b="1" dirty="0"/>
              <a:t>del </a:t>
            </a:r>
            <a:r>
              <a:rPr lang="en-IN" b="1" dirty="0" err="1"/>
              <a:t>dic</a:t>
            </a:r>
            <a:r>
              <a:rPr lang="en-IN" b="1" dirty="0"/>
              <a:t>[3]</a:t>
            </a:r>
            <a:r>
              <a:rPr lang="en-IN" dirty="0"/>
              <a:t>		#Deleting any element using key</a:t>
            </a:r>
          </a:p>
          <a:p>
            <a:pPr marL="0" indent="0">
              <a:buNone/>
            </a:pPr>
            <a:r>
              <a:rPr lang="en-IN" dirty="0"/>
              <a:t>&gt;&gt;&gt; </a:t>
            </a:r>
            <a:r>
              <a:rPr lang="en-IN" dirty="0" err="1"/>
              <a:t>dic</a:t>
            </a:r>
            <a:endParaRPr lang="en-IN" dirty="0"/>
          </a:p>
          <a:p>
            <a:pPr marL="0" indent="0">
              <a:buNone/>
            </a:pPr>
            <a:r>
              <a:rPr lang="en-IN" dirty="0"/>
              <a:t>{1: 'computer', 2: 'engineer', 0: 'python', '</a:t>
            </a:r>
            <a:r>
              <a:rPr lang="en-IN" dirty="0" err="1"/>
              <a:t>Value_set</a:t>
            </a:r>
            <a:r>
              <a:rPr lang="en-IN" dirty="0"/>
              <a:t>': (2, 3, 4)}</a:t>
            </a:r>
          </a:p>
        </p:txBody>
      </p:sp>
    </p:spTree>
    <p:extLst>
      <p:ext uri="{BB962C8B-B14F-4D97-AF65-F5344CB8AC3E}">
        <p14:creationId xmlns:p14="http://schemas.microsoft.com/office/powerpoint/2010/main" val="23423145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4A140-C9DC-447B-83C4-6318952580FF}"/>
              </a:ext>
            </a:extLst>
          </p:cNvPr>
          <p:cNvSpPr>
            <a:spLocks noGrp="1"/>
          </p:cNvSpPr>
          <p:nvPr>
            <p:ph type="title"/>
          </p:nvPr>
        </p:nvSpPr>
        <p:spPr>
          <a:xfrm>
            <a:off x="838200" y="78524"/>
            <a:ext cx="10515600" cy="808582"/>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D6D74628-53B5-4AAE-9BD3-5E38EBB4A9AB}"/>
              </a:ext>
            </a:extLst>
          </p:cNvPr>
          <p:cNvSpPr>
            <a:spLocks noGrp="1"/>
          </p:cNvSpPr>
          <p:nvPr>
            <p:ph idx="1"/>
          </p:nvPr>
        </p:nvSpPr>
        <p:spPr>
          <a:xfrm>
            <a:off x="245661" y="887106"/>
            <a:ext cx="11832608" cy="6073252"/>
          </a:xfrm>
        </p:spPr>
        <p:txBody>
          <a:bodyPr>
            <a:normAutofit fontScale="92500" lnSpcReduction="10000"/>
          </a:bodyPr>
          <a:lstStyle/>
          <a:p>
            <a:pPr marL="0" indent="0">
              <a:buNone/>
            </a:pPr>
            <a:r>
              <a:rPr lang="en-IN" dirty="0"/>
              <a:t>&gt;&gt;&gt; </a:t>
            </a:r>
            <a:r>
              <a:rPr lang="en-IN" b="1" dirty="0" err="1"/>
              <a:t>dic</a:t>
            </a:r>
            <a:r>
              <a:rPr lang="en-IN" b="1" dirty="0"/>
              <a:t>[5] = {'Nested' :{'1' : 'Life', '2' : 'Geeks'}}</a:t>
            </a:r>
            <a:r>
              <a:rPr lang="en-IN" dirty="0"/>
              <a:t> # Adding Nested Key value</a:t>
            </a:r>
          </a:p>
          <a:p>
            <a:pPr marL="0" indent="0">
              <a:buNone/>
            </a:pPr>
            <a:r>
              <a:rPr lang="en-IN" dirty="0"/>
              <a:t>&gt;&gt;&gt; </a:t>
            </a:r>
            <a:r>
              <a:rPr lang="en-IN" dirty="0" err="1"/>
              <a:t>dic</a:t>
            </a:r>
            <a:endParaRPr lang="en-IN" dirty="0"/>
          </a:p>
          <a:p>
            <a:pPr marL="0" indent="0">
              <a:buNone/>
            </a:pPr>
            <a:r>
              <a:rPr lang="en-IN" dirty="0"/>
              <a:t>{1: 'computer', 2: 'engineer', 0: 'python', '</a:t>
            </a:r>
            <a:r>
              <a:rPr lang="en-IN" dirty="0" err="1"/>
              <a:t>Value_set</a:t>
            </a:r>
            <a:r>
              <a:rPr lang="en-IN" dirty="0"/>
              <a:t>': (2, 3, 4), 5: {'Nested': {'1': 'Life', '2': 'Geeks'}}}</a:t>
            </a:r>
          </a:p>
          <a:p>
            <a:pPr marL="0" indent="0">
              <a:buNone/>
            </a:pPr>
            <a:r>
              <a:rPr lang="en-IN" dirty="0"/>
              <a:t>&gt;&gt;&gt; </a:t>
            </a:r>
            <a:r>
              <a:rPr lang="en-IN" b="1" dirty="0"/>
              <a:t>print(</a:t>
            </a:r>
            <a:r>
              <a:rPr lang="en-IN" b="1" dirty="0" err="1"/>
              <a:t>dic</a:t>
            </a:r>
            <a:r>
              <a:rPr lang="en-IN" b="1" dirty="0"/>
              <a:t>[1])</a:t>
            </a:r>
            <a:r>
              <a:rPr lang="en-IN" dirty="0"/>
              <a:t>				# Accessing a element using key</a:t>
            </a:r>
          </a:p>
          <a:p>
            <a:pPr marL="0" indent="0">
              <a:buNone/>
            </a:pPr>
            <a:r>
              <a:rPr lang="en-IN" dirty="0"/>
              <a:t>computer</a:t>
            </a:r>
          </a:p>
          <a:p>
            <a:pPr marL="0" indent="0">
              <a:buNone/>
            </a:pPr>
            <a:r>
              <a:rPr lang="en-IN" dirty="0"/>
              <a:t>&gt;&gt;&gt; </a:t>
            </a:r>
            <a:r>
              <a:rPr lang="en-IN" b="1" dirty="0" err="1"/>
              <a:t>dic</a:t>
            </a:r>
            <a:r>
              <a:rPr lang="en-IN" b="1" dirty="0"/>
              <a:t>[5]['Nested’]</a:t>
            </a:r>
            <a:r>
              <a:rPr lang="en-IN" dirty="0"/>
              <a:t>			#Accessing element of a nested dictionary</a:t>
            </a:r>
          </a:p>
          <a:p>
            <a:pPr marL="0" indent="0">
              <a:buNone/>
            </a:pPr>
            <a:r>
              <a:rPr lang="en-IN" dirty="0"/>
              <a:t>{'1': 'Life', '2': 'Geeks'}</a:t>
            </a:r>
          </a:p>
          <a:p>
            <a:pPr marL="0" indent="0">
              <a:buNone/>
            </a:pPr>
            <a:r>
              <a:rPr lang="en-IN" dirty="0"/>
              <a:t>&gt;&gt;&gt; </a:t>
            </a:r>
            <a:r>
              <a:rPr lang="en-IN" b="1" dirty="0" err="1"/>
              <a:t>dic</a:t>
            </a:r>
            <a:r>
              <a:rPr lang="en-IN" b="1" dirty="0"/>
              <a:t>[5]['Nested']['2’]		</a:t>
            </a:r>
            <a:r>
              <a:rPr lang="en-IN" dirty="0"/>
              <a:t>#Accessing element of a nested dictionary</a:t>
            </a:r>
          </a:p>
          <a:p>
            <a:pPr marL="0" indent="0">
              <a:buNone/>
            </a:pPr>
            <a:r>
              <a:rPr lang="en-IN" dirty="0"/>
              <a:t>Geeks</a:t>
            </a:r>
          </a:p>
          <a:p>
            <a:pPr marL="0" indent="0">
              <a:buNone/>
            </a:pPr>
            <a:r>
              <a:rPr lang="en-IN" dirty="0"/>
              <a:t>&gt;&gt;&gt; </a:t>
            </a:r>
            <a:r>
              <a:rPr lang="en-IN" b="1" dirty="0"/>
              <a:t>2 in </a:t>
            </a:r>
            <a:r>
              <a:rPr lang="en-IN" b="1" dirty="0" err="1"/>
              <a:t>dic</a:t>
            </a:r>
            <a:r>
              <a:rPr lang="en-IN" dirty="0"/>
              <a:t>			#Membership operator</a:t>
            </a:r>
          </a:p>
          <a:p>
            <a:pPr marL="0" indent="0">
              <a:buNone/>
            </a:pPr>
            <a:r>
              <a:rPr lang="en-IN" dirty="0"/>
              <a:t>True</a:t>
            </a:r>
          </a:p>
          <a:p>
            <a:pPr marL="0" indent="0">
              <a:buNone/>
            </a:pPr>
            <a:r>
              <a:rPr lang="en-IN" dirty="0"/>
              <a:t>&gt;&gt;&gt; </a:t>
            </a:r>
            <a:r>
              <a:rPr lang="en-IN" b="1" dirty="0"/>
              <a:t>'computer' in </a:t>
            </a:r>
            <a:r>
              <a:rPr lang="en-IN" b="1" dirty="0" err="1"/>
              <a:t>dic</a:t>
            </a:r>
            <a:r>
              <a:rPr lang="en-IN" b="1" dirty="0"/>
              <a:t>  	</a:t>
            </a:r>
            <a:r>
              <a:rPr lang="en-IN" dirty="0"/>
              <a:t>#</a:t>
            </a:r>
            <a:r>
              <a:rPr lang="en-IN" i="1" dirty="0"/>
              <a:t>Note:</a:t>
            </a:r>
            <a:r>
              <a:rPr lang="en-IN" dirty="0"/>
              <a:t> membership operator checks only in keys, not values</a:t>
            </a:r>
          </a:p>
          <a:p>
            <a:pPr marL="0" indent="0">
              <a:buNone/>
            </a:pPr>
            <a:r>
              <a:rPr lang="en-IN" dirty="0"/>
              <a:t>False</a:t>
            </a:r>
          </a:p>
        </p:txBody>
      </p:sp>
    </p:spTree>
    <p:extLst>
      <p:ext uri="{BB962C8B-B14F-4D97-AF65-F5344CB8AC3E}">
        <p14:creationId xmlns:p14="http://schemas.microsoft.com/office/powerpoint/2010/main" val="32312316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F47CF-AC4D-4077-A90F-A6AEC924D2D4}"/>
              </a:ext>
            </a:extLst>
          </p:cNvPr>
          <p:cNvSpPr>
            <a:spLocks noGrp="1"/>
          </p:cNvSpPr>
          <p:nvPr>
            <p:ph type="title"/>
          </p:nvPr>
        </p:nvSpPr>
        <p:spPr>
          <a:xfrm>
            <a:off x="838200" y="187701"/>
            <a:ext cx="10515600" cy="658457"/>
          </a:xfrm>
        </p:spPr>
        <p:txBody>
          <a:bodyPr>
            <a:normAutofit fontScale="90000"/>
          </a:bodyPr>
          <a:lstStyle/>
          <a:p>
            <a:pPr algn="ctr"/>
            <a:r>
              <a:rPr lang="en-IN" dirty="0"/>
              <a:t>Dictionary built-in Methods</a:t>
            </a:r>
          </a:p>
        </p:txBody>
      </p:sp>
      <p:graphicFrame>
        <p:nvGraphicFramePr>
          <p:cNvPr id="4" name="Content Placeholder 3">
            <a:extLst>
              <a:ext uri="{FF2B5EF4-FFF2-40B4-BE49-F238E27FC236}">
                <a16:creationId xmlns:a16="http://schemas.microsoft.com/office/drawing/2014/main" id="{F66C7618-E55F-493C-BDA8-BD3BDC0CF428}"/>
              </a:ext>
            </a:extLst>
          </p:cNvPr>
          <p:cNvGraphicFramePr>
            <a:graphicFrameLocks noGrp="1"/>
          </p:cNvGraphicFramePr>
          <p:nvPr>
            <p:ph idx="1"/>
            <p:extLst>
              <p:ext uri="{D42A27DB-BD31-4B8C-83A1-F6EECF244321}">
                <p14:modId xmlns:p14="http://schemas.microsoft.com/office/powerpoint/2010/main" val="1269510367"/>
              </p:ext>
            </p:extLst>
          </p:nvPr>
        </p:nvGraphicFramePr>
        <p:xfrm>
          <a:off x="1019032" y="1009936"/>
          <a:ext cx="10281314" cy="5560944"/>
        </p:xfrm>
        <a:graphic>
          <a:graphicData uri="http://schemas.openxmlformats.org/drawingml/2006/table">
            <a:tbl>
              <a:tblPr/>
              <a:tblGrid>
                <a:gridCol w="850711">
                  <a:extLst>
                    <a:ext uri="{9D8B030D-6E8A-4147-A177-3AD203B41FA5}">
                      <a16:colId xmlns:a16="http://schemas.microsoft.com/office/drawing/2014/main" val="2223256706"/>
                    </a:ext>
                  </a:extLst>
                </a:gridCol>
                <a:gridCol w="1695734">
                  <a:extLst>
                    <a:ext uri="{9D8B030D-6E8A-4147-A177-3AD203B41FA5}">
                      <a16:colId xmlns:a16="http://schemas.microsoft.com/office/drawing/2014/main" val="654233908"/>
                    </a:ext>
                  </a:extLst>
                </a:gridCol>
                <a:gridCol w="7734869">
                  <a:extLst>
                    <a:ext uri="{9D8B030D-6E8A-4147-A177-3AD203B41FA5}">
                      <a16:colId xmlns:a16="http://schemas.microsoft.com/office/drawing/2014/main" val="1875980670"/>
                    </a:ext>
                  </a:extLst>
                </a:gridCol>
              </a:tblGrid>
              <a:tr h="282000">
                <a:tc>
                  <a:txBody>
                    <a:bodyPr/>
                    <a:lstStyle/>
                    <a:p>
                      <a:pPr algn="ctr" fontAlgn="t"/>
                      <a:r>
                        <a:rPr lang="en-IN" sz="1800" b="1" dirty="0">
                          <a:effectLst/>
                          <a:latin typeface="Times New Roman" panose="02020603050405020304" pitchFamily="18" charset="0"/>
                          <a:cs typeface="Times New Roman" panose="02020603050405020304" pitchFamily="18" charset="0"/>
                        </a:rPr>
                        <a:t>Sr. No</a:t>
                      </a:r>
                      <a:r>
                        <a:rPr lang="en-IN" sz="2200" b="1" dirty="0">
                          <a:effectLst/>
                          <a:latin typeface="Times New Roman" panose="02020603050405020304" pitchFamily="18" charset="0"/>
                          <a:cs typeface="Times New Roman" panose="02020603050405020304" pitchFamily="18" charset="0"/>
                        </a:rPr>
                        <a:t>.</a:t>
                      </a:r>
                    </a:p>
                  </a:txBody>
                  <a:tcPr marL="100191" marR="50096" marT="50096" marB="50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200" b="1" dirty="0">
                          <a:effectLst/>
                          <a:latin typeface="Times New Roman" panose="02020603050405020304" pitchFamily="18" charset="0"/>
                          <a:cs typeface="Times New Roman" panose="02020603050405020304" pitchFamily="18" charset="0"/>
                        </a:rPr>
                        <a:t>Method</a:t>
                      </a:r>
                    </a:p>
                  </a:txBody>
                  <a:tcPr marL="100191" marR="50096" marT="50096" marB="50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200" b="1" dirty="0">
                          <a:effectLst/>
                          <a:latin typeface="Times New Roman" panose="02020603050405020304" pitchFamily="18" charset="0"/>
                          <a:cs typeface="Times New Roman" panose="02020603050405020304" pitchFamily="18" charset="0"/>
                        </a:rPr>
                        <a:t>Description</a:t>
                      </a:r>
                    </a:p>
                  </a:txBody>
                  <a:tcPr marL="50096" marR="50096" marT="50096" marB="50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38203134"/>
                  </a:ext>
                </a:extLst>
              </a:tr>
              <a:tr h="282000">
                <a:tc>
                  <a:txBody>
                    <a:bodyPr/>
                    <a:lstStyle/>
                    <a:p>
                      <a:pPr algn="ctr" fontAlgn="t"/>
                      <a:r>
                        <a:rPr lang="en-IN" sz="2200" dirty="0">
                          <a:solidFill>
                            <a:schemeClr val="tx1"/>
                          </a:solidFill>
                          <a:effectLst/>
                          <a:latin typeface="Times New Roman" panose="02020603050405020304" pitchFamily="18" charset="0"/>
                          <a:cs typeface="Times New Roman" panose="02020603050405020304" pitchFamily="18" charset="0"/>
                        </a:rPr>
                        <a:t>1</a:t>
                      </a:r>
                    </a:p>
                  </a:txBody>
                  <a:tcPr marL="100191" marR="50096" marT="50096" marB="50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algn="l" fontAlgn="t"/>
                      <a:r>
                        <a:rPr lang="en-IN" sz="2200" dirty="0">
                          <a:solidFill>
                            <a:schemeClr val="tx1"/>
                          </a:solidFill>
                          <a:effectLst/>
                          <a:latin typeface="Times New Roman" panose="02020603050405020304" pitchFamily="18" charset="0"/>
                          <a:cs typeface="Times New Roman" panose="02020603050405020304" pitchFamily="18" charset="0"/>
                        </a:rPr>
                        <a:t>clear()</a:t>
                      </a:r>
                    </a:p>
                  </a:txBody>
                  <a:tcPr marL="100191" marR="50096" marT="50096" marB="50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algn="l" fontAlgn="t"/>
                      <a:r>
                        <a:rPr lang="en-IN" sz="2200" dirty="0">
                          <a:effectLst/>
                          <a:latin typeface="Times New Roman" panose="02020603050405020304" pitchFamily="18" charset="0"/>
                          <a:cs typeface="Times New Roman" panose="02020603050405020304" pitchFamily="18" charset="0"/>
                        </a:rPr>
                        <a:t>Removes all the elements from the dictionary</a:t>
                      </a:r>
                    </a:p>
                  </a:txBody>
                  <a:tcPr marL="50096" marR="50096" marT="50096" marB="50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extLst>
                  <a:ext uri="{0D108BD9-81ED-4DB2-BD59-A6C34878D82A}">
                    <a16:rowId xmlns:a16="http://schemas.microsoft.com/office/drawing/2014/main" val="3187304943"/>
                  </a:ext>
                </a:extLst>
              </a:tr>
              <a:tr h="282000">
                <a:tc>
                  <a:txBody>
                    <a:bodyPr/>
                    <a:lstStyle/>
                    <a:p>
                      <a:pPr algn="ctr" fontAlgn="t"/>
                      <a:r>
                        <a:rPr lang="en-IN" sz="2200" dirty="0">
                          <a:solidFill>
                            <a:schemeClr val="tx1"/>
                          </a:solidFill>
                          <a:effectLst/>
                          <a:latin typeface="Times New Roman" panose="02020603050405020304" pitchFamily="18" charset="0"/>
                          <a:cs typeface="Times New Roman" panose="02020603050405020304" pitchFamily="18" charset="0"/>
                        </a:rPr>
                        <a:t>2</a:t>
                      </a:r>
                    </a:p>
                  </a:txBody>
                  <a:tcPr marL="100191" marR="50096" marT="50096" marB="50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IN" sz="2200" u="sng" kern="1200" dirty="0">
                          <a:solidFill>
                            <a:schemeClr val="tx1"/>
                          </a:solidFill>
                          <a:effectLst/>
                          <a:latin typeface="Times New Roman" panose="02020603050405020304" pitchFamily="18" charset="0"/>
                          <a:ea typeface="+mn-ea"/>
                          <a:cs typeface="Times New Roman" panose="02020603050405020304" pitchFamily="18" charset="0"/>
                        </a:rPr>
                        <a:t>copy()</a:t>
                      </a:r>
                    </a:p>
                  </a:txBody>
                  <a:tcPr marL="100191" marR="50096" marT="50096" marB="50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200">
                          <a:effectLst/>
                          <a:latin typeface="Times New Roman" panose="02020603050405020304" pitchFamily="18" charset="0"/>
                          <a:cs typeface="Times New Roman" panose="02020603050405020304" pitchFamily="18" charset="0"/>
                        </a:rPr>
                        <a:t>Returns a copy of the dictionary</a:t>
                      </a:r>
                    </a:p>
                  </a:txBody>
                  <a:tcPr marL="50096" marR="50096" marT="50096" marB="50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4848318"/>
                  </a:ext>
                </a:extLst>
              </a:tr>
              <a:tr h="282000">
                <a:tc>
                  <a:txBody>
                    <a:bodyPr/>
                    <a:lstStyle/>
                    <a:p>
                      <a:pPr algn="ctr" fontAlgn="t"/>
                      <a:r>
                        <a:rPr lang="en-IN" sz="2200" dirty="0">
                          <a:solidFill>
                            <a:schemeClr val="tx1"/>
                          </a:solidFill>
                          <a:effectLst/>
                          <a:latin typeface="Times New Roman" panose="02020603050405020304" pitchFamily="18" charset="0"/>
                          <a:cs typeface="Times New Roman" panose="02020603050405020304" pitchFamily="18" charset="0"/>
                        </a:rPr>
                        <a:t>3</a:t>
                      </a:r>
                    </a:p>
                  </a:txBody>
                  <a:tcPr marL="100191" marR="50096" marT="50096" marB="50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marL="0" algn="l" defTabSz="914400" rtl="0" eaLnBrk="1" fontAlgn="t" latinLnBrk="0" hangingPunct="1"/>
                      <a:r>
                        <a:rPr lang="en-IN" sz="2200" u="sng" kern="1200" dirty="0" err="1">
                          <a:solidFill>
                            <a:schemeClr val="tx1"/>
                          </a:solidFill>
                          <a:effectLst/>
                          <a:latin typeface="Times New Roman" panose="02020603050405020304" pitchFamily="18" charset="0"/>
                          <a:ea typeface="+mn-ea"/>
                          <a:cs typeface="Times New Roman" panose="02020603050405020304" pitchFamily="18" charset="0"/>
                          <a:hlinkClick r:id="rId2">
                            <a:extLst>
                              <a:ext uri="{A12FA001-AC4F-418D-AE19-62706E023703}">
                                <ahyp:hlinkClr xmlns:ahyp="http://schemas.microsoft.com/office/drawing/2018/hyperlinkcolor" val="tx"/>
                              </a:ext>
                            </a:extLst>
                          </a:hlinkClick>
                        </a:rPr>
                        <a:t>fromkeys</a:t>
                      </a:r>
                      <a:r>
                        <a:rPr lang="en-IN" sz="2200" u="sng" kern="1200" dirty="0">
                          <a:solidFill>
                            <a:schemeClr val="tx1"/>
                          </a:solidFill>
                          <a:effectLst/>
                          <a:latin typeface="Times New Roman" panose="02020603050405020304" pitchFamily="18" charset="0"/>
                          <a:ea typeface="+mn-ea"/>
                          <a:cs typeface="Times New Roman" panose="02020603050405020304" pitchFamily="18" charset="0"/>
                          <a:hlinkClick r:id="rId2">
                            <a:extLst>
                              <a:ext uri="{A12FA001-AC4F-418D-AE19-62706E023703}">
                                <ahyp:hlinkClr xmlns:ahyp="http://schemas.microsoft.com/office/drawing/2018/hyperlinkcolor" val="tx"/>
                              </a:ext>
                            </a:extLst>
                          </a:hlinkClick>
                        </a:rPr>
                        <a:t>()</a:t>
                      </a:r>
                      <a:endParaRPr lang="en-IN" sz="2200" u="sng" kern="1200" dirty="0">
                        <a:solidFill>
                          <a:schemeClr val="tx1"/>
                        </a:solidFill>
                        <a:effectLst/>
                        <a:latin typeface="Times New Roman" panose="02020603050405020304" pitchFamily="18" charset="0"/>
                        <a:ea typeface="+mn-ea"/>
                        <a:cs typeface="Times New Roman" panose="02020603050405020304" pitchFamily="18" charset="0"/>
                      </a:endParaRPr>
                    </a:p>
                  </a:txBody>
                  <a:tcPr marL="100191" marR="50096" marT="50096" marB="50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algn="l" fontAlgn="t"/>
                      <a:r>
                        <a:rPr lang="en-IN" sz="2200">
                          <a:effectLst/>
                          <a:latin typeface="Times New Roman" panose="02020603050405020304" pitchFamily="18" charset="0"/>
                          <a:cs typeface="Times New Roman" panose="02020603050405020304" pitchFamily="18" charset="0"/>
                        </a:rPr>
                        <a:t>Returns a dictionary with the specified keys and values</a:t>
                      </a:r>
                    </a:p>
                  </a:txBody>
                  <a:tcPr marL="50096" marR="50096" marT="50096" marB="50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extLst>
                  <a:ext uri="{0D108BD9-81ED-4DB2-BD59-A6C34878D82A}">
                    <a16:rowId xmlns:a16="http://schemas.microsoft.com/office/drawing/2014/main" val="3273468451"/>
                  </a:ext>
                </a:extLst>
              </a:tr>
              <a:tr h="282000">
                <a:tc>
                  <a:txBody>
                    <a:bodyPr/>
                    <a:lstStyle/>
                    <a:p>
                      <a:pPr algn="ctr" fontAlgn="t"/>
                      <a:r>
                        <a:rPr lang="en-IN" sz="2200" dirty="0">
                          <a:solidFill>
                            <a:schemeClr val="tx1"/>
                          </a:solidFill>
                          <a:effectLst/>
                          <a:latin typeface="Times New Roman" panose="02020603050405020304" pitchFamily="18" charset="0"/>
                          <a:cs typeface="Times New Roman" panose="02020603050405020304" pitchFamily="18" charset="0"/>
                        </a:rPr>
                        <a:t>4</a:t>
                      </a:r>
                    </a:p>
                  </a:txBody>
                  <a:tcPr marL="100191" marR="50096" marT="50096" marB="50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IN" sz="2200" u="sng" kern="1200" dirty="0">
                          <a:solidFill>
                            <a:schemeClr val="tx1"/>
                          </a:solidFill>
                          <a:effectLst/>
                          <a:latin typeface="Times New Roman" panose="02020603050405020304" pitchFamily="18" charset="0"/>
                          <a:ea typeface="+mn-ea"/>
                          <a:cs typeface="Times New Roman" panose="02020603050405020304" pitchFamily="18" charset="0"/>
                        </a:rPr>
                        <a:t>get()</a:t>
                      </a:r>
                    </a:p>
                  </a:txBody>
                  <a:tcPr marL="100191" marR="50096" marT="50096" marB="50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200">
                          <a:effectLst/>
                          <a:latin typeface="Times New Roman" panose="02020603050405020304" pitchFamily="18" charset="0"/>
                          <a:cs typeface="Times New Roman" panose="02020603050405020304" pitchFamily="18" charset="0"/>
                        </a:rPr>
                        <a:t>Returns the value of the specified key</a:t>
                      </a:r>
                    </a:p>
                  </a:txBody>
                  <a:tcPr marL="50096" marR="50096" marT="50096" marB="50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34020526"/>
                  </a:ext>
                </a:extLst>
              </a:tr>
              <a:tr h="282000">
                <a:tc>
                  <a:txBody>
                    <a:bodyPr/>
                    <a:lstStyle/>
                    <a:p>
                      <a:pPr algn="ctr" fontAlgn="t"/>
                      <a:r>
                        <a:rPr lang="en-IN" sz="2200" dirty="0">
                          <a:solidFill>
                            <a:schemeClr val="tx1"/>
                          </a:solidFill>
                          <a:effectLst/>
                          <a:latin typeface="Times New Roman" panose="02020603050405020304" pitchFamily="18" charset="0"/>
                          <a:cs typeface="Times New Roman" panose="02020603050405020304" pitchFamily="18" charset="0"/>
                        </a:rPr>
                        <a:t>5</a:t>
                      </a:r>
                    </a:p>
                  </a:txBody>
                  <a:tcPr marL="100191" marR="50096" marT="50096" marB="50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marL="0" algn="l" defTabSz="914400" rtl="0" eaLnBrk="1" fontAlgn="t" latinLnBrk="0" hangingPunct="1"/>
                      <a:r>
                        <a:rPr lang="en-IN" sz="2200" u="sng" kern="1200" dirty="0">
                          <a:solidFill>
                            <a:schemeClr val="tx1"/>
                          </a:solidFill>
                          <a:effectLst/>
                          <a:latin typeface="Times New Roman" panose="02020603050405020304" pitchFamily="18" charset="0"/>
                          <a:ea typeface="+mn-ea"/>
                          <a:cs typeface="Times New Roman" panose="02020603050405020304" pitchFamily="18" charset="0"/>
                        </a:rPr>
                        <a:t>items()</a:t>
                      </a:r>
                    </a:p>
                  </a:txBody>
                  <a:tcPr marL="100191" marR="50096" marT="50096" marB="50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algn="l" fontAlgn="t"/>
                      <a:r>
                        <a:rPr lang="en-IN" sz="2200" dirty="0">
                          <a:effectLst/>
                          <a:latin typeface="Times New Roman" panose="02020603050405020304" pitchFamily="18" charset="0"/>
                          <a:cs typeface="Times New Roman" panose="02020603050405020304" pitchFamily="18" charset="0"/>
                        </a:rPr>
                        <a:t>Returns a list containing a tuple for each key value pair</a:t>
                      </a:r>
                    </a:p>
                  </a:txBody>
                  <a:tcPr marL="50096" marR="50096" marT="50096" marB="50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extLst>
                  <a:ext uri="{0D108BD9-81ED-4DB2-BD59-A6C34878D82A}">
                    <a16:rowId xmlns:a16="http://schemas.microsoft.com/office/drawing/2014/main" val="1121863739"/>
                  </a:ext>
                </a:extLst>
              </a:tr>
              <a:tr h="282000">
                <a:tc>
                  <a:txBody>
                    <a:bodyPr/>
                    <a:lstStyle/>
                    <a:p>
                      <a:pPr algn="ctr" fontAlgn="t"/>
                      <a:r>
                        <a:rPr lang="en-IN" sz="2200" dirty="0">
                          <a:solidFill>
                            <a:schemeClr val="tx1"/>
                          </a:solidFill>
                          <a:effectLst/>
                          <a:latin typeface="Times New Roman" panose="02020603050405020304" pitchFamily="18" charset="0"/>
                          <a:cs typeface="Times New Roman" panose="02020603050405020304" pitchFamily="18" charset="0"/>
                        </a:rPr>
                        <a:t>6</a:t>
                      </a:r>
                    </a:p>
                  </a:txBody>
                  <a:tcPr marL="100191" marR="50096" marT="50096" marB="50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IN" sz="2200" u="sng" kern="1200" dirty="0">
                          <a:solidFill>
                            <a:schemeClr val="tx1"/>
                          </a:solidFill>
                          <a:effectLst/>
                          <a:latin typeface="Times New Roman" panose="02020603050405020304" pitchFamily="18" charset="0"/>
                          <a:ea typeface="+mn-ea"/>
                          <a:cs typeface="Times New Roman" panose="02020603050405020304" pitchFamily="18" charset="0"/>
                          <a:hlinkClick r:id="rId3">
                            <a:extLst>
                              <a:ext uri="{A12FA001-AC4F-418D-AE19-62706E023703}">
                                <ahyp:hlinkClr xmlns:ahyp="http://schemas.microsoft.com/office/drawing/2018/hyperlinkcolor" val="tx"/>
                              </a:ext>
                            </a:extLst>
                          </a:hlinkClick>
                        </a:rPr>
                        <a:t>keys()</a:t>
                      </a:r>
                      <a:endParaRPr lang="en-IN" sz="2200" u="sng" kern="1200" dirty="0">
                        <a:solidFill>
                          <a:schemeClr val="tx1"/>
                        </a:solidFill>
                        <a:effectLst/>
                        <a:latin typeface="Times New Roman" panose="02020603050405020304" pitchFamily="18" charset="0"/>
                        <a:ea typeface="+mn-ea"/>
                        <a:cs typeface="Times New Roman" panose="02020603050405020304" pitchFamily="18" charset="0"/>
                      </a:endParaRPr>
                    </a:p>
                  </a:txBody>
                  <a:tcPr marL="100191" marR="50096" marT="50096" marB="50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200">
                          <a:effectLst/>
                          <a:latin typeface="Times New Roman" panose="02020603050405020304" pitchFamily="18" charset="0"/>
                          <a:cs typeface="Times New Roman" panose="02020603050405020304" pitchFamily="18" charset="0"/>
                        </a:rPr>
                        <a:t>Returns a list containing the dictionary's keys</a:t>
                      </a:r>
                    </a:p>
                  </a:txBody>
                  <a:tcPr marL="50096" marR="50096" marT="50096" marB="50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50235173"/>
                  </a:ext>
                </a:extLst>
              </a:tr>
              <a:tr h="282000">
                <a:tc>
                  <a:txBody>
                    <a:bodyPr/>
                    <a:lstStyle/>
                    <a:p>
                      <a:pPr algn="ctr" fontAlgn="t"/>
                      <a:r>
                        <a:rPr lang="en-IN" sz="2200" dirty="0">
                          <a:solidFill>
                            <a:schemeClr val="tx1"/>
                          </a:solidFill>
                          <a:effectLst/>
                          <a:latin typeface="Times New Roman" panose="02020603050405020304" pitchFamily="18" charset="0"/>
                          <a:cs typeface="Times New Roman" panose="02020603050405020304" pitchFamily="18" charset="0"/>
                        </a:rPr>
                        <a:t>7</a:t>
                      </a:r>
                    </a:p>
                  </a:txBody>
                  <a:tcPr marL="100191" marR="50096" marT="50096" marB="50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marL="0" algn="l" defTabSz="914400" rtl="0" eaLnBrk="1" fontAlgn="t" latinLnBrk="0" hangingPunct="1"/>
                      <a:r>
                        <a:rPr lang="en-IN" sz="2200" u="sng" kern="1200" dirty="0">
                          <a:solidFill>
                            <a:schemeClr val="tx1"/>
                          </a:solidFill>
                          <a:effectLst/>
                          <a:latin typeface="Times New Roman" panose="02020603050405020304" pitchFamily="18" charset="0"/>
                          <a:ea typeface="+mn-ea"/>
                          <a:cs typeface="Times New Roman" panose="02020603050405020304" pitchFamily="18" charset="0"/>
                        </a:rPr>
                        <a:t>pop()</a:t>
                      </a:r>
                    </a:p>
                  </a:txBody>
                  <a:tcPr marL="100191" marR="50096" marT="50096" marB="50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algn="l" fontAlgn="t"/>
                      <a:r>
                        <a:rPr lang="en-IN" sz="2200">
                          <a:effectLst/>
                          <a:latin typeface="Times New Roman" panose="02020603050405020304" pitchFamily="18" charset="0"/>
                          <a:cs typeface="Times New Roman" panose="02020603050405020304" pitchFamily="18" charset="0"/>
                        </a:rPr>
                        <a:t>Removes the element with the specified key</a:t>
                      </a:r>
                    </a:p>
                  </a:txBody>
                  <a:tcPr marL="50096" marR="50096" marT="50096" marB="50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extLst>
                  <a:ext uri="{0D108BD9-81ED-4DB2-BD59-A6C34878D82A}">
                    <a16:rowId xmlns:a16="http://schemas.microsoft.com/office/drawing/2014/main" val="1169974434"/>
                  </a:ext>
                </a:extLst>
              </a:tr>
              <a:tr h="282000">
                <a:tc>
                  <a:txBody>
                    <a:bodyPr/>
                    <a:lstStyle/>
                    <a:p>
                      <a:pPr algn="ctr" fontAlgn="t"/>
                      <a:r>
                        <a:rPr lang="en-IN" sz="2200" dirty="0">
                          <a:solidFill>
                            <a:schemeClr val="tx1"/>
                          </a:solidFill>
                          <a:effectLst/>
                          <a:latin typeface="Times New Roman" panose="02020603050405020304" pitchFamily="18" charset="0"/>
                          <a:cs typeface="Times New Roman" panose="02020603050405020304" pitchFamily="18" charset="0"/>
                        </a:rPr>
                        <a:t>8</a:t>
                      </a:r>
                    </a:p>
                  </a:txBody>
                  <a:tcPr marL="100191" marR="50096" marT="50096" marB="50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IN" sz="2200" u="sng" kern="1200" dirty="0" err="1">
                          <a:solidFill>
                            <a:schemeClr val="tx1"/>
                          </a:solidFill>
                          <a:effectLst/>
                          <a:latin typeface="Times New Roman" panose="02020603050405020304" pitchFamily="18" charset="0"/>
                          <a:ea typeface="+mn-ea"/>
                          <a:cs typeface="Times New Roman" panose="02020603050405020304" pitchFamily="18" charset="0"/>
                          <a:hlinkClick r:id="rId4">
                            <a:extLst>
                              <a:ext uri="{A12FA001-AC4F-418D-AE19-62706E023703}">
                                <ahyp:hlinkClr xmlns:ahyp="http://schemas.microsoft.com/office/drawing/2018/hyperlinkcolor" val="tx"/>
                              </a:ext>
                            </a:extLst>
                          </a:hlinkClick>
                        </a:rPr>
                        <a:t>popitem</a:t>
                      </a:r>
                      <a:r>
                        <a:rPr lang="en-IN" sz="2200" u="sng" kern="1200" dirty="0">
                          <a:solidFill>
                            <a:schemeClr val="tx1"/>
                          </a:solidFill>
                          <a:effectLst/>
                          <a:latin typeface="Times New Roman" panose="02020603050405020304" pitchFamily="18" charset="0"/>
                          <a:ea typeface="+mn-ea"/>
                          <a:cs typeface="Times New Roman" panose="02020603050405020304" pitchFamily="18" charset="0"/>
                          <a:hlinkClick r:id="rId4">
                            <a:extLst>
                              <a:ext uri="{A12FA001-AC4F-418D-AE19-62706E023703}">
                                <ahyp:hlinkClr xmlns:ahyp="http://schemas.microsoft.com/office/drawing/2018/hyperlinkcolor" val="tx"/>
                              </a:ext>
                            </a:extLst>
                          </a:hlinkClick>
                        </a:rPr>
                        <a:t>()</a:t>
                      </a:r>
                      <a:endParaRPr lang="en-IN" sz="2200" u="sng" kern="1200" dirty="0">
                        <a:solidFill>
                          <a:schemeClr val="tx1"/>
                        </a:solidFill>
                        <a:effectLst/>
                        <a:latin typeface="Times New Roman" panose="02020603050405020304" pitchFamily="18" charset="0"/>
                        <a:ea typeface="+mn-ea"/>
                        <a:cs typeface="Times New Roman" panose="02020603050405020304" pitchFamily="18" charset="0"/>
                      </a:endParaRPr>
                    </a:p>
                  </a:txBody>
                  <a:tcPr marL="100191" marR="50096" marT="50096" marB="50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200">
                          <a:effectLst/>
                          <a:latin typeface="Times New Roman" panose="02020603050405020304" pitchFamily="18" charset="0"/>
                          <a:cs typeface="Times New Roman" panose="02020603050405020304" pitchFamily="18" charset="0"/>
                        </a:rPr>
                        <a:t>Removes the last inserted key-value pair</a:t>
                      </a:r>
                    </a:p>
                  </a:txBody>
                  <a:tcPr marL="50096" marR="50096" marT="50096" marB="50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94027504"/>
                  </a:ext>
                </a:extLst>
              </a:tr>
              <a:tr h="282000">
                <a:tc>
                  <a:txBody>
                    <a:bodyPr/>
                    <a:lstStyle/>
                    <a:p>
                      <a:pPr algn="ctr" fontAlgn="t"/>
                      <a:r>
                        <a:rPr lang="en-IN" sz="2200" dirty="0">
                          <a:solidFill>
                            <a:schemeClr val="tx1"/>
                          </a:solidFill>
                          <a:effectLst/>
                          <a:latin typeface="Times New Roman" panose="02020603050405020304" pitchFamily="18" charset="0"/>
                          <a:cs typeface="Times New Roman" panose="02020603050405020304" pitchFamily="18" charset="0"/>
                        </a:rPr>
                        <a:t>9</a:t>
                      </a:r>
                    </a:p>
                  </a:txBody>
                  <a:tcPr marL="100191" marR="50096" marT="50096" marB="50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marL="0" algn="l" defTabSz="914400" rtl="0" eaLnBrk="1" fontAlgn="t" latinLnBrk="0" hangingPunct="1"/>
                      <a:r>
                        <a:rPr lang="en-IN" sz="2200" u="sng" kern="1200" dirty="0" err="1">
                          <a:solidFill>
                            <a:schemeClr val="tx1"/>
                          </a:solidFill>
                          <a:effectLst/>
                          <a:latin typeface="Times New Roman" panose="02020603050405020304" pitchFamily="18" charset="0"/>
                          <a:ea typeface="+mn-ea"/>
                          <a:cs typeface="Times New Roman" panose="02020603050405020304" pitchFamily="18" charset="0"/>
                          <a:hlinkClick r:id="rId5">
                            <a:extLst>
                              <a:ext uri="{A12FA001-AC4F-418D-AE19-62706E023703}">
                                <ahyp:hlinkClr xmlns:ahyp="http://schemas.microsoft.com/office/drawing/2018/hyperlinkcolor" val="tx"/>
                              </a:ext>
                            </a:extLst>
                          </a:hlinkClick>
                        </a:rPr>
                        <a:t>setdefault</a:t>
                      </a:r>
                      <a:r>
                        <a:rPr lang="en-IN" sz="2200" u="sng" kern="1200" dirty="0">
                          <a:solidFill>
                            <a:schemeClr val="tx1"/>
                          </a:solidFill>
                          <a:effectLst/>
                          <a:latin typeface="Times New Roman" panose="02020603050405020304" pitchFamily="18" charset="0"/>
                          <a:ea typeface="+mn-ea"/>
                          <a:cs typeface="Times New Roman" panose="02020603050405020304" pitchFamily="18" charset="0"/>
                          <a:hlinkClick r:id="rId5">
                            <a:extLst>
                              <a:ext uri="{A12FA001-AC4F-418D-AE19-62706E023703}">
                                <ahyp:hlinkClr xmlns:ahyp="http://schemas.microsoft.com/office/drawing/2018/hyperlinkcolor" val="tx"/>
                              </a:ext>
                            </a:extLst>
                          </a:hlinkClick>
                        </a:rPr>
                        <a:t>()</a:t>
                      </a:r>
                      <a:endParaRPr lang="en-IN" sz="2200" u="sng" kern="1200" dirty="0">
                        <a:solidFill>
                          <a:schemeClr val="tx1"/>
                        </a:solidFill>
                        <a:effectLst/>
                        <a:latin typeface="Times New Roman" panose="02020603050405020304" pitchFamily="18" charset="0"/>
                        <a:ea typeface="+mn-ea"/>
                        <a:cs typeface="Times New Roman" panose="02020603050405020304" pitchFamily="18" charset="0"/>
                      </a:endParaRPr>
                    </a:p>
                  </a:txBody>
                  <a:tcPr marL="100191" marR="50096" marT="50096" marB="50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algn="l" fontAlgn="t"/>
                      <a:r>
                        <a:rPr lang="en-IN" sz="2200">
                          <a:effectLst/>
                          <a:latin typeface="Times New Roman" panose="02020603050405020304" pitchFamily="18" charset="0"/>
                          <a:cs typeface="Times New Roman" panose="02020603050405020304" pitchFamily="18" charset="0"/>
                        </a:rPr>
                        <a:t>Returns the value of the specified key. If the key does not exist: insert the key, with the specified value</a:t>
                      </a:r>
                    </a:p>
                  </a:txBody>
                  <a:tcPr marL="50096" marR="50096" marT="50096" marB="50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extLst>
                  <a:ext uri="{0D108BD9-81ED-4DB2-BD59-A6C34878D82A}">
                    <a16:rowId xmlns:a16="http://schemas.microsoft.com/office/drawing/2014/main" val="1256761022"/>
                  </a:ext>
                </a:extLst>
              </a:tr>
              <a:tr h="282000">
                <a:tc>
                  <a:txBody>
                    <a:bodyPr/>
                    <a:lstStyle/>
                    <a:p>
                      <a:pPr algn="ctr" fontAlgn="t"/>
                      <a:r>
                        <a:rPr lang="en-IN" sz="2200" dirty="0">
                          <a:solidFill>
                            <a:schemeClr val="tx1"/>
                          </a:solidFill>
                          <a:effectLst/>
                          <a:latin typeface="Times New Roman" panose="02020603050405020304" pitchFamily="18" charset="0"/>
                          <a:cs typeface="Times New Roman" panose="02020603050405020304" pitchFamily="18" charset="0"/>
                        </a:rPr>
                        <a:t>10</a:t>
                      </a:r>
                    </a:p>
                  </a:txBody>
                  <a:tcPr marL="100191" marR="50096" marT="50096" marB="50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200" dirty="0">
                          <a:solidFill>
                            <a:schemeClr val="tx1"/>
                          </a:solidFill>
                          <a:effectLst/>
                          <a:latin typeface="Times New Roman" panose="02020603050405020304" pitchFamily="18" charset="0"/>
                          <a:cs typeface="Times New Roman" panose="02020603050405020304" pitchFamily="18" charset="0"/>
                        </a:rPr>
                        <a:t>update()</a:t>
                      </a:r>
                    </a:p>
                  </a:txBody>
                  <a:tcPr marL="100191" marR="50096" marT="50096" marB="50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200">
                          <a:effectLst/>
                          <a:latin typeface="Times New Roman" panose="02020603050405020304" pitchFamily="18" charset="0"/>
                          <a:cs typeface="Times New Roman" panose="02020603050405020304" pitchFamily="18" charset="0"/>
                        </a:rPr>
                        <a:t>Updates the dictionary with the specified key-value pairs</a:t>
                      </a:r>
                    </a:p>
                  </a:txBody>
                  <a:tcPr marL="50096" marR="50096" marT="50096" marB="50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8399683"/>
                  </a:ext>
                </a:extLst>
              </a:tr>
              <a:tr h="282000">
                <a:tc>
                  <a:txBody>
                    <a:bodyPr/>
                    <a:lstStyle/>
                    <a:p>
                      <a:pPr algn="ctr" fontAlgn="t"/>
                      <a:r>
                        <a:rPr lang="en-IN" sz="2200" dirty="0">
                          <a:effectLst/>
                          <a:latin typeface="Times New Roman" panose="02020603050405020304" pitchFamily="18" charset="0"/>
                          <a:cs typeface="Times New Roman" panose="02020603050405020304" pitchFamily="18" charset="0"/>
                        </a:rPr>
                        <a:t>11</a:t>
                      </a:r>
                    </a:p>
                  </a:txBody>
                  <a:tcPr marL="100191" marR="50096" marT="50096" marB="50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algn="l" fontAlgn="t"/>
                      <a:r>
                        <a:rPr lang="en-IN" sz="2200" dirty="0">
                          <a:effectLst/>
                          <a:latin typeface="Times New Roman" panose="02020603050405020304" pitchFamily="18" charset="0"/>
                          <a:cs typeface="Times New Roman" panose="02020603050405020304" pitchFamily="18" charset="0"/>
                        </a:rPr>
                        <a:t>values()</a:t>
                      </a:r>
                    </a:p>
                  </a:txBody>
                  <a:tcPr marL="100191" marR="50096" marT="50096" marB="50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algn="l" fontAlgn="t"/>
                      <a:r>
                        <a:rPr lang="en-IN" sz="2200" dirty="0">
                          <a:effectLst/>
                          <a:latin typeface="Times New Roman" panose="02020603050405020304" pitchFamily="18" charset="0"/>
                          <a:cs typeface="Times New Roman" panose="02020603050405020304" pitchFamily="18" charset="0"/>
                        </a:rPr>
                        <a:t>Returns a list of all the values in the dictionary</a:t>
                      </a:r>
                    </a:p>
                  </a:txBody>
                  <a:tcPr marL="50096" marR="50096" marT="50096" marB="50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extLst>
                  <a:ext uri="{0D108BD9-81ED-4DB2-BD59-A6C34878D82A}">
                    <a16:rowId xmlns:a16="http://schemas.microsoft.com/office/drawing/2014/main" val="4213468074"/>
                  </a:ext>
                </a:extLst>
              </a:tr>
            </a:tbl>
          </a:graphicData>
        </a:graphic>
      </p:graphicFrame>
    </p:spTree>
    <p:extLst>
      <p:ext uri="{BB962C8B-B14F-4D97-AF65-F5344CB8AC3E}">
        <p14:creationId xmlns:p14="http://schemas.microsoft.com/office/powerpoint/2010/main" val="32652470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33C52-4C99-4B3C-B328-7441AECC9984}"/>
              </a:ext>
            </a:extLst>
          </p:cNvPr>
          <p:cNvSpPr>
            <a:spLocks noGrp="1"/>
          </p:cNvSpPr>
          <p:nvPr>
            <p:ph type="title"/>
          </p:nvPr>
        </p:nvSpPr>
        <p:spPr>
          <a:xfrm>
            <a:off x="838200" y="365125"/>
            <a:ext cx="11021704" cy="767639"/>
          </a:xfrm>
        </p:spPr>
        <p:txBody>
          <a:bodyPr/>
          <a:lstStyle/>
          <a:p>
            <a:pPr algn="ctr"/>
            <a:r>
              <a:rPr lang="en-IN" dirty="0"/>
              <a:t>Dictionary methods in detail</a:t>
            </a:r>
          </a:p>
        </p:txBody>
      </p:sp>
      <p:sp>
        <p:nvSpPr>
          <p:cNvPr id="3" name="Content Placeholder 2">
            <a:extLst>
              <a:ext uri="{FF2B5EF4-FFF2-40B4-BE49-F238E27FC236}">
                <a16:creationId xmlns:a16="http://schemas.microsoft.com/office/drawing/2014/main" id="{02334314-EA20-44D0-89C8-5F6BFFB6C306}"/>
              </a:ext>
            </a:extLst>
          </p:cNvPr>
          <p:cNvSpPr>
            <a:spLocks noGrp="1"/>
          </p:cNvSpPr>
          <p:nvPr>
            <p:ph idx="1"/>
          </p:nvPr>
        </p:nvSpPr>
        <p:spPr>
          <a:xfrm>
            <a:off x="504967" y="1514901"/>
            <a:ext cx="11177517" cy="4817660"/>
          </a:xfrm>
        </p:spPr>
        <p:txBody>
          <a:bodyPr/>
          <a:lstStyle/>
          <a:p>
            <a:pPr marL="0" indent="0">
              <a:buNone/>
            </a:pPr>
            <a:r>
              <a:rPr lang="en-IN" dirty="0"/>
              <a:t>1) clear(): It removes all items from the dictionary.</a:t>
            </a:r>
          </a:p>
          <a:p>
            <a:pPr marL="0" indent="0">
              <a:buNone/>
            </a:pPr>
            <a:r>
              <a:rPr lang="en-IN" dirty="0"/>
              <a:t>Syntax: </a:t>
            </a:r>
            <a:r>
              <a:rPr lang="en-IN" dirty="0" err="1"/>
              <a:t>dict.clear</a:t>
            </a:r>
            <a:r>
              <a:rPr lang="en-IN" dirty="0"/>
              <a:t>()</a:t>
            </a:r>
          </a:p>
          <a:p>
            <a:pPr marL="0" indent="0">
              <a:buNone/>
            </a:pPr>
            <a:r>
              <a:rPr lang="en-IN" dirty="0"/>
              <a:t>It doesn't take any parameters. It doesn't return any value (returns None).</a:t>
            </a:r>
          </a:p>
          <a:p>
            <a:pPr marL="0" indent="0">
              <a:buNone/>
            </a:pPr>
            <a:endParaRPr lang="en-IN" dirty="0"/>
          </a:p>
          <a:p>
            <a:pPr marL="0" indent="0">
              <a:buNone/>
            </a:pPr>
            <a:r>
              <a:rPr lang="en-IN" dirty="0"/>
              <a:t>Example:</a:t>
            </a:r>
          </a:p>
          <a:p>
            <a:pPr marL="0" indent="0">
              <a:buNone/>
            </a:pPr>
            <a:r>
              <a:rPr lang="en-IN" dirty="0"/>
              <a:t>d = {1: "one", 2: "two"}</a:t>
            </a:r>
          </a:p>
          <a:p>
            <a:pPr marL="0" indent="0">
              <a:buNone/>
            </a:pPr>
            <a:r>
              <a:rPr lang="en-IN" dirty="0" err="1"/>
              <a:t>d.clear</a:t>
            </a:r>
            <a:r>
              <a:rPr lang="en-IN" dirty="0"/>
              <a:t>()</a:t>
            </a:r>
          </a:p>
          <a:p>
            <a:pPr marL="0" indent="0">
              <a:buNone/>
            </a:pPr>
            <a:r>
              <a:rPr lang="en-IN" dirty="0"/>
              <a:t>print('d =', d)</a:t>
            </a:r>
          </a:p>
          <a:p>
            <a:pPr marL="0" indent="0">
              <a:buNone/>
            </a:pPr>
            <a:r>
              <a:rPr lang="en-IN" dirty="0"/>
              <a:t>Output: d = {}</a:t>
            </a:r>
          </a:p>
        </p:txBody>
      </p:sp>
    </p:spTree>
    <p:extLst>
      <p:ext uri="{BB962C8B-B14F-4D97-AF65-F5344CB8AC3E}">
        <p14:creationId xmlns:p14="http://schemas.microsoft.com/office/powerpoint/2010/main" val="951695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B6D8C-41F1-4A4A-AD72-5824213B5D35}"/>
              </a:ext>
            </a:extLst>
          </p:cNvPr>
          <p:cNvSpPr>
            <a:spLocks noGrp="1"/>
          </p:cNvSpPr>
          <p:nvPr>
            <p:ph type="title"/>
          </p:nvPr>
        </p:nvSpPr>
        <p:spPr>
          <a:xfrm>
            <a:off x="838200" y="365126"/>
            <a:ext cx="10515600" cy="494684"/>
          </a:xfrm>
        </p:spPr>
        <p:txBody>
          <a:bodyPr>
            <a:normAutofit fontScale="90000"/>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917770AE-AE4D-46A3-9F63-0752262F3748}"/>
              </a:ext>
            </a:extLst>
          </p:cNvPr>
          <p:cNvSpPr>
            <a:spLocks noGrp="1"/>
          </p:cNvSpPr>
          <p:nvPr>
            <p:ph idx="1"/>
          </p:nvPr>
        </p:nvSpPr>
        <p:spPr>
          <a:xfrm>
            <a:off x="838200" y="1228299"/>
            <a:ext cx="10515600" cy="4948664"/>
          </a:xfrm>
        </p:spPr>
        <p:txBody>
          <a:bodyPr/>
          <a:lstStyle/>
          <a:p>
            <a:pPr marL="0" indent="0">
              <a:buNone/>
            </a:pPr>
            <a:r>
              <a:rPr lang="en-IN" dirty="0"/>
              <a:t>2) copy(): It returns a shallow copy of the dictionary.</a:t>
            </a:r>
          </a:p>
          <a:p>
            <a:pPr marL="0" indent="0">
              <a:buNone/>
            </a:pPr>
            <a:r>
              <a:rPr lang="en-IN" dirty="0"/>
              <a:t>Syntax: </a:t>
            </a:r>
            <a:r>
              <a:rPr lang="en-IN" dirty="0" err="1"/>
              <a:t>dict.copy</a:t>
            </a:r>
            <a:r>
              <a:rPr lang="en-IN" dirty="0"/>
              <a:t>()</a:t>
            </a:r>
          </a:p>
          <a:p>
            <a:pPr marL="0" indent="0">
              <a:buNone/>
            </a:pPr>
            <a:r>
              <a:rPr lang="en-IN" dirty="0"/>
              <a:t>It doesn't take any parameters. It returns a shallow copy of the dictionary. It doesn't modify the original one.</a:t>
            </a:r>
          </a:p>
          <a:p>
            <a:pPr marL="0" indent="0">
              <a:buNone/>
            </a:pPr>
            <a:endParaRPr lang="en-IN" dirty="0"/>
          </a:p>
          <a:p>
            <a:pPr marL="0" indent="0">
              <a:buNone/>
            </a:pPr>
            <a:r>
              <a:rPr lang="en-IN" dirty="0"/>
              <a:t>Example:</a:t>
            </a:r>
          </a:p>
          <a:p>
            <a:pPr marL="0" indent="0">
              <a:buNone/>
            </a:pPr>
            <a:r>
              <a:rPr lang="en-IN" dirty="0"/>
              <a:t>original = {1:'one', 2:'two'}</a:t>
            </a:r>
          </a:p>
          <a:p>
            <a:pPr marL="0" indent="0">
              <a:buNone/>
            </a:pPr>
            <a:r>
              <a:rPr lang="en-IN" dirty="0"/>
              <a:t>new = </a:t>
            </a:r>
            <a:r>
              <a:rPr lang="en-IN" dirty="0" err="1"/>
              <a:t>original.copy</a:t>
            </a:r>
            <a:r>
              <a:rPr lang="en-IN" dirty="0"/>
              <a:t>()</a:t>
            </a:r>
          </a:p>
          <a:p>
            <a:pPr marL="0" indent="0">
              <a:buNone/>
            </a:pPr>
            <a:r>
              <a:rPr lang="en-IN" dirty="0"/>
              <a:t>print('</a:t>
            </a:r>
            <a:r>
              <a:rPr lang="en-IN" dirty="0" err="1"/>
              <a:t>Orignal</a:t>
            </a:r>
            <a:r>
              <a:rPr lang="en-IN" dirty="0"/>
              <a:t>: ', </a:t>
            </a:r>
            <a:r>
              <a:rPr lang="en-IN" dirty="0" err="1"/>
              <a:t>original,'New</a:t>
            </a:r>
            <a:r>
              <a:rPr lang="en-IN" dirty="0"/>
              <a:t>: ', new)</a:t>
            </a:r>
          </a:p>
          <a:p>
            <a:pPr marL="0" indent="0">
              <a:buNone/>
            </a:pPr>
            <a:r>
              <a:rPr lang="en-IN" dirty="0" err="1"/>
              <a:t>Orignal</a:t>
            </a:r>
            <a:r>
              <a:rPr lang="en-IN" dirty="0"/>
              <a:t>:  {1: 'one', 2: 'two'} New:  {1: 'one', 2: 'two'}</a:t>
            </a:r>
          </a:p>
        </p:txBody>
      </p:sp>
    </p:spTree>
    <p:extLst>
      <p:ext uri="{BB962C8B-B14F-4D97-AF65-F5344CB8AC3E}">
        <p14:creationId xmlns:p14="http://schemas.microsoft.com/office/powerpoint/2010/main" val="17410242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64BDA-4E6E-40A7-A6EF-8F34C3703FD0}"/>
              </a:ext>
            </a:extLst>
          </p:cNvPr>
          <p:cNvSpPr>
            <a:spLocks noGrp="1"/>
          </p:cNvSpPr>
          <p:nvPr>
            <p:ph type="title"/>
          </p:nvPr>
        </p:nvSpPr>
        <p:spPr>
          <a:xfrm>
            <a:off x="838200" y="201350"/>
            <a:ext cx="10515600" cy="713048"/>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B67E84B3-973B-4B76-AD48-659B6C20B083}"/>
              </a:ext>
            </a:extLst>
          </p:cNvPr>
          <p:cNvSpPr>
            <a:spLocks noGrp="1"/>
          </p:cNvSpPr>
          <p:nvPr>
            <p:ph idx="1"/>
          </p:nvPr>
        </p:nvSpPr>
        <p:spPr>
          <a:xfrm>
            <a:off x="272955" y="1241946"/>
            <a:ext cx="11655188" cy="5616054"/>
          </a:xfrm>
        </p:spPr>
        <p:txBody>
          <a:bodyPr>
            <a:normAutofit fontScale="77500" lnSpcReduction="20000"/>
          </a:bodyPr>
          <a:lstStyle/>
          <a:p>
            <a:pPr marL="0" indent="0">
              <a:buNone/>
            </a:pPr>
            <a:r>
              <a:rPr lang="en-IN" dirty="0"/>
              <a:t>3) </a:t>
            </a:r>
            <a:r>
              <a:rPr lang="en-IN" dirty="0" err="1"/>
              <a:t>fromkeys</a:t>
            </a:r>
            <a:r>
              <a:rPr lang="en-IN" dirty="0"/>
              <a:t>(): It creates a new dictionary from the given sequence of elements with a value</a:t>
            </a:r>
          </a:p>
          <a:p>
            <a:pPr marL="0" indent="0">
              <a:buNone/>
            </a:pPr>
            <a:r>
              <a:rPr lang="en-IN" dirty="0"/>
              <a:t>provided by the user.</a:t>
            </a:r>
          </a:p>
          <a:p>
            <a:pPr marL="0" indent="0">
              <a:buNone/>
            </a:pPr>
            <a:r>
              <a:rPr lang="en-IN" dirty="0"/>
              <a:t>Syntax: </a:t>
            </a:r>
            <a:r>
              <a:rPr lang="en-IN" dirty="0" err="1"/>
              <a:t>dictionary.fromkeys</a:t>
            </a:r>
            <a:r>
              <a:rPr lang="en-IN" dirty="0"/>
              <a:t>(sequence[, value])</a:t>
            </a:r>
          </a:p>
          <a:p>
            <a:pPr marL="0" indent="0">
              <a:buNone/>
            </a:pPr>
            <a:r>
              <a:rPr lang="en-IN" dirty="0"/>
              <a:t>sequence - sequence of elements which is to be used as keys for the new dictionary</a:t>
            </a:r>
          </a:p>
          <a:p>
            <a:pPr marL="0" indent="0">
              <a:buNone/>
            </a:pPr>
            <a:r>
              <a:rPr lang="en-IN" dirty="0"/>
              <a:t>value (Optional) - value which is set for each element of the dictionary</a:t>
            </a:r>
          </a:p>
          <a:p>
            <a:pPr marL="0" indent="0">
              <a:buNone/>
            </a:pPr>
            <a:r>
              <a:rPr lang="en-IN" dirty="0"/>
              <a:t>It returns a new dictionary with the given sequence of elements as the keys of the dictionary.</a:t>
            </a:r>
          </a:p>
          <a:p>
            <a:pPr marL="0" indent="0">
              <a:buNone/>
            </a:pPr>
            <a:r>
              <a:rPr lang="en-IN" dirty="0"/>
              <a:t>If the value argument is set, each element of the newly created dictionary is set to the provided value.</a:t>
            </a:r>
          </a:p>
          <a:p>
            <a:pPr marL="0" indent="0">
              <a:buNone/>
            </a:pPr>
            <a:endParaRPr lang="en-IN" dirty="0"/>
          </a:p>
          <a:p>
            <a:pPr marL="0" indent="0">
              <a:buNone/>
            </a:pPr>
            <a:r>
              <a:rPr lang="en-IN" dirty="0"/>
              <a:t>Example:</a:t>
            </a:r>
          </a:p>
          <a:p>
            <a:pPr marL="0" indent="0">
              <a:buNone/>
            </a:pPr>
            <a:r>
              <a:rPr lang="en-IN" dirty="0"/>
              <a:t>keys = ['a', 'e', '</a:t>
            </a:r>
            <a:r>
              <a:rPr lang="en-IN" dirty="0" err="1"/>
              <a:t>i</a:t>
            </a:r>
            <a:r>
              <a:rPr lang="en-IN" dirty="0"/>
              <a:t>', 'o', 'u']</a:t>
            </a:r>
          </a:p>
          <a:p>
            <a:pPr marL="0" indent="0">
              <a:buNone/>
            </a:pPr>
            <a:r>
              <a:rPr lang="en-IN" dirty="0"/>
              <a:t>vowels1 = </a:t>
            </a:r>
            <a:r>
              <a:rPr lang="en-IN" dirty="0" err="1"/>
              <a:t>dict.fromkeys</a:t>
            </a:r>
            <a:r>
              <a:rPr lang="en-IN" dirty="0"/>
              <a:t>(keys)</a:t>
            </a:r>
          </a:p>
          <a:p>
            <a:pPr marL="0" indent="0">
              <a:buNone/>
            </a:pPr>
            <a:r>
              <a:rPr lang="en-IN" dirty="0"/>
              <a:t>vowels2 = </a:t>
            </a:r>
            <a:r>
              <a:rPr lang="en-IN" dirty="0" err="1"/>
              <a:t>dict.fromkeys</a:t>
            </a:r>
            <a:r>
              <a:rPr lang="en-IN" dirty="0"/>
              <a:t>(keys,0)</a:t>
            </a:r>
          </a:p>
          <a:p>
            <a:pPr marL="0" indent="0">
              <a:buNone/>
            </a:pPr>
            <a:r>
              <a:rPr lang="en-IN" dirty="0"/>
              <a:t>print(vowels1,"\n",vowels2)</a:t>
            </a:r>
          </a:p>
          <a:p>
            <a:pPr marL="0" indent="0">
              <a:buNone/>
            </a:pPr>
            <a:r>
              <a:rPr lang="en-IN" dirty="0"/>
              <a:t>output: {'a': None, 'e': None, '</a:t>
            </a:r>
            <a:r>
              <a:rPr lang="en-IN" dirty="0" err="1"/>
              <a:t>i</a:t>
            </a:r>
            <a:r>
              <a:rPr lang="en-IN" dirty="0"/>
              <a:t>': None, 'o': None, 'u': None} </a:t>
            </a:r>
          </a:p>
          <a:p>
            <a:pPr marL="0" indent="0">
              <a:buNone/>
            </a:pPr>
            <a:r>
              <a:rPr lang="en-IN" dirty="0"/>
              <a:t> {'a': 0, 'e': 0, '</a:t>
            </a:r>
            <a:r>
              <a:rPr lang="en-IN" dirty="0" err="1"/>
              <a:t>i</a:t>
            </a:r>
            <a:r>
              <a:rPr lang="en-IN" dirty="0"/>
              <a:t>': 0, 'o': 0, 'u': 0}</a:t>
            </a:r>
          </a:p>
        </p:txBody>
      </p:sp>
    </p:spTree>
    <p:extLst>
      <p:ext uri="{BB962C8B-B14F-4D97-AF65-F5344CB8AC3E}">
        <p14:creationId xmlns:p14="http://schemas.microsoft.com/office/powerpoint/2010/main" val="33575684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F8A17-2FBD-4772-97EA-CBD5B5A1269E}"/>
              </a:ext>
            </a:extLst>
          </p:cNvPr>
          <p:cNvSpPr>
            <a:spLocks noGrp="1"/>
          </p:cNvSpPr>
          <p:nvPr>
            <p:ph type="title"/>
          </p:nvPr>
        </p:nvSpPr>
        <p:spPr>
          <a:xfrm>
            <a:off x="838200" y="9991"/>
            <a:ext cx="10515600" cy="655093"/>
          </a:xfrm>
        </p:spPr>
        <p:txBody>
          <a:bodyPr>
            <a:normAutofit fontScale="90000"/>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D78E5EF9-FDCC-4549-B913-0D7FAA663076}"/>
              </a:ext>
            </a:extLst>
          </p:cNvPr>
          <p:cNvSpPr>
            <a:spLocks noGrp="1"/>
          </p:cNvSpPr>
          <p:nvPr>
            <p:ph idx="1"/>
          </p:nvPr>
        </p:nvSpPr>
        <p:spPr>
          <a:xfrm>
            <a:off x="204716" y="669699"/>
            <a:ext cx="11818961" cy="6284890"/>
          </a:xfrm>
        </p:spPr>
        <p:txBody>
          <a:bodyPr>
            <a:normAutofit fontScale="85000" lnSpcReduction="20000"/>
          </a:bodyPr>
          <a:lstStyle/>
          <a:p>
            <a:pPr marL="0" indent="0">
              <a:buNone/>
            </a:pPr>
            <a:r>
              <a:rPr lang="en-IN" dirty="0"/>
              <a:t>4) get(): It returns the value for the specified key if key is in dictionary.</a:t>
            </a:r>
          </a:p>
          <a:p>
            <a:pPr marL="0" indent="0">
              <a:buNone/>
            </a:pPr>
            <a:r>
              <a:rPr lang="en-IN" dirty="0"/>
              <a:t>Syntax: </a:t>
            </a:r>
            <a:r>
              <a:rPr lang="en-IN" dirty="0" err="1"/>
              <a:t>dict.get</a:t>
            </a:r>
            <a:r>
              <a:rPr lang="en-IN" dirty="0"/>
              <a:t>(key[, value]) </a:t>
            </a:r>
          </a:p>
          <a:p>
            <a:pPr marL="0" indent="0">
              <a:buNone/>
            </a:pPr>
            <a:r>
              <a:rPr lang="en-IN" dirty="0"/>
              <a:t>key - key to be searched in the dictionary</a:t>
            </a:r>
          </a:p>
          <a:p>
            <a:pPr marL="0" indent="0">
              <a:buNone/>
            </a:pPr>
            <a:r>
              <a:rPr lang="en-IN" dirty="0"/>
              <a:t>value (optional) - Value to be returned if the key is not found. The default value is None.</a:t>
            </a:r>
          </a:p>
          <a:p>
            <a:pPr marL="0" indent="0">
              <a:buNone/>
            </a:pPr>
            <a:r>
              <a:rPr lang="en-IN" dirty="0"/>
              <a:t>The get() method returns:</a:t>
            </a:r>
          </a:p>
          <a:p>
            <a:pPr marL="0" indent="0">
              <a:lnSpc>
                <a:spcPct val="120000"/>
              </a:lnSpc>
              <a:buNone/>
            </a:pPr>
            <a:r>
              <a:rPr lang="en-IN" b="1" dirty="0"/>
              <a:t>a)</a:t>
            </a:r>
            <a:r>
              <a:rPr lang="en-IN" dirty="0"/>
              <a:t> the value for the specified key if key is in dictionary.  </a:t>
            </a:r>
            <a:r>
              <a:rPr lang="en-IN" b="1" dirty="0"/>
              <a:t>b)</a:t>
            </a:r>
            <a:r>
              <a:rPr lang="en-IN" dirty="0"/>
              <a:t>None if the key is not found and value is not specified. </a:t>
            </a:r>
            <a:r>
              <a:rPr lang="en-IN" b="1" dirty="0"/>
              <a:t>c)</a:t>
            </a:r>
            <a:r>
              <a:rPr lang="en-IN" dirty="0"/>
              <a:t> value if the key is not found and value is specified.</a:t>
            </a:r>
          </a:p>
          <a:p>
            <a:pPr marL="0" indent="0">
              <a:buNone/>
            </a:pPr>
            <a:r>
              <a:rPr lang="en-IN" dirty="0"/>
              <a:t>Example:</a:t>
            </a:r>
          </a:p>
          <a:p>
            <a:pPr marL="0" indent="0">
              <a:buNone/>
            </a:pPr>
            <a:r>
              <a:rPr lang="en-IN" dirty="0"/>
              <a:t>person = {'name': '</a:t>
            </a:r>
            <a:r>
              <a:rPr lang="en-IN" dirty="0" err="1"/>
              <a:t>Phill</a:t>
            </a:r>
            <a:r>
              <a:rPr lang="en-IN" dirty="0"/>
              <a:t>', 'age': 22}</a:t>
            </a:r>
          </a:p>
          <a:p>
            <a:pPr marL="0" indent="0">
              <a:buNone/>
            </a:pPr>
            <a:r>
              <a:rPr lang="en-IN" dirty="0"/>
              <a:t>print('Age: ', </a:t>
            </a:r>
            <a:r>
              <a:rPr lang="en-IN" dirty="0" err="1"/>
              <a:t>person.get</a:t>
            </a:r>
            <a:r>
              <a:rPr lang="en-IN" dirty="0"/>
              <a:t>('age'))</a:t>
            </a:r>
          </a:p>
          <a:p>
            <a:pPr marL="0" indent="0">
              <a:buNone/>
            </a:pPr>
            <a:r>
              <a:rPr lang="en-IN" dirty="0"/>
              <a:t>print('Salary: ', </a:t>
            </a:r>
            <a:r>
              <a:rPr lang="en-IN" dirty="0" err="1"/>
              <a:t>person.get</a:t>
            </a:r>
            <a:r>
              <a:rPr lang="en-IN" dirty="0"/>
              <a:t>('salary')) # Not a key</a:t>
            </a:r>
          </a:p>
          <a:p>
            <a:pPr marL="0" indent="0">
              <a:buNone/>
            </a:pPr>
            <a:r>
              <a:rPr lang="en-IN" dirty="0"/>
              <a:t>print('Salary: ', </a:t>
            </a:r>
            <a:r>
              <a:rPr lang="en-IN" dirty="0" err="1"/>
              <a:t>person.get</a:t>
            </a:r>
            <a:r>
              <a:rPr lang="en-IN" dirty="0"/>
              <a:t>('salary', 0.0))</a:t>
            </a:r>
          </a:p>
          <a:p>
            <a:pPr marL="0" indent="0">
              <a:buNone/>
            </a:pPr>
            <a:r>
              <a:rPr lang="en-IN" dirty="0"/>
              <a:t>Output: </a:t>
            </a:r>
          </a:p>
          <a:p>
            <a:pPr marL="0" indent="0">
              <a:buNone/>
            </a:pPr>
            <a:r>
              <a:rPr lang="en-IN" dirty="0"/>
              <a:t>Age:  22</a:t>
            </a:r>
          </a:p>
          <a:p>
            <a:pPr marL="0" indent="0">
              <a:buNone/>
            </a:pPr>
            <a:r>
              <a:rPr lang="en-IN" dirty="0"/>
              <a:t>Salary:  None</a:t>
            </a:r>
          </a:p>
          <a:p>
            <a:pPr marL="0" indent="0">
              <a:buNone/>
            </a:pPr>
            <a:r>
              <a:rPr lang="en-IN" dirty="0"/>
              <a:t>Salary:  0.0</a:t>
            </a:r>
          </a:p>
        </p:txBody>
      </p:sp>
    </p:spTree>
    <p:extLst>
      <p:ext uri="{BB962C8B-B14F-4D97-AF65-F5344CB8AC3E}">
        <p14:creationId xmlns:p14="http://schemas.microsoft.com/office/powerpoint/2010/main" val="2174852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1FA29-C251-48F5-8601-7A68EE77B760}"/>
              </a:ext>
            </a:extLst>
          </p:cNvPr>
          <p:cNvSpPr>
            <a:spLocks noGrp="1"/>
          </p:cNvSpPr>
          <p:nvPr>
            <p:ph type="title"/>
          </p:nvPr>
        </p:nvSpPr>
        <p:spPr>
          <a:xfrm>
            <a:off x="838200" y="365126"/>
            <a:ext cx="10515600" cy="713047"/>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F9AD99A0-7ADB-4DF3-8AD3-24116BFA1252}"/>
              </a:ext>
            </a:extLst>
          </p:cNvPr>
          <p:cNvSpPr>
            <a:spLocks noGrp="1"/>
          </p:cNvSpPr>
          <p:nvPr>
            <p:ph idx="1"/>
          </p:nvPr>
        </p:nvSpPr>
        <p:spPr>
          <a:xfrm>
            <a:off x="450376" y="1214651"/>
            <a:ext cx="11341290" cy="5278223"/>
          </a:xfrm>
        </p:spPr>
        <p:txBody>
          <a:bodyPr/>
          <a:lstStyle/>
          <a:p>
            <a:pPr marL="0" indent="0">
              <a:buNone/>
            </a:pPr>
            <a:r>
              <a:rPr lang="en-IN" dirty="0"/>
              <a:t>&gt;&gt;&gt; </a:t>
            </a:r>
            <a:r>
              <a:rPr lang="en-IN" b="1" dirty="0"/>
              <a:t>for </a:t>
            </a:r>
            <a:r>
              <a:rPr lang="en-IN" b="1" dirty="0" err="1"/>
              <a:t>i</a:t>
            </a:r>
            <a:r>
              <a:rPr lang="en-IN" b="1" dirty="0"/>
              <a:t> in li:</a:t>
            </a:r>
            <a:r>
              <a:rPr lang="en-IN" dirty="0"/>
              <a:t>	#Iterating through list</a:t>
            </a:r>
          </a:p>
          <a:p>
            <a:pPr marL="0" indent="0">
              <a:buNone/>
            </a:pPr>
            <a:r>
              <a:rPr lang="en-IN" b="1" dirty="0"/>
              <a:t>	print(</a:t>
            </a:r>
            <a:r>
              <a:rPr lang="en-IN" b="1" dirty="0" err="1"/>
              <a:t>i</a:t>
            </a:r>
            <a:r>
              <a:rPr lang="en-IN" b="1" dirty="0"/>
              <a:t>)</a:t>
            </a:r>
            <a:r>
              <a:rPr lang="en-IN" dirty="0"/>
              <a:t>	</a:t>
            </a:r>
          </a:p>
          <a:p>
            <a:pPr marL="0" indent="0">
              <a:buNone/>
            </a:pPr>
            <a:r>
              <a:rPr lang="en-IN" dirty="0"/>
              <a:t>physics</a:t>
            </a:r>
          </a:p>
          <a:p>
            <a:pPr marL="0" indent="0">
              <a:buNone/>
            </a:pPr>
            <a:r>
              <a:rPr lang="en-IN" dirty="0"/>
              <a:t>22</a:t>
            </a:r>
          </a:p>
          <a:p>
            <a:pPr marL="0" indent="0">
              <a:buNone/>
            </a:pPr>
            <a:r>
              <a:rPr lang="en-IN" dirty="0"/>
              <a:t>biology</a:t>
            </a:r>
          </a:p>
          <a:p>
            <a:pPr marL="0" indent="0">
              <a:buNone/>
            </a:pPr>
            <a:r>
              <a:rPr lang="en-IN" dirty="0"/>
              <a:t>2000</a:t>
            </a:r>
          </a:p>
          <a:p>
            <a:pPr marL="0" indent="0">
              <a:buNone/>
            </a:pPr>
            <a:r>
              <a:rPr lang="en-IN" dirty="0"/>
              <a:t>&gt;&gt;&gt; </a:t>
            </a:r>
            <a:r>
              <a:rPr lang="en-IN" b="1" dirty="0"/>
              <a:t>22 in li 		</a:t>
            </a:r>
            <a:r>
              <a:rPr lang="en-IN" dirty="0"/>
              <a:t>#membership operator</a:t>
            </a:r>
          </a:p>
          <a:p>
            <a:pPr marL="0" indent="0">
              <a:buNone/>
            </a:pPr>
            <a:r>
              <a:rPr lang="en-IN" dirty="0"/>
              <a:t>True</a:t>
            </a:r>
          </a:p>
          <a:p>
            <a:pPr marL="0" indent="0">
              <a:buNone/>
            </a:pPr>
            <a:r>
              <a:rPr lang="en-IN" dirty="0"/>
              <a:t>&gt;&gt;&gt; </a:t>
            </a:r>
            <a:r>
              <a:rPr lang="en-IN" b="1" dirty="0"/>
              <a:t>2*li</a:t>
            </a:r>
          </a:p>
          <a:p>
            <a:pPr marL="0" indent="0">
              <a:buNone/>
            </a:pPr>
            <a:r>
              <a:rPr lang="en-IN" dirty="0"/>
              <a:t>['physics', 22, 'biology', 2000, 'physics', 22, 'biology', 2000]</a:t>
            </a:r>
          </a:p>
        </p:txBody>
      </p:sp>
    </p:spTree>
    <p:extLst>
      <p:ext uri="{BB962C8B-B14F-4D97-AF65-F5344CB8AC3E}">
        <p14:creationId xmlns:p14="http://schemas.microsoft.com/office/powerpoint/2010/main" val="3463175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85B33-A8AC-4F58-B8F1-6A3C3BBC3EF7}"/>
              </a:ext>
            </a:extLst>
          </p:cNvPr>
          <p:cNvSpPr>
            <a:spLocks noGrp="1"/>
          </p:cNvSpPr>
          <p:nvPr>
            <p:ph type="title"/>
          </p:nvPr>
        </p:nvSpPr>
        <p:spPr>
          <a:xfrm>
            <a:off x="838200" y="365125"/>
            <a:ext cx="10515600" cy="999651"/>
          </a:xfrm>
        </p:spPr>
        <p:txBody>
          <a:bodyPr/>
          <a:lstStyle/>
          <a:p>
            <a:pPr algn="ctr"/>
            <a:r>
              <a:rPr lang="en-IN" dirty="0"/>
              <a:t>get() method Vs </a:t>
            </a:r>
            <a:r>
              <a:rPr lang="en-IN" dirty="0" err="1"/>
              <a:t>dict</a:t>
            </a:r>
            <a:r>
              <a:rPr lang="en-IN" dirty="0"/>
              <a:t>[key]</a:t>
            </a:r>
          </a:p>
        </p:txBody>
      </p:sp>
      <p:sp>
        <p:nvSpPr>
          <p:cNvPr id="3" name="Content Placeholder 2">
            <a:extLst>
              <a:ext uri="{FF2B5EF4-FFF2-40B4-BE49-F238E27FC236}">
                <a16:creationId xmlns:a16="http://schemas.microsoft.com/office/drawing/2014/main" id="{C4FE6BC2-128E-4502-ACEB-3FD91DDADBDD}"/>
              </a:ext>
            </a:extLst>
          </p:cNvPr>
          <p:cNvSpPr>
            <a:spLocks noGrp="1"/>
          </p:cNvSpPr>
          <p:nvPr>
            <p:ph idx="1"/>
          </p:nvPr>
        </p:nvSpPr>
        <p:spPr>
          <a:xfrm>
            <a:off x="838200" y="1665028"/>
            <a:ext cx="10515600" cy="4511936"/>
          </a:xfrm>
        </p:spPr>
        <p:txBody>
          <a:bodyPr>
            <a:normAutofit/>
          </a:bodyPr>
          <a:lstStyle/>
          <a:p>
            <a:r>
              <a:rPr lang="en-IN" dirty="0"/>
              <a:t>The get() method returns a default value if the key is missing.</a:t>
            </a:r>
          </a:p>
          <a:p>
            <a:r>
              <a:rPr lang="en-IN" dirty="0"/>
              <a:t>In </a:t>
            </a:r>
            <a:r>
              <a:rPr lang="en-IN" dirty="0" err="1"/>
              <a:t>dict</a:t>
            </a:r>
            <a:r>
              <a:rPr lang="en-IN" dirty="0"/>
              <a:t>[key], if the key is not found, </a:t>
            </a:r>
            <a:r>
              <a:rPr lang="en-IN" dirty="0" err="1"/>
              <a:t>KeyError</a:t>
            </a:r>
            <a:r>
              <a:rPr lang="en-IN" dirty="0"/>
              <a:t> exception is raised.</a:t>
            </a:r>
          </a:p>
          <a:p>
            <a:r>
              <a:rPr lang="en-IN" dirty="0"/>
              <a:t>Example:</a:t>
            </a:r>
          </a:p>
          <a:p>
            <a:pPr marL="0" indent="0">
              <a:buNone/>
            </a:pPr>
            <a:r>
              <a:rPr lang="en-IN" dirty="0"/>
              <a:t>person = {'name': '</a:t>
            </a:r>
            <a:r>
              <a:rPr lang="en-IN" dirty="0" err="1"/>
              <a:t>Phill</a:t>
            </a:r>
            <a:r>
              <a:rPr lang="en-IN" dirty="0"/>
              <a:t>', 'age': 22}</a:t>
            </a:r>
          </a:p>
          <a:p>
            <a:pPr marL="0" indent="0">
              <a:buNone/>
            </a:pPr>
            <a:r>
              <a:rPr lang="en-IN" dirty="0"/>
              <a:t>print('Salary: ', </a:t>
            </a:r>
            <a:r>
              <a:rPr lang="en-IN" dirty="0" err="1"/>
              <a:t>person.get</a:t>
            </a:r>
            <a:r>
              <a:rPr lang="en-IN" dirty="0"/>
              <a:t>('salary'))</a:t>
            </a:r>
          </a:p>
          <a:p>
            <a:pPr marL="0" indent="0">
              <a:buNone/>
            </a:pPr>
            <a:r>
              <a:rPr lang="en-IN" dirty="0"/>
              <a:t>print(person['salary'])</a:t>
            </a:r>
          </a:p>
          <a:p>
            <a:pPr marL="0" indent="0">
              <a:buNone/>
            </a:pPr>
            <a:r>
              <a:rPr lang="en-IN" dirty="0"/>
              <a:t>Output: Salary:  None</a:t>
            </a:r>
          </a:p>
          <a:p>
            <a:pPr marL="0" indent="0">
              <a:buNone/>
            </a:pPr>
            <a:r>
              <a:rPr lang="en-IN" dirty="0" err="1"/>
              <a:t>KeyError</a:t>
            </a:r>
            <a:r>
              <a:rPr lang="en-IN" dirty="0"/>
              <a:t>: 'salary'</a:t>
            </a:r>
          </a:p>
        </p:txBody>
      </p:sp>
    </p:spTree>
    <p:extLst>
      <p:ext uri="{BB962C8B-B14F-4D97-AF65-F5344CB8AC3E}">
        <p14:creationId xmlns:p14="http://schemas.microsoft.com/office/powerpoint/2010/main" val="1401740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293EA-B376-4745-A9F3-8C3020D572D3}"/>
              </a:ext>
            </a:extLst>
          </p:cNvPr>
          <p:cNvSpPr>
            <a:spLocks noGrp="1"/>
          </p:cNvSpPr>
          <p:nvPr>
            <p:ph type="title"/>
          </p:nvPr>
        </p:nvSpPr>
        <p:spPr>
          <a:xfrm>
            <a:off x="838200" y="365126"/>
            <a:ext cx="10515600" cy="931411"/>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4CF3CAEB-8234-496E-BCEF-095D1DB5500F}"/>
              </a:ext>
            </a:extLst>
          </p:cNvPr>
          <p:cNvSpPr>
            <a:spLocks noGrp="1"/>
          </p:cNvSpPr>
          <p:nvPr>
            <p:ph idx="1"/>
          </p:nvPr>
        </p:nvSpPr>
        <p:spPr>
          <a:xfrm>
            <a:off x="838200" y="1705970"/>
            <a:ext cx="10515600" cy="4470993"/>
          </a:xfrm>
        </p:spPr>
        <p:txBody>
          <a:bodyPr>
            <a:normAutofit fontScale="92500" lnSpcReduction="10000"/>
          </a:bodyPr>
          <a:lstStyle/>
          <a:p>
            <a:pPr marL="0" indent="0">
              <a:buNone/>
            </a:pPr>
            <a:r>
              <a:rPr lang="en-IN" dirty="0"/>
              <a:t>5) items():It returns a view object that displays a list of dictionary's (key, value) tuple pairs.</a:t>
            </a:r>
          </a:p>
          <a:p>
            <a:pPr marL="0" indent="0">
              <a:buNone/>
            </a:pPr>
            <a:r>
              <a:rPr lang="en-IN" dirty="0"/>
              <a:t>Syntax: </a:t>
            </a:r>
            <a:r>
              <a:rPr lang="en-IN" dirty="0" err="1"/>
              <a:t>dictionary.items</a:t>
            </a:r>
            <a:r>
              <a:rPr lang="en-IN" dirty="0"/>
              <a:t>()</a:t>
            </a:r>
          </a:p>
          <a:p>
            <a:pPr marL="0" indent="0">
              <a:buNone/>
            </a:pPr>
            <a:r>
              <a:rPr lang="en-IN" dirty="0"/>
              <a:t>It doesn't take any parameters. It returns a view object that displays a list of a given dictionary's (key, value) tuple pair.</a:t>
            </a:r>
          </a:p>
          <a:p>
            <a:pPr marL="0" indent="0">
              <a:buNone/>
            </a:pPr>
            <a:endParaRPr lang="en-IN" dirty="0"/>
          </a:p>
          <a:p>
            <a:pPr marL="0" indent="0">
              <a:buNone/>
            </a:pPr>
            <a:r>
              <a:rPr lang="en-IN" dirty="0"/>
              <a:t>Example:</a:t>
            </a:r>
          </a:p>
          <a:p>
            <a:pPr marL="0" indent="0">
              <a:buNone/>
            </a:pPr>
            <a:r>
              <a:rPr lang="en-IN" dirty="0"/>
              <a:t>sales = { 'apple': 2, 'orange': 3, 'grapes': 4 }</a:t>
            </a:r>
          </a:p>
          <a:p>
            <a:pPr marL="0" indent="0">
              <a:buNone/>
            </a:pPr>
            <a:r>
              <a:rPr lang="en-IN" dirty="0"/>
              <a:t>print(</a:t>
            </a:r>
            <a:r>
              <a:rPr lang="en-IN" dirty="0" err="1"/>
              <a:t>sales.items</a:t>
            </a:r>
            <a:r>
              <a:rPr lang="en-IN" dirty="0"/>
              <a:t>())</a:t>
            </a:r>
          </a:p>
          <a:p>
            <a:pPr marL="0" indent="0">
              <a:buNone/>
            </a:pPr>
            <a:r>
              <a:rPr lang="en-IN" dirty="0"/>
              <a:t>Output: </a:t>
            </a:r>
            <a:r>
              <a:rPr lang="en-IN" dirty="0" err="1"/>
              <a:t>dict_items</a:t>
            </a:r>
            <a:r>
              <a:rPr lang="en-IN" dirty="0"/>
              <a:t>([('apple', 2), ('orange', 3), ('grapes', 4)])</a:t>
            </a:r>
          </a:p>
        </p:txBody>
      </p:sp>
    </p:spTree>
    <p:extLst>
      <p:ext uri="{BB962C8B-B14F-4D97-AF65-F5344CB8AC3E}">
        <p14:creationId xmlns:p14="http://schemas.microsoft.com/office/powerpoint/2010/main" val="21943903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140C1-FEEC-4B31-AE35-2A82CC623CFE}"/>
              </a:ext>
            </a:extLst>
          </p:cNvPr>
          <p:cNvSpPr>
            <a:spLocks noGrp="1"/>
          </p:cNvSpPr>
          <p:nvPr>
            <p:ph type="title"/>
          </p:nvPr>
        </p:nvSpPr>
        <p:spPr>
          <a:xfrm>
            <a:off x="838200" y="365126"/>
            <a:ext cx="10515600" cy="1163424"/>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71D16DD7-042F-4A90-AA02-349433990D82}"/>
              </a:ext>
            </a:extLst>
          </p:cNvPr>
          <p:cNvSpPr>
            <a:spLocks noGrp="1"/>
          </p:cNvSpPr>
          <p:nvPr>
            <p:ph idx="1"/>
          </p:nvPr>
        </p:nvSpPr>
        <p:spPr>
          <a:xfrm>
            <a:off x="838200" y="1825624"/>
            <a:ext cx="10515600" cy="4465993"/>
          </a:xfrm>
        </p:spPr>
        <p:txBody>
          <a:bodyPr>
            <a:normAutofit fontScale="92500" lnSpcReduction="20000"/>
          </a:bodyPr>
          <a:lstStyle/>
          <a:p>
            <a:pPr marL="0" indent="0">
              <a:buNone/>
            </a:pPr>
            <a:r>
              <a:rPr lang="en-IN" dirty="0"/>
              <a:t>6) keys(): It returns a view object that displays a list of all the keys in the dictionary</a:t>
            </a:r>
          </a:p>
          <a:p>
            <a:pPr marL="0" indent="0">
              <a:buNone/>
            </a:pPr>
            <a:r>
              <a:rPr lang="en-IN" dirty="0"/>
              <a:t>Syntax: </a:t>
            </a:r>
            <a:r>
              <a:rPr lang="en-IN" dirty="0" err="1"/>
              <a:t>dict.keys</a:t>
            </a:r>
            <a:r>
              <a:rPr lang="en-IN" dirty="0"/>
              <a:t>()</a:t>
            </a:r>
          </a:p>
          <a:p>
            <a:pPr marL="0" indent="0">
              <a:buNone/>
            </a:pPr>
            <a:r>
              <a:rPr lang="en-IN" dirty="0"/>
              <a:t>It doesn't take any parameters. It returns a view object that displays a list of all the keys.</a:t>
            </a:r>
          </a:p>
          <a:p>
            <a:pPr marL="0" indent="0">
              <a:buNone/>
            </a:pPr>
            <a:r>
              <a:rPr lang="en-IN" dirty="0"/>
              <a:t>When the dictionary is changed, the view object also reflect these changes.</a:t>
            </a:r>
          </a:p>
          <a:p>
            <a:pPr marL="0" indent="0">
              <a:buNone/>
            </a:pPr>
            <a:r>
              <a:rPr lang="en-IN" dirty="0"/>
              <a:t>Example:</a:t>
            </a:r>
          </a:p>
          <a:p>
            <a:pPr marL="0" indent="0">
              <a:buNone/>
            </a:pPr>
            <a:r>
              <a:rPr lang="en-IN" dirty="0"/>
              <a:t>person = {'name': '</a:t>
            </a:r>
            <a:r>
              <a:rPr lang="en-IN" dirty="0" err="1"/>
              <a:t>Phill</a:t>
            </a:r>
            <a:r>
              <a:rPr lang="en-IN" dirty="0"/>
              <a:t>', 'age': 22, 'salary': 3500.0}</a:t>
            </a:r>
          </a:p>
          <a:p>
            <a:pPr marL="0" indent="0">
              <a:buNone/>
            </a:pPr>
            <a:r>
              <a:rPr lang="en-IN" dirty="0"/>
              <a:t>print(</a:t>
            </a:r>
            <a:r>
              <a:rPr lang="en-IN" dirty="0" err="1"/>
              <a:t>person.keys</a:t>
            </a:r>
            <a:r>
              <a:rPr lang="en-IN" dirty="0"/>
              <a:t>())</a:t>
            </a:r>
          </a:p>
          <a:p>
            <a:pPr marL="0" indent="0">
              <a:buNone/>
            </a:pPr>
            <a:r>
              <a:rPr lang="en-IN" dirty="0"/>
              <a:t>Output:</a:t>
            </a:r>
          </a:p>
          <a:p>
            <a:pPr marL="0" indent="0">
              <a:buNone/>
            </a:pPr>
            <a:r>
              <a:rPr lang="en-IN" dirty="0" err="1"/>
              <a:t>dict_keys</a:t>
            </a:r>
            <a:r>
              <a:rPr lang="en-IN" dirty="0"/>
              <a:t>(['name', 'age', 'salary'])</a:t>
            </a:r>
          </a:p>
        </p:txBody>
      </p:sp>
    </p:spTree>
    <p:extLst>
      <p:ext uri="{BB962C8B-B14F-4D97-AF65-F5344CB8AC3E}">
        <p14:creationId xmlns:p14="http://schemas.microsoft.com/office/powerpoint/2010/main" val="1939728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C6886-DF33-42B6-A0BE-51C4681476A0}"/>
              </a:ext>
            </a:extLst>
          </p:cNvPr>
          <p:cNvSpPr>
            <a:spLocks noGrp="1"/>
          </p:cNvSpPr>
          <p:nvPr>
            <p:ph type="title"/>
          </p:nvPr>
        </p:nvSpPr>
        <p:spPr>
          <a:xfrm>
            <a:off x="838200" y="365126"/>
            <a:ext cx="10515600" cy="1054241"/>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8528D6D9-94C1-4D02-B3FE-1CCDD036BF13}"/>
              </a:ext>
            </a:extLst>
          </p:cNvPr>
          <p:cNvSpPr>
            <a:spLocks noGrp="1"/>
          </p:cNvSpPr>
          <p:nvPr>
            <p:ph idx="1"/>
          </p:nvPr>
        </p:nvSpPr>
        <p:spPr>
          <a:xfrm>
            <a:off x="838200" y="1787856"/>
            <a:ext cx="10515600" cy="4462819"/>
          </a:xfrm>
        </p:spPr>
        <p:txBody>
          <a:bodyPr>
            <a:normAutofit lnSpcReduction="10000"/>
          </a:bodyPr>
          <a:lstStyle/>
          <a:p>
            <a:pPr marL="0" indent="0">
              <a:buNone/>
            </a:pPr>
            <a:r>
              <a:rPr lang="en-IN" dirty="0"/>
              <a:t>7) values():It returns a view object that displays a list of all the values in the dictionary.</a:t>
            </a:r>
          </a:p>
          <a:p>
            <a:pPr marL="0" indent="0">
              <a:buNone/>
            </a:pPr>
            <a:r>
              <a:rPr lang="en-IN" dirty="0"/>
              <a:t>Syntax: </a:t>
            </a:r>
            <a:r>
              <a:rPr lang="en-IN" dirty="0" err="1"/>
              <a:t>dictionary.values</a:t>
            </a:r>
            <a:r>
              <a:rPr lang="en-IN" dirty="0"/>
              <a:t>()</a:t>
            </a:r>
          </a:p>
          <a:p>
            <a:pPr marL="0" indent="0">
              <a:buNone/>
            </a:pPr>
            <a:r>
              <a:rPr lang="en-IN" dirty="0"/>
              <a:t>It doesn't take any parameters.</a:t>
            </a:r>
          </a:p>
          <a:p>
            <a:pPr marL="0" indent="0">
              <a:buNone/>
            </a:pPr>
            <a:r>
              <a:rPr lang="en-IN" dirty="0"/>
              <a:t>It returns a view object that displays a list of all values in a given dictionary.</a:t>
            </a:r>
          </a:p>
          <a:p>
            <a:pPr marL="0" indent="0">
              <a:buNone/>
            </a:pPr>
            <a:r>
              <a:rPr lang="en-IN" dirty="0"/>
              <a:t>Example: sales = { 'apple': 2, 'orange': 3, 'grapes': 4 }</a:t>
            </a:r>
          </a:p>
          <a:p>
            <a:pPr marL="0" indent="0">
              <a:buNone/>
            </a:pPr>
            <a:r>
              <a:rPr lang="en-IN" dirty="0"/>
              <a:t>print(</a:t>
            </a:r>
            <a:r>
              <a:rPr lang="en-IN" dirty="0" err="1"/>
              <a:t>sales.values</a:t>
            </a:r>
            <a:r>
              <a:rPr lang="en-IN" dirty="0"/>
              <a:t>())</a:t>
            </a:r>
          </a:p>
          <a:p>
            <a:pPr marL="0" indent="0">
              <a:buNone/>
            </a:pPr>
            <a:r>
              <a:rPr lang="en-IN" dirty="0"/>
              <a:t>Output:</a:t>
            </a:r>
          </a:p>
          <a:p>
            <a:pPr marL="0" indent="0">
              <a:buNone/>
            </a:pPr>
            <a:r>
              <a:rPr lang="en-IN" dirty="0" err="1"/>
              <a:t>dict_values</a:t>
            </a:r>
            <a:r>
              <a:rPr lang="en-IN" dirty="0"/>
              <a:t>([2, 3, 4])</a:t>
            </a:r>
          </a:p>
        </p:txBody>
      </p:sp>
    </p:spTree>
    <p:extLst>
      <p:ext uri="{BB962C8B-B14F-4D97-AF65-F5344CB8AC3E}">
        <p14:creationId xmlns:p14="http://schemas.microsoft.com/office/powerpoint/2010/main" val="30672045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FAA39-46AE-4777-B8C7-910E9E97473B}"/>
              </a:ext>
            </a:extLst>
          </p:cNvPr>
          <p:cNvSpPr>
            <a:spLocks noGrp="1"/>
          </p:cNvSpPr>
          <p:nvPr>
            <p:ph type="title"/>
          </p:nvPr>
        </p:nvSpPr>
        <p:spPr>
          <a:xfrm>
            <a:off x="838200" y="365126"/>
            <a:ext cx="10515600" cy="617514"/>
          </a:xfrm>
        </p:spPr>
        <p:txBody>
          <a:bodyPr>
            <a:normAutofit fontScale="90000"/>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194962E6-EA92-46A7-A62A-4F71122DBBBA}"/>
              </a:ext>
            </a:extLst>
          </p:cNvPr>
          <p:cNvSpPr>
            <a:spLocks noGrp="1"/>
          </p:cNvSpPr>
          <p:nvPr>
            <p:ph idx="1"/>
          </p:nvPr>
        </p:nvSpPr>
        <p:spPr>
          <a:xfrm>
            <a:off x="354841" y="1282890"/>
            <a:ext cx="11573301" cy="5445457"/>
          </a:xfrm>
        </p:spPr>
        <p:txBody>
          <a:bodyPr>
            <a:normAutofit fontScale="92500" lnSpcReduction="20000"/>
          </a:bodyPr>
          <a:lstStyle/>
          <a:p>
            <a:pPr marL="0" indent="0">
              <a:buNone/>
            </a:pPr>
            <a:r>
              <a:rPr lang="en-IN" dirty="0"/>
              <a:t>8) </a:t>
            </a:r>
            <a:r>
              <a:rPr lang="en-IN" dirty="0" err="1"/>
              <a:t>popitem</a:t>
            </a:r>
            <a:r>
              <a:rPr lang="en-IN" dirty="0"/>
              <a:t>(): It returns and removes the last element (key, value) pair from the</a:t>
            </a:r>
          </a:p>
          <a:p>
            <a:pPr marL="0" indent="0">
              <a:buNone/>
            </a:pPr>
            <a:r>
              <a:rPr lang="en-IN" dirty="0"/>
              <a:t>dictionary.</a:t>
            </a:r>
          </a:p>
          <a:p>
            <a:pPr marL="0" indent="0">
              <a:buNone/>
            </a:pPr>
            <a:r>
              <a:rPr lang="en-IN" dirty="0"/>
              <a:t>Syntax: </a:t>
            </a:r>
            <a:r>
              <a:rPr lang="en-IN" dirty="0" err="1"/>
              <a:t>dict.popitem</a:t>
            </a:r>
            <a:r>
              <a:rPr lang="en-IN" dirty="0"/>
              <a:t>()</a:t>
            </a:r>
          </a:p>
          <a:p>
            <a:pPr marL="0" indent="0">
              <a:buNone/>
            </a:pPr>
            <a:r>
              <a:rPr lang="en-IN" dirty="0"/>
              <a:t>It doesn't take any parameters.</a:t>
            </a:r>
          </a:p>
          <a:p>
            <a:pPr marL="0" indent="0">
              <a:buNone/>
            </a:pPr>
            <a:r>
              <a:rPr lang="en-IN" dirty="0"/>
              <a:t>It returns an arbitrary element (key, value) pair from the dictionary, then returned</a:t>
            </a:r>
          </a:p>
          <a:p>
            <a:pPr marL="0" indent="0">
              <a:buNone/>
            </a:pPr>
            <a:r>
              <a:rPr lang="en-IN" dirty="0"/>
              <a:t>element is removed from the dictionary.</a:t>
            </a:r>
          </a:p>
          <a:p>
            <a:pPr marL="0" indent="0">
              <a:buNone/>
            </a:pPr>
            <a:endParaRPr lang="en-IN" dirty="0"/>
          </a:p>
          <a:p>
            <a:pPr marL="0" indent="0">
              <a:buNone/>
            </a:pPr>
            <a:r>
              <a:rPr lang="en-IN" dirty="0"/>
              <a:t>Example:</a:t>
            </a:r>
          </a:p>
          <a:p>
            <a:pPr marL="0" indent="0">
              <a:buNone/>
            </a:pPr>
            <a:r>
              <a:rPr lang="en-IN" dirty="0"/>
              <a:t>person = {'name': '</a:t>
            </a:r>
            <a:r>
              <a:rPr lang="en-IN" dirty="0" err="1"/>
              <a:t>Phill</a:t>
            </a:r>
            <a:r>
              <a:rPr lang="en-IN" dirty="0"/>
              <a:t>', 'age': 22, 'salary': 3500.0}</a:t>
            </a:r>
          </a:p>
          <a:p>
            <a:pPr marL="0" indent="0">
              <a:buNone/>
            </a:pPr>
            <a:r>
              <a:rPr lang="en-IN" dirty="0"/>
              <a:t>result = </a:t>
            </a:r>
            <a:r>
              <a:rPr lang="en-IN" dirty="0" err="1"/>
              <a:t>person.popitem</a:t>
            </a:r>
            <a:r>
              <a:rPr lang="en-IN" dirty="0"/>
              <a:t>()</a:t>
            </a:r>
          </a:p>
          <a:p>
            <a:pPr marL="0" indent="0">
              <a:buNone/>
            </a:pPr>
            <a:r>
              <a:rPr lang="en-IN" dirty="0"/>
              <a:t>print('Return Value = ',</a:t>
            </a:r>
            <a:r>
              <a:rPr lang="en-IN" dirty="0" err="1"/>
              <a:t>result,'person</a:t>
            </a:r>
            <a:r>
              <a:rPr lang="en-IN" dirty="0"/>
              <a:t> (Updated)= ',person)</a:t>
            </a:r>
          </a:p>
          <a:p>
            <a:pPr marL="0" indent="0">
              <a:buNone/>
            </a:pPr>
            <a:r>
              <a:rPr lang="en-IN" dirty="0"/>
              <a:t>Output:</a:t>
            </a:r>
          </a:p>
          <a:p>
            <a:pPr marL="0" indent="0">
              <a:buNone/>
            </a:pPr>
            <a:r>
              <a:rPr lang="en-IN" dirty="0"/>
              <a:t>Return Value =  ('salary', 3500.0) person (Updated)=  {'name': '</a:t>
            </a:r>
            <a:r>
              <a:rPr lang="en-IN" dirty="0" err="1"/>
              <a:t>Phill</a:t>
            </a:r>
            <a:r>
              <a:rPr lang="en-IN" dirty="0"/>
              <a:t>', 'age': 22}</a:t>
            </a:r>
          </a:p>
        </p:txBody>
      </p:sp>
    </p:spTree>
    <p:extLst>
      <p:ext uri="{BB962C8B-B14F-4D97-AF65-F5344CB8AC3E}">
        <p14:creationId xmlns:p14="http://schemas.microsoft.com/office/powerpoint/2010/main" val="12057708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61B83-7DED-403F-A50C-34395567BCB9}"/>
              </a:ext>
            </a:extLst>
          </p:cNvPr>
          <p:cNvSpPr>
            <a:spLocks noGrp="1"/>
          </p:cNvSpPr>
          <p:nvPr>
            <p:ph type="title"/>
          </p:nvPr>
        </p:nvSpPr>
        <p:spPr>
          <a:xfrm>
            <a:off x="838200" y="365125"/>
            <a:ext cx="10515600" cy="1026947"/>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AE048D61-2162-4B2C-A052-9125B8108A5E}"/>
              </a:ext>
            </a:extLst>
          </p:cNvPr>
          <p:cNvSpPr>
            <a:spLocks noGrp="1"/>
          </p:cNvSpPr>
          <p:nvPr>
            <p:ph idx="1"/>
          </p:nvPr>
        </p:nvSpPr>
        <p:spPr>
          <a:xfrm>
            <a:off x="838200" y="1825625"/>
            <a:ext cx="10515600" cy="4667250"/>
          </a:xfrm>
        </p:spPr>
        <p:txBody>
          <a:bodyPr>
            <a:normAutofit fontScale="92500" lnSpcReduction="10000"/>
          </a:bodyPr>
          <a:lstStyle/>
          <a:p>
            <a:pPr marL="0" indent="0">
              <a:buNone/>
            </a:pPr>
            <a:r>
              <a:rPr lang="en-IN" dirty="0"/>
              <a:t>9) pop(): It removes and returns an element from a dictionary having the given key.</a:t>
            </a:r>
          </a:p>
          <a:p>
            <a:pPr marL="0" indent="0">
              <a:buNone/>
            </a:pPr>
            <a:r>
              <a:rPr lang="en-IN" dirty="0"/>
              <a:t>Syntax: </a:t>
            </a:r>
            <a:r>
              <a:rPr lang="en-IN" dirty="0" err="1"/>
              <a:t>dictionary.pop</a:t>
            </a:r>
            <a:r>
              <a:rPr lang="en-IN" dirty="0"/>
              <a:t>(key[, default])</a:t>
            </a:r>
          </a:p>
          <a:p>
            <a:pPr marL="0" indent="0">
              <a:buNone/>
            </a:pPr>
            <a:r>
              <a:rPr lang="en-IN" dirty="0"/>
              <a:t>key - key which is to be searched for removal</a:t>
            </a:r>
          </a:p>
          <a:p>
            <a:pPr marL="0" indent="0">
              <a:buNone/>
            </a:pPr>
            <a:r>
              <a:rPr lang="en-IN" dirty="0"/>
              <a:t>default - value which is to be returned when the key is not in the dictionary</a:t>
            </a:r>
          </a:p>
          <a:p>
            <a:pPr marL="0" indent="0">
              <a:buNone/>
            </a:pPr>
            <a:endParaRPr lang="en-IN" dirty="0"/>
          </a:p>
          <a:p>
            <a:pPr marL="0" indent="0">
              <a:buNone/>
            </a:pPr>
            <a:r>
              <a:rPr lang="en-IN" dirty="0"/>
              <a:t>The pop() method returns:</a:t>
            </a:r>
          </a:p>
          <a:p>
            <a:pPr marL="0" indent="0">
              <a:buNone/>
            </a:pPr>
            <a:r>
              <a:rPr lang="en-IN" dirty="0"/>
              <a:t>If key is found - removed/popped element from the dictionary</a:t>
            </a:r>
          </a:p>
          <a:p>
            <a:pPr marL="0" indent="0">
              <a:buNone/>
            </a:pPr>
            <a:r>
              <a:rPr lang="en-IN" dirty="0"/>
              <a:t>If key is not found - value specified as the second argument (default)</a:t>
            </a:r>
          </a:p>
          <a:p>
            <a:pPr marL="0" indent="0">
              <a:buNone/>
            </a:pPr>
            <a:r>
              <a:rPr lang="en-IN" dirty="0"/>
              <a:t>If key is not found and default argument is not specified - </a:t>
            </a:r>
            <a:r>
              <a:rPr lang="en-IN" dirty="0" err="1"/>
              <a:t>KeyError</a:t>
            </a:r>
            <a:r>
              <a:rPr lang="en-IN" dirty="0"/>
              <a:t> exception is raised</a:t>
            </a:r>
          </a:p>
        </p:txBody>
      </p:sp>
    </p:spTree>
    <p:extLst>
      <p:ext uri="{BB962C8B-B14F-4D97-AF65-F5344CB8AC3E}">
        <p14:creationId xmlns:p14="http://schemas.microsoft.com/office/powerpoint/2010/main" val="3056713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DE17-2282-4BC4-8546-DB77C570C24E}"/>
              </a:ext>
            </a:extLst>
          </p:cNvPr>
          <p:cNvSpPr>
            <a:spLocks noGrp="1"/>
          </p:cNvSpPr>
          <p:nvPr>
            <p:ph type="title"/>
          </p:nvPr>
        </p:nvSpPr>
        <p:spPr>
          <a:xfrm>
            <a:off x="838200" y="365126"/>
            <a:ext cx="10515600" cy="822230"/>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CDB6F469-4904-4663-BA71-C18489BF17C8}"/>
              </a:ext>
            </a:extLst>
          </p:cNvPr>
          <p:cNvSpPr>
            <a:spLocks noGrp="1"/>
          </p:cNvSpPr>
          <p:nvPr>
            <p:ph idx="1"/>
          </p:nvPr>
        </p:nvSpPr>
        <p:spPr>
          <a:xfrm>
            <a:off x="696036" y="1296536"/>
            <a:ext cx="10822674" cy="5090615"/>
          </a:xfrm>
        </p:spPr>
        <p:txBody>
          <a:bodyPr>
            <a:normAutofit fontScale="85000" lnSpcReduction="20000"/>
          </a:bodyPr>
          <a:lstStyle/>
          <a:p>
            <a:pPr marL="0" indent="0">
              <a:buNone/>
            </a:pPr>
            <a:r>
              <a:rPr lang="en-IN" dirty="0"/>
              <a:t>Examples:</a:t>
            </a:r>
          </a:p>
          <a:p>
            <a:pPr marL="0" indent="0">
              <a:buNone/>
            </a:pPr>
            <a:r>
              <a:rPr lang="en-IN" dirty="0"/>
              <a:t>a) sales = { 'apple': 2, 'orange': 3, 'grapes': 4 }</a:t>
            </a:r>
          </a:p>
          <a:p>
            <a:pPr marL="0" indent="0">
              <a:buNone/>
            </a:pPr>
            <a:r>
              <a:rPr lang="en-IN" dirty="0"/>
              <a:t>element = </a:t>
            </a:r>
            <a:r>
              <a:rPr lang="en-IN" dirty="0" err="1"/>
              <a:t>sales.pop</a:t>
            </a:r>
            <a:r>
              <a:rPr lang="en-IN" dirty="0"/>
              <a:t>('apple')</a:t>
            </a:r>
          </a:p>
          <a:p>
            <a:pPr marL="0" indent="0">
              <a:buNone/>
            </a:pPr>
            <a:r>
              <a:rPr lang="en-IN" dirty="0"/>
              <a:t>print('Popped element:', </a:t>
            </a:r>
            <a:r>
              <a:rPr lang="en-IN" dirty="0" err="1"/>
              <a:t>element,'dictionary</a:t>
            </a:r>
            <a:r>
              <a:rPr lang="en-IN" dirty="0"/>
              <a:t>:', sales)</a:t>
            </a:r>
          </a:p>
          <a:p>
            <a:pPr marL="0" indent="0">
              <a:buNone/>
            </a:pPr>
            <a:r>
              <a:rPr lang="en-IN" dirty="0"/>
              <a:t>element = </a:t>
            </a:r>
            <a:r>
              <a:rPr lang="en-IN" dirty="0" err="1"/>
              <a:t>sales.pop</a:t>
            </a:r>
            <a:r>
              <a:rPr lang="en-IN" dirty="0"/>
              <a:t>('guava')</a:t>
            </a:r>
          </a:p>
          <a:p>
            <a:pPr marL="0" indent="0">
              <a:buNone/>
            </a:pPr>
            <a:r>
              <a:rPr lang="en-IN" dirty="0"/>
              <a:t>Output: </a:t>
            </a:r>
          </a:p>
          <a:p>
            <a:pPr marL="0" indent="0">
              <a:buNone/>
            </a:pPr>
            <a:r>
              <a:rPr lang="en-IN" dirty="0"/>
              <a:t>Popped element: 2 dictionary: {'orange': 3, 'grapes': 4}</a:t>
            </a:r>
          </a:p>
          <a:p>
            <a:pPr marL="0" indent="0">
              <a:buNone/>
            </a:pPr>
            <a:r>
              <a:rPr lang="en-IN" dirty="0" err="1"/>
              <a:t>KeyError</a:t>
            </a:r>
            <a:r>
              <a:rPr lang="en-IN" dirty="0"/>
              <a:t>: 'guava'</a:t>
            </a:r>
          </a:p>
          <a:p>
            <a:pPr marL="0" indent="0">
              <a:buNone/>
            </a:pPr>
            <a:endParaRPr lang="en-IN" dirty="0"/>
          </a:p>
          <a:p>
            <a:pPr marL="0" indent="0">
              <a:buNone/>
            </a:pPr>
            <a:r>
              <a:rPr lang="en-IN" dirty="0"/>
              <a:t>b)  sales = { 'apple': 2, 'orange': 3, 'grapes': 4 }</a:t>
            </a:r>
          </a:p>
          <a:p>
            <a:pPr marL="0" indent="0">
              <a:buNone/>
            </a:pPr>
            <a:r>
              <a:rPr lang="en-IN" dirty="0"/>
              <a:t>element = </a:t>
            </a:r>
            <a:r>
              <a:rPr lang="en-IN" dirty="0" err="1"/>
              <a:t>sales.pop</a:t>
            </a:r>
            <a:r>
              <a:rPr lang="en-IN" dirty="0"/>
              <a:t>('guava', 'banana')</a:t>
            </a:r>
          </a:p>
          <a:p>
            <a:pPr marL="0" indent="0">
              <a:buNone/>
            </a:pPr>
            <a:r>
              <a:rPr lang="en-IN" dirty="0"/>
              <a:t>print('Popped element:', </a:t>
            </a:r>
            <a:r>
              <a:rPr lang="en-IN" dirty="0" err="1"/>
              <a:t>element,'dictionary</a:t>
            </a:r>
            <a:r>
              <a:rPr lang="en-IN" dirty="0"/>
              <a:t>:', sales)</a:t>
            </a:r>
          </a:p>
          <a:p>
            <a:pPr marL="0" indent="0">
              <a:buNone/>
            </a:pPr>
            <a:r>
              <a:rPr lang="en-IN" dirty="0"/>
              <a:t>Output: Popped element: banana dictionary: {'apple': 2, 'orange': 3, 'grapes': 4}</a:t>
            </a:r>
          </a:p>
          <a:p>
            <a:pPr marL="0" indent="0">
              <a:buNone/>
            </a:pPr>
            <a:endParaRPr lang="en-IN" dirty="0"/>
          </a:p>
        </p:txBody>
      </p:sp>
    </p:spTree>
    <p:extLst>
      <p:ext uri="{BB962C8B-B14F-4D97-AF65-F5344CB8AC3E}">
        <p14:creationId xmlns:p14="http://schemas.microsoft.com/office/powerpoint/2010/main" val="39546017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A33C-D23C-4381-8F67-926AD8FDBD3F}"/>
              </a:ext>
            </a:extLst>
          </p:cNvPr>
          <p:cNvSpPr>
            <a:spLocks noGrp="1"/>
          </p:cNvSpPr>
          <p:nvPr>
            <p:ph type="title"/>
          </p:nvPr>
        </p:nvSpPr>
        <p:spPr>
          <a:xfrm>
            <a:off x="838200" y="365125"/>
            <a:ext cx="10515600" cy="685753"/>
          </a:xfrm>
        </p:spPr>
        <p:txBody>
          <a:bodyPr>
            <a:normAutofit fontScale="90000"/>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B4B80BFB-4782-405C-B17A-16D5FB39A11D}"/>
              </a:ext>
            </a:extLst>
          </p:cNvPr>
          <p:cNvSpPr>
            <a:spLocks noGrp="1"/>
          </p:cNvSpPr>
          <p:nvPr>
            <p:ph idx="1"/>
          </p:nvPr>
        </p:nvSpPr>
        <p:spPr>
          <a:xfrm>
            <a:off x="491319" y="1392072"/>
            <a:ext cx="11327642" cy="5465928"/>
          </a:xfrm>
        </p:spPr>
        <p:txBody>
          <a:bodyPr>
            <a:normAutofit fontScale="85000" lnSpcReduction="10000"/>
          </a:bodyPr>
          <a:lstStyle/>
          <a:p>
            <a:pPr marL="0" indent="0">
              <a:buNone/>
            </a:pPr>
            <a:r>
              <a:rPr lang="en-IN" dirty="0"/>
              <a:t>10) </a:t>
            </a:r>
            <a:r>
              <a:rPr lang="en-IN" dirty="0" err="1"/>
              <a:t>setdefault</a:t>
            </a:r>
            <a:r>
              <a:rPr lang="en-IN" dirty="0"/>
              <a:t>(): It returns the value of a key (if the key is in dictionary). If not, it</a:t>
            </a:r>
          </a:p>
          <a:p>
            <a:pPr marL="0" indent="0">
              <a:buNone/>
            </a:pPr>
            <a:r>
              <a:rPr lang="en-IN" dirty="0"/>
              <a:t>inserts key with a value to the dictionary.</a:t>
            </a:r>
          </a:p>
          <a:p>
            <a:pPr marL="0" indent="0">
              <a:buNone/>
            </a:pPr>
            <a:r>
              <a:rPr lang="en-IN" dirty="0"/>
              <a:t>Syntax: </a:t>
            </a:r>
            <a:r>
              <a:rPr lang="en-IN" dirty="0" err="1"/>
              <a:t>dict.setdefault</a:t>
            </a:r>
            <a:r>
              <a:rPr lang="en-IN" dirty="0"/>
              <a:t>(key[, </a:t>
            </a:r>
            <a:r>
              <a:rPr lang="en-IN" dirty="0" err="1"/>
              <a:t>default_value</a:t>
            </a:r>
            <a:r>
              <a:rPr lang="en-IN" dirty="0"/>
              <a:t>])</a:t>
            </a:r>
          </a:p>
          <a:p>
            <a:pPr marL="0" indent="0">
              <a:buNone/>
            </a:pPr>
            <a:endParaRPr lang="en-IN" dirty="0"/>
          </a:p>
          <a:p>
            <a:pPr marL="0" indent="0">
              <a:buNone/>
            </a:pPr>
            <a:r>
              <a:rPr lang="en-IN" dirty="0"/>
              <a:t>It takes maximum of two parameters:</a:t>
            </a:r>
          </a:p>
          <a:p>
            <a:pPr marL="0" indent="0">
              <a:buNone/>
            </a:pPr>
            <a:r>
              <a:rPr lang="en-IN" dirty="0"/>
              <a:t>key - key to be searched in the dictionary</a:t>
            </a:r>
          </a:p>
          <a:p>
            <a:pPr marL="0" indent="0">
              <a:buNone/>
            </a:pPr>
            <a:r>
              <a:rPr lang="en-IN" dirty="0" err="1"/>
              <a:t>default_value</a:t>
            </a:r>
            <a:r>
              <a:rPr lang="en-IN" dirty="0"/>
              <a:t> (optional) - key with a value </a:t>
            </a:r>
            <a:r>
              <a:rPr lang="en-IN" dirty="0" err="1"/>
              <a:t>default_value</a:t>
            </a:r>
            <a:r>
              <a:rPr lang="en-IN" dirty="0"/>
              <a:t> is inserted to the dictionary if key</a:t>
            </a:r>
          </a:p>
          <a:p>
            <a:pPr marL="0" indent="0">
              <a:buNone/>
            </a:pPr>
            <a:r>
              <a:rPr lang="en-IN" dirty="0"/>
              <a:t>is not in the dictionary. If not provided, the </a:t>
            </a:r>
            <a:r>
              <a:rPr lang="en-IN" dirty="0" err="1"/>
              <a:t>default_value</a:t>
            </a:r>
            <a:r>
              <a:rPr lang="en-IN" dirty="0"/>
              <a:t> will be None.</a:t>
            </a:r>
          </a:p>
          <a:p>
            <a:pPr marL="0" indent="0">
              <a:buNone/>
            </a:pPr>
            <a:endParaRPr lang="en-IN" dirty="0"/>
          </a:p>
          <a:p>
            <a:pPr marL="0" indent="0">
              <a:buNone/>
            </a:pPr>
            <a:r>
              <a:rPr lang="en-IN" dirty="0"/>
              <a:t>The </a:t>
            </a:r>
            <a:r>
              <a:rPr lang="en-IN" dirty="0" err="1"/>
              <a:t>setdefault</a:t>
            </a:r>
            <a:r>
              <a:rPr lang="en-IN" dirty="0"/>
              <a:t>() returns:</a:t>
            </a:r>
          </a:p>
          <a:p>
            <a:pPr marL="0" indent="0">
              <a:buNone/>
            </a:pPr>
            <a:r>
              <a:rPr lang="en-IN" dirty="0"/>
              <a:t>value of the key if it is in the dictionary.</a:t>
            </a:r>
          </a:p>
          <a:p>
            <a:pPr marL="0" indent="0">
              <a:buNone/>
            </a:pPr>
            <a:r>
              <a:rPr lang="en-IN" dirty="0"/>
              <a:t>None if key is not in the dictionary and </a:t>
            </a:r>
            <a:r>
              <a:rPr lang="en-IN" dirty="0" err="1"/>
              <a:t>default_value</a:t>
            </a:r>
            <a:r>
              <a:rPr lang="en-IN" dirty="0"/>
              <a:t> is not specified</a:t>
            </a:r>
          </a:p>
          <a:p>
            <a:pPr marL="0" indent="0">
              <a:buNone/>
            </a:pPr>
            <a:r>
              <a:rPr lang="en-IN" dirty="0" err="1"/>
              <a:t>default_value</a:t>
            </a:r>
            <a:r>
              <a:rPr lang="en-IN" dirty="0"/>
              <a:t> if key is not in the dictionary and </a:t>
            </a:r>
            <a:r>
              <a:rPr lang="en-IN" dirty="0" err="1"/>
              <a:t>default_value</a:t>
            </a:r>
            <a:r>
              <a:rPr lang="en-IN" dirty="0"/>
              <a:t> is specified</a:t>
            </a:r>
          </a:p>
          <a:p>
            <a:pPr marL="0" indent="0">
              <a:buNone/>
            </a:pPr>
            <a:endParaRPr lang="en-IN" dirty="0"/>
          </a:p>
        </p:txBody>
      </p:sp>
    </p:spTree>
    <p:extLst>
      <p:ext uri="{BB962C8B-B14F-4D97-AF65-F5344CB8AC3E}">
        <p14:creationId xmlns:p14="http://schemas.microsoft.com/office/powerpoint/2010/main" val="16294271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EA3E9-F1B8-45E0-9ACC-9F1B9074421C}"/>
              </a:ext>
            </a:extLst>
          </p:cNvPr>
          <p:cNvSpPr>
            <a:spLocks noGrp="1"/>
          </p:cNvSpPr>
          <p:nvPr>
            <p:ph type="title"/>
          </p:nvPr>
        </p:nvSpPr>
        <p:spPr>
          <a:xfrm>
            <a:off x="838200" y="365125"/>
            <a:ext cx="10515600" cy="999651"/>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16CEC9AF-99AA-4722-AF6F-BCDB65F40F0C}"/>
              </a:ext>
            </a:extLst>
          </p:cNvPr>
          <p:cNvSpPr>
            <a:spLocks noGrp="1"/>
          </p:cNvSpPr>
          <p:nvPr>
            <p:ph idx="1"/>
          </p:nvPr>
        </p:nvSpPr>
        <p:spPr>
          <a:xfrm>
            <a:off x="838199" y="1596788"/>
            <a:ext cx="10653215" cy="5158854"/>
          </a:xfrm>
        </p:spPr>
        <p:txBody>
          <a:bodyPr>
            <a:normAutofit fontScale="85000" lnSpcReduction="20000"/>
          </a:bodyPr>
          <a:lstStyle/>
          <a:p>
            <a:pPr marL="0" indent="0">
              <a:buNone/>
            </a:pPr>
            <a:r>
              <a:rPr lang="en-IN" dirty="0"/>
              <a:t>Example:</a:t>
            </a:r>
          </a:p>
          <a:p>
            <a:pPr marL="0" indent="0">
              <a:buNone/>
            </a:pPr>
            <a:r>
              <a:rPr lang="en-IN" dirty="0"/>
              <a:t>person = {'name': '</a:t>
            </a:r>
            <a:r>
              <a:rPr lang="en-IN" dirty="0" err="1"/>
              <a:t>Phill</a:t>
            </a:r>
            <a:r>
              <a:rPr lang="en-IN" dirty="0"/>
              <a:t>', 'age': 22}</a:t>
            </a:r>
          </a:p>
          <a:p>
            <a:pPr marL="0" indent="0">
              <a:buNone/>
            </a:pPr>
            <a:r>
              <a:rPr lang="en-IN" dirty="0" err="1"/>
              <a:t>p_age</a:t>
            </a:r>
            <a:r>
              <a:rPr lang="en-IN" dirty="0"/>
              <a:t> = </a:t>
            </a:r>
            <a:r>
              <a:rPr lang="en-IN" dirty="0" err="1"/>
              <a:t>person.setdefault</a:t>
            </a:r>
            <a:r>
              <a:rPr lang="en-IN" dirty="0"/>
              <a:t>('age')</a:t>
            </a:r>
          </a:p>
          <a:p>
            <a:pPr marL="0" indent="0">
              <a:buNone/>
            </a:pPr>
            <a:r>
              <a:rPr lang="en-IN" dirty="0"/>
              <a:t>print('Age = ',</a:t>
            </a:r>
            <a:r>
              <a:rPr lang="en-IN" dirty="0" err="1"/>
              <a:t>p_age</a:t>
            </a:r>
            <a:r>
              <a:rPr lang="en-IN" dirty="0"/>
              <a:t>)</a:t>
            </a:r>
          </a:p>
          <a:p>
            <a:pPr marL="0" indent="0">
              <a:buNone/>
            </a:pPr>
            <a:r>
              <a:rPr lang="en-IN" dirty="0" err="1"/>
              <a:t>ht</a:t>
            </a:r>
            <a:r>
              <a:rPr lang="en-IN" dirty="0"/>
              <a:t> = </a:t>
            </a:r>
            <a:r>
              <a:rPr lang="en-IN" dirty="0" err="1"/>
              <a:t>person.setdefault</a:t>
            </a:r>
            <a:r>
              <a:rPr lang="en-IN" dirty="0"/>
              <a:t>('height')</a:t>
            </a:r>
          </a:p>
          <a:p>
            <a:pPr marL="0" indent="0">
              <a:buNone/>
            </a:pPr>
            <a:r>
              <a:rPr lang="en-IN" dirty="0"/>
              <a:t>print('height = ',</a:t>
            </a:r>
            <a:r>
              <a:rPr lang="en-IN" dirty="0" err="1"/>
              <a:t>ht</a:t>
            </a:r>
            <a:r>
              <a:rPr lang="en-IN" dirty="0"/>
              <a:t>)</a:t>
            </a:r>
          </a:p>
          <a:p>
            <a:pPr marL="0" indent="0">
              <a:buNone/>
            </a:pPr>
            <a:r>
              <a:rPr lang="en-IN" dirty="0" err="1"/>
              <a:t>sal</a:t>
            </a:r>
            <a:r>
              <a:rPr lang="en-IN" dirty="0"/>
              <a:t> = </a:t>
            </a:r>
            <a:r>
              <a:rPr lang="en-IN" dirty="0" err="1"/>
              <a:t>person.setdefault</a:t>
            </a:r>
            <a:r>
              <a:rPr lang="en-IN" dirty="0"/>
              <a:t>('salary', 30000)</a:t>
            </a:r>
          </a:p>
          <a:p>
            <a:pPr marL="0" indent="0">
              <a:buNone/>
            </a:pPr>
            <a:r>
              <a:rPr lang="en-IN" dirty="0"/>
              <a:t>print('salary = ',</a:t>
            </a:r>
            <a:r>
              <a:rPr lang="en-IN" dirty="0" err="1"/>
              <a:t>sal</a:t>
            </a:r>
            <a:r>
              <a:rPr lang="en-IN" dirty="0"/>
              <a:t>,'\</a:t>
            </a:r>
            <a:r>
              <a:rPr lang="en-IN" dirty="0" err="1"/>
              <a:t>n','person</a:t>
            </a:r>
            <a:r>
              <a:rPr lang="en-IN" dirty="0"/>
              <a:t>=',person)</a:t>
            </a:r>
          </a:p>
          <a:p>
            <a:pPr marL="0" indent="0">
              <a:buNone/>
            </a:pPr>
            <a:r>
              <a:rPr lang="en-IN" dirty="0"/>
              <a:t>Output:</a:t>
            </a:r>
          </a:p>
          <a:p>
            <a:pPr marL="0" indent="0">
              <a:buNone/>
            </a:pPr>
            <a:r>
              <a:rPr lang="en-IN" dirty="0"/>
              <a:t>Age =  22</a:t>
            </a:r>
          </a:p>
          <a:p>
            <a:pPr marL="0" indent="0">
              <a:buNone/>
            </a:pPr>
            <a:r>
              <a:rPr lang="en-IN" dirty="0"/>
              <a:t>height =  None</a:t>
            </a:r>
          </a:p>
          <a:p>
            <a:pPr marL="0" indent="0">
              <a:buNone/>
            </a:pPr>
            <a:r>
              <a:rPr lang="en-IN" dirty="0"/>
              <a:t>salary =  30000 </a:t>
            </a:r>
          </a:p>
          <a:p>
            <a:pPr marL="0" indent="0">
              <a:buNone/>
            </a:pPr>
            <a:r>
              <a:rPr lang="en-IN" dirty="0"/>
              <a:t> person= {'name': '</a:t>
            </a:r>
            <a:r>
              <a:rPr lang="en-IN" dirty="0" err="1"/>
              <a:t>Phill</a:t>
            </a:r>
            <a:r>
              <a:rPr lang="en-IN" dirty="0"/>
              <a:t>', 'age': 22, 'height': None, 'salary': 30000}</a:t>
            </a:r>
          </a:p>
        </p:txBody>
      </p:sp>
    </p:spTree>
    <p:extLst>
      <p:ext uri="{BB962C8B-B14F-4D97-AF65-F5344CB8AC3E}">
        <p14:creationId xmlns:p14="http://schemas.microsoft.com/office/powerpoint/2010/main" val="232051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B3BDE-1C4C-450B-B7B2-D6DE330DD315}"/>
              </a:ext>
            </a:extLst>
          </p:cNvPr>
          <p:cNvSpPr>
            <a:spLocks noGrp="1"/>
          </p:cNvSpPr>
          <p:nvPr>
            <p:ph type="title"/>
          </p:nvPr>
        </p:nvSpPr>
        <p:spPr>
          <a:xfrm>
            <a:off x="838200" y="365125"/>
            <a:ext cx="10515600" cy="904117"/>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C5091339-64F6-4184-A15E-CC0A4D565F9B}"/>
              </a:ext>
            </a:extLst>
          </p:cNvPr>
          <p:cNvSpPr>
            <a:spLocks noGrp="1"/>
          </p:cNvSpPr>
          <p:nvPr>
            <p:ph idx="1"/>
          </p:nvPr>
        </p:nvSpPr>
        <p:spPr>
          <a:xfrm>
            <a:off x="838200" y="1539021"/>
            <a:ext cx="10515600" cy="4953854"/>
          </a:xfrm>
        </p:spPr>
        <p:txBody>
          <a:bodyPr>
            <a:normAutofit/>
          </a:bodyPr>
          <a:lstStyle/>
          <a:p>
            <a:pPr marL="0" indent="0">
              <a:buNone/>
            </a:pPr>
            <a:r>
              <a:rPr lang="en-IN" sz="2600" dirty="0"/>
              <a:t>11) update(): It updates the dictionary with the elements from the another dictionary object or from an </a:t>
            </a:r>
            <a:r>
              <a:rPr lang="en-IN" sz="2600" dirty="0" err="1"/>
              <a:t>iterable</a:t>
            </a:r>
            <a:r>
              <a:rPr lang="en-IN" sz="2600" dirty="0"/>
              <a:t> of key/value pairs.</a:t>
            </a:r>
          </a:p>
          <a:p>
            <a:pPr marL="0" indent="0">
              <a:buNone/>
            </a:pPr>
            <a:r>
              <a:rPr lang="en-IN" sz="2600" dirty="0"/>
              <a:t>The update() method adds element(s) to the dictionary if the key is not in the dictionary. If the key is in the dictionary, it updates the key with the new value.</a:t>
            </a:r>
          </a:p>
          <a:p>
            <a:pPr marL="0" indent="0">
              <a:buNone/>
            </a:pPr>
            <a:r>
              <a:rPr lang="en-IN" sz="2600" dirty="0"/>
              <a:t>Syntax: </a:t>
            </a:r>
            <a:r>
              <a:rPr lang="en-IN" sz="2600" dirty="0" err="1"/>
              <a:t>dict.update</a:t>
            </a:r>
            <a:r>
              <a:rPr lang="en-IN" sz="2600" dirty="0"/>
              <a:t>([other])</a:t>
            </a:r>
          </a:p>
          <a:p>
            <a:pPr marL="0" indent="0">
              <a:buNone/>
            </a:pPr>
            <a:r>
              <a:rPr lang="en-IN" sz="2600" dirty="0"/>
              <a:t>It takes either a dictionary or an </a:t>
            </a:r>
            <a:r>
              <a:rPr lang="en-IN" sz="2600" dirty="0" err="1"/>
              <a:t>iterable</a:t>
            </a:r>
            <a:r>
              <a:rPr lang="en-IN" sz="2600" dirty="0"/>
              <a:t> object of key/value pairs (generally tuples). If update() is called without passing parameters, the dictionary remains unchanged.</a:t>
            </a:r>
          </a:p>
          <a:p>
            <a:pPr marL="0" indent="0">
              <a:buNone/>
            </a:pPr>
            <a:r>
              <a:rPr lang="en-IN" sz="2600" dirty="0"/>
              <a:t>It simply perform update, it doesn't return any value (returns None).</a:t>
            </a:r>
          </a:p>
        </p:txBody>
      </p:sp>
    </p:spTree>
    <p:extLst>
      <p:ext uri="{BB962C8B-B14F-4D97-AF65-F5344CB8AC3E}">
        <p14:creationId xmlns:p14="http://schemas.microsoft.com/office/powerpoint/2010/main" val="1297518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45ED4-2824-4DF0-916F-B1C429007D01}"/>
              </a:ext>
            </a:extLst>
          </p:cNvPr>
          <p:cNvSpPr>
            <a:spLocks noGrp="1"/>
          </p:cNvSpPr>
          <p:nvPr>
            <p:ph type="title"/>
          </p:nvPr>
        </p:nvSpPr>
        <p:spPr>
          <a:xfrm>
            <a:off x="917812" y="18625"/>
            <a:ext cx="10515600" cy="745647"/>
          </a:xfrm>
        </p:spPr>
        <p:txBody>
          <a:bodyPr/>
          <a:lstStyle/>
          <a:p>
            <a:pPr algn="ctr"/>
            <a:r>
              <a:rPr lang="en-IN" dirty="0"/>
              <a:t>List: Built-in methods</a:t>
            </a:r>
          </a:p>
        </p:txBody>
      </p:sp>
      <p:sp>
        <p:nvSpPr>
          <p:cNvPr id="3" name="Content Placeholder 2">
            <a:extLst>
              <a:ext uri="{FF2B5EF4-FFF2-40B4-BE49-F238E27FC236}">
                <a16:creationId xmlns:a16="http://schemas.microsoft.com/office/drawing/2014/main" id="{F9030F92-4E2B-4771-89CF-621F0DE9ADEC}"/>
              </a:ext>
            </a:extLst>
          </p:cNvPr>
          <p:cNvSpPr>
            <a:spLocks noGrp="1"/>
          </p:cNvSpPr>
          <p:nvPr>
            <p:ph idx="1"/>
          </p:nvPr>
        </p:nvSpPr>
        <p:spPr>
          <a:xfrm>
            <a:off x="559558" y="1378424"/>
            <a:ext cx="11232108" cy="5479576"/>
          </a:xfrm>
        </p:spPr>
        <p:txBody>
          <a:bodyPr>
            <a:normAutofit fontScale="77500" lnSpcReduction="20000"/>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sz="4100" dirty="0"/>
          </a:p>
          <a:p>
            <a:pPr marL="0" indent="0">
              <a:buNone/>
            </a:pPr>
            <a:r>
              <a:rPr lang="en-IN" sz="3100" b="1" dirty="0"/>
              <a:t>Remember:</a:t>
            </a:r>
            <a:r>
              <a:rPr lang="en-IN" sz="3100" dirty="0"/>
              <a:t> Except count(), index(), sorted() and copy(); all other methods modify original list.</a:t>
            </a:r>
          </a:p>
        </p:txBody>
      </p:sp>
      <p:graphicFrame>
        <p:nvGraphicFramePr>
          <p:cNvPr id="4" name="Content Placeholder 3">
            <a:extLst>
              <a:ext uri="{FF2B5EF4-FFF2-40B4-BE49-F238E27FC236}">
                <a16:creationId xmlns:a16="http://schemas.microsoft.com/office/drawing/2014/main" id="{6D789EED-5D09-4A49-AC2A-265543DDF97F}"/>
              </a:ext>
            </a:extLst>
          </p:cNvPr>
          <p:cNvGraphicFramePr>
            <a:graphicFrameLocks/>
          </p:cNvGraphicFramePr>
          <p:nvPr>
            <p:extLst>
              <p:ext uri="{D42A27DB-BD31-4B8C-83A1-F6EECF244321}">
                <p14:modId xmlns:p14="http://schemas.microsoft.com/office/powerpoint/2010/main" val="4187704347"/>
              </p:ext>
            </p:extLst>
          </p:nvPr>
        </p:nvGraphicFramePr>
        <p:xfrm>
          <a:off x="503824" y="795198"/>
          <a:ext cx="11369727" cy="5249088"/>
        </p:xfrm>
        <a:graphic>
          <a:graphicData uri="http://schemas.openxmlformats.org/drawingml/2006/table">
            <a:tbl>
              <a:tblPr/>
              <a:tblGrid>
                <a:gridCol w="1004855">
                  <a:extLst>
                    <a:ext uri="{9D8B030D-6E8A-4147-A177-3AD203B41FA5}">
                      <a16:colId xmlns:a16="http://schemas.microsoft.com/office/drawing/2014/main" val="4281609479"/>
                    </a:ext>
                  </a:extLst>
                </a:gridCol>
                <a:gridCol w="2083439">
                  <a:extLst>
                    <a:ext uri="{9D8B030D-6E8A-4147-A177-3AD203B41FA5}">
                      <a16:colId xmlns:a16="http://schemas.microsoft.com/office/drawing/2014/main" val="3056234073"/>
                    </a:ext>
                  </a:extLst>
                </a:gridCol>
                <a:gridCol w="8281433">
                  <a:extLst>
                    <a:ext uri="{9D8B030D-6E8A-4147-A177-3AD203B41FA5}">
                      <a16:colId xmlns:a16="http://schemas.microsoft.com/office/drawing/2014/main" val="1232544614"/>
                    </a:ext>
                  </a:extLst>
                </a:gridCol>
              </a:tblGrid>
              <a:tr h="435000">
                <a:tc>
                  <a:txBody>
                    <a:bodyPr/>
                    <a:lstStyle/>
                    <a:p>
                      <a:pPr algn="l" fontAlgn="t"/>
                      <a:r>
                        <a:rPr lang="en-IN" sz="2200" b="1" dirty="0">
                          <a:effectLst/>
                          <a:latin typeface="Times New Roman" panose="02020603050405020304" pitchFamily="18" charset="0"/>
                          <a:cs typeface="Times New Roman" panose="02020603050405020304" pitchFamily="18" charset="0"/>
                        </a:rPr>
                        <a:t>Sr. No.</a:t>
                      </a:r>
                    </a:p>
                  </a:txBody>
                  <a:tcPr marL="102144" marR="51072" marT="51072" marB="5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200" b="1" dirty="0">
                          <a:effectLst/>
                          <a:latin typeface="Times New Roman" panose="02020603050405020304" pitchFamily="18" charset="0"/>
                          <a:cs typeface="Times New Roman" panose="02020603050405020304" pitchFamily="18" charset="0"/>
                        </a:rPr>
                        <a:t>Method</a:t>
                      </a:r>
                    </a:p>
                  </a:txBody>
                  <a:tcPr marL="102144" marR="51072" marT="51072" marB="5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200" b="1" dirty="0">
                          <a:effectLst/>
                          <a:latin typeface="Times New Roman" panose="02020603050405020304" pitchFamily="18" charset="0"/>
                          <a:cs typeface="Times New Roman" panose="02020603050405020304" pitchFamily="18" charset="0"/>
                        </a:rPr>
                        <a:t>Description</a:t>
                      </a:r>
                    </a:p>
                  </a:txBody>
                  <a:tcPr marL="51072" marR="51072" marT="51072" marB="5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053712675"/>
                  </a:ext>
                </a:extLst>
              </a:tr>
              <a:tr h="435000">
                <a:tc>
                  <a:txBody>
                    <a:bodyPr/>
                    <a:lstStyle/>
                    <a:p>
                      <a:pPr algn="l" fontAlgn="t"/>
                      <a:r>
                        <a:rPr lang="en-IN" sz="2200" dirty="0">
                          <a:effectLst/>
                          <a:latin typeface="Times New Roman" panose="02020603050405020304" pitchFamily="18" charset="0"/>
                          <a:cs typeface="Times New Roman" panose="02020603050405020304" pitchFamily="18" charset="0"/>
                        </a:rPr>
                        <a:t>1</a:t>
                      </a:r>
                    </a:p>
                  </a:txBody>
                  <a:tcPr marL="102144" marR="51072" marT="51072" marB="5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algn="l" fontAlgn="t"/>
                      <a:r>
                        <a:rPr lang="en-IN" sz="2200" dirty="0">
                          <a:effectLst/>
                          <a:latin typeface="Times New Roman" panose="02020603050405020304" pitchFamily="18" charset="0"/>
                          <a:cs typeface="Times New Roman" panose="02020603050405020304" pitchFamily="18" charset="0"/>
                        </a:rPr>
                        <a:t>append()</a:t>
                      </a:r>
                    </a:p>
                  </a:txBody>
                  <a:tcPr marL="102144" marR="51072" marT="51072" marB="5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algn="l" fontAlgn="t"/>
                      <a:r>
                        <a:rPr lang="en-IN" sz="2200" dirty="0">
                          <a:effectLst/>
                          <a:latin typeface="Times New Roman" panose="02020603050405020304" pitchFamily="18" charset="0"/>
                          <a:cs typeface="Times New Roman" panose="02020603050405020304" pitchFamily="18" charset="0"/>
                        </a:rPr>
                        <a:t>Adds an element at the end of the list</a:t>
                      </a:r>
                    </a:p>
                  </a:txBody>
                  <a:tcPr marL="51072" marR="51072" marT="51072" marB="5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extLst>
                  <a:ext uri="{0D108BD9-81ED-4DB2-BD59-A6C34878D82A}">
                    <a16:rowId xmlns:a16="http://schemas.microsoft.com/office/drawing/2014/main" val="2413000770"/>
                  </a:ext>
                </a:extLst>
              </a:tr>
              <a:tr h="435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200" dirty="0">
                          <a:effectLst/>
                          <a:latin typeface="Times New Roman" panose="02020603050405020304" pitchFamily="18" charset="0"/>
                          <a:cs typeface="Times New Roman" panose="02020603050405020304" pitchFamily="18" charset="0"/>
                        </a:rPr>
                        <a:t>2</a:t>
                      </a:r>
                    </a:p>
                  </a:txBody>
                  <a:tcPr marL="102144" marR="51072" marT="51072" marB="5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200" dirty="0">
                          <a:effectLst/>
                          <a:latin typeface="Times New Roman" panose="02020603050405020304" pitchFamily="18" charset="0"/>
                          <a:cs typeface="Times New Roman" panose="02020603050405020304" pitchFamily="18" charset="0"/>
                        </a:rPr>
                        <a:t>extend()</a:t>
                      </a:r>
                    </a:p>
                  </a:txBody>
                  <a:tcPr marL="102144" marR="51072" marT="51072" marB="5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200" dirty="0">
                          <a:effectLst/>
                          <a:latin typeface="Times New Roman" panose="02020603050405020304" pitchFamily="18" charset="0"/>
                          <a:cs typeface="Times New Roman" panose="02020603050405020304" pitchFamily="18" charset="0"/>
                        </a:rPr>
                        <a:t>Add the elements of a list (or any </a:t>
                      </a:r>
                      <a:r>
                        <a:rPr lang="en-IN" sz="2200" dirty="0" err="1">
                          <a:effectLst/>
                          <a:latin typeface="Times New Roman" panose="02020603050405020304" pitchFamily="18" charset="0"/>
                          <a:cs typeface="Times New Roman" panose="02020603050405020304" pitchFamily="18" charset="0"/>
                        </a:rPr>
                        <a:t>iterable</a:t>
                      </a:r>
                      <a:r>
                        <a:rPr lang="en-IN" sz="2200" dirty="0">
                          <a:effectLst/>
                          <a:latin typeface="Times New Roman" panose="02020603050405020304" pitchFamily="18" charset="0"/>
                          <a:cs typeface="Times New Roman" panose="02020603050405020304" pitchFamily="18" charset="0"/>
                        </a:rPr>
                        <a:t>), to the end of the current list</a:t>
                      </a:r>
                    </a:p>
                  </a:txBody>
                  <a:tcPr marL="51072" marR="51072" marT="51072" marB="5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83705491"/>
                  </a:ext>
                </a:extLst>
              </a:tr>
              <a:tr h="435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200" dirty="0">
                          <a:effectLst/>
                          <a:latin typeface="Times New Roman" panose="02020603050405020304" pitchFamily="18" charset="0"/>
                          <a:cs typeface="Times New Roman" panose="02020603050405020304" pitchFamily="18" charset="0"/>
                        </a:rPr>
                        <a:t>3</a:t>
                      </a:r>
                    </a:p>
                  </a:txBody>
                  <a:tcPr marL="102144" marR="51072" marT="51072" marB="5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200" dirty="0">
                          <a:effectLst/>
                          <a:latin typeface="Times New Roman" panose="02020603050405020304" pitchFamily="18" charset="0"/>
                          <a:cs typeface="Times New Roman" panose="02020603050405020304" pitchFamily="18" charset="0"/>
                        </a:rPr>
                        <a:t>insert()</a:t>
                      </a:r>
                    </a:p>
                  </a:txBody>
                  <a:tcPr marL="102144" marR="51072" marT="51072" marB="5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algn="l" fontAlgn="t"/>
                      <a:r>
                        <a:rPr lang="en-IN" sz="2200" dirty="0">
                          <a:effectLst/>
                          <a:latin typeface="Times New Roman" panose="02020603050405020304" pitchFamily="18" charset="0"/>
                          <a:cs typeface="Times New Roman" panose="02020603050405020304" pitchFamily="18" charset="0"/>
                        </a:rPr>
                        <a:t>Adds an element at the specified position</a:t>
                      </a:r>
                    </a:p>
                  </a:txBody>
                  <a:tcPr marL="51072" marR="51072" marT="51072" marB="5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extLst>
                  <a:ext uri="{0D108BD9-81ED-4DB2-BD59-A6C34878D82A}">
                    <a16:rowId xmlns:a16="http://schemas.microsoft.com/office/drawing/2014/main" val="2068456084"/>
                  </a:ext>
                </a:extLst>
              </a:tr>
              <a:tr h="435000">
                <a:tc>
                  <a:txBody>
                    <a:bodyPr/>
                    <a:lstStyle/>
                    <a:p>
                      <a:pPr algn="l" fontAlgn="t"/>
                      <a:r>
                        <a:rPr lang="en-IN" sz="2200" dirty="0">
                          <a:effectLst/>
                          <a:latin typeface="Times New Roman" panose="02020603050405020304" pitchFamily="18" charset="0"/>
                          <a:cs typeface="Times New Roman" panose="02020603050405020304" pitchFamily="18" charset="0"/>
                        </a:rPr>
                        <a:t>4</a:t>
                      </a:r>
                    </a:p>
                  </a:txBody>
                  <a:tcPr marL="102144" marR="51072" marT="51072" marB="5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200" dirty="0">
                          <a:effectLst/>
                          <a:latin typeface="Times New Roman" panose="02020603050405020304" pitchFamily="18" charset="0"/>
                          <a:cs typeface="Times New Roman" panose="02020603050405020304" pitchFamily="18" charset="0"/>
                        </a:rPr>
                        <a:t>remove()</a:t>
                      </a:r>
                    </a:p>
                  </a:txBody>
                  <a:tcPr marL="102144" marR="51072" marT="51072" marB="5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200" dirty="0">
                          <a:effectLst/>
                          <a:latin typeface="Times New Roman" panose="02020603050405020304" pitchFamily="18" charset="0"/>
                          <a:cs typeface="Times New Roman" panose="02020603050405020304" pitchFamily="18" charset="0"/>
                        </a:rPr>
                        <a:t>Removes the first item with the specified value</a:t>
                      </a:r>
                    </a:p>
                  </a:txBody>
                  <a:tcPr marL="51072" marR="51072" marT="51072" marB="5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151829634"/>
                  </a:ext>
                </a:extLst>
              </a:tr>
              <a:tr h="435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200" dirty="0">
                          <a:effectLst/>
                          <a:latin typeface="Times New Roman" panose="02020603050405020304" pitchFamily="18" charset="0"/>
                          <a:cs typeface="Times New Roman" panose="02020603050405020304" pitchFamily="18" charset="0"/>
                        </a:rPr>
                        <a:t>5</a:t>
                      </a:r>
                    </a:p>
                  </a:txBody>
                  <a:tcPr marL="102144" marR="51072" marT="51072" marB="5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200" dirty="0">
                          <a:effectLst/>
                          <a:latin typeface="Times New Roman" panose="02020603050405020304" pitchFamily="18" charset="0"/>
                          <a:cs typeface="Times New Roman" panose="02020603050405020304" pitchFamily="18" charset="0"/>
                        </a:rPr>
                        <a:t>count()</a:t>
                      </a:r>
                    </a:p>
                  </a:txBody>
                  <a:tcPr marL="102144" marR="51072" marT="51072" marB="5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algn="l" fontAlgn="t"/>
                      <a:r>
                        <a:rPr lang="en-IN" sz="2200" dirty="0">
                          <a:effectLst/>
                          <a:latin typeface="Times New Roman" panose="02020603050405020304" pitchFamily="18" charset="0"/>
                          <a:cs typeface="Times New Roman" panose="02020603050405020304" pitchFamily="18" charset="0"/>
                        </a:rPr>
                        <a:t>Returns the number of elements with the specified value</a:t>
                      </a:r>
                    </a:p>
                  </a:txBody>
                  <a:tcPr marL="51072" marR="51072" marT="51072" marB="5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extLst>
                  <a:ext uri="{0D108BD9-81ED-4DB2-BD59-A6C34878D82A}">
                    <a16:rowId xmlns:a16="http://schemas.microsoft.com/office/drawing/2014/main" val="2632064132"/>
                  </a:ext>
                </a:extLst>
              </a:tr>
              <a:tr h="435000">
                <a:tc>
                  <a:txBody>
                    <a:bodyPr/>
                    <a:lstStyle/>
                    <a:p>
                      <a:pPr algn="l" fontAlgn="t"/>
                      <a:r>
                        <a:rPr lang="en-IN" sz="2200" dirty="0">
                          <a:effectLst/>
                          <a:latin typeface="Times New Roman" panose="02020603050405020304" pitchFamily="18" charset="0"/>
                          <a:cs typeface="Times New Roman" panose="02020603050405020304" pitchFamily="18" charset="0"/>
                        </a:rPr>
                        <a:t>6</a:t>
                      </a:r>
                    </a:p>
                  </a:txBody>
                  <a:tcPr marL="102144" marR="51072" marT="51072" marB="5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200" dirty="0">
                          <a:effectLst/>
                          <a:latin typeface="Times New Roman" panose="02020603050405020304" pitchFamily="18" charset="0"/>
                          <a:cs typeface="Times New Roman" panose="02020603050405020304" pitchFamily="18" charset="0"/>
                        </a:rPr>
                        <a:t>pop()</a:t>
                      </a:r>
                    </a:p>
                  </a:txBody>
                  <a:tcPr marL="102144" marR="51072" marT="51072" marB="5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200" dirty="0">
                          <a:effectLst/>
                          <a:latin typeface="Times New Roman" panose="02020603050405020304" pitchFamily="18" charset="0"/>
                          <a:cs typeface="Times New Roman" panose="02020603050405020304" pitchFamily="18" charset="0"/>
                        </a:rPr>
                        <a:t>Removes the element at the specified position</a:t>
                      </a:r>
                    </a:p>
                  </a:txBody>
                  <a:tcPr marL="51072" marR="51072" marT="51072" marB="5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88592415"/>
                  </a:ext>
                </a:extLst>
              </a:tr>
              <a:tr h="435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200" dirty="0">
                          <a:effectLst/>
                          <a:latin typeface="Times New Roman" panose="02020603050405020304" pitchFamily="18" charset="0"/>
                          <a:cs typeface="Times New Roman" panose="02020603050405020304" pitchFamily="18" charset="0"/>
                        </a:rPr>
                        <a:t>7</a:t>
                      </a:r>
                    </a:p>
                  </a:txBody>
                  <a:tcPr marL="102144" marR="51072" marT="51072" marB="5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200" dirty="0">
                          <a:effectLst/>
                          <a:latin typeface="Times New Roman" panose="02020603050405020304" pitchFamily="18" charset="0"/>
                          <a:cs typeface="Times New Roman" panose="02020603050405020304" pitchFamily="18" charset="0"/>
                        </a:rPr>
                        <a:t>reverse()</a:t>
                      </a:r>
                    </a:p>
                  </a:txBody>
                  <a:tcPr marL="102144" marR="51072" marT="51072" marB="5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algn="l" fontAlgn="t"/>
                      <a:r>
                        <a:rPr lang="en-IN" sz="2200" dirty="0">
                          <a:effectLst/>
                          <a:latin typeface="Times New Roman" panose="02020603050405020304" pitchFamily="18" charset="0"/>
                          <a:cs typeface="Times New Roman" panose="02020603050405020304" pitchFamily="18" charset="0"/>
                        </a:rPr>
                        <a:t>Reverses the order of the list</a:t>
                      </a:r>
                    </a:p>
                  </a:txBody>
                  <a:tcPr marL="51072" marR="51072" marT="51072" marB="5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extLst>
                  <a:ext uri="{0D108BD9-81ED-4DB2-BD59-A6C34878D82A}">
                    <a16:rowId xmlns:a16="http://schemas.microsoft.com/office/drawing/2014/main" val="2869875001"/>
                  </a:ext>
                </a:extLst>
              </a:tr>
              <a:tr h="435000">
                <a:tc>
                  <a:txBody>
                    <a:bodyPr/>
                    <a:lstStyle/>
                    <a:p>
                      <a:pPr algn="l" fontAlgn="t"/>
                      <a:r>
                        <a:rPr lang="en-IN" sz="2200" dirty="0">
                          <a:effectLst/>
                          <a:latin typeface="Times New Roman" panose="02020603050405020304" pitchFamily="18" charset="0"/>
                          <a:cs typeface="Times New Roman" panose="02020603050405020304" pitchFamily="18" charset="0"/>
                        </a:rPr>
                        <a:t>8</a:t>
                      </a:r>
                    </a:p>
                  </a:txBody>
                  <a:tcPr marL="102144" marR="51072" marT="51072" marB="5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200" dirty="0">
                          <a:effectLst/>
                          <a:latin typeface="Times New Roman" panose="02020603050405020304" pitchFamily="18" charset="0"/>
                          <a:cs typeface="Times New Roman" panose="02020603050405020304" pitchFamily="18" charset="0"/>
                        </a:rPr>
                        <a:t>sort() &amp; sorted()</a:t>
                      </a:r>
                    </a:p>
                  </a:txBody>
                  <a:tcPr marL="102144" marR="51072" marT="51072" marB="5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200" dirty="0">
                          <a:effectLst/>
                          <a:latin typeface="Times New Roman" panose="02020603050405020304" pitchFamily="18" charset="0"/>
                          <a:cs typeface="Times New Roman" panose="02020603050405020304" pitchFamily="18" charset="0"/>
                        </a:rPr>
                        <a:t>Sorts the list</a:t>
                      </a:r>
                    </a:p>
                  </a:txBody>
                  <a:tcPr marL="51072" marR="51072" marT="51072" marB="5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90002074"/>
                  </a:ext>
                </a:extLst>
              </a:tr>
              <a:tr h="435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200" dirty="0">
                          <a:effectLst/>
                          <a:latin typeface="Times New Roman" panose="02020603050405020304" pitchFamily="18" charset="0"/>
                          <a:cs typeface="Times New Roman" panose="02020603050405020304" pitchFamily="18" charset="0"/>
                        </a:rPr>
                        <a:t>9</a:t>
                      </a:r>
                    </a:p>
                  </a:txBody>
                  <a:tcPr marL="102144" marR="51072" marT="51072" marB="5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200" dirty="0">
                          <a:effectLst/>
                          <a:latin typeface="Times New Roman" panose="02020603050405020304" pitchFamily="18" charset="0"/>
                          <a:cs typeface="Times New Roman" panose="02020603050405020304" pitchFamily="18" charset="0"/>
                        </a:rPr>
                        <a:t>copy()</a:t>
                      </a:r>
                    </a:p>
                  </a:txBody>
                  <a:tcPr marL="102144" marR="51072" marT="51072" marB="5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200" dirty="0">
                          <a:effectLst/>
                          <a:latin typeface="Times New Roman" panose="02020603050405020304" pitchFamily="18" charset="0"/>
                          <a:cs typeface="Times New Roman" panose="02020603050405020304" pitchFamily="18" charset="0"/>
                        </a:rPr>
                        <a:t>Returns a copy of the list</a:t>
                      </a:r>
                    </a:p>
                  </a:txBody>
                  <a:tcPr marL="51072" marR="51072" marT="51072" marB="5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extLst>
                  <a:ext uri="{0D108BD9-81ED-4DB2-BD59-A6C34878D82A}">
                    <a16:rowId xmlns:a16="http://schemas.microsoft.com/office/drawing/2014/main" val="686871508"/>
                  </a:ext>
                </a:extLst>
              </a:tr>
              <a:tr h="435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200" dirty="0">
                          <a:effectLst/>
                          <a:latin typeface="Times New Roman" panose="02020603050405020304" pitchFamily="18" charset="0"/>
                          <a:cs typeface="Times New Roman" panose="02020603050405020304" pitchFamily="18" charset="0"/>
                        </a:rPr>
                        <a:t>10</a:t>
                      </a:r>
                    </a:p>
                  </a:txBody>
                  <a:tcPr marL="102144" marR="51072" marT="51072" marB="5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200" dirty="0">
                          <a:effectLst/>
                          <a:latin typeface="Times New Roman" panose="02020603050405020304" pitchFamily="18" charset="0"/>
                          <a:cs typeface="Times New Roman" panose="02020603050405020304" pitchFamily="18" charset="0"/>
                        </a:rPr>
                        <a:t>clear()</a:t>
                      </a:r>
                    </a:p>
                  </a:txBody>
                  <a:tcPr marL="102144" marR="51072" marT="51072" marB="5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200" dirty="0">
                          <a:effectLst/>
                          <a:latin typeface="Times New Roman" panose="02020603050405020304" pitchFamily="18" charset="0"/>
                          <a:cs typeface="Times New Roman" panose="02020603050405020304" pitchFamily="18" charset="0"/>
                        </a:rPr>
                        <a:t>Removes all the elements from the list</a:t>
                      </a:r>
                    </a:p>
                  </a:txBody>
                  <a:tcPr marL="51072" marR="51072" marT="51072" marB="5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40054811"/>
                  </a:ext>
                </a:extLst>
              </a:tr>
              <a:tr h="435000">
                <a:tc>
                  <a:txBody>
                    <a:bodyPr/>
                    <a:lstStyle/>
                    <a:p>
                      <a:pPr algn="l" fontAlgn="t"/>
                      <a:r>
                        <a:rPr lang="en-IN" sz="2200" dirty="0">
                          <a:effectLst/>
                          <a:latin typeface="Times New Roman" panose="02020603050405020304" pitchFamily="18" charset="0"/>
                          <a:cs typeface="Times New Roman" panose="02020603050405020304" pitchFamily="18" charset="0"/>
                        </a:rPr>
                        <a:t>11</a:t>
                      </a:r>
                    </a:p>
                  </a:txBody>
                  <a:tcPr marL="102144" marR="51072" marT="51072" marB="5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algn="l" fontAlgn="t"/>
                      <a:r>
                        <a:rPr lang="en-IN" sz="2200" dirty="0">
                          <a:effectLst/>
                          <a:latin typeface="Times New Roman" panose="02020603050405020304" pitchFamily="18" charset="0"/>
                          <a:cs typeface="Times New Roman" panose="02020603050405020304" pitchFamily="18" charset="0"/>
                        </a:rPr>
                        <a:t>index()</a:t>
                      </a:r>
                    </a:p>
                  </a:txBody>
                  <a:tcPr marL="102144" marR="51072" marT="51072" marB="5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200" dirty="0">
                          <a:effectLst/>
                          <a:latin typeface="Times New Roman" panose="02020603050405020304" pitchFamily="18" charset="0"/>
                          <a:cs typeface="Times New Roman" panose="02020603050405020304" pitchFamily="18" charset="0"/>
                        </a:rPr>
                        <a:t>Returns the index of the first element with the specified value</a:t>
                      </a:r>
                    </a:p>
                  </a:txBody>
                  <a:tcPr marL="51072" marR="51072" marT="51072" marB="51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extLst>
                  <a:ext uri="{0D108BD9-81ED-4DB2-BD59-A6C34878D82A}">
                    <a16:rowId xmlns:a16="http://schemas.microsoft.com/office/drawing/2014/main" val="4110482170"/>
                  </a:ext>
                </a:extLst>
              </a:tr>
            </a:tbl>
          </a:graphicData>
        </a:graphic>
      </p:graphicFrame>
    </p:spTree>
    <p:extLst>
      <p:ext uri="{BB962C8B-B14F-4D97-AF65-F5344CB8AC3E}">
        <p14:creationId xmlns:p14="http://schemas.microsoft.com/office/powerpoint/2010/main" val="12477033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6653D-2076-4ABF-B390-F87C04ECE65C}"/>
              </a:ext>
            </a:extLst>
          </p:cNvPr>
          <p:cNvSpPr>
            <a:spLocks noGrp="1"/>
          </p:cNvSpPr>
          <p:nvPr>
            <p:ph type="title"/>
          </p:nvPr>
        </p:nvSpPr>
        <p:spPr>
          <a:xfrm>
            <a:off x="838200" y="365126"/>
            <a:ext cx="10515600" cy="699400"/>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ADC4C7F6-E7BC-41B4-A481-D05BAA80CD39}"/>
              </a:ext>
            </a:extLst>
          </p:cNvPr>
          <p:cNvSpPr>
            <a:spLocks noGrp="1"/>
          </p:cNvSpPr>
          <p:nvPr>
            <p:ph idx="1"/>
          </p:nvPr>
        </p:nvSpPr>
        <p:spPr>
          <a:xfrm>
            <a:off x="838200" y="1269242"/>
            <a:ext cx="10515600" cy="5445457"/>
          </a:xfrm>
        </p:spPr>
        <p:txBody>
          <a:bodyPr>
            <a:normAutofit fontScale="85000" lnSpcReduction="20000"/>
          </a:bodyPr>
          <a:lstStyle/>
          <a:p>
            <a:pPr marL="0" indent="0">
              <a:buNone/>
            </a:pPr>
            <a:r>
              <a:rPr lang="en-IN" dirty="0"/>
              <a:t>Example:</a:t>
            </a:r>
          </a:p>
          <a:p>
            <a:pPr marL="0" indent="0">
              <a:buNone/>
            </a:pPr>
            <a:r>
              <a:rPr lang="en-IN" dirty="0"/>
              <a:t>d = {1: "one", 2: "three"}</a:t>
            </a:r>
          </a:p>
          <a:p>
            <a:pPr marL="0" indent="0">
              <a:buNone/>
            </a:pPr>
            <a:r>
              <a:rPr lang="en-IN" dirty="0"/>
              <a:t>d1 = {2: "two"}</a:t>
            </a:r>
          </a:p>
          <a:p>
            <a:pPr marL="0" indent="0">
              <a:buNone/>
            </a:pPr>
            <a:r>
              <a:rPr lang="en-IN" dirty="0" err="1"/>
              <a:t>d.update</a:t>
            </a:r>
            <a:r>
              <a:rPr lang="en-IN" dirty="0"/>
              <a:t>(d1)</a:t>
            </a:r>
          </a:p>
          <a:p>
            <a:pPr marL="0" indent="0">
              <a:buNone/>
            </a:pPr>
            <a:r>
              <a:rPr lang="en-IN" dirty="0"/>
              <a:t>print(d)</a:t>
            </a:r>
          </a:p>
          <a:p>
            <a:pPr marL="0" indent="0">
              <a:buNone/>
            </a:pPr>
            <a:r>
              <a:rPr lang="en-IN" dirty="0"/>
              <a:t>d1 = {3: "three"}</a:t>
            </a:r>
          </a:p>
          <a:p>
            <a:pPr marL="0" indent="0">
              <a:buNone/>
            </a:pPr>
            <a:r>
              <a:rPr lang="en-IN" dirty="0" err="1"/>
              <a:t>d.update</a:t>
            </a:r>
            <a:r>
              <a:rPr lang="en-IN" dirty="0"/>
              <a:t>(d1)</a:t>
            </a:r>
          </a:p>
          <a:p>
            <a:pPr marL="0" indent="0">
              <a:buNone/>
            </a:pPr>
            <a:r>
              <a:rPr lang="en-IN" dirty="0"/>
              <a:t>print(d)</a:t>
            </a:r>
          </a:p>
          <a:p>
            <a:pPr marL="0" indent="0">
              <a:buNone/>
            </a:pPr>
            <a:r>
              <a:rPr lang="en-IN" dirty="0" err="1"/>
              <a:t>d.update</a:t>
            </a:r>
            <a:r>
              <a:rPr lang="en-IN" dirty="0"/>
              <a:t>(y = 3, z = 0)</a:t>
            </a:r>
          </a:p>
          <a:p>
            <a:pPr marL="0" indent="0">
              <a:buNone/>
            </a:pPr>
            <a:r>
              <a:rPr lang="en-IN" dirty="0"/>
              <a:t>print(d)</a:t>
            </a:r>
          </a:p>
          <a:p>
            <a:pPr marL="0" indent="0">
              <a:buNone/>
            </a:pPr>
            <a:r>
              <a:rPr lang="en-IN" dirty="0"/>
              <a:t>Output:</a:t>
            </a:r>
          </a:p>
          <a:p>
            <a:pPr marL="0" indent="0">
              <a:buNone/>
            </a:pPr>
            <a:r>
              <a:rPr lang="en-IN" dirty="0"/>
              <a:t>{1: 'one', 2: 'two'}</a:t>
            </a:r>
          </a:p>
          <a:p>
            <a:pPr marL="0" indent="0">
              <a:buNone/>
            </a:pPr>
            <a:r>
              <a:rPr lang="en-IN" dirty="0"/>
              <a:t>{1: 'one', 2: 'two', 3: 'three'}</a:t>
            </a:r>
          </a:p>
          <a:p>
            <a:pPr marL="0" indent="0">
              <a:buNone/>
            </a:pPr>
            <a:r>
              <a:rPr lang="en-IN" dirty="0"/>
              <a:t>{1: 'one', 2: 'two', 3: 'three', 'y': 3, 'z': 0}</a:t>
            </a:r>
          </a:p>
        </p:txBody>
      </p:sp>
    </p:spTree>
    <p:extLst>
      <p:ext uri="{BB962C8B-B14F-4D97-AF65-F5344CB8AC3E}">
        <p14:creationId xmlns:p14="http://schemas.microsoft.com/office/powerpoint/2010/main" val="19338602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6DD2F-A900-451D-85E7-EB1D64C869DE}"/>
              </a:ext>
            </a:extLst>
          </p:cNvPr>
          <p:cNvSpPr>
            <a:spLocks noGrp="1"/>
          </p:cNvSpPr>
          <p:nvPr>
            <p:ph type="title"/>
          </p:nvPr>
        </p:nvSpPr>
        <p:spPr>
          <a:xfrm>
            <a:off x="838200" y="40944"/>
            <a:ext cx="10515600" cy="620974"/>
          </a:xfrm>
        </p:spPr>
        <p:txBody>
          <a:bodyPr>
            <a:normAutofit fontScale="90000"/>
          </a:bodyPr>
          <a:lstStyle/>
          <a:p>
            <a:pPr algn="ctr"/>
            <a:r>
              <a:rPr lang="en-IN" dirty="0"/>
              <a:t>Loop through dictionary</a:t>
            </a:r>
          </a:p>
        </p:txBody>
      </p:sp>
      <p:sp>
        <p:nvSpPr>
          <p:cNvPr id="3" name="Content Placeholder 2">
            <a:extLst>
              <a:ext uri="{FF2B5EF4-FFF2-40B4-BE49-F238E27FC236}">
                <a16:creationId xmlns:a16="http://schemas.microsoft.com/office/drawing/2014/main" id="{F5B16092-1497-4A1B-99DD-DA99195C25FB}"/>
              </a:ext>
            </a:extLst>
          </p:cNvPr>
          <p:cNvSpPr>
            <a:spLocks noGrp="1"/>
          </p:cNvSpPr>
          <p:nvPr>
            <p:ph idx="1"/>
          </p:nvPr>
        </p:nvSpPr>
        <p:spPr>
          <a:xfrm>
            <a:off x="163773" y="723331"/>
            <a:ext cx="11928143" cy="6223379"/>
          </a:xfrm>
        </p:spPr>
        <p:txBody>
          <a:bodyPr>
            <a:normAutofit/>
          </a:bodyPr>
          <a:lstStyle/>
          <a:p>
            <a:pPr marL="0" indent="0">
              <a:buNone/>
            </a:pPr>
            <a:r>
              <a:rPr lang="en-IN" dirty="0"/>
              <a:t>&gt;&gt;&gt; </a:t>
            </a:r>
            <a:r>
              <a:rPr lang="en-IN" dirty="0" err="1"/>
              <a:t>thisdict</a:t>
            </a:r>
            <a:r>
              <a:rPr lang="en-IN" dirty="0"/>
              <a:t> ={"brand": "Ford", "model": "Mustang", "year": 1964 }</a:t>
            </a:r>
          </a:p>
          <a:p>
            <a:pPr marL="0" indent="0">
              <a:buNone/>
            </a:pPr>
            <a:r>
              <a:rPr lang="en-IN" dirty="0"/>
              <a:t>&gt;&gt;&gt; </a:t>
            </a:r>
            <a:r>
              <a:rPr lang="en-IN" b="1" dirty="0"/>
              <a:t>for x in </a:t>
            </a:r>
            <a:r>
              <a:rPr lang="en-IN" b="1" dirty="0" err="1"/>
              <a:t>thisdict</a:t>
            </a:r>
            <a:r>
              <a:rPr lang="en-IN" b="1" dirty="0"/>
              <a:t>:</a:t>
            </a:r>
          </a:p>
          <a:p>
            <a:pPr marL="0" indent="0">
              <a:buNone/>
            </a:pPr>
            <a:r>
              <a:rPr lang="en-IN" b="1" dirty="0"/>
              <a:t>	print(x, end=" ")</a:t>
            </a:r>
          </a:p>
          <a:p>
            <a:pPr marL="0" indent="0">
              <a:buNone/>
            </a:pPr>
            <a:r>
              <a:rPr lang="en-IN" dirty="0"/>
              <a:t>brand model year</a:t>
            </a:r>
          </a:p>
          <a:p>
            <a:pPr marL="0" indent="0">
              <a:buNone/>
            </a:pPr>
            <a:r>
              <a:rPr lang="en-IN" dirty="0"/>
              <a:t>&gt;&gt;&gt; </a:t>
            </a:r>
            <a:r>
              <a:rPr lang="en-IN" b="1" dirty="0"/>
              <a:t>for </a:t>
            </a:r>
            <a:r>
              <a:rPr lang="en-IN" b="1" dirty="0" err="1"/>
              <a:t>i</a:t>
            </a:r>
            <a:r>
              <a:rPr lang="en-IN" b="1" dirty="0"/>
              <a:t> in </a:t>
            </a:r>
            <a:r>
              <a:rPr lang="en-IN" b="1" dirty="0" err="1"/>
              <a:t>thisdict</a:t>
            </a:r>
            <a:r>
              <a:rPr lang="en-IN" b="1" dirty="0"/>
              <a:t>:</a:t>
            </a:r>
          </a:p>
          <a:p>
            <a:pPr marL="0" indent="0">
              <a:buNone/>
            </a:pPr>
            <a:r>
              <a:rPr lang="en-IN" b="1" dirty="0"/>
              <a:t>	print(</a:t>
            </a:r>
            <a:r>
              <a:rPr lang="en-IN" b="1" dirty="0" err="1"/>
              <a:t>thisdict</a:t>
            </a:r>
            <a:r>
              <a:rPr lang="en-IN" b="1" dirty="0"/>
              <a:t>[</a:t>
            </a:r>
            <a:r>
              <a:rPr lang="en-IN" b="1" dirty="0" err="1"/>
              <a:t>i</a:t>
            </a:r>
            <a:r>
              <a:rPr lang="en-IN" b="1" dirty="0"/>
              <a:t>], end=" ")</a:t>
            </a:r>
            <a:r>
              <a:rPr lang="en-IN" dirty="0"/>
              <a:t>	</a:t>
            </a:r>
          </a:p>
          <a:p>
            <a:pPr marL="0" indent="0">
              <a:buNone/>
            </a:pPr>
            <a:r>
              <a:rPr lang="en-IN" dirty="0"/>
              <a:t>Ford Mustang 1964</a:t>
            </a:r>
          </a:p>
          <a:p>
            <a:pPr marL="0" indent="0">
              <a:buNone/>
            </a:pPr>
            <a:r>
              <a:rPr lang="en-IN" dirty="0"/>
              <a:t>&gt;&gt;&gt; </a:t>
            </a:r>
            <a:r>
              <a:rPr lang="en-IN" b="1" dirty="0"/>
              <a:t>for x, y in </a:t>
            </a:r>
            <a:r>
              <a:rPr lang="en-IN" b="1" dirty="0" err="1"/>
              <a:t>thisdict.items</a:t>
            </a:r>
            <a:r>
              <a:rPr lang="en-IN" b="1" dirty="0"/>
              <a:t>():</a:t>
            </a:r>
          </a:p>
          <a:p>
            <a:pPr marL="0" indent="0">
              <a:buNone/>
            </a:pPr>
            <a:r>
              <a:rPr lang="en-IN" b="1" dirty="0"/>
              <a:t>	print(x, y)</a:t>
            </a:r>
          </a:p>
          <a:p>
            <a:pPr marL="0" indent="0">
              <a:buNone/>
            </a:pPr>
            <a:r>
              <a:rPr lang="en-IN" dirty="0"/>
              <a:t>brand Ford</a:t>
            </a:r>
          </a:p>
          <a:p>
            <a:pPr marL="0" indent="0">
              <a:buNone/>
            </a:pPr>
            <a:r>
              <a:rPr lang="en-IN" dirty="0"/>
              <a:t>model Mustang</a:t>
            </a:r>
          </a:p>
          <a:p>
            <a:pPr marL="0" indent="0">
              <a:buNone/>
            </a:pPr>
            <a:r>
              <a:rPr lang="en-IN" dirty="0"/>
              <a:t>year 1964</a:t>
            </a:r>
          </a:p>
        </p:txBody>
      </p:sp>
    </p:spTree>
    <p:extLst>
      <p:ext uri="{BB962C8B-B14F-4D97-AF65-F5344CB8AC3E}">
        <p14:creationId xmlns:p14="http://schemas.microsoft.com/office/powerpoint/2010/main" val="15539749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240C7-AFC3-4477-B861-632F0B0D2FF9}"/>
              </a:ext>
            </a:extLst>
          </p:cNvPr>
          <p:cNvSpPr>
            <a:spLocks noGrp="1"/>
          </p:cNvSpPr>
          <p:nvPr>
            <p:ph type="title"/>
          </p:nvPr>
        </p:nvSpPr>
        <p:spPr>
          <a:xfrm>
            <a:off x="838200" y="365125"/>
            <a:ext cx="10515600" cy="781287"/>
          </a:xfrm>
        </p:spPr>
        <p:txBody>
          <a:bodyPr/>
          <a:lstStyle/>
          <a:p>
            <a:pPr algn="ctr"/>
            <a:r>
              <a:rPr lang="en-IN" dirty="0"/>
              <a:t>Membership in dictionary</a:t>
            </a:r>
          </a:p>
        </p:txBody>
      </p:sp>
      <p:sp>
        <p:nvSpPr>
          <p:cNvPr id="3" name="Content Placeholder 2">
            <a:extLst>
              <a:ext uri="{FF2B5EF4-FFF2-40B4-BE49-F238E27FC236}">
                <a16:creationId xmlns:a16="http://schemas.microsoft.com/office/drawing/2014/main" id="{10E00F80-8090-4744-95B4-B7CD7BC0C771}"/>
              </a:ext>
            </a:extLst>
          </p:cNvPr>
          <p:cNvSpPr>
            <a:spLocks noGrp="1"/>
          </p:cNvSpPr>
          <p:nvPr>
            <p:ph idx="1"/>
          </p:nvPr>
        </p:nvSpPr>
        <p:spPr>
          <a:xfrm>
            <a:off x="368489" y="1419366"/>
            <a:ext cx="11546007" cy="4967785"/>
          </a:xfrm>
        </p:spPr>
        <p:txBody>
          <a:bodyPr>
            <a:normAutofit lnSpcReduction="10000"/>
          </a:bodyPr>
          <a:lstStyle/>
          <a:p>
            <a:pPr marL="0" indent="0">
              <a:buNone/>
            </a:pPr>
            <a:r>
              <a:rPr lang="en-IN" dirty="0"/>
              <a:t>&gt;&gt;&gt; </a:t>
            </a:r>
            <a:r>
              <a:rPr lang="en-IN" dirty="0" err="1"/>
              <a:t>thisdict</a:t>
            </a:r>
            <a:r>
              <a:rPr lang="en-IN" dirty="0"/>
              <a:t> ={"brand": "Ford", "model": "</a:t>
            </a:r>
            <a:r>
              <a:rPr lang="en-IN" dirty="0" err="1"/>
              <a:t>Mustang","year</a:t>
            </a:r>
            <a:r>
              <a:rPr lang="en-IN" dirty="0"/>
              <a:t>": 1964 }</a:t>
            </a:r>
          </a:p>
          <a:p>
            <a:pPr marL="0" indent="0">
              <a:buNone/>
            </a:pPr>
            <a:r>
              <a:rPr lang="en-IN" dirty="0"/>
              <a:t>&gt;&gt;&gt; </a:t>
            </a:r>
            <a:r>
              <a:rPr lang="en-IN" b="1" dirty="0"/>
              <a:t>'year' in </a:t>
            </a:r>
            <a:r>
              <a:rPr lang="en-IN" b="1" dirty="0" err="1"/>
              <a:t>thisdict</a:t>
            </a:r>
            <a:r>
              <a:rPr lang="en-IN" b="1" dirty="0"/>
              <a:t>		</a:t>
            </a:r>
            <a:r>
              <a:rPr lang="en-IN" dirty="0"/>
              <a:t>#Checking in keys of </a:t>
            </a:r>
            <a:r>
              <a:rPr lang="en-IN" dirty="0" err="1"/>
              <a:t>thisdict</a:t>
            </a:r>
            <a:endParaRPr lang="en-IN" dirty="0"/>
          </a:p>
          <a:p>
            <a:pPr marL="0" indent="0">
              <a:buNone/>
            </a:pPr>
            <a:r>
              <a:rPr lang="en-IN" dirty="0"/>
              <a:t>True </a:t>
            </a:r>
          </a:p>
          <a:p>
            <a:pPr marL="0" indent="0">
              <a:buNone/>
            </a:pPr>
            <a:r>
              <a:rPr lang="en-IN" dirty="0"/>
              <a:t>&gt;&gt;&gt; </a:t>
            </a:r>
            <a:r>
              <a:rPr lang="en-IN" b="1" dirty="0"/>
              <a:t>print</a:t>
            </a:r>
            <a:r>
              <a:rPr lang="en-IN" dirty="0"/>
              <a:t>(</a:t>
            </a:r>
            <a:r>
              <a:rPr lang="en-IN" b="1" dirty="0"/>
              <a:t>'Ford' in </a:t>
            </a:r>
            <a:r>
              <a:rPr lang="en-IN" b="1" dirty="0" err="1"/>
              <a:t>thisdict</a:t>
            </a:r>
            <a:r>
              <a:rPr lang="en-IN" b="1" dirty="0"/>
              <a:t>) 	</a:t>
            </a:r>
            <a:r>
              <a:rPr lang="en-IN" dirty="0"/>
              <a:t>#Checking in keys of </a:t>
            </a:r>
            <a:r>
              <a:rPr lang="en-IN" dirty="0" err="1"/>
              <a:t>thisdict</a:t>
            </a:r>
            <a:endParaRPr lang="en-IN" b="1" dirty="0"/>
          </a:p>
          <a:p>
            <a:pPr marL="0" indent="0">
              <a:buNone/>
            </a:pPr>
            <a:r>
              <a:rPr lang="en-IN" dirty="0"/>
              <a:t>False</a:t>
            </a:r>
          </a:p>
          <a:p>
            <a:pPr marL="0" indent="0">
              <a:buNone/>
            </a:pPr>
            <a:r>
              <a:rPr lang="en-IN" dirty="0"/>
              <a:t>&gt;&gt;&gt; </a:t>
            </a:r>
            <a:r>
              <a:rPr lang="en-IN" b="1" dirty="0"/>
              <a:t>'Ford' in </a:t>
            </a:r>
            <a:r>
              <a:rPr lang="en-IN" b="1" dirty="0" err="1"/>
              <a:t>thisdict.values</a:t>
            </a:r>
            <a:r>
              <a:rPr lang="en-IN" b="1" dirty="0"/>
              <a:t>() </a:t>
            </a:r>
            <a:r>
              <a:rPr lang="en-IN" dirty="0"/>
              <a:t>#Checking in values of </a:t>
            </a:r>
            <a:r>
              <a:rPr lang="en-IN" dirty="0" err="1"/>
              <a:t>thisdict</a:t>
            </a:r>
            <a:endParaRPr lang="en-IN" b="1" dirty="0"/>
          </a:p>
          <a:p>
            <a:pPr marL="0" indent="0">
              <a:buNone/>
            </a:pPr>
            <a:r>
              <a:rPr lang="en-IN" dirty="0"/>
              <a:t>True</a:t>
            </a:r>
          </a:p>
          <a:p>
            <a:pPr marL="0" indent="0">
              <a:buNone/>
            </a:pPr>
            <a:r>
              <a:rPr lang="en-IN" dirty="0"/>
              <a:t>&gt;&gt;&gt; </a:t>
            </a:r>
            <a:r>
              <a:rPr lang="en-IN" b="1" dirty="0"/>
              <a:t>del </a:t>
            </a:r>
            <a:r>
              <a:rPr lang="en-IN" b="1" dirty="0" err="1"/>
              <a:t>thisdict</a:t>
            </a:r>
            <a:r>
              <a:rPr lang="en-IN" b="1" dirty="0"/>
              <a:t>['model’]</a:t>
            </a:r>
            <a:r>
              <a:rPr lang="en-IN" dirty="0"/>
              <a:t>	#Deleting specific element using key</a:t>
            </a:r>
          </a:p>
          <a:p>
            <a:pPr marL="0" indent="0">
              <a:buNone/>
            </a:pPr>
            <a:r>
              <a:rPr lang="en-IN" dirty="0"/>
              <a:t>&gt;&gt;&gt; </a:t>
            </a:r>
            <a:r>
              <a:rPr lang="en-IN" dirty="0" err="1"/>
              <a:t>thisdict</a:t>
            </a:r>
            <a:endParaRPr lang="en-IN" dirty="0"/>
          </a:p>
          <a:p>
            <a:pPr marL="0" indent="0">
              <a:buNone/>
            </a:pPr>
            <a:r>
              <a:rPr lang="en-IN" dirty="0"/>
              <a:t>{'brand': 'Ford', 'year': 1964}</a:t>
            </a:r>
          </a:p>
        </p:txBody>
      </p:sp>
    </p:spTree>
    <p:extLst>
      <p:ext uri="{BB962C8B-B14F-4D97-AF65-F5344CB8AC3E}">
        <p14:creationId xmlns:p14="http://schemas.microsoft.com/office/powerpoint/2010/main" val="13553343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A61E8-6841-4FF0-8306-7D9653262A8D}"/>
              </a:ext>
            </a:extLst>
          </p:cNvPr>
          <p:cNvSpPr>
            <a:spLocks noGrp="1"/>
          </p:cNvSpPr>
          <p:nvPr>
            <p:ph type="title"/>
          </p:nvPr>
        </p:nvSpPr>
        <p:spPr>
          <a:xfrm>
            <a:off x="838200" y="140268"/>
            <a:ext cx="10515600" cy="1081538"/>
          </a:xfrm>
        </p:spPr>
        <p:txBody>
          <a:bodyPr/>
          <a:lstStyle/>
          <a:p>
            <a:pPr algn="ctr"/>
            <a:r>
              <a:rPr lang="en-IN" dirty="0"/>
              <a:t>del keyword</a:t>
            </a:r>
          </a:p>
        </p:txBody>
      </p:sp>
      <p:sp>
        <p:nvSpPr>
          <p:cNvPr id="3" name="Content Placeholder 2">
            <a:extLst>
              <a:ext uri="{FF2B5EF4-FFF2-40B4-BE49-F238E27FC236}">
                <a16:creationId xmlns:a16="http://schemas.microsoft.com/office/drawing/2014/main" id="{B018F7AD-9891-4CC5-A04E-C5603F613462}"/>
              </a:ext>
            </a:extLst>
          </p:cNvPr>
          <p:cNvSpPr>
            <a:spLocks noGrp="1"/>
          </p:cNvSpPr>
          <p:nvPr>
            <p:ph idx="1"/>
          </p:nvPr>
        </p:nvSpPr>
        <p:spPr>
          <a:xfrm>
            <a:off x="218364" y="1221806"/>
            <a:ext cx="11682484" cy="5383710"/>
          </a:xfrm>
        </p:spPr>
        <p:txBody>
          <a:bodyPr>
            <a:normAutofit fontScale="85000" lnSpcReduction="20000"/>
          </a:bodyPr>
          <a:lstStyle/>
          <a:p>
            <a:r>
              <a:rPr lang="en-IN" dirty="0"/>
              <a:t>The del keyword is used to delete objects. </a:t>
            </a:r>
          </a:p>
          <a:p>
            <a:r>
              <a:rPr lang="en-IN" b="1" dirty="0"/>
              <a:t>In Python everything is an object, and ‘del’ keyword can be used to </a:t>
            </a:r>
          </a:p>
          <a:p>
            <a:pPr marL="0" indent="0">
              <a:buNone/>
            </a:pPr>
            <a:r>
              <a:rPr lang="en-IN" b="1" dirty="0"/>
              <a:t>   delete anything-</a:t>
            </a:r>
            <a:r>
              <a:rPr lang="en-IN" dirty="0"/>
              <a:t> variable, list, string, tuple, function and class or parts of a </a:t>
            </a:r>
            <a:r>
              <a:rPr lang="en-IN" dirty="0" err="1"/>
              <a:t>iterable</a:t>
            </a:r>
            <a:r>
              <a:rPr lang="en-IN" dirty="0"/>
              <a:t> etc.</a:t>
            </a:r>
          </a:p>
          <a:p>
            <a:pPr marL="0" indent="0">
              <a:buNone/>
            </a:pPr>
            <a:r>
              <a:rPr lang="en-IN" dirty="0"/>
              <a:t>Examples:</a:t>
            </a:r>
          </a:p>
          <a:p>
            <a:pPr marL="0" indent="0">
              <a:buNone/>
            </a:pPr>
            <a:r>
              <a:rPr lang="it-IT" dirty="0"/>
              <a:t>1) x = "hello"</a:t>
            </a:r>
          </a:p>
          <a:p>
            <a:pPr marL="0" indent="0">
              <a:buNone/>
            </a:pPr>
            <a:r>
              <a:rPr lang="it-IT" dirty="0"/>
              <a:t>del x</a:t>
            </a:r>
          </a:p>
          <a:p>
            <a:pPr marL="0" indent="0">
              <a:buNone/>
            </a:pPr>
            <a:r>
              <a:rPr lang="it-IT" dirty="0"/>
              <a:t>print(x) </a:t>
            </a:r>
          </a:p>
          <a:p>
            <a:pPr marL="0" indent="0">
              <a:buNone/>
            </a:pPr>
            <a:r>
              <a:rPr lang="it-IT" dirty="0"/>
              <a:t>Output: </a:t>
            </a:r>
            <a:r>
              <a:rPr lang="en-IN" dirty="0" err="1"/>
              <a:t>NameError</a:t>
            </a:r>
            <a:r>
              <a:rPr lang="en-IN" dirty="0"/>
              <a:t>: name 'x' is not defined</a:t>
            </a:r>
          </a:p>
          <a:p>
            <a:pPr marL="0" indent="0">
              <a:buNone/>
            </a:pPr>
            <a:endParaRPr lang="en-IN" dirty="0"/>
          </a:p>
          <a:p>
            <a:pPr marL="0" indent="0">
              <a:buNone/>
            </a:pPr>
            <a:r>
              <a:rPr lang="en-IN" dirty="0"/>
              <a:t>2) </a:t>
            </a:r>
            <a:r>
              <a:rPr lang="it-IT" dirty="0"/>
              <a:t>x = ["apple", "banana", "cherry"]</a:t>
            </a:r>
          </a:p>
          <a:p>
            <a:pPr marL="0" indent="0">
              <a:buNone/>
            </a:pPr>
            <a:r>
              <a:rPr lang="it-IT" dirty="0"/>
              <a:t>del x[0]</a:t>
            </a:r>
          </a:p>
          <a:p>
            <a:pPr marL="0" indent="0">
              <a:buNone/>
            </a:pPr>
            <a:r>
              <a:rPr lang="it-IT" dirty="0"/>
              <a:t>print(x) </a:t>
            </a:r>
          </a:p>
          <a:p>
            <a:pPr marL="0" indent="0">
              <a:buNone/>
            </a:pPr>
            <a:r>
              <a:rPr lang="en-IN" dirty="0"/>
              <a:t>Output: ['banana', 'cherry']</a:t>
            </a:r>
          </a:p>
          <a:p>
            <a:endParaRPr lang="en-IN" dirty="0"/>
          </a:p>
        </p:txBody>
      </p:sp>
    </p:spTree>
    <p:extLst>
      <p:ext uri="{BB962C8B-B14F-4D97-AF65-F5344CB8AC3E}">
        <p14:creationId xmlns:p14="http://schemas.microsoft.com/office/powerpoint/2010/main" val="26776173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A0458-A73C-4793-B647-BA4B143CB7C5}"/>
              </a:ext>
            </a:extLst>
          </p:cNvPr>
          <p:cNvSpPr>
            <a:spLocks noGrp="1"/>
          </p:cNvSpPr>
          <p:nvPr>
            <p:ph type="title"/>
          </p:nvPr>
        </p:nvSpPr>
        <p:spPr>
          <a:xfrm>
            <a:off x="838200" y="201683"/>
            <a:ext cx="10515600" cy="740013"/>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F7F8AE22-85ED-4449-8383-79A77D00F4F0}"/>
              </a:ext>
            </a:extLst>
          </p:cNvPr>
          <p:cNvSpPr>
            <a:spLocks noGrp="1"/>
          </p:cNvSpPr>
          <p:nvPr>
            <p:ph idx="1"/>
          </p:nvPr>
        </p:nvSpPr>
        <p:spPr>
          <a:xfrm>
            <a:off x="838200" y="941696"/>
            <a:ext cx="10515600" cy="5916304"/>
          </a:xfrm>
        </p:spPr>
        <p:txBody>
          <a:bodyPr>
            <a:normAutofit fontScale="70000" lnSpcReduction="20000"/>
          </a:bodyPr>
          <a:lstStyle/>
          <a:p>
            <a:pPr marL="0" indent="0">
              <a:buNone/>
            </a:pPr>
            <a:r>
              <a:rPr lang="en-IN" dirty="0"/>
              <a:t>3) </a:t>
            </a:r>
            <a:r>
              <a:rPr lang="en-IN" dirty="0" err="1"/>
              <a:t>my_list</a:t>
            </a:r>
            <a:r>
              <a:rPr lang="en-IN" dirty="0"/>
              <a:t> = [1, 2, 3, 4, 5, 6, 7, 8, 9]</a:t>
            </a:r>
          </a:p>
          <a:p>
            <a:pPr marL="0" indent="0">
              <a:buNone/>
            </a:pPr>
            <a:r>
              <a:rPr lang="en-IN" dirty="0"/>
              <a:t>del </a:t>
            </a:r>
            <a:r>
              <a:rPr lang="en-IN" dirty="0" err="1"/>
              <a:t>my_list</a:t>
            </a:r>
            <a:r>
              <a:rPr lang="en-IN" dirty="0"/>
              <a:t>[1:4]</a:t>
            </a:r>
          </a:p>
          <a:p>
            <a:pPr marL="0" indent="0">
              <a:buNone/>
            </a:pPr>
            <a:r>
              <a:rPr lang="en-IN" dirty="0"/>
              <a:t>print(</a:t>
            </a:r>
            <a:r>
              <a:rPr lang="en-IN" dirty="0" err="1"/>
              <a:t>my_list</a:t>
            </a:r>
            <a:r>
              <a:rPr lang="en-IN" dirty="0"/>
              <a:t>)</a:t>
            </a:r>
          </a:p>
          <a:p>
            <a:pPr marL="0" indent="0">
              <a:buNone/>
            </a:pPr>
            <a:r>
              <a:rPr lang="en-IN" dirty="0"/>
              <a:t>Output: [1, 5, 6, 7, 8, 9]</a:t>
            </a:r>
          </a:p>
          <a:p>
            <a:pPr marL="0" indent="0">
              <a:buNone/>
            </a:pPr>
            <a:endParaRPr lang="en-IN" dirty="0"/>
          </a:p>
          <a:p>
            <a:pPr marL="0" indent="0">
              <a:buNone/>
            </a:pPr>
            <a:r>
              <a:rPr lang="en-IN" dirty="0"/>
              <a:t>4) class </a:t>
            </a:r>
            <a:r>
              <a:rPr lang="en-IN" dirty="0" err="1"/>
              <a:t>MyClass</a:t>
            </a:r>
            <a:r>
              <a:rPr lang="en-IN" dirty="0"/>
              <a:t>:</a:t>
            </a:r>
          </a:p>
          <a:p>
            <a:pPr marL="0" indent="0">
              <a:buNone/>
            </a:pPr>
            <a:r>
              <a:rPr lang="en-IN" dirty="0"/>
              <a:t>  name = "John"</a:t>
            </a:r>
          </a:p>
          <a:p>
            <a:pPr marL="0" indent="0">
              <a:buNone/>
            </a:pPr>
            <a:r>
              <a:rPr lang="en-IN" dirty="0"/>
              <a:t>del </a:t>
            </a:r>
            <a:r>
              <a:rPr lang="en-IN" dirty="0" err="1"/>
              <a:t>MyClass</a:t>
            </a:r>
            <a:endParaRPr lang="en-IN" dirty="0"/>
          </a:p>
          <a:p>
            <a:pPr marL="0" indent="0">
              <a:buNone/>
            </a:pPr>
            <a:r>
              <a:rPr lang="en-IN" dirty="0"/>
              <a:t>print(</a:t>
            </a:r>
            <a:r>
              <a:rPr lang="en-IN" dirty="0" err="1"/>
              <a:t>MyClass</a:t>
            </a:r>
            <a:r>
              <a:rPr lang="en-IN" dirty="0"/>
              <a:t>)</a:t>
            </a:r>
          </a:p>
          <a:p>
            <a:pPr marL="0" indent="0">
              <a:buNone/>
            </a:pPr>
            <a:r>
              <a:rPr lang="en-IN" dirty="0"/>
              <a:t>Output: </a:t>
            </a:r>
            <a:r>
              <a:rPr lang="en-IN" dirty="0" err="1"/>
              <a:t>NameError</a:t>
            </a:r>
            <a:r>
              <a:rPr lang="en-IN" dirty="0"/>
              <a:t>: name ‘</a:t>
            </a:r>
            <a:r>
              <a:rPr lang="en-IN" dirty="0" err="1"/>
              <a:t>MyClass</a:t>
            </a:r>
            <a:r>
              <a:rPr lang="en-IN" dirty="0"/>
              <a:t>' is not defined</a:t>
            </a:r>
          </a:p>
          <a:p>
            <a:pPr marL="0" indent="0">
              <a:buNone/>
            </a:pPr>
            <a:endParaRPr lang="en-IN" dirty="0"/>
          </a:p>
          <a:p>
            <a:pPr marL="0" indent="0">
              <a:buNone/>
            </a:pPr>
            <a:r>
              <a:rPr lang="en-IN" dirty="0"/>
              <a:t>5) def </a:t>
            </a:r>
            <a:r>
              <a:rPr lang="en-IN" dirty="0" err="1"/>
              <a:t>Myfun</a:t>
            </a:r>
            <a:r>
              <a:rPr lang="en-IN" dirty="0"/>
              <a:t>():</a:t>
            </a:r>
          </a:p>
          <a:p>
            <a:pPr marL="0" indent="0">
              <a:buNone/>
            </a:pPr>
            <a:r>
              <a:rPr lang="en-IN" dirty="0"/>
              <a:t>  name = "John"</a:t>
            </a:r>
          </a:p>
          <a:p>
            <a:pPr marL="0" indent="0">
              <a:buNone/>
            </a:pPr>
            <a:r>
              <a:rPr lang="en-IN" dirty="0" err="1"/>
              <a:t>Myfun</a:t>
            </a:r>
            <a:r>
              <a:rPr lang="en-IN" dirty="0"/>
              <a:t>()</a:t>
            </a:r>
          </a:p>
          <a:p>
            <a:pPr marL="0" indent="0">
              <a:buNone/>
            </a:pPr>
            <a:r>
              <a:rPr lang="en-IN" dirty="0"/>
              <a:t>del </a:t>
            </a:r>
            <a:r>
              <a:rPr lang="en-IN" dirty="0" err="1"/>
              <a:t>Myfun</a:t>
            </a:r>
            <a:endParaRPr lang="en-IN" dirty="0"/>
          </a:p>
          <a:p>
            <a:pPr marL="0" indent="0">
              <a:buNone/>
            </a:pPr>
            <a:r>
              <a:rPr lang="en-IN" dirty="0"/>
              <a:t>print(</a:t>
            </a:r>
            <a:r>
              <a:rPr lang="en-IN" dirty="0" err="1"/>
              <a:t>Myfun</a:t>
            </a:r>
            <a:r>
              <a:rPr lang="en-IN" dirty="0"/>
              <a:t>)</a:t>
            </a:r>
          </a:p>
          <a:p>
            <a:pPr marL="0" indent="0">
              <a:buNone/>
            </a:pPr>
            <a:r>
              <a:rPr lang="en-IN" dirty="0"/>
              <a:t>Output: </a:t>
            </a:r>
            <a:r>
              <a:rPr lang="en-IN" dirty="0" err="1"/>
              <a:t>NameError</a:t>
            </a:r>
            <a:r>
              <a:rPr lang="en-IN" dirty="0"/>
              <a:t>: name '</a:t>
            </a:r>
            <a:r>
              <a:rPr lang="en-IN" dirty="0" err="1"/>
              <a:t>Myfun</a:t>
            </a:r>
            <a:r>
              <a:rPr lang="en-IN" dirty="0"/>
              <a:t>' is not defined</a:t>
            </a:r>
          </a:p>
        </p:txBody>
      </p:sp>
    </p:spTree>
    <p:extLst>
      <p:ext uri="{BB962C8B-B14F-4D97-AF65-F5344CB8AC3E}">
        <p14:creationId xmlns:p14="http://schemas.microsoft.com/office/powerpoint/2010/main" val="7849627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0A9D-B650-4E12-A2AA-E75FC3FF8C92}"/>
              </a:ext>
            </a:extLst>
          </p:cNvPr>
          <p:cNvSpPr>
            <a:spLocks noGrp="1"/>
          </p:cNvSpPr>
          <p:nvPr>
            <p:ph type="title"/>
          </p:nvPr>
        </p:nvSpPr>
        <p:spPr>
          <a:xfrm>
            <a:off x="838200" y="365125"/>
            <a:ext cx="10515600" cy="917765"/>
          </a:xfrm>
        </p:spPr>
        <p:txBody>
          <a:bodyPr/>
          <a:lstStyle/>
          <a:p>
            <a:pPr algn="ctr"/>
            <a:r>
              <a:rPr lang="en-IN"/>
              <a:t>List Comprehension</a:t>
            </a:r>
            <a:endParaRPr lang="en-IN" dirty="0"/>
          </a:p>
        </p:txBody>
      </p:sp>
      <p:sp>
        <p:nvSpPr>
          <p:cNvPr id="3" name="Content Placeholder 2">
            <a:extLst>
              <a:ext uri="{FF2B5EF4-FFF2-40B4-BE49-F238E27FC236}">
                <a16:creationId xmlns:a16="http://schemas.microsoft.com/office/drawing/2014/main" id="{6A650F0B-46A7-4187-9C08-70F0872ABCD7}"/>
              </a:ext>
            </a:extLst>
          </p:cNvPr>
          <p:cNvSpPr>
            <a:spLocks noGrp="1"/>
          </p:cNvSpPr>
          <p:nvPr>
            <p:ph idx="1"/>
          </p:nvPr>
        </p:nvSpPr>
        <p:spPr>
          <a:xfrm>
            <a:off x="838200" y="1392072"/>
            <a:ext cx="10515600" cy="4784891"/>
          </a:xfrm>
        </p:spPr>
        <p:txBody>
          <a:bodyPr>
            <a:normAutofit/>
          </a:bodyPr>
          <a:lstStyle/>
          <a:p>
            <a:r>
              <a:rPr lang="en-IN" dirty="0"/>
              <a:t>List comprehension provides a concise way to apply an operation to the values in a sequence. It creates a new list in which each element is the result of applying a given operation to a value from a sequence (e.g., the elements in another list).  </a:t>
            </a:r>
          </a:p>
          <a:p>
            <a:r>
              <a:rPr lang="en-IN" dirty="0"/>
              <a:t>Example:</a:t>
            </a:r>
          </a:p>
          <a:p>
            <a:pPr marL="0" indent="0">
              <a:buNone/>
            </a:pPr>
            <a:r>
              <a:rPr lang="en-IN" dirty="0"/>
              <a:t>L = [x**2 for x in range(1,7)]</a:t>
            </a:r>
          </a:p>
          <a:p>
            <a:pPr marL="0" indent="0">
              <a:buNone/>
            </a:pPr>
            <a:r>
              <a:rPr lang="en-IN" dirty="0"/>
              <a:t>print (L)</a:t>
            </a:r>
          </a:p>
          <a:p>
            <a:pPr marL="0" indent="0">
              <a:buNone/>
            </a:pPr>
            <a:r>
              <a:rPr lang="en-IN" dirty="0"/>
              <a:t>Output: [1, 4, 9, 16, 25, 36]</a:t>
            </a:r>
          </a:p>
        </p:txBody>
      </p:sp>
    </p:spTree>
    <p:extLst>
      <p:ext uri="{BB962C8B-B14F-4D97-AF65-F5344CB8AC3E}">
        <p14:creationId xmlns:p14="http://schemas.microsoft.com/office/powerpoint/2010/main" val="21459474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9929F-CE23-4233-A448-CC188ED5E220}"/>
              </a:ext>
            </a:extLst>
          </p:cNvPr>
          <p:cNvSpPr>
            <a:spLocks noGrp="1"/>
          </p:cNvSpPr>
          <p:nvPr>
            <p:ph type="title"/>
          </p:nvPr>
        </p:nvSpPr>
        <p:spPr>
          <a:xfrm>
            <a:off x="838200" y="365126"/>
            <a:ext cx="10515600" cy="603866"/>
          </a:xfrm>
        </p:spPr>
        <p:txBody>
          <a:bodyPr>
            <a:normAutofit fontScale="90000"/>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2BFDD68E-7E66-45F4-9BE1-FC0F46FCADCC}"/>
              </a:ext>
            </a:extLst>
          </p:cNvPr>
          <p:cNvSpPr>
            <a:spLocks noGrp="1"/>
          </p:cNvSpPr>
          <p:nvPr>
            <p:ph idx="1"/>
          </p:nvPr>
        </p:nvSpPr>
        <p:spPr>
          <a:xfrm>
            <a:off x="464023" y="1405718"/>
            <a:ext cx="11395881" cy="5295333"/>
          </a:xfrm>
        </p:spPr>
        <p:txBody>
          <a:bodyPr/>
          <a:lstStyle/>
          <a:p>
            <a:r>
              <a:rPr lang="en-IN" dirty="0"/>
              <a:t>The for clause in a list comprehension can be followed by one or more if and for statements that are applied to the values produced by the outer for clause.  These additional clauses modify the sequence of values generated by the first for clause and produce a new sequence of values, to which the operation associated with the comprehension is applied.</a:t>
            </a:r>
          </a:p>
          <a:p>
            <a:r>
              <a:rPr lang="en-IN" dirty="0"/>
              <a:t>Example:</a:t>
            </a:r>
          </a:p>
          <a:p>
            <a:pPr marL="0" indent="0">
              <a:buNone/>
            </a:pPr>
            <a:r>
              <a:rPr lang="en-IN" dirty="0"/>
              <a:t>mixed = [1, 2, 'a', 3, 4.0]</a:t>
            </a:r>
          </a:p>
          <a:p>
            <a:pPr marL="0" indent="0">
              <a:buNone/>
            </a:pPr>
            <a:r>
              <a:rPr lang="en-IN" dirty="0"/>
              <a:t>L=[x**2 for x in mixed if type(x) == int]</a:t>
            </a:r>
          </a:p>
          <a:p>
            <a:pPr marL="0" indent="0">
              <a:buNone/>
            </a:pPr>
            <a:r>
              <a:rPr lang="en-IN" dirty="0"/>
              <a:t>print (L) </a:t>
            </a:r>
          </a:p>
          <a:p>
            <a:pPr marL="0" indent="0">
              <a:buNone/>
            </a:pPr>
            <a:r>
              <a:rPr lang="en-IN" dirty="0"/>
              <a:t>Output: [1, 4, 9]</a:t>
            </a:r>
          </a:p>
          <a:p>
            <a:endParaRPr lang="en-IN" dirty="0"/>
          </a:p>
        </p:txBody>
      </p:sp>
    </p:spTree>
    <p:extLst>
      <p:ext uri="{BB962C8B-B14F-4D97-AF65-F5344CB8AC3E}">
        <p14:creationId xmlns:p14="http://schemas.microsoft.com/office/powerpoint/2010/main" val="12098080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25A39-9468-46D7-B9E6-CE926076B1AF}"/>
              </a:ext>
            </a:extLst>
          </p:cNvPr>
          <p:cNvSpPr>
            <a:spLocks noGrp="1"/>
          </p:cNvSpPr>
          <p:nvPr>
            <p:ph type="title"/>
          </p:nvPr>
        </p:nvSpPr>
        <p:spPr>
          <a:xfrm>
            <a:off x="838200" y="365125"/>
            <a:ext cx="10515600" cy="1026947"/>
          </a:xfrm>
        </p:spPr>
        <p:txBody>
          <a:bodyPr/>
          <a:lstStyle/>
          <a:p>
            <a:pPr algn="ctr"/>
            <a:r>
              <a:rPr lang="en-IN" dirty="0"/>
              <a:t>Module</a:t>
            </a:r>
          </a:p>
        </p:txBody>
      </p:sp>
      <p:sp>
        <p:nvSpPr>
          <p:cNvPr id="3" name="Content Placeholder 2">
            <a:extLst>
              <a:ext uri="{FF2B5EF4-FFF2-40B4-BE49-F238E27FC236}">
                <a16:creationId xmlns:a16="http://schemas.microsoft.com/office/drawing/2014/main" id="{CC6A685A-8EF8-4F54-87E0-CA4EB6582C7D}"/>
              </a:ext>
            </a:extLst>
          </p:cNvPr>
          <p:cNvSpPr>
            <a:spLocks noGrp="1"/>
          </p:cNvSpPr>
          <p:nvPr>
            <p:ph idx="1"/>
          </p:nvPr>
        </p:nvSpPr>
        <p:spPr>
          <a:xfrm>
            <a:off x="491319" y="1392072"/>
            <a:ext cx="11259403" cy="5295331"/>
          </a:xfrm>
        </p:spPr>
        <p:txBody>
          <a:bodyPr/>
          <a:lstStyle/>
          <a:p>
            <a:r>
              <a:rPr lang="en-IN" dirty="0"/>
              <a:t> It is possible to store parts of a program in multiple files in python.</a:t>
            </a:r>
          </a:p>
          <a:p>
            <a:r>
              <a:rPr lang="en-IN" dirty="0"/>
              <a:t>Python </a:t>
            </a:r>
            <a:r>
              <a:rPr lang="en-IN" b="1" dirty="0"/>
              <a:t>module</a:t>
            </a:r>
            <a:r>
              <a:rPr lang="en-IN" dirty="0"/>
              <a:t> provides us that feature.</a:t>
            </a:r>
          </a:p>
          <a:p>
            <a:r>
              <a:rPr lang="en-IN" dirty="0"/>
              <a:t>A module is a .</a:t>
            </a:r>
            <a:r>
              <a:rPr lang="en-IN" dirty="0" err="1"/>
              <a:t>py</a:t>
            </a:r>
            <a:r>
              <a:rPr lang="en-IN" dirty="0"/>
              <a:t> file containing Python definitions and statements.</a:t>
            </a:r>
          </a:p>
          <a:p>
            <a:r>
              <a:rPr lang="en-IN" dirty="0"/>
              <a:t>There are 2 types of modules in python:</a:t>
            </a:r>
          </a:p>
          <a:p>
            <a:pPr marL="0" indent="0">
              <a:buNone/>
            </a:pPr>
            <a:r>
              <a:rPr lang="en-IN" dirty="0"/>
              <a:t>1) Built-in	2) User-defined</a:t>
            </a:r>
          </a:p>
          <a:p>
            <a:pPr marL="0" indent="0">
              <a:buNone/>
            </a:pPr>
            <a:r>
              <a:rPr lang="en-IN" b="1" dirty="0"/>
              <a:t>1)  Built-in module: </a:t>
            </a:r>
            <a:r>
              <a:rPr lang="en-IN" dirty="0"/>
              <a:t>They are predefined. We can directly use methods and variables available in it. There are hundreds of built-in modules in python.</a:t>
            </a:r>
          </a:p>
          <a:p>
            <a:r>
              <a:rPr lang="en-IN" dirty="0"/>
              <a:t>Example: We have used reduce() function which is in ‘</a:t>
            </a:r>
            <a:r>
              <a:rPr lang="en-IN" dirty="0" err="1"/>
              <a:t>functools</a:t>
            </a:r>
            <a:r>
              <a:rPr lang="en-IN" dirty="0"/>
              <a:t>’ module. Other built-in modules are- re (regular expression), </a:t>
            </a:r>
            <a:r>
              <a:rPr lang="en-IN" dirty="0" err="1"/>
              <a:t>numpy</a:t>
            </a:r>
            <a:r>
              <a:rPr lang="en-IN" dirty="0"/>
              <a:t>, </a:t>
            </a:r>
            <a:r>
              <a:rPr lang="en-IN" dirty="0" err="1"/>
              <a:t>sympy</a:t>
            </a:r>
            <a:r>
              <a:rPr lang="en-IN" dirty="0"/>
              <a:t>, </a:t>
            </a:r>
            <a:r>
              <a:rPr lang="en-IN" dirty="0" err="1"/>
              <a:t>scipy</a:t>
            </a:r>
            <a:r>
              <a:rPr lang="en-IN" dirty="0"/>
              <a:t>, flask, Django, pandas, pyramid etc.</a:t>
            </a:r>
          </a:p>
        </p:txBody>
      </p:sp>
    </p:spTree>
    <p:extLst>
      <p:ext uri="{BB962C8B-B14F-4D97-AF65-F5344CB8AC3E}">
        <p14:creationId xmlns:p14="http://schemas.microsoft.com/office/powerpoint/2010/main" val="19238515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B7FF3-937E-4990-B2DF-45B1DDD10242}"/>
              </a:ext>
            </a:extLst>
          </p:cNvPr>
          <p:cNvSpPr>
            <a:spLocks noGrp="1"/>
          </p:cNvSpPr>
          <p:nvPr>
            <p:ph type="title"/>
          </p:nvPr>
        </p:nvSpPr>
        <p:spPr>
          <a:xfrm>
            <a:off x="838200" y="-3364"/>
            <a:ext cx="10515600" cy="726696"/>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689AA1D0-358E-4FF0-A125-B0C75098B769}"/>
              </a:ext>
            </a:extLst>
          </p:cNvPr>
          <p:cNvSpPr>
            <a:spLocks noGrp="1"/>
          </p:cNvSpPr>
          <p:nvPr>
            <p:ph idx="1"/>
          </p:nvPr>
        </p:nvSpPr>
        <p:spPr>
          <a:xfrm>
            <a:off x="300251" y="723332"/>
            <a:ext cx="11546005" cy="6134668"/>
          </a:xfrm>
        </p:spPr>
        <p:txBody>
          <a:bodyPr>
            <a:normAutofit fontScale="92500"/>
          </a:bodyPr>
          <a:lstStyle/>
          <a:p>
            <a:pPr marL="0" indent="0">
              <a:buNone/>
            </a:pPr>
            <a:r>
              <a:rPr lang="en-IN" b="1" dirty="0"/>
              <a:t>2) User-defined module:</a:t>
            </a:r>
            <a:r>
              <a:rPr lang="en-IN" dirty="0"/>
              <a:t> A module can define functions, classes and variables. A module can also include runnable code. They are created by programmer to use in other files.</a:t>
            </a:r>
          </a:p>
          <a:p>
            <a:r>
              <a:rPr lang="en-IN" dirty="0"/>
              <a:t>Example: Create a file called ‘circle.py’. Contents of circle.py are given below:</a:t>
            </a:r>
          </a:p>
          <a:p>
            <a:pPr marL="0" indent="0">
              <a:buNone/>
            </a:pPr>
            <a:r>
              <a:rPr lang="en-IN" dirty="0"/>
              <a:t>pi = 3.14159</a:t>
            </a:r>
          </a:p>
          <a:p>
            <a:pPr marL="0" indent="0">
              <a:buNone/>
            </a:pPr>
            <a:r>
              <a:rPr lang="en-IN" dirty="0"/>
              <a:t>def area(radius):</a:t>
            </a:r>
          </a:p>
          <a:p>
            <a:pPr marL="0" indent="0">
              <a:buNone/>
            </a:pPr>
            <a:r>
              <a:rPr lang="en-IN" dirty="0"/>
              <a:t>    return pi*(radius**2) </a:t>
            </a:r>
          </a:p>
          <a:p>
            <a:pPr marL="0" indent="0">
              <a:buNone/>
            </a:pPr>
            <a:r>
              <a:rPr lang="en-IN" dirty="0"/>
              <a:t>def circumference(radius):</a:t>
            </a:r>
          </a:p>
          <a:p>
            <a:pPr marL="0" indent="0">
              <a:buNone/>
            </a:pPr>
            <a:r>
              <a:rPr lang="en-IN" dirty="0"/>
              <a:t>    return 2*pi*radius </a:t>
            </a:r>
          </a:p>
          <a:p>
            <a:pPr marL="0" indent="0">
              <a:buNone/>
            </a:pPr>
            <a:r>
              <a:rPr lang="en-IN" dirty="0"/>
              <a:t>def </a:t>
            </a:r>
            <a:r>
              <a:rPr lang="en-IN" dirty="0" err="1"/>
              <a:t>sphereSurface</a:t>
            </a:r>
            <a:r>
              <a:rPr lang="en-IN" dirty="0"/>
              <a:t>(radius):</a:t>
            </a:r>
          </a:p>
          <a:p>
            <a:pPr marL="0" indent="0">
              <a:buNone/>
            </a:pPr>
            <a:r>
              <a:rPr lang="en-IN" dirty="0"/>
              <a:t>    return 4*area(radius)</a:t>
            </a:r>
          </a:p>
          <a:p>
            <a:pPr marL="0" indent="0">
              <a:buNone/>
            </a:pPr>
            <a:r>
              <a:rPr lang="en-IN" dirty="0"/>
              <a:t>def </a:t>
            </a:r>
            <a:r>
              <a:rPr lang="en-IN" dirty="0" err="1"/>
              <a:t>sphereVolume</a:t>
            </a:r>
            <a:r>
              <a:rPr lang="en-IN" dirty="0"/>
              <a:t>(radius):</a:t>
            </a:r>
          </a:p>
          <a:p>
            <a:pPr marL="0" indent="0">
              <a:buNone/>
            </a:pPr>
            <a:r>
              <a:rPr lang="en-IN" dirty="0"/>
              <a:t>    return (4/3)*pi*(radius**3)</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9427278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F00E5-12B6-49A6-A61B-2373F4F70214}"/>
              </a:ext>
            </a:extLst>
          </p:cNvPr>
          <p:cNvSpPr>
            <a:spLocks noGrp="1"/>
          </p:cNvSpPr>
          <p:nvPr>
            <p:ph type="title"/>
          </p:nvPr>
        </p:nvSpPr>
        <p:spPr>
          <a:xfrm>
            <a:off x="838200" y="0"/>
            <a:ext cx="10515600" cy="808582"/>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CC511173-546A-47CF-9441-05D248488290}"/>
              </a:ext>
            </a:extLst>
          </p:cNvPr>
          <p:cNvSpPr>
            <a:spLocks noGrp="1"/>
          </p:cNvSpPr>
          <p:nvPr>
            <p:ph idx="1"/>
          </p:nvPr>
        </p:nvSpPr>
        <p:spPr>
          <a:xfrm>
            <a:off x="327545" y="808583"/>
            <a:ext cx="11737075" cy="6049418"/>
          </a:xfrm>
        </p:spPr>
        <p:txBody>
          <a:bodyPr>
            <a:normAutofit/>
          </a:bodyPr>
          <a:lstStyle/>
          <a:p>
            <a:r>
              <a:rPr lang="en-IN" dirty="0"/>
              <a:t>‘circle.py’ becomes </a:t>
            </a:r>
            <a:r>
              <a:rPr lang="en-IN" b="1" dirty="0"/>
              <a:t>a module</a:t>
            </a:r>
            <a:r>
              <a:rPr lang="en-IN" dirty="0"/>
              <a:t> for user. Its elements like methods, variables will be used by another file-’check.py’. Contents of ‘check.py’:</a:t>
            </a:r>
          </a:p>
          <a:p>
            <a:pPr marL="0" indent="0">
              <a:buNone/>
            </a:pPr>
            <a:r>
              <a:rPr lang="en-IN" dirty="0"/>
              <a:t>import circle</a:t>
            </a:r>
          </a:p>
          <a:p>
            <a:pPr marL="0" indent="0">
              <a:buNone/>
            </a:pPr>
            <a:r>
              <a:rPr lang="en-IN" dirty="0"/>
              <a:t>print (</a:t>
            </a:r>
            <a:r>
              <a:rPr lang="en-IN" dirty="0" err="1"/>
              <a:t>circle.pi</a:t>
            </a:r>
            <a:r>
              <a:rPr lang="en-IN" dirty="0"/>
              <a:t>)</a:t>
            </a:r>
          </a:p>
          <a:p>
            <a:pPr marL="0" indent="0">
              <a:buNone/>
            </a:pPr>
            <a:r>
              <a:rPr lang="en-IN" dirty="0"/>
              <a:t>print (</a:t>
            </a:r>
            <a:r>
              <a:rPr lang="en-IN" dirty="0" err="1"/>
              <a:t>circle.area</a:t>
            </a:r>
            <a:r>
              <a:rPr lang="en-IN" dirty="0"/>
              <a:t>(3))</a:t>
            </a:r>
          </a:p>
          <a:p>
            <a:pPr marL="0" indent="0">
              <a:buNone/>
            </a:pPr>
            <a:r>
              <a:rPr lang="en-IN" dirty="0"/>
              <a:t>print (</a:t>
            </a:r>
            <a:r>
              <a:rPr lang="en-IN" dirty="0" err="1"/>
              <a:t>circle.circumference</a:t>
            </a:r>
            <a:r>
              <a:rPr lang="en-IN" dirty="0"/>
              <a:t>(3))</a:t>
            </a:r>
          </a:p>
          <a:p>
            <a:pPr marL="0" indent="0">
              <a:buNone/>
            </a:pPr>
            <a:r>
              <a:rPr lang="en-IN" dirty="0"/>
              <a:t>print (</a:t>
            </a:r>
            <a:r>
              <a:rPr lang="en-IN" dirty="0" err="1"/>
              <a:t>circle.sphereSurface</a:t>
            </a:r>
            <a:r>
              <a:rPr lang="en-IN" dirty="0"/>
              <a:t>(3))</a:t>
            </a:r>
          </a:p>
          <a:p>
            <a:pPr marL="0" indent="0">
              <a:buNone/>
            </a:pPr>
            <a:r>
              <a:rPr lang="en-IN" b="1" dirty="0"/>
              <a:t>Output:</a:t>
            </a:r>
            <a:r>
              <a:rPr lang="en-IN" dirty="0"/>
              <a:t> Run ‘check.py’ file</a:t>
            </a:r>
          </a:p>
          <a:p>
            <a:pPr marL="0" indent="0">
              <a:buNone/>
            </a:pPr>
            <a:r>
              <a:rPr lang="en-IN" dirty="0"/>
              <a:t>3.14159</a:t>
            </a:r>
          </a:p>
          <a:p>
            <a:pPr marL="0" indent="0">
              <a:buNone/>
            </a:pPr>
            <a:r>
              <a:rPr lang="en-IN" dirty="0"/>
              <a:t>28.27431</a:t>
            </a:r>
          </a:p>
          <a:p>
            <a:pPr marL="0" indent="0">
              <a:buNone/>
            </a:pPr>
            <a:r>
              <a:rPr lang="en-IN" dirty="0"/>
              <a:t>18.849539999999998</a:t>
            </a:r>
          </a:p>
          <a:p>
            <a:pPr marL="0" indent="0">
              <a:buNone/>
            </a:pPr>
            <a:r>
              <a:rPr lang="en-IN" dirty="0"/>
              <a:t>113.09724</a:t>
            </a:r>
          </a:p>
        </p:txBody>
      </p:sp>
      <p:sp>
        <p:nvSpPr>
          <p:cNvPr id="4" name="TextBox 3">
            <a:extLst>
              <a:ext uri="{FF2B5EF4-FFF2-40B4-BE49-F238E27FC236}">
                <a16:creationId xmlns:a16="http://schemas.microsoft.com/office/drawing/2014/main" id="{F4D154B7-A289-48EA-9D2B-C40BEE3BF524}"/>
              </a:ext>
            </a:extLst>
          </p:cNvPr>
          <p:cNvSpPr txBox="1"/>
          <p:nvPr/>
        </p:nvSpPr>
        <p:spPr>
          <a:xfrm>
            <a:off x="6837528" y="4012442"/>
            <a:ext cx="4107976" cy="1200329"/>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Note: </a:t>
            </a:r>
            <a:r>
              <a:rPr lang="en-IN" sz="2400" dirty="0">
                <a:latin typeface="Times New Roman" panose="02020603050405020304" pitchFamily="18" charset="0"/>
                <a:cs typeface="Times New Roman" panose="02020603050405020304" pitchFamily="18" charset="0"/>
              </a:rPr>
              <a:t>circle.py and check.py files must be in same folder, otherwise it produces error.</a:t>
            </a:r>
          </a:p>
        </p:txBody>
      </p:sp>
    </p:spTree>
    <p:extLst>
      <p:ext uri="{BB962C8B-B14F-4D97-AF65-F5344CB8AC3E}">
        <p14:creationId xmlns:p14="http://schemas.microsoft.com/office/powerpoint/2010/main" val="1718822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24347-AEEB-47C0-963D-460ECFE19F5C}"/>
              </a:ext>
            </a:extLst>
          </p:cNvPr>
          <p:cNvSpPr>
            <a:spLocks noGrp="1"/>
          </p:cNvSpPr>
          <p:nvPr>
            <p:ph type="title"/>
          </p:nvPr>
        </p:nvSpPr>
        <p:spPr>
          <a:xfrm>
            <a:off x="838200" y="75061"/>
            <a:ext cx="10515600" cy="849526"/>
          </a:xfrm>
        </p:spPr>
        <p:txBody>
          <a:bodyPr/>
          <a:lstStyle/>
          <a:p>
            <a:pPr algn="ctr"/>
            <a:r>
              <a:rPr lang="en-IN" dirty="0"/>
              <a:t>List methods in detail</a:t>
            </a:r>
          </a:p>
        </p:txBody>
      </p:sp>
      <p:sp>
        <p:nvSpPr>
          <p:cNvPr id="3" name="Content Placeholder 2">
            <a:extLst>
              <a:ext uri="{FF2B5EF4-FFF2-40B4-BE49-F238E27FC236}">
                <a16:creationId xmlns:a16="http://schemas.microsoft.com/office/drawing/2014/main" id="{1F5DB352-AA26-4B3C-B551-4BAA0C9F49D1}"/>
              </a:ext>
            </a:extLst>
          </p:cNvPr>
          <p:cNvSpPr>
            <a:spLocks noGrp="1"/>
          </p:cNvSpPr>
          <p:nvPr>
            <p:ph idx="1"/>
          </p:nvPr>
        </p:nvSpPr>
        <p:spPr>
          <a:xfrm>
            <a:off x="838200" y="924587"/>
            <a:ext cx="10515600" cy="5933413"/>
          </a:xfrm>
        </p:spPr>
        <p:txBody>
          <a:bodyPr>
            <a:noAutofit/>
          </a:bodyPr>
          <a:lstStyle/>
          <a:p>
            <a:pPr marL="0" indent="0">
              <a:buNone/>
            </a:pPr>
            <a:r>
              <a:rPr lang="en-IN" sz="2600" dirty="0"/>
              <a:t>1) append() - It adds an item to the end of the list.</a:t>
            </a:r>
          </a:p>
          <a:p>
            <a:pPr marL="0" indent="0">
              <a:buNone/>
            </a:pPr>
            <a:r>
              <a:rPr lang="en-IN" sz="2600" dirty="0"/>
              <a:t>Syntax: </a:t>
            </a:r>
            <a:r>
              <a:rPr lang="en-IN" sz="2600" dirty="0" err="1"/>
              <a:t>list.append</a:t>
            </a:r>
            <a:r>
              <a:rPr lang="en-IN" sz="2600" dirty="0"/>
              <a:t>(item)</a:t>
            </a:r>
          </a:p>
          <a:p>
            <a:pPr marL="0" indent="0">
              <a:buNone/>
            </a:pPr>
            <a:r>
              <a:rPr lang="en-IN" sz="2600" dirty="0"/>
              <a:t>item - an item to be added at the end of the list.</a:t>
            </a:r>
          </a:p>
          <a:p>
            <a:pPr marL="0" indent="0">
              <a:buNone/>
            </a:pPr>
            <a:r>
              <a:rPr lang="en-IN" sz="2600" dirty="0"/>
              <a:t>It doesn't return any value. It modifies original list.</a:t>
            </a:r>
          </a:p>
          <a:p>
            <a:pPr marL="0" indent="0">
              <a:buNone/>
            </a:pPr>
            <a:r>
              <a:rPr lang="en-IN" sz="2600" dirty="0"/>
              <a:t>Example: a= [1,4,5]</a:t>
            </a:r>
          </a:p>
          <a:p>
            <a:pPr marL="0" indent="0">
              <a:buNone/>
            </a:pPr>
            <a:r>
              <a:rPr lang="en-IN" sz="2600" dirty="0" err="1"/>
              <a:t>a.append</a:t>
            </a:r>
            <a:r>
              <a:rPr lang="en-IN" sz="2600" dirty="0"/>
              <a:t>(6)</a:t>
            </a:r>
          </a:p>
          <a:p>
            <a:pPr marL="0" indent="0">
              <a:buNone/>
            </a:pPr>
            <a:r>
              <a:rPr lang="en-IN" sz="2600" dirty="0"/>
              <a:t>print (a)</a:t>
            </a:r>
          </a:p>
          <a:p>
            <a:pPr marL="0" indent="0">
              <a:buNone/>
            </a:pPr>
            <a:r>
              <a:rPr lang="en-IN" sz="2600" dirty="0"/>
              <a:t>b= [2,3]</a:t>
            </a:r>
          </a:p>
          <a:p>
            <a:pPr marL="0" indent="0">
              <a:buNone/>
            </a:pPr>
            <a:r>
              <a:rPr lang="en-IN" sz="2600" dirty="0" err="1"/>
              <a:t>a.append</a:t>
            </a:r>
            <a:r>
              <a:rPr lang="en-IN" sz="2600" dirty="0"/>
              <a:t>(b)</a:t>
            </a:r>
          </a:p>
          <a:p>
            <a:pPr marL="0" indent="0">
              <a:buNone/>
            </a:pPr>
            <a:r>
              <a:rPr lang="en-IN" sz="2600" dirty="0"/>
              <a:t>print(a)</a:t>
            </a:r>
          </a:p>
          <a:p>
            <a:pPr marL="0" indent="0">
              <a:buNone/>
            </a:pPr>
            <a:r>
              <a:rPr lang="en-IN" sz="2600" dirty="0"/>
              <a:t>Output: [1, 4, 5, 6]</a:t>
            </a:r>
          </a:p>
          <a:p>
            <a:pPr marL="0" indent="0">
              <a:buNone/>
            </a:pPr>
            <a:r>
              <a:rPr lang="en-IN" sz="2600" dirty="0"/>
              <a:t>[1, 4, 5, 6, [2, 3]]</a:t>
            </a:r>
          </a:p>
        </p:txBody>
      </p:sp>
    </p:spTree>
    <p:extLst>
      <p:ext uri="{BB962C8B-B14F-4D97-AF65-F5344CB8AC3E}">
        <p14:creationId xmlns:p14="http://schemas.microsoft.com/office/powerpoint/2010/main" val="15541927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376CD-6C51-439B-AE04-B998500F5166}"/>
              </a:ext>
            </a:extLst>
          </p:cNvPr>
          <p:cNvSpPr>
            <a:spLocks noGrp="1"/>
          </p:cNvSpPr>
          <p:nvPr>
            <p:ph type="title"/>
          </p:nvPr>
        </p:nvSpPr>
        <p:spPr>
          <a:xfrm>
            <a:off x="838200" y="10284"/>
            <a:ext cx="10515600" cy="863174"/>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B76CC48F-1E35-4922-8D05-DF74B35A7615}"/>
              </a:ext>
            </a:extLst>
          </p:cNvPr>
          <p:cNvSpPr>
            <a:spLocks noGrp="1"/>
          </p:cNvSpPr>
          <p:nvPr>
            <p:ph idx="1"/>
          </p:nvPr>
        </p:nvSpPr>
        <p:spPr>
          <a:xfrm>
            <a:off x="227462" y="873457"/>
            <a:ext cx="11737075" cy="5841241"/>
          </a:xfrm>
        </p:spPr>
        <p:txBody>
          <a:bodyPr>
            <a:normAutofit fontScale="92500" lnSpcReduction="10000"/>
          </a:bodyPr>
          <a:lstStyle/>
          <a:p>
            <a:r>
              <a:rPr lang="en-IN" dirty="0"/>
              <a:t>Another way to use modules is using ‘from </a:t>
            </a:r>
            <a:r>
              <a:rPr lang="en-IN" dirty="0" err="1"/>
              <a:t>module_name</a:t>
            </a:r>
            <a:r>
              <a:rPr lang="en-IN" dirty="0"/>
              <a:t> import *’ syntax.</a:t>
            </a:r>
          </a:p>
          <a:p>
            <a:r>
              <a:rPr lang="en-IN" dirty="0"/>
              <a:t>Consider file named-’check1.py’. Contents of ‘check1.py’ are:</a:t>
            </a:r>
          </a:p>
          <a:p>
            <a:pPr marL="0" indent="0">
              <a:buNone/>
            </a:pPr>
            <a:r>
              <a:rPr lang="en-IN" dirty="0"/>
              <a:t>from circle import *</a:t>
            </a:r>
          </a:p>
          <a:p>
            <a:pPr marL="0" indent="0">
              <a:buNone/>
            </a:pPr>
            <a:r>
              <a:rPr lang="en-IN" dirty="0"/>
              <a:t>print (pi)</a:t>
            </a:r>
          </a:p>
          <a:p>
            <a:pPr marL="0" indent="0">
              <a:buNone/>
            </a:pPr>
            <a:r>
              <a:rPr lang="en-IN" dirty="0"/>
              <a:t>print (area(3))</a:t>
            </a:r>
          </a:p>
          <a:p>
            <a:pPr marL="0" indent="0">
              <a:buNone/>
            </a:pPr>
            <a:r>
              <a:rPr lang="en-IN" dirty="0"/>
              <a:t>print (circumference(3))</a:t>
            </a:r>
          </a:p>
          <a:p>
            <a:pPr marL="0" indent="0">
              <a:buNone/>
            </a:pPr>
            <a:r>
              <a:rPr lang="en-IN" dirty="0"/>
              <a:t>pi= 3.5</a:t>
            </a:r>
          </a:p>
          <a:p>
            <a:pPr marL="0" indent="0">
              <a:buNone/>
            </a:pPr>
            <a:r>
              <a:rPr lang="en-IN" dirty="0"/>
              <a:t>print (pi)</a:t>
            </a:r>
          </a:p>
          <a:p>
            <a:pPr marL="0" indent="0">
              <a:buNone/>
            </a:pPr>
            <a:r>
              <a:rPr lang="en-IN" b="1" dirty="0"/>
              <a:t>Output:</a:t>
            </a:r>
            <a:r>
              <a:rPr lang="en-IN" dirty="0"/>
              <a:t> Run check1.py</a:t>
            </a:r>
          </a:p>
          <a:p>
            <a:pPr marL="0" indent="0">
              <a:buNone/>
            </a:pPr>
            <a:r>
              <a:rPr lang="en-IN" dirty="0"/>
              <a:t>3.14159</a:t>
            </a:r>
          </a:p>
          <a:p>
            <a:pPr marL="0" indent="0">
              <a:buNone/>
            </a:pPr>
            <a:r>
              <a:rPr lang="en-IN" dirty="0"/>
              <a:t>28.27431</a:t>
            </a:r>
          </a:p>
          <a:p>
            <a:pPr marL="0" indent="0">
              <a:buNone/>
            </a:pPr>
            <a:r>
              <a:rPr lang="en-IN" dirty="0"/>
              <a:t>18.849539999999998</a:t>
            </a:r>
          </a:p>
          <a:p>
            <a:pPr marL="0" indent="0">
              <a:buNone/>
            </a:pPr>
            <a:r>
              <a:rPr lang="en-IN" dirty="0"/>
              <a:t>3.5</a:t>
            </a:r>
          </a:p>
        </p:txBody>
      </p:sp>
      <p:sp>
        <p:nvSpPr>
          <p:cNvPr id="4" name="TextBox 3">
            <a:extLst>
              <a:ext uri="{FF2B5EF4-FFF2-40B4-BE49-F238E27FC236}">
                <a16:creationId xmlns:a16="http://schemas.microsoft.com/office/drawing/2014/main" id="{01700CFB-713C-47B3-B0A9-F48B22C0F519}"/>
              </a:ext>
            </a:extLst>
          </p:cNvPr>
          <p:cNvSpPr txBox="1"/>
          <p:nvPr/>
        </p:nvSpPr>
        <p:spPr>
          <a:xfrm>
            <a:off x="6837528" y="4012442"/>
            <a:ext cx="4107976" cy="1200329"/>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Note: </a:t>
            </a:r>
            <a:r>
              <a:rPr lang="en-IN" sz="2400" dirty="0">
                <a:latin typeface="Times New Roman" panose="02020603050405020304" pitchFamily="18" charset="0"/>
                <a:cs typeface="Times New Roman" panose="02020603050405020304" pitchFamily="18" charset="0"/>
              </a:rPr>
              <a:t>circle.py and check1.py files must be in same folder, otherwise it produces error.</a:t>
            </a:r>
          </a:p>
        </p:txBody>
      </p:sp>
    </p:spTree>
    <p:extLst>
      <p:ext uri="{BB962C8B-B14F-4D97-AF65-F5344CB8AC3E}">
        <p14:creationId xmlns:p14="http://schemas.microsoft.com/office/powerpoint/2010/main" val="40652911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F55F6-C91D-4C64-A569-5BE5E4292616}"/>
              </a:ext>
            </a:extLst>
          </p:cNvPr>
          <p:cNvSpPr>
            <a:spLocks noGrp="1"/>
          </p:cNvSpPr>
          <p:nvPr>
            <p:ph type="title"/>
          </p:nvPr>
        </p:nvSpPr>
        <p:spPr>
          <a:xfrm>
            <a:off x="838200" y="184246"/>
            <a:ext cx="10515600" cy="1003110"/>
          </a:xfrm>
        </p:spPr>
        <p:txBody>
          <a:bodyPr/>
          <a:lstStyle/>
          <a:p>
            <a:pPr algn="ctr"/>
            <a:r>
              <a:rPr lang="en-IN" dirty="0"/>
              <a:t>Set and frozen set</a:t>
            </a:r>
          </a:p>
        </p:txBody>
      </p:sp>
      <p:sp>
        <p:nvSpPr>
          <p:cNvPr id="3" name="Content Placeholder 2">
            <a:extLst>
              <a:ext uri="{FF2B5EF4-FFF2-40B4-BE49-F238E27FC236}">
                <a16:creationId xmlns:a16="http://schemas.microsoft.com/office/drawing/2014/main" id="{87FCAF4F-5CBF-4C9B-AA62-8351C77E7E68}"/>
              </a:ext>
            </a:extLst>
          </p:cNvPr>
          <p:cNvSpPr>
            <a:spLocks noGrp="1"/>
          </p:cNvSpPr>
          <p:nvPr>
            <p:ph idx="1"/>
          </p:nvPr>
        </p:nvSpPr>
        <p:spPr>
          <a:xfrm>
            <a:off x="204716" y="1187356"/>
            <a:ext cx="11682484" cy="5486399"/>
          </a:xfrm>
        </p:spPr>
        <p:txBody>
          <a:bodyPr/>
          <a:lstStyle/>
          <a:p>
            <a:r>
              <a:rPr lang="en-IN" dirty="0"/>
              <a:t>A Set can be defined as an unordered list of data types that are </a:t>
            </a:r>
            <a:r>
              <a:rPr lang="en-IN" dirty="0" err="1"/>
              <a:t>iterable</a:t>
            </a:r>
            <a:r>
              <a:rPr lang="en-IN" dirty="0"/>
              <a:t>, changeable (mutable), and doesn’t have duplicate items. </a:t>
            </a:r>
          </a:p>
          <a:p>
            <a:r>
              <a:rPr lang="en-IN" dirty="0"/>
              <a:t>Python set class is an implementation of mathematical set. </a:t>
            </a:r>
          </a:p>
          <a:p>
            <a:r>
              <a:rPr lang="en-IN" dirty="0"/>
              <a:t>When to use a set instead of list? Set has special methods to verify whether a particular item is present in the set or not. More over, it has built-in methods of mathematical set like union, intersection, set-difference etc. Hence, when you need such operations on data, then set can be used.</a:t>
            </a:r>
          </a:p>
          <a:p>
            <a:r>
              <a:rPr lang="en-IN" dirty="0"/>
              <a:t>The frozen set is just an unchangeable version of a Python set object.</a:t>
            </a:r>
          </a:p>
          <a:p>
            <a:r>
              <a:rPr lang="en-IN" dirty="0"/>
              <a:t>In Python sets, you can change the items when you required, whereas items of the frozen set remain unchanged once created. So, frozen sets are used as a key in Dictionary.</a:t>
            </a:r>
          </a:p>
          <a:p>
            <a:r>
              <a:rPr lang="en-IN" dirty="0"/>
              <a:t>It is represented by braces-{}.</a:t>
            </a:r>
          </a:p>
        </p:txBody>
      </p:sp>
    </p:spTree>
    <p:extLst>
      <p:ext uri="{BB962C8B-B14F-4D97-AF65-F5344CB8AC3E}">
        <p14:creationId xmlns:p14="http://schemas.microsoft.com/office/powerpoint/2010/main" val="23276352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24C43-D3E6-4BAD-A0B0-BE07FCAAA490}"/>
              </a:ext>
            </a:extLst>
          </p:cNvPr>
          <p:cNvSpPr>
            <a:spLocks noGrp="1"/>
          </p:cNvSpPr>
          <p:nvPr>
            <p:ph type="title"/>
          </p:nvPr>
        </p:nvSpPr>
        <p:spPr>
          <a:xfrm>
            <a:off x="838200" y="184245"/>
            <a:ext cx="10515600" cy="753991"/>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FA7B950A-15E7-4FEA-BC3E-5639B7666AAA}"/>
              </a:ext>
            </a:extLst>
          </p:cNvPr>
          <p:cNvSpPr>
            <a:spLocks noGrp="1"/>
          </p:cNvSpPr>
          <p:nvPr>
            <p:ph idx="1"/>
          </p:nvPr>
        </p:nvSpPr>
        <p:spPr>
          <a:xfrm>
            <a:off x="136478" y="938235"/>
            <a:ext cx="12055522" cy="6090361"/>
          </a:xfrm>
        </p:spPr>
        <p:txBody>
          <a:bodyPr>
            <a:normAutofit fontScale="92500" lnSpcReduction="10000"/>
          </a:bodyPr>
          <a:lstStyle/>
          <a:p>
            <a:r>
              <a:rPr lang="en-IN" dirty="0"/>
              <a:t>Example:</a:t>
            </a:r>
          </a:p>
          <a:p>
            <a:pPr marL="0" indent="0">
              <a:buNone/>
            </a:pPr>
            <a:r>
              <a:rPr lang="en-IN" dirty="0">
                <a:sym typeface="Wingdings" panose="05000000000000000000" pitchFamily="2" charset="2"/>
              </a:rPr>
              <a:t>a= {1, 'c’, 23.45, (6,7),’red’}  by default, it is a mutable set</a:t>
            </a:r>
          </a:p>
          <a:p>
            <a:pPr marL="0" indent="0">
              <a:buNone/>
            </a:pPr>
            <a:r>
              <a:rPr lang="en-IN" dirty="0">
                <a:sym typeface="Wingdings" panose="05000000000000000000" pitchFamily="2" charset="2"/>
              </a:rPr>
              <a:t>a= set()  way to create empty set because a={} is a dictionary.</a:t>
            </a:r>
          </a:p>
          <a:p>
            <a:pPr marL="0" indent="0">
              <a:buNone/>
            </a:pPr>
            <a:r>
              <a:rPr lang="en-IN" dirty="0">
                <a:sym typeface="Wingdings" panose="05000000000000000000" pitchFamily="2" charset="2"/>
              </a:rPr>
              <a:t>a= {1,'c',23.45,(6,7),[3,5,6]}  Error: list can’t be an element of a set</a:t>
            </a:r>
          </a:p>
          <a:p>
            <a:r>
              <a:rPr lang="en-IN" dirty="0">
                <a:sym typeface="Wingdings" panose="05000000000000000000" pitchFamily="2" charset="2"/>
              </a:rPr>
              <a:t>Even though set is mutable, set can’t have mutable objects like list, dictionary as an element.</a:t>
            </a:r>
          </a:p>
          <a:p>
            <a:pPr marL="0" indent="0">
              <a:buNone/>
            </a:pPr>
            <a:r>
              <a:rPr lang="en-IN" dirty="0">
                <a:sym typeface="Wingdings" panose="05000000000000000000" pitchFamily="2" charset="2"/>
              </a:rPr>
              <a:t>&gt;&gt;&gt;m={1,2,3,4,5,3,2}</a:t>
            </a:r>
          </a:p>
          <a:p>
            <a:pPr marL="0" indent="0">
              <a:buNone/>
            </a:pPr>
            <a:r>
              <a:rPr lang="en-IN" dirty="0">
                <a:sym typeface="Wingdings" panose="05000000000000000000" pitchFamily="2" charset="2"/>
              </a:rPr>
              <a:t>Output: m={1,2,3,4,5}  Set doesn’t have duplicate elements.</a:t>
            </a:r>
          </a:p>
          <a:p>
            <a:pPr marL="0" indent="0">
              <a:buNone/>
            </a:pPr>
            <a:r>
              <a:rPr lang="en-IN" dirty="0"/>
              <a:t>a= set([1,2,3,4]) </a:t>
            </a:r>
            <a:r>
              <a:rPr lang="en-IN" dirty="0">
                <a:sym typeface="Wingdings" panose="05000000000000000000" pitchFamily="2" charset="2"/>
              </a:rPr>
              <a:t> set created from list, using set() function (type casting)</a:t>
            </a:r>
          </a:p>
          <a:p>
            <a:pPr marL="0" indent="0">
              <a:buNone/>
            </a:pPr>
            <a:r>
              <a:rPr lang="en-IN" dirty="0">
                <a:sym typeface="Wingdings" panose="05000000000000000000" pitchFamily="2" charset="2"/>
              </a:rPr>
              <a:t>t=</a:t>
            </a:r>
            <a:r>
              <a:rPr lang="en-IN" dirty="0" err="1">
                <a:sym typeface="Wingdings" panose="05000000000000000000" pitchFamily="2" charset="2"/>
              </a:rPr>
              <a:t>frozenset</a:t>
            </a:r>
            <a:r>
              <a:rPr lang="en-IN" dirty="0">
                <a:sym typeface="Wingdings" panose="05000000000000000000" pitchFamily="2" charset="2"/>
              </a:rPr>
              <a:t>([3,5,7,9])  Immutable set ‘t’ is created using </a:t>
            </a:r>
            <a:r>
              <a:rPr lang="en-IN" dirty="0" err="1">
                <a:sym typeface="Wingdings" panose="05000000000000000000" pitchFamily="2" charset="2"/>
              </a:rPr>
              <a:t>frozenset</a:t>
            </a:r>
            <a:r>
              <a:rPr lang="en-IN" dirty="0">
                <a:sym typeface="Wingdings" panose="05000000000000000000" pitchFamily="2" charset="2"/>
              </a:rPr>
              <a:t>() function</a:t>
            </a:r>
          </a:p>
          <a:p>
            <a:pPr marL="0" indent="0">
              <a:buNone/>
            </a:pPr>
            <a:r>
              <a:rPr lang="en-IN" dirty="0">
                <a:sym typeface="Wingdings" panose="05000000000000000000" pitchFamily="2" charset="2"/>
              </a:rPr>
              <a:t>a= </a:t>
            </a:r>
            <a:r>
              <a:rPr lang="en-IN" dirty="0" err="1">
                <a:sym typeface="Wingdings" panose="05000000000000000000" pitchFamily="2" charset="2"/>
              </a:rPr>
              <a:t>frozenset</a:t>
            </a:r>
            <a:r>
              <a:rPr lang="en-IN" dirty="0">
                <a:sym typeface="Wingdings" panose="05000000000000000000" pitchFamily="2" charset="2"/>
              </a:rPr>
              <a:t>(a)   mutable set ‘a’ is now converted to immutable </a:t>
            </a:r>
            <a:r>
              <a:rPr lang="en-IN" dirty="0" err="1">
                <a:sym typeface="Wingdings" panose="05000000000000000000" pitchFamily="2" charset="2"/>
              </a:rPr>
              <a:t>frozenset</a:t>
            </a:r>
            <a:endParaRPr lang="en-IN" dirty="0">
              <a:sym typeface="Wingdings" panose="05000000000000000000" pitchFamily="2" charset="2"/>
            </a:endParaRPr>
          </a:p>
          <a:p>
            <a:pPr marL="0" indent="0">
              <a:buNone/>
            </a:pPr>
            <a:r>
              <a:rPr lang="en-IN" dirty="0">
                <a:sym typeface="Wingdings" panose="05000000000000000000" pitchFamily="2" charset="2"/>
              </a:rPr>
              <a:t>p= set({‘a’:1,’b’:2})  Set creation from dictionary</a:t>
            </a:r>
          </a:p>
          <a:p>
            <a:pPr marL="0" indent="0">
              <a:buNone/>
            </a:pPr>
            <a:r>
              <a:rPr lang="en-IN" dirty="0">
                <a:sym typeface="Wingdings" panose="05000000000000000000" pitchFamily="2" charset="2"/>
              </a:rPr>
              <a:t> Output: p= {‘</a:t>
            </a:r>
            <a:r>
              <a:rPr lang="en-IN" dirty="0" err="1">
                <a:sym typeface="Wingdings" panose="05000000000000000000" pitchFamily="2" charset="2"/>
              </a:rPr>
              <a:t>a’,’b</a:t>
            </a:r>
            <a:r>
              <a:rPr lang="en-IN" dirty="0">
                <a:sym typeface="Wingdings" panose="05000000000000000000" pitchFamily="2" charset="2"/>
              </a:rPr>
              <a:t>’}</a:t>
            </a:r>
            <a:endParaRPr lang="en-IN" dirty="0"/>
          </a:p>
        </p:txBody>
      </p:sp>
    </p:spTree>
    <p:extLst>
      <p:ext uri="{BB962C8B-B14F-4D97-AF65-F5344CB8AC3E}">
        <p14:creationId xmlns:p14="http://schemas.microsoft.com/office/powerpoint/2010/main" val="1764764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D45DD-38B2-42B5-9F18-762162D284EA}"/>
              </a:ext>
            </a:extLst>
          </p:cNvPr>
          <p:cNvSpPr>
            <a:spLocks noGrp="1"/>
          </p:cNvSpPr>
          <p:nvPr>
            <p:ph type="title"/>
          </p:nvPr>
        </p:nvSpPr>
        <p:spPr>
          <a:xfrm>
            <a:off x="838200" y="365125"/>
            <a:ext cx="10515600" cy="535627"/>
          </a:xfrm>
        </p:spPr>
        <p:txBody>
          <a:bodyPr>
            <a:normAutofit fontScale="90000"/>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B135276B-38AC-477B-8C0D-A62DD48E97B3}"/>
              </a:ext>
            </a:extLst>
          </p:cNvPr>
          <p:cNvSpPr>
            <a:spLocks noGrp="1"/>
          </p:cNvSpPr>
          <p:nvPr>
            <p:ph idx="1"/>
          </p:nvPr>
        </p:nvSpPr>
        <p:spPr>
          <a:xfrm>
            <a:off x="838200" y="1064525"/>
            <a:ext cx="10515600" cy="5636526"/>
          </a:xfrm>
        </p:spPr>
        <p:txBody>
          <a:bodyPr>
            <a:normAutofit fontScale="92500" lnSpcReduction="10000"/>
          </a:bodyPr>
          <a:lstStyle/>
          <a:p>
            <a:pPr marL="0" indent="0">
              <a:buNone/>
            </a:pPr>
            <a:r>
              <a:rPr lang="en-IN" dirty="0"/>
              <a:t>2) extend(): It extends the list by adding all items of a list (passed as an argument) to the end.</a:t>
            </a:r>
          </a:p>
          <a:p>
            <a:pPr marL="0" indent="0">
              <a:buNone/>
            </a:pPr>
            <a:r>
              <a:rPr lang="en-IN" dirty="0"/>
              <a:t>syntax: list1.extend(</a:t>
            </a:r>
            <a:r>
              <a:rPr lang="en-IN" dirty="0" err="1"/>
              <a:t>iterable</a:t>
            </a:r>
            <a:r>
              <a:rPr lang="en-IN" dirty="0"/>
              <a:t>)</a:t>
            </a:r>
          </a:p>
          <a:p>
            <a:pPr marL="0" indent="0">
              <a:buNone/>
            </a:pPr>
            <a:r>
              <a:rPr lang="en-IN" dirty="0" err="1"/>
              <a:t>iterable</a:t>
            </a:r>
            <a:r>
              <a:rPr lang="en-IN" dirty="0"/>
              <a:t> means list, set, tuple, etc.</a:t>
            </a:r>
          </a:p>
          <a:p>
            <a:pPr marL="0" indent="0">
              <a:buNone/>
            </a:pPr>
            <a:r>
              <a:rPr lang="en-IN" dirty="0"/>
              <a:t>The extend() method only modifies the original list. It doesn't return any value.</a:t>
            </a:r>
          </a:p>
          <a:p>
            <a:pPr marL="0" indent="0">
              <a:buNone/>
            </a:pPr>
            <a:r>
              <a:rPr lang="en-IN" dirty="0"/>
              <a:t>Example: a= [1,4,5]</a:t>
            </a:r>
          </a:p>
          <a:p>
            <a:pPr marL="0" indent="0">
              <a:buNone/>
            </a:pPr>
            <a:r>
              <a:rPr lang="en-IN" dirty="0" err="1"/>
              <a:t>a.extend</a:t>
            </a:r>
            <a:r>
              <a:rPr lang="en-IN" dirty="0"/>
              <a:t>([7,8])</a:t>
            </a:r>
          </a:p>
          <a:p>
            <a:pPr marL="0" indent="0">
              <a:buNone/>
            </a:pPr>
            <a:r>
              <a:rPr lang="en-IN" dirty="0"/>
              <a:t>print(a)</a:t>
            </a:r>
          </a:p>
          <a:p>
            <a:pPr marL="0" indent="0">
              <a:buNone/>
            </a:pPr>
            <a:r>
              <a:rPr lang="en-IN" dirty="0" err="1"/>
              <a:t>a.extend</a:t>
            </a:r>
            <a:r>
              <a:rPr lang="en-IN" dirty="0"/>
              <a:t>((11,17,19))</a:t>
            </a:r>
          </a:p>
          <a:p>
            <a:pPr marL="0" indent="0">
              <a:buNone/>
            </a:pPr>
            <a:r>
              <a:rPr lang="en-IN" dirty="0"/>
              <a:t>print (a)</a:t>
            </a:r>
          </a:p>
          <a:p>
            <a:pPr marL="0" indent="0">
              <a:buNone/>
            </a:pPr>
            <a:r>
              <a:rPr lang="en-IN" dirty="0"/>
              <a:t>Output: [1, 4, 5, 7, 8]</a:t>
            </a:r>
          </a:p>
          <a:p>
            <a:pPr marL="0" indent="0">
              <a:buNone/>
            </a:pPr>
            <a:r>
              <a:rPr lang="en-IN" dirty="0"/>
              <a:t>[1, 4, 5, 7, 8, 11, 17, 19]</a:t>
            </a:r>
          </a:p>
        </p:txBody>
      </p:sp>
    </p:spTree>
    <p:extLst>
      <p:ext uri="{BB962C8B-B14F-4D97-AF65-F5344CB8AC3E}">
        <p14:creationId xmlns:p14="http://schemas.microsoft.com/office/powerpoint/2010/main" val="1432463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8EC4-AF7B-4A42-BE0E-01FFAE1171AF}"/>
              </a:ext>
            </a:extLst>
          </p:cNvPr>
          <p:cNvSpPr>
            <a:spLocks noGrp="1"/>
          </p:cNvSpPr>
          <p:nvPr>
            <p:ph type="title"/>
          </p:nvPr>
        </p:nvSpPr>
        <p:spPr>
          <a:xfrm>
            <a:off x="838200" y="365125"/>
            <a:ext cx="10515600" cy="685753"/>
          </a:xfrm>
        </p:spPr>
        <p:txBody>
          <a:bodyPr>
            <a:normAutofit fontScale="90000"/>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C669D8D0-457B-495D-AA34-FCCAEA7446F9}"/>
              </a:ext>
            </a:extLst>
          </p:cNvPr>
          <p:cNvSpPr>
            <a:spLocks noGrp="1"/>
          </p:cNvSpPr>
          <p:nvPr>
            <p:ph idx="1"/>
          </p:nvPr>
        </p:nvSpPr>
        <p:spPr>
          <a:xfrm>
            <a:off x="838200" y="1337481"/>
            <a:ext cx="10515600" cy="5377218"/>
          </a:xfrm>
        </p:spPr>
        <p:txBody>
          <a:bodyPr>
            <a:normAutofit fontScale="92500" lnSpcReduction="10000"/>
          </a:bodyPr>
          <a:lstStyle/>
          <a:p>
            <a:pPr marL="0" indent="0">
              <a:buNone/>
            </a:pPr>
            <a:r>
              <a:rPr lang="en-IN" dirty="0"/>
              <a:t>3) insert()- It inserts an element to the list at a given index.</a:t>
            </a:r>
          </a:p>
          <a:p>
            <a:pPr marL="0" indent="0">
              <a:buNone/>
            </a:pPr>
            <a:r>
              <a:rPr lang="en-IN" dirty="0"/>
              <a:t>Syntax: </a:t>
            </a:r>
            <a:r>
              <a:rPr lang="en-IN" dirty="0" err="1"/>
              <a:t>list.insert</a:t>
            </a:r>
            <a:r>
              <a:rPr lang="en-IN" dirty="0"/>
              <a:t>(index, element)</a:t>
            </a:r>
          </a:p>
          <a:p>
            <a:pPr marL="0" indent="0">
              <a:buNone/>
            </a:pPr>
            <a:r>
              <a:rPr lang="en-IN" dirty="0"/>
              <a:t>index - position where an element needs to be inserted</a:t>
            </a:r>
          </a:p>
          <a:p>
            <a:pPr marL="0" indent="0">
              <a:buNone/>
            </a:pPr>
            <a:r>
              <a:rPr lang="en-IN" dirty="0"/>
              <a:t>element - this is the element to be inserted in the list</a:t>
            </a:r>
          </a:p>
          <a:p>
            <a:pPr marL="0" indent="0">
              <a:buNone/>
            </a:pPr>
            <a:endParaRPr lang="en-IN" dirty="0"/>
          </a:p>
          <a:p>
            <a:pPr marL="0" indent="0">
              <a:buNone/>
            </a:pPr>
            <a:r>
              <a:rPr lang="en-IN" dirty="0"/>
              <a:t>The insert() method only inserts the element to the list. It doesn't return anything; returns None.</a:t>
            </a:r>
          </a:p>
          <a:p>
            <a:pPr marL="0" indent="0">
              <a:buNone/>
            </a:pPr>
            <a:endParaRPr lang="en-IN" dirty="0"/>
          </a:p>
          <a:p>
            <a:pPr marL="0" indent="0">
              <a:buNone/>
            </a:pPr>
            <a:r>
              <a:rPr lang="en-IN" dirty="0"/>
              <a:t>a= [1,4,5]</a:t>
            </a:r>
          </a:p>
          <a:p>
            <a:pPr marL="0" indent="0">
              <a:buNone/>
            </a:pPr>
            <a:r>
              <a:rPr lang="en-IN" dirty="0" err="1"/>
              <a:t>a.insert</a:t>
            </a:r>
            <a:r>
              <a:rPr lang="en-IN" dirty="0"/>
              <a:t>(2,'o')</a:t>
            </a:r>
          </a:p>
          <a:p>
            <a:pPr marL="0" indent="0">
              <a:buNone/>
            </a:pPr>
            <a:r>
              <a:rPr lang="en-IN" dirty="0"/>
              <a:t>print (a)</a:t>
            </a:r>
          </a:p>
          <a:p>
            <a:pPr marL="0" indent="0">
              <a:buNone/>
            </a:pPr>
            <a:r>
              <a:rPr lang="en-IN" dirty="0"/>
              <a:t>output: [1, 4, 'o', 5]</a:t>
            </a:r>
          </a:p>
        </p:txBody>
      </p:sp>
    </p:spTree>
    <p:extLst>
      <p:ext uri="{BB962C8B-B14F-4D97-AF65-F5344CB8AC3E}">
        <p14:creationId xmlns:p14="http://schemas.microsoft.com/office/powerpoint/2010/main" val="3879664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2293</TotalTime>
  <Words>7948</Words>
  <Application>Microsoft Office PowerPoint</Application>
  <PresentationFormat>Widescreen</PresentationFormat>
  <Paragraphs>934</Paragraphs>
  <Slides>72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72</vt:i4>
      </vt:variant>
    </vt:vector>
  </HeadingPairs>
  <TitlesOfParts>
    <vt:vector size="76" baseType="lpstr">
      <vt:lpstr>Arial</vt:lpstr>
      <vt:lpstr>Calibri</vt:lpstr>
      <vt:lpstr>Times New Roman</vt:lpstr>
      <vt:lpstr>Office Theme</vt:lpstr>
      <vt:lpstr>Unit-3 List, Tuples &amp; Dictionary</vt:lpstr>
      <vt:lpstr>List</vt:lpstr>
      <vt:lpstr>Cntd…</vt:lpstr>
      <vt:lpstr>Operations on list</vt:lpstr>
      <vt:lpstr>Cntd…</vt:lpstr>
      <vt:lpstr>List: Built-in methods</vt:lpstr>
      <vt:lpstr>List methods in detail</vt:lpstr>
      <vt:lpstr>Cntd…</vt:lpstr>
      <vt:lpstr>Cntd…</vt:lpstr>
      <vt:lpstr>Cntd…</vt:lpstr>
      <vt:lpstr>Cntd…</vt:lpstr>
      <vt:lpstr>Cntd…</vt:lpstr>
      <vt:lpstr>Cntd…</vt:lpstr>
      <vt:lpstr>Cntd…</vt:lpstr>
      <vt:lpstr>Cntd…</vt:lpstr>
      <vt:lpstr>Cntd…</vt:lpstr>
      <vt:lpstr>Cntd…</vt:lpstr>
      <vt:lpstr>Cntd…</vt:lpstr>
      <vt:lpstr>Cntd…</vt:lpstr>
      <vt:lpstr>List v/s Array</vt:lpstr>
      <vt:lpstr>Tuple</vt:lpstr>
      <vt:lpstr>Cntd…</vt:lpstr>
      <vt:lpstr>Tuple: Built-in methods</vt:lpstr>
      <vt:lpstr>Strings, Tuples and List</vt:lpstr>
      <vt:lpstr>Common operations of List, Tuple &amp; String</vt:lpstr>
      <vt:lpstr>Common functions of List, Tuple &amp; String</vt:lpstr>
      <vt:lpstr>Common functions in detail</vt:lpstr>
      <vt:lpstr>Cntd…</vt:lpstr>
      <vt:lpstr>Cntd…</vt:lpstr>
      <vt:lpstr>Cntd…</vt:lpstr>
      <vt:lpstr>Cntd…</vt:lpstr>
      <vt:lpstr>Cntd…</vt:lpstr>
      <vt:lpstr>Cntd…</vt:lpstr>
      <vt:lpstr>Cntd…</vt:lpstr>
      <vt:lpstr>Cntd…</vt:lpstr>
      <vt:lpstr>Mutability</vt:lpstr>
      <vt:lpstr>Meaning of mutability</vt:lpstr>
      <vt:lpstr>Side effects of mutability</vt:lpstr>
      <vt:lpstr>Cntd…</vt:lpstr>
      <vt:lpstr>Cntd…</vt:lpstr>
      <vt:lpstr>Cntd…</vt:lpstr>
      <vt:lpstr>Dictionary</vt:lpstr>
      <vt:lpstr>Operations on dictionary</vt:lpstr>
      <vt:lpstr>Cntd…</vt:lpstr>
      <vt:lpstr>Dictionary built-in Methods</vt:lpstr>
      <vt:lpstr>Dictionary methods in detail</vt:lpstr>
      <vt:lpstr>Cntd…</vt:lpstr>
      <vt:lpstr>Cntd…</vt:lpstr>
      <vt:lpstr>Cntd…</vt:lpstr>
      <vt:lpstr>get() method Vs dict[key]</vt:lpstr>
      <vt:lpstr>Cntd…</vt:lpstr>
      <vt:lpstr>Cntd…</vt:lpstr>
      <vt:lpstr>Cntd…</vt:lpstr>
      <vt:lpstr>Cntd…</vt:lpstr>
      <vt:lpstr>Cntd…</vt:lpstr>
      <vt:lpstr>Cntd…</vt:lpstr>
      <vt:lpstr>Cntd…</vt:lpstr>
      <vt:lpstr>Cntd…</vt:lpstr>
      <vt:lpstr>Cntd…</vt:lpstr>
      <vt:lpstr>Cntd…</vt:lpstr>
      <vt:lpstr>Loop through dictionary</vt:lpstr>
      <vt:lpstr>Membership in dictionary</vt:lpstr>
      <vt:lpstr>del keyword</vt:lpstr>
      <vt:lpstr>Cntd…</vt:lpstr>
      <vt:lpstr>List Comprehension</vt:lpstr>
      <vt:lpstr>Cntd…</vt:lpstr>
      <vt:lpstr>Module</vt:lpstr>
      <vt:lpstr>Cntd…</vt:lpstr>
      <vt:lpstr>Cntd…</vt:lpstr>
      <vt:lpstr>Cntd…</vt:lpstr>
      <vt:lpstr>Set and frozen set</vt:lpstr>
      <vt:lpstr>Cntd…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Nilesh</dc:creator>
  <cp:lastModifiedBy>Nilesh</cp:lastModifiedBy>
  <cp:revision>863</cp:revision>
  <dcterms:created xsi:type="dcterms:W3CDTF">2020-01-09T22:57:40Z</dcterms:created>
  <dcterms:modified xsi:type="dcterms:W3CDTF">2022-05-07T19:38:26Z</dcterms:modified>
</cp:coreProperties>
</file>