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7" r:id="rId15"/>
    <p:sldId id="318" r:id="rId16"/>
    <p:sldId id="319" r:id="rId17"/>
    <p:sldId id="316" r:id="rId18"/>
    <p:sldId id="320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FC52-524C-414E-A687-E8A532A04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F0774-E125-4D61-BEA0-CB7BD8671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2DC5-0494-4EA3-AAA0-7C97D39E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8C8C-F9B7-49B1-B879-6EDF92B1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BD57-9685-4769-9760-017FB8DA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2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3B65-2A40-48B8-A24F-9B71A241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CF030-CD1D-46E1-99A7-65DAAF0FC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4E11-2A04-444D-B339-12029C46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6826-EC2E-49C5-9B50-74C261E8A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FB2B6-E30E-44D2-B82F-59181BA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3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1F700-CE2B-4E44-A0B1-BFAF7F62E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98273-07B8-4559-87E8-EDC854AEE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A549-6A38-4211-AD8B-E393C225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47EF0-8487-420E-84CA-27C0649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CC34-3BA6-4B6A-A578-4C93A8C4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A4EE-6C75-4D91-9696-B7F9AB85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341A-17CC-4882-BD21-E11E74F41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8AC96-A65B-4B63-952F-4D5C9C20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6F7F-BA7E-4B51-80E0-7CCC5635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E9C8-2929-4F03-A8BF-A8A74CC7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0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4A4A-D143-457C-8381-DB8D0C5A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7622-F252-4BA3-ABB8-BB87DB847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321A-3D9A-4D8E-9374-D69C4C69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7820-966B-40D4-85AD-855E8EC1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E0F-47EC-45B2-8C4D-19B09A5F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47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3ED4-7D4A-441B-9E12-02174697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3600-8C24-4DC3-9EC1-3A3CA6F1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26FB5-68D0-471E-AD64-474EF3D85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BA11-1479-430C-99ED-9065276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F3829-973D-493F-B6D8-EC01E871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6341-8E7E-4D5A-A239-14894EF4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5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7D50-496F-423B-A002-6A703135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B2F48-E209-4622-83C3-D824EC603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46F6A-CD0F-4304-A67C-BE6F7D3FD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B3CAB-A7DF-43F5-B018-AF490CBD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6BC1C-9668-495F-AADF-6E3235F6E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2FF49-3481-438F-8AE6-08B204E2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D7ED9-C5AC-4F83-BA34-E779EE9B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C1D63-9916-42B6-B8AC-575E018F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8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4F55-7B0E-447E-9FC7-8DABF08B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340D5-F318-4C4D-8E28-B90D5C9C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04D17-56D2-4096-966F-8EA68D6C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40D6D-B82C-4E07-A45C-32DC8B32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6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D1D1-7F2A-4CD8-919E-D6EEBECE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352DE-C32C-4551-A676-437EDA2D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DEC25-43F6-470C-864E-279F9D7E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45E51-1B5C-4B99-82FC-10F76FF8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51FC-4396-4608-9248-9110EF31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06725-D8AD-4D9E-AD3B-46D7DA1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1E41-AEFB-4BA8-9E95-1C631568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FA74-6958-42DA-82BF-259F88B3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74C1D-6E8F-4CC6-8D02-71D1D9C2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2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47F7-2732-4B0D-902F-3AF434AF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0E99D-36C3-4512-9E05-63691BF4F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5ADC1-49D2-4D84-90F4-D01410CEC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A0083-1D8C-430F-BBA5-B0C337D5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59EE-E9A4-4200-A8D1-8D232450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E9229-9C0E-45FE-936C-CD931235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82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6F51E-B98D-45B2-BD42-400EEB6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5C6AF-4D55-4DE9-9D4A-2107CECA6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C428-995F-4943-95C1-5C886EEE8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6706B-D867-4D41-A277-CB24D025B170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6D49-F240-4512-970D-7FFFDA6BF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25C8-D9DE-4EF4-8DFA-8C14C5010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5E81A-BA2D-41D4-9509-E5DB0F68F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5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1496341-C1EB-439A-9DB7-06FCECAAD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765" y="1528551"/>
            <a:ext cx="7544360" cy="1528549"/>
          </a:xfrm>
        </p:spPr>
        <p:txBody>
          <a:bodyPr>
            <a:normAutofit/>
          </a:bodyPr>
          <a:lstStyle/>
          <a:p>
            <a:r>
              <a:rPr lang="en-GB" altLang="en-US" sz="4765" b="1" dirty="0">
                <a:solidFill>
                  <a:srgbClr val="FF0000"/>
                </a:solidFill>
              </a:rPr>
              <a:t>Unit-4</a:t>
            </a:r>
            <a:br>
              <a:rPr lang="en-GB" altLang="en-US" sz="4765" b="1" dirty="0">
                <a:solidFill>
                  <a:srgbClr val="FF0000"/>
                </a:solidFill>
              </a:rPr>
            </a:br>
            <a:r>
              <a:rPr lang="en-GB" altLang="en-US" sz="4765" b="1" dirty="0">
                <a:solidFill>
                  <a:srgbClr val="FF0000"/>
                </a:solidFill>
              </a:rPr>
              <a:t>File Handling</a:t>
            </a:r>
            <a:endParaRPr lang="en-IN" altLang="en-US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E0D658F-A8DE-48C2-B2E7-BA6FABE08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9169" y="4700867"/>
            <a:ext cx="6213662" cy="1753721"/>
          </a:xfrm>
        </p:spPr>
        <p:txBody>
          <a:bodyPr/>
          <a:lstStyle/>
          <a:p>
            <a:r>
              <a:rPr lang="en-US" altLang="en-US" sz="2471" dirty="0"/>
              <a:t>Mr. Nilesh Parmar</a:t>
            </a:r>
          </a:p>
          <a:p>
            <a:r>
              <a:rPr lang="en-US" altLang="en-US" sz="2471" dirty="0"/>
              <a:t>Assistant Professor, Dept. of Computer </a:t>
            </a:r>
            <a:r>
              <a:rPr lang="en-US" altLang="en-US" sz="2471" dirty="0" err="1"/>
              <a:t>Engg</a:t>
            </a:r>
            <a:r>
              <a:rPr lang="en-US" altLang="en-US" sz="2471" dirty="0"/>
              <a:t>.</a:t>
            </a:r>
          </a:p>
          <a:p>
            <a:r>
              <a:rPr lang="en-US" altLang="en-US" sz="2471" dirty="0"/>
              <a:t>UVPCE, Ganpat University, Mehsana</a:t>
            </a:r>
            <a:endParaRPr lang="en-IN" altLang="en-US" sz="247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256F-5F5D-4290-98D0-C5C5F8D3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538"/>
          </a:xfrm>
        </p:spPr>
        <p:txBody>
          <a:bodyPr/>
          <a:lstStyle/>
          <a:p>
            <a:pPr algn="ctr"/>
            <a:r>
              <a:rPr lang="en-IN" dirty="0" err="1"/>
              <a:t>readlines</a:t>
            </a:r>
            <a:r>
              <a:rPr lang="en-IN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A1053-5A20-4A26-8635-45133E1A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3" y="1446663"/>
            <a:ext cx="11709779" cy="5213443"/>
          </a:xfrm>
        </p:spPr>
        <p:txBody>
          <a:bodyPr>
            <a:normAutofit/>
          </a:bodyPr>
          <a:lstStyle/>
          <a:p>
            <a:r>
              <a:rPr lang="en-IN" dirty="0" err="1"/>
              <a:t>readlines</a:t>
            </a:r>
            <a:r>
              <a:rPr lang="en-IN" dirty="0"/>
              <a:t>() method returns a list of all the lines of the entire file. </a:t>
            </a:r>
          </a:p>
          <a:p>
            <a:r>
              <a:rPr lang="en-IN" dirty="0"/>
              <a:t>read(), </a:t>
            </a:r>
            <a:r>
              <a:rPr lang="en-IN" dirty="0" err="1"/>
              <a:t>readline</a:t>
            </a:r>
            <a:r>
              <a:rPr lang="en-IN" dirty="0"/>
              <a:t>(), </a:t>
            </a:r>
            <a:r>
              <a:rPr lang="en-IN" dirty="0" err="1"/>
              <a:t>readlines</a:t>
            </a:r>
            <a:r>
              <a:rPr lang="en-IN" dirty="0"/>
              <a:t>() methods return empty values when end of file (EOF) is reached.</a:t>
            </a:r>
          </a:p>
          <a:p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&gt;&gt;&gt; with open("C:/Users/Nilesh/Desktop/pfile.txt","r") as f: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f.readlines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['This is my first file\n', 'This file\n', 'Contains three lines’]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53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5AD-F62F-4D26-BB92-BB41A713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301"/>
            <a:ext cx="10515600" cy="781287"/>
          </a:xfrm>
        </p:spPr>
        <p:txBody>
          <a:bodyPr/>
          <a:lstStyle/>
          <a:p>
            <a:pPr algn="ctr"/>
            <a:r>
              <a:rPr lang="en-IN" dirty="0" err="1"/>
              <a:t>Cntd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FD0C-CA6E-417E-ADF1-30FA4919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1" y="1050878"/>
            <a:ext cx="11327641" cy="5663821"/>
          </a:xfrm>
        </p:spPr>
        <p:txBody>
          <a:bodyPr/>
          <a:lstStyle/>
          <a:p>
            <a:r>
              <a:rPr lang="en-IN" dirty="0"/>
              <a:t>For loop can be used to read a file line-by-line.</a:t>
            </a:r>
          </a:p>
          <a:p>
            <a:pPr marL="0" indent="0">
              <a:buNone/>
            </a:pPr>
            <a:r>
              <a:rPr lang="en-IN" dirty="0"/>
              <a:t>&gt;&gt;&gt; f=open("C:/Users/Nilesh/Desktop/pfile.txt","r")</a:t>
            </a:r>
          </a:p>
          <a:p>
            <a:pPr marL="0" indent="0">
              <a:buNone/>
            </a:pPr>
            <a:r>
              <a:rPr lang="en-IN" dirty="0"/>
              <a:t>&gt;&gt;&gt; for l in f:</a:t>
            </a:r>
          </a:p>
          <a:p>
            <a:pPr marL="0" indent="0">
              <a:buNone/>
            </a:pPr>
            <a:r>
              <a:rPr lang="en-IN" dirty="0"/>
              <a:t>	print(l, end="")</a:t>
            </a:r>
          </a:p>
          <a:p>
            <a:pPr marL="0" indent="0">
              <a:buNone/>
            </a:pPr>
            <a:r>
              <a:rPr lang="en-IN" dirty="0"/>
              <a:t>Output: </a:t>
            </a:r>
          </a:p>
          <a:p>
            <a:pPr marL="0" indent="0">
              <a:buNone/>
            </a:pPr>
            <a:r>
              <a:rPr lang="en-IN" dirty="0"/>
              <a:t>This is my first file</a:t>
            </a:r>
          </a:p>
          <a:p>
            <a:pPr marL="0" indent="0">
              <a:buNone/>
            </a:pPr>
            <a:r>
              <a:rPr lang="en-IN" dirty="0"/>
              <a:t>This file</a:t>
            </a:r>
          </a:p>
          <a:p>
            <a:pPr marL="0" indent="0">
              <a:buNone/>
            </a:pPr>
            <a:r>
              <a:rPr lang="en-IN" dirty="0"/>
              <a:t>Contains three lines</a:t>
            </a:r>
          </a:p>
          <a:p>
            <a:r>
              <a:rPr lang="en-IN" dirty="0"/>
              <a:t>Every line in file ends with '\n' (newline character). Moreover, print() function adds its own '\n’ (newline). So, total two times ‘\n’ is printed. To avoid this, </a:t>
            </a:r>
            <a:r>
              <a:rPr lang="en-IN" b="1" dirty="0"/>
              <a:t>end=“”</a:t>
            </a:r>
            <a:r>
              <a:rPr lang="en-IN" dirty="0"/>
              <a:t> is written in print() function.</a:t>
            </a:r>
          </a:p>
        </p:txBody>
      </p:sp>
    </p:spTree>
    <p:extLst>
      <p:ext uri="{BB962C8B-B14F-4D97-AF65-F5344CB8AC3E}">
        <p14:creationId xmlns:p14="http://schemas.microsoft.com/office/powerpoint/2010/main" val="134754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520-7B16-46C7-A8CA-12FA6BFA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pPr algn="ctr"/>
            <a:r>
              <a:rPr lang="en-IN" dirty="0"/>
              <a:t>Write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684D-3B00-4A4D-8346-A28D0DA1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5" y="1187356"/>
            <a:ext cx="10712355" cy="4989607"/>
          </a:xfrm>
        </p:spPr>
        <p:txBody>
          <a:bodyPr/>
          <a:lstStyle/>
          <a:p>
            <a:r>
              <a:rPr lang="en-IN" dirty="0"/>
              <a:t>To write into a file, we need to open it in write 'w', append 'a' or exclusive creation 'x' mode.</a:t>
            </a:r>
          </a:p>
          <a:p>
            <a:r>
              <a:rPr lang="en-IN" dirty="0"/>
              <a:t>'w' mode overwrites the file if it already exists. Append mode ‘a’ doesn’t erase existing data of file.</a:t>
            </a:r>
          </a:p>
          <a:p>
            <a:r>
              <a:rPr lang="en-IN" dirty="0"/>
              <a:t>‘x’ mode gives an error if file already exist.</a:t>
            </a:r>
          </a:p>
          <a:p>
            <a:r>
              <a:rPr lang="en-IN" dirty="0"/>
              <a:t>Following methods are available to write in a file: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3929CF-8DD4-4D76-8957-E0C69BD9F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27617"/>
              </p:ext>
            </p:extLst>
          </p:nvPr>
        </p:nvGraphicFramePr>
        <p:xfrm>
          <a:off x="332096" y="4091594"/>
          <a:ext cx="11218459" cy="1640205"/>
        </p:xfrm>
        <a:graphic>
          <a:graphicData uri="http://schemas.openxmlformats.org/drawingml/2006/table">
            <a:tbl>
              <a:tblPr/>
              <a:tblGrid>
                <a:gridCol w="2415653">
                  <a:extLst>
                    <a:ext uri="{9D8B030D-6E8A-4147-A177-3AD203B41FA5}">
                      <a16:colId xmlns:a16="http://schemas.microsoft.com/office/drawing/2014/main" val="4175514672"/>
                    </a:ext>
                  </a:extLst>
                </a:gridCol>
                <a:gridCol w="8802806">
                  <a:extLst>
                    <a:ext uri="{9D8B030D-6E8A-4147-A177-3AD203B41FA5}">
                      <a16:colId xmlns:a16="http://schemas.microsoft.com/office/drawing/2014/main" val="3378798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9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write(</a:t>
                      </a:r>
                      <a:r>
                        <a:rPr lang="en-IN" sz="2400" b="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string </a:t>
                      </a:r>
                      <a:r>
                        <a:rPr lang="en-IN" sz="2400" b="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to the file and return the number of characters written.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78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writelines(</a:t>
                      </a:r>
                      <a:r>
                        <a:rPr lang="en-IN" sz="2400" b="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</a:t>
                      </a: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a list of </a:t>
                      </a:r>
                      <a:r>
                        <a:rPr lang="en-IN" sz="24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to the file.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7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019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CBBB-48B7-4446-BE16-D64185A7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66"/>
            <a:ext cx="10515600" cy="890469"/>
          </a:xfrm>
        </p:spPr>
        <p:txBody>
          <a:bodyPr/>
          <a:lstStyle/>
          <a:p>
            <a:pPr algn="ctr"/>
            <a:r>
              <a:rPr lang="en-IN" dirty="0"/>
              <a:t>write() &amp; </a:t>
            </a:r>
            <a:r>
              <a:rPr lang="en-IN" dirty="0" err="1"/>
              <a:t>writelines</a:t>
            </a:r>
            <a:r>
              <a:rPr lang="en-IN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BA07-2B13-4460-B28B-F9308983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53" y="1119115"/>
            <a:ext cx="11627893" cy="5619419"/>
          </a:xfrm>
        </p:spPr>
        <p:txBody>
          <a:bodyPr>
            <a:normAutofit/>
          </a:bodyPr>
          <a:lstStyle/>
          <a:p>
            <a:r>
              <a:rPr lang="en-IN" dirty="0"/>
              <a:t>Writing a string or sequence of bytes (for binary files) is done using write() method. It returns the number of characters written to the file. Example,</a:t>
            </a:r>
          </a:p>
          <a:p>
            <a:pPr marL="0" indent="0">
              <a:buNone/>
            </a:pPr>
            <a:r>
              <a:rPr lang="en-IN" dirty="0"/>
              <a:t>&gt;&gt;&gt;with open("</a:t>
            </a:r>
            <a:r>
              <a:rPr lang="en-IN" dirty="0" err="1"/>
              <a:t>test.txt",'w</a:t>
            </a:r>
            <a:r>
              <a:rPr lang="en-IN" dirty="0"/>
              <a:t>') as f:</a:t>
            </a:r>
          </a:p>
          <a:p>
            <a:pPr marL="0" indent="0">
              <a:buNone/>
            </a:pPr>
            <a:r>
              <a:rPr lang="en-IN" dirty="0"/>
              <a:t>       	</a:t>
            </a:r>
            <a:r>
              <a:rPr lang="en-IN" dirty="0" err="1"/>
              <a:t>f.write</a:t>
            </a:r>
            <a:r>
              <a:rPr lang="en-IN" dirty="0"/>
              <a:t>("python programming\n\n")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f.write</a:t>
            </a:r>
            <a:r>
              <a:rPr lang="en-IN" dirty="0"/>
              <a:t>("for computer engineers\n")</a:t>
            </a:r>
          </a:p>
          <a:p>
            <a:r>
              <a:rPr lang="en-IN" dirty="0" err="1"/>
              <a:t>writelines</a:t>
            </a:r>
            <a:r>
              <a:rPr lang="en-IN" dirty="0"/>
              <a:t>() is used to write a list of lines in a file. For example,</a:t>
            </a:r>
          </a:p>
          <a:p>
            <a:pPr marL="0" indent="0">
              <a:buNone/>
            </a:pPr>
            <a:r>
              <a:rPr lang="en-IN" dirty="0"/>
              <a:t>f=open('</a:t>
            </a:r>
            <a:r>
              <a:rPr lang="en-IN" dirty="0" err="1"/>
              <a:t>test.txt','w</a:t>
            </a:r>
            <a:r>
              <a:rPr lang="en-IN" dirty="0"/>
              <a:t>')</a:t>
            </a:r>
          </a:p>
          <a:p>
            <a:pPr marL="0" indent="0">
              <a:buNone/>
            </a:pPr>
            <a:r>
              <a:rPr lang="en-IN" dirty="0"/>
              <a:t>contents = ["a line of text", "to check whether\n", "write operation is working"]</a:t>
            </a:r>
          </a:p>
          <a:p>
            <a:pPr marL="0" indent="0">
              <a:buNone/>
            </a:pPr>
            <a:r>
              <a:rPr lang="en-IN" dirty="0" err="1"/>
              <a:t>f.writelines</a:t>
            </a:r>
            <a:r>
              <a:rPr lang="en-IN" dirty="0"/>
              <a:t>(contents)</a:t>
            </a:r>
          </a:p>
          <a:p>
            <a:pPr marL="0" indent="0">
              <a:buNone/>
            </a:pPr>
            <a:r>
              <a:rPr lang="en-IN" dirty="0" err="1"/>
              <a:t>f.close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b="1" dirty="0"/>
              <a:t>Note:</a:t>
            </a:r>
            <a:r>
              <a:rPr lang="en-IN" dirty="0"/>
              <a:t> To complete write operation, file must be closed at the end of operation.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65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D2F9-4892-4587-9997-4EC3C832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/>
          <a:lstStyle/>
          <a:p>
            <a:pPr algn="ctr"/>
            <a:r>
              <a:rPr lang="en-IN" dirty="0"/>
              <a:t>Seek()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49FA-62B0-4989-95CF-FCC5CA728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15" y="1241946"/>
            <a:ext cx="11491415" cy="561605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In Python, seek() function is used to change the position of the File Handle to a given specific position. File handle is like a cursor, which defines from where the data has to be read or written in the file.</a:t>
            </a:r>
          </a:p>
          <a:p>
            <a:r>
              <a:rPr lang="en-IN" b="1" dirty="0"/>
              <a:t>syntax:</a:t>
            </a:r>
            <a:r>
              <a:rPr lang="en-IN" dirty="0"/>
              <a:t> </a:t>
            </a:r>
            <a:r>
              <a:rPr lang="en-IN" dirty="0" err="1"/>
              <a:t>f.seek</a:t>
            </a:r>
            <a:r>
              <a:rPr lang="en-IN" dirty="0"/>
              <a:t>(offset, </a:t>
            </a:r>
            <a:r>
              <a:rPr lang="en-IN" dirty="0" err="1"/>
              <a:t>from_where</a:t>
            </a:r>
            <a:r>
              <a:rPr lang="en-IN" dirty="0"/>
              <a:t>), where f is file pointer</a:t>
            </a:r>
          </a:p>
          <a:p>
            <a:r>
              <a:rPr lang="en-IN" b="1" dirty="0"/>
              <a:t>Parameters:</a:t>
            </a:r>
          </a:p>
          <a:p>
            <a:pPr marL="0" indent="0">
              <a:buNone/>
            </a:pPr>
            <a:r>
              <a:rPr lang="en-IN" dirty="0"/>
              <a:t>Offset: Number of positions to move forward</a:t>
            </a:r>
          </a:p>
          <a:p>
            <a:pPr marL="0" indent="0">
              <a:buNone/>
            </a:pPr>
            <a:r>
              <a:rPr lang="en-IN" dirty="0" err="1"/>
              <a:t>from_where</a:t>
            </a:r>
            <a:r>
              <a:rPr lang="en-IN" dirty="0"/>
              <a:t>: It defines point of reference.</a:t>
            </a:r>
          </a:p>
          <a:p>
            <a:r>
              <a:rPr lang="en-IN" b="1" dirty="0"/>
              <a:t>Returns: </a:t>
            </a:r>
            <a:r>
              <a:rPr lang="en-IN" dirty="0"/>
              <a:t>updated</a:t>
            </a:r>
            <a:r>
              <a:rPr lang="en-IN" b="1" dirty="0"/>
              <a:t> </a:t>
            </a:r>
            <a:r>
              <a:rPr lang="en-IN" dirty="0"/>
              <a:t>location of cursor</a:t>
            </a:r>
          </a:p>
          <a:p>
            <a:r>
              <a:rPr lang="en-IN" dirty="0"/>
              <a:t>The reference point is selected by the </a:t>
            </a:r>
            <a:r>
              <a:rPr lang="en-IN" i="1" dirty="0" err="1"/>
              <a:t>from_where</a:t>
            </a:r>
            <a:r>
              <a:rPr lang="en-IN" dirty="0"/>
              <a:t> argument. It accepts three values:</a:t>
            </a:r>
          </a:p>
          <a:p>
            <a:pPr marL="0" indent="0">
              <a:buNone/>
            </a:pPr>
            <a:r>
              <a:rPr lang="en-IN" dirty="0"/>
              <a:t>0: sets the reference point at beginning of the file</a:t>
            </a:r>
          </a:p>
          <a:p>
            <a:pPr marL="0" indent="0">
              <a:buNone/>
            </a:pPr>
            <a:r>
              <a:rPr lang="en-IN" dirty="0"/>
              <a:t>1: sets the reference point at current file position</a:t>
            </a:r>
          </a:p>
          <a:p>
            <a:pPr marL="0" indent="0">
              <a:buNone/>
            </a:pPr>
            <a:r>
              <a:rPr lang="en-IN" dirty="0"/>
              <a:t>2: sets the reference point at the end of the file</a:t>
            </a:r>
          </a:p>
        </p:txBody>
      </p:sp>
    </p:spTree>
    <p:extLst>
      <p:ext uri="{BB962C8B-B14F-4D97-AF65-F5344CB8AC3E}">
        <p14:creationId xmlns:p14="http://schemas.microsoft.com/office/powerpoint/2010/main" val="207540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CC56-1335-4A67-AB6B-78C826C8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/>
              <a:t>Cntd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BA1D-F034-429E-B23F-D5CB6382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7" y="914400"/>
            <a:ext cx="11191165" cy="59436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 text mode, reference point at current position / end of file cannot be set, except when offset is equal to 0. For Example,</a:t>
            </a:r>
          </a:p>
          <a:p>
            <a:pPr marL="0" indent="0">
              <a:buNone/>
            </a:pPr>
            <a:r>
              <a:rPr lang="en-IN" dirty="0"/>
              <a:t>&gt;&gt;&gt; f=open("C:/Users/Nilesh/Desktop/pfile.txt","r")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f.read</a:t>
            </a:r>
            <a:r>
              <a:rPr lang="en-IN" dirty="0"/>
              <a:t>(4)</a:t>
            </a:r>
          </a:p>
          <a:p>
            <a:pPr marL="0" indent="0">
              <a:buNone/>
            </a:pPr>
            <a:r>
              <a:rPr lang="en-IN" dirty="0"/>
              <a:t>'This'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(0,1)</a:t>
            </a:r>
          </a:p>
          <a:p>
            <a:pPr marL="0" indent="0">
              <a:buNone/>
            </a:pPr>
            <a:r>
              <a:rPr lang="en-IN" dirty="0"/>
              <a:t>4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(0,2)</a:t>
            </a:r>
          </a:p>
          <a:p>
            <a:pPr marL="0" indent="0">
              <a:buNone/>
            </a:pPr>
            <a:r>
              <a:rPr lang="en-IN" dirty="0"/>
              <a:t>125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(6,1)</a:t>
            </a:r>
          </a:p>
          <a:p>
            <a:pPr marL="0" indent="0">
              <a:buNone/>
            </a:pPr>
            <a:r>
              <a:rPr lang="en-IN" dirty="0"/>
              <a:t>Error: </a:t>
            </a:r>
            <a:r>
              <a:rPr lang="en-IN" dirty="0" err="1"/>
              <a:t>io.UnsupportedOperation</a:t>
            </a:r>
            <a:r>
              <a:rPr lang="en-IN" dirty="0"/>
              <a:t>: can't do nonzero cur-relative seeks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(8,2)</a:t>
            </a:r>
          </a:p>
          <a:p>
            <a:pPr marL="0" indent="0">
              <a:buNone/>
            </a:pPr>
            <a:r>
              <a:rPr lang="en-IN" dirty="0"/>
              <a:t>Error: </a:t>
            </a:r>
            <a:r>
              <a:rPr lang="en-IN" dirty="0" err="1"/>
              <a:t>io.UnsupportedOperation</a:t>
            </a:r>
            <a:r>
              <a:rPr lang="en-IN" dirty="0"/>
              <a:t>: can't do nonzero cur-relative seeks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46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C870-FC59-49BD-BA2B-C5E88E85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95534"/>
            <a:ext cx="11778018" cy="689212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Open file in ‘binary’ format to remove error. For example,</a:t>
            </a:r>
          </a:p>
          <a:p>
            <a:pPr marL="0" indent="0">
              <a:buNone/>
            </a:pPr>
            <a:r>
              <a:rPr lang="en-IN" dirty="0"/>
              <a:t>&gt;&gt;&gt; f=open("C:/Users/Nilesh/Desktop/pfile.txt","</a:t>
            </a:r>
            <a:r>
              <a:rPr lang="en-IN" dirty="0" err="1"/>
              <a:t>rb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f.read</a:t>
            </a:r>
            <a:r>
              <a:rPr lang="en-IN" dirty="0"/>
              <a:t>(5)</a:t>
            </a:r>
          </a:p>
          <a:p>
            <a:pPr marL="0" indent="0">
              <a:buNone/>
            </a:pPr>
            <a:r>
              <a:rPr lang="en-IN" dirty="0" err="1"/>
              <a:t>b'This</a:t>
            </a:r>
            <a:r>
              <a:rPr lang="en-IN" dirty="0"/>
              <a:t> 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(6,1)</a:t>
            </a:r>
          </a:p>
          <a:p>
            <a:pPr marL="0" indent="0">
              <a:buNone/>
            </a:pPr>
            <a:r>
              <a:rPr lang="en-IN" dirty="0"/>
              <a:t>11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(8,2)</a:t>
            </a:r>
          </a:p>
          <a:p>
            <a:pPr marL="0" indent="0">
              <a:buNone/>
            </a:pPr>
            <a:r>
              <a:rPr lang="en-IN" dirty="0"/>
              <a:t>62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(0,1)</a:t>
            </a:r>
          </a:p>
          <a:p>
            <a:pPr marL="0" indent="0">
              <a:buNone/>
            </a:pPr>
            <a:r>
              <a:rPr lang="en-IN" dirty="0"/>
              <a:t>53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(0,2)</a:t>
            </a:r>
          </a:p>
          <a:p>
            <a:pPr marL="0" indent="0">
              <a:buNone/>
            </a:pPr>
            <a:r>
              <a:rPr lang="en-IN" dirty="0"/>
              <a:t>54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(-1,2)</a:t>
            </a:r>
          </a:p>
          <a:p>
            <a:pPr marL="0" indent="0">
              <a:buNone/>
            </a:pPr>
            <a:r>
              <a:rPr lang="en-IN" dirty="0"/>
              <a:t>53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(-3,1)</a:t>
            </a:r>
          </a:p>
          <a:p>
            <a:pPr marL="0" indent="0">
              <a:buNone/>
            </a:pPr>
            <a:r>
              <a:rPr lang="en-IN" dirty="0"/>
              <a:t>50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f.tell</a:t>
            </a:r>
            <a:r>
              <a:rPr lang="en-IN" dirty="0"/>
              <a:t>()  # Gives the current location of cursor</a:t>
            </a:r>
          </a:p>
          <a:p>
            <a:pPr marL="0" indent="0">
              <a:buNone/>
            </a:pPr>
            <a:r>
              <a:rPr lang="en-IN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72572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9D38-9F2B-41EC-BFDE-3994E0FE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0" y="129279"/>
            <a:ext cx="10515600" cy="727572"/>
          </a:xfrm>
        </p:spPr>
        <p:txBody>
          <a:bodyPr/>
          <a:lstStyle/>
          <a:p>
            <a:pPr algn="ctr"/>
            <a:r>
              <a:rPr lang="en-IN" dirty="0"/>
              <a:t>Built-in File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EB91-83FB-47A5-B229-613AF573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46" y="856851"/>
            <a:ext cx="10903424" cy="5029678"/>
          </a:xfrm>
        </p:spPr>
        <p:txBody>
          <a:bodyPr>
            <a:normAutofit/>
          </a:bodyPr>
          <a:lstStyle/>
          <a:p>
            <a:r>
              <a:rPr lang="en-IN" sz="2400" dirty="0"/>
              <a:t>Built-in methods for file </a:t>
            </a:r>
            <a:r>
              <a:rPr lang="en-IN" sz="2400" b="1" dirty="0"/>
              <a:t>other than</a:t>
            </a:r>
            <a:r>
              <a:rPr lang="en-IN" sz="2400" dirty="0"/>
              <a:t> open(), close(), read(), </a:t>
            </a:r>
            <a:r>
              <a:rPr lang="en-IN" sz="2400" dirty="0" err="1"/>
              <a:t>readline</a:t>
            </a:r>
            <a:r>
              <a:rPr lang="en-IN" sz="2400" dirty="0"/>
              <a:t>(),</a:t>
            </a:r>
            <a:r>
              <a:rPr lang="en-IN" sz="2400" dirty="0" err="1"/>
              <a:t>readlines</a:t>
            </a:r>
            <a:r>
              <a:rPr lang="en-IN" sz="2400" dirty="0"/>
              <a:t>(), write(), </a:t>
            </a:r>
            <a:r>
              <a:rPr lang="en-IN" sz="2400" dirty="0" err="1"/>
              <a:t>writelines</a:t>
            </a:r>
            <a:r>
              <a:rPr lang="en-IN" sz="2400" dirty="0"/>
              <a:t>(), seek() are given below: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096532-E620-4569-A951-11FC94FA4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21254"/>
              </p:ext>
            </p:extLst>
          </p:nvPr>
        </p:nvGraphicFramePr>
        <p:xfrm>
          <a:off x="692622" y="1720903"/>
          <a:ext cx="10713492" cy="4843287"/>
        </p:xfrm>
        <a:graphic>
          <a:graphicData uri="http://schemas.openxmlformats.org/drawingml/2006/table">
            <a:tbl>
              <a:tblPr/>
              <a:tblGrid>
                <a:gridCol w="3248167">
                  <a:extLst>
                    <a:ext uri="{9D8B030D-6E8A-4147-A177-3AD203B41FA5}">
                      <a16:colId xmlns:a16="http://schemas.microsoft.com/office/drawing/2014/main" val="2630553349"/>
                    </a:ext>
                  </a:extLst>
                </a:gridCol>
                <a:gridCol w="7465325">
                  <a:extLst>
                    <a:ext uri="{9D8B030D-6E8A-4147-A177-3AD203B41FA5}">
                      <a16:colId xmlns:a16="http://schemas.microsoft.com/office/drawing/2014/main" val="1971853110"/>
                    </a:ext>
                  </a:extLst>
                </a:gridCol>
              </a:tblGrid>
              <a:tr h="294498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40223" marR="32179" marT="60335" marB="563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40223" marR="32179" marT="60335" marB="563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318462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detach()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Separate the underlying binary buffer from the 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TextIOBase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and return it.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648178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fileno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an integer number (file descriptor) of the file.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68652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flush()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Flush the write buffer of the file stream.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774920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isatty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 True if the file stream is interactive.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470563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readable()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 True if the file stream can be read from.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53996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seek(</a:t>
                      </a:r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=SEEK_SET)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Change the file position to </a:t>
                      </a:r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bytes, in reference to </a:t>
                      </a:r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(start, current, end).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47913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seekable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 True if the file stream supports random access.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5122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tell()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current file location.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005295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truncate(</a:t>
                      </a:r>
                      <a:r>
                        <a:rPr lang="en-IN" sz="20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=None)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 the file stream to </a:t>
                      </a:r>
                      <a:r>
                        <a:rPr lang="en-IN" sz="2000" b="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bytes. If </a:t>
                      </a:r>
                      <a:r>
                        <a:rPr lang="en-IN" sz="2000" b="0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is not specified, resize to current location.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3747"/>
                  </a:ext>
                </a:extLst>
              </a:tr>
              <a:tr h="254950"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writable()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 True if the file stream can be written to.</a:t>
                      </a:r>
                    </a:p>
                  </a:txBody>
                  <a:tcPr marL="40223" marR="32179" marT="40223" marB="362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204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2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C1B4-4F35-468B-8CAF-9A8E2AE0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903"/>
          </a:xfrm>
        </p:spPr>
        <p:txBody>
          <a:bodyPr/>
          <a:lstStyle/>
          <a:p>
            <a:pPr algn="ctr"/>
            <a:r>
              <a:rPr lang="en-US" dirty="0"/>
              <a:t>CSV files: Reading &amp; Writing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6D2C-A18E-4E09-9C12-FCA942D2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69" y="1282390"/>
            <a:ext cx="11251580" cy="5363737"/>
          </a:xfrm>
        </p:spPr>
        <p:txBody>
          <a:bodyPr>
            <a:normAutofit/>
          </a:bodyPr>
          <a:lstStyle/>
          <a:p>
            <a:r>
              <a:rPr lang="en-US" dirty="0"/>
              <a:t>CSV stands for ‘comma separated values’</a:t>
            </a:r>
          </a:p>
          <a:p>
            <a:r>
              <a:rPr lang="en-US" dirty="0"/>
              <a:t>Such files are widely used as dataset in machine learning.</a:t>
            </a:r>
          </a:p>
          <a:p>
            <a:r>
              <a:rPr lang="en-US" dirty="0"/>
              <a:t>Built-in module ‘csv’ can be used to read csv files. But we will use ‘pandas’ library, as it gives more functionalities to work with csv files.</a:t>
            </a:r>
          </a:p>
          <a:p>
            <a:r>
              <a:rPr lang="en-US" dirty="0"/>
              <a:t>‘pandas’ library doesn’t come with basic python software. </a:t>
            </a:r>
          </a:p>
          <a:p>
            <a:r>
              <a:rPr lang="en-US" dirty="0"/>
              <a:t>We can install it by writing following command in cmd.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are using anaconda distribution, use following command to install pandas module: </a:t>
            </a:r>
            <a:r>
              <a:rPr lang="en-US" dirty="0" err="1"/>
              <a:t>conda</a:t>
            </a:r>
            <a:r>
              <a:rPr lang="en-US" dirty="0"/>
              <a:t> install pandas</a:t>
            </a:r>
          </a:p>
          <a:p>
            <a:r>
              <a:rPr lang="en-IN" i="1" dirty="0"/>
              <a:t>Note:</a:t>
            </a:r>
            <a:r>
              <a:rPr lang="en-IN" dirty="0"/>
              <a:t> Keep internet on during installation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0EBD0-933E-4057-AE93-D21D6A8E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76" y="4144239"/>
            <a:ext cx="3827098" cy="97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075-DD86-4DF7-8E40-BBEC17A8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EF43-19A5-4C4B-A21D-259CE3E5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5" y="1690688"/>
            <a:ext cx="11084312" cy="4486275"/>
          </a:xfrm>
        </p:spPr>
        <p:txBody>
          <a:bodyPr>
            <a:normAutofit/>
          </a:bodyPr>
          <a:lstStyle/>
          <a:p>
            <a:r>
              <a:rPr lang="en-IN" sz="2600" dirty="0"/>
              <a:t>Consider one csv file with some data. Such csv file must be in same directory as directory of python source code file OR you need to specify full path.</a:t>
            </a:r>
          </a:p>
          <a:p>
            <a:r>
              <a:rPr lang="en-IN" sz="2600" dirty="0"/>
              <a:t>Following code read data from file ‘simple_csv_file.csv’ and print it on screen. As well as some records are written in another file named- ‘new_file.csv’</a:t>
            </a:r>
          </a:p>
          <a:p>
            <a:pPr marL="0" indent="0">
              <a:buNone/>
            </a:pPr>
            <a:r>
              <a:rPr lang="en-IN" sz="2600" dirty="0"/>
              <a:t>import pandas as pd</a:t>
            </a:r>
          </a:p>
          <a:p>
            <a:pPr marL="0" indent="0">
              <a:buNone/>
            </a:pPr>
            <a:r>
              <a:rPr lang="en-IN" sz="2600" dirty="0" err="1"/>
              <a:t>df</a:t>
            </a:r>
            <a:r>
              <a:rPr lang="en-IN" sz="2600" dirty="0"/>
              <a:t>=</a:t>
            </a:r>
            <a:r>
              <a:rPr lang="en-IN" sz="2600" dirty="0" err="1"/>
              <a:t>pd.read_csv</a:t>
            </a:r>
            <a:r>
              <a:rPr lang="en-IN" sz="2600" dirty="0"/>
              <a:t>('simple_csv_file.csv')</a:t>
            </a:r>
          </a:p>
          <a:p>
            <a:pPr marL="0" indent="0">
              <a:buNone/>
            </a:pPr>
            <a:r>
              <a:rPr lang="en-IN" sz="2600" dirty="0"/>
              <a:t>print(</a:t>
            </a:r>
            <a:r>
              <a:rPr lang="en-IN" sz="2600" dirty="0" err="1"/>
              <a:t>df</a:t>
            </a:r>
            <a:r>
              <a:rPr lang="en-IN" sz="2600" dirty="0"/>
              <a:t>)</a:t>
            </a:r>
          </a:p>
          <a:p>
            <a:pPr marL="0" indent="0">
              <a:buNone/>
            </a:pPr>
            <a:r>
              <a:rPr lang="en-IN" sz="2600" dirty="0" err="1"/>
              <a:t>df</a:t>
            </a:r>
            <a:r>
              <a:rPr lang="en-IN" sz="2600" dirty="0"/>
              <a:t>=</a:t>
            </a:r>
            <a:r>
              <a:rPr lang="en-IN" sz="2600" dirty="0" err="1"/>
              <a:t>pd.DataFrame</a:t>
            </a:r>
            <a:r>
              <a:rPr lang="en-IN" sz="2600" dirty="0"/>
              <a:t>([[1,'haresh',18],[3,'tapan',24]],columns=['</a:t>
            </a:r>
            <a:r>
              <a:rPr lang="en-IN" sz="2600" dirty="0" err="1"/>
              <a:t>srno</a:t>
            </a:r>
            <a:r>
              <a:rPr lang="en-IN" sz="2600" dirty="0"/>
              <a:t>','</a:t>
            </a:r>
            <a:r>
              <a:rPr lang="en-IN" sz="2600" dirty="0" err="1"/>
              <a:t>name','age</a:t>
            </a:r>
            <a:r>
              <a:rPr lang="en-IN" sz="2600" dirty="0"/>
              <a:t>'])</a:t>
            </a:r>
          </a:p>
          <a:p>
            <a:pPr marL="0" indent="0">
              <a:buNone/>
            </a:pPr>
            <a:r>
              <a:rPr lang="en-IN" sz="2600" dirty="0" err="1"/>
              <a:t>df.to_csv</a:t>
            </a:r>
            <a:r>
              <a:rPr lang="en-IN" sz="2600" dirty="0"/>
              <a:t>('new_file.csv')</a:t>
            </a:r>
          </a:p>
        </p:txBody>
      </p:sp>
    </p:spTree>
    <p:extLst>
      <p:ext uri="{BB962C8B-B14F-4D97-AF65-F5344CB8AC3E}">
        <p14:creationId xmlns:p14="http://schemas.microsoft.com/office/powerpoint/2010/main" val="113300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F9AA-B310-47CC-93BA-F5DF1AC6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pPr algn="ctr"/>
            <a:r>
              <a:rPr lang="en-IN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DF04-9A9D-414A-A80D-891C831A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1433015"/>
            <a:ext cx="11068333" cy="5240740"/>
          </a:xfrm>
        </p:spPr>
        <p:txBody>
          <a:bodyPr>
            <a:normAutofit/>
          </a:bodyPr>
          <a:lstStyle/>
          <a:p>
            <a:r>
              <a:rPr lang="en-IN" dirty="0"/>
              <a:t>File is a named location on disk to store information. It is used to permanently store data in a non-volatile memory (e.g. hard disk).</a:t>
            </a:r>
          </a:p>
          <a:p>
            <a:r>
              <a:rPr lang="en-IN" dirty="0"/>
              <a:t>It is a collection of bytes.</a:t>
            </a:r>
          </a:p>
          <a:p>
            <a:r>
              <a:rPr lang="en-IN" dirty="0"/>
              <a:t>File operations are done in the following order.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Open a file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Read or write (perform operation)</a:t>
            </a:r>
          </a:p>
          <a:p>
            <a:pPr marL="514350" indent="-514350">
              <a:buFont typeface="+mj-lt"/>
              <a:buAutoNum type="arabicParenR"/>
            </a:pPr>
            <a:r>
              <a:rPr lang="en-IN" dirty="0"/>
              <a:t>Close the file</a:t>
            </a:r>
          </a:p>
          <a:p>
            <a:pPr marL="0" indent="0">
              <a:buNone/>
            </a:pPr>
            <a:r>
              <a:rPr lang="en-IN" dirty="0"/>
              <a:t>1) </a:t>
            </a:r>
            <a:r>
              <a:rPr lang="en-IN" b="1" dirty="0"/>
              <a:t>Open a file:</a:t>
            </a:r>
            <a:r>
              <a:rPr lang="en-IN" dirty="0"/>
              <a:t> In python function named: open() is used to open a file.</a:t>
            </a:r>
          </a:p>
          <a:p>
            <a:pPr marL="0" indent="0">
              <a:buNone/>
            </a:pPr>
            <a:r>
              <a:rPr lang="en-IN" dirty="0"/>
              <a:t>The open() function takes two parameters: filename and mode</a:t>
            </a:r>
          </a:p>
          <a:p>
            <a:pPr marL="0" indent="0">
              <a:buNone/>
            </a:pPr>
            <a:r>
              <a:rPr lang="en-IN" dirty="0"/>
              <a:t>We can open a file in different modes.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30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3285-C505-4A0B-A721-C5C308C2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92"/>
            <a:ext cx="10515600" cy="904117"/>
          </a:xfrm>
        </p:spPr>
        <p:txBody>
          <a:bodyPr/>
          <a:lstStyle/>
          <a:p>
            <a:pPr algn="ctr"/>
            <a:r>
              <a:rPr lang="en-IN" dirty="0"/>
              <a:t>Python file modes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71BB8-7245-4652-A8EA-C71C6344D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116712"/>
              </p:ext>
            </p:extLst>
          </p:nvPr>
        </p:nvGraphicFramePr>
        <p:xfrm>
          <a:off x="660778" y="1051560"/>
          <a:ext cx="10515600" cy="4754880"/>
        </p:xfrm>
        <a:graphic>
          <a:graphicData uri="http://schemas.openxmlformats.org/drawingml/2006/table">
            <a:tbl>
              <a:tblPr/>
              <a:tblGrid>
                <a:gridCol w="1058839">
                  <a:extLst>
                    <a:ext uri="{9D8B030D-6E8A-4147-A177-3AD203B41FA5}">
                      <a16:colId xmlns:a16="http://schemas.microsoft.com/office/drawing/2014/main" val="1109784559"/>
                    </a:ext>
                  </a:extLst>
                </a:gridCol>
                <a:gridCol w="9456761">
                  <a:extLst>
                    <a:ext uri="{9D8B030D-6E8A-4147-A177-3AD203B41FA5}">
                      <a16:colId xmlns:a16="http://schemas.microsoft.com/office/drawing/2014/main" val="4214093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35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a file for reading.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81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'w'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a file for writing. Creates a new file if it does not exist or truncates the file if it exists.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877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'x'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a file for exclusive creation. If the file already exists, the operation fails (gives error).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42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for appending at the end of the file without truncating it. Creates a new file if it does not exist.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298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't'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in text mode.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867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'b'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in binary mode.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14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'+'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a file for updating (reading and writing)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410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FB1D3C-9B8E-46DD-907E-C61A46A885E2}"/>
              </a:ext>
            </a:extLst>
          </p:cNvPr>
          <p:cNvSpPr txBox="1"/>
          <p:nvPr/>
        </p:nvSpPr>
        <p:spPr>
          <a:xfrm>
            <a:off x="50042" y="5972411"/>
            <a:ext cx="12091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mode returns bytes and this mode is to be used when dealing with non-text files like image or exe files.</a:t>
            </a:r>
          </a:p>
        </p:txBody>
      </p:sp>
    </p:spTree>
    <p:extLst>
      <p:ext uri="{BB962C8B-B14F-4D97-AF65-F5344CB8AC3E}">
        <p14:creationId xmlns:p14="http://schemas.microsoft.com/office/powerpoint/2010/main" val="379869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464E-41E1-492F-A1D9-080239FB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/>
          <a:lstStyle/>
          <a:p>
            <a:pPr algn="ctr"/>
            <a:r>
              <a:rPr lang="en-IN" dirty="0"/>
              <a:t>Open()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A56D-5213-470C-8F67-F1C844C7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30" y="1364777"/>
            <a:ext cx="12069169" cy="5349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/>
              <a:t>&gt;&gt;&gt; f = open("test.txt") # open file in current directory, default mode is ‘r’ or ‘rt’</a:t>
            </a:r>
          </a:p>
          <a:p>
            <a:r>
              <a:rPr lang="en-IN" sz="2600" dirty="0"/>
              <a:t>This function returns a file object, also called a handle, as it is used to read or modify the file.</a:t>
            </a:r>
          </a:p>
          <a:p>
            <a:r>
              <a:rPr lang="en-IN" sz="2600" dirty="0"/>
              <a:t>The default is reading in text mode. In this mode, we get strings when reading from the file.</a:t>
            </a:r>
          </a:p>
          <a:p>
            <a:pPr marL="0" indent="0">
              <a:buNone/>
            </a:pPr>
            <a:r>
              <a:rPr lang="en-IN" sz="2600" dirty="0"/>
              <a:t>&gt;&gt;&gt; f = open("C:/Users/Nilesh/Documents/README.txt") #open file at given location</a:t>
            </a:r>
          </a:p>
          <a:p>
            <a:r>
              <a:rPr lang="en-IN" sz="2600" dirty="0"/>
              <a:t>Open() function gives an error if file doesn’t exist.</a:t>
            </a:r>
          </a:p>
          <a:p>
            <a:pPr marL="0" indent="0">
              <a:buNone/>
            </a:pPr>
            <a:r>
              <a:rPr lang="en-IN" sz="2600" dirty="0"/>
              <a:t>&gt;&gt;&gt;f = open("</a:t>
            </a:r>
            <a:r>
              <a:rPr lang="en-IN" sz="2600" dirty="0" err="1"/>
              <a:t>test.txt",'w</a:t>
            </a:r>
            <a:r>
              <a:rPr lang="en-IN" sz="2600" dirty="0"/>
              <a:t>')  # write in text mode</a:t>
            </a:r>
          </a:p>
          <a:p>
            <a:pPr marL="0" indent="0">
              <a:buNone/>
            </a:pPr>
            <a:r>
              <a:rPr lang="en-IN" sz="2600" dirty="0"/>
              <a:t>&gt;&gt;&gt; f= open("img.bmp",'</a:t>
            </a:r>
            <a:r>
              <a:rPr lang="en-IN" sz="2600" dirty="0" err="1"/>
              <a:t>r+b</a:t>
            </a:r>
            <a:r>
              <a:rPr lang="en-IN" sz="2600" dirty="0"/>
              <a:t>') # read and write in binary mode</a:t>
            </a:r>
          </a:p>
          <a:p>
            <a:pPr marL="0" indent="0">
              <a:buNone/>
            </a:pPr>
            <a:r>
              <a:rPr lang="en-IN" sz="2600" dirty="0"/>
              <a:t>&gt;&gt;&gt;f = open("test.txt", mode = 'r’, encoding = 'utf-8’)</a:t>
            </a:r>
          </a:p>
          <a:p>
            <a:pPr marL="0" indent="0">
              <a:buNone/>
            </a:pPr>
            <a:r>
              <a:rPr lang="en-IN" sz="2600" dirty="0"/>
              <a:t>Here, encoding-type: ‘utf-8’ is specified</a:t>
            </a:r>
          </a:p>
        </p:txBody>
      </p:sp>
    </p:spTree>
    <p:extLst>
      <p:ext uri="{BB962C8B-B14F-4D97-AF65-F5344CB8AC3E}">
        <p14:creationId xmlns:p14="http://schemas.microsoft.com/office/powerpoint/2010/main" val="225586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5620-5FC2-4A72-B645-9454A9C2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03"/>
            <a:ext cx="10515600" cy="61751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Close()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97D1-623A-43EE-B0A7-6A5CDFB4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21" y="1023583"/>
            <a:ext cx="11873552" cy="600501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When we are done with operations to the file, we need to properly close the file and It is done using Python close() method.</a:t>
            </a:r>
          </a:p>
          <a:p>
            <a:r>
              <a:rPr lang="en-IN" dirty="0"/>
              <a:t>Closing a file will free up the resources that were tied with the file.</a:t>
            </a:r>
          </a:p>
          <a:p>
            <a:r>
              <a:rPr lang="en-IN" dirty="0"/>
              <a:t>Python has a </a:t>
            </a:r>
            <a:r>
              <a:rPr lang="en-IN" b="1" dirty="0"/>
              <a:t>garbage collector</a:t>
            </a:r>
            <a:r>
              <a:rPr lang="en-IN" dirty="0"/>
              <a:t> to clean up unreferenced objects but, we must not rely on it to close the file. For Example:</a:t>
            </a:r>
          </a:p>
          <a:p>
            <a:pPr marL="0" indent="0">
              <a:buNone/>
            </a:pPr>
            <a:r>
              <a:rPr lang="en-IN" dirty="0"/>
              <a:t>f = open("test.txt")</a:t>
            </a:r>
          </a:p>
          <a:p>
            <a:pPr marL="0" indent="0">
              <a:buNone/>
            </a:pPr>
            <a:r>
              <a:rPr lang="en-IN" dirty="0" err="1"/>
              <a:t>f.close</a:t>
            </a:r>
            <a:r>
              <a:rPr lang="en-IN" dirty="0"/>
              <a:t>()</a:t>
            </a:r>
          </a:p>
          <a:p>
            <a:r>
              <a:rPr lang="en-IN" dirty="0"/>
              <a:t>A safer way is to use a </a:t>
            </a:r>
            <a:r>
              <a:rPr lang="en-IN" b="1" dirty="0"/>
              <a:t>try...finally</a:t>
            </a:r>
            <a:r>
              <a:rPr lang="en-IN" dirty="0"/>
              <a:t> block. It closes the file properly, even if an exception is raised. For Example,</a:t>
            </a:r>
          </a:p>
          <a:p>
            <a:pPr marL="0" indent="0">
              <a:buNone/>
            </a:pPr>
            <a:r>
              <a:rPr lang="en-IN" dirty="0"/>
              <a:t>try:</a:t>
            </a:r>
          </a:p>
          <a:p>
            <a:pPr marL="0" indent="0">
              <a:buNone/>
            </a:pPr>
            <a:r>
              <a:rPr lang="en-IN" dirty="0"/>
              <a:t>   f = open("test.txt")</a:t>
            </a:r>
          </a:p>
          <a:p>
            <a:pPr marL="0" indent="0">
              <a:buNone/>
            </a:pPr>
            <a:r>
              <a:rPr lang="en-IN" dirty="0"/>
              <a:t>   # perform file operations</a:t>
            </a:r>
          </a:p>
          <a:p>
            <a:pPr marL="0" indent="0">
              <a:buNone/>
            </a:pPr>
            <a:r>
              <a:rPr lang="en-IN" dirty="0"/>
              <a:t>finally: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f.close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35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1C8B-4A41-49A9-AF01-8583CB50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Cntd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FB517-F5E7-40B8-A579-2AF41830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IN" dirty="0"/>
              <a:t>Another way to open a file, is using the </a:t>
            </a:r>
            <a:r>
              <a:rPr lang="en-IN" b="1" dirty="0"/>
              <a:t>‘with’</a:t>
            </a:r>
            <a:r>
              <a:rPr lang="en-IN" dirty="0"/>
              <a:t> statement. </a:t>
            </a:r>
          </a:p>
          <a:p>
            <a:r>
              <a:rPr lang="en-IN" dirty="0"/>
              <a:t>It ensures that file is closed when the block inside </a:t>
            </a:r>
            <a:r>
              <a:rPr lang="en-IN" b="1" dirty="0"/>
              <a:t>‘with’</a:t>
            </a:r>
            <a:r>
              <a:rPr lang="en-IN" dirty="0"/>
              <a:t> is exited.</a:t>
            </a:r>
          </a:p>
          <a:p>
            <a:r>
              <a:rPr lang="en-IN" dirty="0"/>
              <a:t>We don't need to explicitly call the close() method. It is done internally.</a:t>
            </a:r>
          </a:p>
          <a:p>
            <a:r>
              <a:rPr lang="en-IN" i="1" dirty="0"/>
              <a:t>Syntax:</a:t>
            </a:r>
            <a:r>
              <a:rPr lang="en-IN" dirty="0"/>
              <a:t> with open("test.txt") as f:</a:t>
            </a:r>
          </a:p>
        </p:txBody>
      </p:sp>
    </p:spTree>
    <p:extLst>
      <p:ext uri="{BB962C8B-B14F-4D97-AF65-F5344CB8AC3E}">
        <p14:creationId xmlns:p14="http://schemas.microsoft.com/office/powerpoint/2010/main" val="100065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ECDD-F0CE-4E55-96A2-4C46ED7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/>
          <a:lstStyle/>
          <a:p>
            <a:pPr algn="ctr"/>
            <a:r>
              <a:rPr lang="en-IN" dirty="0"/>
              <a:t>Read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EF07-1278-4485-B1C7-ED738CB0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67" y="1392072"/>
            <a:ext cx="10848833" cy="5465928"/>
          </a:xfrm>
        </p:spPr>
        <p:txBody>
          <a:bodyPr>
            <a:normAutofit/>
          </a:bodyPr>
          <a:lstStyle/>
          <a:p>
            <a:r>
              <a:rPr lang="en-IN" dirty="0"/>
              <a:t>To read data from a file, following methods are available.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600" dirty="0"/>
              <a:t>Example:</a:t>
            </a:r>
          </a:p>
          <a:p>
            <a:pPr marL="0" indent="0">
              <a:buNone/>
            </a:pPr>
            <a:r>
              <a:rPr lang="en-IN" sz="2600" dirty="0"/>
              <a:t>&gt;&gt;&gt; f=open("C:/Users/Nilesh/Desktop/pfile.txt","r")</a:t>
            </a:r>
          </a:p>
          <a:p>
            <a:pPr marL="0" indent="0">
              <a:buNone/>
            </a:pPr>
            <a:r>
              <a:rPr lang="en-IN" sz="2600" dirty="0"/>
              <a:t>&gt;&gt;&gt; </a:t>
            </a:r>
            <a:r>
              <a:rPr lang="en-IN" sz="2600" dirty="0" err="1"/>
              <a:t>f.read</a:t>
            </a:r>
            <a:r>
              <a:rPr lang="en-IN" sz="2600" dirty="0"/>
              <a:t>(4)</a:t>
            </a:r>
          </a:p>
          <a:p>
            <a:pPr marL="0" indent="0">
              <a:buNone/>
            </a:pPr>
            <a:r>
              <a:rPr lang="en-IN" sz="2600" dirty="0"/>
              <a:t>Output: ‘This’ (first 4 characters of a file)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2824A-4DC1-4625-8EBF-7FD29E49D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54112"/>
              </p:ext>
            </p:extLst>
          </p:nvPr>
        </p:nvGraphicFramePr>
        <p:xfrm>
          <a:off x="313899" y="1839654"/>
          <a:ext cx="11709779" cy="2581275"/>
        </p:xfrm>
        <a:graphic>
          <a:graphicData uri="http://schemas.openxmlformats.org/drawingml/2006/table">
            <a:tbl>
              <a:tblPr/>
              <a:tblGrid>
                <a:gridCol w="1938965">
                  <a:extLst>
                    <a:ext uri="{9D8B030D-6E8A-4147-A177-3AD203B41FA5}">
                      <a16:colId xmlns:a16="http://schemas.microsoft.com/office/drawing/2014/main" val="2145258942"/>
                    </a:ext>
                  </a:extLst>
                </a:gridCol>
                <a:gridCol w="9770814">
                  <a:extLst>
                    <a:ext uri="{9D8B030D-6E8A-4147-A177-3AD203B41FA5}">
                      <a16:colId xmlns:a16="http://schemas.microsoft.com/office/drawing/2014/main" val="3922709376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fontAlgn="base"/>
                      <a:r>
                        <a:rPr lang="en-IN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671598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fontAlgn="base"/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read(</a:t>
                      </a:r>
                      <a:r>
                        <a:rPr lang="en-IN" sz="2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</a:t>
                      </a:r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atmost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IN" sz="2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characters from the file. Reads till end of file if it is negative or None.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4273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fontAlgn="base"/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readline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200" b="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=-1)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and return one line from the file. Reads at most </a:t>
                      </a:r>
                      <a:r>
                        <a:rPr lang="en-IN" sz="22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bytes if specified.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4208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fontAlgn="base"/>
                      <a:r>
                        <a:rPr lang="en-IN" sz="2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readlines</a:t>
                      </a:r>
                      <a:r>
                        <a:rPr lang="en-IN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IN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 and return a list of lines from the file.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4275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fontAlgn="base"/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x in f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IN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 handle of file and variable </a:t>
                      </a:r>
                      <a:r>
                        <a:rPr lang="en-IN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IN" sz="22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iterates over file using </a:t>
                      </a:r>
                      <a:r>
                        <a:rPr lang="en-IN" sz="2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5250" marR="76200" marT="95250" marB="8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238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56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A123-0007-4EA5-A08A-2AF4B82C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/>
          <a:lstStyle/>
          <a:p>
            <a:pPr algn="ctr"/>
            <a:r>
              <a:rPr lang="en-IN" dirty="0" err="1"/>
              <a:t>Cntd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8FB0-A502-463A-B392-B3A349FF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43" y="1473960"/>
            <a:ext cx="11805314" cy="52509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f.read</a:t>
            </a:r>
            <a:r>
              <a:rPr lang="en-IN" dirty="0"/>
              <a:t>()     # read the rest of file till end</a:t>
            </a:r>
          </a:p>
          <a:p>
            <a:pPr marL="0" indent="0">
              <a:buNone/>
            </a:pPr>
            <a:r>
              <a:rPr lang="en-IN" dirty="0"/>
              <a:t>Output: ' is my first file\</a:t>
            </a:r>
            <a:r>
              <a:rPr lang="en-IN" dirty="0" err="1"/>
              <a:t>nThis</a:t>
            </a:r>
            <a:r>
              <a:rPr lang="en-IN" dirty="0"/>
              <a:t> file\</a:t>
            </a:r>
            <a:r>
              <a:rPr lang="en-IN" dirty="0" err="1"/>
              <a:t>nContains</a:t>
            </a:r>
            <a:r>
              <a:rPr lang="en-IN" dirty="0"/>
              <a:t> three lines'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f.read</a:t>
            </a:r>
            <a:r>
              <a:rPr lang="en-IN" dirty="0"/>
              <a:t>()  # further reading returns empty sting, because it has read entire file</a:t>
            </a:r>
          </a:p>
          <a:p>
            <a:pPr marL="0" indent="0">
              <a:buNone/>
            </a:pPr>
            <a:r>
              <a:rPr lang="en-IN" dirty="0"/>
              <a:t>Output:  ‘’</a:t>
            </a:r>
          </a:p>
          <a:p>
            <a:r>
              <a:rPr lang="en-IN" dirty="0"/>
              <a:t>Once the end of file is reached, we get empty string on further reading.</a:t>
            </a:r>
          </a:p>
          <a:p>
            <a:r>
              <a:rPr lang="en-IN" dirty="0"/>
              <a:t>We can change our current file cursor (position) using the </a:t>
            </a:r>
            <a:r>
              <a:rPr lang="en-IN" b="1" dirty="0"/>
              <a:t>seek()</a:t>
            </a:r>
            <a:r>
              <a:rPr lang="en-IN" dirty="0"/>
              <a:t> method.</a:t>
            </a:r>
          </a:p>
          <a:p>
            <a:r>
              <a:rPr lang="en-IN" dirty="0"/>
              <a:t>Similarly, </a:t>
            </a:r>
            <a:r>
              <a:rPr lang="en-IN" b="1" dirty="0"/>
              <a:t>tell()</a:t>
            </a:r>
            <a:r>
              <a:rPr lang="en-IN" dirty="0"/>
              <a:t> method returns current position of cursor (in number of bytes).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f.tell</a:t>
            </a:r>
            <a:r>
              <a:rPr lang="en-IN" dirty="0"/>
              <a:t>()		# get current file position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f.seek</a:t>
            </a:r>
            <a:r>
              <a:rPr lang="en-IN" dirty="0"/>
              <a:t>(0) 	# brings file cursor to initial position</a:t>
            </a:r>
          </a:p>
          <a:p>
            <a:pPr marL="0" indent="0">
              <a:buNone/>
            </a:pPr>
            <a:r>
              <a:rPr lang="en-IN" dirty="0"/>
              <a:t>&gt;&gt;&gt; print(</a:t>
            </a:r>
            <a:r>
              <a:rPr lang="en-IN" dirty="0" err="1"/>
              <a:t>f.read</a:t>
            </a:r>
            <a:r>
              <a:rPr lang="en-IN" dirty="0"/>
              <a:t>())	# read the entire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ECBA2-F575-4CE5-A8CD-E03272417BB6}"/>
              </a:ext>
            </a:extLst>
          </p:cNvPr>
          <p:cNvSpPr txBox="1"/>
          <p:nvPr/>
        </p:nvSpPr>
        <p:spPr>
          <a:xfrm>
            <a:off x="8507110" y="1105468"/>
            <a:ext cx="2506638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pfile.txt: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my first file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file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three lines</a:t>
            </a:r>
          </a:p>
        </p:txBody>
      </p:sp>
    </p:spTree>
    <p:extLst>
      <p:ext uri="{BB962C8B-B14F-4D97-AF65-F5344CB8AC3E}">
        <p14:creationId xmlns:p14="http://schemas.microsoft.com/office/powerpoint/2010/main" val="161875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7D47-2E6B-469C-B8F3-1D36C725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readline</a:t>
            </a:r>
            <a:r>
              <a:rPr lang="en-IN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ECA35-F9B5-4840-9A67-8CE9CDDE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5" y="1690688"/>
            <a:ext cx="11136572" cy="4696464"/>
          </a:xfrm>
        </p:spPr>
        <p:txBody>
          <a:bodyPr/>
          <a:lstStyle/>
          <a:p>
            <a:r>
              <a:rPr lang="en-IN" dirty="0"/>
              <a:t>We can use </a:t>
            </a:r>
            <a:r>
              <a:rPr lang="en-IN" dirty="0" err="1"/>
              <a:t>readline</a:t>
            </a:r>
            <a:r>
              <a:rPr lang="en-IN" dirty="0"/>
              <a:t>() method to read each line separately.</a:t>
            </a:r>
          </a:p>
          <a:p>
            <a:r>
              <a:rPr lang="en-IN" dirty="0"/>
              <a:t>This method reads a file till the newline, including the newline character.</a:t>
            </a:r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dirty="0"/>
              <a:t>&gt;&gt;&gt; f=open("C:/Users/Nilesh/Desktop/pfile.txt","r")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f.readline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'This is my first file\n'</a:t>
            </a:r>
          </a:p>
          <a:p>
            <a:pPr marL="0" indent="0">
              <a:buNone/>
            </a:pPr>
            <a:r>
              <a:rPr lang="en-IN" dirty="0"/>
              <a:t>&gt;&gt;&gt; </a:t>
            </a:r>
            <a:r>
              <a:rPr lang="en-IN" dirty="0" err="1"/>
              <a:t>f.readline</a:t>
            </a:r>
            <a:r>
              <a:rPr lang="en-IN" dirty="0"/>
              <a:t>(7)</a:t>
            </a:r>
          </a:p>
          <a:p>
            <a:pPr marL="0" indent="0">
              <a:buNone/>
            </a:pPr>
            <a:r>
              <a:rPr lang="en-IN" dirty="0"/>
              <a:t>'This fi'</a:t>
            </a:r>
          </a:p>
        </p:txBody>
      </p:sp>
    </p:spTree>
    <p:extLst>
      <p:ext uri="{BB962C8B-B14F-4D97-AF65-F5344CB8AC3E}">
        <p14:creationId xmlns:p14="http://schemas.microsoft.com/office/powerpoint/2010/main" val="382045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2214</Words>
  <Application>Microsoft Office PowerPoint</Application>
  <PresentationFormat>Widescreen</PresentationFormat>
  <Paragraphs>228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Unit-4 File Handling</vt:lpstr>
      <vt:lpstr>Files</vt:lpstr>
      <vt:lpstr>Python file modes</vt:lpstr>
      <vt:lpstr>Open() function</vt:lpstr>
      <vt:lpstr>Close() function</vt:lpstr>
      <vt:lpstr>Cntd…</vt:lpstr>
      <vt:lpstr>Read operation </vt:lpstr>
      <vt:lpstr>Cntd…</vt:lpstr>
      <vt:lpstr>readline() method</vt:lpstr>
      <vt:lpstr>readlines() method</vt:lpstr>
      <vt:lpstr>Cntd…</vt:lpstr>
      <vt:lpstr>Write operation</vt:lpstr>
      <vt:lpstr>write() &amp; writelines()</vt:lpstr>
      <vt:lpstr>Seek() method</vt:lpstr>
      <vt:lpstr>Cntd…</vt:lpstr>
      <vt:lpstr>PowerPoint Presentation</vt:lpstr>
      <vt:lpstr>Built-in File methods</vt:lpstr>
      <vt:lpstr>CSV files: Reading &amp; Writing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Nilesh</dc:creator>
  <cp:lastModifiedBy>Nilesh</cp:lastModifiedBy>
  <cp:revision>833</cp:revision>
  <dcterms:created xsi:type="dcterms:W3CDTF">2020-01-09T22:57:40Z</dcterms:created>
  <dcterms:modified xsi:type="dcterms:W3CDTF">2022-05-11T20:03:37Z</dcterms:modified>
</cp:coreProperties>
</file>