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107170" y="9368874"/>
            <a:ext cx="1524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8119" y="1377696"/>
            <a:ext cx="2667000" cy="199834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</a:pPr>
            <a:r>
              <a:rPr dirty="0" sz="1550" spc="10">
                <a:latin typeface="Arial MT"/>
                <a:cs typeface="Arial MT"/>
              </a:rPr>
              <a:t>Classical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IPC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Problems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94226" y="1377696"/>
            <a:ext cx="2667000" cy="199834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397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100"/>
              </a:spcBef>
            </a:pPr>
            <a:r>
              <a:rPr dirty="0" sz="1250" spc="15">
                <a:latin typeface="Arial MT"/>
                <a:cs typeface="Arial MT"/>
              </a:rPr>
              <a:t>Problems</a:t>
            </a:r>
            <a:endParaRPr sz="1250">
              <a:latin typeface="Arial MT"/>
              <a:cs typeface="Arial MT"/>
            </a:endParaRPr>
          </a:p>
          <a:p>
            <a:pPr marL="226695" indent="-100330">
              <a:lnSpc>
                <a:spcPct val="100000"/>
              </a:lnSpc>
              <a:spcBef>
                <a:spcPts val="1000"/>
              </a:spcBef>
              <a:buChar char="•"/>
              <a:tabLst>
                <a:tab pos="227329" algn="l"/>
              </a:tabLst>
            </a:pPr>
            <a:r>
              <a:rPr dirty="0" sz="900" spc="15">
                <a:latin typeface="Arial MT"/>
                <a:cs typeface="Arial MT"/>
              </a:rPr>
              <a:t>producer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–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consumer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1350">
              <a:latin typeface="Arial MT"/>
              <a:cs typeface="Arial MT"/>
            </a:endParaRPr>
          </a:p>
          <a:p>
            <a:pPr marL="226695" indent="-100330">
              <a:lnSpc>
                <a:spcPct val="100000"/>
              </a:lnSpc>
              <a:spcBef>
                <a:spcPts val="5"/>
              </a:spcBef>
              <a:buChar char="•"/>
              <a:tabLst>
                <a:tab pos="227329" algn="l"/>
              </a:tabLst>
            </a:pPr>
            <a:r>
              <a:rPr dirty="0" sz="900" spc="15">
                <a:latin typeface="Arial MT"/>
                <a:cs typeface="Arial MT"/>
              </a:rPr>
              <a:t>readers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–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10">
                <a:latin typeface="Arial MT"/>
                <a:cs typeface="Arial MT"/>
              </a:rPr>
              <a:t>writers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400">
              <a:latin typeface="Arial MT"/>
              <a:cs typeface="Arial MT"/>
            </a:endParaRPr>
          </a:p>
          <a:p>
            <a:pPr marL="226695" indent="-100330">
              <a:lnSpc>
                <a:spcPct val="100000"/>
              </a:lnSpc>
              <a:spcBef>
                <a:spcPts val="5"/>
              </a:spcBef>
              <a:buChar char="•"/>
              <a:tabLst>
                <a:tab pos="227329" algn="l"/>
              </a:tabLst>
            </a:pPr>
            <a:r>
              <a:rPr dirty="0" sz="900" spc="15">
                <a:latin typeface="Arial MT"/>
                <a:cs typeface="Arial MT"/>
              </a:rPr>
              <a:t>dining</a:t>
            </a:r>
            <a:r>
              <a:rPr dirty="0" sz="900" spc="-35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philosophers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400">
              <a:latin typeface="Arial MT"/>
              <a:cs typeface="Arial MT"/>
            </a:endParaRPr>
          </a:p>
          <a:p>
            <a:pPr marL="226695" indent="-100330">
              <a:lnSpc>
                <a:spcPct val="100000"/>
              </a:lnSpc>
              <a:spcBef>
                <a:spcPts val="5"/>
              </a:spcBef>
              <a:buChar char="•"/>
              <a:tabLst>
                <a:tab pos="227329" algn="l"/>
              </a:tabLst>
            </a:pPr>
            <a:r>
              <a:rPr dirty="0" sz="900" spc="15">
                <a:latin typeface="Arial MT"/>
                <a:cs typeface="Arial MT"/>
              </a:rPr>
              <a:t>sleeping</a:t>
            </a:r>
            <a:r>
              <a:rPr dirty="0" sz="900" spc="-25">
                <a:latin typeface="Arial MT"/>
                <a:cs typeface="Arial MT"/>
              </a:rPr>
              <a:t> </a:t>
            </a:r>
            <a:r>
              <a:rPr dirty="0" sz="900" spc="10">
                <a:latin typeface="Arial MT"/>
                <a:cs typeface="Arial MT"/>
              </a:rPr>
              <a:t>barber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8289" y="4150870"/>
            <a:ext cx="1581150" cy="2222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1250" spc="15">
                <a:latin typeface="Arial MT"/>
                <a:cs typeface="Arial MT"/>
              </a:rPr>
              <a:t>Producer</a:t>
            </a:r>
            <a:r>
              <a:rPr dirty="0" sz="1250" spc="-15">
                <a:latin typeface="Arial MT"/>
                <a:cs typeface="Arial MT"/>
              </a:rPr>
              <a:t> </a:t>
            </a:r>
            <a:r>
              <a:rPr dirty="0" sz="1250" spc="10">
                <a:latin typeface="Arial MT"/>
                <a:cs typeface="Arial MT"/>
              </a:rPr>
              <a:t>-</a:t>
            </a:r>
            <a:r>
              <a:rPr dirty="0" sz="1250" spc="-20">
                <a:latin typeface="Arial MT"/>
                <a:cs typeface="Arial MT"/>
              </a:rPr>
              <a:t> </a:t>
            </a:r>
            <a:r>
              <a:rPr dirty="0" sz="1250" spc="20">
                <a:latin typeface="Arial MT"/>
                <a:cs typeface="Arial MT"/>
              </a:rPr>
              <a:t>Consumer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5939" y="5278373"/>
            <a:ext cx="958850" cy="104139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41935">
              <a:lnSpc>
                <a:spcPts val="780"/>
              </a:lnSpc>
            </a:pPr>
            <a:r>
              <a:rPr dirty="0" sz="700">
                <a:latin typeface="Times New Roman"/>
                <a:cs typeface="Times New Roman"/>
              </a:rPr>
              <a:t>shared</a:t>
            </a:r>
            <a:r>
              <a:rPr dirty="0" sz="700" spc="-4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buffer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56175" y="4956810"/>
            <a:ext cx="850900" cy="97790"/>
          </a:xfrm>
          <a:custGeom>
            <a:avLst/>
            <a:gdLst/>
            <a:ahLst/>
            <a:cxnLst/>
            <a:rect l="l" t="t" r="r" b="b"/>
            <a:pathLst>
              <a:path w="850900" h="97789">
                <a:moveTo>
                  <a:pt x="187458" y="0"/>
                </a:moveTo>
                <a:lnTo>
                  <a:pt x="114448" y="3869"/>
                </a:lnTo>
                <a:lnTo>
                  <a:pt x="54867" y="14382"/>
                </a:lnTo>
                <a:lnTo>
                  <a:pt x="14717" y="29896"/>
                </a:lnTo>
                <a:lnTo>
                  <a:pt x="0" y="48767"/>
                </a:lnTo>
                <a:lnTo>
                  <a:pt x="14717" y="67639"/>
                </a:lnTo>
                <a:lnTo>
                  <a:pt x="54867" y="83153"/>
                </a:lnTo>
                <a:lnTo>
                  <a:pt x="114448" y="93666"/>
                </a:lnTo>
                <a:lnTo>
                  <a:pt x="187458" y="97535"/>
                </a:lnTo>
                <a:lnTo>
                  <a:pt x="260586" y="93666"/>
                </a:lnTo>
                <a:lnTo>
                  <a:pt x="320427" y="83153"/>
                </a:lnTo>
                <a:lnTo>
                  <a:pt x="360836" y="67639"/>
                </a:lnTo>
                <a:lnTo>
                  <a:pt x="375672" y="48767"/>
                </a:lnTo>
                <a:lnTo>
                  <a:pt x="360836" y="29896"/>
                </a:lnTo>
                <a:lnTo>
                  <a:pt x="320427" y="14382"/>
                </a:lnTo>
                <a:lnTo>
                  <a:pt x="260586" y="3869"/>
                </a:lnTo>
                <a:lnTo>
                  <a:pt x="187458" y="0"/>
                </a:lnTo>
                <a:close/>
              </a:path>
              <a:path w="850900" h="97789">
                <a:moveTo>
                  <a:pt x="656850" y="0"/>
                </a:moveTo>
                <a:lnTo>
                  <a:pt x="582043" y="3869"/>
                </a:lnTo>
                <a:lnTo>
                  <a:pt x="520737" y="14382"/>
                </a:lnTo>
                <a:lnTo>
                  <a:pt x="479292" y="29896"/>
                </a:lnTo>
                <a:lnTo>
                  <a:pt x="464064" y="48767"/>
                </a:lnTo>
                <a:lnTo>
                  <a:pt x="479292" y="67639"/>
                </a:lnTo>
                <a:lnTo>
                  <a:pt x="520737" y="83153"/>
                </a:lnTo>
                <a:lnTo>
                  <a:pt x="582043" y="93666"/>
                </a:lnTo>
                <a:lnTo>
                  <a:pt x="656850" y="97535"/>
                </a:lnTo>
                <a:lnTo>
                  <a:pt x="732097" y="93666"/>
                </a:lnTo>
                <a:lnTo>
                  <a:pt x="793629" y="83153"/>
                </a:lnTo>
                <a:lnTo>
                  <a:pt x="835158" y="67639"/>
                </a:lnTo>
                <a:lnTo>
                  <a:pt x="850398" y="48767"/>
                </a:lnTo>
                <a:lnTo>
                  <a:pt x="835158" y="29896"/>
                </a:lnTo>
                <a:lnTo>
                  <a:pt x="793629" y="14382"/>
                </a:lnTo>
                <a:lnTo>
                  <a:pt x="732097" y="3869"/>
                </a:lnTo>
                <a:lnTo>
                  <a:pt x="65685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13331" y="4954018"/>
            <a:ext cx="742950" cy="97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469900" algn="l"/>
              </a:tabLst>
            </a:pPr>
            <a:r>
              <a:rPr dirty="0" sz="450" spc="5">
                <a:latin typeface="Times New Roman"/>
                <a:cs typeface="Times New Roman"/>
              </a:rPr>
              <a:t>Pr</a:t>
            </a:r>
            <a:r>
              <a:rPr dirty="0" sz="450" spc="-5">
                <a:latin typeface="Times New Roman"/>
                <a:cs typeface="Times New Roman"/>
              </a:rPr>
              <a:t>o</a:t>
            </a:r>
            <a:r>
              <a:rPr dirty="0" sz="450" spc="5">
                <a:latin typeface="Times New Roman"/>
                <a:cs typeface="Times New Roman"/>
              </a:rPr>
              <a:t>ducer</a:t>
            </a:r>
            <a:r>
              <a:rPr dirty="0" sz="450" spc="5">
                <a:latin typeface="Times New Roman"/>
                <a:cs typeface="Times New Roman"/>
              </a:rPr>
              <a:t> </a:t>
            </a:r>
            <a:r>
              <a:rPr dirty="0" sz="450" spc="5">
                <a:latin typeface="Times New Roman"/>
                <a:cs typeface="Times New Roman"/>
              </a:rPr>
              <a:t>1</a:t>
            </a:r>
            <a:r>
              <a:rPr dirty="0" sz="450">
                <a:latin typeface="Times New Roman"/>
                <a:cs typeface="Times New Roman"/>
              </a:rPr>
              <a:t>	</a:t>
            </a:r>
            <a:r>
              <a:rPr dirty="0" sz="450" spc="5">
                <a:latin typeface="Times New Roman"/>
                <a:cs typeface="Times New Roman"/>
              </a:rPr>
              <a:t>Pr</a:t>
            </a:r>
            <a:r>
              <a:rPr dirty="0" sz="450" spc="-5">
                <a:latin typeface="Times New Roman"/>
                <a:cs typeface="Times New Roman"/>
              </a:rPr>
              <a:t>o</a:t>
            </a:r>
            <a:r>
              <a:rPr dirty="0" sz="450" spc="5">
                <a:latin typeface="Times New Roman"/>
                <a:cs typeface="Times New Roman"/>
              </a:rPr>
              <a:t>ducer</a:t>
            </a:r>
            <a:r>
              <a:rPr dirty="0" sz="450" spc="5">
                <a:latin typeface="Times New Roman"/>
                <a:cs typeface="Times New Roman"/>
              </a:rPr>
              <a:t> </a:t>
            </a:r>
            <a:r>
              <a:rPr dirty="0" sz="450" spc="5">
                <a:latin typeface="Times New Roman"/>
                <a:cs typeface="Times New Roman"/>
              </a:rPr>
              <a:t>2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28544" y="4956810"/>
            <a:ext cx="386080" cy="97790"/>
          </a:xfrm>
          <a:custGeom>
            <a:avLst/>
            <a:gdLst/>
            <a:ahLst/>
            <a:cxnLst/>
            <a:rect l="l" t="t" r="r" b="b"/>
            <a:pathLst>
              <a:path w="386080" h="97789">
                <a:moveTo>
                  <a:pt x="192785" y="0"/>
                </a:moveTo>
                <a:lnTo>
                  <a:pt x="117657" y="3869"/>
                </a:lnTo>
                <a:lnTo>
                  <a:pt x="56387" y="14382"/>
                </a:lnTo>
                <a:lnTo>
                  <a:pt x="15120" y="29896"/>
                </a:lnTo>
                <a:lnTo>
                  <a:pt x="0" y="48767"/>
                </a:lnTo>
                <a:lnTo>
                  <a:pt x="15120" y="67639"/>
                </a:lnTo>
                <a:lnTo>
                  <a:pt x="56387" y="83153"/>
                </a:lnTo>
                <a:lnTo>
                  <a:pt x="117657" y="93666"/>
                </a:lnTo>
                <a:lnTo>
                  <a:pt x="192785" y="97535"/>
                </a:lnTo>
                <a:lnTo>
                  <a:pt x="267914" y="93666"/>
                </a:lnTo>
                <a:lnTo>
                  <a:pt x="329183" y="83153"/>
                </a:lnTo>
                <a:lnTo>
                  <a:pt x="370451" y="67639"/>
                </a:lnTo>
                <a:lnTo>
                  <a:pt x="385571" y="48767"/>
                </a:lnTo>
                <a:lnTo>
                  <a:pt x="370451" y="29896"/>
                </a:lnTo>
                <a:lnTo>
                  <a:pt x="329183" y="14382"/>
                </a:lnTo>
                <a:lnTo>
                  <a:pt x="267914" y="3869"/>
                </a:lnTo>
                <a:lnTo>
                  <a:pt x="19278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889502" y="4954018"/>
            <a:ext cx="276225" cy="97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450" spc="5">
                <a:latin typeface="Times New Roman"/>
                <a:cs typeface="Times New Roman"/>
              </a:rPr>
              <a:t>Pr</a:t>
            </a:r>
            <a:r>
              <a:rPr dirty="0" sz="450" spc="-5">
                <a:latin typeface="Times New Roman"/>
                <a:cs typeface="Times New Roman"/>
              </a:rPr>
              <a:t>o</a:t>
            </a:r>
            <a:r>
              <a:rPr dirty="0" sz="450" spc="5">
                <a:latin typeface="Times New Roman"/>
                <a:cs typeface="Times New Roman"/>
              </a:rPr>
              <a:t>ducer</a:t>
            </a:r>
            <a:r>
              <a:rPr dirty="0" sz="450" spc="5">
                <a:latin typeface="Times New Roman"/>
                <a:cs typeface="Times New Roman"/>
              </a:rPr>
              <a:t> </a:t>
            </a:r>
            <a:r>
              <a:rPr dirty="0" sz="450" spc="5">
                <a:latin typeface="Times New Roman"/>
                <a:cs typeface="Times New Roman"/>
              </a:rPr>
              <a:t>P</a:t>
            </a:r>
            <a:endParaRPr sz="45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23060" y="5003990"/>
            <a:ext cx="1417320" cy="786765"/>
            <a:chOff x="1623060" y="5003990"/>
            <a:chExt cx="1417320" cy="786765"/>
          </a:xfrm>
        </p:grpSpPr>
        <p:sp>
          <p:nvSpPr>
            <p:cNvPr id="11" name="object 11"/>
            <p:cNvSpPr/>
            <p:nvPr/>
          </p:nvSpPr>
          <p:spPr>
            <a:xfrm>
              <a:off x="2324861" y="5005578"/>
              <a:ext cx="485775" cy="10795"/>
            </a:xfrm>
            <a:custGeom>
              <a:avLst/>
              <a:gdLst/>
              <a:ahLst/>
              <a:cxnLst/>
              <a:rect l="l" t="t" r="r" b="b"/>
              <a:pathLst>
                <a:path w="485775" h="10795">
                  <a:moveTo>
                    <a:pt x="474725" y="0"/>
                  </a:moveTo>
                  <a:lnTo>
                    <a:pt x="468629" y="0"/>
                  </a:lnTo>
                  <a:lnTo>
                    <a:pt x="464057" y="3047"/>
                  </a:lnTo>
                  <a:lnTo>
                    <a:pt x="464057" y="5333"/>
                  </a:lnTo>
                  <a:lnTo>
                    <a:pt x="464057" y="8381"/>
                  </a:lnTo>
                  <a:lnTo>
                    <a:pt x="468629" y="10667"/>
                  </a:lnTo>
                  <a:lnTo>
                    <a:pt x="474725" y="10667"/>
                  </a:lnTo>
                  <a:lnTo>
                    <a:pt x="480821" y="10667"/>
                  </a:lnTo>
                  <a:lnTo>
                    <a:pt x="485393" y="8381"/>
                  </a:lnTo>
                  <a:lnTo>
                    <a:pt x="485393" y="5333"/>
                  </a:lnTo>
                  <a:lnTo>
                    <a:pt x="485393" y="3047"/>
                  </a:lnTo>
                  <a:lnTo>
                    <a:pt x="480821" y="0"/>
                  </a:lnTo>
                  <a:lnTo>
                    <a:pt x="474725" y="0"/>
                  </a:lnTo>
                  <a:close/>
                </a:path>
                <a:path w="485775" h="10795">
                  <a:moveTo>
                    <a:pt x="432815" y="0"/>
                  </a:moveTo>
                  <a:lnTo>
                    <a:pt x="427481" y="0"/>
                  </a:lnTo>
                  <a:lnTo>
                    <a:pt x="422147" y="3047"/>
                  </a:lnTo>
                  <a:lnTo>
                    <a:pt x="422147" y="5333"/>
                  </a:lnTo>
                  <a:lnTo>
                    <a:pt x="422147" y="8381"/>
                  </a:lnTo>
                  <a:lnTo>
                    <a:pt x="427481" y="10667"/>
                  </a:lnTo>
                  <a:lnTo>
                    <a:pt x="432815" y="10667"/>
                  </a:lnTo>
                  <a:lnTo>
                    <a:pt x="438911" y="10667"/>
                  </a:lnTo>
                  <a:lnTo>
                    <a:pt x="443483" y="8381"/>
                  </a:lnTo>
                  <a:lnTo>
                    <a:pt x="443483" y="5333"/>
                  </a:lnTo>
                  <a:lnTo>
                    <a:pt x="443483" y="3047"/>
                  </a:lnTo>
                  <a:lnTo>
                    <a:pt x="438911" y="0"/>
                  </a:lnTo>
                  <a:lnTo>
                    <a:pt x="432815" y="0"/>
                  </a:lnTo>
                  <a:close/>
                </a:path>
                <a:path w="485775" h="10795">
                  <a:moveTo>
                    <a:pt x="390905" y="0"/>
                  </a:moveTo>
                  <a:lnTo>
                    <a:pt x="384809" y="0"/>
                  </a:lnTo>
                  <a:lnTo>
                    <a:pt x="380237" y="3047"/>
                  </a:lnTo>
                  <a:lnTo>
                    <a:pt x="380237" y="5333"/>
                  </a:lnTo>
                  <a:lnTo>
                    <a:pt x="380237" y="8381"/>
                  </a:lnTo>
                  <a:lnTo>
                    <a:pt x="384809" y="10667"/>
                  </a:lnTo>
                  <a:lnTo>
                    <a:pt x="390905" y="10667"/>
                  </a:lnTo>
                  <a:lnTo>
                    <a:pt x="396239" y="10667"/>
                  </a:lnTo>
                  <a:lnTo>
                    <a:pt x="401573" y="8381"/>
                  </a:lnTo>
                  <a:lnTo>
                    <a:pt x="401573" y="5333"/>
                  </a:lnTo>
                  <a:lnTo>
                    <a:pt x="401573" y="3047"/>
                  </a:lnTo>
                  <a:lnTo>
                    <a:pt x="396239" y="0"/>
                  </a:lnTo>
                  <a:lnTo>
                    <a:pt x="390905" y="0"/>
                  </a:lnTo>
                  <a:close/>
                </a:path>
                <a:path w="485775" h="10795">
                  <a:moveTo>
                    <a:pt x="348233" y="0"/>
                  </a:moveTo>
                  <a:lnTo>
                    <a:pt x="342137" y="0"/>
                  </a:lnTo>
                  <a:lnTo>
                    <a:pt x="337565" y="3047"/>
                  </a:lnTo>
                  <a:lnTo>
                    <a:pt x="337565" y="5333"/>
                  </a:lnTo>
                  <a:lnTo>
                    <a:pt x="337565" y="8381"/>
                  </a:lnTo>
                  <a:lnTo>
                    <a:pt x="342137" y="10667"/>
                  </a:lnTo>
                  <a:lnTo>
                    <a:pt x="348233" y="10667"/>
                  </a:lnTo>
                  <a:lnTo>
                    <a:pt x="354329" y="10667"/>
                  </a:lnTo>
                  <a:lnTo>
                    <a:pt x="358901" y="8381"/>
                  </a:lnTo>
                  <a:lnTo>
                    <a:pt x="358901" y="5333"/>
                  </a:lnTo>
                  <a:lnTo>
                    <a:pt x="358901" y="3047"/>
                  </a:lnTo>
                  <a:lnTo>
                    <a:pt x="354329" y="0"/>
                  </a:lnTo>
                  <a:lnTo>
                    <a:pt x="348233" y="0"/>
                  </a:lnTo>
                  <a:close/>
                </a:path>
                <a:path w="485775" h="10795">
                  <a:moveTo>
                    <a:pt x="305561" y="0"/>
                  </a:moveTo>
                  <a:lnTo>
                    <a:pt x="300227" y="0"/>
                  </a:lnTo>
                  <a:lnTo>
                    <a:pt x="294893" y="3047"/>
                  </a:lnTo>
                  <a:lnTo>
                    <a:pt x="294893" y="5333"/>
                  </a:lnTo>
                  <a:lnTo>
                    <a:pt x="294893" y="8381"/>
                  </a:lnTo>
                  <a:lnTo>
                    <a:pt x="300227" y="10667"/>
                  </a:lnTo>
                  <a:lnTo>
                    <a:pt x="305561" y="10667"/>
                  </a:lnTo>
                  <a:lnTo>
                    <a:pt x="311657" y="10667"/>
                  </a:lnTo>
                  <a:lnTo>
                    <a:pt x="316991" y="8381"/>
                  </a:lnTo>
                  <a:lnTo>
                    <a:pt x="316991" y="5333"/>
                  </a:lnTo>
                  <a:lnTo>
                    <a:pt x="316991" y="3047"/>
                  </a:lnTo>
                  <a:lnTo>
                    <a:pt x="311657" y="0"/>
                  </a:lnTo>
                  <a:lnTo>
                    <a:pt x="305561" y="0"/>
                  </a:lnTo>
                  <a:close/>
                </a:path>
                <a:path w="485775" h="10795">
                  <a:moveTo>
                    <a:pt x="264413" y="0"/>
                  </a:moveTo>
                  <a:lnTo>
                    <a:pt x="258317" y="0"/>
                  </a:lnTo>
                  <a:lnTo>
                    <a:pt x="252983" y="3047"/>
                  </a:lnTo>
                  <a:lnTo>
                    <a:pt x="252983" y="5333"/>
                  </a:lnTo>
                  <a:lnTo>
                    <a:pt x="252983" y="8381"/>
                  </a:lnTo>
                  <a:lnTo>
                    <a:pt x="258317" y="10667"/>
                  </a:lnTo>
                  <a:lnTo>
                    <a:pt x="264413" y="10667"/>
                  </a:lnTo>
                  <a:lnTo>
                    <a:pt x="269747" y="10667"/>
                  </a:lnTo>
                  <a:lnTo>
                    <a:pt x="275081" y="8381"/>
                  </a:lnTo>
                  <a:lnTo>
                    <a:pt x="275081" y="5333"/>
                  </a:lnTo>
                  <a:lnTo>
                    <a:pt x="275081" y="3047"/>
                  </a:lnTo>
                  <a:lnTo>
                    <a:pt x="269747" y="0"/>
                  </a:lnTo>
                  <a:lnTo>
                    <a:pt x="264413" y="0"/>
                  </a:lnTo>
                  <a:close/>
                </a:path>
                <a:path w="485775" h="10795">
                  <a:moveTo>
                    <a:pt x="221741" y="0"/>
                  </a:moveTo>
                  <a:lnTo>
                    <a:pt x="215645" y="0"/>
                  </a:lnTo>
                  <a:lnTo>
                    <a:pt x="211073" y="3047"/>
                  </a:lnTo>
                  <a:lnTo>
                    <a:pt x="211073" y="5333"/>
                  </a:lnTo>
                  <a:lnTo>
                    <a:pt x="211073" y="8381"/>
                  </a:lnTo>
                  <a:lnTo>
                    <a:pt x="215645" y="10667"/>
                  </a:lnTo>
                  <a:lnTo>
                    <a:pt x="221741" y="10667"/>
                  </a:lnTo>
                  <a:lnTo>
                    <a:pt x="227837" y="10667"/>
                  </a:lnTo>
                  <a:lnTo>
                    <a:pt x="232409" y="8381"/>
                  </a:lnTo>
                  <a:lnTo>
                    <a:pt x="232409" y="5333"/>
                  </a:lnTo>
                  <a:lnTo>
                    <a:pt x="232409" y="3047"/>
                  </a:lnTo>
                  <a:lnTo>
                    <a:pt x="227837" y="0"/>
                  </a:lnTo>
                  <a:lnTo>
                    <a:pt x="221741" y="0"/>
                  </a:lnTo>
                  <a:close/>
                </a:path>
                <a:path w="485775" h="10795">
                  <a:moveTo>
                    <a:pt x="179069" y="0"/>
                  </a:moveTo>
                  <a:lnTo>
                    <a:pt x="173735" y="0"/>
                  </a:lnTo>
                  <a:lnTo>
                    <a:pt x="168401" y="3047"/>
                  </a:lnTo>
                  <a:lnTo>
                    <a:pt x="168401" y="5333"/>
                  </a:lnTo>
                  <a:lnTo>
                    <a:pt x="168401" y="8381"/>
                  </a:lnTo>
                  <a:lnTo>
                    <a:pt x="173735" y="10667"/>
                  </a:lnTo>
                  <a:lnTo>
                    <a:pt x="179069" y="10667"/>
                  </a:lnTo>
                  <a:lnTo>
                    <a:pt x="185165" y="10667"/>
                  </a:lnTo>
                  <a:lnTo>
                    <a:pt x="189737" y="8381"/>
                  </a:lnTo>
                  <a:lnTo>
                    <a:pt x="189737" y="5333"/>
                  </a:lnTo>
                  <a:lnTo>
                    <a:pt x="189737" y="3047"/>
                  </a:lnTo>
                  <a:lnTo>
                    <a:pt x="185165" y="0"/>
                  </a:lnTo>
                  <a:lnTo>
                    <a:pt x="179069" y="0"/>
                  </a:lnTo>
                  <a:close/>
                </a:path>
                <a:path w="485775" h="10795">
                  <a:moveTo>
                    <a:pt x="52577" y="0"/>
                  </a:moveTo>
                  <a:lnTo>
                    <a:pt x="46481" y="0"/>
                  </a:lnTo>
                  <a:lnTo>
                    <a:pt x="41909" y="3047"/>
                  </a:lnTo>
                  <a:lnTo>
                    <a:pt x="41909" y="5333"/>
                  </a:lnTo>
                  <a:lnTo>
                    <a:pt x="41909" y="8381"/>
                  </a:lnTo>
                  <a:lnTo>
                    <a:pt x="46481" y="10667"/>
                  </a:lnTo>
                  <a:lnTo>
                    <a:pt x="52577" y="10667"/>
                  </a:lnTo>
                  <a:lnTo>
                    <a:pt x="58673" y="10667"/>
                  </a:lnTo>
                  <a:lnTo>
                    <a:pt x="63245" y="8381"/>
                  </a:lnTo>
                  <a:lnTo>
                    <a:pt x="63245" y="5333"/>
                  </a:lnTo>
                  <a:lnTo>
                    <a:pt x="63245" y="3047"/>
                  </a:lnTo>
                  <a:lnTo>
                    <a:pt x="58673" y="0"/>
                  </a:lnTo>
                  <a:lnTo>
                    <a:pt x="52577" y="0"/>
                  </a:lnTo>
                  <a:close/>
                </a:path>
                <a:path w="485775" h="10795">
                  <a:moveTo>
                    <a:pt x="95249" y="0"/>
                  </a:moveTo>
                  <a:lnTo>
                    <a:pt x="89153" y="0"/>
                  </a:lnTo>
                  <a:lnTo>
                    <a:pt x="84581" y="3047"/>
                  </a:lnTo>
                  <a:lnTo>
                    <a:pt x="84581" y="5333"/>
                  </a:lnTo>
                  <a:lnTo>
                    <a:pt x="84581" y="8381"/>
                  </a:lnTo>
                  <a:lnTo>
                    <a:pt x="89153" y="10667"/>
                  </a:lnTo>
                  <a:lnTo>
                    <a:pt x="95249" y="10667"/>
                  </a:lnTo>
                  <a:lnTo>
                    <a:pt x="101345" y="10667"/>
                  </a:lnTo>
                  <a:lnTo>
                    <a:pt x="105917" y="8381"/>
                  </a:lnTo>
                  <a:lnTo>
                    <a:pt x="105917" y="5333"/>
                  </a:lnTo>
                  <a:lnTo>
                    <a:pt x="105917" y="3047"/>
                  </a:lnTo>
                  <a:lnTo>
                    <a:pt x="101345" y="0"/>
                  </a:lnTo>
                  <a:lnTo>
                    <a:pt x="95249" y="0"/>
                  </a:lnTo>
                  <a:close/>
                </a:path>
                <a:path w="485775" h="10795">
                  <a:moveTo>
                    <a:pt x="137159" y="0"/>
                  </a:moveTo>
                  <a:lnTo>
                    <a:pt x="131825" y="0"/>
                  </a:lnTo>
                  <a:lnTo>
                    <a:pt x="126491" y="3047"/>
                  </a:lnTo>
                  <a:lnTo>
                    <a:pt x="126491" y="5333"/>
                  </a:lnTo>
                  <a:lnTo>
                    <a:pt x="126491" y="8381"/>
                  </a:lnTo>
                  <a:lnTo>
                    <a:pt x="131825" y="10667"/>
                  </a:lnTo>
                  <a:lnTo>
                    <a:pt x="137159" y="10667"/>
                  </a:lnTo>
                  <a:lnTo>
                    <a:pt x="143255" y="10667"/>
                  </a:lnTo>
                  <a:lnTo>
                    <a:pt x="147827" y="8381"/>
                  </a:lnTo>
                  <a:lnTo>
                    <a:pt x="147827" y="5333"/>
                  </a:lnTo>
                  <a:lnTo>
                    <a:pt x="147827" y="3047"/>
                  </a:lnTo>
                  <a:lnTo>
                    <a:pt x="143255" y="0"/>
                  </a:lnTo>
                  <a:lnTo>
                    <a:pt x="137159" y="0"/>
                  </a:lnTo>
                  <a:close/>
                </a:path>
                <a:path w="485775" h="10795">
                  <a:moveTo>
                    <a:pt x="10667" y="0"/>
                  </a:moveTo>
                  <a:lnTo>
                    <a:pt x="4571" y="0"/>
                  </a:lnTo>
                  <a:lnTo>
                    <a:pt x="0" y="3047"/>
                  </a:lnTo>
                  <a:lnTo>
                    <a:pt x="0" y="5333"/>
                  </a:lnTo>
                  <a:lnTo>
                    <a:pt x="0" y="8381"/>
                  </a:lnTo>
                  <a:lnTo>
                    <a:pt x="4571" y="10667"/>
                  </a:lnTo>
                  <a:lnTo>
                    <a:pt x="10667" y="10667"/>
                  </a:lnTo>
                  <a:lnTo>
                    <a:pt x="16001" y="10667"/>
                  </a:lnTo>
                  <a:lnTo>
                    <a:pt x="21335" y="8381"/>
                  </a:lnTo>
                  <a:lnTo>
                    <a:pt x="21335" y="5333"/>
                  </a:lnTo>
                  <a:lnTo>
                    <a:pt x="21335" y="3047"/>
                  </a:lnTo>
                  <a:lnTo>
                    <a:pt x="16001" y="0"/>
                  </a:lnTo>
                  <a:lnTo>
                    <a:pt x="1066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7880" y="5047487"/>
              <a:ext cx="70104" cy="23393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23060" y="5047487"/>
              <a:ext cx="1417320" cy="234315"/>
            </a:xfrm>
            <a:custGeom>
              <a:avLst/>
              <a:gdLst/>
              <a:ahLst/>
              <a:cxnLst/>
              <a:rect l="l" t="t" r="r" b="b"/>
              <a:pathLst>
                <a:path w="1417320" h="234314">
                  <a:moveTo>
                    <a:pt x="255270" y="233934"/>
                  </a:moveTo>
                  <a:lnTo>
                    <a:pt x="251002" y="223266"/>
                  </a:lnTo>
                  <a:lnTo>
                    <a:pt x="246126" y="211074"/>
                  </a:lnTo>
                  <a:lnTo>
                    <a:pt x="243078" y="214287"/>
                  </a:lnTo>
                  <a:lnTo>
                    <a:pt x="243078" y="220980"/>
                  </a:lnTo>
                  <a:lnTo>
                    <a:pt x="242239" y="220167"/>
                  </a:lnTo>
                  <a:lnTo>
                    <a:pt x="243078" y="220980"/>
                  </a:lnTo>
                  <a:lnTo>
                    <a:pt x="243078" y="214287"/>
                  </a:lnTo>
                  <a:lnTo>
                    <a:pt x="239699" y="217830"/>
                  </a:lnTo>
                  <a:lnTo>
                    <a:pt x="3048" y="762"/>
                  </a:lnTo>
                  <a:lnTo>
                    <a:pt x="2286" y="0"/>
                  </a:lnTo>
                  <a:lnTo>
                    <a:pt x="1524" y="0"/>
                  </a:lnTo>
                  <a:lnTo>
                    <a:pt x="0" y="1524"/>
                  </a:lnTo>
                  <a:lnTo>
                    <a:pt x="0" y="2286"/>
                  </a:lnTo>
                  <a:lnTo>
                    <a:pt x="762" y="3048"/>
                  </a:lnTo>
                  <a:lnTo>
                    <a:pt x="237464" y="220167"/>
                  </a:lnTo>
                  <a:lnTo>
                    <a:pt x="230886" y="227076"/>
                  </a:lnTo>
                  <a:lnTo>
                    <a:pt x="255270" y="233934"/>
                  </a:lnTo>
                  <a:close/>
                </a:path>
                <a:path w="1417320" h="234314">
                  <a:moveTo>
                    <a:pt x="1417320" y="3048"/>
                  </a:moveTo>
                  <a:lnTo>
                    <a:pt x="1415796" y="0"/>
                  </a:lnTo>
                  <a:lnTo>
                    <a:pt x="1012825" y="221526"/>
                  </a:lnTo>
                  <a:lnTo>
                    <a:pt x="1008126" y="213360"/>
                  </a:lnTo>
                  <a:lnTo>
                    <a:pt x="994410" y="233934"/>
                  </a:lnTo>
                  <a:lnTo>
                    <a:pt x="1019556" y="233172"/>
                  </a:lnTo>
                  <a:lnTo>
                    <a:pt x="1016038" y="227076"/>
                  </a:lnTo>
                  <a:lnTo>
                    <a:pt x="1014857" y="225044"/>
                  </a:lnTo>
                  <a:lnTo>
                    <a:pt x="1417320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132075" y="5569458"/>
              <a:ext cx="356235" cy="219710"/>
            </a:xfrm>
            <a:custGeom>
              <a:avLst/>
              <a:gdLst/>
              <a:ahLst/>
              <a:cxnLst/>
              <a:rect l="l" t="t" r="r" b="b"/>
              <a:pathLst>
                <a:path w="356235" h="219710">
                  <a:moveTo>
                    <a:pt x="178307" y="0"/>
                  </a:moveTo>
                  <a:lnTo>
                    <a:pt x="122017" y="5632"/>
                  </a:lnTo>
                  <a:lnTo>
                    <a:pt x="73078" y="21287"/>
                  </a:lnTo>
                  <a:lnTo>
                    <a:pt x="34454" y="45098"/>
                  </a:lnTo>
                  <a:lnTo>
                    <a:pt x="9107" y="75200"/>
                  </a:lnTo>
                  <a:lnTo>
                    <a:pt x="0" y="109727"/>
                  </a:lnTo>
                  <a:lnTo>
                    <a:pt x="9107" y="144255"/>
                  </a:lnTo>
                  <a:lnTo>
                    <a:pt x="34454" y="174357"/>
                  </a:lnTo>
                  <a:lnTo>
                    <a:pt x="73078" y="198168"/>
                  </a:lnTo>
                  <a:lnTo>
                    <a:pt x="122017" y="213823"/>
                  </a:lnTo>
                  <a:lnTo>
                    <a:pt x="178307" y="219455"/>
                  </a:lnTo>
                  <a:lnTo>
                    <a:pt x="234226" y="213823"/>
                  </a:lnTo>
                  <a:lnTo>
                    <a:pt x="282939" y="198168"/>
                  </a:lnTo>
                  <a:lnTo>
                    <a:pt x="321448" y="174357"/>
                  </a:lnTo>
                  <a:lnTo>
                    <a:pt x="346752" y="144255"/>
                  </a:lnTo>
                  <a:lnTo>
                    <a:pt x="355853" y="109727"/>
                  </a:lnTo>
                  <a:lnTo>
                    <a:pt x="346752" y="75200"/>
                  </a:lnTo>
                  <a:lnTo>
                    <a:pt x="321448" y="45098"/>
                  </a:lnTo>
                  <a:lnTo>
                    <a:pt x="282939" y="21287"/>
                  </a:lnTo>
                  <a:lnTo>
                    <a:pt x="234226" y="5632"/>
                  </a:lnTo>
                  <a:lnTo>
                    <a:pt x="17830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289048" y="5385815"/>
              <a:ext cx="22225" cy="191770"/>
            </a:xfrm>
            <a:custGeom>
              <a:avLst/>
              <a:gdLst/>
              <a:ahLst/>
              <a:cxnLst/>
              <a:rect l="l" t="t" r="r" b="b"/>
              <a:pathLst>
                <a:path w="22225" h="191770">
                  <a:moveTo>
                    <a:pt x="9906" y="169164"/>
                  </a:moveTo>
                  <a:lnTo>
                    <a:pt x="0" y="169164"/>
                  </a:lnTo>
                  <a:lnTo>
                    <a:pt x="11430" y="191262"/>
                  </a:lnTo>
                  <a:lnTo>
                    <a:pt x="19522" y="174498"/>
                  </a:lnTo>
                  <a:lnTo>
                    <a:pt x="10668" y="174498"/>
                  </a:lnTo>
                  <a:lnTo>
                    <a:pt x="9906" y="173736"/>
                  </a:lnTo>
                  <a:lnTo>
                    <a:pt x="9906" y="169164"/>
                  </a:lnTo>
                  <a:close/>
                </a:path>
                <a:path w="22225" h="191770">
                  <a:moveTo>
                    <a:pt x="12192" y="0"/>
                  </a:moveTo>
                  <a:lnTo>
                    <a:pt x="10668" y="0"/>
                  </a:lnTo>
                  <a:lnTo>
                    <a:pt x="9906" y="762"/>
                  </a:lnTo>
                  <a:lnTo>
                    <a:pt x="9906" y="173736"/>
                  </a:lnTo>
                  <a:lnTo>
                    <a:pt x="10668" y="174498"/>
                  </a:lnTo>
                  <a:lnTo>
                    <a:pt x="12192" y="174498"/>
                  </a:lnTo>
                  <a:lnTo>
                    <a:pt x="12954" y="173736"/>
                  </a:lnTo>
                  <a:lnTo>
                    <a:pt x="12954" y="762"/>
                  </a:lnTo>
                  <a:lnTo>
                    <a:pt x="12192" y="0"/>
                  </a:lnTo>
                  <a:close/>
                </a:path>
                <a:path w="22225" h="191770">
                  <a:moveTo>
                    <a:pt x="22098" y="169164"/>
                  </a:moveTo>
                  <a:lnTo>
                    <a:pt x="12954" y="169164"/>
                  </a:lnTo>
                  <a:lnTo>
                    <a:pt x="12954" y="173736"/>
                  </a:lnTo>
                  <a:lnTo>
                    <a:pt x="12192" y="174498"/>
                  </a:lnTo>
                  <a:lnTo>
                    <a:pt x="19522" y="174498"/>
                  </a:lnTo>
                  <a:lnTo>
                    <a:pt x="22098" y="1691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187701" y="5627625"/>
            <a:ext cx="257810" cy="97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450" spc="5">
                <a:latin typeface="Times New Roman"/>
                <a:cs typeface="Times New Roman"/>
              </a:rPr>
              <a:t>Consumer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08119" y="4028694"/>
            <a:ext cx="2667000" cy="1998345"/>
          </a:xfrm>
          <a:custGeom>
            <a:avLst/>
            <a:gdLst/>
            <a:ahLst/>
            <a:cxnLst/>
            <a:rect l="l" t="t" r="r" b="b"/>
            <a:pathLst>
              <a:path w="2667000" h="1998345">
                <a:moveTo>
                  <a:pt x="0" y="1997963"/>
                </a:moveTo>
                <a:lnTo>
                  <a:pt x="2666999" y="1997963"/>
                </a:lnTo>
                <a:lnTo>
                  <a:pt x="2666999" y="0"/>
                </a:lnTo>
                <a:lnTo>
                  <a:pt x="0" y="0"/>
                </a:lnTo>
                <a:lnTo>
                  <a:pt x="0" y="199796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094226" y="4028694"/>
            <a:ext cx="2667000" cy="199834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39700" rIns="0" bIns="0" rtlCol="0" vert="horz">
            <a:spAutoFit/>
          </a:bodyPr>
          <a:lstStyle/>
          <a:p>
            <a:pPr marL="549910">
              <a:lnSpc>
                <a:spcPct val="100000"/>
              </a:lnSpc>
              <a:spcBef>
                <a:spcPts val="1100"/>
              </a:spcBef>
            </a:pPr>
            <a:r>
              <a:rPr dirty="0" sz="1250" spc="15">
                <a:latin typeface="Arial MT"/>
                <a:cs typeface="Arial MT"/>
              </a:rPr>
              <a:t>Producer</a:t>
            </a:r>
            <a:r>
              <a:rPr dirty="0" sz="1250" spc="-10">
                <a:latin typeface="Arial MT"/>
                <a:cs typeface="Arial MT"/>
              </a:rPr>
              <a:t> </a:t>
            </a:r>
            <a:r>
              <a:rPr dirty="0" sz="1250" spc="10">
                <a:latin typeface="Arial MT"/>
                <a:cs typeface="Arial MT"/>
              </a:rPr>
              <a:t>-</a:t>
            </a:r>
            <a:r>
              <a:rPr dirty="0" sz="1250" spc="-10">
                <a:latin typeface="Arial MT"/>
                <a:cs typeface="Arial MT"/>
              </a:rPr>
              <a:t> </a:t>
            </a:r>
            <a:r>
              <a:rPr dirty="0" sz="1250" spc="20">
                <a:latin typeface="Arial MT"/>
                <a:cs typeface="Arial MT"/>
              </a:rPr>
              <a:t>Consumer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Arial MT"/>
              <a:cs typeface="Arial MT"/>
            </a:endParaRPr>
          </a:p>
          <a:p>
            <a:pPr marL="226695" marR="368935" indent="-100330">
              <a:lnSpc>
                <a:spcPts val="1040"/>
              </a:lnSpc>
              <a:buChar char="•"/>
              <a:tabLst>
                <a:tab pos="227329" algn="l"/>
              </a:tabLst>
            </a:pPr>
            <a:r>
              <a:rPr dirty="0" sz="900" spc="15">
                <a:latin typeface="Arial MT"/>
                <a:cs typeface="Arial MT"/>
              </a:rPr>
              <a:t>access </a:t>
            </a:r>
            <a:r>
              <a:rPr dirty="0" sz="900" spc="10">
                <a:latin typeface="Arial MT"/>
                <a:cs typeface="Arial MT"/>
              </a:rPr>
              <a:t>to </a:t>
            </a:r>
            <a:r>
              <a:rPr dirty="0" sz="900" spc="15">
                <a:latin typeface="Arial MT"/>
                <a:cs typeface="Arial MT"/>
              </a:rPr>
              <a:t>shared </a:t>
            </a:r>
            <a:r>
              <a:rPr dirty="0" sz="900" spc="10">
                <a:latin typeface="Arial MT"/>
                <a:cs typeface="Arial MT"/>
              </a:rPr>
              <a:t>buffer </a:t>
            </a:r>
            <a:r>
              <a:rPr dirty="0" sz="900" spc="15">
                <a:latin typeface="Arial MT"/>
                <a:cs typeface="Arial MT"/>
              </a:rPr>
              <a:t>through mutual </a:t>
            </a:r>
            <a:r>
              <a:rPr dirty="0" sz="900" spc="-235">
                <a:latin typeface="Arial MT"/>
                <a:cs typeface="Arial MT"/>
              </a:rPr>
              <a:t> </a:t>
            </a:r>
            <a:r>
              <a:rPr dirty="0" sz="900" spc="10">
                <a:latin typeface="Arial MT"/>
                <a:cs typeface="Arial MT"/>
              </a:rPr>
              <a:t>exclusion</a:t>
            </a:r>
            <a:endParaRPr sz="900">
              <a:latin typeface="Arial MT"/>
              <a:cs typeface="Arial MT"/>
            </a:endParaRPr>
          </a:p>
          <a:p>
            <a:pPr marL="226695" indent="-100330">
              <a:lnSpc>
                <a:spcPct val="100000"/>
              </a:lnSpc>
              <a:spcBef>
                <a:spcPts val="135"/>
              </a:spcBef>
              <a:buChar char="•"/>
              <a:tabLst>
                <a:tab pos="227329" algn="l"/>
              </a:tabLst>
            </a:pPr>
            <a:r>
              <a:rPr dirty="0" sz="900" spc="10">
                <a:latin typeface="Arial MT"/>
                <a:cs typeface="Arial MT"/>
              </a:rPr>
              <a:t>circular</a:t>
            </a:r>
            <a:r>
              <a:rPr dirty="0" sz="900" spc="-20">
                <a:latin typeface="Arial MT"/>
                <a:cs typeface="Arial MT"/>
              </a:rPr>
              <a:t> </a:t>
            </a:r>
            <a:r>
              <a:rPr dirty="0" sz="900" spc="10">
                <a:latin typeface="Arial MT"/>
                <a:cs typeface="Arial MT"/>
              </a:rPr>
              <a:t>buffer</a:t>
            </a:r>
            <a:endParaRPr sz="900">
              <a:latin typeface="Arial MT"/>
              <a:cs typeface="Arial MT"/>
            </a:endParaRPr>
          </a:p>
          <a:p>
            <a:pPr marL="226695" marR="667385" indent="-100330">
              <a:lnSpc>
                <a:spcPts val="1010"/>
              </a:lnSpc>
              <a:spcBef>
                <a:spcPts val="250"/>
              </a:spcBef>
              <a:buChar char="•"/>
              <a:tabLst>
                <a:tab pos="227329" algn="l"/>
              </a:tabLst>
            </a:pPr>
            <a:r>
              <a:rPr dirty="0" sz="900" spc="5">
                <a:latin typeface="Arial MT"/>
                <a:cs typeface="Arial MT"/>
              </a:rPr>
              <a:t>if </a:t>
            </a:r>
            <a:r>
              <a:rPr dirty="0" sz="900" spc="10">
                <a:latin typeface="Arial MT"/>
                <a:cs typeface="Arial MT"/>
              </a:rPr>
              <a:t>buffer </a:t>
            </a:r>
            <a:r>
              <a:rPr dirty="0" sz="900" spc="15">
                <a:latin typeface="Arial MT"/>
                <a:cs typeface="Arial MT"/>
              </a:rPr>
              <a:t>empty </a:t>
            </a:r>
            <a:r>
              <a:rPr dirty="0" sz="900" spc="30">
                <a:latin typeface="Microsoft Sans Serif"/>
                <a:cs typeface="Microsoft Sans Serif"/>
              </a:rPr>
              <a:t>→ </a:t>
            </a:r>
            <a:r>
              <a:rPr dirty="0" sz="900" spc="15">
                <a:latin typeface="Arial MT"/>
                <a:cs typeface="Arial MT"/>
              </a:rPr>
              <a:t>consumer </a:t>
            </a:r>
            <a:r>
              <a:rPr dirty="0" sz="900" spc="10">
                <a:latin typeface="Arial MT"/>
                <a:cs typeface="Arial MT"/>
              </a:rPr>
              <a:t>waits </a:t>
            </a:r>
            <a:r>
              <a:rPr dirty="0" sz="900" spc="-235">
                <a:latin typeface="Arial MT"/>
                <a:cs typeface="Arial MT"/>
              </a:rPr>
              <a:t> </a:t>
            </a:r>
            <a:r>
              <a:rPr dirty="0" sz="900" spc="10">
                <a:latin typeface="Arial MT"/>
                <a:cs typeface="Arial MT"/>
              </a:rPr>
              <a:t>(synchronization)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 spc="-5"/>
              <a:t>1</a:t>
            </a:fld>
          </a:p>
        </p:txBody>
      </p:sp>
      <p:sp>
        <p:nvSpPr>
          <p:cNvPr id="19" name="object 19"/>
          <p:cNvSpPr txBox="1"/>
          <p:nvPr/>
        </p:nvSpPr>
        <p:spPr>
          <a:xfrm>
            <a:off x="1008119" y="6679692"/>
            <a:ext cx="2667000" cy="199834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39700" rIns="0" bIns="0" rtlCol="0" vert="horz">
            <a:spAutoFit/>
          </a:bodyPr>
          <a:lstStyle/>
          <a:p>
            <a:pPr marL="531495">
              <a:lnSpc>
                <a:spcPct val="100000"/>
              </a:lnSpc>
              <a:spcBef>
                <a:spcPts val="1100"/>
              </a:spcBef>
            </a:pPr>
            <a:r>
              <a:rPr dirty="0" sz="1250" spc="15">
                <a:latin typeface="Arial MT"/>
                <a:cs typeface="Arial MT"/>
              </a:rPr>
              <a:t>Producer</a:t>
            </a:r>
            <a:r>
              <a:rPr dirty="0" sz="1250" spc="-20">
                <a:latin typeface="Arial MT"/>
                <a:cs typeface="Arial MT"/>
              </a:rPr>
              <a:t> </a:t>
            </a:r>
            <a:r>
              <a:rPr dirty="0" sz="1250" spc="20">
                <a:latin typeface="Arial MT"/>
                <a:cs typeface="Arial MT"/>
              </a:rPr>
              <a:t>–</a:t>
            </a:r>
            <a:r>
              <a:rPr dirty="0" sz="1250" spc="-5">
                <a:latin typeface="Arial MT"/>
                <a:cs typeface="Arial MT"/>
              </a:rPr>
              <a:t> </a:t>
            </a:r>
            <a:r>
              <a:rPr dirty="0" sz="1250" spc="20">
                <a:latin typeface="Arial MT"/>
                <a:cs typeface="Arial MT"/>
              </a:rPr>
              <a:t>Consumer</a:t>
            </a:r>
            <a:endParaRPr sz="1250">
              <a:latin typeface="Arial MT"/>
              <a:cs typeface="Arial MT"/>
            </a:endParaRPr>
          </a:p>
          <a:p>
            <a:pPr marL="253365" indent="-100330">
              <a:lnSpc>
                <a:spcPct val="100000"/>
              </a:lnSpc>
              <a:spcBef>
                <a:spcPts val="1095"/>
              </a:spcBef>
              <a:buChar char="•"/>
              <a:tabLst>
                <a:tab pos="254000" algn="l"/>
              </a:tabLst>
            </a:pPr>
            <a:r>
              <a:rPr dirty="0" sz="800" spc="5">
                <a:latin typeface="Arial MT"/>
                <a:cs typeface="Arial MT"/>
              </a:rPr>
              <a:t>use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5">
                <a:latin typeface="Arial MT"/>
                <a:cs typeface="Arial MT"/>
              </a:rPr>
              <a:t>counting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10">
                <a:latin typeface="Arial MT"/>
                <a:cs typeface="Arial MT"/>
              </a:rPr>
              <a:t>semaphores</a:t>
            </a:r>
            <a:endParaRPr sz="800">
              <a:latin typeface="Arial MT"/>
              <a:cs typeface="Arial MT"/>
            </a:endParaRPr>
          </a:p>
          <a:p>
            <a:pPr lvl="1" marL="370840" indent="-83820">
              <a:lnSpc>
                <a:spcPct val="100000"/>
              </a:lnSpc>
              <a:spcBef>
                <a:spcPts val="170"/>
              </a:spcBef>
              <a:buChar char="–"/>
              <a:tabLst>
                <a:tab pos="371475" algn="l"/>
              </a:tabLst>
            </a:pPr>
            <a:r>
              <a:rPr dirty="0" sz="700">
                <a:latin typeface="Arial MT"/>
                <a:cs typeface="Arial MT"/>
              </a:rPr>
              <a:t>takes</a:t>
            </a:r>
            <a:r>
              <a:rPr dirty="0" sz="700" spc="-15">
                <a:latin typeface="Arial MT"/>
                <a:cs typeface="Arial MT"/>
              </a:rPr>
              <a:t> </a:t>
            </a:r>
            <a:r>
              <a:rPr dirty="0" sz="700">
                <a:latin typeface="Arial MT"/>
                <a:cs typeface="Arial MT"/>
              </a:rPr>
              <a:t>on</a:t>
            </a:r>
            <a:r>
              <a:rPr dirty="0" sz="700" spc="-15">
                <a:latin typeface="Arial MT"/>
                <a:cs typeface="Arial MT"/>
              </a:rPr>
              <a:t> </a:t>
            </a:r>
            <a:r>
              <a:rPr dirty="0" sz="700" spc="-25">
                <a:latin typeface="Microsoft Sans Serif"/>
                <a:cs typeface="Microsoft Sans Serif"/>
              </a:rPr>
              <a:t>≥</a:t>
            </a:r>
            <a:r>
              <a:rPr dirty="0" sz="700" spc="-10">
                <a:latin typeface="Microsoft Sans Serif"/>
                <a:cs typeface="Microsoft Sans Serif"/>
              </a:rPr>
              <a:t> </a:t>
            </a:r>
            <a:r>
              <a:rPr dirty="0" sz="700">
                <a:latin typeface="Arial MT"/>
                <a:cs typeface="Arial MT"/>
              </a:rPr>
              <a:t>0</a:t>
            </a:r>
            <a:r>
              <a:rPr dirty="0" sz="700" spc="-20">
                <a:latin typeface="Arial MT"/>
                <a:cs typeface="Arial MT"/>
              </a:rPr>
              <a:t> </a:t>
            </a:r>
            <a:r>
              <a:rPr dirty="0" sz="700">
                <a:latin typeface="Arial MT"/>
                <a:cs typeface="Arial MT"/>
              </a:rPr>
              <a:t>integers</a:t>
            </a:r>
            <a:endParaRPr sz="700">
              <a:latin typeface="Arial MT"/>
              <a:cs typeface="Arial MT"/>
            </a:endParaRPr>
          </a:p>
          <a:p>
            <a:pPr lvl="1" marL="370840" indent="-83820">
              <a:lnSpc>
                <a:spcPct val="100000"/>
              </a:lnSpc>
              <a:spcBef>
                <a:spcPts val="180"/>
              </a:spcBef>
              <a:buChar char="–"/>
              <a:tabLst>
                <a:tab pos="371475" algn="l"/>
              </a:tabLst>
            </a:pPr>
            <a:r>
              <a:rPr dirty="0" sz="700">
                <a:latin typeface="Arial MT"/>
                <a:cs typeface="Arial MT"/>
              </a:rPr>
              <a:t>used</a:t>
            </a:r>
            <a:r>
              <a:rPr dirty="0" sz="700" spc="-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when</a:t>
            </a:r>
            <a:r>
              <a:rPr dirty="0" sz="700" spc="-10">
                <a:latin typeface="Arial MT"/>
                <a:cs typeface="Arial MT"/>
              </a:rPr>
              <a:t> </a:t>
            </a:r>
            <a:r>
              <a:rPr dirty="0" sz="700">
                <a:latin typeface="Arial MT"/>
                <a:cs typeface="Arial MT"/>
              </a:rPr>
              <a:t>resource</a:t>
            </a:r>
            <a:r>
              <a:rPr dirty="0" sz="700" spc="-10">
                <a:latin typeface="Arial MT"/>
                <a:cs typeface="Arial MT"/>
              </a:rPr>
              <a:t> </a:t>
            </a:r>
            <a:r>
              <a:rPr dirty="0" sz="700">
                <a:latin typeface="Arial MT"/>
                <a:cs typeface="Arial MT"/>
              </a:rPr>
              <a:t>capacity</a:t>
            </a:r>
            <a:r>
              <a:rPr dirty="0" sz="700" spc="-15">
                <a:latin typeface="Arial MT"/>
                <a:cs typeface="Arial MT"/>
              </a:rPr>
              <a:t> </a:t>
            </a:r>
            <a:r>
              <a:rPr dirty="0" sz="700">
                <a:latin typeface="Arial MT"/>
                <a:cs typeface="Arial MT"/>
              </a:rPr>
              <a:t>&gt;</a:t>
            </a:r>
            <a:r>
              <a:rPr dirty="0" sz="700" spc="-10">
                <a:latin typeface="Arial MT"/>
                <a:cs typeface="Arial MT"/>
              </a:rPr>
              <a:t> </a:t>
            </a:r>
            <a:r>
              <a:rPr dirty="0" sz="700">
                <a:latin typeface="Arial MT"/>
                <a:cs typeface="Arial MT"/>
              </a:rPr>
              <a:t>1</a:t>
            </a:r>
            <a:endParaRPr sz="700">
              <a:latin typeface="Arial MT"/>
              <a:cs typeface="Arial MT"/>
            </a:endParaRPr>
          </a:p>
          <a:p>
            <a:pPr lvl="1" marL="370840" indent="-83820">
              <a:lnSpc>
                <a:spcPct val="100000"/>
              </a:lnSpc>
              <a:spcBef>
                <a:spcPts val="180"/>
              </a:spcBef>
              <a:buChar char="–"/>
              <a:tabLst>
                <a:tab pos="371475" algn="l"/>
              </a:tabLst>
            </a:pPr>
            <a:r>
              <a:rPr dirty="0" sz="700">
                <a:latin typeface="Arial MT"/>
                <a:cs typeface="Arial MT"/>
              </a:rPr>
              <a:t>initial</a:t>
            </a:r>
            <a:r>
              <a:rPr dirty="0" sz="700" spc="-10">
                <a:latin typeface="Arial MT"/>
                <a:cs typeface="Arial MT"/>
              </a:rPr>
              <a:t> </a:t>
            </a:r>
            <a:r>
              <a:rPr dirty="0" sz="700">
                <a:latin typeface="Arial MT"/>
                <a:cs typeface="Arial MT"/>
              </a:rPr>
              <a:t>value</a:t>
            </a:r>
            <a:r>
              <a:rPr dirty="0" sz="700" spc="-10">
                <a:latin typeface="Arial MT"/>
                <a:cs typeface="Arial MT"/>
              </a:rPr>
              <a:t> </a:t>
            </a:r>
            <a:r>
              <a:rPr dirty="0" sz="700">
                <a:latin typeface="Arial MT"/>
                <a:cs typeface="Arial MT"/>
              </a:rPr>
              <a:t>=</a:t>
            </a:r>
            <a:r>
              <a:rPr dirty="0" sz="700" spc="-10">
                <a:latin typeface="Arial MT"/>
                <a:cs typeface="Arial MT"/>
              </a:rPr>
              <a:t> </a:t>
            </a:r>
            <a:r>
              <a:rPr dirty="0" sz="700">
                <a:latin typeface="Arial MT"/>
                <a:cs typeface="Arial MT"/>
              </a:rPr>
              <a:t>initial</a:t>
            </a:r>
            <a:r>
              <a:rPr dirty="0" sz="700" spc="-10">
                <a:latin typeface="Arial MT"/>
                <a:cs typeface="Arial MT"/>
              </a:rPr>
              <a:t> </a:t>
            </a:r>
            <a:r>
              <a:rPr dirty="0" sz="700">
                <a:latin typeface="Arial MT"/>
                <a:cs typeface="Arial MT"/>
              </a:rPr>
              <a:t>free</a:t>
            </a:r>
            <a:r>
              <a:rPr dirty="0" sz="700" spc="-10">
                <a:latin typeface="Arial MT"/>
                <a:cs typeface="Arial MT"/>
              </a:rPr>
              <a:t> </a:t>
            </a:r>
            <a:r>
              <a:rPr dirty="0" sz="700">
                <a:latin typeface="Arial MT"/>
                <a:cs typeface="Arial MT"/>
              </a:rPr>
              <a:t>resource</a:t>
            </a:r>
            <a:r>
              <a:rPr dirty="0" sz="700" spc="-10">
                <a:latin typeface="Arial MT"/>
                <a:cs typeface="Arial MT"/>
              </a:rPr>
              <a:t> </a:t>
            </a:r>
            <a:r>
              <a:rPr dirty="0" sz="700">
                <a:latin typeface="Arial MT"/>
                <a:cs typeface="Arial MT"/>
              </a:rPr>
              <a:t>capacity</a:t>
            </a:r>
            <a:endParaRPr sz="700">
              <a:latin typeface="Arial MT"/>
              <a:cs typeface="Arial MT"/>
            </a:endParaRPr>
          </a:p>
          <a:p>
            <a:pPr lvl="1" marL="370840" indent="-83820">
              <a:lnSpc>
                <a:spcPct val="100000"/>
              </a:lnSpc>
              <a:spcBef>
                <a:spcPts val="180"/>
              </a:spcBef>
              <a:buChar char="–"/>
              <a:tabLst>
                <a:tab pos="371475" algn="l"/>
              </a:tabLst>
            </a:pPr>
            <a:r>
              <a:rPr dirty="0" sz="700">
                <a:latin typeface="Arial MT"/>
                <a:cs typeface="Arial MT"/>
              </a:rPr>
              <a:t>P:</a:t>
            </a:r>
            <a:r>
              <a:rPr dirty="0" sz="700" spc="-5">
                <a:latin typeface="Arial MT"/>
                <a:cs typeface="Arial MT"/>
              </a:rPr>
              <a:t> </a:t>
            </a:r>
            <a:r>
              <a:rPr dirty="0" sz="700">
                <a:latin typeface="Arial MT"/>
                <a:cs typeface="Arial MT"/>
              </a:rPr>
              <a:t>one</a:t>
            </a:r>
            <a:r>
              <a:rPr dirty="0" sz="700" spc="-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more</a:t>
            </a:r>
            <a:r>
              <a:rPr dirty="0" sz="700" spc="-10">
                <a:latin typeface="Arial MT"/>
                <a:cs typeface="Arial MT"/>
              </a:rPr>
              <a:t> </a:t>
            </a:r>
            <a:r>
              <a:rPr dirty="0" sz="700">
                <a:latin typeface="Arial MT"/>
                <a:cs typeface="Arial MT"/>
              </a:rPr>
              <a:t>unit of</a:t>
            </a:r>
            <a:r>
              <a:rPr dirty="0" sz="700" spc="-10">
                <a:latin typeface="Arial MT"/>
                <a:cs typeface="Arial MT"/>
              </a:rPr>
              <a:t> </a:t>
            </a:r>
            <a:r>
              <a:rPr dirty="0" sz="700">
                <a:latin typeface="Arial MT"/>
                <a:cs typeface="Arial MT"/>
              </a:rPr>
              <a:t>capacity</a:t>
            </a:r>
            <a:r>
              <a:rPr dirty="0" sz="700" spc="-15">
                <a:latin typeface="Arial MT"/>
                <a:cs typeface="Arial MT"/>
              </a:rPr>
              <a:t> </a:t>
            </a:r>
            <a:r>
              <a:rPr dirty="0" sz="700">
                <a:latin typeface="Arial MT"/>
                <a:cs typeface="Arial MT"/>
              </a:rPr>
              <a:t>in</a:t>
            </a:r>
            <a:r>
              <a:rPr dirty="0" sz="700" spc="-10">
                <a:latin typeface="Arial MT"/>
                <a:cs typeface="Arial MT"/>
              </a:rPr>
              <a:t> </a:t>
            </a:r>
            <a:r>
              <a:rPr dirty="0" sz="700">
                <a:latin typeface="Arial MT"/>
                <a:cs typeface="Arial MT"/>
              </a:rPr>
              <a:t>use</a:t>
            </a:r>
            <a:endParaRPr sz="700">
              <a:latin typeface="Arial MT"/>
              <a:cs typeface="Arial MT"/>
            </a:endParaRPr>
          </a:p>
          <a:p>
            <a:pPr lvl="1" marL="370840" indent="-83820">
              <a:lnSpc>
                <a:spcPct val="100000"/>
              </a:lnSpc>
              <a:spcBef>
                <a:spcPts val="180"/>
              </a:spcBef>
              <a:buChar char="–"/>
              <a:tabLst>
                <a:tab pos="371475" algn="l"/>
              </a:tabLst>
            </a:pPr>
            <a:r>
              <a:rPr dirty="0" sz="700">
                <a:latin typeface="Arial MT"/>
                <a:cs typeface="Arial MT"/>
              </a:rPr>
              <a:t>V:</a:t>
            </a:r>
            <a:r>
              <a:rPr dirty="0" sz="700" spc="-15">
                <a:latin typeface="Arial MT"/>
                <a:cs typeface="Arial MT"/>
              </a:rPr>
              <a:t> </a:t>
            </a:r>
            <a:r>
              <a:rPr dirty="0" sz="700">
                <a:latin typeface="Arial MT"/>
                <a:cs typeface="Arial MT"/>
              </a:rPr>
              <a:t>one</a:t>
            </a:r>
            <a:r>
              <a:rPr dirty="0" sz="700" spc="-15">
                <a:latin typeface="Arial MT"/>
                <a:cs typeface="Arial MT"/>
              </a:rPr>
              <a:t> </a:t>
            </a:r>
            <a:r>
              <a:rPr dirty="0" sz="700">
                <a:latin typeface="Arial MT"/>
                <a:cs typeface="Arial MT"/>
              </a:rPr>
              <a:t>unit</a:t>
            </a:r>
            <a:r>
              <a:rPr dirty="0" sz="700" spc="-10">
                <a:latin typeface="Arial MT"/>
                <a:cs typeface="Arial MT"/>
              </a:rPr>
              <a:t> </a:t>
            </a:r>
            <a:r>
              <a:rPr dirty="0" sz="700">
                <a:latin typeface="Arial MT"/>
                <a:cs typeface="Arial MT"/>
              </a:rPr>
              <a:t>of</a:t>
            </a:r>
            <a:r>
              <a:rPr dirty="0" sz="700" spc="-15">
                <a:latin typeface="Arial MT"/>
                <a:cs typeface="Arial MT"/>
              </a:rPr>
              <a:t> </a:t>
            </a:r>
            <a:r>
              <a:rPr dirty="0" sz="700">
                <a:latin typeface="Arial MT"/>
                <a:cs typeface="Arial MT"/>
              </a:rPr>
              <a:t>capacity</a:t>
            </a:r>
            <a:r>
              <a:rPr dirty="0" sz="700" spc="-15">
                <a:latin typeface="Arial MT"/>
                <a:cs typeface="Arial MT"/>
              </a:rPr>
              <a:t> </a:t>
            </a:r>
            <a:r>
              <a:rPr dirty="0" sz="700">
                <a:latin typeface="Arial MT"/>
                <a:cs typeface="Arial MT"/>
              </a:rPr>
              <a:t>freed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94226" y="6679692"/>
            <a:ext cx="2667000" cy="199834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39700" rIns="0" bIns="0" rtlCol="0" vert="horz">
            <a:spAutoFit/>
          </a:bodyPr>
          <a:lstStyle/>
          <a:p>
            <a:pPr marL="531495">
              <a:lnSpc>
                <a:spcPct val="100000"/>
              </a:lnSpc>
              <a:spcBef>
                <a:spcPts val="1100"/>
              </a:spcBef>
            </a:pPr>
            <a:r>
              <a:rPr dirty="0" sz="1250" spc="15">
                <a:latin typeface="Arial MT"/>
                <a:cs typeface="Arial MT"/>
              </a:rPr>
              <a:t>Producer</a:t>
            </a:r>
            <a:r>
              <a:rPr dirty="0" sz="1250" spc="-20">
                <a:latin typeface="Arial MT"/>
                <a:cs typeface="Arial MT"/>
              </a:rPr>
              <a:t> </a:t>
            </a:r>
            <a:r>
              <a:rPr dirty="0" sz="1250" spc="20">
                <a:latin typeface="Arial MT"/>
                <a:cs typeface="Arial MT"/>
              </a:rPr>
              <a:t>–</a:t>
            </a:r>
            <a:r>
              <a:rPr dirty="0" sz="1250" spc="-5">
                <a:latin typeface="Arial MT"/>
                <a:cs typeface="Arial MT"/>
              </a:rPr>
              <a:t> </a:t>
            </a:r>
            <a:r>
              <a:rPr dirty="0" sz="1250" spc="20">
                <a:latin typeface="Arial MT"/>
                <a:cs typeface="Arial MT"/>
              </a:rPr>
              <a:t>Consumer</a:t>
            </a:r>
            <a:endParaRPr sz="1250">
              <a:latin typeface="Arial MT"/>
              <a:cs typeface="Arial MT"/>
            </a:endParaRPr>
          </a:p>
          <a:p>
            <a:pPr marL="253365" marR="454025" indent="-100330">
              <a:lnSpc>
                <a:spcPts val="1050"/>
              </a:lnSpc>
              <a:spcBef>
                <a:spcPts val="1160"/>
              </a:spcBef>
              <a:buChar char="•"/>
              <a:tabLst>
                <a:tab pos="254000" algn="l"/>
              </a:tabLst>
            </a:pPr>
            <a:r>
              <a:rPr dirty="0" sz="900" spc="15">
                <a:latin typeface="Arial MT"/>
                <a:cs typeface="Arial MT"/>
              </a:rPr>
              <a:t>shared </a:t>
            </a:r>
            <a:r>
              <a:rPr dirty="0" sz="900" spc="10">
                <a:latin typeface="Arial MT"/>
                <a:cs typeface="Arial MT"/>
              </a:rPr>
              <a:t>buffer </a:t>
            </a:r>
            <a:r>
              <a:rPr dirty="0" sz="900" spc="15">
                <a:latin typeface="Arial MT"/>
                <a:cs typeface="Arial MT"/>
              </a:rPr>
              <a:t>implemented through a </a:t>
            </a:r>
            <a:r>
              <a:rPr dirty="0" sz="900" spc="-235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shared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array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of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size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20">
                <a:latin typeface="Arial MT"/>
                <a:cs typeface="Arial MT"/>
              </a:rPr>
              <a:t>N</a:t>
            </a:r>
            <a:endParaRPr sz="900">
              <a:latin typeface="Arial MT"/>
              <a:cs typeface="Arial MT"/>
            </a:endParaRPr>
          </a:p>
          <a:p>
            <a:pPr marL="287655">
              <a:lnSpc>
                <a:spcPct val="100000"/>
              </a:lnSpc>
              <a:spcBef>
                <a:spcPts val="185"/>
              </a:spcBef>
            </a:pPr>
            <a:r>
              <a:rPr dirty="0" sz="800" spc="10">
                <a:latin typeface="Arial MT"/>
                <a:cs typeface="Arial MT"/>
              </a:rPr>
              <a:t>–</a:t>
            </a:r>
            <a:r>
              <a:rPr dirty="0" sz="800" spc="-25">
                <a:latin typeface="Arial MT"/>
                <a:cs typeface="Arial MT"/>
              </a:rPr>
              <a:t> </a:t>
            </a:r>
            <a:r>
              <a:rPr dirty="0" sz="800" spc="5">
                <a:latin typeface="Arial MT"/>
                <a:cs typeface="Arial MT"/>
              </a:rPr>
              <a:t>a</a:t>
            </a:r>
            <a:r>
              <a:rPr dirty="0" sz="800" spc="5">
                <a:latin typeface="Arial MT"/>
                <a:cs typeface="Arial MT"/>
              </a:rPr>
              <a:t>rr</a:t>
            </a:r>
            <a:r>
              <a:rPr dirty="0" sz="800" spc="20">
                <a:latin typeface="Arial MT"/>
                <a:cs typeface="Arial MT"/>
              </a:rPr>
              <a:t>a</a:t>
            </a:r>
            <a:r>
              <a:rPr dirty="0" sz="800" spc="-5">
                <a:latin typeface="Arial MT"/>
                <a:cs typeface="Arial MT"/>
              </a:rPr>
              <a:t>y</a:t>
            </a:r>
            <a:r>
              <a:rPr dirty="0" sz="800">
                <a:latin typeface="Arial MT"/>
                <a:cs typeface="Arial MT"/>
              </a:rPr>
              <a:t>[</a:t>
            </a:r>
            <a:r>
              <a:rPr dirty="0" sz="800" spc="10">
                <a:latin typeface="Arial MT"/>
                <a:cs typeface="Arial MT"/>
              </a:rPr>
              <a:t>N]</a:t>
            </a:r>
            <a:endParaRPr sz="800">
              <a:latin typeface="Arial MT"/>
              <a:cs typeface="Arial MT"/>
            </a:endParaRPr>
          </a:p>
          <a:p>
            <a:pPr marL="253365" indent="-100330">
              <a:lnSpc>
                <a:spcPct val="100000"/>
              </a:lnSpc>
              <a:spcBef>
                <a:spcPts val="265"/>
              </a:spcBef>
              <a:buChar char="•"/>
              <a:tabLst>
                <a:tab pos="254000" algn="l"/>
              </a:tabLst>
            </a:pPr>
            <a:r>
              <a:rPr dirty="0" sz="900" spc="15">
                <a:latin typeface="Arial MT"/>
                <a:cs typeface="Arial MT"/>
              </a:rPr>
              <a:t>binary</a:t>
            </a:r>
            <a:r>
              <a:rPr dirty="0" sz="900" spc="-35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semaphore:</a:t>
            </a:r>
            <a:endParaRPr sz="900">
              <a:latin typeface="Arial MT"/>
              <a:cs typeface="Arial MT"/>
            </a:endParaRPr>
          </a:p>
          <a:p>
            <a:pPr marL="287655">
              <a:lnSpc>
                <a:spcPct val="100000"/>
              </a:lnSpc>
              <a:spcBef>
                <a:spcPts val="245"/>
              </a:spcBef>
            </a:pPr>
            <a:r>
              <a:rPr dirty="0" sz="800" spc="5">
                <a:latin typeface="Arial MT"/>
                <a:cs typeface="Arial MT"/>
              </a:rPr>
              <a:t>mutex</a:t>
            </a:r>
            <a:r>
              <a:rPr dirty="0" sz="800" spc="-30">
                <a:latin typeface="Arial MT"/>
                <a:cs typeface="Arial MT"/>
              </a:rPr>
              <a:t> </a:t>
            </a:r>
            <a:r>
              <a:rPr dirty="0" sz="800" spc="20">
                <a:latin typeface="Symbol"/>
                <a:cs typeface="Symbol"/>
              </a:rPr>
              <a:t></a:t>
            </a:r>
            <a:r>
              <a:rPr dirty="0" sz="800" spc="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  <a:p>
            <a:pPr marL="253365" indent="-100330">
              <a:lnSpc>
                <a:spcPct val="100000"/>
              </a:lnSpc>
              <a:spcBef>
                <a:spcPts val="254"/>
              </a:spcBef>
              <a:buChar char="•"/>
              <a:tabLst>
                <a:tab pos="254000" algn="l"/>
              </a:tabLst>
            </a:pPr>
            <a:r>
              <a:rPr dirty="0" sz="900" spc="15">
                <a:latin typeface="Arial MT"/>
                <a:cs typeface="Arial MT"/>
              </a:rPr>
              <a:t>counting</a:t>
            </a:r>
            <a:r>
              <a:rPr dirty="0" sz="900" spc="-20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semaphores:</a:t>
            </a:r>
            <a:endParaRPr sz="900">
              <a:latin typeface="Arial MT"/>
              <a:cs typeface="Arial MT"/>
            </a:endParaRPr>
          </a:p>
          <a:p>
            <a:pPr marL="287655" marR="151130">
              <a:lnSpc>
                <a:spcPct val="123100"/>
              </a:lnSpc>
              <a:spcBef>
                <a:spcPts val="15"/>
              </a:spcBef>
              <a:tabLst>
                <a:tab pos="688975" algn="l"/>
              </a:tabLst>
            </a:pPr>
            <a:r>
              <a:rPr dirty="0" sz="800">
                <a:latin typeface="Arial MT"/>
                <a:cs typeface="Arial MT"/>
              </a:rPr>
              <a:t>full	</a:t>
            </a:r>
            <a:r>
              <a:rPr dirty="0" sz="800" spc="20">
                <a:latin typeface="Symbol"/>
                <a:cs typeface="Symbol"/>
              </a:rPr>
              <a:t></a:t>
            </a:r>
            <a:r>
              <a:rPr dirty="0" sz="800" spc="2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Arial MT"/>
                <a:cs typeface="Arial MT"/>
              </a:rPr>
              <a:t>0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5">
                <a:latin typeface="Arial MT"/>
                <a:cs typeface="Arial MT"/>
              </a:rPr>
              <a:t>: number of </a:t>
            </a:r>
            <a:r>
              <a:rPr dirty="0" sz="800">
                <a:latin typeface="Arial MT"/>
                <a:cs typeface="Arial MT"/>
              </a:rPr>
              <a:t>full </a:t>
            </a:r>
            <a:r>
              <a:rPr dirty="0" sz="800" spc="5">
                <a:latin typeface="Arial MT"/>
                <a:cs typeface="Arial MT"/>
              </a:rPr>
              <a:t>buffer locations </a:t>
            </a:r>
            <a:r>
              <a:rPr dirty="0" sz="800" spc="10">
                <a:latin typeface="Arial MT"/>
                <a:cs typeface="Arial MT"/>
              </a:rPr>
              <a:t> empty</a:t>
            </a:r>
            <a:r>
              <a:rPr dirty="0" sz="800" spc="225">
                <a:latin typeface="Arial MT"/>
                <a:cs typeface="Arial MT"/>
              </a:rPr>
              <a:t> </a:t>
            </a:r>
            <a:r>
              <a:rPr dirty="0" sz="800" spc="20">
                <a:latin typeface="Symbol"/>
                <a:cs typeface="Symbol"/>
              </a:rPr>
              <a:t></a:t>
            </a:r>
            <a:r>
              <a:rPr dirty="0" sz="800" spc="2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Arial MT"/>
                <a:cs typeface="Arial MT"/>
              </a:rPr>
              <a:t>N</a:t>
            </a:r>
            <a:r>
              <a:rPr dirty="0" sz="800" spc="25">
                <a:latin typeface="Arial MT"/>
                <a:cs typeface="Arial MT"/>
              </a:rPr>
              <a:t> </a:t>
            </a:r>
            <a:r>
              <a:rPr dirty="0" sz="800" spc="5">
                <a:latin typeface="Arial MT"/>
                <a:cs typeface="Arial MT"/>
              </a:rPr>
              <a:t>: number of free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5" b="1">
                <a:latin typeface="Arial"/>
                <a:cs typeface="Arial"/>
              </a:rPr>
              <a:t>buffer</a:t>
            </a:r>
            <a:r>
              <a:rPr dirty="0" sz="800" b="1">
                <a:latin typeface="Arial"/>
                <a:cs typeface="Arial"/>
              </a:rPr>
              <a:t> </a:t>
            </a:r>
            <a:r>
              <a:rPr dirty="0" sz="800" spc="5" b="1">
                <a:latin typeface="Arial"/>
                <a:cs typeface="Arial"/>
              </a:rPr>
              <a:t>locations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3247" y="1460754"/>
            <a:ext cx="1503680" cy="451484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62230">
              <a:lnSpc>
                <a:spcPct val="100000"/>
              </a:lnSpc>
              <a:spcBef>
                <a:spcPts val="135"/>
              </a:spcBef>
            </a:pPr>
            <a:r>
              <a:rPr dirty="0" sz="500" spc="10" b="1">
                <a:latin typeface="Courier New"/>
                <a:cs typeface="Courier New"/>
              </a:rPr>
              <a:t>constant</a:t>
            </a:r>
            <a:r>
              <a:rPr dirty="0" sz="500" spc="-15" b="1">
                <a:latin typeface="Courier New"/>
                <a:cs typeface="Courier New"/>
              </a:rPr>
              <a:t> </a:t>
            </a:r>
            <a:r>
              <a:rPr dirty="0" sz="500" spc="10" b="1">
                <a:latin typeface="Courier New"/>
                <a:cs typeface="Courier New"/>
              </a:rPr>
              <a:t>N=100;</a:t>
            </a:r>
            <a:endParaRPr sz="500">
              <a:latin typeface="Courier New"/>
              <a:cs typeface="Courier New"/>
            </a:endParaRPr>
          </a:p>
          <a:p>
            <a:pPr marL="62230" marR="30480">
              <a:lnSpc>
                <a:spcPct val="100000"/>
              </a:lnSpc>
            </a:pPr>
            <a:r>
              <a:rPr dirty="0" sz="500" spc="10" b="1">
                <a:latin typeface="Courier New"/>
                <a:cs typeface="Courier New"/>
              </a:rPr>
              <a:t>semaphore</a:t>
            </a:r>
            <a:r>
              <a:rPr dirty="0" sz="500" spc="20" b="1">
                <a:latin typeface="Courier New"/>
                <a:cs typeface="Courier New"/>
              </a:rPr>
              <a:t> </a:t>
            </a:r>
            <a:r>
              <a:rPr dirty="0" sz="500" spc="10" b="1">
                <a:latin typeface="Courier New"/>
                <a:cs typeface="Courier New"/>
              </a:rPr>
              <a:t>full=0,</a:t>
            </a:r>
            <a:r>
              <a:rPr dirty="0" sz="500" spc="25" b="1">
                <a:latin typeface="Courier New"/>
                <a:cs typeface="Courier New"/>
              </a:rPr>
              <a:t> </a:t>
            </a:r>
            <a:r>
              <a:rPr dirty="0" sz="500" spc="10" b="1">
                <a:latin typeface="Courier New"/>
                <a:cs typeface="Courier New"/>
              </a:rPr>
              <a:t>empty=N,</a:t>
            </a:r>
            <a:r>
              <a:rPr dirty="0" sz="500" spc="25" b="1">
                <a:latin typeface="Courier New"/>
                <a:cs typeface="Courier New"/>
              </a:rPr>
              <a:t> </a:t>
            </a:r>
            <a:r>
              <a:rPr dirty="0" sz="500" spc="10" b="1">
                <a:latin typeface="Courier New"/>
                <a:cs typeface="Courier New"/>
              </a:rPr>
              <a:t>mutex=1; </a:t>
            </a:r>
            <a:r>
              <a:rPr dirty="0" sz="500" spc="-285" b="1">
                <a:latin typeface="Courier New"/>
                <a:cs typeface="Courier New"/>
              </a:rPr>
              <a:t> </a:t>
            </a:r>
            <a:r>
              <a:rPr dirty="0" sz="500" spc="10" b="1">
                <a:latin typeface="Courier New"/>
                <a:cs typeface="Courier New"/>
              </a:rPr>
              <a:t>item</a:t>
            </a:r>
            <a:r>
              <a:rPr dirty="0" sz="500" spc="5" b="1">
                <a:latin typeface="Courier New"/>
                <a:cs typeface="Courier New"/>
              </a:rPr>
              <a:t> </a:t>
            </a:r>
            <a:r>
              <a:rPr dirty="0" sz="500" spc="10" b="1">
                <a:latin typeface="Courier New"/>
                <a:cs typeface="Courier New"/>
              </a:rPr>
              <a:t>array[N];</a:t>
            </a:r>
            <a:endParaRPr sz="500">
              <a:latin typeface="Courier New"/>
              <a:cs typeface="Courier New"/>
            </a:endParaRPr>
          </a:p>
          <a:p>
            <a:pPr marL="62230" marR="792480">
              <a:lnSpc>
                <a:spcPts val="590"/>
              </a:lnSpc>
              <a:spcBef>
                <a:spcPts val="20"/>
              </a:spcBef>
            </a:pPr>
            <a:r>
              <a:rPr dirty="0" sz="500" spc="15" b="1">
                <a:latin typeface="Courier New"/>
                <a:cs typeface="Courier New"/>
              </a:rPr>
              <a:t>int</a:t>
            </a:r>
            <a:r>
              <a:rPr dirty="0" sz="500" spc="-15" b="1">
                <a:latin typeface="Courier New"/>
                <a:cs typeface="Courier New"/>
              </a:rPr>
              <a:t> </a:t>
            </a:r>
            <a:r>
              <a:rPr dirty="0" sz="500" spc="10" b="1">
                <a:latin typeface="Courier New"/>
                <a:cs typeface="Courier New"/>
              </a:rPr>
              <a:t>in=0,</a:t>
            </a:r>
            <a:r>
              <a:rPr dirty="0" sz="500" spc="-15" b="1">
                <a:latin typeface="Courier New"/>
                <a:cs typeface="Courier New"/>
              </a:rPr>
              <a:t> </a:t>
            </a:r>
            <a:r>
              <a:rPr dirty="0" sz="500" spc="10" b="1">
                <a:latin typeface="Courier New"/>
                <a:cs typeface="Courier New"/>
              </a:rPr>
              <a:t>out=0; </a:t>
            </a:r>
            <a:r>
              <a:rPr dirty="0" sz="500" spc="-285" b="1">
                <a:latin typeface="Courier New"/>
                <a:cs typeface="Courier New"/>
              </a:rPr>
              <a:t> </a:t>
            </a:r>
            <a:r>
              <a:rPr dirty="0" sz="500" spc="10" b="1">
                <a:latin typeface="Courier New"/>
                <a:cs typeface="Courier New"/>
              </a:rPr>
              <a:t>item</a:t>
            </a:r>
            <a:r>
              <a:rPr dirty="0" sz="500" spc="-5" b="1">
                <a:latin typeface="Courier New"/>
                <a:cs typeface="Courier New"/>
              </a:rPr>
              <a:t> </a:t>
            </a:r>
            <a:r>
              <a:rPr dirty="0" sz="500" spc="15" b="1">
                <a:latin typeface="Courier New"/>
                <a:cs typeface="Courier New"/>
              </a:rPr>
              <a:t>data;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5175" y="1975866"/>
            <a:ext cx="1183640" cy="1162050"/>
          </a:xfrm>
          <a:prstGeom prst="rect">
            <a:avLst/>
          </a:prstGeom>
          <a:ln w="3506">
            <a:solidFill>
              <a:srgbClr val="000000"/>
            </a:solidFill>
          </a:ln>
        </p:spPr>
        <p:txBody>
          <a:bodyPr wrap="square" lIns="0" tIns="8255" rIns="0" bIns="0" rtlCol="0" vert="horz">
            <a:spAutoFit/>
          </a:bodyPr>
          <a:lstStyle/>
          <a:p>
            <a:pPr marL="106045" marR="309245" indent="-90170">
              <a:lnSpc>
                <a:spcPct val="109100"/>
              </a:lnSpc>
              <a:spcBef>
                <a:spcPts val="65"/>
              </a:spcBef>
            </a:pPr>
            <a:r>
              <a:rPr dirty="0" sz="550" spc="20" b="1">
                <a:latin typeface="Courier New"/>
                <a:cs typeface="Courier New"/>
              </a:rPr>
              <a:t>process</a:t>
            </a:r>
            <a:r>
              <a:rPr dirty="0" sz="550" spc="-65" b="1">
                <a:latin typeface="Courier New"/>
                <a:cs typeface="Courier New"/>
              </a:rPr>
              <a:t> </a:t>
            </a:r>
            <a:r>
              <a:rPr dirty="0" sz="550" spc="20" b="1">
                <a:latin typeface="Courier New"/>
                <a:cs typeface="Courier New"/>
              </a:rPr>
              <a:t>producer(){ </a:t>
            </a:r>
            <a:r>
              <a:rPr dirty="0" sz="550" spc="-315" b="1">
                <a:latin typeface="Courier New"/>
                <a:cs typeface="Courier New"/>
              </a:rPr>
              <a:t> </a:t>
            </a:r>
            <a:r>
              <a:rPr dirty="0" sz="550" spc="20" b="1">
                <a:latin typeface="Courier New"/>
                <a:cs typeface="Courier New"/>
              </a:rPr>
              <a:t>while</a:t>
            </a:r>
            <a:r>
              <a:rPr dirty="0" sz="550" spc="-5" b="1">
                <a:latin typeface="Courier New"/>
                <a:cs typeface="Courier New"/>
              </a:rPr>
              <a:t> </a:t>
            </a:r>
            <a:r>
              <a:rPr dirty="0" sz="550" spc="20" b="1">
                <a:latin typeface="Courier New"/>
                <a:cs typeface="Courier New"/>
              </a:rPr>
              <a:t>(true)</a:t>
            </a:r>
            <a:r>
              <a:rPr dirty="0" sz="550" spc="10" b="1">
                <a:latin typeface="Courier New"/>
                <a:cs typeface="Courier New"/>
              </a:rPr>
              <a:t> </a:t>
            </a:r>
            <a:r>
              <a:rPr dirty="0" sz="550" spc="20" b="1">
                <a:latin typeface="Courier New"/>
                <a:cs typeface="Courier New"/>
              </a:rPr>
              <a:t>{</a:t>
            </a:r>
            <a:endParaRPr sz="550">
              <a:latin typeface="Courier New"/>
              <a:cs typeface="Courier New"/>
            </a:endParaRPr>
          </a:p>
          <a:p>
            <a:pPr marL="195580" marR="219075">
              <a:lnSpc>
                <a:spcPct val="105500"/>
              </a:lnSpc>
            </a:pPr>
            <a:r>
              <a:rPr dirty="0" sz="550" spc="20" b="1">
                <a:latin typeface="Courier New"/>
                <a:cs typeface="Courier New"/>
              </a:rPr>
              <a:t>--</a:t>
            </a:r>
            <a:r>
              <a:rPr dirty="0" sz="550" spc="-10" b="1">
                <a:latin typeface="Courier New"/>
                <a:cs typeface="Courier New"/>
              </a:rPr>
              <a:t> </a:t>
            </a:r>
            <a:r>
              <a:rPr dirty="0" sz="550" spc="20" b="1">
                <a:latin typeface="Courier New"/>
                <a:cs typeface="Courier New"/>
              </a:rPr>
              <a:t>produce</a:t>
            </a:r>
            <a:r>
              <a:rPr dirty="0" sz="550" spc="5" b="1">
                <a:latin typeface="Courier New"/>
                <a:cs typeface="Courier New"/>
              </a:rPr>
              <a:t> </a:t>
            </a:r>
            <a:r>
              <a:rPr dirty="0" sz="550" spc="15" b="1">
                <a:latin typeface="Courier New"/>
                <a:cs typeface="Courier New"/>
              </a:rPr>
              <a:t>data</a:t>
            </a:r>
            <a:r>
              <a:rPr dirty="0" sz="550" b="1">
                <a:latin typeface="Courier New"/>
                <a:cs typeface="Courier New"/>
              </a:rPr>
              <a:t> </a:t>
            </a:r>
            <a:r>
              <a:rPr dirty="0" sz="550" spc="20" b="1">
                <a:latin typeface="Courier New"/>
                <a:cs typeface="Courier New"/>
              </a:rPr>
              <a:t>– </a:t>
            </a:r>
            <a:r>
              <a:rPr dirty="0" sz="550" spc="-315" b="1">
                <a:latin typeface="Courier New"/>
                <a:cs typeface="Courier New"/>
              </a:rPr>
              <a:t> </a:t>
            </a:r>
            <a:r>
              <a:rPr dirty="0" sz="550" spc="20" b="1">
                <a:latin typeface="Courier New"/>
                <a:cs typeface="Courier New"/>
              </a:rPr>
              <a:t>p(empty);</a:t>
            </a:r>
            <a:endParaRPr sz="550">
              <a:latin typeface="Courier New"/>
              <a:cs typeface="Courier New"/>
            </a:endParaRPr>
          </a:p>
          <a:p>
            <a:pPr marL="374650" marR="130175" indent="-89535">
              <a:lnSpc>
                <a:spcPct val="105500"/>
              </a:lnSpc>
            </a:pPr>
            <a:r>
              <a:rPr dirty="0" sz="550" spc="20" b="1">
                <a:latin typeface="Courier New"/>
                <a:cs typeface="Courier New"/>
              </a:rPr>
              <a:t>P(mutex); </a:t>
            </a:r>
            <a:r>
              <a:rPr dirty="0" sz="550" spc="25" b="1">
                <a:latin typeface="Courier New"/>
                <a:cs typeface="Courier New"/>
              </a:rPr>
              <a:t> </a:t>
            </a:r>
            <a:r>
              <a:rPr dirty="0" sz="550" spc="20" b="1">
                <a:latin typeface="Courier New"/>
                <a:cs typeface="Courier New"/>
              </a:rPr>
              <a:t>a</a:t>
            </a:r>
            <a:r>
              <a:rPr dirty="0" sz="550" spc="15" b="1">
                <a:latin typeface="Courier New"/>
                <a:cs typeface="Courier New"/>
              </a:rPr>
              <a:t>r</a:t>
            </a:r>
            <a:r>
              <a:rPr dirty="0" sz="550" spc="20" b="1">
                <a:latin typeface="Courier New"/>
                <a:cs typeface="Courier New"/>
              </a:rPr>
              <a:t>ra</a:t>
            </a:r>
            <a:r>
              <a:rPr dirty="0" sz="550" spc="15" b="1">
                <a:latin typeface="Courier New"/>
                <a:cs typeface="Courier New"/>
              </a:rPr>
              <a:t>y</a:t>
            </a:r>
            <a:r>
              <a:rPr dirty="0" sz="550" spc="20" b="1">
                <a:latin typeface="Courier New"/>
                <a:cs typeface="Courier New"/>
              </a:rPr>
              <a:t>[i</a:t>
            </a:r>
            <a:r>
              <a:rPr dirty="0" sz="550" spc="15" b="1">
                <a:latin typeface="Courier New"/>
                <a:cs typeface="Courier New"/>
              </a:rPr>
              <a:t>n]</a:t>
            </a:r>
            <a:r>
              <a:rPr dirty="0" sz="550" spc="20" b="1">
                <a:latin typeface="Courier New"/>
                <a:cs typeface="Courier New"/>
              </a:rPr>
              <a:t>=da</a:t>
            </a:r>
            <a:r>
              <a:rPr dirty="0" sz="550" spc="15" b="1">
                <a:latin typeface="Courier New"/>
                <a:cs typeface="Courier New"/>
              </a:rPr>
              <a:t>t</a:t>
            </a:r>
            <a:r>
              <a:rPr dirty="0" sz="550" spc="20" b="1">
                <a:latin typeface="Courier New"/>
                <a:cs typeface="Courier New"/>
              </a:rPr>
              <a:t>a;  </a:t>
            </a:r>
            <a:r>
              <a:rPr dirty="0" sz="550" spc="20" b="1">
                <a:latin typeface="Courier New"/>
                <a:cs typeface="Courier New"/>
              </a:rPr>
              <a:t>in=(in+1)%N;</a:t>
            </a:r>
            <a:endParaRPr sz="55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  <a:spcBef>
                <a:spcPts val="45"/>
              </a:spcBef>
            </a:pPr>
            <a:r>
              <a:rPr dirty="0" sz="550" spc="20" b="1">
                <a:latin typeface="Courier New"/>
                <a:cs typeface="Courier New"/>
              </a:rPr>
              <a:t>v(mutex);</a:t>
            </a:r>
            <a:endParaRPr sz="550">
              <a:latin typeface="Courier New"/>
              <a:cs typeface="Courier New"/>
            </a:endParaRPr>
          </a:p>
          <a:p>
            <a:pPr marL="195580">
              <a:lnSpc>
                <a:spcPct val="100000"/>
              </a:lnSpc>
              <a:spcBef>
                <a:spcPts val="35"/>
              </a:spcBef>
            </a:pPr>
            <a:r>
              <a:rPr dirty="0" sz="550" spc="20" b="1">
                <a:latin typeface="Courier New"/>
                <a:cs typeface="Courier New"/>
              </a:rPr>
              <a:t>v(full);</a:t>
            </a:r>
            <a:endParaRPr sz="550">
              <a:latin typeface="Courier New"/>
              <a:cs typeface="Courier New"/>
            </a:endParaRPr>
          </a:p>
          <a:p>
            <a:pPr marL="106045">
              <a:lnSpc>
                <a:spcPct val="100000"/>
              </a:lnSpc>
              <a:spcBef>
                <a:spcPts val="35"/>
              </a:spcBef>
            </a:pPr>
            <a:r>
              <a:rPr dirty="0" sz="550" spc="20" b="1">
                <a:latin typeface="Courier New"/>
                <a:cs typeface="Courier New"/>
              </a:rPr>
              <a:t>}</a:t>
            </a:r>
            <a:endParaRPr sz="550">
              <a:latin typeface="Courier New"/>
              <a:cs typeface="Courier New"/>
            </a:endParaRPr>
          </a:p>
          <a:p>
            <a:pPr marL="16510">
              <a:lnSpc>
                <a:spcPct val="100000"/>
              </a:lnSpc>
              <a:spcBef>
                <a:spcPts val="35"/>
              </a:spcBef>
            </a:pPr>
            <a:r>
              <a:rPr dirty="0" sz="550" spc="20" b="1">
                <a:latin typeface="Courier New"/>
                <a:cs typeface="Courier New"/>
              </a:rPr>
              <a:t>}</a:t>
            </a:r>
            <a:endParaRPr sz="5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21813" y="1975866"/>
            <a:ext cx="1183005" cy="1162050"/>
          </a:xfrm>
          <a:prstGeom prst="rect">
            <a:avLst/>
          </a:prstGeom>
          <a:ln w="3506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118745" marR="374650" indent="-81280">
              <a:lnSpc>
                <a:spcPts val="760"/>
              </a:lnSpc>
              <a:spcBef>
                <a:spcPts val="25"/>
              </a:spcBef>
            </a:pPr>
            <a:r>
              <a:rPr dirty="0" sz="500" spc="10" b="1">
                <a:latin typeface="Courier New"/>
                <a:cs typeface="Courier New"/>
              </a:rPr>
              <a:t>process consumer(){ </a:t>
            </a:r>
            <a:r>
              <a:rPr dirty="0" sz="500" spc="-285" b="1">
                <a:latin typeface="Courier New"/>
                <a:cs typeface="Courier New"/>
              </a:rPr>
              <a:t> </a:t>
            </a:r>
            <a:r>
              <a:rPr dirty="0" sz="500" spc="10" b="1">
                <a:latin typeface="Courier New"/>
                <a:cs typeface="Courier New"/>
              </a:rPr>
              <a:t>while</a:t>
            </a:r>
            <a:r>
              <a:rPr dirty="0" sz="500" b="1">
                <a:latin typeface="Courier New"/>
                <a:cs typeface="Courier New"/>
              </a:rPr>
              <a:t> </a:t>
            </a:r>
            <a:r>
              <a:rPr dirty="0" sz="500" spc="10" b="1">
                <a:latin typeface="Courier New"/>
                <a:cs typeface="Courier New"/>
              </a:rPr>
              <a:t>(true)</a:t>
            </a:r>
            <a:r>
              <a:rPr dirty="0" sz="500" b="1">
                <a:latin typeface="Courier New"/>
                <a:cs typeface="Courier New"/>
              </a:rPr>
              <a:t> </a:t>
            </a:r>
            <a:r>
              <a:rPr dirty="0" sz="500" spc="15" b="1">
                <a:latin typeface="Courier New"/>
                <a:cs typeface="Courier New"/>
              </a:rPr>
              <a:t>{</a:t>
            </a:r>
            <a:endParaRPr sz="500">
              <a:latin typeface="Courier New"/>
              <a:cs typeface="Courier New"/>
            </a:endParaRPr>
          </a:p>
          <a:p>
            <a:pPr marL="198755">
              <a:lnSpc>
                <a:spcPct val="100000"/>
              </a:lnSpc>
              <a:spcBef>
                <a:spcPts val="120"/>
              </a:spcBef>
            </a:pPr>
            <a:r>
              <a:rPr dirty="0" sz="500" spc="10" b="1">
                <a:latin typeface="Courier New"/>
                <a:cs typeface="Courier New"/>
              </a:rPr>
              <a:t>p(full);</a:t>
            </a:r>
            <a:endParaRPr sz="500">
              <a:latin typeface="Courier New"/>
              <a:cs typeface="Courier New"/>
            </a:endParaRPr>
          </a:p>
          <a:p>
            <a:pPr marL="358775" marR="175260" indent="-80010">
              <a:lnSpc>
                <a:spcPts val="770"/>
              </a:lnSpc>
              <a:spcBef>
                <a:spcPts val="45"/>
              </a:spcBef>
            </a:pPr>
            <a:r>
              <a:rPr dirty="0" sz="500" spc="10" b="1">
                <a:latin typeface="Courier New"/>
                <a:cs typeface="Courier New"/>
              </a:rPr>
              <a:t>p(mutex); </a:t>
            </a:r>
            <a:r>
              <a:rPr dirty="0" sz="500" spc="15" b="1">
                <a:latin typeface="Courier New"/>
                <a:cs typeface="Courier New"/>
              </a:rPr>
              <a:t> </a:t>
            </a:r>
            <a:r>
              <a:rPr dirty="0" sz="500" spc="15" b="1">
                <a:latin typeface="Courier New"/>
                <a:cs typeface="Courier New"/>
              </a:rPr>
              <a:t>d</a:t>
            </a:r>
            <a:r>
              <a:rPr dirty="0" sz="500" spc="10" b="1">
                <a:latin typeface="Courier New"/>
                <a:cs typeface="Courier New"/>
              </a:rPr>
              <a:t>a</a:t>
            </a:r>
            <a:r>
              <a:rPr dirty="0" sz="500" spc="15" b="1">
                <a:latin typeface="Courier New"/>
                <a:cs typeface="Courier New"/>
              </a:rPr>
              <a:t>t</a:t>
            </a:r>
            <a:r>
              <a:rPr dirty="0" sz="500" spc="10" b="1">
                <a:latin typeface="Courier New"/>
                <a:cs typeface="Courier New"/>
              </a:rPr>
              <a:t>a</a:t>
            </a:r>
            <a:r>
              <a:rPr dirty="0" sz="500" spc="15" b="1">
                <a:latin typeface="Courier New"/>
                <a:cs typeface="Courier New"/>
              </a:rPr>
              <a:t>=</a:t>
            </a:r>
            <a:r>
              <a:rPr dirty="0" sz="500" spc="10" b="1">
                <a:latin typeface="Courier New"/>
                <a:cs typeface="Courier New"/>
              </a:rPr>
              <a:t>a</a:t>
            </a:r>
            <a:r>
              <a:rPr dirty="0" sz="500" spc="15" b="1">
                <a:latin typeface="Courier New"/>
                <a:cs typeface="Courier New"/>
              </a:rPr>
              <a:t>r</a:t>
            </a:r>
            <a:r>
              <a:rPr dirty="0" sz="500" spc="10" b="1">
                <a:latin typeface="Courier New"/>
                <a:cs typeface="Courier New"/>
              </a:rPr>
              <a:t>r</a:t>
            </a:r>
            <a:r>
              <a:rPr dirty="0" sz="500" spc="15" b="1">
                <a:latin typeface="Courier New"/>
                <a:cs typeface="Courier New"/>
              </a:rPr>
              <a:t>ay</a:t>
            </a:r>
            <a:r>
              <a:rPr dirty="0" sz="500" spc="10" b="1">
                <a:latin typeface="Courier New"/>
                <a:cs typeface="Courier New"/>
              </a:rPr>
              <a:t>[</a:t>
            </a:r>
            <a:r>
              <a:rPr dirty="0" sz="500" spc="15" b="1">
                <a:latin typeface="Courier New"/>
                <a:cs typeface="Courier New"/>
              </a:rPr>
              <a:t>ou</a:t>
            </a:r>
            <a:r>
              <a:rPr dirty="0" sz="500" spc="10" b="1">
                <a:latin typeface="Courier New"/>
                <a:cs typeface="Courier New"/>
              </a:rPr>
              <a:t>t</a:t>
            </a:r>
            <a:r>
              <a:rPr dirty="0" sz="500" spc="15" b="1">
                <a:latin typeface="Courier New"/>
                <a:cs typeface="Courier New"/>
              </a:rPr>
              <a:t>];  </a:t>
            </a:r>
            <a:r>
              <a:rPr dirty="0" sz="500" spc="10" b="1">
                <a:latin typeface="Courier New"/>
                <a:cs typeface="Courier New"/>
              </a:rPr>
              <a:t>out=(out+1)%N;</a:t>
            </a:r>
            <a:endParaRPr sz="500">
              <a:latin typeface="Courier New"/>
              <a:cs typeface="Courier New"/>
            </a:endParaRPr>
          </a:p>
          <a:p>
            <a:pPr marL="278765">
              <a:lnSpc>
                <a:spcPct val="100000"/>
              </a:lnSpc>
              <a:spcBef>
                <a:spcPts val="110"/>
              </a:spcBef>
            </a:pPr>
            <a:r>
              <a:rPr dirty="0" sz="500" spc="10" b="1">
                <a:latin typeface="Courier New"/>
                <a:cs typeface="Courier New"/>
              </a:rPr>
              <a:t>v(mutex);</a:t>
            </a:r>
            <a:endParaRPr sz="500">
              <a:latin typeface="Courier New"/>
              <a:cs typeface="Courier New"/>
            </a:endParaRPr>
          </a:p>
          <a:p>
            <a:pPr marL="198755">
              <a:lnSpc>
                <a:spcPct val="100000"/>
              </a:lnSpc>
              <a:spcBef>
                <a:spcPts val="165"/>
              </a:spcBef>
            </a:pPr>
            <a:r>
              <a:rPr dirty="0" sz="500" spc="10" b="1">
                <a:latin typeface="Courier New"/>
                <a:cs typeface="Courier New"/>
              </a:rPr>
              <a:t>v(empty);</a:t>
            </a:r>
            <a:endParaRPr sz="500">
              <a:latin typeface="Courier New"/>
              <a:cs typeface="Courier New"/>
            </a:endParaRPr>
          </a:p>
          <a:p>
            <a:pPr marL="198755">
              <a:lnSpc>
                <a:spcPct val="100000"/>
              </a:lnSpc>
              <a:spcBef>
                <a:spcPts val="165"/>
              </a:spcBef>
            </a:pPr>
            <a:r>
              <a:rPr dirty="0" sz="500" spc="10" b="1">
                <a:latin typeface="Courier New"/>
                <a:cs typeface="Courier New"/>
              </a:rPr>
              <a:t>--</a:t>
            </a:r>
            <a:r>
              <a:rPr dirty="0" sz="500" spc="-15" b="1">
                <a:latin typeface="Courier New"/>
                <a:cs typeface="Courier New"/>
              </a:rPr>
              <a:t> </a:t>
            </a:r>
            <a:r>
              <a:rPr dirty="0" sz="500" spc="15" b="1">
                <a:latin typeface="Courier New"/>
                <a:cs typeface="Courier New"/>
              </a:rPr>
              <a:t>use</a:t>
            </a:r>
            <a:r>
              <a:rPr dirty="0" sz="500" spc="-10" b="1">
                <a:latin typeface="Courier New"/>
                <a:cs typeface="Courier New"/>
              </a:rPr>
              <a:t> </a:t>
            </a:r>
            <a:r>
              <a:rPr dirty="0" sz="500" spc="10" b="1">
                <a:latin typeface="Courier New"/>
                <a:cs typeface="Courier New"/>
              </a:rPr>
              <a:t>data</a:t>
            </a:r>
            <a:r>
              <a:rPr dirty="0" sz="500" spc="-10" b="1">
                <a:latin typeface="Courier New"/>
                <a:cs typeface="Courier New"/>
              </a:rPr>
              <a:t> </a:t>
            </a:r>
            <a:r>
              <a:rPr dirty="0" sz="500" spc="15" b="1">
                <a:latin typeface="Courier New"/>
                <a:cs typeface="Courier New"/>
              </a:rPr>
              <a:t>--</a:t>
            </a:r>
            <a:endParaRPr sz="500">
              <a:latin typeface="Courier New"/>
              <a:cs typeface="Courier New"/>
            </a:endParaRPr>
          </a:p>
          <a:p>
            <a:pPr marL="118745">
              <a:lnSpc>
                <a:spcPct val="100000"/>
              </a:lnSpc>
              <a:spcBef>
                <a:spcPts val="170"/>
              </a:spcBef>
            </a:pPr>
            <a:r>
              <a:rPr dirty="0" sz="500" spc="15" b="1">
                <a:latin typeface="Courier New"/>
                <a:cs typeface="Courier New"/>
              </a:rPr>
              <a:t>}</a:t>
            </a:r>
            <a:endParaRPr sz="500">
              <a:latin typeface="Courier New"/>
              <a:cs typeface="Courier New"/>
            </a:endParaRPr>
          </a:p>
          <a:p>
            <a:pPr marL="37465">
              <a:lnSpc>
                <a:spcPct val="100000"/>
              </a:lnSpc>
              <a:spcBef>
                <a:spcPts val="160"/>
              </a:spcBef>
            </a:pPr>
            <a:r>
              <a:rPr dirty="0" sz="500" spc="15" b="1">
                <a:latin typeface="Courier New"/>
                <a:cs typeface="Courier New"/>
              </a:rPr>
              <a:t>}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08119" y="1377696"/>
            <a:ext cx="2667000" cy="1998345"/>
          </a:xfrm>
          <a:custGeom>
            <a:avLst/>
            <a:gdLst/>
            <a:ahLst/>
            <a:cxnLst/>
            <a:rect l="l" t="t" r="r" b="b"/>
            <a:pathLst>
              <a:path w="2667000" h="1998345">
                <a:moveTo>
                  <a:pt x="0" y="1997963"/>
                </a:moveTo>
                <a:lnTo>
                  <a:pt x="2666999" y="1997963"/>
                </a:lnTo>
                <a:lnTo>
                  <a:pt x="2666999" y="0"/>
                </a:lnTo>
                <a:lnTo>
                  <a:pt x="0" y="0"/>
                </a:lnTo>
                <a:lnTo>
                  <a:pt x="0" y="199796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786120" y="1499873"/>
            <a:ext cx="1297940" cy="2222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1250" spc="15">
                <a:latin typeface="Arial MT"/>
                <a:cs typeface="Arial MT"/>
              </a:rPr>
              <a:t>Readers</a:t>
            </a:r>
            <a:r>
              <a:rPr dirty="0" sz="1250" spc="-10">
                <a:latin typeface="Arial MT"/>
                <a:cs typeface="Arial MT"/>
              </a:rPr>
              <a:t> </a:t>
            </a:r>
            <a:r>
              <a:rPr dirty="0" sz="1250" spc="10">
                <a:latin typeface="Arial MT"/>
                <a:cs typeface="Arial MT"/>
              </a:rPr>
              <a:t>-</a:t>
            </a:r>
            <a:r>
              <a:rPr dirty="0" sz="1250" spc="-15">
                <a:latin typeface="Arial MT"/>
                <a:cs typeface="Arial MT"/>
              </a:rPr>
              <a:t> </a:t>
            </a:r>
            <a:r>
              <a:rPr dirty="0" sz="1250" spc="15">
                <a:latin typeface="Arial MT"/>
                <a:cs typeface="Arial MT"/>
              </a:rPr>
              <a:t>Writers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96839" y="2567178"/>
            <a:ext cx="426720" cy="21082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615">
              <a:lnSpc>
                <a:spcPts val="780"/>
              </a:lnSpc>
            </a:pPr>
            <a:r>
              <a:rPr dirty="0" sz="700">
                <a:latin typeface="Times New Roman"/>
                <a:cs typeface="Times New Roman"/>
              </a:rPr>
              <a:t>shared</a:t>
            </a:r>
            <a:endParaRPr sz="700">
              <a:latin typeface="Times New Roman"/>
              <a:cs typeface="Times New Roman"/>
            </a:endParaRPr>
          </a:p>
          <a:p>
            <a:pPr marL="137795">
              <a:lnSpc>
                <a:spcPct val="100000"/>
              </a:lnSpc>
            </a:pPr>
            <a:r>
              <a:rPr dirty="0" sz="700">
                <a:latin typeface="Times New Roman"/>
                <a:cs typeface="Times New Roman"/>
              </a:rPr>
              <a:t>data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73282" y="2196782"/>
            <a:ext cx="367030" cy="287655"/>
            <a:chOff x="4673282" y="2196782"/>
            <a:chExt cx="367030" cy="287655"/>
          </a:xfrm>
        </p:grpSpPr>
        <p:sp>
          <p:nvSpPr>
            <p:cNvPr id="9" name="object 9"/>
            <p:cNvSpPr/>
            <p:nvPr/>
          </p:nvSpPr>
          <p:spPr>
            <a:xfrm>
              <a:off x="4674870" y="2221992"/>
              <a:ext cx="363855" cy="237490"/>
            </a:xfrm>
            <a:custGeom>
              <a:avLst/>
              <a:gdLst/>
              <a:ahLst/>
              <a:cxnLst/>
              <a:rect l="l" t="t" r="r" b="b"/>
              <a:pathLst>
                <a:path w="363854" h="237489">
                  <a:moveTo>
                    <a:pt x="181355" y="0"/>
                  </a:moveTo>
                  <a:lnTo>
                    <a:pt x="123870" y="5992"/>
                  </a:lnTo>
                  <a:lnTo>
                    <a:pt x="74066" y="22701"/>
                  </a:lnTo>
                  <a:lnTo>
                    <a:pt x="34869" y="48225"/>
                  </a:lnTo>
                  <a:lnTo>
                    <a:pt x="9204" y="80662"/>
                  </a:lnTo>
                  <a:lnTo>
                    <a:pt x="0" y="118109"/>
                  </a:lnTo>
                  <a:lnTo>
                    <a:pt x="9204" y="155929"/>
                  </a:lnTo>
                  <a:lnTo>
                    <a:pt x="34869" y="188591"/>
                  </a:lnTo>
                  <a:lnTo>
                    <a:pt x="74066" y="214231"/>
                  </a:lnTo>
                  <a:lnTo>
                    <a:pt x="123870" y="230983"/>
                  </a:lnTo>
                  <a:lnTo>
                    <a:pt x="181355" y="236981"/>
                  </a:lnTo>
                  <a:lnTo>
                    <a:pt x="238920" y="230983"/>
                  </a:lnTo>
                  <a:lnTo>
                    <a:pt x="288913" y="214231"/>
                  </a:lnTo>
                  <a:lnTo>
                    <a:pt x="328336" y="188591"/>
                  </a:lnTo>
                  <a:lnTo>
                    <a:pt x="354189" y="155929"/>
                  </a:lnTo>
                  <a:lnTo>
                    <a:pt x="363473" y="118109"/>
                  </a:lnTo>
                  <a:lnTo>
                    <a:pt x="354189" y="80662"/>
                  </a:lnTo>
                  <a:lnTo>
                    <a:pt x="328336" y="48225"/>
                  </a:lnTo>
                  <a:lnTo>
                    <a:pt x="288913" y="22701"/>
                  </a:lnTo>
                  <a:lnTo>
                    <a:pt x="238920" y="5992"/>
                  </a:lnTo>
                  <a:lnTo>
                    <a:pt x="18135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674870" y="2198370"/>
              <a:ext cx="363855" cy="284480"/>
            </a:xfrm>
            <a:custGeom>
              <a:avLst/>
              <a:gdLst/>
              <a:ahLst/>
              <a:cxnLst/>
              <a:rect l="l" t="t" r="r" b="b"/>
              <a:pathLst>
                <a:path w="363854" h="284480">
                  <a:moveTo>
                    <a:pt x="181355" y="0"/>
                  </a:moveTo>
                  <a:lnTo>
                    <a:pt x="132997" y="5048"/>
                  </a:lnTo>
                  <a:lnTo>
                    <a:pt x="89633" y="19303"/>
                  </a:lnTo>
                  <a:lnTo>
                    <a:pt x="52958" y="41433"/>
                  </a:lnTo>
                  <a:lnTo>
                    <a:pt x="24666" y="70103"/>
                  </a:lnTo>
                  <a:lnTo>
                    <a:pt x="6448" y="103981"/>
                  </a:lnTo>
                  <a:lnTo>
                    <a:pt x="0" y="141731"/>
                  </a:lnTo>
                  <a:lnTo>
                    <a:pt x="6448" y="179803"/>
                  </a:lnTo>
                  <a:lnTo>
                    <a:pt x="24666" y="213896"/>
                  </a:lnTo>
                  <a:lnTo>
                    <a:pt x="52958" y="242696"/>
                  </a:lnTo>
                  <a:lnTo>
                    <a:pt x="89633" y="264893"/>
                  </a:lnTo>
                  <a:lnTo>
                    <a:pt x="132997" y="279174"/>
                  </a:lnTo>
                  <a:lnTo>
                    <a:pt x="181355" y="284225"/>
                  </a:lnTo>
                  <a:lnTo>
                    <a:pt x="229771" y="279174"/>
                  </a:lnTo>
                  <a:lnTo>
                    <a:pt x="273275" y="264893"/>
                  </a:lnTo>
                  <a:lnTo>
                    <a:pt x="310133" y="242696"/>
                  </a:lnTo>
                  <a:lnTo>
                    <a:pt x="338610" y="213896"/>
                  </a:lnTo>
                  <a:lnTo>
                    <a:pt x="356968" y="179803"/>
                  </a:lnTo>
                  <a:lnTo>
                    <a:pt x="363473" y="141731"/>
                  </a:lnTo>
                  <a:lnTo>
                    <a:pt x="356968" y="103981"/>
                  </a:lnTo>
                  <a:lnTo>
                    <a:pt x="338610" y="70103"/>
                  </a:lnTo>
                  <a:lnTo>
                    <a:pt x="310133" y="41433"/>
                  </a:lnTo>
                  <a:lnTo>
                    <a:pt x="273275" y="19303"/>
                  </a:lnTo>
                  <a:lnTo>
                    <a:pt x="229771" y="5048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674870" y="2198370"/>
              <a:ext cx="363855" cy="284480"/>
            </a:xfrm>
            <a:custGeom>
              <a:avLst/>
              <a:gdLst/>
              <a:ahLst/>
              <a:cxnLst/>
              <a:rect l="l" t="t" r="r" b="b"/>
              <a:pathLst>
                <a:path w="363854" h="284480">
                  <a:moveTo>
                    <a:pt x="181355" y="0"/>
                  </a:moveTo>
                  <a:lnTo>
                    <a:pt x="132997" y="5048"/>
                  </a:lnTo>
                  <a:lnTo>
                    <a:pt x="89633" y="19303"/>
                  </a:lnTo>
                  <a:lnTo>
                    <a:pt x="52958" y="41433"/>
                  </a:lnTo>
                  <a:lnTo>
                    <a:pt x="24666" y="70103"/>
                  </a:lnTo>
                  <a:lnTo>
                    <a:pt x="6448" y="103981"/>
                  </a:lnTo>
                  <a:lnTo>
                    <a:pt x="0" y="141731"/>
                  </a:lnTo>
                  <a:lnTo>
                    <a:pt x="6448" y="179803"/>
                  </a:lnTo>
                  <a:lnTo>
                    <a:pt x="24666" y="213896"/>
                  </a:lnTo>
                  <a:lnTo>
                    <a:pt x="52958" y="242696"/>
                  </a:lnTo>
                  <a:lnTo>
                    <a:pt x="89633" y="264893"/>
                  </a:lnTo>
                  <a:lnTo>
                    <a:pt x="132997" y="279174"/>
                  </a:lnTo>
                  <a:lnTo>
                    <a:pt x="181355" y="284225"/>
                  </a:lnTo>
                  <a:lnTo>
                    <a:pt x="229771" y="279174"/>
                  </a:lnTo>
                  <a:lnTo>
                    <a:pt x="273275" y="264893"/>
                  </a:lnTo>
                  <a:lnTo>
                    <a:pt x="310133" y="242696"/>
                  </a:lnTo>
                  <a:lnTo>
                    <a:pt x="338610" y="213896"/>
                  </a:lnTo>
                  <a:lnTo>
                    <a:pt x="356968" y="179803"/>
                  </a:lnTo>
                  <a:lnTo>
                    <a:pt x="363473" y="141731"/>
                  </a:lnTo>
                  <a:lnTo>
                    <a:pt x="356968" y="103981"/>
                  </a:lnTo>
                  <a:lnTo>
                    <a:pt x="338610" y="70103"/>
                  </a:lnTo>
                  <a:lnTo>
                    <a:pt x="310133" y="41433"/>
                  </a:lnTo>
                  <a:lnTo>
                    <a:pt x="273275" y="19303"/>
                  </a:lnTo>
                  <a:lnTo>
                    <a:pt x="229771" y="5048"/>
                  </a:lnTo>
                  <a:lnTo>
                    <a:pt x="18135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744972" y="2219201"/>
            <a:ext cx="236220" cy="23177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R="5080">
              <a:lnSpc>
                <a:spcPts val="780"/>
              </a:lnSpc>
              <a:spcBef>
                <a:spcPts val="175"/>
              </a:spcBef>
            </a:pPr>
            <a:r>
              <a:rPr dirty="0" sz="700">
                <a:latin typeface="Times New Roman"/>
                <a:cs typeface="Times New Roman"/>
              </a:rPr>
              <a:t>reader  </a:t>
            </a:r>
            <a:r>
              <a:rPr dirty="0" sz="70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87389" y="2968752"/>
            <a:ext cx="363855" cy="285115"/>
          </a:xfrm>
          <a:custGeom>
            <a:avLst/>
            <a:gdLst/>
            <a:ahLst/>
            <a:cxnLst/>
            <a:rect l="l" t="t" r="r" b="b"/>
            <a:pathLst>
              <a:path w="363854" h="285114">
                <a:moveTo>
                  <a:pt x="182117" y="0"/>
                </a:moveTo>
                <a:lnTo>
                  <a:pt x="133702" y="5051"/>
                </a:lnTo>
                <a:lnTo>
                  <a:pt x="90198" y="19332"/>
                </a:lnTo>
                <a:lnTo>
                  <a:pt x="53339" y="41528"/>
                </a:lnTo>
                <a:lnTo>
                  <a:pt x="24863" y="70329"/>
                </a:lnTo>
                <a:lnTo>
                  <a:pt x="6505" y="104422"/>
                </a:lnTo>
                <a:lnTo>
                  <a:pt x="0" y="142493"/>
                </a:lnTo>
                <a:lnTo>
                  <a:pt x="6505" y="180301"/>
                </a:lnTo>
                <a:lnTo>
                  <a:pt x="24863" y="214319"/>
                </a:lnTo>
                <a:lnTo>
                  <a:pt x="53339" y="243173"/>
                </a:lnTo>
                <a:lnTo>
                  <a:pt x="90198" y="265486"/>
                </a:lnTo>
                <a:lnTo>
                  <a:pt x="133702" y="279883"/>
                </a:lnTo>
                <a:lnTo>
                  <a:pt x="182117" y="284987"/>
                </a:lnTo>
                <a:lnTo>
                  <a:pt x="230476" y="279883"/>
                </a:lnTo>
                <a:lnTo>
                  <a:pt x="273840" y="265486"/>
                </a:lnTo>
                <a:lnTo>
                  <a:pt x="310514" y="243173"/>
                </a:lnTo>
                <a:lnTo>
                  <a:pt x="338807" y="214319"/>
                </a:lnTo>
                <a:lnTo>
                  <a:pt x="357025" y="180301"/>
                </a:lnTo>
                <a:lnTo>
                  <a:pt x="363473" y="142493"/>
                </a:lnTo>
                <a:lnTo>
                  <a:pt x="357025" y="104422"/>
                </a:lnTo>
                <a:lnTo>
                  <a:pt x="338807" y="70329"/>
                </a:lnTo>
                <a:lnTo>
                  <a:pt x="310514" y="41528"/>
                </a:lnTo>
                <a:lnTo>
                  <a:pt x="273840" y="19332"/>
                </a:lnTo>
                <a:lnTo>
                  <a:pt x="230476" y="5051"/>
                </a:lnTo>
                <a:lnTo>
                  <a:pt x="18211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862825" y="2989582"/>
            <a:ext cx="226060" cy="23241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R="5080">
              <a:lnSpc>
                <a:spcPts val="790"/>
              </a:lnSpc>
              <a:spcBef>
                <a:spcPts val="170"/>
              </a:spcBef>
            </a:pPr>
            <a:r>
              <a:rPr dirty="0" sz="700" spc="-5">
                <a:latin typeface="Times New Roman"/>
                <a:cs typeface="Times New Roman"/>
              </a:rPr>
              <a:t>w</a:t>
            </a:r>
            <a:r>
              <a:rPr dirty="0" sz="700">
                <a:latin typeface="Times New Roman"/>
                <a:cs typeface="Times New Roman"/>
              </a:rPr>
              <a:t>riter  </a:t>
            </a:r>
            <a:r>
              <a:rPr dirty="0" sz="700">
                <a:latin typeface="Times New Roman"/>
                <a:cs typeface="Times New Roman"/>
              </a:rPr>
              <a:t>W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72150" y="2514600"/>
            <a:ext cx="363855" cy="285115"/>
          </a:xfrm>
          <a:custGeom>
            <a:avLst/>
            <a:gdLst/>
            <a:ahLst/>
            <a:cxnLst/>
            <a:rect l="l" t="t" r="r" b="b"/>
            <a:pathLst>
              <a:path w="363854" h="285114">
                <a:moveTo>
                  <a:pt x="182117" y="0"/>
                </a:moveTo>
                <a:lnTo>
                  <a:pt x="133702" y="5104"/>
                </a:lnTo>
                <a:lnTo>
                  <a:pt x="90198" y="19501"/>
                </a:lnTo>
                <a:lnTo>
                  <a:pt x="53339" y="41814"/>
                </a:lnTo>
                <a:lnTo>
                  <a:pt x="24863" y="70668"/>
                </a:lnTo>
                <a:lnTo>
                  <a:pt x="6505" y="104686"/>
                </a:lnTo>
                <a:lnTo>
                  <a:pt x="0" y="142493"/>
                </a:lnTo>
                <a:lnTo>
                  <a:pt x="6505" y="180301"/>
                </a:lnTo>
                <a:lnTo>
                  <a:pt x="24863" y="214319"/>
                </a:lnTo>
                <a:lnTo>
                  <a:pt x="53339" y="243173"/>
                </a:lnTo>
                <a:lnTo>
                  <a:pt x="90198" y="265486"/>
                </a:lnTo>
                <a:lnTo>
                  <a:pt x="133702" y="279883"/>
                </a:lnTo>
                <a:lnTo>
                  <a:pt x="182117" y="284987"/>
                </a:lnTo>
                <a:lnTo>
                  <a:pt x="230212" y="279883"/>
                </a:lnTo>
                <a:lnTo>
                  <a:pt x="273501" y="265486"/>
                </a:lnTo>
                <a:lnTo>
                  <a:pt x="310229" y="243173"/>
                </a:lnTo>
                <a:lnTo>
                  <a:pt x="338638" y="214319"/>
                </a:lnTo>
                <a:lnTo>
                  <a:pt x="356972" y="180301"/>
                </a:lnTo>
                <a:lnTo>
                  <a:pt x="363473" y="142493"/>
                </a:lnTo>
                <a:lnTo>
                  <a:pt x="356972" y="104686"/>
                </a:lnTo>
                <a:lnTo>
                  <a:pt x="338638" y="70668"/>
                </a:lnTo>
                <a:lnTo>
                  <a:pt x="310229" y="41814"/>
                </a:lnTo>
                <a:lnTo>
                  <a:pt x="273501" y="19501"/>
                </a:lnTo>
                <a:lnTo>
                  <a:pt x="230212" y="5104"/>
                </a:lnTo>
                <a:lnTo>
                  <a:pt x="18211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847585" y="2535430"/>
            <a:ext cx="226060" cy="23241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R="5080">
              <a:lnSpc>
                <a:spcPts val="790"/>
              </a:lnSpc>
              <a:spcBef>
                <a:spcPts val="170"/>
              </a:spcBef>
            </a:pPr>
            <a:r>
              <a:rPr dirty="0" sz="700" spc="-5">
                <a:latin typeface="Times New Roman"/>
                <a:cs typeface="Times New Roman"/>
              </a:rPr>
              <a:t>w</a:t>
            </a:r>
            <a:r>
              <a:rPr dirty="0" sz="700">
                <a:latin typeface="Times New Roman"/>
                <a:cs typeface="Times New Roman"/>
              </a:rPr>
              <a:t>riter  </a:t>
            </a:r>
            <a:r>
              <a:rPr dirty="0" sz="70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72150" y="2198370"/>
            <a:ext cx="363855" cy="284480"/>
          </a:xfrm>
          <a:custGeom>
            <a:avLst/>
            <a:gdLst/>
            <a:ahLst/>
            <a:cxnLst/>
            <a:rect l="l" t="t" r="r" b="b"/>
            <a:pathLst>
              <a:path w="363854" h="284480">
                <a:moveTo>
                  <a:pt x="182117" y="0"/>
                </a:moveTo>
                <a:lnTo>
                  <a:pt x="133702" y="5048"/>
                </a:lnTo>
                <a:lnTo>
                  <a:pt x="90198" y="19303"/>
                </a:lnTo>
                <a:lnTo>
                  <a:pt x="53339" y="41433"/>
                </a:lnTo>
                <a:lnTo>
                  <a:pt x="24863" y="70103"/>
                </a:lnTo>
                <a:lnTo>
                  <a:pt x="6505" y="103981"/>
                </a:lnTo>
                <a:lnTo>
                  <a:pt x="0" y="141731"/>
                </a:lnTo>
                <a:lnTo>
                  <a:pt x="6505" y="179803"/>
                </a:lnTo>
                <a:lnTo>
                  <a:pt x="24863" y="213896"/>
                </a:lnTo>
                <a:lnTo>
                  <a:pt x="53339" y="242696"/>
                </a:lnTo>
                <a:lnTo>
                  <a:pt x="90198" y="264893"/>
                </a:lnTo>
                <a:lnTo>
                  <a:pt x="133702" y="279174"/>
                </a:lnTo>
                <a:lnTo>
                  <a:pt x="182117" y="284225"/>
                </a:lnTo>
                <a:lnTo>
                  <a:pt x="230212" y="279174"/>
                </a:lnTo>
                <a:lnTo>
                  <a:pt x="273501" y="264893"/>
                </a:lnTo>
                <a:lnTo>
                  <a:pt x="310229" y="242696"/>
                </a:lnTo>
                <a:lnTo>
                  <a:pt x="338638" y="213896"/>
                </a:lnTo>
                <a:lnTo>
                  <a:pt x="356972" y="179803"/>
                </a:lnTo>
                <a:lnTo>
                  <a:pt x="363473" y="141731"/>
                </a:lnTo>
                <a:lnTo>
                  <a:pt x="356972" y="103981"/>
                </a:lnTo>
                <a:lnTo>
                  <a:pt x="338638" y="70103"/>
                </a:lnTo>
                <a:lnTo>
                  <a:pt x="310229" y="41433"/>
                </a:lnTo>
                <a:lnTo>
                  <a:pt x="273501" y="19303"/>
                </a:lnTo>
                <a:lnTo>
                  <a:pt x="230212" y="5048"/>
                </a:lnTo>
                <a:lnTo>
                  <a:pt x="18211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847585" y="2219201"/>
            <a:ext cx="226060" cy="23177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R="5080">
              <a:lnSpc>
                <a:spcPts val="780"/>
              </a:lnSpc>
              <a:spcBef>
                <a:spcPts val="175"/>
              </a:spcBef>
            </a:pPr>
            <a:r>
              <a:rPr dirty="0" sz="700" spc="-5">
                <a:latin typeface="Times New Roman"/>
                <a:cs typeface="Times New Roman"/>
              </a:rPr>
              <a:t>w</a:t>
            </a:r>
            <a:r>
              <a:rPr dirty="0" sz="700">
                <a:latin typeface="Times New Roman"/>
                <a:cs typeface="Times New Roman"/>
              </a:rPr>
              <a:t>riter  </a:t>
            </a:r>
            <a:r>
              <a:rPr dirty="0" sz="70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74870" y="2936748"/>
            <a:ext cx="363855" cy="285115"/>
          </a:xfrm>
          <a:custGeom>
            <a:avLst/>
            <a:gdLst/>
            <a:ahLst/>
            <a:cxnLst/>
            <a:rect l="l" t="t" r="r" b="b"/>
            <a:pathLst>
              <a:path w="363854" h="285114">
                <a:moveTo>
                  <a:pt x="181355" y="0"/>
                </a:moveTo>
                <a:lnTo>
                  <a:pt x="132997" y="5104"/>
                </a:lnTo>
                <a:lnTo>
                  <a:pt x="89633" y="19501"/>
                </a:lnTo>
                <a:lnTo>
                  <a:pt x="52958" y="41814"/>
                </a:lnTo>
                <a:lnTo>
                  <a:pt x="24666" y="70668"/>
                </a:lnTo>
                <a:lnTo>
                  <a:pt x="6448" y="104686"/>
                </a:lnTo>
                <a:lnTo>
                  <a:pt x="0" y="142493"/>
                </a:lnTo>
                <a:lnTo>
                  <a:pt x="6448" y="180301"/>
                </a:lnTo>
                <a:lnTo>
                  <a:pt x="24666" y="214319"/>
                </a:lnTo>
                <a:lnTo>
                  <a:pt x="52958" y="243173"/>
                </a:lnTo>
                <a:lnTo>
                  <a:pt x="89633" y="265486"/>
                </a:lnTo>
                <a:lnTo>
                  <a:pt x="132997" y="279883"/>
                </a:lnTo>
                <a:lnTo>
                  <a:pt x="181355" y="284987"/>
                </a:lnTo>
                <a:lnTo>
                  <a:pt x="229771" y="279883"/>
                </a:lnTo>
                <a:lnTo>
                  <a:pt x="273275" y="265486"/>
                </a:lnTo>
                <a:lnTo>
                  <a:pt x="310133" y="243173"/>
                </a:lnTo>
                <a:lnTo>
                  <a:pt x="338610" y="214319"/>
                </a:lnTo>
                <a:lnTo>
                  <a:pt x="356968" y="180301"/>
                </a:lnTo>
                <a:lnTo>
                  <a:pt x="363473" y="142493"/>
                </a:lnTo>
                <a:lnTo>
                  <a:pt x="356968" y="104686"/>
                </a:lnTo>
                <a:lnTo>
                  <a:pt x="338610" y="70668"/>
                </a:lnTo>
                <a:lnTo>
                  <a:pt x="310133" y="41814"/>
                </a:lnTo>
                <a:lnTo>
                  <a:pt x="273275" y="19501"/>
                </a:lnTo>
                <a:lnTo>
                  <a:pt x="229771" y="5104"/>
                </a:lnTo>
                <a:lnTo>
                  <a:pt x="18135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744972" y="2957578"/>
            <a:ext cx="236220" cy="23241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R="5080">
              <a:lnSpc>
                <a:spcPts val="790"/>
              </a:lnSpc>
              <a:spcBef>
                <a:spcPts val="170"/>
              </a:spcBef>
            </a:pPr>
            <a:r>
              <a:rPr dirty="0" sz="700">
                <a:latin typeface="Times New Roman"/>
                <a:cs typeface="Times New Roman"/>
              </a:rPr>
              <a:t>reader  </a:t>
            </a:r>
            <a:r>
              <a:rPr dirty="0" sz="700">
                <a:latin typeface="Times New Roman"/>
                <a:cs typeface="Times New Roman"/>
              </a:rPr>
              <a:t>R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674870" y="2514600"/>
            <a:ext cx="363855" cy="285115"/>
          </a:xfrm>
          <a:custGeom>
            <a:avLst/>
            <a:gdLst/>
            <a:ahLst/>
            <a:cxnLst/>
            <a:rect l="l" t="t" r="r" b="b"/>
            <a:pathLst>
              <a:path w="363854" h="285114">
                <a:moveTo>
                  <a:pt x="181355" y="0"/>
                </a:moveTo>
                <a:lnTo>
                  <a:pt x="132997" y="5104"/>
                </a:lnTo>
                <a:lnTo>
                  <a:pt x="89633" y="19501"/>
                </a:lnTo>
                <a:lnTo>
                  <a:pt x="52958" y="41814"/>
                </a:lnTo>
                <a:lnTo>
                  <a:pt x="24666" y="70668"/>
                </a:lnTo>
                <a:lnTo>
                  <a:pt x="6448" y="104686"/>
                </a:lnTo>
                <a:lnTo>
                  <a:pt x="0" y="142493"/>
                </a:lnTo>
                <a:lnTo>
                  <a:pt x="6448" y="180301"/>
                </a:lnTo>
                <a:lnTo>
                  <a:pt x="24666" y="214319"/>
                </a:lnTo>
                <a:lnTo>
                  <a:pt x="52958" y="243173"/>
                </a:lnTo>
                <a:lnTo>
                  <a:pt x="89633" y="265486"/>
                </a:lnTo>
                <a:lnTo>
                  <a:pt x="132997" y="279883"/>
                </a:lnTo>
                <a:lnTo>
                  <a:pt x="181355" y="284987"/>
                </a:lnTo>
                <a:lnTo>
                  <a:pt x="229771" y="279883"/>
                </a:lnTo>
                <a:lnTo>
                  <a:pt x="273275" y="265486"/>
                </a:lnTo>
                <a:lnTo>
                  <a:pt x="310133" y="243173"/>
                </a:lnTo>
                <a:lnTo>
                  <a:pt x="338610" y="214319"/>
                </a:lnTo>
                <a:lnTo>
                  <a:pt x="356968" y="180301"/>
                </a:lnTo>
                <a:lnTo>
                  <a:pt x="363473" y="142493"/>
                </a:lnTo>
                <a:lnTo>
                  <a:pt x="356968" y="104686"/>
                </a:lnTo>
                <a:lnTo>
                  <a:pt x="338610" y="70668"/>
                </a:lnTo>
                <a:lnTo>
                  <a:pt x="310133" y="41814"/>
                </a:lnTo>
                <a:lnTo>
                  <a:pt x="273275" y="19501"/>
                </a:lnTo>
                <a:lnTo>
                  <a:pt x="229771" y="5104"/>
                </a:lnTo>
                <a:lnTo>
                  <a:pt x="18135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744972" y="2535430"/>
            <a:ext cx="236220" cy="23241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R="5080">
              <a:lnSpc>
                <a:spcPts val="790"/>
              </a:lnSpc>
              <a:spcBef>
                <a:spcPts val="170"/>
              </a:spcBef>
            </a:pPr>
            <a:r>
              <a:rPr dirty="0" sz="700">
                <a:latin typeface="Times New Roman"/>
                <a:cs typeface="Times New Roman"/>
              </a:rPr>
              <a:t>reader  </a:t>
            </a:r>
            <a:r>
              <a:rPr dirty="0" sz="70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087748" y="1371219"/>
            <a:ext cx="2680335" cy="2011045"/>
            <a:chOff x="4087748" y="1371219"/>
            <a:chExt cx="2680335" cy="2011045"/>
          </a:xfrm>
        </p:grpSpPr>
        <p:sp>
          <p:nvSpPr>
            <p:cNvPr id="24" name="object 24"/>
            <p:cNvSpPr/>
            <p:nvPr/>
          </p:nvSpPr>
          <p:spPr>
            <a:xfrm>
              <a:off x="5039868" y="2641091"/>
              <a:ext cx="166370" cy="22225"/>
            </a:xfrm>
            <a:custGeom>
              <a:avLst/>
              <a:gdLst/>
              <a:ahLst/>
              <a:cxnLst/>
              <a:rect l="l" t="t" r="r" b="b"/>
              <a:pathLst>
                <a:path w="166370" h="22225">
                  <a:moveTo>
                    <a:pt x="22860" y="0"/>
                  </a:moveTo>
                  <a:lnTo>
                    <a:pt x="0" y="10668"/>
                  </a:lnTo>
                  <a:lnTo>
                    <a:pt x="22860" y="22098"/>
                  </a:lnTo>
                  <a:lnTo>
                    <a:pt x="22860" y="12192"/>
                  </a:lnTo>
                  <a:lnTo>
                    <a:pt x="18288" y="12192"/>
                  </a:lnTo>
                  <a:lnTo>
                    <a:pt x="17526" y="11430"/>
                  </a:lnTo>
                  <a:lnTo>
                    <a:pt x="17526" y="9906"/>
                  </a:lnTo>
                  <a:lnTo>
                    <a:pt x="18288" y="9144"/>
                  </a:lnTo>
                  <a:lnTo>
                    <a:pt x="22860" y="9144"/>
                  </a:lnTo>
                  <a:lnTo>
                    <a:pt x="22860" y="0"/>
                  </a:lnTo>
                  <a:close/>
                </a:path>
                <a:path w="166370" h="22225">
                  <a:moveTo>
                    <a:pt x="22860" y="9144"/>
                  </a:moveTo>
                  <a:lnTo>
                    <a:pt x="18288" y="9144"/>
                  </a:lnTo>
                  <a:lnTo>
                    <a:pt x="17526" y="9906"/>
                  </a:lnTo>
                  <a:lnTo>
                    <a:pt x="17526" y="11430"/>
                  </a:lnTo>
                  <a:lnTo>
                    <a:pt x="18288" y="12192"/>
                  </a:lnTo>
                  <a:lnTo>
                    <a:pt x="22860" y="12172"/>
                  </a:lnTo>
                  <a:lnTo>
                    <a:pt x="22860" y="9144"/>
                  </a:lnTo>
                  <a:close/>
                </a:path>
                <a:path w="166370" h="22225">
                  <a:moveTo>
                    <a:pt x="22860" y="12172"/>
                  </a:moveTo>
                  <a:lnTo>
                    <a:pt x="19050" y="12192"/>
                  </a:lnTo>
                  <a:lnTo>
                    <a:pt x="22860" y="12192"/>
                  </a:lnTo>
                  <a:close/>
                </a:path>
                <a:path w="166370" h="22225">
                  <a:moveTo>
                    <a:pt x="165354" y="9144"/>
                  </a:moveTo>
                  <a:lnTo>
                    <a:pt x="22860" y="9144"/>
                  </a:lnTo>
                  <a:lnTo>
                    <a:pt x="22860" y="12172"/>
                  </a:lnTo>
                  <a:lnTo>
                    <a:pt x="166116" y="11430"/>
                  </a:lnTo>
                  <a:lnTo>
                    <a:pt x="166116" y="9906"/>
                  </a:lnTo>
                  <a:lnTo>
                    <a:pt x="165354" y="9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837937" y="2798826"/>
              <a:ext cx="13335" cy="109220"/>
            </a:xfrm>
            <a:custGeom>
              <a:avLst/>
              <a:gdLst/>
              <a:ahLst/>
              <a:cxnLst/>
              <a:rect l="l" t="t" r="r" b="b"/>
              <a:pathLst>
                <a:path w="13335" h="109219">
                  <a:moveTo>
                    <a:pt x="6857" y="0"/>
                  </a:moveTo>
                  <a:lnTo>
                    <a:pt x="3047" y="0"/>
                  </a:lnTo>
                  <a:lnTo>
                    <a:pt x="0" y="3047"/>
                  </a:lnTo>
                  <a:lnTo>
                    <a:pt x="0" y="6857"/>
                  </a:lnTo>
                  <a:lnTo>
                    <a:pt x="0" y="9905"/>
                  </a:lnTo>
                  <a:lnTo>
                    <a:pt x="3047" y="12953"/>
                  </a:lnTo>
                  <a:lnTo>
                    <a:pt x="6857" y="12953"/>
                  </a:lnTo>
                  <a:lnTo>
                    <a:pt x="9905" y="12953"/>
                  </a:lnTo>
                  <a:lnTo>
                    <a:pt x="12953" y="9905"/>
                  </a:lnTo>
                  <a:lnTo>
                    <a:pt x="12953" y="6857"/>
                  </a:lnTo>
                  <a:lnTo>
                    <a:pt x="12953" y="3047"/>
                  </a:lnTo>
                  <a:lnTo>
                    <a:pt x="9905" y="0"/>
                  </a:lnTo>
                  <a:lnTo>
                    <a:pt x="6857" y="0"/>
                  </a:lnTo>
                  <a:close/>
                </a:path>
                <a:path w="13335" h="109219">
                  <a:moveTo>
                    <a:pt x="6857" y="32003"/>
                  </a:moveTo>
                  <a:lnTo>
                    <a:pt x="3047" y="32003"/>
                  </a:lnTo>
                  <a:lnTo>
                    <a:pt x="0" y="35051"/>
                  </a:lnTo>
                  <a:lnTo>
                    <a:pt x="0" y="38861"/>
                  </a:lnTo>
                  <a:lnTo>
                    <a:pt x="0" y="42671"/>
                  </a:lnTo>
                  <a:lnTo>
                    <a:pt x="3047" y="45719"/>
                  </a:lnTo>
                  <a:lnTo>
                    <a:pt x="6857" y="45719"/>
                  </a:lnTo>
                  <a:lnTo>
                    <a:pt x="9905" y="45719"/>
                  </a:lnTo>
                  <a:lnTo>
                    <a:pt x="12953" y="42671"/>
                  </a:lnTo>
                  <a:lnTo>
                    <a:pt x="12953" y="38861"/>
                  </a:lnTo>
                  <a:lnTo>
                    <a:pt x="12953" y="35051"/>
                  </a:lnTo>
                  <a:lnTo>
                    <a:pt x="9905" y="32003"/>
                  </a:lnTo>
                  <a:lnTo>
                    <a:pt x="6857" y="32003"/>
                  </a:lnTo>
                  <a:close/>
                </a:path>
                <a:path w="13335" h="109219">
                  <a:moveTo>
                    <a:pt x="6857" y="63245"/>
                  </a:moveTo>
                  <a:lnTo>
                    <a:pt x="3047" y="63245"/>
                  </a:lnTo>
                  <a:lnTo>
                    <a:pt x="0" y="66293"/>
                  </a:lnTo>
                  <a:lnTo>
                    <a:pt x="0" y="70103"/>
                  </a:lnTo>
                  <a:lnTo>
                    <a:pt x="0" y="73913"/>
                  </a:lnTo>
                  <a:lnTo>
                    <a:pt x="3047" y="76961"/>
                  </a:lnTo>
                  <a:lnTo>
                    <a:pt x="6857" y="76961"/>
                  </a:lnTo>
                  <a:lnTo>
                    <a:pt x="9905" y="76961"/>
                  </a:lnTo>
                  <a:lnTo>
                    <a:pt x="12953" y="73913"/>
                  </a:lnTo>
                  <a:lnTo>
                    <a:pt x="12953" y="70103"/>
                  </a:lnTo>
                  <a:lnTo>
                    <a:pt x="12953" y="66293"/>
                  </a:lnTo>
                  <a:lnTo>
                    <a:pt x="9905" y="63245"/>
                  </a:lnTo>
                  <a:lnTo>
                    <a:pt x="6857" y="63245"/>
                  </a:lnTo>
                  <a:close/>
                </a:path>
                <a:path w="13335" h="109219">
                  <a:moveTo>
                    <a:pt x="6857" y="95249"/>
                  </a:moveTo>
                  <a:lnTo>
                    <a:pt x="3047" y="95249"/>
                  </a:lnTo>
                  <a:lnTo>
                    <a:pt x="0" y="98297"/>
                  </a:lnTo>
                  <a:lnTo>
                    <a:pt x="0" y="102107"/>
                  </a:lnTo>
                  <a:lnTo>
                    <a:pt x="0" y="105917"/>
                  </a:lnTo>
                  <a:lnTo>
                    <a:pt x="3047" y="108965"/>
                  </a:lnTo>
                  <a:lnTo>
                    <a:pt x="6857" y="108965"/>
                  </a:lnTo>
                  <a:lnTo>
                    <a:pt x="9905" y="108965"/>
                  </a:lnTo>
                  <a:lnTo>
                    <a:pt x="12953" y="105917"/>
                  </a:lnTo>
                  <a:lnTo>
                    <a:pt x="12953" y="102107"/>
                  </a:lnTo>
                  <a:lnTo>
                    <a:pt x="12953" y="98297"/>
                  </a:lnTo>
                  <a:lnTo>
                    <a:pt x="9905" y="95249"/>
                  </a:lnTo>
                  <a:lnTo>
                    <a:pt x="6857" y="952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837937" y="2926080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9905" y="0"/>
                  </a:moveTo>
                  <a:lnTo>
                    <a:pt x="6857" y="0"/>
                  </a:lnTo>
                  <a:lnTo>
                    <a:pt x="3047" y="0"/>
                  </a:lnTo>
                  <a:lnTo>
                    <a:pt x="0" y="3047"/>
                  </a:lnTo>
                  <a:lnTo>
                    <a:pt x="0" y="9905"/>
                  </a:lnTo>
                  <a:lnTo>
                    <a:pt x="3047" y="12953"/>
                  </a:lnTo>
                  <a:lnTo>
                    <a:pt x="9905" y="12953"/>
                  </a:lnTo>
                  <a:lnTo>
                    <a:pt x="12953" y="9905"/>
                  </a:lnTo>
                  <a:lnTo>
                    <a:pt x="12953" y="3047"/>
                  </a:lnTo>
                  <a:lnTo>
                    <a:pt x="99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837937" y="2926080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6857" y="0"/>
                  </a:moveTo>
                  <a:lnTo>
                    <a:pt x="3047" y="0"/>
                  </a:lnTo>
                  <a:lnTo>
                    <a:pt x="0" y="3047"/>
                  </a:lnTo>
                  <a:lnTo>
                    <a:pt x="0" y="6095"/>
                  </a:lnTo>
                  <a:lnTo>
                    <a:pt x="0" y="9905"/>
                  </a:lnTo>
                  <a:lnTo>
                    <a:pt x="3047" y="12953"/>
                  </a:lnTo>
                  <a:lnTo>
                    <a:pt x="6857" y="12953"/>
                  </a:lnTo>
                  <a:lnTo>
                    <a:pt x="9905" y="12953"/>
                  </a:lnTo>
                  <a:lnTo>
                    <a:pt x="12953" y="9905"/>
                  </a:lnTo>
                  <a:lnTo>
                    <a:pt x="12953" y="6095"/>
                  </a:lnTo>
                  <a:lnTo>
                    <a:pt x="12953" y="3047"/>
                  </a:lnTo>
                  <a:lnTo>
                    <a:pt x="9905" y="0"/>
                  </a:lnTo>
                  <a:lnTo>
                    <a:pt x="685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7676" y="2398013"/>
              <a:ext cx="170688" cy="19202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006340" y="2734817"/>
              <a:ext cx="192405" cy="276225"/>
            </a:xfrm>
            <a:custGeom>
              <a:avLst/>
              <a:gdLst/>
              <a:ahLst/>
              <a:cxnLst/>
              <a:rect l="l" t="t" r="r" b="b"/>
              <a:pathLst>
                <a:path w="192404" h="276225">
                  <a:moveTo>
                    <a:pt x="3810" y="251460"/>
                  </a:moveTo>
                  <a:lnTo>
                    <a:pt x="0" y="275844"/>
                  </a:lnTo>
                  <a:lnTo>
                    <a:pt x="22098" y="264414"/>
                  </a:lnTo>
                  <a:lnTo>
                    <a:pt x="18870" y="262128"/>
                  </a:lnTo>
                  <a:lnTo>
                    <a:pt x="9906" y="262128"/>
                  </a:lnTo>
                  <a:lnTo>
                    <a:pt x="9144" y="261366"/>
                  </a:lnTo>
                  <a:lnTo>
                    <a:pt x="9144" y="260604"/>
                  </a:lnTo>
                  <a:lnTo>
                    <a:pt x="9906" y="259842"/>
                  </a:lnTo>
                  <a:lnTo>
                    <a:pt x="11791" y="257113"/>
                  </a:lnTo>
                  <a:lnTo>
                    <a:pt x="3810" y="251460"/>
                  </a:lnTo>
                  <a:close/>
                </a:path>
                <a:path w="192404" h="276225">
                  <a:moveTo>
                    <a:pt x="11791" y="257113"/>
                  </a:moveTo>
                  <a:lnTo>
                    <a:pt x="9906" y="259842"/>
                  </a:lnTo>
                  <a:lnTo>
                    <a:pt x="9144" y="260604"/>
                  </a:lnTo>
                  <a:lnTo>
                    <a:pt x="9144" y="261366"/>
                  </a:lnTo>
                  <a:lnTo>
                    <a:pt x="9906" y="262128"/>
                  </a:lnTo>
                  <a:lnTo>
                    <a:pt x="11430" y="262128"/>
                  </a:lnTo>
                  <a:lnTo>
                    <a:pt x="12192" y="261366"/>
                  </a:lnTo>
                  <a:lnTo>
                    <a:pt x="14033" y="258701"/>
                  </a:lnTo>
                  <a:lnTo>
                    <a:pt x="11791" y="257113"/>
                  </a:lnTo>
                  <a:close/>
                </a:path>
                <a:path w="192404" h="276225">
                  <a:moveTo>
                    <a:pt x="14033" y="258701"/>
                  </a:moveTo>
                  <a:lnTo>
                    <a:pt x="12192" y="261366"/>
                  </a:lnTo>
                  <a:lnTo>
                    <a:pt x="11430" y="262128"/>
                  </a:lnTo>
                  <a:lnTo>
                    <a:pt x="18870" y="262128"/>
                  </a:lnTo>
                  <a:lnTo>
                    <a:pt x="14033" y="258701"/>
                  </a:lnTo>
                  <a:close/>
                </a:path>
                <a:path w="192404" h="276225">
                  <a:moveTo>
                    <a:pt x="191262" y="0"/>
                  </a:moveTo>
                  <a:lnTo>
                    <a:pt x="189738" y="0"/>
                  </a:lnTo>
                  <a:lnTo>
                    <a:pt x="188976" y="762"/>
                  </a:lnTo>
                  <a:lnTo>
                    <a:pt x="11791" y="257113"/>
                  </a:lnTo>
                  <a:lnTo>
                    <a:pt x="14033" y="258701"/>
                  </a:lnTo>
                  <a:lnTo>
                    <a:pt x="191262" y="2286"/>
                  </a:lnTo>
                  <a:lnTo>
                    <a:pt x="192024" y="1524"/>
                  </a:lnTo>
                  <a:lnTo>
                    <a:pt x="191262" y="762"/>
                  </a:lnTo>
                  <a:lnTo>
                    <a:pt x="1912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956553" y="2820162"/>
              <a:ext cx="13335" cy="109220"/>
            </a:xfrm>
            <a:custGeom>
              <a:avLst/>
              <a:gdLst/>
              <a:ahLst/>
              <a:cxnLst/>
              <a:rect l="l" t="t" r="r" b="b"/>
              <a:pathLst>
                <a:path w="13335" h="109219">
                  <a:moveTo>
                    <a:pt x="6857" y="0"/>
                  </a:moveTo>
                  <a:lnTo>
                    <a:pt x="3047" y="0"/>
                  </a:lnTo>
                  <a:lnTo>
                    <a:pt x="0" y="3047"/>
                  </a:lnTo>
                  <a:lnTo>
                    <a:pt x="0" y="6857"/>
                  </a:lnTo>
                  <a:lnTo>
                    <a:pt x="0" y="10667"/>
                  </a:lnTo>
                  <a:lnTo>
                    <a:pt x="3047" y="13715"/>
                  </a:lnTo>
                  <a:lnTo>
                    <a:pt x="6857" y="13715"/>
                  </a:lnTo>
                  <a:lnTo>
                    <a:pt x="9905" y="13715"/>
                  </a:lnTo>
                  <a:lnTo>
                    <a:pt x="12953" y="10667"/>
                  </a:lnTo>
                  <a:lnTo>
                    <a:pt x="12953" y="6857"/>
                  </a:lnTo>
                  <a:lnTo>
                    <a:pt x="12953" y="3047"/>
                  </a:lnTo>
                  <a:lnTo>
                    <a:pt x="9905" y="0"/>
                  </a:lnTo>
                  <a:lnTo>
                    <a:pt x="6857" y="0"/>
                  </a:lnTo>
                  <a:close/>
                </a:path>
                <a:path w="13335" h="109219">
                  <a:moveTo>
                    <a:pt x="6857" y="32003"/>
                  </a:moveTo>
                  <a:lnTo>
                    <a:pt x="3047" y="32003"/>
                  </a:lnTo>
                  <a:lnTo>
                    <a:pt x="0" y="35051"/>
                  </a:lnTo>
                  <a:lnTo>
                    <a:pt x="0" y="38861"/>
                  </a:lnTo>
                  <a:lnTo>
                    <a:pt x="0" y="42671"/>
                  </a:lnTo>
                  <a:lnTo>
                    <a:pt x="3047" y="45719"/>
                  </a:lnTo>
                  <a:lnTo>
                    <a:pt x="6857" y="45719"/>
                  </a:lnTo>
                  <a:lnTo>
                    <a:pt x="9905" y="45719"/>
                  </a:lnTo>
                  <a:lnTo>
                    <a:pt x="12953" y="42671"/>
                  </a:lnTo>
                  <a:lnTo>
                    <a:pt x="12953" y="38861"/>
                  </a:lnTo>
                  <a:lnTo>
                    <a:pt x="12953" y="35051"/>
                  </a:lnTo>
                  <a:lnTo>
                    <a:pt x="9905" y="32003"/>
                  </a:lnTo>
                  <a:lnTo>
                    <a:pt x="6857" y="32003"/>
                  </a:lnTo>
                  <a:close/>
                </a:path>
                <a:path w="13335" h="109219">
                  <a:moveTo>
                    <a:pt x="6857" y="64007"/>
                  </a:moveTo>
                  <a:lnTo>
                    <a:pt x="3047" y="64007"/>
                  </a:lnTo>
                  <a:lnTo>
                    <a:pt x="0" y="67055"/>
                  </a:lnTo>
                  <a:lnTo>
                    <a:pt x="0" y="70103"/>
                  </a:lnTo>
                  <a:lnTo>
                    <a:pt x="0" y="73913"/>
                  </a:lnTo>
                  <a:lnTo>
                    <a:pt x="3047" y="76961"/>
                  </a:lnTo>
                  <a:lnTo>
                    <a:pt x="6857" y="76961"/>
                  </a:lnTo>
                  <a:lnTo>
                    <a:pt x="9905" y="76961"/>
                  </a:lnTo>
                  <a:lnTo>
                    <a:pt x="12953" y="73913"/>
                  </a:lnTo>
                  <a:lnTo>
                    <a:pt x="12953" y="70103"/>
                  </a:lnTo>
                  <a:lnTo>
                    <a:pt x="12953" y="67055"/>
                  </a:lnTo>
                  <a:lnTo>
                    <a:pt x="9905" y="64007"/>
                  </a:lnTo>
                  <a:lnTo>
                    <a:pt x="6857" y="64007"/>
                  </a:lnTo>
                  <a:close/>
                </a:path>
                <a:path w="13335" h="109219">
                  <a:moveTo>
                    <a:pt x="6857" y="95249"/>
                  </a:moveTo>
                  <a:lnTo>
                    <a:pt x="3047" y="95249"/>
                  </a:lnTo>
                  <a:lnTo>
                    <a:pt x="0" y="98297"/>
                  </a:lnTo>
                  <a:lnTo>
                    <a:pt x="0" y="102107"/>
                  </a:lnTo>
                  <a:lnTo>
                    <a:pt x="0" y="105917"/>
                  </a:lnTo>
                  <a:lnTo>
                    <a:pt x="3047" y="108965"/>
                  </a:lnTo>
                  <a:lnTo>
                    <a:pt x="6857" y="108965"/>
                  </a:lnTo>
                  <a:lnTo>
                    <a:pt x="9905" y="108965"/>
                  </a:lnTo>
                  <a:lnTo>
                    <a:pt x="12953" y="105917"/>
                  </a:lnTo>
                  <a:lnTo>
                    <a:pt x="12953" y="102107"/>
                  </a:lnTo>
                  <a:lnTo>
                    <a:pt x="12953" y="98297"/>
                  </a:lnTo>
                  <a:lnTo>
                    <a:pt x="9905" y="95249"/>
                  </a:lnTo>
                  <a:lnTo>
                    <a:pt x="6857" y="952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8988" y="2375915"/>
              <a:ext cx="169926" cy="23393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618988" y="2641091"/>
              <a:ext cx="191770" cy="392430"/>
            </a:xfrm>
            <a:custGeom>
              <a:avLst/>
              <a:gdLst/>
              <a:ahLst/>
              <a:cxnLst/>
              <a:rect l="l" t="t" r="r" b="b"/>
              <a:pathLst>
                <a:path w="191770" h="392430">
                  <a:moveTo>
                    <a:pt x="149352" y="9906"/>
                  </a:moveTo>
                  <a:lnTo>
                    <a:pt x="148590" y="9144"/>
                  </a:lnTo>
                  <a:lnTo>
                    <a:pt x="22098" y="9144"/>
                  </a:lnTo>
                  <a:lnTo>
                    <a:pt x="22098" y="0"/>
                  </a:lnTo>
                  <a:lnTo>
                    <a:pt x="0" y="10668"/>
                  </a:lnTo>
                  <a:lnTo>
                    <a:pt x="22098" y="22098"/>
                  </a:lnTo>
                  <a:lnTo>
                    <a:pt x="22098" y="12192"/>
                  </a:lnTo>
                  <a:lnTo>
                    <a:pt x="148590" y="12192"/>
                  </a:lnTo>
                  <a:lnTo>
                    <a:pt x="149352" y="11430"/>
                  </a:lnTo>
                  <a:lnTo>
                    <a:pt x="149352" y="9906"/>
                  </a:lnTo>
                  <a:close/>
                </a:path>
                <a:path w="191770" h="392430">
                  <a:moveTo>
                    <a:pt x="191262" y="390906"/>
                  </a:moveTo>
                  <a:lnTo>
                    <a:pt x="190500" y="390144"/>
                  </a:lnTo>
                  <a:lnTo>
                    <a:pt x="13614" y="133489"/>
                  </a:lnTo>
                  <a:lnTo>
                    <a:pt x="19177" y="129540"/>
                  </a:lnTo>
                  <a:lnTo>
                    <a:pt x="21336" y="128016"/>
                  </a:lnTo>
                  <a:lnTo>
                    <a:pt x="0" y="115824"/>
                  </a:lnTo>
                  <a:lnTo>
                    <a:pt x="3048" y="140970"/>
                  </a:lnTo>
                  <a:lnTo>
                    <a:pt x="11366" y="135077"/>
                  </a:lnTo>
                  <a:lnTo>
                    <a:pt x="188214" y="391668"/>
                  </a:lnTo>
                  <a:lnTo>
                    <a:pt x="188976" y="392430"/>
                  </a:lnTo>
                  <a:lnTo>
                    <a:pt x="189738" y="392430"/>
                  </a:lnTo>
                  <a:lnTo>
                    <a:pt x="190500" y="391668"/>
                  </a:lnTo>
                  <a:lnTo>
                    <a:pt x="191262" y="391668"/>
                  </a:lnTo>
                  <a:lnTo>
                    <a:pt x="191262" y="3909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094225" y="1377696"/>
              <a:ext cx="2667000" cy="1998345"/>
            </a:xfrm>
            <a:custGeom>
              <a:avLst/>
              <a:gdLst/>
              <a:ahLst/>
              <a:cxnLst/>
              <a:rect l="l" t="t" r="r" b="b"/>
              <a:pathLst>
                <a:path w="2667000" h="1998345">
                  <a:moveTo>
                    <a:pt x="0" y="1997963"/>
                  </a:moveTo>
                  <a:lnTo>
                    <a:pt x="2666999" y="1997963"/>
                  </a:lnTo>
                  <a:lnTo>
                    <a:pt x="2666999" y="0"/>
                  </a:lnTo>
                  <a:lnTo>
                    <a:pt x="0" y="0"/>
                  </a:lnTo>
                  <a:lnTo>
                    <a:pt x="0" y="1997963"/>
                  </a:lnTo>
                  <a:close/>
                </a:path>
              </a:pathLst>
            </a:custGeom>
            <a:ln w="12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008119" y="4028694"/>
            <a:ext cx="2667000" cy="199834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39700" rIns="0" bIns="0" rtlCol="0" vert="horz">
            <a:spAutoFit/>
          </a:bodyPr>
          <a:lstStyle/>
          <a:p>
            <a:pPr marL="691515">
              <a:lnSpc>
                <a:spcPct val="100000"/>
              </a:lnSpc>
              <a:spcBef>
                <a:spcPts val="1100"/>
              </a:spcBef>
            </a:pPr>
            <a:r>
              <a:rPr dirty="0" sz="1250" spc="15">
                <a:latin typeface="Arial MT"/>
                <a:cs typeface="Arial MT"/>
              </a:rPr>
              <a:t>Readers</a:t>
            </a:r>
            <a:r>
              <a:rPr dirty="0" sz="1250" spc="-5">
                <a:latin typeface="Arial MT"/>
                <a:cs typeface="Arial MT"/>
              </a:rPr>
              <a:t> </a:t>
            </a:r>
            <a:r>
              <a:rPr dirty="0" sz="1250" spc="10">
                <a:latin typeface="Arial MT"/>
                <a:cs typeface="Arial MT"/>
              </a:rPr>
              <a:t>-</a:t>
            </a:r>
            <a:r>
              <a:rPr dirty="0" sz="1250" spc="-10">
                <a:latin typeface="Arial MT"/>
                <a:cs typeface="Arial MT"/>
              </a:rPr>
              <a:t> </a:t>
            </a:r>
            <a:r>
              <a:rPr dirty="0" sz="1250" spc="15">
                <a:latin typeface="Arial MT"/>
                <a:cs typeface="Arial MT"/>
              </a:rPr>
              <a:t>Writers</a:t>
            </a:r>
            <a:endParaRPr sz="1250">
              <a:latin typeface="Arial MT"/>
              <a:cs typeface="Arial MT"/>
            </a:endParaRPr>
          </a:p>
          <a:p>
            <a:pPr marL="253365" marR="335280" indent="-100330">
              <a:lnSpc>
                <a:spcPts val="1050"/>
              </a:lnSpc>
              <a:spcBef>
                <a:spcPts val="1160"/>
              </a:spcBef>
              <a:buChar char="•"/>
              <a:tabLst>
                <a:tab pos="254000" algn="l"/>
              </a:tabLst>
            </a:pPr>
            <a:r>
              <a:rPr dirty="0" sz="900" spc="15">
                <a:latin typeface="Arial MT"/>
                <a:cs typeface="Arial MT"/>
              </a:rPr>
              <a:t>more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than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one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reader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20">
                <a:latin typeface="Arial MT"/>
                <a:cs typeface="Arial MT"/>
              </a:rPr>
              <a:t>may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read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shared </a:t>
            </a:r>
            <a:r>
              <a:rPr dirty="0" sz="900" spc="-235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data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(no </a:t>
            </a:r>
            <a:r>
              <a:rPr dirty="0" sz="900" spc="10">
                <a:latin typeface="Arial MT"/>
                <a:cs typeface="Arial MT"/>
              </a:rPr>
              <a:t>writers)</a:t>
            </a:r>
            <a:endParaRPr sz="900">
              <a:latin typeface="Arial MT"/>
              <a:cs typeface="Arial MT"/>
            </a:endParaRPr>
          </a:p>
          <a:p>
            <a:pPr marL="253365" marR="262255" indent="-100330">
              <a:lnSpc>
                <a:spcPct val="104400"/>
              </a:lnSpc>
              <a:spcBef>
                <a:spcPts val="180"/>
              </a:spcBef>
              <a:buChar char="•"/>
              <a:tabLst>
                <a:tab pos="254000" algn="l"/>
              </a:tabLst>
            </a:pPr>
            <a:r>
              <a:rPr dirty="0" sz="900" spc="15">
                <a:latin typeface="Arial MT"/>
                <a:cs typeface="Arial MT"/>
              </a:rPr>
              <a:t>when a </a:t>
            </a:r>
            <a:r>
              <a:rPr dirty="0" sz="900" spc="10">
                <a:latin typeface="Arial MT"/>
                <a:cs typeface="Arial MT"/>
              </a:rPr>
              <a:t>writer </a:t>
            </a:r>
            <a:r>
              <a:rPr dirty="0" sz="900" spc="15">
                <a:latin typeface="Arial MT"/>
                <a:cs typeface="Arial MT"/>
              </a:rPr>
              <a:t>uses shared </a:t>
            </a:r>
            <a:r>
              <a:rPr dirty="0" sz="900" spc="10">
                <a:latin typeface="Arial MT"/>
                <a:cs typeface="Arial MT"/>
              </a:rPr>
              <a:t>data, all other </a:t>
            </a:r>
            <a:r>
              <a:rPr dirty="0" sz="900" spc="-235">
                <a:latin typeface="Arial MT"/>
                <a:cs typeface="Arial MT"/>
              </a:rPr>
              <a:t> </a:t>
            </a:r>
            <a:r>
              <a:rPr dirty="0" sz="900" spc="10">
                <a:latin typeface="Arial MT"/>
                <a:cs typeface="Arial MT"/>
              </a:rPr>
              <a:t>writers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and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readers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must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be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excluded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32020" y="4078224"/>
            <a:ext cx="1343660" cy="25336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marL="13335" marR="3175">
              <a:lnSpc>
                <a:spcPts val="535"/>
              </a:lnSpc>
              <a:spcBef>
                <a:spcPts val="325"/>
              </a:spcBef>
            </a:pPr>
            <a:r>
              <a:rPr dirty="0" sz="450" spc="10" b="1">
                <a:latin typeface="Courier New"/>
                <a:cs typeface="Courier New"/>
              </a:rPr>
              <a:t>int</a:t>
            </a:r>
            <a:r>
              <a:rPr dirty="0" sz="450" spc="-55" b="1">
                <a:latin typeface="Courier New"/>
                <a:cs typeface="Courier New"/>
              </a:rPr>
              <a:t> </a:t>
            </a:r>
            <a:r>
              <a:rPr dirty="0" sz="450" spc="10" b="1">
                <a:latin typeface="Courier New"/>
                <a:cs typeface="Courier New"/>
              </a:rPr>
              <a:t>reader=0;</a:t>
            </a:r>
            <a:endParaRPr sz="450">
              <a:latin typeface="Courier New"/>
              <a:cs typeface="Courier New"/>
            </a:endParaRPr>
          </a:p>
          <a:p>
            <a:pPr marL="13335">
              <a:lnSpc>
                <a:spcPts val="535"/>
              </a:lnSpc>
            </a:pPr>
            <a:r>
              <a:rPr dirty="0" sz="450" spc="10" b="1">
                <a:latin typeface="Courier New"/>
                <a:cs typeface="Courier New"/>
              </a:rPr>
              <a:t>semaphore</a:t>
            </a:r>
            <a:r>
              <a:rPr dirty="0" sz="450" spc="-20" b="1">
                <a:latin typeface="Courier New"/>
                <a:cs typeface="Courier New"/>
              </a:rPr>
              <a:t> </a:t>
            </a:r>
            <a:r>
              <a:rPr dirty="0" sz="450" spc="10" b="1">
                <a:latin typeface="Courier New"/>
                <a:cs typeface="Courier New"/>
              </a:rPr>
              <a:t>read_mutex=1,</a:t>
            </a:r>
            <a:r>
              <a:rPr dirty="0" sz="450" spc="-20" b="1">
                <a:latin typeface="Courier New"/>
                <a:cs typeface="Courier New"/>
              </a:rPr>
              <a:t> </a:t>
            </a:r>
            <a:r>
              <a:rPr dirty="0" sz="450" spc="10" b="1">
                <a:latin typeface="Courier New"/>
                <a:cs typeface="Courier New"/>
              </a:rPr>
              <a:t>data_mutex=1;</a:t>
            </a:r>
            <a:endParaRPr sz="45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83379" y="4457700"/>
            <a:ext cx="887094" cy="131000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 marL="57785" marR="537845" indent="-35560">
              <a:lnSpc>
                <a:spcPct val="152500"/>
              </a:lnSpc>
            </a:pPr>
            <a:r>
              <a:rPr dirty="0" sz="200" spc="15" b="1">
                <a:latin typeface="Courier New"/>
                <a:cs typeface="Courier New"/>
              </a:rPr>
              <a:t>process</a:t>
            </a:r>
            <a:r>
              <a:rPr dirty="0" sz="200" spc="-15" b="1">
                <a:latin typeface="Courier New"/>
                <a:cs typeface="Courier New"/>
              </a:rPr>
              <a:t> </a:t>
            </a:r>
            <a:r>
              <a:rPr dirty="0" sz="200" spc="15" b="1">
                <a:latin typeface="Courier New"/>
                <a:cs typeface="Courier New"/>
              </a:rPr>
              <a:t>reader()</a:t>
            </a:r>
            <a:r>
              <a:rPr dirty="0" sz="200" spc="-15" b="1">
                <a:latin typeface="Courier New"/>
                <a:cs typeface="Courier New"/>
              </a:rPr>
              <a:t> </a:t>
            </a:r>
            <a:r>
              <a:rPr dirty="0" sz="200" spc="20" b="1">
                <a:latin typeface="Courier New"/>
                <a:cs typeface="Courier New"/>
              </a:rPr>
              <a:t>{ </a:t>
            </a:r>
            <a:r>
              <a:rPr dirty="0" sz="200" spc="-105" b="1">
                <a:latin typeface="Courier New"/>
                <a:cs typeface="Courier New"/>
              </a:rPr>
              <a:t> </a:t>
            </a:r>
            <a:r>
              <a:rPr dirty="0" sz="200" spc="15" b="1">
                <a:latin typeface="Courier New"/>
                <a:cs typeface="Courier New"/>
              </a:rPr>
              <a:t>while</a:t>
            </a:r>
            <a:r>
              <a:rPr dirty="0" sz="200" spc="-5" b="1">
                <a:latin typeface="Courier New"/>
                <a:cs typeface="Courier New"/>
              </a:rPr>
              <a:t> </a:t>
            </a:r>
            <a:r>
              <a:rPr dirty="0" sz="200" spc="15" b="1">
                <a:latin typeface="Courier New"/>
                <a:cs typeface="Courier New"/>
              </a:rPr>
              <a:t>(true)</a:t>
            </a:r>
            <a:r>
              <a:rPr dirty="0" sz="200" b="1">
                <a:latin typeface="Courier New"/>
                <a:cs typeface="Courier New"/>
              </a:rPr>
              <a:t> </a:t>
            </a:r>
            <a:r>
              <a:rPr dirty="0" sz="200" spc="20" b="1">
                <a:latin typeface="Courier New"/>
                <a:cs typeface="Courier New"/>
              </a:rPr>
              <a:t>{</a:t>
            </a:r>
            <a:endParaRPr sz="200">
              <a:latin typeface="Courier New"/>
              <a:cs typeface="Courier New"/>
            </a:endParaRPr>
          </a:p>
          <a:p>
            <a:pPr marL="128270" marR="467359" indent="-36195">
              <a:lnSpc>
                <a:spcPct val="153800"/>
              </a:lnSpc>
              <a:spcBef>
                <a:spcPts val="5"/>
              </a:spcBef>
            </a:pPr>
            <a:r>
              <a:rPr dirty="0" sz="200" spc="15" b="1">
                <a:latin typeface="Courier New"/>
                <a:cs typeface="Courier New"/>
              </a:rPr>
              <a:t>p(read_mutex); </a:t>
            </a:r>
            <a:r>
              <a:rPr dirty="0" sz="200" spc="20" b="1">
                <a:latin typeface="Courier New"/>
                <a:cs typeface="Courier New"/>
              </a:rPr>
              <a:t> </a:t>
            </a:r>
            <a:r>
              <a:rPr dirty="0" sz="200" spc="15" b="1">
                <a:latin typeface="Courier New"/>
                <a:cs typeface="Courier New"/>
              </a:rPr>
              <a:t>read</a:t>
            </a:r>
            <a:r>
              <a:rPr dirty="0" sz="200" spc="20" b="1">
                <a:latin typeface="Courier New"/>
                <a:cs typeface="Courier New"/>
              </a:rPr>
              <a:t>e</a:t>
            </a:r>
            <a:r>
              <a:rPr dirty="0" sz="200" spc="15" b="1">
                <a:latin typeface="Courier New"/>
                <a:cs typeface="Courier New"/>
              </a:rPr>
              <a:t>r=r</a:t>
            </a:r>
            <a:r>
              <a:rPr dirty="0" sz="200" spc="20" b="1">
                <a:latin typeface="Courier New"/>
                <a:cs typeface="Courier New"/>
              </a:rPr>
              <a:t>e</a:t>
            </a:r>
            <a:r>
              <a:rPr dirty="0" sz="200" spc="15" b="1">
                <a:latin typeface="Courier New"/>
                <a:cs typeface="Courier New"/>
              </a:rPr>
              <a:t>ader</a:t>
            </a:r>
            <a:r>
              <a:rPr dirty="0" sz="200" spc="20" b="1">
                <a:latin typeface="Courier New"/>
                <a:cs typeface="Courier New"/>
              </a:rPr>
              <a:t>+</a:t>
            </a:r>
            <a:r>
              <a:rPr dirty="0" sz="200" spc="15" b="1">
                <a:latin typeface="Courier New"/>
                <a:cs typeface="Courier New"/>
              </a:rPr>
              <a:t>1</a:t>
            </a:r>
            <a:r>
              <a:rPr dirty="0" sz="200" spc="20" b="1">
                <a:latin typeface="Courier New"/>
                <a:cs typeface="Courier New"/>
              </a:rPr>
              <a:t>;  </a:t>
            </a:r>
            <a:r>
              <a:rPr dirty="0" sz="200" spc="15" b="1">
                <a:latin typeface="Courier New"/>
                <a:cs typeface="Courier New"/>
              </a:rPr>
              <a:t>if</a:t>
            </a:r>
            <a:r>
              <a:rPr dirty="0" sz="200" spc="-10" b="1">
                <a:latin typeface="Courier New"/>
                <a:cs typeface="Courier New"/>
              </a:rPr>
              <a:t> </a:t>
            </a:r>
            <a:r>
              <a:rPr dirty="0" sz="200" spc="15" b="1">
                <a:latin typeface="Courier New"/>
                <a:cs typeface="Courier New"/>
              </a:rPr>
              <a:t>(reader==1)</a:t>
            </a:r>
            <a:endParaRPr sz="200">
              <a:latin typeface="Courier New"/>
              <a:cs typeface="Courier New"/>
            </a:endParaRPr>
          </a:p>
          <a:p>
            <a:pPr marL="92710" marR="467359" indent="70485">
              <a:lnSpc>
                <a:spcPct val="155000"/>
              </a:lnSpc>
            </a:pPr>
            <a:r>
              <a:rPr dirty="0" sz="200" spc="15" b="1">
                <a:latin typeface="Courier New"/>
                <a:cs typeface="Courier New"/>
              </a:rPr>
              <a:t>p(</a:t>
            </a:r>
            <a:r>
              <a:rPr dirty="0" sz="200" spc="20" b="1">
                <a:latin typeface="Courier New"/>
                <a:cs typeface="Courier New"/>
              </a:rPr>
              <a:t>d</a:t>
            </a:r>
            <a:r>
              <a:rPr dirty="0" sz="200" spc="15" b="1">
                <a:latin typeface="Courier New"/>
                <a:cs typeface="Courier New"/>
              </a:rPr>
              <a:t>ata</a:t>
            </a:r>
            <a:r>
              <a:rPr dirty="0" sz="200" spc="20" b="1">
                <a:latin typeface="Courier New"/>
                <a:cs typeface="Courier New"/>
              </a:rPr>
              <a:t>_</a:t>
            </a:r>
            <a:r>
              <a:rPr dirty="0" sz="200" spc="15" b="1">
                <a:latin typeface="Courier New"/>
                <a:cs typeface="Courier New"/>
              </a:rPr>
              <a:t>mute</a:t>
            </a:r>
            <a:r>
              <a:rPr dirty="0" sz="200" spc="20" b="1">
                <a:latin typeface="Courier New"/>
                <a:cs typeface="Courier New"/>
              </a:rPr>
              <a:t>x</a:t>
            </a:r>
            <a:r>
              <a:rPr dirty="0" sz="200" spc="15" b="1">
                <a:latin typeface="Courier New"/>
                <a:cs typeface="Courier New"/>
              </a:rPr>
              <a:t>)</a:t>
            </a:r>
            <a:r>
              <a:rPr dirty="0" sz="200" spc="20" b="1">
                <a:latin typeface="Courier New"/>
                <a:cs typeface="Courier New"/>
              </a:rPr>
              <a:t>;  </a:t>
            </a:r>
            <a:r>
              <a:rPr dirty="0" sz="200" spc="15" b="1">
                <a:latin typeface="Courier New"/>
                <a:cs typeface="Courier New"/>
              </a:rPr>
              <a:t>v(read_mutex);</a:t>
            </a:r>
            <a:endParaRPr sz="200">
              <a:latin typeface="Courier New"/>
              <a:cs typeface="Courier New"/>
            </a:endParaRPr>
          </a:p>
          <a:p>
            <a:pPr marL="92710" marR="520700">
              <a:lnSpc>
                <a:spcPct val="152500"/>
              </a:lnSpc>
              <a:spcBef>
                <a:spcPts val="5"/>
              </a:spcBef>
            </a:pPr>
            <a:r>
              <a:rPr dirty="0" sz="200" spc="15" b="1">
                <a:latin typeface="Courier New"/>
                <a:cs typeface="Courier New"/>
              </a:rPr>
              <a:t>--</a:t>
            </a:r>
            <a:r>
              <a:rPr dirty="0" sz="200" spc="-5" b="1">
                <a:latin typeface="Courier New"/>
                <a:cs typeface="Courier New"/>
              </a:rPr>
              <a:t> </a:t>
            </a:r>
            <a:r>
              <a:rPr dirty="0" sz="200" spc="15" b="1">
                <a:latin typeface="Courier New"/>
                <a:cs typeface="Courier New"/>
              </a:rPr>
              <a:t>read</a:t>
            </a:r>
            <a:r>
              <a:rPr dirty="0" sz="200" b="1">
                <a:latin typeface="Courier New"/>
                <a:cs typeface="Courier New"/>
              </a:rPr>
              <a:t> </a:t>
            </a:r>
            <a:r>
              <a:rPr dirty="0" sz="200" spc="15" b="1">
                <a:latin typeface="Courier New"/>
                <a:cs typeface="Courier New"/>
              </a:rPr>
              <a:t>data</a:t>
            </a:r>
            <a:r>
              <a:rPr dirty="0" sz="200" spc="-10" b="1">
                <a:latin typeface="Courier New"/>
                <a:cs typeface="Courier New"/>
              </a:rPr>
              <a:t> </a:t>
            </a:r>
            <a:r>
              <a:rPr dirty="0" sz="200" spc="15" b="1">
                <a:latin typeface="Courier New"/>
                <a:cs typeface="Courier New"/>
              </a:rPr>
              <a:t>–- </a:t>
            </a:r>
            <a:r>
              <a:rPr dirty="0" sz="200" spc="-105" b="1">
                <a:latin typeface="Courier New"/>
                <a:cs typeface="Courier New"/>
              </a:rPr>
              <a:t> </a:t>
            </a:r>
            <a:r>
              <a:rPr dirty="0" sz="200" spc="15" b="1">
                <a:latin typeface="Courier New"/>
                <a:cs typeface="Courier New"/>
              </a:rPr>
              <a:t>p(read_mutex);</a:t>
            </a:r>
            <a:endParaRPr sz="200">
              <a:latin typeface="Courier New"/>
              <a:cs typeface="Courier New"/>
            </a:endParaRPr>
          </a:p>
          <a:p>
            <a:pPr marL="128270" marR="467359">
              <a:lnSpc>
                <a:spcPct val="155000"/>
              </a:lnSpc>
            </a:pPr>
            <a:r>
              <a:rPr dirty="0" sz="200" spc="15" b="1">
                <a:latin typeface="Courier New"/>
                <a:cs typeface="Courier New"/>
              </a:rPr>
              <a:t>read</a:t>
            </a:r>
            <a:r>
              <a:rPr dirty="0" sz="200" spc="20" b="1">
                <a:latin typeface="Courier New"/>
                <a:cs typeface="Courier New"/>
              </a:rPr>
              <a:t>e</a:t>
            </a:r>
            <a:r>
              <a:rPr dirty="0" sz="200" spc="15" b="1">
                <a:latin typeface="Courier New"/>
                <a:cs typeface="Courier New"/>
              </a:rPr>
              <a:t>r=r</a:t>
            </a:r>
            <a:r>
              <a:rPr dirty="0" sz="200" spc="20" b="1">
                <a:latin typeface="Courier New"/>
                <a:cs typeface="Courier New"/>
              </a:rPr>
              <a:t>e</a:t>
            </a:r>
            <a:r>
              <a:rPr dirty="0" sz="200" spc="15" b="1">
                <a:latin typeface="Courier New"/>
                <a:cs typeface="Courier New"/>
              </a:rPr>
              <a:t>ader</a:t>
            </a:r>
            <a:r>
              <a:rPr dirty="0" sz="200" spc="20" b="1">
                <a:latin typeface="Courier New"/>
                <a:cs typeface="Courier New"/>
              </a:rPr>
              <a:t>-</a:t>
            </a:r>
            <a:r>
              <a:rPr dirty="0" sz="200" spc="15" b="1">
                <a:latin typeface="Courier New"/>
                <a:cs typeface="Courier New"/>
              </a:rPr>
              <a:t>1</a:t>
            </a:r>
            <a:r>
              <a:rPr dirty="0" sz="200" spc="20" b="1">
                <a:latin typeface="Courier New"/>
                <a:cs typeface="Courier New"/>
              </a:rPr>
              <a:t>;  </a:t>
            </a:r>
            <a:r>
              <a:rPr dirty="0" sz="200" spc="15" b="1">
                <a:latin typeface="Courier New"/>
                <a:cs typeface="Courier New"/>
              </a:rPr>
              <a:t>if</a:t>
            </a:r>
            <a:r>
              <a:rPr dirty="0" sz="200" spc="-10" b="1">
                <a:latin typeface="Courier New"/>
                <a:cs typeface="Courier New"/>
              </a:rPr>
              <a:t> </a:t>
            </a:r>
            <a:r>
              <a:rPr dirty="0" sz="200" spc="15" b="1">
                <a:latin typeface="Courier New"/>
                <a:cs typeface="Courier New"/>
              </a:rPr>
              <a:t>(reader==0)</a:t>
            </a:r>
            <a:endParaRPr sz="200">
              <a:latin typeface="Courier New"/>
              <a:cs typeface="Courier New"/>
            </a:endParaRPr>
          </a:p>
          <a:p>
            <a:pPr marL="92710" marR="467359" indent="70485">
              <a:lnSpc>
                <a:spcPts val="370"/>
              </a:lnSpc>
              <a:spcBef>
                <a:spcPts val="30"/>
              </a:spcBef>
            </a:pPr>
            <a:r>
              <a:rPr dirty="0" sz="200" spc="15" b="1">
                <a:latin typeface="Courier New"/>
                <a:cs typeface="Courier New"/>
              </a:rPr>
              <a:t>v(</a:t>
            </a:r>
            <a:r>
              <a:rPr dirty="0" sz="200" spc="20" b="1">
                <a:latin typeface="Courier New"/>
                <a:cs typeface="Courier New"/>
              </a:rPr>
              <a:t>d</a:t>
            </a:r>
            <a:r>
              <a:rPr dirty="0" sz="200" spc="15" b="1">
                <a:latin typeface="Courier New"/>
                <a:cs typeface="Courier New"/>
              </a:rPr>
              <a:t>ata</a:t>
            </a:r>
            <a:r>
              <a:rPr dirty="0" sz="200" spc="20" b="1">
                <a:latin typeface="Courier New"/>
                <a:cs typeface="Courier New"/>
              </a:rPr>
              <a:t>_</a:t>
            </a:r>
            <a:r>
              <a:rPr dirty="0" sz="200" spc="15" b="1">
                <a:latin typeface="Courier New"/>
                <a:cs typeface="Courier New"/>
              </a:rPr>
              <a:t>mute</a:t>
            </a:r>
            <a:r>
              <a:rPr dirty="0" sz="200" spc="20" b="1">
                <a:latin typeface="Courier New"/>
                <a:cs typeface="Courier New"/>
              </a:rPr>
              <a:t>x</a:t>
            </a:r>
            <a:r>
              <a:rPr dirty="0" sz="200" spc="15" b="1">
                <a:latin typeface="Courier New"/>
                <a:cs typeface="Courier New"/>
              </a:rPr>
              <a:t>)</a:t>
            </a:r>
            <a:r>
              <a:rPr dirty="0" sz="200" spc="20" b="1">
                <a:latin typeface="Courier New"/>
                <a:cs typeface="Courier New"/>
              </a:rPr>
              <a:t>;  </a:t>
            </a:r>
            <a:r>
              <a:rPr dirty="0" sz="200" spc="15" b="1">
                <a:latin typeface="Courier New"/>
                <a:cs typeface="Courier New"/>
              </a:rPr>
              <a:t>v(read_mutex);</a:t>
            </a:r>
            <a:endParaRPr sz="2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  <a:spcBef>
                <a:spcPts val="100"/>
              </a:spcBef>
            </a:pPr>
            <a:r>
              <a:rPr dirty="0" sz="200" spc="20" b="1">
                <a:latin typeface="Courier New"/>
                <a:cs typeface="Courier New"/>
              </a:rPr>
              <a:t>}</a:t>
            </a:r>
            <a:endParaRPr sz="200">
              <a:latin typeface="Courier New"/>
              <a:cs typeface="Courier New"/>
            </a:endParaRPr>
          </a:p>
          <a:p>
            <a:pPr marL="22225">
              <a:lnSpc>
                <a:spcPct val="100000"/>
              </a:lnSpc>
              <a:spcBef>
                <a:spcPts val="130"/>
              </a:spcBef>
            </a:pPr>
            <a:r>
              <a:rPr dirty="0" sz="200" spc="20" b="1">
                <a:latin typeface="Courier New"/>
                <a:cs typeface="Courier New"/>
              </a:rPr>
              <a:t>}</a:t>
            </a:r>
            <a:endParaRPr sz="2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23332" y="4457700"/>
            <a:ext cx="859790" cy="69723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marL="117475" marR="92710" indent="-81280">
              <a:lnSpc>
                <a:spcPct val="109000"/>
              </a:lnSpc>
              <a:spcBef>
                <a:spcPts val="75"/>
              </a:spcBef>
            </a:pPr>
            <a:r>
              <a:rPr dirty="0" sz="500" spc="10" b="1">
                <a:latin typeface="Courier New"/>
                <a:cs typeface="Courier New"/>
              </a:rPr>
              <a:t>process writer() </a:t>
            </a:r>
            <a:r>
              <a:rPr dirty="0" sz="500" spc="15" b="1">
                <a:latin typeface="Courier New"/>
                <a:cs typeface="Courier New"/>
              </a:rPr>
              <a:t>{ </a:t>
            </a:r>
            <a:r>
              <a:rPr dirty="0" sz="500" spc="-285" b="1">
                <a:latin typeface="Courier New"/>
                <a:cs typeface="Courier New"/>
              </a:rPr>
              <a:t> </a:t>
            </a:r>
            <a:r>
              <a:rPr dirty="0" sz="500" spc="10" b="1">
                <a:latin typeface="Courier New"/>
                <a:cs typeface="Courier New"/>
              </a:rPr>
              <a:t>while</a:t>
            </a:r>
            <a:r>
              <a:rPr dirty="0" sz="500" spc="-5" b="1">
                <a:latin typeface="Courier New"/>
                <a:cs typeface="Courier New"/>
              </a:rPr>
              <a:t> </a:t>
            </a:r>
            <a:r>
              <a:rPr dirty="0" sz="500" spc="10" b="1">
                <a:latin typeface="Courier New"/>
                <a:cs typeface="Courier New"/>
              </a:rPr>
              <a:t>(true)</a:t>
            </a:r>
            <a:r>
              <a:rPr dirty="0" sz="500" b="1">
                <a:latin typeface="Courier New"/>
                <a:cs typeface="Courier New"/>
              </a:rPr>
              <a:t> </a:t>
            </a:r>
            <a:r>
              <a:rPr dirty="0" sz="500" spc="15" b="1">
                <a:latin typeface="Courier New"/>
                <a:cs typeface="Courier New"/>
              </a:rPr>
              <a:t>{</a:t>
            </a:r>
            <a:endParaRPr sz="500">
              <a:latin typeface="Courier New"/>
              <a:cs typeface="Courier New"/>
            </a:endParaRPr>
          </a:p>
          <a:p>
            <a:pPr marL="197485" marR="92710">
              <a:lnSpc>
                <a:spcPts val="620"/>
              </a:lnSpc>
              <a:spcBef>
                <a:spcPts val="20"/>
              </a:spcBef>
            </a:pPr>
            <a:r>
              <a:rPr dirty="0" sz="500" spc="10" b="1">
                <a:latin typeface="Courier New"/>
                <a:cs typeface="Courier New"/>
              </a:rPr>
              <a:t>-- execute -- </a:t>
            </a:r>
            <a:r>
              <a:rPr dirty="0" sz="500" spc="-285" b="1">
                <a:latin typeface="Courier New"/>
                <a:cs typeface="Courier New"/>
              </a:rPr>
              <a:t> </a:t>
            </a:r>
            <a:r>
              <a:rPr dirty="0" sz="500" spc="10" b="1">
                <a:latin typeface="Courier New"/>
                <a:cs typeface="Courier New"/>
              </a:rPr>
              <a:t>p</a:t>
            </a:r>
            <a:r>
              <a:rPr dirty="0" sz="500" spc="15" b="1">
                <a:latin typeface="Courier New"/>
                <a:cs typeface="Courier New"/>
              </a:rPr>
              <a:t>(</a:t>
            </a:r>
            <a:r>
              <a:rPr dirty="0" sz="500" spc="10" b="1">
                <a:latin typeface="Courier New"/>
                <a:cs typeface="Courier New"/>
              </a:rPr>
              <a:t>d</a:t>
            </a:r>
            <a:r>
              <a:rPr dirty="0" sz="500" spc="15" b="1">
                <a:latin typeface="Courier New"/>
                <a:cs typeface="Courier New"/>
              </a:rPr>
              <a:t>at</a:t>
            </a:r>
            <a:r>
              <a:rPr dirty="0" sz="500" spc="10" b="1">
                <a:latin typeface="Courier New"/>
                <a:cs typeface="Courier New"/>
              </a:rPr>
              <a:t>a</a:t>
            </a:r>
            <a:r>
              <a:rPr dirty="0" sz="500" spc="15" b="1">
                <a:latin typeface="Courier New"/>
                <a:cs typeface="Courier New"/>
              </a:rPr>
              <a:t>_</a:t>
            </a:r>
            <a:r>
              <a:rPr dirty="0" sz="500" spc="10" b="1">
                <a:latin typeface="Courier New"/>
                <a:cs typeface="Courier New"/>
              </a:rPr>
              <a:t>m</a:t>
            </a:r>
            <a:r>
              <a:rPr dirty="0" sz="500" spc="15" b="1">
                <a:latin typeface="Courier New"/>
                <a:cs typeface="Courier New"/>
              </a:rPr>
              <a:t>u</a:t>
            </a:r>
            <a:r>
              <a:rPr dirty="0" sz="500" spc="10" b="1">
                <a:latin typeface="Courier New"/>
                <a:cs typeface="Courier New"/>
              </a:rPr>
              <a:t>t</a:t>
            </a:r>
            <a:r>
              <a:rPr dirty="0" sz="500" spc="15" b="1">
                <a:latin typeface="Courier New"/>
                <a:cs typeface="Courier New"/>
              </a:rPr>
              <a:t>e</a:t>
            </a:r>
            <a:r>
              <a:rPr dirty="0" sz="500" spc="10" b="1">
                <a:latin typeface="Courier New"/>
                <a:cs typeface="Courier New"/>
              </a:rPr>
              <a:t>x</a:t>
            </a:r>
            <a:r>
              <a:rPr dirty="0" sz="500" spc="15" b="1">
                <a:latin typeface="Courier New"/>
                <a:cs typeface="Courier New"/>
              </a:rPr>
              <a:t>);</a:t>
            </a:r>
            <a:endParaRPr sz="500">
              <a:latin typeface="Courier New"/>
              <a:cs typeface="Courier New"/>
            </a:endParaRPr>
          </a:p>
          <a:p>
            <a:pPr marL="197485" marR="12700">
              <a:lnSpc>
                <a:spcPts val="620"/>
              </a:lnSpc>
              <a:spcBef>
                <a:spcPts val="10"/>
              </a:spcBef>
            </a:pPr>
            <a:r>
              <a:rPr dirty="0" sz="500" spc="10" b="1">
                <a:latin typeface="Courier New"/>
                <a:cs typeface="Courier New"/>
              </a:rPr>
              <a:t>--</a:t>
            </a:r>
            <a:r>
              <a:rPr dirty="0" sz="500" spc="-15" b="1">
                <a:latin typeface="Courier New"/>
                <a:cs typeface="Courier New"/>
              </a:rPr>
              <a:t> </a:t>
            </a:r>
            <a:r>
              <a:rPr dirty="0" sz="500" spc="15" b="1">
                <a:latin typeface="Courier New"/>
                <a:cs typeface="Courier New"/>
              </a:rPr>
              <a:t>write</a:t>
            </a:r>
            <a:r>
              <a:rPr dirty="0" sz="500" spc="-10" b="1">
                <a:latin typeface="Courier New"/>
                <a:cs typeface="Courier New"/>
              </a:rPr>
              <a:t> </a:t>
            </a:r>
            <a:r>
              <a:rPr dirty="0" sz="500" spc="10" b="1">
                <a:latin typeface="Courier New"/>
                <a:cs typeface="Courier New"/>
              </a:rPr>
              <a:t>data</a:t>
            </a:r>
            <a:r>
              <a:rPr dirty="0" sz="500" spc="-10" b="1">
                <a:latin typeface="Courier New"/>
                <a:cs typeface="Courier New"/>
              </a:rPr>
              <a:t> </a:t>
            </a:r>
            <a:r>
              <a:rPr dirty="0" sz="500" spc="10" b="1">
                <a:latin typeface="Courier New"/>
                <a:cs typeface="Courier New"/>
              </a:rPr>
              <a:t>-- </a:t>
            </a:r>
            <a:r>
              <a:rPr dirty="0" sz="500" spc="-285" b="1">
                <a:latin typeface="Courier New"/>
                <a:cs typeface="Courier New"/>
              </a:rPr>
              <a:t> </a:t>
            </a:r>
            <a:r>
              <a:rPr dirty="0" sz="500" spc="10" b="1">
                <a:latin typeface="Courier New"/>
                <a:cs typeface="Courier New"/>
              </a:rPr>
              <a:t>v(data_mutex);</a:t>
            </a:r>
            <a:endParaRPr sz="500">
              <a:latin typeface="Courier New"/>
              <a:cs typeface="Courier New"/>
            </a:endParaRPr>
          </a:p>
          <a:p>
            <a:pPr marL="117475">
              <a:lnSpc>
                <a:spcPct val="100000"/>
              </a:lnSpc>
              <a:spcBef>
                <a:spcPts val="5"/>
              </a:spcBef>
            </a:pPr>
            <a:r>
              <a:rPr dirty="0" sz="500" spc="15" b="1">
                <a:latin typeface="Courier New"/>
                <a:cs typeface="Courier New"/>
              </a:rPr>
              <a:t>}</a:t>
            </a:r>
            <a:endParaRPr sz="500">
              <a:latin typeface="Courier New"/>
              <a:cs typeface="Courier New"/>
            </a:endParaRPr>
          </a:p>
          <a:p>
            <a:pPr marL="36830">
              <a:lnSpc>
                <a:spcPct val="100000"/>
              </a:lnSpc>
              <a:spcBef>
                <a:spcPts val="25"/>
              </a:spcBef>
            </a:pPr>
            <a:r>
              <a:rPr dirty="0" sz="500" spc="15" b="1">
                <a:latin typeface="Courier New"/>
                <a:cs typeface="Courier New"/>
              </a:rPr>
              <a:t>}</a:t>
            </a:r>
            <a:endParaRPr sz="500">
              <a:latin typeface="Courier New"/>
              <a:cs typeface="Courier New"/>
            </a:endParaRPr>
          </a:p>
        </p:txBody>
      </p:sp>
      <p:pic>
        <p:nvPicPr>
          <p:cNvPr id="38" name="object 3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32627" y="5238139"/>
            <a:ext cx="1386688" cy="488290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4094226" y="4028694"/>
            <a:ext cx="2667000" cy="199834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1387475">
              <a:lnSpc>
                <a:spcPct val="100000"/>
              </a:lnSpc>
              <a:spcBef>
                <a:spcPts val="515"/>
              </a:spcBef>
            </a:pPr>
            <a:r>
              <a:rPr dirty="0" sz="500" spc="10">
                <a:latin typeface="Arial MT"/>
                <a:cs typeface="Arial MT"/>
              </a:rPr>
              <a:t>readers</a:t>
            </a:r>
            <a:r>
              <a:rPr dirty="0" sz="500">
                <a:latin typeface="Arial MT"/>
                <a:cs typeface="Arial MT"/>
              </a:rPr>
              <a:t> </a:t>
            </a:r>
            <a:r>
              <a:rPr dirty="0" sz="500" spc="10">
                <a:latin typeface="Arial MT"/>
                <a:cs typeface="Arial MT"/>
              </a:rPr>
              <a:t>have</a:t>
            </a:r>
            <a:r>
              <a:rPr dirty="0" sz="500" spc="5">
                <a:latin typeface="Arial MT"/>
                <a:cs typeface="Arial MT"/>
              </a:rPr>
              <a:t> priority</a:t>
            </a:r>
            <a:r>
              <a:rPr dirty="0" sz="500" spc="-10">
                <a:latin typeface="Arial MT"/>
                <a:cs typeface="Arial MT"/>
              </a:rPr>
              <a:t> </a:t>
            </a:r>
            <a:r>
              <a:rPr dirty="0" sz="500" spc="10">
                <a:latin typeface="Arial MT"/>
                <a:cs typeface="Arial MT"/>
              </a:rPr>
              <a:t>over </a:t>
            </a:r>
            <a:r>
              <a:rPr dirty="0" sz="500" spc="5">
                <a:latin typeface="Arial MT"/>
                <a:cs typeface="Arial MT"/>
              </a:rPr>
              <a:t>writers!</a:t>
            </a:r>
            <a:endParaRPr sz="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50">
              <a:latin typeface="Arial MT"/>
              <a:cs typeface="Arial MT"/>
            </a:endParaRPr>
          </a:p>
          <a:p>
            <a:pPr marL="1387475">
              <a:lnSpc>
                <a:spcPct val="100000"/>
              </a:lnSpc>
            </a:pPr>
            <a:r>
              <a:rPr dirty="0" sz="500" spc="10" b="1">
                <a:latin typeface="Arial"/>
                <a:cs typeface="Arial"/>
              </a:rPr>
              <a:t>Possible</a:t>
            </a:r>
            <a:r>
              <a:rPr dirty="0" sz="500" spc="-5" b="1">
                <a:latin typeface="Arial"/>
                <a:cs typeface="Arial"/>
              </a:rPr>
              <a:t> </a:t>
            </a:r>
            <a:r>
              <a:rPr dirty="0" sz="500" spc="5" b="1">
                <a:latin typeface="Arial"/>
                <a:cs typeface="Arial"/>
              </a:rPr>
              <a:t>indefinite </a:t>
            </a:r>
            <a:r>
              <a:rPr dirty="0" sz="500" spc="15" b="1">
                <a:latin typeface="Arial"/>
                <a:cs typeface="Arial"/>
              </a:rPr>
              <a:t>postponement</a:t>
            </a:r>
            <a:r>
              <a:rPr dirty="0" sz="500" spc="-10" b="1">
                <a:latin typeface="Arial"/>
                <a:cs typeface="Arial"/>
              </a:rPr>
              <a:t> </a:t>
            </a:r>
            <a:r>
              <a:rPr dirty="0" sz="500" spc="5" b="1">
                <a:latin typeface="Arial"/>
                <a:cs typeface="Arial"/>
              </a:rPr>
              <a:t>!</a:t>
            </a:r>
            <a:endParaRPr sz="5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08119" y="6679692"/>
            <a:ext cx="2667000" cy="199834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39700" rIns="0" bIns="0" rtlCol="0" vert="horz">
            <a:spAutoFit/>
          </a:bodyPr>
          <a:lstStyle/>
          <a:p>
            <a:pPr marL="691515">
              <a:lnSpc>
                <a:spcPct val="100000"/>
              </a:lnSpc>
              <a:spcBef>
                <a:spcPts val="1100"/>
              </a:spcBef>
            </a:pPr>
            <a:r>
              <a:rPr dirty="0" sz="1250" spc="15">
                <a:latin typeface="Arial MT"/>
                <a:cs typeface="Arial MT"/>
              </a:rPr>
              <a:t>Readers</a:t>
            </a:r>
            <a:r>
              <a:rPr dirty="0" sz="1250" spc="-5">
                <a:latin typeface="Arial MT"/>
                <a:cs typeface="Arial MT"/>
              </a:rPr>
              <a:t> </a:t>
            </a:r>
            <a:r>
              <a:rPr dirty="0" sz="1250" spc="10">
                <a:latin typeface="Arial MT"/>
                <a:cs typeface="Arial MT"/>
              </a:rPr>
              <a:t>-</a:t>
            </a:r>
            <a:r>
              <a:rPr dirty="0" sz="1250" spc="-10">
                <a:latin typeface="Arial MT"/>
                <a:cs typeface="Arial MT"/>
              </a:rPr>
              <a:t> </a:t>
            </a:r>
            <a:r>
              <a:rPr dirty="0" sz="1250" spc="15">
                <a:latin typeface="Arial MT"/>
                <a:cs typeface="Arial MT"/>
              </a:rPr>
              <a:t>Writers</a:t>
            </a:r>
            <a:endParaRPr sz="1250">
              <a:latin typeface="Arial MT"/>
              <a:cs typeface="Arial MT"/>
            </a:endParaRPr>
          </a:p>
          <a:p>
            <a:pPr marL="253365" indent="-100330">
              <a:lnSpc>
                <a:spcPct val="100000"/>
              </a:lnSpc>
              <a:spcBef>
                <a:spcPts val="1100"/>
              </a:spcBef>
              <a:buChar char="•"/>
              <a:tabLst>
                <a:tab pos="254000" algn="l"/>
              </a:tabLst>
            </a:pPr>
            <a:r>
              <a:rPr dirty="0" sz="900" spc="15">
                <a:latin typeface="Arial MT"/>
                <a:cs typeface="Arial MT"/>
              </a:rPr>
              <a:t>must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10">
                <a:latin typeface="Arial MT"/>
                <a:cs typeface="Arial MT"/>
              </a:rPr>
              <a:t>find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a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10">
                <a:latin typeface="Arial MT"/>
                <a:cs typeface="Arial MT"/>
              </a:rPr>
              <a:t>fair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10">
                <a:latin typeface="Arial MT"/>
                <a:cs typeface="Arial MT"/>
              </a:rPr>
              <a:t>solution</a:t>
            </a:r>
            <a:endParaRPr sz="900">
              <a:latin typeface="Arial MT"/>
              <a:cs typeface="Arial MT"/>
            </a:endParaRPr>
          </a:p>
          <a:p>
            <a:pPr marL="253365" indent="-100330">
              <a:lnSpc>
                <a:spcPct val="100000"/>
              </a:lnSpc>
              <a:spcBef>
                <a:spcPts val="260"/>
              </a:spcBef>
              <a:buChar char="•"/>
              <a:tabLst>
                <a:tab pos="254000" algn="l"/>
              </a:tabLst>
            </a:pPr>
            <a:r>
              <a:rPr dirty="0" sz="900" spc="15">
                <a:latin typeface="Arial MT"/>
                <a:cs typeface="Arial MT"/>
              </a:rPr>
              <a:t>apply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10">
                <a:latin typeface="Arial MT"/>
                <a:cs typeface="Arial MT"/>
              </a:rPr>
              <a:t>rules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10">
                <a:latin typeface="Arial MT"/>
                <a:cs typeface="Arial MT"/>
              </a:rPr>
              <a:t>for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access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10">
                <a:latin typeface="Arial MT"/>
                <a:cs typeface="Arial MT"/>
              </a:rPr>
              <a:t>order:</a:t>
            </a:r>
            <a:endParaRPr sz="900">
              <a:latin typeface="Arial MT"/>
              <a:cs typeface="Arial MT"/>
            </a:endParaRPr>
          </a:p>
          <a:p>
            <a:pPr lvl="1" marL="370840" marR="191770" indent="-83185">
              <a:lnSpc>
                <a:spcPct val="102499"/>
              </a:lnSpc>
              <a:spcBef>
                <a:spcPts val="204"/>
              </a:spcBef>
              <a:buChar char="–"/>
              <a:tabLst>
                <a:tab pos="371475" algn="l"/>
              </a:tabLst>
            </a:pPr>
            <a:r>
              <a:rPr dirty="0" sz="800">
                <a:latin typeface="Arial MT"/>
                <a:cs typeface="Arial MT"/>
              </a:rPr>
              <a:t>if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10">
                <a:latin typeface="Arial MT"/>
                <a:cs typeface="Arial MT"/>
              </a:rPr>
              <a:t>a </a:t>
            </a:r>
            <a:r>
              <a:rPr dirty="0" sz="800">
                <a:latin typeface="Arial MT"/>
                <a:cs typeface="Arial MT"/>
              </a:rPr>
              <a:t>writer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5">
                <a:latin typeface="Arial MT"/>
                <a:cs typeface="Arial MT"/>
              </a:rPr>
              <a:t>waiting </a:t>
            </a:r>
            <a:r>
              <a:rPr dirty="0" sz="800">
                <a:latin typeface="Arial MT"/>
                <a:cs typeface="Arial MT"/>
              </a:rPr>
              <a:t>for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5">
                <a:latin typeface="Arial MT"/>
                <a:cs typeface="Arial MT"/>
              </a:rPr>
              <a:t>readers to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5">
                <a:latin typeface="Arial MT"/>
                <a:cs typeface="Arial MT"/>
              </a:rPr>
              <a:t>be finished, </a:t>
            </a:r>
            <a:r>
              <a:rPr dirty="0" sz="800" spc="-204">
                <a:latin typeface="Arial MT"/>
                <a:cs typeface="Arial MT"/>
              </a:rPr>
              <a:t> </a:t>
            </a:r>
            <a:r>
              <a:rPr dirty="0" sz="800" spc="5">
                <a:latin typeface="Arial MT"/>
                <a:cs typeface="Arial MT"/>
              </a:rPr>
              <a:t>do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5">
                <a:latin typeface="Arial MT"/>
                <a:cs typeface="Arial MT"/>
              </a:rPr>
              <a:t>not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5">
                <a:latin typeface="Arial MT"/>
                <a:cs typeface="Arial MT"/>
              </a:rPr>
              <a:t>allow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15">
                <a:latin typeface="Arial MT"/>
                <a:cs typeface="Arial MT"/>
              </a:rPr>
              <a:t>any</a:t>
            </a:r>
            <a:r>
              <a:rPr dirty="0" sz="800" spc="-10">
                <a:latin typeface="Arial MT"/>
                <a:cs typeface="Arial MT"/>
              </a:rPr>
              <a:t> </a:t>
            </a:r>
            <a:r>
              <a:rPr dirty="0" sz="800" spc="10">
                <a:latin typeface="Arial MT"/>
                <a:cs typeface="Arial MT"/>
              </a:rPr>
              <a:t>more</a:t>
            </a:r>
            <a:r>
              <a:rPr dirty="0" sz="800" spc="5">
                <a:latin typeface="Arial MT"/>
                <a:cs typeface="Arial MT"/>
              </a:rPr>
              <a:t> readers</a:t>
            </a:r>
            <a:endParaRPr sz="800">
              <a:latin typeface="Arial MT"/>
              <a:cs typeface="Arial MT"/>
            </a:endParaRPr>
          </a:p>
          <a:p>
            <a:pPr lvl="1" marL="370840" marR="197485" indent="-83185">
              <a:lnSpc>
                <a:spcPct val="103099"/>
              </a:lnSpc>
              <a:spcBef>
                <a:spcPts val="195"/>
              </a:spcBef>
              <a:buChar char="–"/>
              <a:tabLst>
                <a:tab pos="371475" algn="l"/>
              </a:tabLst>
            </a:pPr>
            <a:r>
              <a:rPr dirty="0" sz="800">
                <a:latin typeface="Arial MT"/>
                <a:cs typeface="Arial MT"/>
              </a:rPr>
              <a:t>if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10">
                <a:latin typeface="Arial MT"/>
                <a:cs typeface="Arial MT"/>
              </a:rPr>
              <a:t>a</a:t>
            </a:r>
            <a:r>
              <a:rPr dirty="0" sz="800" spc="5">
                <a:latin typeface="Arial MT"/>
                <a:cs typeface="Arial MT"/>
              </a:rPr>
              <a:t> reader </a:t>
            </a:r>
            <a:r>
              <a:rPr dirty="0" sz="800">
                <a:latin typeface="Arial MT"/>
                <a:cs typeface="Arial MT"/>
              </a:rPr>
              <a:t>is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5">
                <a:latin typeface="Arial MT"/>
                <a:cs typeface="Arial MT"/>
              </a:rPr>
              <a:t>waiting </a:t>
            </a:r>
            <a:r>
              <a:rPr dirty="0" sz="800">
                <a:latin typeface="Arial MT"/>
                <a:cs typeface="Arial MT"/>
              </a:rPr>
              <a:t>for</a:t>
            </a:r>
            <a:r>
              <a:rPr dirty="0" sz="800" spc="10">
                <a:latin typeface="Arial MT"/>
                <a:cs typeface="Arial MT"/>
              </a:rPr>
              <a:t> a </a:t>
            </a:r>
            <a:r>
              <a:rPr dirty="0" sz="800">
                <a:latin typeface="Arial MT"/>
                <a:cs typeface="Arial MT"/>
              </a:rPr>
              <a:t>writer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10">
                <a:latin typeface="Arial MT"/>
                <a:cs typeface="Arial MT"/>
              </a:rPr>
              <a:t>to</a:t>
            </a:r>
            <a:r>
              <a:rPr dirty="0" sz="800" spc="5">
                <a:latin typeface="Arial MT"/>
                <a:cs typeface="Arial MT"/>
              </a:rPr>
              <a:t> finish, give </a:t>
            </a:r>
            <a:r>
              <a:rPr dirty="0" sz="800" spc="-210">
                <a:latin typeface="Arial MT"/>
                <a:cs typeface="Arial MT"/>
              </a:rPr>
              <a:t> </a:t>
            </a:r>
            <a:r>
              <a:rPr dirty="0" sz="800" spc="5">
                <a:latin typeface="Arial MT"/>
                <a:cs typeface="Arial MT"/>
              </a:rPr>
              <a:t>reader priority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466842" y="6969507"/>
            <a:ext cx="1471930" cy="2222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1250" spc="15">
                <a:latin typeface="Arial MT"/>
                <a:cs typeface="Arial MT"/>
              </a:rPr>
              <a:t>Dining</a:t>
            </a:r>
            <a:r>
              <a:rPr dirty="0" sz="1250" spc="-35">
                <a:latin typeface="Arial MT"/>
                <a:cs typeface="Arial MT"/>
              </a:rPr>
              <a:t> </a:t>
            </a:r>
            <a:r>
              <a:rPr dirty="0" sz="1250" spc="15">
                <a:latin typeface="Arial MT"/>
                <a:cs typeface="Arial MT"/>
              </a:rPr>
              <a:t>Philosophers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462270" y="8070596"/>
            <a:ext cx="2038350" cy="43434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99695" marR="5080" indent="-100330">
              <a:lnSpc>
                <a:spcPct val="96900"/>
              </a:lnSpc>
              <a:spcBef>
                <a:spcPts val="170"/>
              </a:spcBef>
            </a:pPr>
            <a:r>
              <a:rPr dirty="0" sz="900" spc="15" b="1">
                <a:latin typeface="Arial"/>
                <a:cs typeface="Arial"/>
              </a:rPr>
              <a:t>Problem: </a:t>
            </a:r>
            <a:r>
              <a:rPr dirty="0" sz="900" spc="15">
                <a:latin typeface="Arial MT"/>
                <a:cs typeface="Arial MT"/>
              </a:rPr>
              <a:t>share resources </a:t>
            </a:r>
            <a:r>
              <a:rPr dirty="0" sz="900" spc="10">
                <a:latin typeface="Arial MT"/>
                <a:cs typeface="Arial MT"/>
              </a:rPr>
              <a:t>(forks) 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20">
                <a:latin typeface="Arial MT"/>
                <a:cs typeface="Arial MT"/>
              </a:rPr>
              <a:t>among </a:t>
            </a:r>
            <a:r>
              <a:rPr dirty="0" sz="900" spc="15">
                <a:latin typeface="Arial MT"/>
                <a:cs typeface="Arial MT"/>
              </a:rPr>
              <a:t>philosophers </a:t>
            </a:r>
            <a:r>
              <a:rPr dirty="0" sz="900" spc="10">
                <a:latin typeface="Arial MT"/>
                <a:cs typeface="Arial MT"/>
              </a:rPr>
              <a:t>without </a:t>
            </a:r>
            <a:r>
              <a:rPr dirty="0" sz="900" spc="15">
                <a:latin typeface="Arial MT"/>
                <a:cs typeface="Arial MT"/>
              </a:rPr>
              <a:t>causing </a:t>
            </a:r>
            <a:r>
              <a:rPr dirty="0" sz="900" spc="-235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deadlock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or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10">
                <a:latin typeface="Arial MT"/>
                <a:cs typeface="Arial MT"/>
              </a:rPr>
              <a:t>starvation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132832" y="7405116"/>
            <a:ext cx="549910" cy="570230"/>
          </a:xfrm>
          <a:custGeom>
            <a:avLst/>
            <a:gdLst/>
            <a:ahLst/>
            <a:cxnLst/>
            <a:rect l="l" t="t" r="r" b="b"/>
            <a:pathLst>
              <a:path w="549910" h="570229">
                <a:moveTo>
                  <a:pt x="275081" y="0"/>
                </a:moveTo>
                <a:lnTo>
                  <a:pt x="230531" y="3720"/>
                </a:lnTo>
                <a:lnTo>
                  <a:pt x="188244" y="14496"/>
                </a:lnTo>
                <a:lnTo>
                  <a:pt x="148791" y="31745"/>
                </a:lnTo>
                <a:lnTo>
                  <a:pt x="112745" y="54888"/>
                </a:lnTo>
                <a:lnTo>
                  <a:pt x="80676" y="83343"/>
                </a:lnTo>
                <a:lnTo>
                  <a:pt x="53157" y="116531"/>
                </a:lnTo>
                <a:lnTo>
                  <a:pt x="30758" y="153869"/>
                </a:lnTo>
                <a:lnTo>
                  <a:pt x="14051" y="194779"/>
                </a:lnTo>
                <a:lnTo>
                  <a:pt x="3608" y="238678"/>
                </a:lnTo>
                <a:lnTo>
                  <a:pt x="0" y="284987"/>
                </a:lnTo>
                <a:lnTo>
                  <a:pt x="3608" y="331111"/>
                </a:lnTo>
                <a:lnTo>
                  <a:pt x="14051" y="374903"/>
                </a:lnTo>
                <a:lnTo>
                  <a:pt x="30758" y="415770"/>
                </a:lnTo>
                <a:lnTo>
                  <a:pt x="53157" y="453115"/>
                </a:lnTo>
                <a:lnTo>
                  <a:pt x="80676" y="486346"/>
                </a:lnTo>
                <a:lnTo>
                  <a:pt x="112745" y="514868"/>
                </a:lnTo>
                <a:lnTo>
                  <a:pt x="148791" y="538086"/>
                </a:lnTo>
                <a:lnTo>
                  <a:pt x="188244" y="555406"/>
                </a:lnTo>
                <a:lnTo>
                  <a:pt x="230531" y="566234"/>
                </a:lnTo>
                <a:lnTo>
                  <a:pt x="275081" y="569975"/>
                </a:lnTo>
                <a:lnTo>
                  <a:pt x="319425" y="566234"/>
                </a:lnTo>
                <a:lnTo>
                  <a:pt x="361547" y="555406"/>
                </a:lnTo>
                <a:lnTo>
                  <a:pt x="400871" y="538086"/>
                </a:lnTo>
                <a:lnTo>
                  <a:pt x="436821" y="514868"/>
                </a:lnTo>
                <a:lnTo>
                  <a:pt x="468820" y="486346"/>
                </a:lnTo>
                <a:lnTo>
                  <a:pt x="496293" y="453115"/>
                </a:lnTo>
                <a:lnTo>
                  <a:pt x="518664" y="415770"/>
                </a:lnTo>
                <a:lnTo>
                  <a:pt x="535356" y="374903"/>
                </a:lnTo>
                <a:lnTo>
                  <a:pt x="545794" y="331111"/>
                </a:lnTo>
                <a:lnTo>
                  <a:pt x="549401" y="284987"/>
                </a:lnTo>
                <a:lnTo>
                  <a:pt x="545794" y="238678"/>
                </a:lnTo>
                <a:lnTo>
                  <a:pt x="535356" y="194779"/>
                </a:lnTo>
                <a:lnTo>
                  <a:pt x="518664" y="153869"/>
                </a:lnTo>
                <a:lnTo>
                  <a:pt x="496293" y="116531"/>
                </a:lnTo>
                <a:lnTo>
                  <a:pt x="468820" y="83343"/>
                </a:lnTo>
                <a:lnTo>
                  <a:pt x="436821" y="54888"/>
                </a:lnTo>
                <a:lnTo>
                  <a:pt x="400871" y="31745"/>
                </a:lnTo>
                <a:lnTo>
                  <a:pt x="361547" y="14496"/>
                </a:lnTo>
                <a:lnTo>
                  <a:pt x="319425" y="3720"/>
                </a:lnTo>
                <a:lnTo>
                  <a:pt x="275081" y="0"/>
                </a:lnTo>
                <a:close/>
              </a:path>
              <a:path w="549910" h="570229">
                <a:moveTo>
                  <a:pt x="84581" y="189737"/>
                </a:moveTo>
                <a:lnTo>
                  <a:pt x="68389" y="193071"/>
                </a:lnTo>
                <a:lnTo>
                  <a:pt x="55054" y="202120"/>
                </a:lnTo>
                <a:lnTo>
                  <a:pt x="46005" y="215455"/>
                </a:lnTo>
                <a:lnTo>
                  <a:pt x="42671" y="231647"/>
                </a:lnTo>
                <a:lnTo>
                  <a:pt x="46005" y="248281"/>
                </a:lnTo>
                <a:lnTo>
                  <a:pt x="55054" y="261842"/>
                </a:lnTo>
                <a:lnTo>
                  <a:pt x="68389" y="270974"/>
                </a:lnTo>
                <a:lnTo>
                  <a:pt x="84581" y="274319"/>
                </a:lnTo>
                <a:lnTo>
                  <a:pt x="101215" y="270974"/>
                </a:lnTo>
                <a:lnTo>
                  <a:pt x="114776" y="261842"/>
                </a:lnTo>
                <a:lnTo>
                  <a:pt x="123908" y="248281"/>
                </a:lnTo>
                <a:lnTo>
                  <a:pt x="127253" y="231647"/>
                </a:lnTo>
                <a:lnTo>
                  <a:pt x="123908" y="215455"/>
                </a:lnTo>
                <a:lnTo>
                  <a:pt x="114776" y="202120"/>
                </a:lnTo>
                <a:lnTo>
                  <a:pt x="101215" y="193071"/>
                </a:lnTo>
                <a:lnTo>
                  <a:pt x="84581" y="189737"/>
                </a:lnTo>
                <a:close/>
              </a:path>
              <a:path w="549910" h="570229">
                <a:moveTo>
                  <a:pt x="211073" y="422147"/>
                </a:moveTo>
                <a:lnTo>
                  <a:pt x="194881" y="425481"/>
                </a:lnTo>
                <a:lnTo>
                  <a:pt x="181546" y="434530"/>
                </a:lnTo>
                <a:lnTo>
                  <a:pt x="172497" y="447865"/>
                </a:lnTo>
                <a:lnTo>
                  <a:pt x="169163" y="464057"/>
                </a:lnTo>
                <a:lnTo>
                  <a:pt x="172497" y="480691"/>
                </a:lnTo>
                <a:lnTo>
                  <a:pt x="181546" y="494252"/>
                </a:lnTo>
                <a:lnTo>
                  <a:pt x="194881" y="503384"/>
                </a:lnTo>
                <a:lnTo>
                  <a:pt x="211073" y="506729"/>
                </a:lnTo>
                <a:lnTo>
                  <a:pt x="227707" y="503384"/>
                </a:lnTo>
                <a:lnTo>
                  <a:pt x="241268" y="494252"/>
                </a:lnTo>
                <a:lnTo>
                  <a:pt x="250400" y="480691"/>
                </a:lnTo>
                <a:lnTo>
                  <a:pt x="253745" y="464057"/>
                </a:lnTo>
                <a:lnTo>
                  <a:pt x="250400" y="447865"/>
                </a:lnTo>
                <a:lnTo>
                  <a:pt x="241268" y="434530"/>
                </a:lnTo>
                <a:lnTo>
                  <a:pt x="227707" y="425481"/>
                </a:lnTo>
                <a:lnTo>
                  <a:pt x="211073" y="4221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5325616" y="7813040"/>
            <a:ext cx="50165" cy="1060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500" spc="15">
                <a:latin typeface="Arial MT"/>
                <a:cs typeface="Arial MT"/>
              </a:rPr>
              <a:t>0</a:t>
            </a:r>
            <a:endParaRPr sz="500">
              <a:latin typeface="Arial MT"/>
              <a:cs typeface="Arial MT"/>
            </a:endParaRPr>
          </a:p>
        </p:txBody>
      </p:sp>
      <p:pic>
        <p:nvPicPr>
          <p:cNvPr id="45" name="object 4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12459" y="7783219"/>
            <a:ext cx="86564" cy="87326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5537451" y="7771131"/>
            <a:ext cx="50165" cy="1060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500" spc="15">
                <a:latin typeface="Arial MT"/>
                <a:cs typeface="Arial MT"/>
              </a:rPr>
              <a:t>4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365241" y="7447026"/>
            <a:ext cx="274320" cy="189865"/>
          </a:xfrm>
          <a:custGeom>
            <a:avLst/>
            <a:gdLst/>
            <a:ahLst/>
            <a:cxnLst/>
            <a:rect l="l" t="t" r="r" b="b"/>
            <a:pathLst>
              <a:path w="274320" h="189865">
                <a:moveTo>
                  <a:pt x="232409" y="105917"/>
                </a:moveTo>
                <a:lnTo>
                  <a:pt x="215896" y="109144"/>
                </a:lnTo>
                <a:lnTo>
                  <a:pt x="202596" y="118014"/>
                </a:lnTo>
                <a:lnTo>
                  <a:pt x="193726" y="131314"/>
                </a:lnTo>
                <a:lnTo>
                  <a:pt x="190499" y="147827"/>
                </a:lnTo>
                <a:lnTo>
                  <a:pt x="193726" y="164020"/>
                </a:lnTo>
                <a:lnTo>
                  <a:pt x="202596" y="177355"/>
                </a:lnTo>
                <a:lnTo>
                  <a:pt x="215896" y="186404"/>
                </a:lnTo>
                <a:lnTo>
                  <a:pt x="232409" y="189737"/>
                </a:lnTo>
                <a:lnTo>
                  <a:pt x="248602" y="186404"/>
                </a:lnTo>
                <a:lnTo>
                  <a:pt x="261937" y="177355"/>
                </a:lnTo>
                <a:lnTo>
                  <a:pt x="270986" y="164020"/>
                </a:lnTo>
                <a:lnTo>
                  <a:pt x="274319" y="147827"/>
                </a:lnTo>
                <a:lnTo>
                  <a:pt x="270986" y="131314"/>
                </a:lnTo>
                <a:lnTo>
                  <a:pt x="261937" y="118014"/>
                </a:lnTo>
                <a:lnTo>
                  <a:pt x="248602" y="109144"/>
                </a:lnTo>
                <a:lnTo>
                  <a:pt x="232409" y="105917"/>
                </a:lnTo>
                <a:close/>
              </a:path>
              <a:path w="274320" h="189865">
                <a:moveTo>
                  <a:pt x="42671" y="0"/>
                </a:moveTo>
                <a:lnTo>
                  <a:pt x="26038" y="3345"/>
                </a:lnTo>
                <a:lnTo>
                  <a:pt x="12477" y="12477"/>
                </a:lnTo>
                <a:lnTo>
                  <a:pt x="3345" y="26038"/>
                </a:lnTo>
                <a:lnTo>
                  <a:pt x="0" y="42671"/>
                </a:lnTo>
                <a:lnTo>
                  <a:pt x="3345" y="58864"/>
                </a:lnTo>
                <a:lnTo>
                  <a:pt x="12477" y="72199"/>
                </a:lnTo>
                <a:lnTo>
                  <a:pt x="26038" y="81248"/>
                </a:lnTo>
                <a:lnTo>
                  <a:pt x="42671" y="84581"/>
                </a:lnTo>
                <a:lnTo>
                  <a:pt x="58864" y="81248"/>
                </a:lnTo>
                <a:lnTo>
                  <a:pt x="72199" y="72199"/>
                </a:lnTo>
                <a:lnTo>
                  <a:pt x="81248" y="58864"/>
                </a:lnTo>
                <a:lnTo>
                  <a:pt x="84581" y="42671"/>
                </a:lnTo>
                <a:lnTo>
                  <a:pt x="81248" y="26038"/>
                </a:lnTo>
                <a:lnTo>
                  <a:pt x="72199" y="12477"/>
                </a:lnTo>
                <a:lnTo>
                  <a:pt x="58864" y="3345"/>
                </a:lnTo>
                <a:lnTo>
                  <a:pt x="4267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5388861" y="7433564"/>
            <a:ext cx="50165" cy="1060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500" spc="15">
                <a:latin typeface="Arial MT"/>
                <a:cs typeface="Arial MT"/>
              </a:rPr>
              <a:t>2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217413" y="7488935"/>
            <a:ext cx="318135" cy="422909"/>
          </a:xfrm>
          <a:custGeom>
            <a:avLst/>
            <a:gdLst/>
            <a:ahLst/>
            <a:cxnLst/>
            <a:rect l="l" t="t" r="r" b="b"/>
            <a:pathLst>
              <a:path w="318135" h="422909">
                <a:moveTo>
                  <a:pt x="254507" y="422909"/>
                </a:moveTo>
                <a:lnTo>
                  <a:pt x="231647" y="316991"/>
                </a:lnTo>
              </a:path>
              <a:path w="318135" h="422909">
                <a:moveTo>
                  <a:pt x="317753" y="0"/>
                </a:moveTo>
                <a:lnTo>
                  <a:pt x="274319" y="64007"/>
                </a:lnTo>
              </a:path>
              <a:path w="318135" h="422909">
                <a:moveTo>
                  <a:pt x="63245" y="42671"/>
                </a:moveTo>
                <a:lnTo>
                  <a:pt x="126491" y="105917"/>
                </a:lnTo>
              </a:path>
              <a:path w="318135" h="422909">
                <a:moveTo>
                  <a:pt x="0" y="317753"/>
                </a:moveTo>
                <a:lnTo>
                  <a:pt x="84581" y="2537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5308089" y="7696455"/>
            <a:ext cx="41910" cy="87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400">
                <a:latin typeface="Arial MT"/>
                <a:cs typeface="Arial MT"/>
              </a:rPr>
              <a:t>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349999" y="7548626"/>
            <a:ext cx="41910" cy="87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400">
                <a:latin typeface="Arial MT"/>
                <a:cs typeface="Arial MT"/>
              </a:rPr>
              <a:t>1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451091" y="7512812"/>
            <a:ext cx="203835" cy="1060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400">
                <a:latin typeface="Arial MT"/>
                <a:cs typeface="Arial MT"/>
              </a:rPr>
              <a:t>2    </a:t>
            </a:r>
            <a:r>
              <a:rPr dirty="0" sz="400" spc="25">
                <a:latin typeface="Arial MT"/>
                <a:cs typeface="Arial MT"/>
              </a:rPr>
              <a:t> </a:t>
            </a:r>
            <a:r>
              <a:rPr dirty="0" baseline="-22222" sz="750" spc="22">
                <a:latin typeface="Arial MT"/>
                <a:cs typeface="Arial MT"/>
              </a:rPr>
              <a:t>3</a:t>
            </a:r>
            <a:endParaRPr baseline="-22222" sz="75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199123" y="7568403"/>
            <a:ext cx="470534" cy="18986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25"/>
              </a:spcBef>
              <a:tabLst>
                <a:tab pos="354330" algn="l"/>
              </a:tabLst>
            </a:pPr>
            <a:r>
              <a:rPr dirty="0" sz="500" spc="15">
                <a:latin typeface="Arial MT"/>
                <a:cs typeface="Arial MT"/>
              </a:rPr>
              <a:t>1	</a:t>
            </a:r>
            <a:r>
              <a:rPr dirty="0" u="sng" sz="500" spc="2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500" spc="-3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endParaRPr sz="500">
              <a:latin typeface="Arial MT"/>
              <a:cs typeface="Arial MT"/>
            </a:endParaRPr>
          </a:p>
          <a:p>
            <a:pPr algn="r" marR="112395">
              <a:lnSpc>
                <a:spcPct val="100000"/>
              </a:lnSpc>
              <a:spcBef>
                <a:spcPts val="85"/>
              </a:spcBef>
            </a:pPr>
            <a:r>
              <a:rPr dirty="0" sz="400">
                <a:latin typeface="Arial MT"/>
                <a:cs typeface="Arial MT"/>
              </a:rPr>
              <a:t>3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434581" y="7733793"/>
            <a:ext cx="41910" cy="87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400">
                <a:latin typeface="Arial MT"/>
                <a:cs typeface="Arial MT"/>
              </a:rPr>
              <a:t>4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094226" y="6679692"/>
            <a:ext cx="2667000" cy="1998345"/>
          </a:xfrm>
          <a:custGeom>
            <a:avLst/>
            <a:gdLst/>
            <a:ahLst/>
            <a:cxnLst/>
            <a:rect l="l" t="t" r="r" b="b"/>
            <a:pathLst>
              <a:path w="2667000" h="1998345">
                <a:moveTo>
                  <a:pt x="0" y="1997963"/>
                </a:moveTo>
                <a:lnTo>
                  <a:pt x="2666999" y="1997963"/>
                </a:lnTo>
                <a:lnTo>
                  <a:pt x="2666999" y="0"/>
                </a:lnTo>
                <a:lnTo>
                  <a:pt x="0" y="0"/>
                </a:lnTo>
                <a:lnTo>
                  <a:pt x="0" y="199796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 spc="-5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8119" y="1377696"/>
            <a:ext cx="2667000" cy="199834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39700" rIns="0" bIns="0" rtlCol="0" vert="horz">
            <a:spAutoFit/>
          </a:bodyPr>
          <a:lstStyle/>
          <a:p>
            <a:pPr marL="604520">
              <a:lnSpc>
                <a:spcPct val="100000"/>
              </a:lnSpc>
              <a:spcBef>
                <a:spcPts val="1100"/>
              </a:spcBef>
            </a:pPr>
            <a:r>
              <a:rPr dirty="0" sz="1250" spc="15">
                <a:latin typeface="Arial MT"/>
                <a:cs typeface="Arial MT"/>
              </a:rPr>
              <a:t>Dining</a:t>
            </a:r>
            <a:r>
              <a:rPr dirty="0" sz="1250" spc="-20">
                <a:latin typeface="Arial MT"/>
                <a:cs typeface="Arial MT"/>
              </a:rPr>
              <a:t> </a:t>
            </a:r>
            <a:r>
              <a:rPr dirty="0" sz="1250" spc="15">
                <a:latin typeface="Arial MT"/>
                <a:cs typeface="Arial MT"/>
              </a:rPr>
              <a:t>Philosophers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Arial MT"/>
              <a:cs typeface="Arial MT"/>
            </a:endParaRPr>
          </a:p>
          <a:p>
            <a:pPr marL="226695" indent="-100330">
              <a:lnSpc>
                <a:spcPct val="100000"/>
              </a:lnSpc>
              <a:buChar char="•"/>
              <a:tabLst>
                <a:tab pos="227329" algn="l"/>
              </a:tabLst>
            </a:pPr>
            <a:r>
              <a:rPr dirty="0" sz="900" spc="15">
                <a:latin typeface="Arial MT"/>
                <a:cs typeface="Arial MT"/>
              </a:rPr>
              <a:t>philosophers</a:t>
            </a:r>
            <a:endParaRPr sz="900">
              <a:latin typeface="Arial MT"/>
              <a:cs typeface="Arial MT"/>
            </a:endParaRPr>
          </a:p>
          <a:p>
            <a:pPr lvl="1" marL="344170" indent="-83820">
              <a:lnSpc>
                <a:spcPct val="100000"/>
              </a:lnSpc>
              <a:spcBef>
                <a:spcPts val="215"/>
              </a:spcBef>
              <a:buChar char="–"/>
              <a:tabLst>
                <a:tab pos="344805" algn="l"/>
              </a:tabLst>
            </a:pPr>
            <a:r>
              <a:rPr dirty="0" sz="800" spc="5">
                <a:latin typeface="Arial MT"/>
                <a:cs typeface="Arial MT"/>
              </a:rPr>
              <a:t>ea</a:t>
            </a:r>
            <a:r>
              <a:rPr dirty="0" sz="800" spc="5">
                <a:latin typeface="Arial MT"/>
                <a:cs typeface="Arial MT"/>
              </a:rPr>
              <a:t>t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5">
                <a:latin typeface="Arial MT"/>
                <a:cs typeface="Arial MT"/>
              </a:rPr>
              <a:t>pa</a:t>
            </a:r>
            <a:r>
              <a:rPr dirty="0" sz="800" spc="10">
                <a:latin typeface="Arial MT"/>
                <a:cs typeface="Arial MT"/>
              </a:rPr>
              <a:t>s</a:t>
            </a:r>
            <a:r>
              <a:rPr dirty="0" sz="800">
                <a:latin typeface="Arial MT"/>
                <a:cs typeface="Arial MT"/>
              </a:rPr>
              <a:t>t</a:t>
            </a:r>
            <a:r>
              <a:rPr dirty="0" sz="800" spc="10">
                <a:latin typeface="Arial MT"/>
                <a:cs typeface="Arial MT"/>
              </a:rPr>
              <a:t>a</a:t>
            </a:r>
            <a:endParaRPr sz="800">
              <a:latin typeface="Arial MT"/>
              <a:cs typeface="Arial MT"/>
            </a:endParaRPr>
          </a:p>
          <a:p>
            <a:pPr lvl="1" marL="344170" indent="-83820">
              <a:lnSpc>
                <a:spcPct val="100000"/>
              </a:lnSpc>
              <a:spcBef>
                <a:spcPts val="225"/>
              </a:spcBef>
              <a:buChar char="–"/>
              <a:tabLst>
                <a:tab pos="344805" algn="l"/>
              </a:tabLst>
            </a:pPr>
            <a:r>
              <a:rPr dirty="0" sz="800">
                <a:latin typeface="Arial MT"/>
                <a:cs typeface="Arial MT"/>
              </a:rPr>
              <a:t>think</a:t>
            </a:r>
            <a:endParaRPr sz="800">
              <a:latin typeface="Arial MT"/>
              <a:cs typeface="Arial MT"/>
            </a:endParaRPr>
          </a:p>
          <a:p>
            <a:pPr marL="226695" indent="-100330">
              <a:lnSpc>
                <a:spcPct val="100000"/>
              </a:lnSpc>
              <a:spcBef>
                <a:spcPts val="260"/>
              </a:spcBef>
              <a:buChar char="•"/>
              <a:tabLst>
                <a:tab pos="227329" algn="l"/>
              </a:tabLst>
            </a:pPr>
            <a:r>
              <a:rPr dirty="0" sz="900" spc="15">
                <a:latin typeface="Arial MT"/>
                <a:cs typeface="Arial MT"/>
              </a:rPr>
              <a:t>philosophers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need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10">
                <a:latin typeface="Arial MT"/>
                <a:cs typeface="Arial MT"/>
              </a:rPr>
              <a:t>two forks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10">
                <a:latin typeface="Arial MT"/>
                <a:cs typeface="Arial MT"/>
              </a:rPr>
              <a:t>to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eat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94226" y="1377696"/>
            <a:ext cx="2667000" cy="199834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39700" rIns="0" bIns="0" rtlCol="0" vert="horz">
            <a:spAutoFit/>
          </a:bodyPr>
          <a:lstStyle/>
          <a:p>
            <a:pPr marL="604520">
              <a:lnSpc>
                <a:spcPct val="100000"/>
              </a:lnSpc>
              <a:spcBef>
                <a:spcPts val="1100"/>
              </a:spcBef>
            </a:pPr>
            <a:r>
              <a:rPr dirty="0" sz="1250" spc="15">
                <a:latin typeface="Arial MT"/>
                <a:cs typeface="Arial MT"/>
              </a:rPr>
              <a:t>Dining</a:t>
            </a:r>
            <a:r>
              <a:rPr dirty="0" sz="1250" spc="-20">
                <a:latin typeface="Arial MT"/>
                <a:cs typeface="Arial MT"/>
              </a:rPr>
              <a:t> </a:t>
            </a:r>
            <a:r>
              <a:rPr dirty="0" sz="1250" spc="15">
                <a:latin typeface="Arial MT"/>
                <a:cs typeface="Arial MT"/>
              </a:rPr>
              <a:t>Philosophers</a:t>
            </a:r>
            <a:endParaRPr sz="1250">
              <a:latin typeface="Arial MT"/>
              <a:cs typeface="Arial MT"/>
            </a:endParaRPr>
          </a:p>
          <a:p>
            <a:pPr marL="253365" marR="242570" indent="-100330">
              <a:lnSpc>
                <a:spcPts val="790"/>
              </a:lnSpc>
              <a:spcBef>
                <a:spcPts val="1155"/>
              </a:spcBef>
              <a:buChar char="•"/>
              <a:tabLst>
                <a:tab pos="254000" algn="l"/>
              </a:tabLst>
            </a:pPr>
            <a:r>
              <a:rPr dirty="0" sz="700" spc="-5">
                <a:latin typeface="Arial MT"/>
                <a:cs typeface="Arial MT"/>
              </a:rPr>
              <a:t>fact: two</a:t>
            </a:r>
            <a:r>
              <a:rPr dirty="0" sz="700">
                <a:latin typeface="Arial MT"/>
                <a:cs typeface="Arial MT"/>
              </a:rPr>
              <a:t> philosophers</a:t>
            </a:r>
            <a:r>
              <a:rPr dirty="0" sz="700" spc="5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sitting</a:t>
            </a:r>
            <a:r>
              <a:rPr dirty="0" sz="700">
                <a:latin typeface="Arial MT"/>
                <a:cs typeface="Arial MT"/>
              </a:rPr>
              <a:t> side by</a:t>
            </a:r>
            <a:r>
              <a:rPr dirty="0" sz="700" spc="-5">
                <a:latin typeface="Arial MT"/>
                <a:cs typeface="Arial MT"/>
              </a:rPr>
              <a:t> </a:t>
            </a:r>
            <a:r>
              <a:rPr dirty="0" sz="700">
                <a:latin typeface="Arial MT"/>
                <a:cs typeface="Arial MT"/>
              </a:rPr>
              <a:t>side cannot</a:t>
            </a:r>
            <a:r>
              <a:rPr dirty="0" sz="700" spc="5">
                <a:latin typeface="Arial MT"/>
                <a:cs typeface="Arial MT"/>
              </a:rPr>
              <a:t> </a:t>
            </a:r>
            <a:r>
              <a:rPr dirty="0" sz="700">
                <a:latin typeface="Arial MT"/>
                <a:cs typeface="Arial MT"/>
              </a:rPr>
              <a:t>eat at </a:t>
            </a:r>
            <a:r>
              <a:rPr dirty="0" sz="700" spc="-175">
                <a:latin typeface="Arial MT"/>
                <a:cs typeface="Arial MT"/>
              </a:rPr>
              <a:t> </a:t>
            </a:r>
            <a:r>
              <a:rPr dirty="0" sz="700">
                <a:latin typeface="Arial MT"/>
                <a:cs typeface="Arial MT"/>
              </a:rPr>
              <a:t>the</a:t>
            </a:r>
            <a:r>
              <a:rPr dirty="0" sz="700" spc="-5">
                <a:latin typeface="Arial MT"/>
                <a:cs typeface="Arial MT"/>
              </a:rPr>
              <a:t> same</a:t>
            </a:r>
            <a:r>
              <a:rPr dirty="0" sz="70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time</a:t>
            </a:r>
            <a:endParaRPr sz="700">
              <a:latin typeface="Arial MT"/>
              <a:cs typeface="Arial MT"/>
            </a:endParaRPr>
          </a:p>
          <a:p>
            <a:pPr marL="287655">
              <a:lnSpc>
                <a:spcPct val="100000"/>
              </a:lnSpc>
              <a:spcBef>
                <a:spcPts val="150"/>
              </a:spcBef>
            </a:pPr>
            <a:r>
              <a:rPr dirty="0" sz="550" spc="20">
                <a:latin typeface="Arial MT"/>
                <a:cs typeface="Arial MT"/>
              </a:rPr>
              <a:t>–</a:t>
            </a:r>
            <a:r>
              <a:rPr dirty="0" sz="550" spc="16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e.g.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for </a:t>
            </a:r>
            <a:r>
              <a:rPr dirty="0" sz="550" spc="15">
                <a:latin typeface="Arial MT"/>
                <a:cs typeface="Arial MT"/>
              </a:rPr>
              <a:t>N=5,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15">
                <a:latin typeface="Arial MT"/>
                <a:cs typeface="Arial MT"/>
              </a:rPr>
              <a:t>at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20">
                <a:latin typeface="Arial MT"/>
                <a:cs typeface="Arial MT"/>
              </a:rPr>
              <a:t>most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20">
                <a:latin typeface="Arial MT"/>
                <a:cs typeface="Arial MT"/>
              </a:rPr>
              <a:t>2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15">
                <a:latin typeface="Arial MT"/>
                <a:cs typeface="Arial MT"/>
              </a:rPr>
              <a:t>philosophers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can </a:t>
            </a:r>
            <a:r>
              <a:rPr dirty="0" sz="550" spc="15">
                <a:latin typeface="Arial MT"/>
                <a:cs typeface="Arial MT"/>
              </a:rPr>
              <a:t>eat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15">
                <a:latin typeface="Arial MT"/>
                <a:cs typeface="Arial MT"/>
              </a:rPr>
              <a:t>at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15">
                <a:latin typeface="Arial MT"/>
                <a:cs typeface="Arial MT"/>
              </a:rPr>
              <a:t>the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20">
                <a:latin typeface="Arial MT"/>
                <a:cs typeface="Arial MT"/>
              </a:rPr>
              <a:t>same</a:t>
            </a:r>
            <a:r>
              <a:rPr dirty="0" sz="550" spc="10">
                <a:latin typeface="Arial MT"/>
                <a:cs typeface="Arial MT"/>
              </a:rPr>
              <a:t> time</a:t>
            </a:r>
            <a:endParaRPr sz="550">
              <a:latin typeface="Arial MT"/>
              <a:cs typeface="Arial MT"/>
            </a:endParaRPr>
          </a:p>
          <a:p>
            <a:pPr marL="253365" marR="441959" indent="-100330">
              <a:lnSpc>
                <a:spcPct val="103099"/>
              </a:lnSpc>
              <a:spcBef>
                <a:spcPts val="195"/>
              </a:spcBef>
              <a:buChar char="•"/>
              <a:tabLst>
                <a:tab pos="254000" algn="l"/>
              </a:tabLst>
            </a:pPr>
            <a:r>
              <a:rPr dirty="0" sz="800" spc="5">
                <a:latin typeface="Arial MT"/>
                <a:cs typeface="Arial MT"/>
              </a:rPr>
              <a:t>solution </a:t>
            </a:r>
            <a:r>
              <a:rPr dirty="0" sz="800" spc="10">
                <a:latin typeface="Arial MT"/>
                <a:cs typeface="Arial MT"/>
              </a:rPr>
              <a:t>must </a:t>
            </a:r>
            <a:r>
              <a:rPr dirty="0" sz="800" spc="5">
                <a:latin typeface="Arial MT"/>
                <a:cs typeface="Arial MT"/>
              </a:rPr>
              <a:t>provide </a:t>
            </a:r>
            <a:r>
              <a:rPr dirty="0" sz="800" spc="10">
                <a:latin typeface="Arial MT"/>
                <a:cs typeface="Arial MT"/>
              </a:rPr>
              <a:t>maximum </a:t>
            </a:r>
            <a:r>
              <a:rPr dirty="0" sz="800" spc="5">
                <a:latin typeface="Arial MT"/>
                <a:cs typeface="Arial MT"/>
              </a:rPr>
              <a:t>amount of </a:t>
            </a:r>
            <a:r>
              <a:rPr dirty="0" sz="800" spc="-210">
                <a:latin typeface="Arial MT"/>
                <a:cs typeface="Arial MT"/>
              </a:rPr>
              <a:t> </a:t>
            </a:r>
            <a:r>
              <a:rPr dirty="0" sz="800" spc="5">
                <a:latin typeface="Arial MT"/>
                <a:cs typeface="Arial MT"/>
              </a:rPr>
              <a:t>parallelism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3153" y="4150870"/>
            <a:ext cx="1471930" cy="2222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1250" spc="15">
                <a:latin typeface="Arial MT"/>
                <a:cs typeface="Arial MT"/>
              </a:rPr>
              <a:t>Dining</a:t>
            </a:r>
            <a:r>
              <a:rPr dirty="0" sz="1250" spc="-35">
                <a:latin typeface="Arial MT"/>
                <a:cs typeface="Arial MT"/>
              </a:rPr>
              <a:t> </a:t>
            </a:r>
            <a:r>
              <a:rPr dirty="0" sz="1250" spc="15">
                <a:latin typeface="Arial MT"/>
                <a:cs typeface="Arial MT"/>
              </a:rPr>
              <a:t>Philosophers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3499" y="4724351"/>
            <a:ext cx="1292225" cy="11671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9535" marR="567690" indent="-90170">
              <a:lnSpc>
                <a:spcPct val="127299"/>
              </a:lnSpc>
              <a:spcBef>
                <a:spcPts val="90"/>
              </a:spcBef>
            </a:pPr>
            <a:r>
              <a:rPr dirty="0" sz="550" spc="20" b="1">
                <a:latin typeface="Courier New"/>
                <a:cs typeface="Courier New"/>
              </a:rPr>
              <a:t>philosopher(i)</a:t>
            </a:r>
            <a:r>
              <a:rPr dirty="0" sz="550" spc="-55" b="1">
                <a:latin typeface="Courier New"/>
                <a:cs typeface="Courier New"/>
              </a:rPr>
              <a:t> </a:t>
            </a:r>
            <a:r>
              <a:rPr dirty="0" sz="550" spc="20" b="1">
                <a:latin typeface="Courier New"/>
                <a:cs typeface="Courier New"/>
              </a:rPr>
              <a:t>{ </a:t>
            </a:r>
            <a:r>
              <a:rPr dirty="0" sz="550" spc="-315" b="1">
                <a:latin typeface="Courier New"/>
                <a:cs typeface="Courier New"/>
              </a:rPr>
              <a:t> </a:t>
            </a:r>
            <a:r>
              <a:rPr dirty="0" sz="550" spc="20" b="1">
                <a:latin typeface="Courier New"/>
                <a:cs typeface="Courier New"/>
              </a:rPr>
              <a:t>while</a:t>
            </a:r>
            <a:r>
              <a:rPr dirty="0" sz="550" spc="-30" b="1">
                <a:latin typeface="Courier New"/>
                <a:cs typeface="Courier New"/>
              </a:rPr>
              <a:t> </a:t>
            </a:r>
            <a:r>
              <a:rPr dirty="0" sz="550" spc="20" b="1">
                <a:latin typeface="Courier New"/>
                <a:cs typeface="Courier New"/>
              </a:rPr>
              <a:t>(true)</a:t>
            </a:r>
            <a:r>
              <a:rPr dirty="0" sz="550" spc="-15" b="1">
                <a:latin typeface="Courier New"/>
                <a:cs typeface="Courier New"/>
              </a:rPr>
              <a:t> </a:t>
            </a:r>
            <a:r>
              <a:rPr dirty="0" sz="550" spc="20" b="1">
                <a:latin typeface="Courier New"/>
                <a:cs typeface="Courier New"/>
              </a:rPr>
              <a:t>{</a:t>
            </a:r>
            <a:endParaRPr sz="550">
              <a:latin typeface="Courier New"/>
              <a:cs typeface="Courier New"/>
            </a:endParaRPr>
          </a:p>
          <a:p>
            <a:pPr marL="179070">
              <a:lnSpc>
                <a:spcPct val="100000"/>
              </a:lnSpc>
              <a:spcBef>
                <a:spcPts val="195"/>
              </a:spcBef>
            </a:pPr>
            <a:r>
              <a:rPr dirty="0" sz="550" spc="20" b="1">
                <a:latin typeface="Courier New"/>
                <a:cs typeface="Courier New"/>
              </a:rPr>
              <a:t>think();</a:t>
            </a:r>
            <a:endParaRPr sz="550">
              <a:latin typeface="Courier New"/>
              <a:cs typeface="Courier New"/>
            </a:endParaRPr>
          </a:p>
          <a:p>
            <a:pPr marL="179070">
              <a:lnSpc>
                <a:spcPct val="100000"/>
              </a:lnSpc>
              <a:spcBef>
                <a:spcPts val="155"/>
              </a:spcBef>
            </a:pPr>
            <a:r>
              <a:rPr dirty="0" sz="550" spc="20" b="1">
                <a:latin typeface="Courier New"/>
                <a:cs typeface="Courier New"/>
              </a:rPr>
              <a:t>take_fork(i);</a:t>
            </a:r>
            <a:r>
              <a:rPr dirty="0" sz="550" spc="-25" b="1">
                <a:latin typeface="Courier New"/>
                <a:cs typeface="Courier New"/>
              </a:rPr>
              <a:t> </a:t>
            </a:r>
            <a:r>
              <a:rPr dirty="0" sz="450" spc="10">
                <a:latin typeface="Courier New"/>
                <a:cs typeface="Courier New"/>
              </a:rPr>
              <a:t>//left</a:t>
            </a:r>
            <a:r>
              <a:rPr dirty="0" sz="450" spc="-20">
                <a:latin typeface="Courier New"/>
                <a:cs typeface="Courier New"/>
              </a:rPr>
              <a:t> </a:t>
            </a:r>
            <a:r>
              <a:rPr dirty="0" sz="450" spc="10">
                <a:latin typeface="Courier New"/>
                <a:cs typeface="Courier New"/>
              </a:rPr>
              <a:t>fork</a:t>
            </a:r>
            <a:endParaRPr sz="450">
              <a:latin typeface="Courier New"/>
              <a:cs typeface="Courier New"/>
            </a:endParaRPr>
          </a:p>
          <a:p>
            <a:pPr marL="178435">
              <a:lnSpc>
                <a:spcPct val="100000"/>
              </a:lnSpc>
              <a:spcBef>
                <a:spcPts val="160"/>
              </a:spcBef>
            </a:pPr>
            <a:r>
              <a:rPr dirty="0" sz="550" spc="15" b="1">
                <a:latin typeface="Courier New"/>
                <a:cs typeface="Courier New"/>
              </a:rPr>
              <a:t>take_fork((i+4)%5);</a:t>
            </a:r>
            <a:r>
              <a:rPr dirty="0" sz="450" spc="15">
                <a:latin typeface="Courier New"/>
                <a:cs typeface="Courier New"/>
              </a:rPr>
              <a:t>//right</a:t>
            </a:r>
            <a:endParaRPr sz="450">
              <a:latin typeface="Courier New"/>
              <a:cs typeface="Courier New"/>
            </a:endParaRPr>
          </a:p>
          <a:p>
            <a:pPr marL="99695">
              <a:lnSpc>
                <a:spcPct val="100000"/>
              </a:lnSpc>
              <a:spcBef>
                <a:spcPts val="45"/>
              </a:spcBef>
            </a:pPr>
            <a:r>
              <a:rPr dirty="0" sz="450" spc="10">
                <a:latin typeface="Courier New"/>
                <a:cs typeface="Courier New"/>
              </a:rPr>
              <a:t>fork</a:t>
            </a:r>
            <a:endParaRPr sz="450">
              <a:latin typeface="Courier New"/>
              <a:cs typeface="Courier New"/>
            </a:endParaRPr>
          </a:p>
          <a:p>
            <a:pPr marL="178435">
              <a:lnSpc>
                <a:spcPct val="100000"/>
              </a:lnSpc>
              <a:spcBef>
                <a:spcPts val="170"/>
              </a:spcBef>
            </a:pPr>
            <a:r>
              <a:rPr dirty="0" sz="550" spc="20" b="1">
                <a:latin typeface="Courier New"/>
                <a:cs typeface="Courier New"/>
              </a:rPr>
              <a:t>---</a:t>
            </a:r>
            <a:r>
              <a:rPr dirty="0" sz="550" spc="-25" b="1">
                <a:latin typeface="Courier New"/>
                <a:cs typeface="Courier New"/>
              </a:rPr>
              <a:t> </a:t>
            </a:r>
            <a:r>
              <a:rPr dirty="0" sz="550" spc="20" b="1">
                <a:latin typeface="Courier New"/>
                <a:cs typeface="Courier New"/>
              </a:rPr>
              <a:t>eat</a:t>
            </a:r>
            <a:r>
              <a:rPr dirty="0" sz="550" spc="-10" b="1">
                <a:latin typeface="Courier New"/>
                <a:cs typeface="Courier New"/>
              </a:rPr>
              <a:t> </a:t>
            </a:r>
            <a:r>
              <a:rPr dirty="0" sz="550" spc="20" b="1">
                <a:latin typeface="Courier New"/>
                <a:cs typeface="Courier New"/>
              </a:rPr>
              <a:t>-----</a:t>
            </a:r>
            <a:endParaRPr sz="550">
              <a:latin typeface="Courier New"/>
              <a:cs typeface="Courier New"/>
            </a:endParaRPr>
          </a:p>
          <a:p>
            <a:pPr marL="178435" marR="166370">
              <a:lnSpc>
                <a:spcPct val="129099"/>
              </a:lnSpc>
            </a:pPr>
            <a:r>
              <a:rPr dirty="0" sz="550" spc="20" b="1">
                <a:latin typeface="Courier New"/>
                <a:cs typeface="Courier New"/>
              </a:rPr>
              <a:t>leave_fork(i); </a:t>
            </a:r>
            <a:r>
              <a:rPr dirty="0" sz="550" spc="25" b="1">
                <a:latin typeface="Courier New"/>
                <a:cs typeface="Courier New"/>
              </a:rPr>
              <a:t> </a:t>
            </a:r>
            <a:r>
              <a:rPr dirty="0" sz="550" spc="20" b="1">
                <a:latin typeface="Courier New"/>
                <a:cs typeface="Courier New"/>
              </a:rPr>
              <a:t>leave_fork</a:t>
            </a:r>
            <a:r>
              <a:rPr dirty="0" sz="550" spc="-60" b="1">
                <a:latin typeface="Courier New"/>
                <a:cs typeface="Courier New"/>
              </a:rPr>
              <a:t> </a:t>
            </a:r>
            <a:r>
              <a:rPr dirty="0" sz="550" spc="20" b="1">
                <a:latin typeface="Courier New"/>
                <a:cs typeface="Courier New"/>
              </a:rPr>
              <a:t>((i+4)%5);</a:t>
            </a:r>
            <a:endParaRPr sz="550">
              <a:latin typeface="Courier New"/>
              <a:cs typeface="Courier New"/>
            </a:endParaRPr>
          </a:p>
          <a:p>
            <a:pPr marL="89535">
              <a:lnSpc>
                <a:spcPct val="100000"/>
              </a:lnSpc>
              <a:spcBef>
                <a:spcPts val="190"/>
              </a:spcBef>
            </a:pPr>
            <a:r>
              <a:rPr dirty="0" sz="550" spc="20" b="1">
                <a:latin typeface="Courier New"/>
                <a:cs typeface="Courier New"/>
              </a:rPr>
              <a:t>}</a:t>
            </a:r>
            <a:endParaRPr sz="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r>
              <a:rPr dirty="0" sz="550" spc="20" b="1">
                <a:latin typeface="Courier New"/>
                <a:cs typeface="Courier New"/>
              </a:rPr>
              <a:t>}</a:t>
            </a:r>
            <a:endParaRPr sz="55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6671" y="4668163"/>
            <a:ext cx="826618" cy="57211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776726" y="4746754"/>
            <a:ext cx="481965" cy="3308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R="5080">
              <a:lnSpc>
                <a:spcPct val="98300"/>
              </a:lnSpc>
              <a:spcBef>
                <a:spcPts val="135"/>
              </a:spcBef>
            </a:pPr>
            <a:r>
              <a:rPr dirty="0" sz="500" spc="10">
                <a:latin typeface="Arial MT"/>
                <a:cs typeface="Arial MT"/>
              </a:rPr>
              <a:t>what</a:t>
            </a:r>
            <a:r>
              <a:rPr dirty="0" sz="500" spc="-25">
                <a:latin typeface="Arial MT"/>
                <a:cs typeface="Arial MT"/>
              </a:rPr>
              <a:t> </a:t>
            </a:r>
            <a:r>
              <a:rPr dirty="0" sz="500" spc="10">
                <a:latin typeface="Arial MT"/>
                <a:cs typeface="Arial MT"/>
              </a:rPr>
              <a:t>happens</a:t>
            </a:r>
            <a:r>
              <a:rPr dirty="0" sz="500" spc="-20">
                <a:latin typeface="Arial MT"/>
                <a:cs typeface="Arial MT"/>
              </a:rPr>
              <a:t> </a:t>
            </a:r>
            <a:r>
              <a:rPr dirty="0" sz="500" spc="5">
                <a:latin typeface="Arial MT"/>
                <a:cs typeface="Arial MT"/>
              </a:rPr>
              <a:t>if </a:t>
            </a:r>
            <a:r>
              <a:rPr dirty="0" sz="500" spc="-125">
                <a:latin typeface="Arial MT"/>
                <a:cs typeface="Arial MT"/>
              </a:rPr>
              <a:t> </a:t>
            </a:r>
            <a:r>
              <a:rPr dirty="0" sz="500" spc="5">
                <a:latin typeface="Arial MT"/>
                <a:cs typeface="Arial MT"/>
              </a:rPr>
              <a:t>all</a:t>
            </a:r>
            <a:r>
              <a:rPr dirty="0" sz="500" spc="5">
                <a:latin typeface="Arial MT"/>
                <a:cs typeface="Arial MT"/>
              </a:rPr>
              <a:t> </a:t>
            </a:r>
            <a:r>
              <a:rPr dirty="0" sz="500" spc="15">
                <a:latin typeface="Arial MT"/>
                <a:cs typeface="Arial MT"/>
              </a:rPr>
              <a:t>ph</a:t>
            </a:r>
            <a:r>
              <a:rPr dirty="0" sz="500">
                <a:latin typeface="Arial MT"/>
                <a:cs typeface="Arial MT"/>
              </a:rPr>
              <a:t>i</a:t>
            </a:r>
            <a:r>
              <a:rPr dirty="0" sz="500" spc="10">
                <a:latin typeface="Arial MT"/>
                <a:cs typeface="Arial MT"/>
              </a:rPr>
              <a:t>losophe</a:t>
            </a:r>
            <a:r>
              <a:rPr dirty="0" sz="500">
                <a:latin typeface="Arial MT"/>
                <a:cs typeface="Arial MT"/>
              </a:rPr>
              <a:t>r</a:t>
            </a:r>
            <a:r>
              <a:rPr dirty="0" sz="500" spc="5">
                <a:latin typeface="Arial MT"/>
                <a:cs typeface="Arial MT"/>
              </a:rPr>
              <a:t>s  </a:t>
            </a:r>
            <a:r>
              <a:rPr dirty="0" sz="500" spc="10">
                <a:latin typeface="Arial MT"/>
                <a:cs typeface="Arial MT"/>
              </a:rPr>
              <a:t>take </a:t>
            </a:r>
            <a:r>
              <a:rPr dirty="0" sz="500" spc="5">
                <a:latin typeface="Arial MT"/>
                <a:cs typeface="Arial MT"/>
              </a:rPr>
              <a:t>their left </a:t>
            </a:r>
            <a:r>
              <a:rPr dirty="0" sz="500" spc="10">
                <a:latin typeface="Arial MT"/>
                <a:cs typeface="Arial MT"/>
              </a:rPr>
              <a:t> forks?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08119" y="4028694"/>
            <a:ext cx="2667000" cy="1998345"/>
          </a:xfrm>
          <a:custGeom>
            <a:avLst/>
            <a:gdLst/>
            <a:ahLst/>
            <a:cxnLst/>
            <a:rect l="l" t="t" r="r" b="b"/>
            <a:pathLst>
              <a:path w="2667000" h="1998345">
                <a:moveTo>
                  <a:pt x="0" y="1997963"/>
                </a:moveTo>
                <a:lnTo>
                  <a:pt x="2666999" y="1997963"/>
                </a:lnTo>
                <a:lnTo>
                  <a:pt x="2666999" y="0"/>
                </a:lnTo>
                <a:lnTo>
                  <a:pt x="0" y="0"/>
                </a:lnTo>
                <a:lnTo>
                  <a:pt x="0" y="199796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699252" y="4150870"/>
            <a:ext cx="1471930" cy="2222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1250" spc="15">
                <a:latin typeface="Arial MT"/>
                <a:cs typeface="Arial MT"/>
              </a:rPr>
              <a:t>Dining</a:t>
            </a:r>
            <a:r>
              <a:rPr dirty="0" sz="1250" spc="-35">
                <a:latin typeface="Arial MT"/>
                <a:cs typeface="Arial MT"/>
              </a:rPr>
              <a:t> </a:t>
            </a:r>
            <a:r>
              <a:rPr dirty="0" sz="1250" spc="15">
                <a:latin typeface="Arial MT"/>
                <a:cs typeface="Arial MT"/>
              </a:rPr>
              <a:t>Philosophers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19598" y="4755136"/>
            <a:ext cx="1233805" cy="12623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80645" marR="583565" indent="-81280">
              <a:lnSpc>
                <a:spcPct val="107000"/>
              </a:lnSpc>
              <a:spcBef>
                <a:spcPts val="85"/>
              </a:spcBef>
            </a:pPr>
            <a:r>
              <a:rPr dirty="0" sz="500" spc="10" b="1">
                <a:latin typeface="Courier New"/>
                <a:cs typeface="Courier New"/>
              </a:rPr>
              <a:t>philosopher(i)</a:t>
            </a:r>
            <a:r>
              <a:rPr dirty="0" sz="500" spc="-25" b="1">
                <a:latin typeface="Courier New"/>
                <a:cs typeface="Courier New"/>
              </a:rPr>
              <a:t> </a:t>
            </a:r>
            <a:r>
              <a:rPr dirty="0" sz="500" spc="15" b="1">
                <a:latin typeface="Courier New"/>
                <a:cs typeface="Courier New"/>
              </a:rPr>
              <a:t>{ </a:t>
            </a:r>
            <a:r>
              <a:rPr dirty="0" sz="500" spc="-285" b="1">
                <a:latin typeface="Courier New"/>
                <a:cs typeface="Courier New"/>
              </a:rPr>
              <a:t> </a:t>
            </a:r>
            <a:r>
              <a:rPr dirty="0" sz="500" spc="10" b="1">
                <a:latin typeface="Courier New"/>
                <a:cs typeface="Courier New"/>
              </a:rPr>
              <a:t>while</a:t>
            </a:r>
            <a:r>
              <a:rPr dirty="0" sz="500" spc="-15" b="1">
                <a:latin typeface="Courier New"/>
                <a:cs typeface="Courier New"/>
              </a:rPr>
              <a:t> </a:t>
            </a:r>
            <a:r>
              <a:rPr dirty="0" sz="500" spc="10" b="1">
                <a:latin typeface="Courier New"/>
                <a:cs typeface="Courier New"/>
              </a:rPr>
              <a:t>(true)</a:t>
            </a:r>
            <a:r>
              <a:rPr dirty="0" sz="500" spc="-15" b="1">
                <a:latin typeface="Courier New"/>
                <a:cs typeface="Courier New"/>
              </a:rPr>
              <a:t> </a:t>
            </a:r>
            <a:r>
              <a:rPr dirty="0" sz="500" spc="15" b="1">
                <a:latin typeface="Courier New"/>
                <a:cs typeface="Courier New"/>
              </a:rPr>
              <a:t>{</a:t>
            </a:r>
            <a:endParaRPr sz="500">
              <a:latin typeface="Courier New"/>
              <a:cs typeface="Courier New"/>
            </a:endParaRPr>
          </a:p>
          <a:p>
            <a:pPr marL="160655">
              <a:lnSpc>
                <a:spcPct val="100000"/>
              </a:lnSpc>
              <a:spcBef>
                <a:spcPts val="35"/>
              </a:spcBef>
            </a:pPr>
            <a:r>
              <a:rPr dirty="0" sz="500" spc="10" b="1">
                <a:latin typeface="Courier New"/>
                <a:cs typeface="Courier New"/>
              </a:rPr>
              <a:t>think();</a:t>
            </a:r>
            <a:endParaRPr sz="500">
              <a:latin typeface="Courier New"/>
              <a:cs typeface="Courier New"/>
            </a:endParaRPr>
          </a:p>
          <a:p>
            <a:pPr marL="160655">
              <a:lnSpc>
                <a:spcPct val="100000"/>
              </a:lnSpc>
              <a:spcBef>
                <a:spcPts val="5"/>
              </a:spcBef>
            </a:pPr>
            <a:r>
              <a:rPr dirty="0" sz="500" spc="10" b="1">
                <a:latin typeface="Courier New"/>
                <a:cs typeface="Courier New"/>
              </a:rPr>
              <a:t>take_fork(i); </a:t>
            </a:r>
            <a:r>
              <a:rPr dirty="0" sz="400">
                <a:latin typeface="Courier New"/>
                <a:cs typeface="Courier New"/>
              </a:rPr>
              <a:t>//left fork</a:t>
            </a:r>
            <a:endParaRPr sz="400">
              <a:latin typeface="Courier New"/>
              <a:cs typeface="Courier New"/>
            </a:endParaRPr>
          </a:p>
          <a:p>
            <a:pPr marL="99695" marR="43815" indent="60960">
              <a:lnSpc>
                <a:spcPts val="500"/>
              </a:lnSpc>
              <a:spcBef>
                <a:spcPts val="145"/>
              </a:spcBef>
            </a:pPr>
            <a:r>
              <a:rPr dirty="0" sz="500" spc="10" b="1">
                <a:latin typeface="Courier New"/>
                <a:cs typeface="Courier New"/>
              </a:rPr>
              <a:t>if </a:t>
            </a:r>
            <a:r>
              <a:rPr dirty="0" sz="500" spc="15" b="1">
                <a:latin typeface="Courier New"/>
                <a:cs typeface="Courier New"/>
              </a:rPr>
              <a:t> </a:t>
            </a:r>
            <a:r>
              <a:rPr dirty="0" sz="500" spc="10" b="1">
                <a:latin typeface="Courier New"/>
                <a:cs typeface="Courier New"/>
              </a:rPr>
              <a:t>(fork_free((i+4)%5)==FALSE)</a:t>
            </a:r>
            <a:endParaRPr sz="500">
              <a:latin typeface="Courier New"/>
              <a:cs typeface="Courier New"/>
            </a:endParaRPr>
          </a:p>
          <a:p>
            <a:pPr marL="160655" marR="383540" indent="119380">
              <a:lnSpc>
                <a:spcPts val="640"/>
              </a:lnSpc>
              <a:spcBef>
                <a:spcPts val="25"/>
              </a:spcBef>
            </a:pPr>
            <a:r>
              <a:rPr dirty="0" sz="500" spc="15" b="1">
                <a:latin typeface="Courier New"/>
                <a:cs typeface="Courier New"/>
              </a:rPr>
              <a:t>le</a:t>
            </a:r>
            <a:r>
              <a:rPr dirty="0" sz="500" spc="10" b="1">
                <a:latin typeface="Courier New"/>
                <a:cs typeface="Courier New"/>
              </a:rPr>
              <a:t>a</a:t>
            </a:r>
            <a:r>
              <a:rPr dirty="0" sz="500" spc="15" b="1">
                <a:latin typeface="Courier New"/>
                <a:cs typeface="Courier New"/>
              </a:rPr>
              <a:t>v</a:t>
            </a:r>
            <a:r>
              <a:rPr dirty="0" sz="500" spc="10" b="1">
                <a:latin typeface="Courier New"/>
                <a:cs typeface="Courier New"/>
              </a:rPr>
              <a:t>e</a:t>
            </a:r>
            <a:r>
              <a:rPr dirty="0" sz="500" spc="15" b="1">
                <a:latin typeface="Courier New"/>
                <a:cs typeface="Courier New"/>
              </a:rPr>
              <a:t>_</a:t>
            </a:r>
            <a:r>
              <a:rPr dirty="0" sz="500" spc="10" b="1">
                <a:latin typeface="Courier New"/>
                <a:cs typeface="Courier New"/>
              </a:rPr>
              <a:t>f</a:t>
            </a:r>
            <a:r>
              <a:rPr dirty="0" sz="500" spc="15" b="1">
                <a:latin typeface="Courier New"/>
                <a:cs typeface="Courier New"/>
              </a:rPr>
              <a:t>o</a:t>
            </a:r>
            <a:r>
              <a:rPr dirty="0" sz="500" spc="10" b="1">
                <a:latin typeface="Courier New"/>
                <a:cs typeface="Courier New"/>
              </a:rPr>
              <a:t>r</a:t>
            </a:r>
            <a:r>
              <a:rPr dirty="0" sz="500" spc="15" b="1">
                <a:latin typeface="Courier New"/>
                <a:cs typeface="Courier New"/>
              </a:rPr>
              <a:t>k(</a:t>
            </a:r>
            <a:r>
              <a:rPr dirty="0" sz="500" spc="10" b="1">
                <a:latin typeface="Courier New"/>
                <a:cs typeface="Courier New"/>
              </a:rPr>
              <a:t>i</a:t>
            </a:r>
            <a:r>
              <a:rPr dirty="0" sz="500" spc="15" b="1">
                <a:latin typeface="Courier New"/>
                <a:cs typeface="Courier New"/>
              </a:rPr>
              <a:t>);  </a:t>
            </a:r>
            <a:r>
              <a:rPr dirty="0" sz="500" spc="10" b="1">
                <a:latin typeface="Courier New"/>
                <a:cs typeface="Courier New"/>
              </a:rPr>
              <a:t>else</a:t>
            </a:r>
            <a:r>
              <a:rPr dirty="0" sz="500" spc="5" b="1">
                <a:latin typeface="Courier New"/>
                <a:cs typeface="Courier New"/>
              </a:rPr>
              <a:t> </a:t>
            </a:r>
            <a:r>
              <a:rPr dirty="0" sz="500" spc="15" b="1">
                <a:latin typeface="Courier New"/>
                <a:cs typeface="Courier New"/>
              </a:rPr>
              <a:t>{</a:t>
            </a:r>
            <a:endParaRPr sz="500">
              <a:latin typeface="Courier New"/>
              <a:cs typeface="Courier New"/>
            </a:endParaRPr>
          </a:p>
          <a:p>
            <a:pPr marL="240665">
              <a:lnSpc>
                <a:spcPts val="535"/>
              </a:lnSpc>
            </a:pPr>
            <a:r>
              <a:rPr dirty="0" sz="500" spc="10" b="1">
                <a:latin typeface="Courier New"/>
                <a:cs typeface="Courier New"/>
              </a:rPr>
              <a:t>take_fork((i+4)%5);</a:t>
            </a:r>
            <a:r>
              <a:rPr dirty="0" sz="400" spc="10">
                <a:latin typeface="Courier New"/>
                <a:cs typeface="Courier New"/>
              </a:rPr>
              <a:t>//right</a:t>
            </a:r>
            <a:endParaRPr sz="400">
              <a:latin typeface="Courier New"/>
              <a:cs typeface="Courier New"/>
            </a:endParaRPr>
          </a:p>
          <a:p>
            <a:pPr marL="99695">
              <a:lnSpc>
                <a:spcPts val="434"/>
              </a:lnSpc>
              <a:tabLst>
                <a:tab pos="560705" algn="l"/>
                <a:tab pos="784860" algn="l"/>
              </a:tabLst>
            </a:pPr>
            <a:r>
              <a:rPr dirty="0" sz="400">
                <a:latin typeface="Courier New"/>
                <a:cs typeface="Courier New"/>
              </a:rPr>
              <a:t>fork</a:t>
            </a:r>
            <a:r>
              <a:rPr dirty="0" sz="400" spc="-114">
                <a:latin typeface="Courier New"/>
                <a:cs typeface="Courier New"/>
              </a:rPr>
              <a:t> </a:t>
            </a:r>
            <a:r>
              <a:rPr dirty="0" u="dash" sz="40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dash" sz="40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  </a:t>
            </a:r>
            <a:r>
              <a:rPr dirty="0" u="dash" sz="400" spc="-75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sz="400">
                <a:latin typeface="Courier New"/>
                <a:cs typeface="Courier New"/>
              </a:rPr>
              <a:t>	</a:t>
            </a:r>
            <a:r>
              <a:rPr dirty="0" u="dash" sz="40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dash" sz="40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	</a:t>
            </a:r>
            <a:endParaRPr sz="400">
              <a:latin typeface="Courier New"/>
              <a:cs typeface="Courier New"/>
            </a:endParaRPr>
          </a:p>
          <a:p>
            <a:pPr marL="400685">
              <a:lnSpc>
                <a:spcPct val="100000"/>
              </a:lnSpc>
              <a:spcBef>
                <a:spcPts val="10"/>
              </a:spcBef>
            </a:pPr>
            <a:r>
              <a:rPr dirty="0" sz="500" spc="10" b="1">
                <a:latin typeface="Courier New"/>
                <a:cs typeface="Courier New"/>
              </a:rPr>
              <a:t>eat</a:t>
            </a:r>
            <a:endParaRPr sz="500">
              <a:latin typeface="Courier New"/>
              <a:cs typeface="Courier New"/>
            </a:endParaRPr>
          </a:p>
          <a:p>
            <a:pPr marL="240665" marR="143510">
              <a:lnSpc>
                <a:spcPct val="106000"/>
              </a:lnSpc>
            </a:pPr>
            <a:r>
              <a:rPr dirty="0" sz="500" spc="10" b="1">
                <a:latin typeface="Courier New"/>
                <a:cs typeface="Courier New"/>
              </a:rPr>
              <a:t>leave_fork(i); </a:t>
            </a:r>
            <a:r>
              <a:rPr dirty="0" sz="500" spc="15" b="1">
                <a:latin typeface="Courier New"/>
                <a:cs typeface="Courier New"/>
              </a:rPr>
              <a:t> </a:t>
            </a:r>
            <a:r>
              <a:rPr dirty="0" sz="500" spc="10" b="1">
                <a:latin typeface="Courier New"/>
                <a:cs typeface="Courier New"/>
              </a:rPr>
              <a:t>leave_fork</a:t>
            </a:r>
            <a:r>
              <a:rPr dirty="0" sz="500" spc="-5" b="1">
                <a:latin typeface="Courier New"/>
                <a:cs typeface="Courier New"/>
              </a:rPr>
              <a:t> </a:t>
            </a:r>
            <a:r>
              <a:rPr dirty="0" sz="500" spc="10" b="1">
                <a:latin typeface="Courier New"/>
                <a:cs typeface="Courier New"/>
              </a:rPr>
              <a:t>((i+4)%5);</a:t>
            </a:r>
            <a:endParaRPr sz="500">
              <a:latin typeface="Courier New"/>
              <a:cs typeface="Courier New"/>
            </a:endParaRPr>
          </a:p>
          <a:p>
            <a:pPr marL="160655">
              <a:lnSpc>
                <a:spcPct val="100000"/>
              </a:lnSpc>
              <a:spcBef>
                <a:spcPts val="40"/>
              </a:spcBef>
            </a:pPr>
            <a:r>
              <a:rPr dirty="0" sz="500" spc="15" b="1">
                <a:latin typeface="Courier New"/>
                <a:cs typeface="Courier New"/>
              </a:rPr>
              <a:t>}</a:t>
            </a:r>
            <a:endParaRPr sz="500">
              <a:latin typeface="Courier New"/>
              <a:cs typeface="Courier New"/>
            </a:endParaRPr>
          </a:p>
          <a:p>
            <a:pPr marL="80645">
              <a:lnSpc>
                <a:spcPct val="100000"/>
              </a:lnSpc>
              <a:spcBef>
                <a:spcPts val="35"/>
              </a:spcBef>
            </a:pPr>
            <a:r>
              <a:rPr dirty="0" sz="500" spc="15" b="1">
                <a:latin typeface="Courier New"/>
                <a:cs typeface="Courier New"/>
              </a:rPr>
              <a:t>}</a:t>
            </a:r>
            <a:endParaRPr sz="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dirty="0" sz="500" spc="15" b="1">
                <a:latin typeface="Courier New"/>
                <a:cs typeface="Courier New"/>
              </a:rPr>
              <a:t>}</a:t>
            </a:r>
            <a:endParaRPr sz="500">
              <a:latin typeface="Courier New"/>
              <a:cs typeface="Courier New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86017" y="5066689"/>
            <a:ext cx="826618" cy="67802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970267" y="5161281"/>
            <a:ext cx="393065" cy="3308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R="5080" indent="-1270">
              <a:lnSpc>
                <a:spcPct val="98300"/>
              </a:lnSpc>
              <a:spcBef>
                <a:spcPts val="135"/>
              </a:spcBef>
            </a:pPr>
            <a:r>
              <a:rPr dirty="0" sz="500" spc="5">
                <a:latin typeface="Arial MT"/>
                <a:cs typeface="Arial MT"/>
              </a:rPr>
              <a:t>is it </a:t>
            </a:r>
            <a:r>
              <a:rPr dirty="0" sz="500" spc="10">
                <a:latin typeface="Arial MT"/>
                <a:cs typeface="Arial MT"/>
              </a:rPr>
              <a:t>possible </a:t>
            </a:r>
            <a:r>
              <a:rPr dirty="0" sz="500" spc="-125">
                <a:latin typeface="Arial MT"/>
                <a:cs typeface="Arial MT"/>
              </a:rPr>
              <a:t> </a:t>
            </a:r>
            <a:r>
              <a:rPr dirty="0" sz="500" spc="10">
                <a:latin typeface="Arial MT"/>
                <a:cs typeface="Arial MT"/>
              </a:rPr>
              <a:t>that </a:t>
            </a:r>
            <a:r>
              <a:rPr dirty="0" sz="500" spc="5">
                <a:latin typeface="Arial MT"/>
                <a:cs typeface="Arial MT"/>
              </a:rPr>
              <a:t>all </a:t>
            </a:r>
            <a:r>
              <a:rPr dirty="0" sz="500" spc="10">
                <a:latin typeface="Arial MT"/>
                <a:cs typeface="Arial MT"/>
              </a:rPr>
              <a:t> </a:t>
            </a:r>
            <a:r>
              <a:rPr dirty="0" sz="500" spc="10">
                <a:latin typeface="Arial MT"/>
                <a:cs typeface="Arial MT"/>
              </a:rPr>
              <a:t>philoso</a:t>
            </a:r>
            <a:r>
              <a:rPr dirty="0" sz="500" spc="10">
                <a:latin typeface="Arial MT"/>
                <a:cs typeface="Arial MT"/>
              </a:rPr>
              <a:t>p</a:t>
            </a:r>
            <a:r>
              <a:rPr dirty="0" sz="500" spc="15">
                <a:latin typeface="Arial MT"/>
                <a:cs typeface="Arial MT"/>
              </a:rPr>
              <a:t>he</a:t>
            </a:r>
            <a:r>
              <a:rPr dirty="0" sz="500">
                <a:latin typeface="Arial MT"/>
                <a:cs typeface="Arial MT"/>
              </a:rPr>
              <a:t>r</a:t>
            </a:r>
            <a:r>
              <a:rPr dirty="0" sz="500" spc="5">
                <a:latin typeface="Arial MT"/>
                <a:cs typeface="Arial MT"/>
              </a:rPr>
              <a:t>s  </a:t>
            </a:r>
            <a:r>
              <a:rPr dirty="0" sz="500" spc="10">
                <a:latin typeface="Arial MT"/>
                <a:cs typeface="Arial MT"/>
              </a:rPr>
              <a:t>starve?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94226" y="4028694"/>
            <a:ext cx="2667000" cy="1998345"/>
          </a:xfrm>
          <a:custGeom>
            <a:avLst/>
            <a:gdLst/>
            <a:ahLst/>
            <a:cxnLst/>
            <a:rect l="l" t="t" r="r" b="b"/>
            <a:pathLst>
              <a:path w="2667000" h="1998345">
                <a:moveTo>
                  <a:pt x="0" y="1997963"/>
                </a:moveTo>
                <a:lnTo>
                  <a:pt x="2666999" y="1997963"/>
                </a:lnTo>
                <a:lnTo>
                  <a:pt x="2666999" y="0"/>
                </a:lnTo>
                <a:lnTo>
                  <a:pt x="0" y="0"/>
                </a:lnTo>
                <a:lnTo>
                  <a:pt x="0" y="199796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13153" y="6801866"/>
            <a:ext cx="1471930" cy="2222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1250" spc="15">
                <a:latin typeface="Arial MT"/>
                <a:cs typeface="Arial MT"/>
              </a:rPr>
              <a:t>Dining</a:t>
            </a:r>
            <a:r>
              <a:rPr dirty="0" sz="1250" spc="-35">
                <a:latin typeface="Arial MT"/>
                <a:cs typeface="Arial MT"/>
              </a:rPr>
              <a:t> </a:t>
            </a:r>
            <a:r>
              <a:rPr dirty="0" sz="1250" spc="15">
                <a:latin typeface="Arial MT"/>
                <a:cs typeface="Arial MT"/>
              </a:rPr>
              <a:t>Philosophers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10639" y="7402017"/>
            <a:ext cx="1381125" cy="1271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9535" marR="657225" indent="-90170">
              <a:lnSpc>
                <a:spcPct val="120000"/>
              </a:lnSpc>
              <a:spcBef>
                <a:spcPts val="90"/>
              </a:spcBef>
            </a:pPr>
            <a:r>
              <a:rPr dirty="0" sz="550" spc="20" b="1">
                <a:latin typeface="Courier New"/>
                <a:cs typeface="Courier New"/>
              </a:rPr>
              <a:t>philosopher(i)</a:t>
            </a:r>
            <a:r>
              <a:rPr dirty="0" sz="550" spc="-55" b="1">
                <a:latin typeface="Courier New"/>
                <a:cs typeface="Courier New"/>
              </a:rPr>
              <a:t> </a:t>
            </a:r>
            <a:r>
              <a:rPr dirty="0" sz="550" spc="20" b="1">
                <a:latin typeface="Courier New"/>
                <a:cs typeface="Courier New"/>
              </a:rPr>
              <a:t>{ </a:t>
            </a:r>
            <a:r>
              <a:rPr dirty="0" sz="550" spc="-315" b="1">
                <a:latin typeface="Courier New"/>
                <a:cs typeface="Courier New"/>
              </a:rPr>
              <a:t> </a:t>
            </a:r>
            <a:r>
              <a:rPr dirty="0" sz="550" spc="20" b="1">
                <a:latin typeface="Courier New"/>
                <a:cs typeface="Courier New"/>
              </a:rPr>
              <a:t>while</a:t>
            </a:r>
            <a:r>
              <a:rPr dirty="0" sz="550" spc="-30" b="1">
                <a:latin typeface="Courier New"/>
                <a:cs typeface="Courier New"/>
              </a:rPr>
              <a:t> </a:t>
            </a:r>
            <a:r>
              <a:rPr dirty="0" sz="550" spc="20" b="1">
                <a:latin typeface="Courier New"/>
                <a:cs typeface="Courier New"/>
              </a:rPr>
              <a:t>(true)</a:t>
            </a:r>
            <a:r>
              <a:rPr dirty="0" sz="550" spc="-20" b="1">
                <a:latin typeface="Courier New"/>
                <a:cs typeface="Courier New"/>
              </a:rPr>
              <a:t> </a:t>
            </a:r>
            <a:r>
              <a:rPr dirty="0" sz="550" spc="20" b="1">
                <a:latin typeface="Courier New"/>
                <a:cs typeface="Courier New"/>
              </a:rPr>
              <a:t>{</a:t>
            </a:r>
            <a:endParaRPr sz="550">
              <a:latin typeface="Courier New"/>
              <a:cs typeface="Courier New"/>
            </a:endParaRPr>
          </a:p>
          <a:p>
            <a:pPr marL="179070">
              <a:lnSpc>
                <a:spcPct val="100000"/>
              </a:lnSpc>
              <a:spcBef>
                <a:spcPts val="90"/>
              </a:spcBef>
            </a:pPr>
            <a:r>
              <a:rPr dirty="0" sz="550" spc="20" b="1">
                <a:latin typeface="Courier New"/>
                <a:cs typeface="Courier New"/>
              </a:rPr>
              <a:t>P(mutex);</a:t>
            </a:r>
            <a:r>
              <a:rPr dirty="0" sz="550" spc="-25" b="1">
                <a:latin typeface="Courier New"/>
                <a:cs typeface="Courier New"/>
              </a:rPr>
              <a:t> </a:t>
            </a:r>
            <a:r>
              <a:rPr dirty="0" sz="450" spc="10">
                <a:latin typeface="Courier New"/>
                <a:cs typeface="Courier New"/>
              </a:rPr>
              <a:t>//binary</a:t>
            </a:r>
            <a:r>
              <a:rPr dirty="0" sz="450" spc="-20">
                <a:latin typeface="Courier New"/>
                <a:cs typeface="Courier New"/>
              </a:rPr>
              <a:t> </a:t>
            </a:r>
            <a:r>
              <a:rPr dirty="0" sz="450" spc="10">
                <a:latin typeface="Courier New"/>
                <a:cs typeface="Courier New"/>
              </a:rPr>
              <a:t>semaphore</a:t>
            </a:r>
            <a:endParaRPr sz="450">
              <a:latin typeface="Courier New"/>
              <a:cs typeface="Courier New"/>
            </a:endParaRPr>
          </a:p>
          <a:p>
            <a:pPr marL="268605">
              <a:lnSpc>
                <a:spcPct val="100000"/>
              </a:lnSpc>
              <a:spcBef>
                <a:spcPts val="120"/>
              </a:spcBef>
            </a:pPr>
            <a:r>
              <a:rPr dirty="0" sz="550" spc="20" b="1">
                <a:latin typeface="Courier New"/>
                <a:cs typeface="Courier New"/>
              </a:rPr>
              <a:t>think();</a:t>
            </a:r>
            <a:endParaRPr sz="550">
              <a:latin typeface="Courier New"/>
              <a:cs typeface="Courier New"/>
            </a:endParaRPr>
          </a:p>
          <a:p>
            <a:pPr marL="268605">
              <a:lnSpc>
                <a:spcPct val="100000"/>
              </a:lnSpc>
              <a:spcBef>
                <a:spcPts val="90"/>
              </a:spcBef>
            </a:pPr>
            <a:r>
              <a:rPr dirty="0" sz="550" spc="20" b="1">
                <a:latin typeface="Courier New"/>
                <a:cs typeface="Courier New"/>
              </a:rPr>
              <a:t>take_fork(i);</a:t>
            </a:r>
            <a:r>
              <a:rPr dirty="0" sz="550" spc="-20" b="1">
                <a:latin typeface="Courier New"/>
                <a:cs typeface="Courier New"/>
              </a:rPr>
              <a:t> </a:t>
            </a:r>
            <a:r>
              <a:rPr dirty="0" sz="450" spc="10">
                <a:latin typeface="Courier New"/>
                <a:cs typeface="Courier New"/>
              </a:rPr>
              <a:t>//left</a:t>
            </a:r>
            <a:r>
              <a:rPr dirty="0" sz="450" spc="-20">
                <a:latin typeface="Courier New"/>
                <a:cs typeface="Courier New"/>
              </a:rPr>
              <a:t> </a:t>
            </a:r>
            <a:r>
              <a:rPr dirty="0" sz="450" spc="10">
                <a:latin typeface="Courier New"/>
                <a:cs typeface="Courier New"/>
              </a:rPr>
              <a:t>fork</a:t>
            </a:r>
            <a:endParaRPr sz="450">
              <a:latin typeface="Courier New"/>
              <a:cs typeface="Courier New"/>
            </a:endParaRPr>
          </a:p>
          <a:p>
            <a:pPr marL="268605">
              <a:lnSpc>
                <a:spcPts val="650"/>
              </a:lnSpc>
              <a:spcBef>
                <a:spcPts val="95"/>
              </a:spcBef>
            </a:pPr>
            <a:r>
              <a:rPr dirty="0" sz="550" spc="15" b="1">
                <a:latin typeface="Courier New"/>
                <a:cs typeface="Courier New"/>
              </a:rPr>
              <a:t>take_fork((i+4)%5);</a:t>
            </a:r>
            <a:r>
              <a:rPr dirty="0" sz="450" spc="15">
                <a:latin typeface="Courier New"/>
                <a:cs typeface="Courier New"/>
              </a:rPr>
              <a:t>//right</a:t>
            </a:r>
            <a:endParaRPr sz="450">
              <a:latin typeface="Courier New"/>
              <a:cs typeface="Courier New"/>
            </a:endParaRPr>
          </a:p>
          <a:p>
            <a:pPr marL="99695">
              <a:lnSpc>
                <a:spcPts val="530"/>
              </a:lnSpc>
            </a:pPr>
            <a:r>
              <a:rPr dirty="0" sz="450" spc="10">
                <a:latin typeface="Courier New"/>
                <a:cs typeface="Courier New"/>
              </a:rPr>
              <a:t>fork</a:t>
            </a:r>
            <a:endParaRPr sz="450">
              <a:latin typeface="Courier New"/>
              <a:cs typeface="Courier New"/>
            </a:endParaRPr>
          </a:p>
          <a:p>
            <a:pPr marL="268605">
              <a:lnSpc>
                <a:spcPct val="100000"/>
              </a:lnSpc>
              <a:spcBef>
                <a:spcPts val="110"/>
              </a:spcBef>
            </a:pPr>
            <a:r>
              <a:rPr dirty="0" sz="550" spc="20" b="1">
                <a:latin typeface="Courier New"/>
                <a:cs typeface="Courier New"/>
              </a:rPr>
              <a:t>---</a:t>
            </a:r>
            <a:r>
              <a:rPr dirty="0" sz="550" spc="-25" b="1">
                <a:latin typeface="Courier New"/>
                <a:cs typeface="Courier New"/>
              </a:rPr>
              <a:t> </a:t>
            </a:r>
            <a:r>
              <a:rPr dirty="0" sz="550" spc="20" b="1">
                <a:latin typeface="Courier New"/>
                <a:cs typeface="Courier New"/>
              </a:rPr>
              <a:t>eat</a:t>
            </a:r>
            <a:r>
              <a:rPr dirty="0" sz="550" spc="-20" b="1">
                <a:latin typeface="Courier New"/>
                <a:cs typeface="Courier New"/>
              </a:rPr>
              <a:t> </a:t>
            </a:r>
            <a:r>
              <a:rPr dirty="0" sz="550" spc="20" b="1">
                <a:latin typeface="Courier New"/>
                <a:cs typeface="Courier New"/>
              </a:rPr>
              <a:t>-----</a:t>
            </a:r>
            <a:endParaRPr sz="550">
              <a:latin typeface="Courier New"/>
              <a:cs typeface="Courier New"/>
            </a:endParaRPr>
          </a:p>
          <a:p>
            <a:pPr marL="268605" marR="165735">
              <a:lnSpc>
                <a:spcPct val="118200"/>
              </a:lnSpc>
            </a:pPr>
            <a:r>
              <a:rPr dirty="0" sz="550" spc="20" b="1">
                <a:latin typeface="Courier New"/>
                <a:cs typeface="Courier New"/>
              </a:rPr>
              <a:t>leave_fork(i); </a:t>
            </a:r>
            <a:r>
              <a:rPr dirty="0" sz="550" spc="25" b="1">
                <a:latin typeface="Courier New"/>
                <a:cs typeface="Courier New"/>
              </a:rPr>
              <a:t> </a:t>
            </a:r>
            <a:r>
              <a:rPr dirty="0" sz="550" spc="20" b="1">
                <a:latin typeface="Courier New"/>
                <a:cs typeface="Courier New"/>
              </a:rPr>
              <a:t>leave_fork</a:t>
            </a:r>
            <a:r>
              <a:rPr dirty="0" sz="550" spc="-65" b="1">
                <a:latin typeface="Courier New"/>
                <a:cs typeface="Courier New"/>
              </a:rPr>
              <a:t> </a:t>
            </a:r>
            <a:r>
              <a:rPr dirty="0" sz="550" spc="20" b="1">
                <a:latin typeface="Courier New"/>
                <a:cs typeface="Courier New"/>
              </a:rPr>
              <a:t>((i+4)%5);</a:t>
            </a:r>
            <a:endParaRPr sz="550">
              <a:latin typeface="Courier New"/>
              <a:cs typeface="Courier New"/>
            </a:endParaRPr>
          </a:p>
          <a:p>
            <a:pPr marL="178435">
              <a:lnSpc>
                <a:spcPct val="100000"/>
              </a:lnSpc>
              <a:spcBef>
                <a:spcPts val="120"/>
              </a:spcBef>
            </a:pPr>
            <a:r>
              <a:rPr dirty="0" sz="550" spc="20" b="1">
                <a:latin typeface="Courier New"/>
                <a:cs typeface="Courier New"/>
              </a:rPr>
              <a:t>V(mutex);</a:t>
            </a:r>
            <a:endParaRPr sz="550">
              <a:latin typeface="Courier New"/>
              <a:cs typeface="Courier New"/>
            </a:endParaRPr>
          </a:p>
          <a:p>
            <a:pPr marL="89535">
              <a:lnSpc>
                <a:spcPct val="100000"/>
              </a:lnSpc>
              <a:spcBef>
                <a:spcPts val="120"/>
              </a:spcBef>
            </a:pPr>
            <a:r>
              <a:rPr dirty="0" sz="550" spc="20" b="1">
                <a:latin typeface="Courier New"/>
                <a:cs typeface="Courier New"/>
              </a:rPr>
              <a:t>}</a:t>
            </a:r>
            <a:endParaRPr sz="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550" spc="20" b="1">
                <a:latin typeface="Courier New"/>
                <a:cs typeface="Courier New"/>
              </a:rPr>
              <a:t>}</a:t>
            </a:r>
            <a:endParaRPr sz="550">
              <a:latin typeface="Courier New"/>
              <a:cs typeface="Courier New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10585" y="7805317"/>
            <a:ext cx="889102" cy="57211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861309" y="7883145"/>
            <a:ext cx="519430" cy="3314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R="5080" indent="-1270">
              <a:lnSpc>
                <a:spcPct val="98700"/>
              </a:lnSpc>
              <a:spcBef>
                <a:spcPts val="135"/>
              </a:spcBef>
            </a:pPr>
            <a:r>
              <a:rPr dirty="0" sz="500" spc="10">
                <a:latin typeface="Arial MT"/>
                <a:cs typeface="Arial MT"/>
              </a:rPr>
              <a:t>at </a:t>
            </a:r>
            <a:r>
              <a:rPr dirty="0" sz="500" spc="15">
                <a:latin typeface="Arial MT"/>
                <a:cs typeface="Arial MT"/>
              </a:rPr>
              <a:t>most how </a:t>
            </a:r>
            <a:r>
              <a:rPr dirty="0" sz="500" spc="20">
                <a:latin typeface="Arial MT"/>
                <a:cs typeface="Arial MT"/>
              </a:rPr>
              <a:t> </a:t>
            </a:r>
            <a:r>
              <a:rPr dirty="0" sz="500" spc="15">
                <a:latin typeface="Arial MT"/>
                <a:cs typeface="Arial MT"/>
              </a:rPr>
              <a:t>many </a:t>
            </a:r>
            <a:r>
              <a:rPr dirty="0" sz="500" spc="20">
                <a:latin typeface="Arial MT"/>
                <a:cs typeface="Arial MT"/>
              </a:rPr>
              <a:t> </a:t>
            </a:r>
            <a:r>
              <a:rPr dirty="0" sz="500" spc="10">
                <a:latin typeface="Arial MT"/>
                <a:cs typeface="Arial MT"/>
              </a:rPr>
              <a:t>philoso</a:t>
            </a:r>
            <a:r>
              <a:rPr dirty="0" sz="500" spc="10">
                <a:latin typeface="Arial MT"/>
                <a:cs typeface="Arial MT"/>
              </a:rPr>
              <a:t>p</a:t>
            </a:r>
            <a:r>
              <a:rPr dirty="0" sz="500" spc="15">
                <a:latin typeface="Arial MT"/>
                <a:cs typeface="Arial MT"/>
              </a:rPr>
              <a:t>he</a:t>
            </a:r>
            <a:r>
              <a:rPr dirty="0" sz="500">
                <a:latin typeface="Arial MT"/>
                <a:cs typeface="Arial MT"/>
              </a:rPr>
              <a:t>r</a:t>
            </a:r>
            <a:r>
              <a:rPr dirty="0" sz="500" spc="10">
                <a:latin typeface="Arial MT"/>
                <a:cs typeface="Arial MT"/>
              </a:rPr>
              <a:t>s</a:t>
            </a:r>
            <a:r>
              <a:rPr dirty="0" sz="500" spc="5">
                <a:latin typeface="Arial MT"/>
                <a:cs typeface="Arial MT"/>
              </a:rPr>
              <a:t> </a:t>
            </a:r>
            <a:r>
              <a:rPr dirty="0" sz="500" spc="10">
                <a:latin typeface="Arial MT"/>
                <a:cs typeface="Arial MT"/>
              </a:rPr>
              <a:t>can  </a:t>
            </a:r>
            <a:r>
              <a:rPr dirty="0" sz="500" spc="10">
                <a:latin typeface="Arial MT"/>
                <a:cs typeface="Arial MT"/>
              </a:rPr>
              <a:t>eat</a:t>
            </a:r>
            <a:r>
              <a:rPr dirty="0" sz="500" spc="-15">
                <a:latin typeface="Arial MT"/>
                <a:cs typeface="Arial MT"/>
              </a:rPr>
              <a:t> </a:t>
            </a:r>
            <a:r>
              <a:rPr dirty="0" sz="500" spc="10">
                <a:latin typeface="Arial MT"/>
                <a:cs typeface="Arial MT"/>
              </a:rPr>
              <a:t>together?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08119" y="6679692"/>
            <a:ext cx="2667000" cy="1998345"/>
          </a:xfrm>
          <a:custGeom>
            <a:avLst/>
            <a:gdLst/>
            <a:ahLst/>
            <a:cxnLst/>
            <a:rect l="l" t="t" r="r" b="b"/>
            <a:pathLst>
              <a:path w="2667000" h="1998345">
                <a:moveTo>
                  <a:pt x="0" y="1997963"/>
                </a:moveTo>
                <a:lnTo>
                  <a:pt x="2666999" y="1997963"/>
                </a:lnTo>
                <a:lnTo>
                  <a:pt x="2666999" y="0"/>
                </a:lnTo>
                <a:lnTo>
                  <a:pt x="0" y="0"/>
                </a:lnTo>
                <a:lnTo>
                  <a:pt x="0" y="199796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764022" y="6876543"/>
            <a:ext cx="1339215" cy="37084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78105" marR="5080" indent="-78740">
              <a:lnSpc>
                <a:spcPts val="1310"/>
              </a:lnSpc>
              <a:spcBef>
                <a:spcPts val="225"/>
              </a:spcBef>
            </a:pPr>
            <a:r>
              <a:rPr dirty="0" sz="1150" spc="5">
                <a:latin typeface="Arial MT"/>
                <a:cs typeface="Arial MT"/>
              </a:rPr>
              <a:t>Dining Philosophers </a:t>
            </a:r>
            <a:r>
              <a:rPr dirty="0" sz="1150" spc="-305">
                <a:latin typeface="Arial MT"/>
                <a:cs typeface="Arial MT"/>
              </a:rPr>
              <a:t> </a:t>
            </a:r>
            <a:r>
              <a:rPr dirty="0" sz="1150" spc="5">
                <a:latin typeface="Arial MT"/>
                <a:cs typeface="Arial MT"/>
              </a:rPr>
              <a:t>(Correct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 spc="5">
                <a:latin typeface="Arial MT"/>
                <a:cs typeface="Arial MT"/>
              </a:rPr>
              <a:t>Solution)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93307" y="7573518"/>
            <a:ext cx="462915" cy="231775"/>
          </a:xfrm>
          <a:custGeom>
            <a:avLst/>
            <a:gdLst/>
            <a:ahLst/>
            <a:cxnLst/>
            <a:rect l="l" t="t" r="r" b="b"/>
            <a:pathLst>
              <a:path w="462914" h="231775">
                <a:moveTo>
                  <a:pt x="231647" y="0"/>
                </a:moveTo>
                <a:lnTo>
                  <a:pt x="170038" y="4134"/>
                </a:lnTo>
                <a:lnTo>
                  <a:pt x="114695" y="15804"/>
                </a:lnTo>
                <a:lnTo>
                  <a:pt x="67817" y="33908"/>
                </a:lnTo>
                <a:lnTo>
                  <a:pt x="31608" y="57347"/>
                </a:lnTo>
                <a:lnTo>
                  <a:pt x="0" y="115823"/>
                </a:lnTo>
                <a:lnTo>
                  <a:pt x="8269" y="146628"/>
                </a:lnTo>
                <a:lnTo>
                  <a:pt x="67817" y="197738"/>
                </a:lnTo>
                <a:lnTo>
                  <a:pt x="114695" y="215843"/>
                </a:lnTo>
                <a:lnTo>
                  <a:pt x="170038" y="227513"/>
                </a:lnTo>
                <a:lnTo>
                  <a:pt x="231647" y="231647"/>
                </a:lnTo>
                <a:lnTo>
                  <a:pt x="292936" y="227513"/>
                </a:lnTo>
                <a:lnTo>
                  <a:pt x="348064" y="215843"/>
                </a:lnTo>
                <a:lnTo>
                  <a:pt x="394811" y="197738"/>
                </a:lnTo>
                <a:lnTo>
                  <a:pt x="430953" y="174300"/>
                </a:lnTo>
                <a:lnTo>
                  <a:pt x="462533" y="115823"/>
                </a:lnTo>
                <a:lnTo>
                  <a:pt x="454268" y="85019"/>
                </a:lnTo>
                <a:lnTo>
                  <a:pt x="394811" y="33908"/>
                </a:lnTo>
                <a:lnTo>
                  <a:pt x="348064" y="15804"/>
                </a:lnTo>
                <a:lnTo>
                  <a:pt x="292936" y="4134"/>
                </a:lnTo>
                <a:lnTo>
                  <a:pt x="23164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327904" y="7405675"/>
            <a:ext cx="1947545" cy="62357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5095" indent="-100330">
              <a:lnSpc>
                <a:spcPct val="100000"/>
              </a:lnSpc>
              <a:spcBef>
                <a:spcPts val="305"/>
              </a:spcBef>
              <a:buChar char="•"/>
              <a:tabLst>
                <a:tab pos="125730" algn="l"/>
              </a:tabLst>
            </a:pPr>
            <a:r>
              <a:rPr dirty="0" sz="800">
                <a:latin typeface="Arial MT"/>
                <a:cs typeface="Arial MT"/>
              </a:rPr>
              <a:t>state[i] </a:t>
            </a:r>
            <a:r>
              <a:rPr dirty="0" sz="800" spc="5">
                <a:latin typeface="Arial MT"/>
                <a:cs typeface="Arial MT"/>
              </a:rPr>
              <a:t>: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5">
                <a:latin typeface="Arial MT"/>
                <a:cs typeface="Arial MT"/>
              </a:rPr>
              <a:t>state of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i="1">
                <a:latin typeface="Arial"/>
                <a:cs typeface="Arial"/>
              </a:rPr>
              <a:t>i</a:t>
            </a:r>
            <a:r>
              <a:rPr dirty="0" sz="800">
                <a:latin typeface="Arial MT"/>
                <a:cs typeface="Arial MT"/>
              </a:rPr>
              <a:t>th </a:t>
            </a:r>
            <a:r>
              <a:rPr dirty="0" sz="800" spc="5">
                <a:latin typeface="Arial MT"/>
                <a:cs typeface="Arial MT"/>
              </a:rPr>
              <a:t>philosopher</a:t>
            </a:r>
            <a:endParaRPr sz="800">
              <a:latin typeface="Arial MT"/>
              <a:cs typeface="Arial MT"/>
            </a:endParaRPr>
          </a:p>
          <a:p>
            <a:pPr lvl="1" marL="242570" indent="-83820">
              <a:lnSpc>
                <a:spcPct val="100000"/>
              </a:lnSpc>
              <a:spcBef>
                <a:spcPts val="210"/>
              </a:spcBef>
              <a:buChar char="–"/>
              <a:tabLst>
                <a:tab pos="243204" algn="l"/>
                <a:tab pos="1683385" algn="l"/>
              </a:tabLst>
            </a:pPr>
            <a:r>
              <a:rPr dirty="0" sz="800" spc="10">
                <a:latin typeface="Arial MT"/>
                <a:cs typeface="Arial MT"/>
              </a:rPr>
              <a:t>0</a:t>
            </a:r>
            <a:r>
              <a:rPr dirty="0" sz="800" spc="5">
                <a:latin typeface="Arial MT"/>
                <a:cs typeface="Arial MT"/>
              </a:rPr>
              <a:t> : </a:t>
            </a:r>
            <a:r>
              <a:rPr dirty="0" sz="800" spc="10">
                <a:latin typeface="Arial MT"/>
                <a:cs typeface="Arial MT"/>
              </a:rPr>
              <a:t>THINKING	</a:t>
            </a:r>
            <a:r>
              <a:rPr dirty="0" baseline="-13888" sz="600" spc="7">
                <a:latin typeface="Arial MT"/>
                <a:cs typeface="Arial MT"/>
              </a:rPr>
              <a:t>HUNGRY</a:t>
            </a:r>
            <a:endParaRPr baseline="-13888" sz="600">
              <a:latin typeface="Arial MT"/>
              <a:cs typeface="Arial MT"/>
            </a:endParaRPr>
          </a:p>
          <a:p>
            <a:pPr lvl="1" marL="242570" indent="-83820">
              <a:lnSpc>
                <a:spcPct val="100000"/>
              </a:lnSpc>
              <a:spcBef>
                <a:spcPts val="220"/>
              </a:spcBef>
              <a:buChar char="–"/>
              <a:tabLst>
                <a:tab pos="243204" algn="l"/>
              </a:tabLst>
            </a:pPr>
            <a:r>
              <a:rPr dirty="0" sz="800" spc="10">
                <a:latin typeface="Arial MT"/>
                <a:cs typeface="Arial MT"/>
              </a:rPr>
              <a:t>1</a:t>
            </a:r>
            <a:r>
              <a:rPr dirty="0" sz="800" spc="-5">
                <a:latin typeface="Arial MT"/>
                <a:cs typeface="Arial MT"/>
              </a:rPr>
              <a:t> </a:t>
            </a:r>
            <a:r>
              <a:rPr dirty="0" sz="800" spc="5">
                <a:latin typeface="Arial MT"/>
                <a:cs typeface="Arial MT"/>
              </a:rPr>
              <a:t>: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10">
                <a:latin typeface="Arial MT"/>
                <a:cs typeface="Arial MT"/>
              </a:rPr>
              <a:t>HUNGRY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 spc="5">
                <a:latin typeface="Arial MT"/>
                <a:cs typeface="Arial MT"/>
              </a:rPr>
              <a:t>(wait</a:t>
            </a:r>
            <a:r>
              <a:rPr dirty="0" sz="800">
                <a:latin typeface="Arial MT"/>
                <a:cs typeface="Arial MT"/>
              </a:rPr>
              <a:t> for </a:t>
            </a:r>
            <a:r>
              <a:rPr dirty="0" sz="800" spc="5">
                <a:latin typeface="Arial MT"/>
                <a:cs typeface="Arial MT"/>
              </a:rPr>
              <a:t>fork)</a:t>
            </a:r>
            <a:endParaRPr sz="800">
              <a:latin typeface="Arial MT"/>
              <a:cs typeface="Arial MT"/>
            </a:endParaRPr>
          </a:p>
          <a:p>
            <a:pPr lvl="1" marL="242570" indent="-83820">
              <a:lnSpc>
                <a:spcPct val="100000"/>
              </a:lnSpc>
              <a:spcBef>
                <a:spcPts val="229"/>
              </a:spcBef>
              <a:buChar char="–"/>
              <a:tabLst>
                <a:tab pos="243204" algn="l"/>
              </a:tabLst>
            </a:pPr>
            <a:r>
              <a:rPr dirty="0" sz="800" spc="10">
                <a:latin typeface="Arial MT"/>
                <a:cs typeface="Arial MT"/>
              </a:rPr>
              <a:t>2</a:t>
            </a:r>
            <a:r>
              <a:rPr dirty="0" sz="800" spc="-30">
                <a:latin typeface="Arial MT"/>
                <a:cs typeface="Arial MT"/>
              </a:rPr>
              <a:t> </a:t>
            </a:r>
            <a:r>
              <a:rPr dirty="0" sz="800" spc="5">
                <a:latin typeface="Arial MT"/>
                <a:cs typeface="Arial MT"/>
              </a:rPr>
              <a:t>:</a:t>
            </a:r>
            <a:r>
              <a:rPr dirty="0" sz="800" spc="-25">
                <a:latin typeface="Arial MT"/>
                <a:cs typeface="Arial MT"/>
              </a:rPr>
              <a:t> </a:t>
            </a:r>
            <a:r>
              <a:rPr dirty="0" sz="800" spc="10">
                <a:latin typeface="Arial MT"/>
                <a:cs typeface="Arial MT"/>
              </a:rPr>
              <a:t>EATING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513069" y="8183880"/>
            <a:ext cx="483870" cy="231775"/>
          </a:xfrm>
          <a:custGeom>
            <a:avLst/>
            <a:gdLst/>
            <a:ahLst/>
            <a:cxnLst/>
            <a:rect l="l" t="t" r="r" b="b"/>
            <a:pathLst>
              <a:path w="483870" h="231775">
                <a:moveTo>
                  <a:pt x="242315" y="0"/>
                </a:moveTo>
                <a:lnTo>
                  <a:pt x="177799" y="4134"/>
                </a:lnTo>
                <a:lnTo>
                  <a:pt x="119887" y="15804"/>
                </a:lnTo>
                <a:lnTo>
                  <a:pt x="70865" y="33908"/>
                </a:lnTo>
                <a:lnTo>
                  <a:pt x="33019" y="57347"/>
                </a:lnTo>
                <a:lnTo>
                  <a:pt x="0" y="115823"/>
                </a:lnTo>
                <a:lnTo>
                  <a:pt x="8635" y="146628"/>
                </a:lnTo>
                <a:lnTo>
                  <a:pt x="70865" y="197738"/>
                </a:lnTo>
                <a:lnTo>
                  <a:pt x="119887" y="215843"/>
                </a:lnTo>
                <a:lnTo>
                  <a:pt x="177799" y="227513"/>
                </a:lnTo>
                <a:lnTo>
                  <a:pt x="242315" y="231647"/>
                </a:lnTo>
                <a:lnTo>
                  <a:pt x="306510" y="227513"/>
                </a:lnTo>
                <a:lnTo>
                  <a:pt x="364207" y="215843"/>
                </a:lnTo>
                <a:lnTo>
                  <a:pt x="413099" y="197738"/>
                </a:lnTo>
                <a:lnTo>
                  <a:pt x="450878" y="174300"/>
                </a:lnTo>
                <a:lnTo>
                  <a:pt x="483869" y="115823"/>
                </a:lnTo>
                <a:lnTo>
                  <a:pt x="475237" y="85019"/>
                </a:lnTo>
                <a:lnTo>
                  <a:pt x="413099" y="33908"/>
                </a:lnTo>
                <a:lnTo>
                  <a:pt x="364207" y="15804"/>
                </a:lnTo>
                <a:lnTo>
                  <a:pt x="306510" y="4134"/>
                </a:lnTo>
                <a:lnTo>
                  <a:pt x="24231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621271" y="8251190"/>
            <a:ext cx="279400" cy="927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400" spc="20">
                <a:latin typeface="Arial MT"/>
                <a:cs typeface="Arial MT"/>
              </a:rPr>
              <a:t>TH</a:t>
            </a:r>
            <a:r>
              <a:rPr dirty="0" sz="400" spc="5">
                <a:latin typeface="Arial MT"/>
                <a:cs typeface="Arial MT"/>
              </a:rPr>
              <a:t>I</a:t>
            </a:r>
            <a:r>
              <a:rPr dirty="0" sz="400" spc="25">
                <a:latin typeface="Arial MT"/>
                <a:cs typeface="Arial MT"/>
              </a:rPr>
              <a:t>NK</a:t>
            </a:r>
            <a:r>
              <a:rPr dirty="0" sz="400" spc="5">
                <a:latin typeface="Arial MT"/>
                <a:cs typeface="Arial MT"/>
              </a:rPr>
              <a:t>I</a:t>
            </a:r>
            <a:r>
              <a:rPr dirty="0" sz="400" spc="25">
                <a:latin typeface="Arial MT"/>
                <a:cs typeface="Arial MT"/>
              </a:rPr>
              <a:t>NG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252209" y="8183880"/>
            <a:ext cx="421005" cy="231775"/>
          </a:xfrm>
          <a:custGeom>
            <a:avLst/>
            <a:gdLst/>
            <a:ahLst/>
            <a:cxnLst/>
            <a:rect l="l" t="t" r="r" b="b"/>
            <a:pathLst>
              <a:path w="421004" h="231775">
                <a:moveTo>
                  <a:pt x="210311" y="0"/>
                </a:moveTo>
                <a:lnTo>
                  <a:pt x="154252" y="4134"/>
                </a:lnTo>
                <a:lnTo>
                  <a:pt x="103970" y="15804"/>
                </a:lnTo>
                <a:lnTo>
                  <a:pt x="61436" y="33908"/>
                </a:lnTo>
                <a:lnTo>
                  <a:pt x="28617" y="57347"/>
                </a:lnTo>
                <a:lnTo>
                  <a:pt x="0" y="115823"/>
                </a:lnTo>
                <a:lnTo>
                  <a:pt x="7482" y="146628"/>
                </a:lnTo>
                <a:lnTo>
                  <a:pt x="61436" y="197738"/>
                </a:lnTo>
                <a:lnTo>
                  <a:pt x="103970" y="215843"/>
                </a:lnTo>
                <a:lnTo>
                  <a:pt x="154252" y="227513"/>
                </a:lnTo>
                <a:lnTo>
                  <a:pt x="210311" y="231647"/>
                </a:lnTo>
                <a:lnTo>
                  <a:pt x="266107" y="227513"/>
                </a:lnTo>
                <a:lnTo>
                  <a:pt x="316314" y="215843"/>
                </a:lnTo>
                <a:lnTo>
                  <a:pt x="358901" y="197738"/>
                </a:lnTo>
                <a:lnTo>
                  <a:pt x="391837" y="174300"/>
                </a:lnTo>
                <a:lnTo>
                  <a:pt x="420623" y="115823"/>
                </a:lnTo>
                <a:lnTo>
                  <a:pt x="413088" y="85019"/>
                </a:lnTo>
                <a:lnTo>
                  <a:pt x="358901" y="33908"/>
                </a:lnTo>
                <a:lnTo>
                  <a:pt x="316314" y="15804"/>
                </a:lnTo>
                <a:lnTo>
                  <a:pt x="266107" y="4134"/>
                </a:lnTo>
                <a:lnTo>
                  <a:pt x="21031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358125" y="8251190"/>
            <a:ext cx="220979" cy="927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400" spc="20">
                <a:latin typeface="Arial MT"/>
                <a:cs typeface="Arial MT"/>
              </a:rPr>
              <a:t>EAT</a:t>
            </a:r>
            <a:r>
              <a:rPr dirty="0" sz="400" spc="5">
                <a:latin typeface="Arial MT"/>
                <a:cs typeface="Arial MT"/>
              </a:rPr>
              <a:t>I</a:t>
            </a:r>
            <a:r>
              <a:rPr dirty="0" sz="400" spc="25">
                <a:latin typeface="Arial MT"/>
                <a:cs typeface="Arial MT"/>
              </a:rPr>
              <a:t>NG</a:t>
            </a:r>
            <a:endParaRPr sz="4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087748" y="6673215"/>
            <a:ext cx="2680335" cy="2011045"/>
            <a:chOff x="4087748" y="6673215"/>
            <a:chExt cx="2680335" cy="2011045"/>
          </a:xfrm>
        </p:grpSpPr>
        <p:sp>
          <p:nvSpPr>
            <p:cNvPr id="27" name="object 27"/>
            <p:cNvSpPr/>
            <p:nvPr/>
          </p:nvSpPr>
          <p:spPr>
            <a:xfrm>
              <a:off x="5722620" y="7783067"/>
              <a:ext cx="741045" cy="541020"/>
            </a:xfrm>
            <a:custGeom>
              <a:avLst/>
              <a:gdLst/>
              <a:ahLst/>
              <a:cxnLst/>
              <a:rect l="l" t="t" r="r" b="b"/>
              <a:pathLst>
                <a:path w="741045" h="541020">
                  <a:moveTo>
                    <a:pt x="318516" y="1524"/>
                  </a:moveTo>
                  <a:lnTo>
                    <a:pt x="295656" y="12192"/>
                  </a:lnTo>
                  <a:lnTo>
                    <a:pt x="303466" y="18656"/>
                  </a:lnTo>
                  <a:lnTo>
                    <a:pt x="762" y="402336"/>
                  </a:lnTo>
                  <a:lnTo>
                    <a:pt x="0" y="403098"/>
                  </a:lnTo>
                  <a:lnTo>
                    <a:pt x="0" y="403860"/>
                  </a:lnTo>
                  <a:lnTo>
                    <a:pt x="762" y="404622"/>
                  </a:lnTo>
                  <a:lnTo>
                    <a:pt x="2286" y="404622"/>
                  </a:lnTo>
                  <a:lnTo>
                    <a:pt x="3048" y="403860"/>
                  </a:lnTo>
                  <a:lnTo>
                    <a:pt x="305574" y="20396"/>
                  </a:lnTo>
                  <a:lnTo>
                    <a:pt x="313182" y="26670"/>
                  </a:lnTo>
                  <a:lnTo>
                    <a:pt x="315595" y="15240"/>
                  </a:lnTo>
                  <a:lnTo>
                    <a:pt x="318516" y="1524"/>
                  </a:lnTo>
                  <a:close/>
                </a:path>
                <a:path w="741045" h="541020">
                  <a:moveTo>
                    <a:pt x="531114" y="528828"/>
                  </a:moveTo>
                  <a:lnTo>
                    <a:pt x="277368" y="528828"/>
                  </a:lnTo>
                  <a:lnTo>
                    <a:pt x="277368" y="518922"/>
                  </a:lnTo>
                  <a:lnTo>
                    <a:pt x="255270" y="529590"/>
                  </a:lnTo>
                  <a:lnTo>
                    <a:pt x="277368" y="541020"/>
                  </a:lnTo>
                  <a:lnTo>
                    <a:pt x="277368" y="531114"/>
                  </a:lnTo>
                  <a:lnTo>
                    <a:pt x="530352" y="531114"/>
                  </a:lnTo>
                  <a:lnTo>
                    <a:pt x="531114" y="530352"/>
                  </a:lnTo>
                  <a:lnTo>
                    <a:pt x="531114" y="528828"/>
                  </a:lnTo>
                  <a:close/>
                </a:path>
                <a:path w="741045" h="541020">
                  <a:moveTo>
                    <a:pt x="740664" y="403098"/>
                  </a:moveTo>
                  <a:lnTo>
                    <a:pt x="739368" y="389382"/>
                  </a:lnTo>
                  <a:lnTo>
                    <a:pt x="738378" y="378714"/>
                  </a:lnTo>
                  <a:lnTo>
                    <a:pt x="730110" y="383679"/>
                  </a:lnTo>
                  <a:lnTo>
                    <a:pt x="488442" y="762"/>
                  </a:lnTo>
                  <a:lnTo>
                    <a:pt x="487680" y="762"/>
                  </a:lnTo>
                  <a:lnTo>
                    <a:pt x="486918" y="0"/>
                  </a:lnTo>
                  <a:lnTo>
                    <a:pt x="486156" y="762"/>
                  </a:lnTo>
                  <a:lnTo>
                    <a:pt x="485394" y="2286"/>
                  </a:lnTo>
                  <a:lnTo>
                    <a:pt x="486156" y="2286"/>
                  </a:lnTo>
                  <a:lnTo>
                    <a:pt x="728103" y="384886"/>
                  </a:lnTo>
                  <a:lnTo>
                    <a:pt x="719328" y="390144"/>
                  </a:lnTo>
                  <a:lnTo>
                    <a:pt x="740664" y="4030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094225" y="6679692"/>
              <a:ext cx="2667000" cy="1998345"/>
            </a:xfrm>
            <a:custGeom>
              <a:avLst/>
              <a:gdLst/>
              <a:ahLst/>
              <a:cxnLst/>
              <a:rect l="l" t="t" r="r" b="b"/>
              <a:pathLst>
                <a:path w="2667000" h="1998345">
                  <a:moveTo>
                    <a:pt x="0" y="1997963"/>
                  </a:moveTo>
                  <a:lnTo>
                    <a:pt x="2666999" y="1997963"/>
                  </a:lnTo>
                  <a:lnTo>
                    <a:pt x="2666999" y="0"/>
                  </a:lnTo>
                  <a:lnTo>
                    <a:pt x="0" y="0"/>
                  </a:lnTo>
                  <a:lnTo>
                    <a:pt x="0" y="1997963"/>
                  </a:lnTo>
                  <a:close/>
                </a:path>
              </a:pathLst>
            </a:custGeom>
            <a:ln w="12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 spc="-5"/>
              <a:t>1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8119" y="1377696"/>
            <a:ext cx="2667000" cy="199834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751840" marR="659130" indent="-78740">
              <a:lnSpc>
                <a:spcPts val="1310"/>
              </a:lnSpc>
            </a:pPr>
            <a:r>
              <a:rPr dirty="0" sz="1150" spc="5">
                <a:latin typeface="Arial MT"/>
                <a:cs typeface="Arial MT"/>
              </a:rPr>
              <a:t>Dining Philosophers </a:t>
            </a:r>
            <a:r>
              <a:rPr dirty="0" sz="1150" spc="-305">
                <a:latin typeface="Arial MT"/>
                <a:cs typeface="Arial MT"/>
              </a:rPr>
              <a:t> </a:t>
            </a:r>
            <a:r>
              <a:rPr dirty="0" sz="1150" spc="5">
                <a:latin typeface="Arial MT"/>
                <a:cs typeface="Arial MT"/>
              </a:rPr>
              <a:t>(Correct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 spc="5">
                <a:latin typeface="Arial MT"/>
                <a:cs typeface="Arial MT"/>
              </a:rPr>
              <a:t>Solution)</a:t>
            </a:r>
            <a:endParaRPr sz="11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Arial MT"/>
              <a:cs typeface="Arial MT"/>
            </a:endParaRPr>
          </a:p>
          <a:p>
            <a:pPr marL="253365" marR="400685" indent="-100330">
              <a:lnSpc>
                <a:spcPts val="1050"/>
              </a:lnSpc>
              <a:buChar char="•"/>
              <a:tabLst>
                <a:tab pos="254000" algn="l"/>
              </a:tabLst>
            </a:pPr>
            <a:r>
              <a:rPr dirty="0" sz="900" spc="15">
                <a:latin typeface="Arial MT"/>
                <a:cs typeface="Arial MT"/>
              </a:rPr>
              <a:t>a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philosopher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can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be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“EATING”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only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5">
                <a:latin typeface="Arial MT"/>
                <a:cs typeface="Arial MT"/>
              </a:rPr>
              <a:t>if </a:t>
            </a:r>
            <a:r>
              <a:rPr dirty="0" sz="900" spc="-235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both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neighbors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are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u="sng" sz="900" spc="1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not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“EATING”</a:t>
            </a:r>
            <a:endParaRPr sz="900">
              <a:latin typeface="Arial MT"/>
              <a:cs typeface="Arial MT"/>
            </a:endParaRPr>
          </a:p>
          <a:p>
            <a:pPr marL="253365" indent="-100330">
              <a:lnSpc>
                <a:spcPct val="100000"/>
              </a:lnSpc>
              <a:spcBef>
                <a:spcPts val="229"/>
              </a:spcBef>
              <a:buChar char="•"/>
              <a:tabLst>
                <a:tab pos="254000" algn="l"/>
              </a:tabLst>
            </a:pPr>
            <a:r>
              <a:rPr dirty="0" sz="900" spc="15">
                <a:latin typeface="Arial MT"/>
                <a:cs typeface="Arial MT"/>
              </a:rPr>
              <a:t>use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a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binary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semaphore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per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philosopher</a:t>
            </a:r>
            <a:endParaRPr sz="900">
              <a:latin typeface="Arial MT"/>
              <a:cs typeface="Arial MT"/>
            </a:endParaRPr>
          </a:p>
          <a:p>
            <a:pPr marL="370840" marR="203835" indent="-83185">
              <a:lnSpc>
                <a:spcPct val="102499"/>
              </a:lnSpc>
              <a:spcBef>
                <a:spcPts val="200"/>
              </a:spcBef>
            </a:pPr>
            <a:r>
              <a:rPr dirty="0" sz="800" spc="10">
                <a:latin typeface="Arial MT"/>
                <a:cs typeface="Arial MT"/>
              </a:rPr>
              <a:t>– </a:t>
            </a:r>
            <a:r>
              <a:rPr dirty="0" sz="800" spc="5">
                <a:latin typeface="Arial MT"/>
                <a:cs typeface="Arial MT"/>
              </a:rPr>
              <a:t>blocks on semaphore </a:t>
            </a:r>
            <a:r>
              <a:rPr dirty="0" sz="800">
                <a:latin typeface="Arial MT"/>
                <a:cs typeface="Arial MT"/>
              </a:rPr>
              <a:t>if </a:t>
            </a:r>
            <a:r>
              <a:rPr dirty="0" sz="800" spc="10">
                <a:latin typeface="Arial MT"/>
                <a:cs typeface="Arial MT"/>
              </a:rPr>
              <a:t>a </a:t>
            </a:r>
            <a:r>
              <a:rPr dirty="0" sz="800" spc="5">
                <a:latin typeface="Arial MT"/>
                <a:cs typeface="Arial MT"/>
              </a:rPr>
              <a:t>fork </a:t>
            </a:r>
            <a:r>
              <a:rPr dirty="0" sz="800">
                <a:latin typeface="Arial MT"/>
                <a:cs typeface="Arial MT"/>
              </a:rPr>
              <a:t>is </a:t>
            </a:r>
            <a:r>
              <a:rPr dirty="0" sz="800" spc="5">
                <a:latin typeface="Arial MT"/>
                <a:cs typeface="Arial MT"/>
              </a:rPr>
              <a:t>not available </a:t>
            </a:r>
            <a:r>
              <a:rPr dirty="0" sz="800" spc="-210">
                <a:latin typeface="Arial MT"/>
                <a:cs typeface="Arial MT"/>
              </a:rPr>
              <a:t> </a:t>
            </a:r>
            <a:r>
              <a:rPr dirty="0" sz="800" spc="10">
                <a:latin typeface="Arial MT"/>
                <a:cs typeface="Arial MT"/>
              </a:rPr>
              <a:t>when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5">
                <a:latin typeface="Arial MT"/>
                <a:cs typeface="Arial MT"/>
              </a:rPr>
              <a:t>requested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94226" y="1377696"/>
            <a:ext cx="2667000" cy="199834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L="473075">
              <a:lnSpc>
                <a:spcPct val="100000"/>
              </a:lnSpc>
            </a:pPr>
            <a:r>
              <a:rPr dirty="0" sz="700" spc="45">
                <a:latin typeface="Tahoma"/>
                <a:cs typeface="Tahoma"/>
              </a:rPr>
              <a:t>Variables:</a:t>
            </a:r>
            <a:endParaRPr sz="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Tahoma"/>
              <a:cs typeface="Tahoma"/>
            </a:endParaRPr>
          </a:p>
          <a:p>
            <a:pPr marL="572770" indent="-100330">
              <a:lnSpc>
                <a:spcPct val="100000"/>
              </a:lnSpc>
              <a:buFont typeface="Courier New"/>
              <a:buChar char="•"/>
              <a:tabLst>
                <a:tab pos="573405" algn="l"/>
              </a:tabLst>
            </a:pPr>
            <a:r>
              <a:rPr dirty="0" sz="700" spc="-5" b="1">
                <a:latin typeface="Courier New"/>
                <a:cs typeface="Courier New"/>
              </a:rPr>
              <a:t>N=5</a:t>
            </a:r>
            <a:r>
              <a:rPr dirty="0" sz="700" spc="-35" b="1">
                <a:latin typeface="Courier New"/>
                <a:cs typeface="Courier New"/>
              </a:rPr>
              <a:t> </a:t>
            </a:r>
            <a:r>
              <a:rPr dirty="0" sz="700" spc="-5" b="1">
                <a:latin typeface="Courier New"/>
                <a:cs typeface="Courier New"/>
              </a:rPr>
              <a:t>philosophers</a:t>
            </a:r>
            <a:endParaRPr sz="700">
              <a:latin typeface="Courier New"/>
              <a:cs typeface="Courier New"/>
            </a:endParaRPr>
          </a:p>
          <a:p>
            <a:pPr marL="572770" indent="-100330">
              <a:lnSpc>
                <a:spcPct val="100000"/>
              </a:lnSpc>
              <a:spcBef>
                <a:spcPts val="95"/>
              </a:spcBef>
              <a:buFont typeface="Courier New"/>
              <a:buChar char="•"/>
              <a:tabLst>
                <a:tab pos="573405" algn="l"/>
              </a:tabLst>
            </a:pPr>
            <a:r>
              <a:rPr dirty="0" sz="700" spc="-5" b="1">
                <a:latin typeface="Courier New"/>
                <a:cs typeface="Courier New"/>
              </a:rPr>
              <a:t>states:</a:t>
            </a:r>
            <a:endParaRPr sz="700">
              <a:latin typeface="Courier New"/>
              <a:cs typeface="Courier New"/>
            </a:endParaRPr>
          </a:p>
          <a:p>
            <a:pPr marL="713740">
              <a:lnSpc>
                <a:spcPct val="100000"/>
              </a:lnSpc>
              <a:spcBef>
                <a:spcPts val="100"/>
              </a:spcBef>
            </a:pPr>
            <a:r>
              <a:rPr dirty="0" sz="700" spc="-5" b="1">
                <a:latin typeface="Courier New"/>
                <a:cs typeface="Courier New"/>
              </a:rPr>
              <a:t>THINKING</a:t>
            </a:r>
            <a:r>
              <a:rPr dirty="0" sz="700" spc="-35" b="1">
                <a:latin typeface="Courier New"/>
                <a:cs typeface="Courier New"/>
              </a:rPr>
              <a:t> </a:t>
            </a:r>
            <a:r>
              <a:rPr dirty="0" sz="700" b="1">
                <a:latin typeface="Courier New"/>
                <a:cs typeface="Courier New"/>
              </a:rPr>
              <a:t>=</a:t>
            </a:r>
            <a:r>
              <a:rPr dirty="0" sz="700" spc="-25" b="1">
                <a:latin typeface="Courier New"/>
                <a:cs typeface="Courier New"/>
              </a:rPr>
              <a:t> </a:t>
            </a:r>
            <a:r>
              <a:rPr dirty="0" sz="700" b="1">
                <a:latin typeface="Courier New"/>
                <a:cs typeface="Courier New"/>
              </a:rPr>
              <a:t>0</a:t>
            </a:r>
            <a:endParaRPr sz="700">
              <a:latin typeface="Courier New"/>
              <a:cs typeface="Courier New"/>
            </a:endParaRPr>
          </a:p>
          <a:p>
            <a:pPr marL="713740">
              <a:lnSpc>
                <a:spcPct val="100000"/>
              </a:lnSpc>
              <a:spcBef>
                <a:spcPts val="95"/>
              </a:spcBef>
            </a:pPr>
            <a:r>
              <a:rPr dirty="0" sz="700" spc="-5" b="1">
                <a:latin typeface="Courier New"/>
                <a:cs typeface="Courier New"/>
              </a:rPr>
              <a:t>HUNGRY</a:t>
            </a:r>
            <a:r>
              <a:rPr dirty="0" sz="700" spc="-40" b="1">
                <a:latin typeface="Courier New"/>
                <a:cs typeface="Courier New"/>
              </a:rPr>
              <a:t> </a:t>
            </a:r>
            <a:r>
              <a:rPr dirty="0" sz="700" b="1">
                <a:latin typeface="Courier New"/>
                <a:cs typeface="Courier New"/>
              </a:rPr>
              <a:t>=</a:t>
            </a:r>
            <a:r>
              <a:rPr dirty="0" sz="700" spc="-45" b="1">
                <a:latin typeface="Courier New"/>
                <a:cs typeface="Courier New"/>
              </a:rPr>
              <a:t> </a:t>
            </a:r>
            <a:r>
              <a:rPr dirty="0" sz="700" b="1"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  <a:p>
            <a:pPr marL="713740">
              <a:lnSpc>
                <a:spcPct val="100000"/>
              </a:lnSpc>
              <a:spcBef>
                <a:spcPts val="90"/>
              </a:spcBef>
            </a:pPr>
            <a:r>
              <a:rPr dirty="0" sz="700" spc="-5" b="1">
                <a:latin typeface="Courier New"/>
                <a:cs typeface="Courier New"/>
              </a:rPr>
              <a:t>EATING</a:t>
            </a:r>
            <a:r>
              <a:rPr dirty="0" sz="700" spc="-40" b="1">
                <a:latin typeface="Courier New"/>
                <a:cs typeface="Courier New"/>
              </a:rPr>
              <a:t> </a:t>
            </a:r>
            <a:r>
              <a:rPr dirty="0" sz="700" b="1">
                <a:latin typeface="Courier New"/>
                <a:cs typeface="Courier New"/>
              </a:rPr>
              <a:t>=</a:t>
            </a:r>
            <a:r>
              <a:rPr dirty="0" sz="700" spc="-45" b="1">
                <a:latin typeface="Courier New"/>
                <a:cs typeface="Courier New"/>
              </a:rPr>
              <a:t> </a:t>
            </a:r>
            <a:r>
              <a:rPr dirty="0" sz="700" b="1">
                <a:latin typeface="Courier New"/>
                <a:cs typeface="Courier New"/>
              </a:rPr>
              <a:t>2</a:t>
            </a:r>
            <a:endParaRPr sz="700">
              <a:latin typeface="Courier New"/>
              <a:cs typeface="Courier New"/>
            </a:endParaRPr>
          </a:p>
          <a:p>
            <a:pPr marL="572770" indent="-100330">
              <a:lnSpc>
                <a:spcPct val="100000"/>
              </a:lnSpc>
              <a:spcBef>
                <a:spcPts val="95"/>
              </a:spcBef>
              <a:buFont typeface="Courier New"/>
              <a:buChar char="•"/>
              <a:tabLst>
                <a:tab pos="573405" algn="l"/>
              </a:tabLst>
            </a:pPr>
            <a:r>
              <a:rPr dirty="0" sz="700" spc="-5" b="1">
                <a:latin typeface="Courier New"/>
                <a:cs typeface="Courier New"/>
              </a:rPr>
              <a:t>state[5]:</a:t>
            </a:r>
            <a:r>
              <a:rPr dirty="0" sz="700" spc="-20" b="1">
                <a:latin typeface="Courier New"/>
                <a:cs typeface="Courier New"/>
              </a:rPr>
              <a:t> </a:t>
            </a:r>
            <a:r>
              <a:rPr dirty="0" sz="700" b="1">
                <a:latin typeface="Courier New"/>
                <a:cs typeface="Courier New"/>
              </a:rPr>
              <a:t>array</a:t>
            </a:r>
            <a:r>
              <a:rPr dirty="0" sz="700" spc="-15" b="1">
                <a:latin typeface="Courier New"/>
                <a:cs typeface="Courier New"/>
              </a:rPr>
              <a:t> </a:t>
            </a:r>
            <a:r>
              <a:rPr dirty="0" sz="700" spc="-5" b="1">
                <a:latin typeface="Courier New"/>
                <a:cs typeface="Courier New"/>
              </a:rPr>
              <a:t>of size</a:t>
            </a:r>
            <a:r>
              <a:rPr dirty="0" sz="700" spc="-15" b="1">
                <a:latin typeface="Courier New"/>
                <a:cs typeface="Courier New"/>
              </a:rPr>
              <a:t> </a:t>
            </a:r>
            <a:r>
              <a:rPr dirty="0" sz="700" b="1">
                <a:latin typeface="Courier New"/>
                <a:cs typeface="Courier New"/>
              </a:rPr>
              <a:t>5</a:t>
            </a:r>
            <a:endParaRPr sz="700">
              <a:latin typeface="Courier New"/>
              <a:cs typeface="Courier New"/>
            </a:endParaRPr>
          </a:p>
          <a:p>
            <a:pPr marL="607060" marR="1497330" indent="-134620">
              <a:lnSpc>
                <a:spcPts val="969"/>
              </a:lnSpc>
              <a:spcBef>
                <a:spcPts val="20"/>
              </a:spcBef>
              <a:buFont typeface="Courier New"/>
              <a:buChar char="•"/>
              <a:tabLst>
                <a:tab pos="573405" algn="l"/>
              </a:tabLst>
            </a:pPr>
            <a:r>
              <a:rPr dirty="0" sz="700" spc="-5" b="1">
                <a:latin typeface="Courier New"/>
                <a:cs typeface="Courier New"/>
              </a:rPr>
              <a:t>sema</a:t>
            </a:r>
            <a:r>
              <a:rPr dirty="0" sz="700" spc="5" b="1">
                <a:latin typeface="Courier New"/>
                <a:cs typeface="Courier New"/>
              </a:rPr>
              <a:t>p</a:t>
            </a:r>
            <a:r>
              <a:rPr dirty="0" sz="700" spc="-5" b="1">
                <a:latin typeface="Courier New"/>
                <a:cs typeface="Courier New"/>
              </a:rPr>
              <a:t>ho</a:t>
            </a:r>
            <a:r>
              <a:rPr dirty="0" sz="700" spc="5" b="1">
                <a:latin typeface="Courier New"/>
                <a:cs typeface="Courier New"/>
              </a:rPr>
              <a:t>r</a:t>
            </a:r>
            <a:r>
              <a:rPr dirty="0" sz="700" spc="-5" b="1">
                <a:latin typeface="Courier New"/>
                <a:cs typeface="Courier New"/>
              </a:rPr>
              <a:t>es</a:t>
            </a:r>
            <a:r>
              <a:rPr dirty="0" sz="700" b="1">
                <a:latin typeface="Courier New"/>
                <a:cs typeface="Courier New"/>
              </a:rPr>
              <a:t>:  </a:t>
            </a:r>
            <a:r>
              <a:rPr dirty="0" sz="700" spc="-5" b="1">
                <a:latin typeface="Courier New"/>
                <a:cs typeface="Courier New"/>
              </a:rPr>
              <a:t>mutex</a:t>
            </a:r>
            <a:r>
              <a:rPr dirty="0" sz="700" spc="-30" b="1">
                <a:latin typeface="Courier New"/>
                <a:cs typeface="Courier New"/>
              </a:rPr>
              <a:t> </a:t>
            </a:r>
            <a:r>
              <a:rPr dirty="0" sz="700">
                <a:latin typeface="Symbol"/>
                <a:cs typeface="Symbol"/>
              </a:rPr>
              <a:t></a:t>
            </a:r>
            <a:r>
              <a:rPr dirty="0" sz="700" spc="40">
                <a:latin typeface="Times New Roman"/>
                <a:cs typeface="Times New Roman"/>
              </a:rPr>
              <a:t> </a:t>
            </a:r>
            <a:r>
              <a:rPr dirty="0" sz="700" b="1"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  <a:p>
            <a:pPr marL="607060">
              <a:lnSpc>
                <a:spcPct val="100000"/>
              </a:lnSpc>
              <a:spcBef>
                <a:spcPts val="40"/>
              </a:spcBef>
            </a:pPr>
            <a:r>
              <a:rPr dirty="0" sz="700" spc="-5" b="1">
                <a:latin typeface="Courier New"/>
                <a:cs typeface="Courier New"/>
              </a:rPr>
              <a:t>s[5] </a:t>
            </a:r>
            <a:r>
              <a:rPr dirty="0" sz="700">
                <a:latin typeface="Symbol"/>
                <a:cs typeface="Symbol"/>
              </a:rPr>
              <a:t></a:t>
            </a:r>
            <a:r>
              <a:rPr dirty="0" sz="700" spc="235">
                <a:latin typeface="Times New Roman"/>
                <a:cs typeface="Times New Roman"/>
              </a:rPr>
              <a:t> </a:t>
            </a:r>
            <a:r>
              <a:rPr dirty="0" sz="700" b="1">
                <a:latin typeface="Courier New"/>
                <a:cs typeface="Courier New"/>
              </a:rPr>
              <a:t>0 </a:t>
            </a:r>
            <a:r>
              <a:rPr dirty="0" sz="700" spc="-5" b="1">
                <a:latin typeface="Courier New"/>
                <a:cs typeface="Courier New"/>
              </a:rPr>
              <a:t>array</a:t>
            </a:r>
            <a:r>
              <a:rPr dirty="0" sz="700" spc="-15" b="1">
                <a:latin typeface="Courier New"/>
                <a:cs typeface="Courier New"/>
              </a:rPr>
              <a:t> </a:t>
            </a:r>
            <a:r>
              <a:rPr dirty="0" sz="700" spc="-5" b="1">
                <a:latin typeface="Courier New"/>
                <a:cs typeface="Courier New"/>
              </a:rPr>
              <a:t>of size</a:t>
            </a:r>
            <a:r>
              <a:rPr dirty="0" sz="700" spc="-10" b="1">
                <a:latin typeface="Courier New"/>
                <a:cs typeface="Courier New"/>
              </a:rPr>
              <a:t> </a:t>
            </a:r>
            <a:r>
              <a:rPr dirty="0" sz="700" b="1">
                <a:latin typeface="Courier New"/>
                <a:cs typeface="Courier New"/>
              </a:rPr>
              <a:t>5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7273" y="4246626"/>
            <a:ext cx="929005" cy="65532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78740" marR="88900" indent="-71755">
              <a:lnSpc>
                <a:spcPct val="105600"/>
              </a:lnSpc>
              <a:spcBef>
                <a:spcPts val="260"/>
              </a:spcBef>
            </a:pPr>
            <a:r>
              <a:rPr dirty="0" sz="450" spc="10" b="1">
                <a:latin typeface="Courier New"/>
                <a:cs typeface="Courier New"/>
              </a:rPr>
              <a:t>process</a:t>
            </a:r>
            <a:r>
              <a:rPr dirty="0" sz="450" spc="-65" b="1">
                <a:latin typeface="Courier New"/>
                <a:cs typeface="Courier New"/>
              </a:rPr>
              <a:t> </a:t>
            </a:r>
            <a:r>
              <a:rPr dirty="0" sz="450" spc="10" b="1">
                <a:latin typeface="Courier New"/>
                <a:cs typeface="Courier New"/>
              </a:rPr>
              <a:t>philosopher(i){ </a:t>
            </a:r>
            <a:r>
              <a:rPr dirty="0" sz="450" spc="-254" b="1">
                <a:latin typeface="Courier New"/>
                <a:cs typeface="Courier New"/>
              </a:rPr>
              <a:t> </a:t>
            </a:r>
            <a:r>
              <a:rPr dirty="0" sz="450" spc="10" b="1">
                <a:latin typeface="Courier New"/>
                <a:cs typeface="Courier New"/>
              </a:rPr>
              <a:t>while</a:t>
            </a:r>
            <a:r>
              <a:rPr dirty="0" sz="450" spc="-5" b="1">
                <a:latin typeface="Courier New"/>
                <a:cs typeface="Courier New"/>
              </a:rPr>
              <a:t> </a:t>
            </a:r>
            <a:r>
              <a:rPr dirty="0" sz="450" spc="10" b="1">
                <a:latin typeface="Courier New"/>
                <a:cs typeface="Courier New"/>
              </a:rPr>
              <a:t>(true)</a:t>
            </a:r>
            <a:r>
              <a:rPr dirty="0" sz="450" b="1">
                <a:latin typeface="Courier New"/>
                <a:cs typeface="Courier New"/>
              </a:rPr>
              <a:t> </a:t>
            </a:r>
            <a:r>
              <a:rPr dirty="0" sz="450" spc="10" b="1">
                <a:latin typeface="Courier New"/>
                <a:cs typeface="Courier New"/>
              </a:rPr>
              <a:t>{</a:t>
            </a:r>
            <a:endParaRPr sz="450">
              <a:latin typeface="Courier New"/>
              <a:cs typeface="Courier New"/>
            </a:endParaRPr>
          </a:p>
          <a:p>
            <a:pPr marL="150495" marR="304800">
              <a:lnSpc>
                <a:spcPct val="104400"/>
              </a:lnSpc>
              <a:spcBef>
                <a:spcPts val="10"/>
              </a:spcBef>
            </a:pPr>
            <a:r>
              <a:rPr dirty="0" sz="450" spc="10" b="1">
                <a:latin typeface="Courier New"/>
                <a:cs typeface="Courier New"/>
              </a:rPr>
              <a:t>think(); </a:t>
            </a:r>
            <a:r>
              <a:rPr dirty="0" sz="450" spc="15" b="1">
                <a:latin typeface="Courier New"/>
                <a:cs typeface="Courier New"/>
              </a:rPr>
              <a:t> </a:t>
            </a:r>
            <a:r>
              <a:rPr dirty="0" sz="450" spc="10" b="1">
                <a:latin typeface="Courier New"/>
                <a:cs typeface="Courier New"/>
              </a:rPr>
              <a:t>take_fork(i);</a:t>
            </a:r>
            <a:endParaRPr sz="450">
              <a:latin typeface="Courier New"/>
              <a:cs typeface="Courier New"/>
            </a:endParaRPr>
          </a:p>
          <a:p>
            <a:pPr marL="150495" marR="268605">
              <a:lnSpc>
                <a:spcPct val="105600"/>
              </a:lnSpc>
            </a:pPr>
            <a:r>
              <a:rPr dirty="0" sz="450" spc="10" b="1">
                <a:latin typeface="Courier New"/>
                <a:cs typeface="Courier New"/>
              </a:rPr>
              <a:t>--- eat --- </a:t>
            </a:r>
            <a:r>
              <a:rPr dirty="0" sz="450" spc="15" b="1">
                <a:latin typeface="Courier New"/>
                <a:cs typeface="Courier New"/>
              </a:rPr>
              <a:t> </a:t>
            </a:r>
            <a:r>
              <a:rPr dirty="0" sz="450" spc="10" b="1">
                <a:latin typeface="Courier New"/>
                <a:cs typeface="Courier New"/>
              </a:rPr>
              <a:t>leave_fork(i);</a:t>
            </a:r>
            <a:endParaRPr sz="450">
              <a:latin typeface="Courier New"/>
              <a:cs typeface="Courier New"/>
            </a:endParaRPr>
          </a:p>
          <a:p>
            <a:pPr marL="78740">
              <a:lnSpc>
                <a:spcPct val="100000"/>
              </a:lnSpc>
              <a:spcBef>
                <a:spcPts val="20"/>
              </a:spcBef>
            </a:pPr>
            <a:r>
              <a:rPr dirty="0" sz="450" spc="10" b="1">
                <a:latin typeface="Courier New"/>
                <a:cs typeface="Courier New"/>
              </a:rPr>
              <a:t>}</a:t>
            </a:r>
            <a:endParaRPr sz="450">
              <a:latin typeface="Courier New"/>
              <a:cs typeface="Courier New"/>
            </a:endParaRPr>
          </a:p>
          <a:p>
            <a:pPr marL="6985">
              <a:lnSpc>
                <a:spcPct val="100000"/>
              </a:lnSpc>
              <a:spcBef>
                <a:spcPts val="30"/>
              </a:spcBef>
            </a:pPr>
            <a:r>
              <a:rPr dirty="0" sz="450" spc="10" b="1">
                <a:latin typeface="Courier New"/>
                <a:cs typeface="Courier New"/>
              </a:rPr>
              <a:t>}</a:t>
            </a:r>
            <a:endParaRPr sz="4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7273" y="4985766"/>
            <a:ext cx="1182370" cy="61277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5875" rIns="0" bIns="0" rtlCol="0" vert="horz">
            <a:spAutoFit/>
          </a:bodyPr>
          <a:lstStyle/>
          <a:p>
            <a:pPr marL="78740" marR="664845" indent="-71755">
              <a:lnSpc>
                <a:spcPct val="105600"/>
              </a:lnSpc>
              <a:spcBef>
                <a:spcPts val="125"/>
              </a:spcBef>
            </a:pPr>
            <a:r>
              <a:rPr dirty="0" sz="450" spc="10" b="1">
                <a:latin typeface="Courier New"/>
                <a:cs typeface="Courier New"/>
              </a:rPr>
              <a:t>take_fork(i)</a:t>
            </a:r>
            <a:r>
              <a:rPr dirty="0" sz="450" spc="10" b="1">
                <a:latin typeface="Courier New"/>
                <a:cs typeface="Courier New"/>
              </a:rPr>
              <a:t> </a:t>
            </a:r>
            <a:r>
              <a:rPr dirty="0" sz="450" spc="10" b="1">
                <a:latin typeface="Courier New"/>
                <a:cs typeface="Courier New"/>
              </a:rPr>
              <a:t>{  </a:t>
            </a:r>
            <a:r>
              <a:rPr dirty="0" sz="450" spc="10" b="1">
                <a:latin typeface="Courier New"/>
                <a:cs typeface="Courier New"/>
              </a:rPr>
              <a:t>P(mutex);</a:t>
            </a:r>
            <a:endParaRPr sz="450">
              <a:latin typeface="Courier New"/>
              <a:cs typeface="Courier New"/>
            </a:endParaRPr>
          </a:p>
          <a:p>
            <a:pPr marL="150495">
              <a:lnSpc>
                <a:spcPct val="100000"/>
              </a:lnSpc>
            </a:pPr>
            <a:r>
              <a:rPr dirty="0" sz="450" spc="5" b="1">
                <a:latin typeface="Courier New"/>
                <a:cs typeface="Courier New"/>
              </a:rPr>
              <a:t>state[i]=HUNGRY;</a:t>
            </a:r>
            <a:r>
              <a:rPr dirty="0" sz="350" spc="5">
                <a:latin typeface="Courier New"/>
                <a:cs typeface="Courier New"/>
              </a:rPr>
              <a:t>//request</a:t>
            </a:r>
            <a:r>
              <a:rPr dirty="0" sz="350" spc="-20">
                <a:latin typeface="Courier New"/>
                <a:cs typeface="Courier New"/>
              </a:rPr>
              <a:t> </a:t>
            </a:r>
            <a:r>
              <a:rPr dirty="0" sz="350" spc="-5">
                <a:latin typeface="Courier New"/>
                <a:cs typeface="Courier New"/>
              </a:rPr>
              <a:t>to</a:t>
            </a:r>
            <a:r>
              <a:rPr dirty="0" sz="350" spc="-20">
                <a:latin typeface="Courier New"/>
                <a:cs typeface="Courier New"/>
              </a:rPr>
              <a:t> </a:t>
            </a:r>
            <a:r>
              <a:rPr dirty="0" sz="350">
                <a:latin typeface="Courier New"/>
                <a:cs typeface="Courier New"/>
              </a:rPr>
              <a:t>eat</a:t>
            </a:r>
            <a:endParaRPr sz="350">
              <a:latin typeface="Courier New"/>
              <a:cs typeface="Courier New"/>
            </a:endParaRPr>
          </a:p>
          <a:p>
            <a:pPr marL="150495">
              <a:lnSpc>
                <a:spcPct val="100000"/>
              </a:lnSpc>
            </a:pPr>
            <a:r>
              <a:rPr dirty="0" sz="450" spc="10" b="1">
                <a:latin typeface="Courier New"/>
                <a:cs typeface="Courier New"/>
              </a:rPr>
              <a:t>try[i];</a:t>
            </a:r>
            <a:r>
              <a:rPr dirty="0" sz="450" spc="-15" b="1">
                <a:latin typeface="Courier New"/>
                <a:cs typeface="Courier New"/>
              </a:rPr>
              <a:t> </a:t>
            </a:r>
            <a:r>
              <a:rPr dirty="0" sz="350">
                <a:latin typeface="Courier New"/>
                <a:cs typeface="Courier New"/>
              </a:rPr>
              <a:t>//try</a:t>
            </a:r>
            <a:r>
              <a:rPr dirty="0" sz="350" spc="-20">
                <a:latin typeface="Courier New"/>
                <a:cs typeface="Courier New"/>
              </a:rPr>
              <a:t> </a:t>
            </a:r>
            <a:r>
              <a:rPr dirty="0" sz="350" spc="-5">
                <a:latin typeface="Courier New"/>
                <a:cs typeface="Courier New"/>
              </a:rPr>
              <a:t>to</a:t>
            </a:r>
            <a:r>
              <a:rPr dirty="0" sz="350" spc="-15">
                <a:latin typeface="Courier New"/>
                <a:cs typeface="Courier New"/>
              </a:rPr>
              <a:t> </a:t>
            </a:r>
            <a:r>
              <a:rPr dirty="0" sz="350">
                <a:latin typeface="Courier New"/>
                <a:cs typeface="Courier New"/>
              </a:rPr>
              <a:t>take</a:t>
            </a:r>
            <a:r>
              <a:rPr dirty="0" sz="350" spc="-20">
                <a:latin typeface="Courier New"/>
                <a:cs typeface="Courier New"/>
              </a:rPr>
              <a:t> </a:t>
            </a:r>
            <a:r>
              <a:rPr dirty="0" sz="350">
                <a:latin typeface="Courier New"/>
                <a:cs typeface="Courier New"/>
              </a:rPr>
              <a:t>forks</a:t>
            </a:r>
            <a:endParaRPr sz="350">
              <a:latin typeface="Courier New"/>
              <a:cs typeface="Courier New"/>
            </a:endParaRPr>
          </a:p>
          <a:p>
            <a:pPr marL="78740">
              <a:lnSpc>
                <a:spcPct val="100000"/>
              </a:lnSpc>
              <a:spcBef>
                <a:spcPts val="25"/>
              </a:spcBef>
            </a:pPr>
            <a:r>
              <a:rPr dirty="0" sz="450" spc="10" b="1">
                <a:latin typeface="Courier New"/>
                <a:cs typeface="Courier New"/>
              </a:rPr>
              <a:t>V(mutex);</a:t>
            </a:r>
            <a:endParaRPr sz="450">
              <a:latin typeface="Courier New"/>
              <a:cs typeface="Courier New"/>
            </a:endParaRPr>
          </a:p>
          <a:p>
            <a:pPr marL="78740">
              <a:lnSpc>
                <a:spcPct val="100000"/>
              </a:lnSpc>
            </a:pPr>
            <a:r>
              <a:rPr dirty="0" sz="450" spc="10" b="1">
                <a:latin typeface="Courier New"/>
                <a:cs typeface="Courier New"/>
              </a:rPr>
              <a:t>P(s[i]);</a:t>
            </a:r>
            <a:r>
              <a:rPr dirty="0" sz="450" spc="-5" b="1">
                <a:latin typeface="Courier New"/>
                <a:cs typeface="Courier New"/>
              </a:rPr>
              <a:t> </a:t>
            </a:r>
            <a:r>
              <a:rPr dirty="0" sz="350" spc="-5">
                <a:latin typeface="Courier New"/>
                <a:cs typeface="Courier New"/>
              </a:rPr>
              <a:t>//blocks</a:t>
            </a:r>
            <a:r>
              <a:rPr dirty="0" sz="350" spc="-10">
                <a:latin typeface="Courier New"/>
                <a:cs typeface="Courier New"/>
              </a:rPr>
              <a:t> </a:t>
            </a:r>
            <a:r>
              <a:rPr dirty="0" sz="350">
                <a:latin typeface="Courier New"/>
                <a:cs typeface="Courier New"/>
              </a:rPr>
              <a:t>if</a:t>
            </a:r>
            <a:r>
              <a:rPr dirty="0" sz="350" spc="-15">
                <a:latin typeface="Courier New"/>
                <a:cs typeface="Courier New"/>
              </a:rPr>
              <a:t> </a:t>
            </a:r>
            <a:r>
              <a:rPr dirty="0" sz="350">
                <a:latin typeface="Courier New"/>
                <a:cs typeface="Courier New"/>
              </a:rPr>
              <a:t>can't</a:t>
            </a:r>
            <a:r>
              <a:rPr dirty="0" sz="350" spc="-5">
                <a:latin typeface="Courier New"/>
                <a:cs typeface="Courier New"/>
              </a:rPr>
              <a:t> </a:t>
            </a:r>
            <a:r>
              <a:rPr dirty="0" sz="350">
                <a:latin typeface="Courier New"/>
                <a:cs typeface="Courier New"/>
              </a:rPr>
              <a:t>take</a:t>
            </a:r>
            <a:r>
              <a:rPr dirty="0" sz="350" spc="-15">
                <a:latin typeface="Courier New"/>
                <a:cs typeface="Courier New"/>
              </a:rPr>
              <a:t> </a:t>
            </a:r>
            <a:r>
              <a:rPr dirty="0" sz="350">
                <a:latin typeface="Courier New"/>
                <a:cs typeface="Courier New"/>
              </a:rPr>
              <a:t>forks</a:t>
            </a:r>
            <a:endParaRPr sz="350">
              <a:latin typeface="Courier New"/>
              <a:cs typeface="Courier New"/>
            </a:endParaRPr>
          </a:p>
          <a:p>
            <a:pPr marL="6985">
              <a:lnSpc>
                <a:spcPct val="100000"/>
              </a:lnSpc>
              <a:spcBef>
                <a:spcPts val="30"/>
              </a:spcBef>
            </a:pPr>
            <a:r>
              <a:rPr dirty="0" sz="450" spc="10" b="1">
                <a:latin typeface="Courier New"/>
                <a:cs typeface="Courier New"/>
              </a:rPr>
              <a:t>}</a:t>
            </a:r>
            <a:endParaRPr sz="4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5060" y="4120134"/>
            <a:ext cx="824230" cy="718185"/>
          </a:xfrm>
          <a:prstGeom prst="rect">
            <a:avLst/>
          </a:prstGeom>
          <a:ln w="3506">
            <a:solidFill>
              <a:srgbClr val="000000"/>
            </a:solidFill>
          </a:ln>
        </p:spPr>
        <p:txBody>
          <a:bodyPr wrap="square" lIns="0" tIns="15875" rIns="0" bIns="0" rtlCol="0" vert="horz">
            <a:spAutoFit/>
          </a:bodyPr>
          <a:lstStyle/>
          <a:p>
            <a:pPr marL="97155" marR="217170" indent="-71755">
              <a:lnSpc>
                <a:spcPct val="105200"/>
              </a:lnSpc>
              <a:spcBef>
                <a:spcPts val="125"/>
              </a:spcBef>
            </a:pPr>
            <a:r>
              <a:rPr dirty="0" sz="450" spc="10" b="1">
                <a:latin typeface="Courier New"/>
                <a:cs typeface="Courier New"/>
              </a:rPr>
              <a:t>leave_fork(i) { </a:t>
            </a:r>
            <a:r>
              <a:rPr dirty="0" sz="450" spc="-254" b="1">
                <a:latin typeface="Courier New"/>
                <a:cs typeface="Courier New"/>
              </a:rPr>
              <a:t> </a:t>
            </a:r>
            <a:r>
              <a:rPr dirty="0" sz="450" spc="10" b="1">
                <a:latin typeface="Courier New"/>
                <a:cs typeface="Courier New"/>
              </a:rPr>
              <a:t>left=(i+1)%5; </a:t>
            </a:r>
            <a:r>
              <a:rPr dirty="0" sz="450" spc="-254" b="1">
                <a:latin typeface="Courier New"/>
                <a:cs typeface="Courier New"/>
              </a:rPr>
              <a:t> </a:t>
            </a:r>
            <a:r>
              <a:rPr dirty="0" sz="450" spc="10" b="1">
                <a:latin typeface="Courier New"/>
                <a:cs typeface="Courier New"/>
              </a:rPr>
              <a:t>right=(i+4)%5;  </a:t>
            </a:r>
            <a:r>
              <a:rPr dirty="0" sz="450" spc="10" b="1">
                <a:latin typeface="Courier New"/>
                <a:cs typeface="Courier New"/>
              </a:rPr>
              <a:t>P(mutex);</a:t>
            </a:r>
            <a:endParaRPr sz="450">
              <a:latin typeface="Courier New"/>
              <a:cs typeface="Courier New"/>
            </a:endParaRPr>
          </a:p>
          <a:p>
            <a:pPr marL="168910" marR="109855">
              <a:lnSpc>
                <a:spcPct val="105000"/>
              </a:lnSpc>
              <a:spcBef>
                <a:spcPts val="5"/>
              </a:spcBef>
            </a:pPr>
            <a:r>
              <a:rPr dirty="0" sz="450" spc="10" b="1">
                <a:latin typeface="Courier New"/>
                <a:cs typeface="Courier New"/>
              </a:rPr>
              <a:t>state[i]=THINK;  </a:t>
            </a:r>
            <a:r>
              <a:rPr dirty="0" sz="450" spc="10" b="1">
                <a:latin typeface="Courier New"/>
                <a:cs typeface="Courier New"/>
              </a:rPr>
              <a:t>try(left); </a:t>
            </a:r>
            <a:r>
              <a:rPr dirty="0" sz="450" spc="15" b="1">
                <a:latin typeface="Courier New"/>
                <a:cs typeface="Courier New"/>
              </a:rPr>
              <a:t> </a:t>
            </a:r>
            <a:r>
              <a:rPr dirty="0" sz="450" spc="10" b="1">
                <a:latin typeface="Courier New"/>
                <a:cs typeface="Courier New"/>
              </a:rPr>
              <a:t>try(right);</a:t>
            </a:r>
            <a:endParaRPr sz="450">
              <a:latin typeface="Courier New"/>
              <a:cs typeface="Courier New"/>
            </a:endParaRPr>
          </a:p>
          <a:p>
            <a:pPr marL="97155">
              <a:lnSpc>
                <a:spcPct val="100000"/>
              </a:lnSpc>
              <a:spcBef>
                <a:spcPts val="30"/>
              </a:spcBef>
            </a:pPr>
            <a:r>
              <a:rPr dirty="0" sz="450" spc="10" b="1">
                <a:latin typeface="Courier New"/>
                <a:cs typeface="Courier New"/>
              </a:rPr>
              <a:t>V(mutex);</a:t>
            </a:r>
            <a:endParaRPr sz="450">
              <a:latin typeface="Courier New"/>
              <a:cs typeface="Courier New"/>
            </a:endParaRPr>
          </a:p>
          <a:p>
            <a:pPr marL="25400">
              <a:lnSpc>
                <a:spcPct val="100000"/>
              </a:lnSpc>
              <a:spcBef>
                <a:spcPts val="25"/>
              </a:spcBef>
            </a:pPr>
            <a:r>
              <a:rPr dirty="0" sz="450" spc="10" b="1">
                <a:latin typeface="Courier New"/>
                <a:cs typeface="Courier New"/>
              </a:rPr>
              <a:t>}</a:t>
            </a:r>
            <a:endParaRPr sz="4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85060" y="4901946"/>
            <a:ext cx="1097280" cy="887094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marL="97155" marR="490855" indent="-71755">
              <a:lnSpc>
                <a:spcPct val="105600"/>
              </a:lnSpc>
              <a:spcBef>
                <a:spcPts val="215"/>
              </a:spcBef>
            </a:pPr>
            <a:r>
              <a:rPr dirty="0" sz="450" spc="10" b="1">
                <a:latin typeface="Courier New"/>
                <a:cs typeface="Courier New"/>
              </a:rPr>
              <a:t>try(i) { </a:t>
            </a:r>
            <a:r>
              <a:rPr dirty="0" sz="450" spc="15" b="1">
                <a:latin typeface="Courier New"/>
                <a:cs typeface="Courier New"/>
              </a:rPr>
              <a:t> </a:t>
            </a:r>
            <a:r>
              <a:rPr dirty="0" sz="450" spc="10" b="1">
                <a:latin typeface="Courier New"/>
                <a:cs typeface="Courier New"/>
              </a:rPr>
              <a:t>left=(i+1)%5; </a:t>
            </a:r>
            <a:r>
              <a:rPr dirty="0" sz="450" spc="-254" b="1">
                <a:latin typeface="Courier New"/>
                <a:cs typeface="Courier New"/>
              </a:rPr>
              <a:t> </a:t>
            </a:r>
            <a:r>
              <a:rPr dirty="0" sz="450" spc="10" b="1">
                <a:latin typeface="Courier New"/>
                <a:cs typeface="Courier New"/>
              </a:rPr>
              <a:t>right=(i+4)%5;</a:t>
            </a:r>
            <a:endParaRPr sz="450">
              <a:latin typeface="Courier New"/>
              <a:cs typeface="Courier New"/>
            </a:endParaRPr>
          </a:p>
          <a:p>
            <a:pPr marL="240665" marR="62865" indent="-143510">
              <a:lnSpc>
                <a:spcPct val="105000"/>
              </a:lnSpc>
              <a:spcBef>
                <a:spcPts val="20"/>
              </a:spcBef>
            </a:pPr>
            <a:r>
              <a:rPr dirty="0" sz="450" spc="10" b="1">
                <a:latin typeface="Courier New"/>
                <a:cs typeface="Courier New"/>
              </a:rPr>
              <a:t>if ((state[i]=HUNGRY) </a:t>
            </a:r>
            <a:r>
              <a:rPr dirty="0" sz="450" spc="10">
                <a:latin typeface="Symbol"/>
                <a:cs typeface="Symbol"/>
              </a:rPr>
              <a:t></a:t>
            </a:r>
            <a:r>
              <a:rPr dirty="0" sz="450" spc="15">
                <a:latin typeface="Times New Roman"/>
                <a:cs typeface="Times New Roman"/>
              </a:rPr>
              <a:t> </a:t>
            </a:r>
            <a:r>
              <a:rPr dirty="0" sz="450" spc="10" b="1">
                <a:latin typeface="Courier New"/>
                <a:cs typeface="Courier New"/>
              </a:rPr>
              <a:t>(state[left]</a:t>
            </a:r>
            <a:r>
              <a:rPr dirty="0" sz="450" spc="10">
                <a:latin typeface="Symbol"/>
                <a:cs typeface="Symbol"/>
              </a:rPr>
              <a:t></a:t>
            </a:r>
            <a:r>
              <a:rPr dirty="0" sz="450" spc="10" b="1">
                <a:latin typeface="Courier New"/>
                <a:cs typeface="Courier New"/>
              </a:rPr>
              <a:t>EATING)</a:t>
            </a:r>
            <a:r>
              <a:rPr dirty="0" sz="450" spc="-70" b="1">
                <a:latin typeface="Courier New"/>
                <a:cs typeface="Courier New"/>
              </a:rPr>
              <a:t> </a:t>
            </a:r>
            <a:r>
              <a:rPr dirty="0" sz="450" spc="10">
                <a:latin typeface="Symbol"/>
                <a:cs typeface="Symbol"/>
              </a:rPr>
              <a:t></a:t>
            </a:r>
            <a:r>
              <a:rPr dirty="0" sz="450" spc="-95">
                <a:latin typeface="Times New Roman"/>
                <a:cs typeface="Times New Roman"/>
              </a:rPr>
              <a:t> </a:t>
            </a:r>
            <a:r>
              <a:rPr dirty="0" sz="450" spc="10" b="1">
                <a:latin typeface="Courier New"/>
                <a:cs typeface="Courier New"/>
              </a:rPr>
              <a:t>(state[right]</a:t>
            </a:r>
            <a:r>
              <a:rPr dirty="0" sz="450" spc="5">
                <a:latin typeface="Symbol"/>
                <a:cs typeface="Symbol"/>
              </a:rPr>
              <a:t></a:t>
            </a:r>
            <a:r>
              <a:rPr dirty="0" sz="450" spc="15" b="1">
                <a:latin typeface="Courier New"/>
                <a:cs typeface="Courier New"/>
              </a:rPr>
              <a:t>E</a:t>
            </a:r>
            <a:r>
              <a:rPr dirty="0" sz="450" spc="10" b="1">
                <a:latin typeface="Courier New"/>
                <a:cs typeface="Courier New"/>
              </a:rPr>
              <a:t>ATING))</a:t>
            </a:r>
            <a:endParaRPr sz="450">
              <a:latin typeface="Courier New"/>
              <a:cs typeface="Courier New"/>
            </a:endParaRPr>
          </a:p>
          <a:p>
            <a:pPr marL="97155">
              <a:lnSpc>
                <a:spcPct val="100000"/>
              </a:lnSpc>
              <a:spcBef>
                <a:spcPts val="10"/>
              </a:spcBef>
            </a:pPr>
            <a:r>
              <a:rPr dirty="0" sz="450" spc="10" b="1">
                <a:latin typeface="Courier New"/>
                <a:cs typeface="Courier New"/>
              </a:rPr>
              <a:t>{</a:t>
            </a:r>
            <a:endParaRPr sz="450">
              <a:latin typeface="Courier New"/>
              <a:cs typeface="Courier New"/>
            </a:endParaRPr>
          </a:p>
          <a:p>
            <a:pPr marL="168910" marR="347345">
              <a:lnSpc>
                <a:spcPts val="570"/>
              </a:lnSpc>
              <a:spcBef>
                <a:spcPts val="20"/>
              </a:spcBef>
            </a:pPr>
            <a:r>
              <a:rPr dirty="0" sz="450" spc="10" b="1">
                <a:latin typeface="Courier New"/>
                <a:cs typeface="Courier New"/>
              </a:rPr>
              <a:t>state[i]=EATING;  </a:t>
            </a:r>
            <a:r>
              <a:rPr dirty="0" sz="450" spc="10" b="1">
                <a:latin typeface="Courier New"/>
                <a:cs typeface="Courier New"/>
              </a:rPr>
              <a:t>v(s[i]);</a:t>
            </a:r>
            <a:endParaRPr sz="450">
              <a:latin typeface="Courier New"/>
              <a:cs typeface="Courier New"/>
            </a:endParaRPr>
          </a:p>
          <a:p>
            <a:pPr marL="97155">
              <a:lnSpc>
                <a:spcPct val="100000"/>
              </a:lnSpc>
              <a:spcBef>
                <a:spcPts val="5"/>
              </a:spcBef>
            </a:pPr>
            <a:r>
              <a:rPr dirty="0" sz="450" spc="10" b="1">
                <a:latin typeface="Courier New"/>
                <a:cs typeface="Courier New"/>
              </a:rPr>
              <a:t>}</a:t>
            </a:r>
            <a:endParaRPr sz="450">
              <a:latin typeface="Courier New"/>
              <a:cs typeface="Courier New"/>
            </a:endParaRPr>
          </a:p>
          <a:p>
            <a:pPr marL="25400">
              <a:lnSpc>
                <a:spcPct val="100000"/>
              </a:lnSpc>
              <a:spcBef>
                <a:spcPts val="30"/>
              </a:spcBef>
            </a:pPr>
            <a:r>
              <a:rPr dirty="0" sz="450" spc="10" b="1">
                <a:latin typeface="Courier New"/>
                <a:cs typeface="Courier New"/>
              </a:rPr>
              <a:t>}</a:t>
            </a:r>
            <a:endParaRPr sz="4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08119" y="4028694"/>
            <a:ext cx="2667000" cy="1998345"/>
          </a:xfrm>
          <a:custGeom>
            <a:avLst/>
            <a:gdLst/>
            <a:ahLst/>
            <a:cxnLst/>
            <a:rect l="l" t="t" r="r" b="b"/>
            <a:pathLst>
              <a:path w="2667000" h="1998345">
                <a:moveTo>
                  <a:pt x="0" y="1997963"/>
                </a:moveTo>
                <a:lnTo>
                  <a:pt x="2666999" y="1997963"/>
                </a:lnTo>
                <a:lnTo>
                  <a:pt x="2666999" y="0"/>
                </a:lnTo>
                <a:lnTo>
                  <a:pt x="0" y="0"/>
                </a:lnTo>
                <a:lnTo>
                  <a:pt x="0" y="199796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094226" y="4028694"/>
            <a:ext cx="2667000" cy="199834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39700" rIns="0" bIns="0" rtlCol="0" vert="horz">
            <a:spAutoFit/>
          </a:bodyPr>
          <a:lstStyle/>
          <a:p>
            <a:pPr marL="745490">
              <a:lnSpc>
                <a:spcPct val="100000"/>
              </a:lnSpc>
              <a:spcBef>
                <a:spcPts val="1100"/>
              </a:spcBef>
            </a:pPr>
            <a:r>
              <a:rPr dirty="0" sz="1250" spc="15">
                <a:latin typeface="Arial MT"/>
                <a:cs typeface="Arial MT"/>
              </a:rPr>
              <a:t>Sleeping</a:t>
            </a:r>
            <a:r>
              <a:rPr dirty="0" sz="1250" spc="-20">
                <a:latin typeface="Arial MT"/>
                <a:cs typeface="Arial MT"/>
              </a:rPr>
              <a:t> </a:t>
            </a:r>
            <a:r>
              <a:rPr dirty="0" sz="1250" spc="15">
                <a:latin typeface="Arial MT"/>
                <a:cs typeface="Arial MT"/>
              </a:rPr>
              <a:t>Barber</a:t>
            </a:r>
            <a:endParaRPr sz="1250">
              <a:latin typeface="Arial MT"/>
              <a:cs typeface="Arial MT"/>
            </a:endParaRPr>
          </a:p>
          <a:p>
            <a:pPr marL="213995" indent="-100965">
              <a:lnSpc>
                <a:spcPct val="100000"/>
              </a:lnSpc>
              <a:spcBef>
                <a:spcPts val="505"/>
              </a:spcBef>
              <a:buChar char="•"/>
              <a:tabLst>
                <a:tab pos="214629" algn="l"/>
              </a:tabLst>
            </a:pPr>
            <a:r>
              <a:rPr dirty="0" sz="900" spc="10">
                <a:latin typeface="Arial MT"/>
                <a:cs typeface="Arial MT"/>
              </a:rPr>
              <a:t>in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a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barber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shop</a:t>
            </a:r>
            <a:endParaRPr sz="900">
              <a:latin typeface="Arial MT"/>
              <a:cs typeface="Arial MT"/>
            </a:endParaRPr>
          </a:p>
          <a:p>
            <a:pPr lvl="1" marL="331470" indent="-83820">
              <a:lnSpc>
                <a:spcPct val="100000"/>
              </a:lnSpc>
              <a:spcBef>
                <a:spcPts val="140"/>
              </a:spcBef>
              <a:buChar char="–"/>
              <a:tabLst>
                <a:tab pos="332105" algn="l"/>
              </a:tabLst>
            </a:pPr>
            <a:r>
              <a:rPr dirty="0" sz="800" spc="10">
                <a:latin typeface="Arial MT"/>
                <a:cs typeface="Arial MT"/>
              </a:rPr>
              <a:t>1</a:t>
            </a:r>
            <a:r>
              <a:rPr dirty="0" sz="800" spc="-35">
                <a:latin typeface="Arial MT"/>
                <a:cs typeface="Arial MT"/>
              </a:rPr>
              <a:t> </a:t>
            </a:r>
            <a:r>
              <a:rPr dirty="0" sz="800" spc="5">
                <a:latin typeface="Arial MT"/>
                <a:cs typeface="Arial MT"/>
              </a:rPr>
              <a:t>barber</a:t>
            </a:r>
            <a:endParaRPr sz="800">
              <a:latin typeface="Arial MT"/>
              <a:cs typeface="Arial MT"/>
            </a:endParaRPr>
          </a:p>
          <a:p>
            <a:pPr lvl="1" marL="331470" indent="-83820">
              <a:lnSpc>
                <a:spcPct val="100000"/>
              </a:lnSpc>
              <a:spcBef>
                <a:spcPts val="120"/>
              </a:spcBef>
              <a:buChar char="–"/>
              <a:tabLst>
                <a:tab pos="332105" algn="l"/>
              </a:tabLst>
            </a:pPr>
            <a:r>
              <a:rPr dirty="0" sz="800" spc="10">
                <a:latin typeface="Arial MT"/>
                <a:cs typeface="Arial MT"/>
              </a:rPr>
              <a:t>1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5">
                <a:latin typeface="Arial MT"/>
                <a:cs typeface="Arial MT"/>
              </a:rPr>
              <a:t>customer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 spc="5">
                <a:latin typeface="Arial MT"/>
                <a:cs typeface="Arial MT"/>
              </a:rPr>
              <a:t>seat</a:t>
            </a:r>
            <a:endParaRPr sz="800">
              <a:latin typeface="Arial MT"/>
              <a:cs typeface="Arial MT"/>
            </a:endParaRPr>
          </a:p>
          <a:p>
            <a:pPr lvl="1" marL="331470" indent="-83820">
              <a:lnSpc>
                <a:spcPct val="100000"/>
              </a:lnSpc>
              <a:spcBef>
                <a:spcPts val="125"/>
              </a:spcBef>
              <a:buChar char="–"/>
              <a:tabLst>
                <a:tab pos="332105" algn="l"/>
              </a:tabLst>
            </a:pPr>
            <a:r>
              <a:rPr dirty="0" sz="800" spc="10">
                <a:latin typeface="Arial MT"/>
                <a:cs typeface="Arial MT"/>
              </a:rPr>
              <a:t>N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5">
                <a:latin typeface="Arial MT"/>
                <a:cs typeface="Arial MT"/>
              </a:rPr>
              <a:t>waiting</a:t>
            </a:r>
            <a:r>
              <a:rPr dirty="0" sz="800" spc="-20">
                <a:latin typeface="Arial MT"/>
                <a:cs typeface="Arial MT"/>
              </a:rPr>
              <a:t> </a:t>
            </a:r>
            <a:r>
              <a:rPr dirty="0" sz="800" spc="5">
                <a:latin typeface="Arial MT"/>
                <a:cs typeface="Arial MT"/>
              </a:rPr>
              <a:t>seats</a:t>
            </a:r>
            <a:endParaRPr sz="800">
              <a:latin typeface="Arial MT"/>
              <a:cs typeface="Arial MT"/>
            </a:endParaRPr>
          </a:p>
          <a:p>
            <a:pPr marL="213995" indent="-100965">
              <a:lnSpc>
                <a:spcPct val="100000"/>
              </a:lnSpc>
              <a:spcBef>
                <a:spcPts val="150"/>
              </a:spcBef>
              <a:buChar char="•"/>
              <a:tabLst>
                <a:tab pos="214629" algn="l"/>
              </a:tabLst>
            </a:pPr>
            <a:r>
              <a:rPr dirty="0" sz="900" spc="15">
                <a:latin typeface="Arial MT"/>
                <a:cs typeface="Arial MT"/>
              </a:rPr>
              <a:t>barber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sleeps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5">
                <a:latin typeface="Arial MT"/>
                <a:cs typeface="Arial MT"/>
              </a:rPr>
              <a:t>if </a:t>
            </a:r>
            <a:r>
              <a:rPr dirty="0" sz="900" spc="10">
                <a:latin typeface="Arial MT"/>
                <a:cs typeface="Arial MT"/>
              </a:rPr>
              <a:t>there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are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no customers</a:t>
            </a:r>
            <a:endParaRPr sz="900">
              <a:latin typeface="Arial MT"/>
              <a:cs typeface="Arial MT"/>
            </a:endParaRPr>
          </a:p>
          <a:p>
            <a:pPr marL="213995" indent="-100965">
              <a:lnSpc>
                <a:spcPct val="100000"/>
              </a:lnSpc>
              <a:spcBef>
                <a:spcPts val="155"/>
              </a:spcBef>
              <a:buChar char="•"/>
              <a:tabLst>
                <a:tab pos="214629" algn="l"/>
              </a:tabLst>
            </a:pPr>
            <a:r>
              <a:rPr dirty="0" sz="900" spc="10">
                <a:latin typeface="Arial MT"/>
                <a:cs typeface="Arial MT"/>
              </a:rPr>
              <a:t>arriving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customer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wakes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barber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up</a:t>
            </a:r>
            <a:endParaRPr sz="900">
              <a:latin typeface="Arial MT"/>
              <a:cs typeface="Arial MT"/>
            </a:endParaRPr>
          </a:p>
          <a:p>
            <a:pPr marL="213995" indent="-100965">
              <a:lnSpc>
                <a:spcPct val="100000"/>
              </a:lnSpc>
              <a:spcBef>
                <a:spcPts val="160"/>
              </a:spcBef>
              <a:buChar char="•"/>
              <a:tabLst>
                <a:tab pos="214629" algn="l"/>
              </a:tabLst>
            </a:pPr>
            <a:r>
              <a:rPr dirty="0" sz="900" spc="5">
                <a:latin typeface="Arial MT"/>
                <a:cs typeface="Arial MT"/>
              </a:rPr>
              <a:t>if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barber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10">
                <a:latin typeface="Arial MT"/>
                <a:cs typeface="Arial MT"/>
              </a:rPr>
              <a:t>is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busy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when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customer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arrives</a:t>
            </a:r>
            <a:endParaRPr sz="900">
              <a:latin typeface="Arial MT"/>
              <a:cs typeface="Arial MT"/>
            </a:endParaRPr>
          </a:p>
          <a:p>
            <a:pPr lvl="1" marL="331470" indent="-83820">
              <a:lnSpc>
                <a:spcPct val="100000"/>
              </a:lnSpc>
              <a:spcBef>
                <a:spcPts val="204"/>
              </a:spcBef>
              <a:buChar char="–"/>
              <a:tabLst>
                <a:tab pos="332105" algn="l"/>
              </a:tabLst>
            </a:pPr>
            <a:r>
              <a:rPr dirty="0" sz="800" spc="5">
                <a:latin typeface="Arial MT"/>
                <a:cs typeface="Arial MT"/>
              </a:rPr>
              <a:t>waits</a:t>
            </a:r>
            <a:r>
              <a:rPr dirty="0" sz="800" spc="-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if </a:t>
            </a:r>
            <a:r>
              <a:rPr dirty="0" sz="800" spc="5">
                <a:latin typeface="Arial MT"/>
                <a:cs typeface="Arial MT"/>
              </a:rPr>
              <a:t>waiting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5">
                <a:latin typeface="Arial MT"/>
                <a:cs typeface="Arial MT"/>
              </a:rPr>
              <a:t>seats</a:t>
            </a:r>
            <a:r>
              <a:rPr dirty="0" sz="800" spc="-5">
                <a:latin typeface="Arial MT"/>
                <a:cs typeface="Arial MT"/>
              </a:rPr>
              <a:t> </a:t>
            </a:r>
            <a:r>
              <a:rPr dirty="0" sz="800" spc="5">
                <a:latin typeface="Arial MT"/>
                <a:cs typeface="Arial MT"/>
              </a:rPr>
              <a:t>available</a:t>
            </a:r>
            <a:endParaRPr sz="800">
              <a:latin typeface="Arial MT"/>
              <a:cs typeface="Arial MT"/>
            </a:endParaRPr>
          </a:p>
          <a:p>
            <a:pPr lvl="1" marL="331470" indent="-83820">
              <a:lnSpc>
                <a:spcPct val="100000"/>
              </a:lnSpc>
              <a:spcBef>
                <a:spcPts val="145"/>
              </a:spcBef>
              <a:buChar char="–"/>
              <a:tabLst>
                <a:tab pos="332105" algn="l"/>
              </a:tabLst>
            </a:pPr>
            <a:r>
              <a:rPr dirty="0" sz="800" spc="5">
                <a:latin typeface="Arial MT"/>
                <a:cs typeface="Arial MT"/>
              </a:rPr>
              <a:t>leaves</a:t>
            </a:r>
            <a:r>
              <a:rPr dirty="0" sz="800" spc="-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if </a:t>
            </a:r>
            <a:r>
              <a:rPr dirty="0" sz="800" spc="10">
                <a:latin typeface="Arial MT"/>
                <a:cs typeface="Arial MT"/>
              </a:rPr>
              <a:t>no</a:t>
            </a:r>
            <a:r>
              <a:rPr dirty="0" sz="800" spc="5">
                <a:latin typeface="Arial MT"/>
                <a:cs typeface="Arial MT"/>
              </a:rPr>
              <a:t> waiting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5">
                <a:latin typeface="Arial MT"/>
                <a:cs typeface="Arial MT"/>
              </a:rPr>
              <a:t>seats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5">
                <a:latin typeface="Arial MT"/>
                <a:cs typeface="Arial MT"/>
              </a:rPr>
              <a:t>available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119" y="6679692"/>
            <a:ext cx="2667000" cy="199834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39700" rIns="0" bIns="0" rtlCol="0" vert="horz">
            <a:spAutoFit/>
          </a:bodyPr>
          <a:lstStyle/>
          <a:p>
            <a:pPr marL="745490">
              <a:lnSpc>
                <a:spcPct val="100000"/>
              </a:lnSpc>
              <a:spcBef>
                <a:spcPts val="1100"/>
              </a:spcBef>
            </a:pPr>
            <a:r>
              <a:rPr dirty="0" sz="1250" spc="15">
                <a:latin typeface="Arial MT"/>
                <a:cs typeface="Arial MT"/>
              </a:rPr>
              <a:t>Sleeping</a:t>
            </a:r>
            <a:r>
              <a:rPr dirty="0" sz="1250" spc="-20">
                <a:latin typeface="Arial MT"/>
                <a:cs typeface="Arial MT"/>
              </a:rPr>
              <a:t> </a:t>
            </a:r>
            <a:r>
              <a:rPr dirty="0" sz="1250" spc="15">
                <a:latin typeface="Arial MT"/>
                <a:cs typeface="Arial MT"/>
              </a:rPr>
              <a:t>Barber</a:t>
            </a:r>
            <a:endParaRPr sz="1250">
              <a:latin typeface="Arial MT"/>
              <a:cs typeface="Arial MT"/>
            </a:endParaRPr>
          </a:p>
          <a:p>
            <a:pPr marL="253365" indent="-100330">
              <a:lnSpc>
                <a:spcPct val="100000"/>
              </a:lnSpc>
              <a:spcBef>
                <a:spcPts val="1100"/>
              </a:spcBef>
              <a:buChar char="•"/>
              <a:tabLst>
                <a:tab pos="254000" algn="l"/>
              </a:tabLst>
            </a:pPr>
            <a:r>
              <a:rPr dirty="0" sz="900" spc="15">
                <a:latin typeface="Arial MT"/>
                <a:cs typeface="Arial MT"/>
              </a:rPr>
              <a:t>3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semaphores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15">
                <a:latin typeface="Arial MT"/>
                <a:cs typeface="Arial MT"/>
              </a:rPr>
              <a:t>needed</a:t>
            </a:r>
            <a:r>
              <a:rPr dirty="0" sz="900" spc="10">
                <a:latin typeface="Arial MT"/>
                <a:cs typeface="Arial MT"/>
              </a:rPr>
              <a:t> for the solution</a:t>
            </a:r>
            <a:endParaRPr sz="900">
              <a:latin typeface="Arial MT"/>
              <a:cs typeface="Arial MT"/>
            </a:endParaRPr>
          </a:p>
          <a:p>
            <a:pPr lvl="1" marL="370840" marR="384175" indent="-83185">
              <a:lnSpc>
                <a:spcPct val="106200"/>
              </a:lnSpc>
              <a:spcBef>
                <a:spcPts val="125"/>
              </a:spcBef>
              <a:buChar char="–"/>
              <a:tabLst>
                <a:tab pos="371475" algn="l"/>
              </a:tabLst>
            </a:pPr>
            <a:r>
              <a:rPr dirty="0" sz="700" spc="-5">
                <a:latin typeface="Courier New"/>
                <a:cs typeface="Courier New"/>
              </a:rPr>
              <a:t>cust</a:t>
            </a:r>
            <a:r>
              <a:rPr dirty="0" sz="700" spc="5">
                <a:latin typeface="Courier New"/>
                <a:cs typeface="Courier New"/>
              </a:rPr>
              <a:t>o</a:t>
            </a:r>
            <a:r>
              <a:rPr dirty="0" sz="700" spc="-5">
                <a:latin typeface="Courier New"/>
                <a:cs typeface="Courier New"/>
              </a:rPr>
              <a:t>me</a:t>
            </a:r>
            <a:r>
              <a:rPr dirty="0" sz="700" spc="5">
                <a:latin typeface="Courier New"/>
                <a:cs typeface="Courier New"/>
              </a:rPr>
              <a:t>r</a:t>
            </a:r>
            <a:r>
              <a:rPr dirty="0" sz="700">
                <a:latin typeface="Courier New"/>
                <a:cs typeface="Courier New"/>
              </a:rPr>
              <a:t>s</a:t>
            </a:r>
            <a:r>
              <a:rPr dirty="0" sz="700" spc="-195">
                <a:latin typeface="Courier New"/>
                <a:cs typeface="Courier New"/>
              </a:rPr>
              <a:t> </a:t>
            </a:r>
            <a:r>
              <a:rPr dirty="0" sz="800" spc="5">
                <a:latin typeface="Arial MT"/>
                <a:cs typeface="Arial MT"/>
              </a:rPr>
              <a:t>: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5">
                <a:latin typeface="Arial MT"/>
                <a:cs typeface="Arial MT"/>
              </a:rPr>
              <a:t>nu</a:t>
            </a:r>
            <a:r>
              <a:rPr dirty="0" sz="800" spc="20">
                <a:latin typeface="Arial MT"/>
                <a:cs typeface="Arial MT"/>
              </a:rPr>
              <a:t>m</a:t>
            </a:r>
            <a:r>
              <a:rPr dirty="0" sz="800" spc="5">
                <a:latin typeface="Arial MT"/>
                <a:cs typeface="Arial MT"/>
              </a:rPr>
              <a:t>be</a:t>
            </a:r>
            <a:r>
              <a:rPr dirty="0" sz="800" spc="5">
                <a:latin typeface="Arial MT"/>
                <a:cs typeface="Arial MT"/>
              </a:rPr>
              <a:t>r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5">
                <a:latin typeface="Arial MT"/>
                <a:cs typeface="Arial MT"/>
              </a:rPr>
              <a:t>o</a:t>
            </a:r>
            <a:r>
              <a:rPr dirty="0" sz="800" spc="5">
                <a:latin typeface="Arial MT"/>
                <a:cs typeface="Arial MT"/>
              </a:rPr>
              <a:t>f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10">
                <a:latin typeface="Arial MT"/>
                <a:cs typeface="Arial MT"/>
              </a:rPr>
              <a:t>c</a:t>
            </a:r>
            <a:r>
              <a:rPr dirty="0" sz="800" spc="5">
                <a:latin typeface="Arial MT"/>
                <a:cs typeface="Arial MT"/>
              </a:rPr>
              <a:t>u</a:t>
            </a:r>
            <a:r>
              <a:rPr dirty="0" sz="800" spc="10">
                <a:latin typeface="Arial MT"/>
                <a:cs typeface="Arial MT"/>
              </a:rPr>
              <a:t>s</a:t>
            </a:r>
            <a:r>
              <a:rPr dirty="0" sz="800">
                <a:latin typeface="Arial MT"/>
                <a:cs typeface="Arial MT"/>
              </a:rPr>
              <a:t>to</a:t>
            </a:r>
            <a:r>
              <a:rPr dirty="0" sz="800" spc="15">
                <a:latin typeface="Arial MT"/>
                <a:cs typeface="Arial MT"/>
              </a:rPr>
              <a:t>m</a:t>
            </a:r>
            <a:r>
              <a:rPr dirty="0" sz="800" spc="5">
                <a:latin typeface="Arial MT"/>
                <a:cs typeface="Arial MT"/>
              </a:rPr>
              <a:t>e</a:t>
            </a:r>
            <a:r>
              <a:rPr dirty="0" sz="800" spc="5">
                <a:latin typeface="Arial MT"/>
                <a:cs typeface="Arial MT"/>
              </a:rPr>
              <a:t>rs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5">
                <a:latin typeface="Arial MT"/>
                <a:cs typeface="Arial MT"/>
              </a:rPr>
              <a:t>w</a:t>
            </a:r>
            <a:r>
              <a:rPr dirty="0" sz="800" spc="15">
                <a:latin typeface="Arial MT"/>
                <a:cs typeface="Arial MT"/>
              </a:rPr>
              <a:t>a</a:t>
            </a:r>
            <a:r>
              <a:rPr dirty="0" sz="800">
                <a:latin typeface="Arial MT"/>
                <a:cs typeface="Arial MT"/>
              </a:rPr>
              <a:t>it</a:t>
            </a:r>
            <a:r>
              <a:rPr dirty="0" sz="800">
                <a:latin typeface="Arial MT"/>
                <a:cs typeface="Arial MT"/>
              </a:rPr>
              <a:t>i</a:t>
            </a:r>
            <a:r>
              <a:rPr dirty="0" sz="800" spc="5">
                <a:latin typeface="Arial MT"/>
                <a:cs typeface="Arial MT"/>
              </a:rPr>
              <a:t>n</a:t>
            </a:r>
            <a:r>
              <a:rPr dirty="0" sz="800" spc="5">
                <a:latin typeface="Arial MT"/>
                <a:cs typeface="Arial MT"/>
              </a:rPr>
              <a:t>g  </a:t>
            </a:r>
            <a:r>
              <a:rPr dirty="0" sz="800" spc="5">
                <a:latin typeface="Arial MT"/>
                <a:cs typeface="Arial MT"/>
              </a:rPr>
              <a:t>(excluding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5">
                <a:latin typeface="Arial MT"/>
                <a:cs typeface="Arial MT"/>
              </a:rPr>
              <a:t>the </a:t>
            </a:r>
            <a:r>
              <a:rPr dirty="0" sz="800" spc="10">
                <a:latin typeface="Arial MT"/>
                <a:cs typeface="Arial MT"/>
              </a:rPr>
              <a:t>one</a:t>
            </a:r>
            <a:r>
              <a:rPr dirty="0" sz="800" spc="5">
                <a:latin typeface="Arial MT"/>
                <a:cs typeface="Arial MT"/>
              </a:rPr>
              <a:t> in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5">
                <a:latin typeface="Arial MT"/>
                <a:cs typeface="Arial MT"/>
              </a:rPr>
              <a:t>the customer</a:t>
            </a:r>
            <a:r>
              <a:rPr dirty="0" sz="800">
                <a:latin typeface="Arial MT"/>
                <a:cs typeface="Arial MT"/>
              </a:rPr>
              <a:t> </a:t>
            </a:r>
            <a:r>
              <a:rPr dirty="0" sz="800" spc="5">
                <a:latin typeface="Arial MT"/>
                <a:cs typeface="Arial MT"/>
              </a:rPr>
              <a:t>seat)</a:t>
            </a:r>
            <a:endParaRPr sz="800">
              <a:latin typeface="Arial MT"/>
              <a:cs typeface="Arial MT"/>
            </a:endParaRPr>
          </a:p>
          <a:p>
            <a:pPr lvl="1" marL="370840" marR="186055" indent="-83185">
              <a:lnSpc>
                <a:spcPct val="106900"/>
              </a:lnSpc>
              <a:spcBef>
                <a:spcPts val="120"/>
              </a:spcBef>
              <a:buChar char="–"/>
              <a:tabLst>
                <a:tab pos="371475" algn="l"/>
              </a:tabLst>
            </a:pPr>
            <a:r>
              <a:rPr dirty="0" sz="700" spc="-5">
                <a:latin typeface="Courier New"/>
                <a:cs typeface="Courier New"/>
              </a:rPr>
              <a:t>barbers </a:t>
            </a:r>
            <a:r>
              <a:rPr dirty="0" sz="800" spc="5">
                <a:latin typeface="Arial MT"/>
                <a:cs typeface="Arial MT"/>
              </a:rPr>
              <a:t>: </a:t>
            </a:r>
            <a:r>
              <a:rPr dirty="0" sz="800" spc="10">
                <a:latin typeface="Arial MT"/>
                <a:cs typeface="Arial MT"/>
              </a:rPr>
              <a:t>number </a:t>
            </a:r>
            <a:r>
              <a:rPr dirty="0" sz="800" spc="5">
                <a:latin typeface="Arial MT"/>
                <a:cs typeface="Arial MT"/>
              </a:rPr>
              <a:t>of available barbers (0/1 in </a:t>
            </a:r>
            <a:r>
              <a:rPr dirty="0" sz="800" spc="-21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this </a:t>
            </a:r>
            <a:r>
              <a:rPr dirty="0" sz="800" spc="5">
                <a:latin typeface="Arial MT"/>
                <a:cs typeface="Arial MT"/>
              </a:rPr>
              <a:t>problem)</a:t>
            </a:r>
            <a:endParaRPr sz="800">
              <a:latin typeface="Arial MT"/>
              <a:cs typeface="Arial MT"/>
            </a:endParaRPr>
          </a:p>
          <a:p>
            <a:pPr lvl="1" marL="370840" indent="-83820">
              <a:lnSpc>
                <a:spcPct val="100000"/>
              </a:lnSpc>
              <a:spcBef>
                <a:spcPts val="185"/>
              </a:spcBef>
              <a:buChar char="–"/>
              <a:tabLst>
                <a:tab pos="371475" algn="l"/>
              </a:tabLst>
            </a:pPr>
            <a:r>
              <a:rPr dirty="0" sz="700" spc="-5">
                <a:latin typeface="Courier New"/>
                <a:cs typeface="Courier New"/>
              </a:rPr>
              <a:t>mutex </a:t>
            </a:r>
            <a:r>
              <a:rPr dirty="0" sz="800" spc="5">
                <a:latin typeface="Arial MT"/>
                <a:cs typeface="Arial MT"/>
              </a:rPr>
              <a:t>:</a:t>
            </a:r>
            <a:r>
              <a:rPr dirty="0" sz="800">
                <a:latin typeface="Arial MT"/>
                <a:cs typeface="Arial MT"/>
              </a:rPr>
              <a:t> for </a:t>
            </a:r>
            <a:r>
              <a:rPr dirty="0" sz="800" spc="5">
                <a:latin typeface="Arial MT"/>
                <a:cs typeface="Arial MT"/>
              </a:rPr>
              <a:t>mutual</a:t>
            </a:r>
            <a:r>
              <a:rPr dirty="0" sz="800" spc="-5">
                <a:latin typeface="Arial MT"/>
                <a:cs typeface="Arial MT"/>
              </a:rPr>
              <a:t> </a:t>
            </a:r>
            <a:r>
              <a:rPr dirty="0" sz="800" spc="5">
                <a:latin typeface="Arial MT"/>
                <a:cs typeface="Arial MT"/>
              </a:rPr>
              <a:t>exclusion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26101" y="6792468"/>
            <a:ext cx="1626235" cy="33782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48260" rIns="0" bIns="0" rtlCol="0" vert="horz">
            <a:spAutoFit/>
          </a:bodyPr>
          <a:lstStyle/>
          <a:p>
            <a:pPr marL="20320" marR="876300">
              <a:lnSpc>
                <a:spcPct val="100000"/>
              </a:lnSpc>
              <a:spcBef>
                <a:spcPts val="380"/>
              </a:spcBef>
            </a:pPr>
            <a:r>
              <a:rPr dirty="0" sz="500" spc="10" b="1">
                <a:latin typeface="Courier New"/>
                <a:cs typeface="Courier New"/>
              </a:rPr>
              <a:t>constant CHAIRS=5; </a:t>
            </a:r>
            <a:r>
              <a:rPr dirty="0" sz="500" spc="-290" b="1">
                <a:latin typeface="Courier New"/>
                <a:cs typeface="Courier New"/>
              </a:rPr>
              <a:t> </a:t>
            </a:r>
            <a:r>
              <a:rPr dirty="0" sz="500" spc="15" b="1">
                <a:latin typeface="Courier New"/>
                <a:cs typeface="Courier New"/>
              </a:rPr>
              <a:t>int</a:t>
            </a:r>
            <a:r>
              <a:rPr dirty="0" sz="500" spc="-5" b="1">
                <a:latin typeface="Courier New"/>
                <a:cs typeface="Courier New"/>
              </a:rPr>
              <a:t> </a:t>
            </a:r>
            <a:r>
              <a:rPr dirty="0" sz="500" spc="10" b="1">
                <a:latin typeface="Courier New"/>
                <a:cs typeface="Courier New"/>
              </a:rPr>
              <a:t>waiting=0;</a:t>
            </a:r>
            <a:endParaRPr sz="500">
              <a:latin typeface="Courier New"/>
              <a:cs typeface="Courier New"/>
            </a:endParaRPr>
          </a:p>
          <a:p>
            <a:pPr marL="20320">
              <a:lnSpc>
                <a:spcPts val="595"/>
              </a:lnSpc>
            </a:pPr>
            <a:r>
              <a:rPr dirty="0" sz="500" spc="10" b="1">
                <a:latin typeface="Courier New"/>
                <a:cs typeface="Courier New"/>
              </a:rPr>
              <a:t>semaphore</a:t>
            </a:r>
            <a:r>
              <a:rPr dirty="0" sz="500" spc="45" b="1">
                <a:latin typeface="Courier New"/>
                <a:cs typeface="Courier New"/>
              </a:rPr>
              <a:t> </a:t>
            </a:r>
            <a:r>
              <a:rPr dirty="0" sz="500" spc="10" b="1">
                <a:latin typeface="Courier New"/>
                <a:cs typeface="Courier New"/>
              </a:rPr>
              <a:t>customers=0,barber=0,mutex=1;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61282" y="7341107"/>
            <a:ext cx="1162050" cy="105664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 marL="23495">
              <a:lnSpc>
                <a:spcPct val="100000"/>
              </a:lnSpc>
              <a:spcBef>
                <a:spcPts val="40"/>
              </a:spcBef>
            </a:pPr>
            <a:r>
              <a:rPr dirty="0" sz="500" spc="10" b="1">
                <a:latin typeface="Courier New"/>
                <a:cs typeface="Courier New"/>
              </a:rPr>
              <a:t>process</a:t>
            </a:r>
            <a:r>
              <a:rPr dirty="0" sz="500" spc="-5" b="1">
                <a:latin typeface="Courier New"/>
                <a:cs typeface="Courier New"/>
              </a:rPr>
              <a:t> </a:t>
            </a:r>
            <a:r>
              <a:rPr dirty="0" sz="500" spc="10" b="1">
                <a:latin typeface="Courier New"/>
                <a:cs typeface="Courier New"/>
              </a:rPr>
              <a:t>barber()</a:t>
            </a:r>
            <a:r>
              <a:rPr dirty="0" sz="500" b="1">
                <a:latin typeface="Courier New"/>
                <a:cs typeface="Courier New"/>
              </a:rPr>
              <a:t> </a:t>
            </a:r>
            <a:r>
              <a:rPr dirty="0" sz="500" spc="15" b="1">
                <a:latin typeface="Courier New"/>
                <a:cs typeface="Courier New"/>
              </a:rPr>
              <a:t>{</a:t>
            </a:r>
            <a:endParaRPr sz="500">
              <a:latin typeface="Courier New"/>
              <a:cs typeface="Courier New"/>
            </a:endParaRPr>
          </a:p>
          <a:p>
            <a:pPr marL="184150" marR="47625" indent="-80010">
              <a:lnSpc>
                <a:spcPct val="127000"/>
              </a:lnSpc>
            </a:pPr>
            <a:r>
              <a:rPr dirty="0" sz="500" spc="10" b="1">
                <a:latin typeface="Courier New"/>
                <a:cs typeface="Courier New"/>
              </a:rPr>
              <a:t>while(true) </a:t>
            </a:r>
            <a:r>
              <a:rPr dirty="0" sz="500" spc="15" b="1">
                <a:latin typeface="Courier New"/>
                <a:cs typeface="Courier New"/>
              </a:rPr>
              <a:t>{ </a:t>
            </a:r>
            <a:r>
              <a:rPr dirty="0" sz="500" spc="20" b="1">
                <a:latin typeface="Courier New"/>
                <a:cs typeface="Courier New"/>
              </a:rPr>
              <a:t> </a:t>
            </a:r>
            <a:r>
              <a:rPr dirty="0" sz="500" spc="5" b="1">
                <a:latin typeface="Courier New"/>
                <a:cs typeface="Courier New"/>
              </a:rPr>
              <a:t>P(customers);</a:t>
            </a:r>
            <a:r>
              <a:rPr dirty="0" sz="300" spc="5" b="1">
                <a:latin typeface="Arial"/>
                <a:cs typeface="Arial"/>
              </a:rPr>
              <a:t>//sleep</a:t>
            </a:r>
            <a:r>
              <a:rPr dirty="0" sz="300" spc="-10" b="1">
                <a:latin typeface="Arial"/>
                <a:cs typeface="Arial"/>
              </a:rPr>
              <a:t> </a:t>
            </a:r>
            <a:r>
              <a:rPr dirty="0" sz="300" spc="-5" b="1">
                <a:latin typeface="Arial"/>
                <a:cs typeface="Arial"/>
              </a:rPr>
              <a:t>if</a:t>
            </a:r>
            <a:r>
              <a:rPr dirty="0" sz="300" spc="-15" b="1">
                <a:latin typeface="Arial"/>
                <a:cs typeface="Arial"/>
              </a:rPr>
              <a:t> </a:t>
            </a:r>
            <a:r>
              <a:rPr dirty="0" sz="300" spc="-5" b="1">
                <a:latin typeface="Arial"/>
                <a:cs typeface="Arial"/>
              </a:rPr>
              <a:t>no</a:t>
            </a:r>
            <a:r>
              <a:rPr dirty="0" sz="300" spc="-15" b="1">
                <a:latin typeface="Arial"/>
                <a:cs typeface="Arial"/>
              </a:rPr>
              <a:t> </a:t>
            </a:r>
            <a:r>
              <a:rPr dirty="0" sz="300" spc="-10" b="1">
                <a:latin typeface="Arial"/>
                <a:cs typeface="Arial"/>
              </a:rPr>
              <a:t>customers</a:t>
            </a:r>
            <a:endParaRPr sz="3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165"/>
              </a:spcBef>
            </a:pPr>
            <a:r>
              <a:rPr dirty="0" sz="500" spc="10" b="1">
                <a:latin typeface="Courier New"/>
                <a:cs typeface="Courier New"/>
              </a:rPr>
              <a:t>P(mutex);</a:t>
            </a:r>
            <a:endParaRPr sz="500">
              <a:latin typeface="Courier New"/>
              <a:cs typeface="Courier New"/>
            </a:endParaRPr>
          </a:p>
          <a:p>
            <a:pPr marL="264160">
              <a:lnSpc>
                <a:spcPct val="100000"/>
              </a:lnSpc>
              <a:spcBef>
                <a:spcPts val="170"/>
              </a:spcBef>
            </a:pPr>
            <a:r>
              <a:rPr dirty="0" sz="500" b="1">
                <a:latin typeface="Courier New"/>
                <a:cs typeface="Courier New"/>
              </a:rPr>
              <a:t>waiting--;</a:t>
            </a:r>
            <a:r>
              <a:rPr dirty="0" sz="300" b="1">
                <a:latin typeface="Arial"/>
                <a:cs typeface="Arial"/>
              </a:rPr>
              <a:t>//remove</a:t>
            </a:r>
            <a:r>
              <a:rPr dirty="0" sz="300" spc="-5" b="1">
                <a:latin typeface="Arial"/>
                <a:cs typeface="Arial"/>
              </a:rPr>
              <a:t> </a:t>
            </a:r>
            <a:r>
              <a:rPr dirty="0" sz="300" spc="-10" b="1">
                <a:latin typeface="Arial"/>
                <a:cs typeface="Arial"/>
              </a:rPr>
              <a:t>customer</a:t>
            </a:r>
            <a:endParaRPr sz="3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160"/>
              </a:spcBef>
            </a:pPr>
            <a:r>
              <a:rPr dirty="0" sz="500" b="1">
                <a:latin typeface="Courier New"/>
                <a:cs typeface="Courier New"/>
              </a:rPr>
              <a:t>V(barber);</a:t>
            </a:r>
            <a:r>
              <a:rPr dirty="0" sz="300" b="1">
                <a:latin typeface="Arial"/>
                <a:cs typeface="Arial"/>
              </a:rPr>
              <a:t>//barber</a:t>
            </a:r>
            <a:r>
              <a:rPr dirty="0" sz="300" spc="-5" b="1">
                <a:latin typeface="Arial"/>
                <a:cs typeface="Arial"/>
              </a:rPr>
              <a:t> </a:t>
            </a:r>
            <a:r>
              <a:rPr dirty="0" sz="300" spc="-10" b="1">
                <a:latin typeface="Arial"/>
                <a:cs typeface="Arial"/>
              </a:rPr>
              <a:t>ready</a:t>
            </a:r>
            <a:r>
              <a:rPr dirty="0" sz="300" spc="-5" b="1">
                <a:latin typeface="Arial"/>
                <a:cs typeface="Arial"/>
              </a:rPr>
              <a:t> </a:t>
            </a:r>
            <a:r>
              <a:rPr dirty="0" sz="300" spc="-10" b="1">
                <a:latin typeface="Arial"/>
                <a:cs typeface="Arial"/>
              </a:rPr>
              <a:t>to</a:t>
            </a:r>
            <a:r>
              <a:rPr dirty="0" sz="300" spc="5" b="1">
                <a:latin typeface="Arial"/>
                <a:cs typeface="Arial"/>
              </a:rPr>
              <a:t> </a:t>
            </a:r>
            <a:r>
              <a:rPr dirty="0" sz="300" spc="-5" b="1">
                <a:latin typeface="Arial"/>
                <a:cs typeface="Arial"/>
              </a:rPr>
              <a:t>cut</a:t>
            </a:r>
            <a:r>
              <a:rPr dirty="0" sz="300" b="1">
                <a:latin typeface="Arial"/>
                <a:cs typeface="Arial"/>
              </a:rPr>
              <a:t> </a:t>
            </a:r>
            <a:r>
              <a:rPr dirty="0" sz="300" spc="-10" b="1">
                <a:latin typeface="Arial"/>
                <a:cs typeface="Arial"/>
              </a:rPr>
              <a:t>hair</a:t>
            </a:r>
            <a:endParaRPr sz="3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170"/>
              </a:spcBef>
            </a:pPr>
            <a:r>
              <a:rPr dirty="0" sz="500" spc="10" b="1">
                <a:latin typeface="Courier New"/>
                <a:cs typeface="Courier New"/>
              </a:rPr>
              <a:t>V(mutex);</a:t>
            </a:r>
            <a:endParaRPr sz="500">
              <a:latin typeface="Courier New"/>
              <a:cs typeface="Courier New"/>
            </a:endParaRPr>
          </a:p>
          <a:p>
            <a:pPr marL="184150">
              <a:lnSpc>
                <a:spcPct val="100000"/>
              </a:lnSpc>
              <a:spcBef>
                <a:spcPts val="170"/>
              </a:spcBef>
            </a:pPr>
            <a:r>
              <a:rPr dirty="0" sz="500" spc="10" b="1">
                <a:latin typeface="Courier New"/>
                <a:cs typeface="Courier New"/>
              </a:rPr>
              <a:t>--</a:t>
            </a:r>
            <a:r>
              <a:rPr dirty="0" sz="500" spc="-15" b="1">
                <a:latin typeface="Courier New"/>
                <a:cs typeface="Courier New"/>
              </a:rPr>
              <a:t> </a:t>
            </a:r>
            <a:r>
              <a:rPr dirty="0" sz="500" spc="15" b="1">
                <a:latin typeface="Courier New"/>
                <a:cs typeface="Courier New"/>
              </a:rPr>
              <a:t>cut</a:t>
            </a:r>
            <a:r>
              <a:rPr dirty="0" sz="500" spc="-10" b="1">
                <a:latin typeface="Courier New"/>
                <a:cs typeface="Courier New"/>
              </a:rPr>
              <a:t> </a:t>
            </a:r>
            <a:r>
              <a:rPr dirty="0" sz="500" spc="10" b="1">
                <a:latin typeface="Courier New"/>
                <a:cs typeface="Courier New"/>
              </a:rPr>
              <a:t>hair</a:t>
            </a:r>
            <a:r>
              <a:rPr dirty="0" sz="500" spc="-10" b="1">
                <a:latin typeface="Courier New"/>
                <a:cs typeface="Courier New"/>
              </a:rPr>
              <a:t> </a:t>
            </a:r>
            <a:r>
              <a:rPr dirty="0" sz="500" spc="15" b="1">
                <a:latin typeface="Courier New"/>
                <a:cs typeface="Courier New"/>
              </a:rPr>
              <a:t>–</a:t>
            </a:r>
            <a:endParaRPr sz="5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  <a:spcBef>
                <a:spcPts val="165"/>
              </a:spcBef>
            </a:pPr>
            <a:r>
              <a:rPr dirty="0" sz="500" spc="15" b="1">
                <a:latin typeface="Courier New"/>
                <a:cs typeface="Courier New"/>
              </a:rPr>
              <a:t>}</a:t>
            </a:r>
            <a:endParaRPr sz="500">
              <a:latin typeface="Courier New"/>
              <a:cs typeface="Courier New"/>
            </a:endParaRPr>
          </a:p>
          <a:p>
            <a:pPr marL="23495">
              <a:lnSpc>
                <a:spcPct val="100000"/>
              </a:lnSpc>
              <a:spcBef>
                <a:spcPts val="165"/>
              </a:spcBef>
            </a:pPr>
            <a:r>
              <a:rPr dirty="0" sz="500" spc="15" b="1">
                <a:latin typeface="Courier New"/>
                <a:cs typeface="Courier New"/>
              </a:rPr>
              <a:t>}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63717" y="7171944"/>
            <a:ext cx="1341120" cy="12890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48260" rIns="0" bIns="0" rtlCol="0" vert="horz">
            <a:spAutoFit/>
          </a:bodyPr>
          <a:lstStyle/>
          <a:p>
            <a:pPr marL="192405" marR="419734" indent="-81280">
              <a:lnSpc>
                <a:spcPct val="127000"/>
              </a:lnSpc>
              <a:spcBef>
                <a:spcPts val="380"/>
              </a:spcBef>
            </a:pPr>
            <a:r>
              <a:rPr dirty="0" sz="500" spc="10" b="1">
                <a:latin typeface="Courier New"/>
                <a:cs typeface="Courier New"/>
              </a:rPr>
              <a:t>process customer() </a:t>
            </a:r>
            <a:r>
              <a:rPr dirty="0" sz="500" spc="15" b="1">
                <a:latin typeface="Courier New"/>
                <a:cs typeface="Courier New"/>
              </a:rPr>
              <a:t>{ </a:t>
            </a:r>
            <a:r>
              <a:rPr dirty="0" sz="500" spc="-285" b="1">
                <a:latin typeface="Courier New"/>
                <a:cs typeface="Courier New"/>
              </a:rPr>
              <a:t> </a:t>
            </a:r>
            <a:r>
              <a:rPr dirty="0" sz="500" spc="10" b="1">
                <a:latin typeface="Courier New"/>
                <a:cs typeface="Courier New"/>
              </a:rPr>
              <a:t>P(mutex);</a:t>
            </a:r>
            <a:endParaRPr sz="500">
              <a:latin typeface="Courier New"/>
              <a:cs typeface="Courier New"/>
            </a:endParaRPr>
          </a:p>
          <a:p>
            <a:pPr marL="272415" marR="59055" indent="-80010">
              <a:lnSpc>
                <a:spcPts val="770"/>
              </a:lnSpc>
              <a:spcBef>
                <a:spcPts val="45"/>
              </a:spcBef>
            </a:pPr>
            <a:r>
              <a:rPr dirty="0" sz="500" spc="10" b="1">
                <a:latin typeface="Courier New"/>
                <a:cs typeface="Courier New"/>
              </a:rPr>
              <a:t>if </a:t>
            </a:r>
            <a:r>
              <a:rPr dirty="0" sz="500" spc="5" b="1">
                <a:latin typeface="Courier New"/>
                <a:cs typeface="Courier New"/>
              </a:rPr>
              <a:t>(waiting&lt;CHAIRS){</a:t>
            </a:r>
            <a:r>
              <a:rPr dirty="0" sz="300" spc="5" b="1">
                <a:latin typeface="Arial"/>
                <a:cs typeface="Arial"/>
              </a:rPr>
              <a:t>//shop </a:t>
            </a:r>
            <a:r>
              <a:rPr dirty="0" sz="300" spc="-5" b="1">
                <a:latin typeface="Arial"/>
                <a:cs typeface="Arial"/>
              </a:rPr>
              <a:t>full? </a:t>
            </a:r>
            <a:r>
              <a:rPr dirty="0" sz="300" b="1">
                <a:latin typeface="Arial"/>
                <a:cs typeface="Arial"/>
              </a:rPr>
              <a:t> </a:t>
            </a:r>
            <a:r>
              <a:rPr dirty="0" sz="500" spc="5" b="1">
                <a:latin typeface="Courier New"/>
                <a:cs typeface="Courier New"/>
              </a:rPr>
              <a:t>waiting=++;</a:t>
            </a:r>
            <a:r>
              <a:rPr dirty="0" sz="300" spc="5" b="1">
                <a:latin typeface="Arial"/>
                <a:cs typeface="Arial"/>
              </a:rPr>
              <a:t>//admite </a:t>
            </a:r>
            <a:r>
              <a:rPr dirty="0" sz="300" spc="-10" b="1">
                <a:latin typeface="Arial"/>
                <a:cs typeface="Arial"/>
              </a:rPr>
              <a:t>customer </a:t>
            </a:r>
            <a:r>
              <a:rPr dirty="0" sz="300" spc="-5" b="1">
                <a:latin typeface="Arial"/>
                <a:cs typeface="Arial"/>
              </a:rPr>
              <a:t> </a:t>
            </a:r>
            <a:r>
              <a:rPr dirty="0" sz="500" spc="5" b="1">
                <a:latin typeface="Courier New"/>
                <a:cs typeface="Courier New"/>
              </a:rPr>
              <a:t>V(customers);</a:t>
            </a:r>
            <a:r>
              <a:rPr dirty="0" sz="300" spc="5" b="1">
                <a:latin typeface="Arial"/>
                <a:cs typeface="Arial"/>
              </a:rPr>
              <a:t>//wake-up</a:t>
            </a:r>
            <a:r>
              <a:rPr dirty="0" sz="300" spc="-10" b="1">
                <a:latin typeface="Arial"/>
                <a:cs typeface="Arial"/>
              </a:rPr>
              <a:t> barber</a:t>
            </a:r>
            <a:r>
              <a:rPr dirty="0" sz="300" spc="-5" b="1">
                <a:latin typeface="Arial"/>
                <a:cs typeface="Arial"/>
              </a:rPr>
              <a:t> </a:t>
            </a:r>
            <a:r>
              <a:rPr dirty="0" sz="300" spc="-10" b="1">
                <a:latin typeface="Arial"/>
                <a:cs typeface="Arial"/>
              </a:rPr>
              <a:t>(possibly)</a:t>
            </a:r>
            <a:endParaRPr sz="300">
              <a:latin typeface="Arial"/>
              <a:cs typeface="Arial"/>
            </a:endParaRPr>
          </a:p>
          <a:p>
            <a:pPr marL="272415">
              <a:lnSpc>
                <a:spcPct val="100000"/>
              </a:lnSpc>
              <a:spcBef>
                <a:spcPts val="105"/>
              </a:spcBef>
            </a:pPr>
            <a:r>
              <a:rPr dirty="0" sz="500" spc="10" b="1">
                <a:latin typeface="Courier New"/>
                <a:cs typeface="Courier New"/>
              </a:rPr>
              <a:t>V(mutex);</a:t>
            </a:r>
            <a:endParaRPr sz="500">
              <a:latin typeface="Courier New"/>
              <a:cs typeface="Courier New"/>
            </a:endParaRPr>
          </a:p>
          <a:p>
            <a:pPr marL="272415">
              <a:lnSpc>
                <a:spcPct val="100000"/>
              </a:lnSpc>
              <a:spcBef>
                <a:spcPts val="170"/>
              </a:spcBef>
            </a:pPr>
            <a:r>
              <a:rPr dirty="0" sz="500" spc="10" b="1">
                <a:latin typeface="Courier New"/>
                <a:cs typeface="Courier New"/>
              </a:rPr>
              <a:t>P</a:t>
            </a:r>
            <a:r>
              <a:rPr dirty="0" sz="500" spc="15" b="1">
                <a:latin typeface="Courier New"/>
                <a:cs typeface="Courier New"/>
              </a:rPr>
              <a:t>(</a:t>
            </a:r>
            <a:r>
              <a:rPr dirty="0" sz="500" spc="10" b="1">
                <a:latin typeface="Courier New"/>
                <a:cs typeface="Courier New"/>
              </a:rPr>
              <a:t>b</a:t>
            </a:r>
            <a:r>
              <a:rPr dirty="0" sz="500" spc="15" b="1">
                <a:latin typeface="Courier New"/>
                <a:cs typeface="Courier New"/>
              </a:rPr>
              <a:t>ar</a:t>
            </a:r>
            <a:r>
              <a:rPr dirty="0" sz="500" spc="10" b="1">
                <a:latin typeface="Courier New"/>
                <a:cs typeface="Courier New"/>
              </a:rPr>
              <a:t>b</a:t>
            </a:r>
            <a:r>
              <a:rPr dirty="0" sz="500" spc="15" b="1">
                <a:latin typeface="Courier New"/>
                <a:cs typeface="Courier New"/>
              </a:rPr>
              <a:t>e</a:t>
            </a:r>
            <a:r>
              <a:rPr dirty="0" sz="500" spc="10" b="1">
                <a:latin typeface="Courier New"/>
                <a:cs typeface="Courier New"/>
              </a:rPr>
              <a:t>r</a:t>
            </a:r>
            <a:r>
              <a:rPr dirty="0" sz="500" spc="15" b="1">
                <a:latin typeface="Courier New"/>
                <a:cs typeface="Courier New"/>
              </a:rPr>
              <a:t>)</a:t>
            </a:r>
            <a:r>
              <a:rPr dirty="0" sz="500" spc="10" b="1">
                <a:latin typeface="Courier New"/>
                <a:cs typeface="Courier New"/>
              </a:rPr>
              <a:t>;</a:t>
            </a:r>
            <a:r>
              <a:rPr dirty="0" sz="300" spc="-5" b="1">
                <a:latin typeface="Arial"/>
                <a:cs typeface="Arial"/>
              </a:rPr>
              <a:t>//</a:t>
            </a:r>
            <a:r>
              <a:rPr dirty="0" sz="300" spc="-15" b="1">
                <a:latin typeface="Arial"/>
                <a:cs typeface="Arial"/>
              </a:rPr>
              <a:t>s</a:t>
            </a:r>
            <a:r>
              <a:rPr dirty="0" sz="300" spc="-5" b="1">
                <a:latin typeface="Arial"/>
                <a:cs typeface="Arial"/>
              </a:rPr>
              <a:t>l</a:t>
            </a:r>
            <a:r>
              <a:rPr dirty="0" sz="300" spc="-10" b="1">
                <a:latin typeface="Arial"/>
                <a:cs typeface="Arial"/>
              </a:rPr>
              <a:t>ee</a:t>
            </a:r>
            <a:r>
              <a:rPr dirty="0" sz="300" spc="-5" b="1">
                <a:latin typeface="Arial"/>
                <a:cs typeface="Arial"/>
              </a:rPr>
              <a:t>p</a:t>
            </a:r>
            <a:r>
              <a:rPr dirty="0" sz="300" spc="-5" b="1">
                <a:latin typeface="Arial"/>
                <a:cs typeface="Arial"/>
              </a:rPr>
              <a:t> </a:t>
            </a:r>
            <a:r>
              <a:rPr dirty="0" sz="300" spc="-5" b="1">
                <a:latin typeface="Arial"/>
                <a:cs typeface="Arial"/>
              </a:rPr>
              <a:t>if</a:t>
            </a:r>
            <a:r>
              <a:rPr dirty="0" sz="300" spc="-5" b="1">
                <a:latin typeface="Arial"/>
                <a:cs typeface="Arial"/>
              </a:rPr>
              <a:t> </a:t>
            </a:r>
            <a:r>
              <a:rPr dirty="0" sz="300" spc="-15" b="1">
                <a:latin typeface="Arial"/>
                <a:cs typeface="Arial"/>
              </a:rPr>
              <a:t>b</a:t>
            </a:r>
            <a:r>
              <a:rPr dirty="0" sz="300" spc="-10" b="1">
                <a:latin typeface="Arial"/>
                <a:cs typeface="Arial"/>
              </a:rPr>
              <a:t>a</a:t>
            </a:r>
            <a:r>
              <a:rPr dirty="0" sz="300" spc="-15" b="1">
                <a:latin typeface="Arial"/>
                <a:cs typeface="Arial"/>
              </a:rPr>
              <a:t>r</a:t>
            </a:r>
            <a:r>
              <a:rPr dirty="0" sz="300" spc="-5" b="1">
                <a:latin typeface="Arial"/>
                <a:cs typeface="Arial"/>
              </a:rPr>
              <a:t>b</a:t>
            </a:r>
            <a:r>
              <a:rPr dirty="0" sz="300" spc="-10" b="1">
                <a:latin typeface="Arial"/>
                <a:cs typeface="Arial"/>
              </a:rPr>
              <a:t>e</a:t>
            </a:r>
            <a:r>
              <a:rPr dirty="0" sz="300" spc="-5" b="1">
                <a:latin typeface="Arial"/>
                <a:cs typeface="Arial"/>
              </a:rPr>
              <a:t>r</a:t>
            </a:r>
            <a:r>
              <a:rPr dirty="0" sz="300" b="1">
                <a:latin typeface="Arial"/>
                <a:cs typeface="Arial"/>
              </a:rPr>
              <a:t> </a:t>
            </a:r>
            <a:r>
              <a:rPr dirty="0" sz="300" spc="-5" b="1">
                <a:latin typeface="Arial"/>
                <a:cs typeface="Arial"/>
              </a:rPr>
              <a:t>bu</a:t>
            </a:r>
            <a:r>
              <a:rPr dirty="0" sz="300" spc="-10" b="1">
                <a:latin typeface="Arial"/>
                <a:cs typeface="Arial"/>
              </a:rPr>
              <a:t>s</a:t>
            </a:r>
            <a:r>
              <a:rPr dirty="0" sz="300" spc="-5" b="1">
                <a:latin typeface="Arial"/>
                <a:cs typeface="Arial"/>
              </a:rPr>
              <a:t>y</a:t>
            </a:r>
            <a:endParaRPr sz="300">
              <a:latin typeface="Arial"/>
              <a:cs typeface="Arial"/>
            </a:endParaRPr>
          </a:p>
          <a:p>
            <a:pPr marL="272415">
              <a:lnSpc>
                <a:spcPct val="100000"/>
              </a:lnSpc>
              <a:spcBef>
                <a:spcPts val="165"/>
              </a:spcBef>
            </a:pPr>
            <a:r>
              <a:rPr dirty="0" sz="500" spc="10" b="1">
                <a:latin typeface="Courier New"/>
                <a:cs typeface="Courier New"/>
              </a:rPr>
              <a:t>--</a:t>
            </a:r>
            <a:r>
              <a:rPr dirty="0" sz="500" spc="-15" b="1">
                <a:latin typeface="Courier New"/>
                <a:cs typeface="Courier New"/>
              </a:rPr>
              <a:t> </a:t>
            </a:r>
            <a:r>
              <a:rPr dirty="0" sz="500" spc="15" b="1">
                <a:latin typeface="Courier New"/>
                <a:cs typeface="Courier New"/>
              </a:rPr>
              <a:t>cut</a:t>
            </a:r>
            <a:r>
              <a:rPr dirty="0" sz="500" spc="-10" b="1">
                <a:latin typeface="Courier New"/>
                <a:cs typeface="Courier New"/>
              </a:rPr>
              <a:t> </a:t>
            </a:r>
            <a:r>
              <a:rPr dirty="0" sz="500" spc="10" b="1">
                <a:latin typeface="Courier New"/>
                <a:cs typeface="Courier New"/>
              </a:rPr>
              <a:t>hair</a:t>
            </a:r>
            <a:r>
              <a:rPr dirty="0" sz="500" spc="-10" b="1">
                <a:latin typeface="Courier New"/>
                <a:cs typeface="Courier New"/>
              </a:rPr>
              <a:t> </a:t>
            </a:r>
            <a:r>
              <a:rPr dirty="0" sz="500" spc="15" b="1">
                <a:latin typeface="Courier New"/>
                <a:cs typeface="Courier New"/>
              </a:rPr>
              <a:t>–</a:t>
            </a:r>
            <a:endParaRPr sz="500">
              <a:latin typeface="Courier New"/>
              <a:cs typeface="Courier New"/>
            </a:endParaRPr>
          </a:p>
          <a:p>
            <a:pPr marL="192405">
              <a:lnSpc>
                <a:spcPct val="100000"/>
              </a:lnSpc>
              <a:spcBef>
                <a:spcPts val="165"/>
              </a:spcBef>
            </a:pPr>
            <a:r>
              <a:rPr dirty="0" sz="500" spc="15" b="1">
                <a:latin typeface="Courier New"/>
                <a:cs typeface="Courier New"/>
              </a:rPr>
              <a:t>}</a:t>
            </a:r>
            <a:endParaRPr sz="500">
              <a:latin typeface="Courier New"/>
              <a:cs typeface="Courier New"/>
            </a:endParaRPr>
          </a:p>
          <a:p>
            <a:pPr marL="192405">
              <a:lnSpc>
                <a:spcPct val="100000"/>
              </a:lnSpc>
              <a:spcBef>
                <a:spcPts val="165"/>
              </a:spcBef>
            </a:pPr>
            <a:r>
              <a:rPr dirty="0" sz="500" spc="10" b="1">
                <a:latin typeface="Courier New"/>
                <a:cs typeface="Courier New"/>
              </a:rPr>
              <a:t>else</a:t>
            </a:r>
            <a:endParaRPr sz="500">
              <a:latin typeface="Courier New"/>
              <a:cs typeface="Courier New"/>
            </a:endParaRPr>
          </a:p>
          <a:p>
            <a:pPr marL="272415">
              <a:lnSpc>
                <a:spcPct val="100000"/>
              </a:lnSpc>
              <a:spcBef>
                <a:spcPts val="170"/>
              </a:spcBef>
            </a:pPr>
            <a:r>
              <a:rPr dirty="0" sz="500" spc="10" b="1">
                <a:latin typeface="Courier New"/>
                <a:cs typeface="Courier New"/>
              </a:rPr>
              <a:t>V</a:t>
            </a:r>
            <a:r>
              <a:rPr dirty="0" sz="500" spc="15" b="1">
                <a:latin typeface="Courier New"/>
                <a:cs typeface="Courier New"/>
              </a:rPr>
              <a:t>(</a:t>
            </a:r>
            <a:r>
              <a:rPr dirty="0" sz="500" spc="10" b="1">
                <a:latin typeface="Courier New"/>
                <a:cs typeface="Courier New"/>
              </a:rPr>
              <a:t>m</a:t>
            </a:r>
            <a:r>
              <a:rPr dirty="0" sz="500" spc="15" b="1">
                <a:latin typeface="Courier New"/>
                <a:cs typeface="Courier New"/>
              </a:rPr>
              <a:t>ut</a:t>
            </a:r>
            <a:r>
              <a:rPr dirty="0" sz="500" spc="10" b="1">
                <a:latin typeface="Courier New"/>
                <a:cs typeface="Courier New"/>
              </a:rPr>
              <a:t>e</a:t>
            </a:r>
            <a:r>
              <a:rPr dirty="0" sz="500" spc="15" b="1">
                <a:latin typeface="Courier New"/>
                <a:cs typeface="Courier New"/>
              </a:rPr>
              <a:t>x</a:t>
            </a:r>
            <a:r>
              <a:rPr dirty="0" sz="500" spc="10" b="1">
                <a:latin typeface="Courier New"/>
                <a:cs typeface="Courier New"/>
              </a:rPr>
              <a:t>)</a:t>
            </a:r>
            <a:r>
              <a:rPr dirty="0" sz="500" spc="15" b="1">
                <a:latin typeface="Courier New"/>
                <a:cs typeface="Courier New"/>
              </a:rPr>
              <a:t>;</a:t>
            </a:r>
            <a:r>
              <a:rPr dirty="0" sz="300" spc="-10" b="1">
                <a:latin typeface="Arial"/>
                <a:cs typeface="Arial"/>
              </a:rPr>
              <a:t>/</a:t>
            </a:r>
            <a:r>
              <a:rPr dirty="0" sz="300" spc="-5" b="1">
                <a:latin typeface="Arial"/>
                <a:cs typeface="Arial"/>
              </a:rPr>
              <a:t>/</a:t>
            </a:r>
            <a:r>
              <a:rPr dirty="0" sz="300" spc="-10" b="1">
                <a:latin typeface="Arial"/>
                <a:cs typeface="Arial"/>
              </a:rPr>
              <a:t>s</a:t>
            </a:r>
            <a:r>
              <a:rPr dirty="0" sz="300" spc="-5" b="1">
                <a:latin typeface="Arial"/>
                <a:cs typeface="Arial"/>
              </a:rPr>
              <a:t>hop</a:t>
            </a:r>
            <a:r>
              <a:rPr dirty="0" sz="300" spc="-5" b="1">
                <a:latin typeface="Arial"/>
                <a:cs typeface="Arial"/>
              </a:rPr>
              <a:t> </a:t>
            </a:r>
            <a:r>
              <a:rPr dirty="0" sz="300" spc="-5" b="1">
                <a:latin typeface="Arial"/>
                <a:cs typeface="Arial"/>
              </a:rPr>
              <a:t>is</a:t>
            </a:r>
            <a:r>
              <a:rPr dirty="0" sz="300" spc="-10" b="1">
                <a:latin typeface="Arial"/>
                <a:cs typeface="Arial"/>
              </a:rPr>
              <a:t> </a:t>
            </a:r>
            <a:r>
              <a:rPr dirty="0" sz="300" spc="-10" b="1">
                <a:latin typeface="Arial"/>
                <a:cs typeface="Arial"/>
              </a:rPr>
              <a:t>f</a:t>
            </a:r>
            <a:r>
              <a:rPr dirty="0" sz="300" spc="-5" b="1">
                <a:latin typeface="Arial"/>
                <a:cs typeface="Arial"/>
              </a:rPr>
              <a:t>u</a:t>
            </a:r>
            <a:r>
              <a:rPr dirty="0" sz="300" spc="-10" b="1">
                <a:latin typeface="Arial"/>
                <a:cs typeface="Arial"/>
              </a:rPr>
              <a:t>l</a:t>
            </a:r>
            <a:r>
              <a:rPr dirty="0" sz="300" spc="-5" b="1">
                <a:latin typeface="Arial"/>
                <a:cs typeface="Arial"/>
              </a:rPr>
              <a:t>l,</a:t>
            </a:r>
            <a:r>
              <a:rPr dirty="0" sz="300" spc="-5" b="1">
                <a:latin typeface="Arial"/>
                <a:cs typeface="Arial"/>
              </a:rPr>
              <a:t> </a:t>
            </a:r>
            <a:r>
              <a:rPr dirty="0" sz="300" spc="-15" b="1">
                <a:latin typeface="Arial"/>
                <a:cs typeface="Arial"/>
              </a:rPr>
              <a:t>s</a:t>
            </a:r>
            <a:r>
              <a:rPr dirty="0" sz="300" spc="-5" b="1">
                <a:latin typeface="Arial"/>
                <a:cs typeface="Arial"/>
              </a:rPr>
              <a:t>o</a:t>
            </a:r>
            <a:r>
              <a:rPr dirty="0" sz="300" b="1">
                <a:latin typeface="Arial"/>
                <a:cs typeface="Arial"/>
              </a:rPr>
              <a:t> </a:t>
            </a:r>
            <a:r>
              <a:rPr dirty="0" sz="300" spc="-5" b="1">
                <a:latin typeface="Arial"/>
                <a:cs typeface="Arial"/>
              </a:rPr>
              <a:t>l</a:t>
            </a:r>
            <a:r>
              <a:rPr dirty="0" sz="300" spc="-10" b="1">
                <a:latin typeface="Arial"/>
                <a:cs typeface="Arial"/>
              </a:rPr>
              <a:t>ea</a:t>
            </a:r>
            <a:r>
              <a:rPr dirty="0" sz="300" spc="-15" b="1">
                <a:latin typeface="Arial"/>
                <a:cs typeface="Arial"/>
              </a:rPr>
              <a:t>v</a:t>
            </a:r>
            <a:r>
              <a:rPr dirty="0" sz="300" spc="-5" b="1">
                <a:latin typeface="Arial"/>
                <a:cs typeface="Arial"/>
              </a:rPr>
              <a:t>e</a:t>
            </a:r>
            <a:endParaRPr sz="300">
              <a:latin typeface="Arial"/>
              <a:cs typeface="Arial"/>
            </a:endParaRPr>
          </a:p>
          <a:p>
            <a:pPr marL="151765">
              <a:lnSpc>
                <a:spcPct val="100000"/>
              </a:lnSpc>
              <a:spcBef>
                <a:spcPts val="170"/>
              </a:spcBef>
            </a:pPr>
            <a:r>
              <a:rPr dirty="0" sz="500" spc="15" b="1">
                <a:latin typeface="Courier New"/>
                <a:cs typeface="Courier New"/>
              </a:rPr>
              <a:t>}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94226" y="6679692"/>
            <a:ext cx="2667000" cy="1998345"/>
          </a:xfrm>
          <a:custGeom>
            <a:avLst/>
            <a:gdLst/>
            <a:ahLst/>
            <a:cxnLst/>
            <a:rect l="l" t="t" r="r" b="b"/>
            <a:pathLst>
              <a:path w="2667000" h="1998345">
                <a:moveTo>
                  <a:pt x="0" y="1997963"/>
                </a:moveTo>
                <a:lnTo>
                  <a:pt x="2666999" y="1997963"/>
                </a:lnTo>
                <a:lnTo>
                  <a:pt x="2666999" y="0"/>
                </a:lnTo>
                <a:lnTo>
                  <a:pt x="0" y="0"/>
                </a:lnTo>
                <a:lnTo>
                  <a:pt x="0" y="199796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 spc="-5"/>
              <a:t>1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ders</dc:creator>
  <dc:title>Microsoft PowerPoint - ipc_problems</dc:title>
  <dcterms:created xsi:type="dcterms:W3CDTF">2023-04-04T05:14:34Z</dcterms:created>
  <dcterms:modified xsi:type="dcterms:W3CDTF">2023-04-04T05:14:34Z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2005-10-28T00:00:00Z</vt:filetime>
  </property>
  <property fmtid="{D5CDD505-2E9C-101B-9397-08002B2CF9AE}" pid="3" name="Creator">
    <vt:lpwstr>PDFCreator Version 0.8.0</vt:lpwstr>
  </property>
  <property fmtid="{D5CDD505-2E9C-101B-9397-08002B2CF9AE}" pid="4" name="LastSaved">
    <vt:filetime>2023-04-04T00:00:00Z</vt:filetime>
  </property>
</Properties>
</file>