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6" r:id="rId17"/>
    <p:sldId id="271" r:id="rId18"/>
    <p:sldId id="273" r:id="rId19"/>
    <p:sldId id="274" r:id="rId20"/>
    <p:sldId id="277" r:id="rId21"/>
    <p:sldId id="281" r:id="rId22"/>
    <p:sldId id="282" r:id="rId23"/>
    <p:sldId id="275" r:id="rId24"/>
    <p:sldId id="272" r:id="rId25"/>
    <p:sldId id="278" r:id="rId26"/>
    <p:sldId id="279" r:id="rId27"/>
    <p:sldId id="287" r:id="rId28"/>
    <p:sldId id="288" r:id="rId29"/>
    <p:sldId id="289" r:id="rId30"/>
    <p:sldId id="296" r:id="rId31"/>
    <p:sldId id="298" r:id="rId32"/>
    <p:sldId id="301" r:id="rId33"/>
    <p:sldId id="302" r:id="rId34"/>
    <p:sldId id="299" r:id="rId35"/>
    <p:sldId id="300" r:id="rId36"/>
    <p:sldId id="303" r:id="rId37"/>
    <p:sldId id="291" r:id="rId38"/>
    <p:sldId id="304" r:id="rId39"/>
    <p:sldId id="290" r:id="rId40"/>
    <p:sldId id="305" r:id="rId41"/>
    <p:sldId id="306" r:id="rId42"/>
    <p:sldId id="307" r:id="rId43"/>
    <p:sldId id="308" r:id="rId44"/>
    <p:sldId id="309" r:id="rId45"/>
    <p:sldId id="270"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35" autoAdjust="0"/>
  </p:normalViewPr>
  <p:slideViewPr>
    <p:cSldViewPr snapToGrid="0">
      <p:cViewPr varScale="1">
        <p:scale>
          <a:sx n="75" d="100"/>
          <a:sy n="75" d="100"/>
        </p:scale>
        <p:origin x="123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711ef98ae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e711ef98ae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711ef98ae_1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e711ef98ae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e9da49b7bf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e9da49b7b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e9da49b7b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ge9da49b7b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e9da49b7b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e9da49b7bf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e9da49b7bf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e9da49b7bf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82e298d8e_1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e82e298d8e_1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e82e298d8e_1_2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e82e298d8e_1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7842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395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e711ef98ae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e711ef98ae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019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64772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060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460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e82e298d8e_1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e82e298d8e_1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48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e82e298d8e_1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e82e298d8e_1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e82e298d8e_1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e82e298d8e_1_2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a:p>
            <a:pPr marL="158750" indent="0">
              <a:buNone/>
            </a:pPr>
            <a:r>
              <a:rPr lang="en-US" dirty="0"/>
              <a:t># Here is an example of a python inbuilt iterator</a:t>
            </a:r>
          </a:p>
          <a:p>
            <a:pPr marL="158750" indent="0">
              <a:buNone/>
            </a:pPr>
            <a:r>
              <a:rPr lang="en-US" dirty="0"/>
              <a:t># value can be anything which can be iterate</a:t>
            </a:r>
          </a:p>
          <a:p>
            <a:pPr marL="158750" indent="0">
              <a:buNone/>
            </a:pPr>
            <a:r>
              <a:rPr lang="en-US" dirty="0" err="1"/>
              <a:t>iterable_value</a:t>
            </a:r>
            <a:r>
              <a:rPr lang="en-US" dirty="0"/>
              <a:t> = </a:t>
            </a:r>
            <a:r>
              <a:rPr lang="en-US" dirty="0" err="1"/>
              <a:t>skillslash</a:t>
            </a:r>
            <a:r>
              <a:rPr lang="en-US" dirty="0"/>
              <a:t>'</a:t>
            </a:r>
          </a:p>
          <a:p>
            <a:pPr marL="158750" indent="0">
              <a:buNone/>
            </a:pPr>
            <a:r>
              <a:rPr lang="en-US" dirty="0" err="1"/>
              <a:t>iterable_obj</a:t>
            </a:r>
            <a:r>
              <a:rPr lang="en-US" dirty="0"/>
              <a:t> = </a:t>
            </a:r>
            <a:r>
              <a:rPr lang="en-US" dirty="0" err="1"/>
              <a:t>iter</a:t>
            </a:r>
            <a:r>
              <a:rPr lang="en-US" dirty="0"/>
              <a:t>(</a:t>
            </a:r>
            <a:r>
              <a:rPr lang="en-US" dirty="0" err="1"/>
              <a:t>iterable_value</a:t>
            </a:r>
            <a:r>
              <a:rPr lang="en-US" dirty="0"/>
              <a:t>)</a:t>
            </a:r>
          </a:p>
          <a:p>
            <a:pPr marL="158750" indent="0">
              <a:buNone/>
            </a:pPr>
            <a:r>
              <a:rPr lang="en-US" dirty="0"/>
              <a:t> </a:t>
            </a:r>
          </a:p>
          <a:p>
            <a:pPr marL="158750" indent="0">
              <a:buNone/>
            </a:pPr>
            <a:r>
              <a:rPr lang="en-US" dirty="0"/>
              <a:t>while True:</a:t>
            </a:r>
          </a:p>
          <a:p>
            <a:pPr marL="158750" indent="0">
              <a:buNone/>
            </a:pPr>
            <a:r>
              <a:rPr lang="en-US" dirty="0"/>
              <a:t>    try:</a:t>
            </a:r>
          </a:p>
          <a:p>
            <a:pPr marL="158750" indent="0">
              <a:buNone/>
            </a:pPr>
            <a:r>
              <a:rPr lang="en-US" dirty="0"/>
              <a:t> </a:t>
            </a:r>
          </a:p>
          <a:p>
            <a:pPr marL="158750" indent="0">
              <a:buNone/>
            </a:pPr>
            <a:r>
              <a:rPr lang="en-US" dirty="0"/>
              <a:t>        # Iterate by calling next</a:t>
            </a:r>
          </a:p>
          <a:p>
            <a:pPr marL="158750" indent="0">
              <a:buNone/>
            </a:pPr>
            <a:r>
              <a:rPr lang="en-US" dirty="0"/>
              <a:t>        item = next(</a:t>
            </a:r>
            <a:r>
              <a:rPr lang="en-US" dirty="0" err="1"/>
              <a:t>iterable_obj</a:t>
            </a:r>
            <a:r>
              <a:rPr lang="en-US" dirty="0"/>
              <a:t>)</a:t>
            </a:r>
          </a:p>
          <a:p>
            <a:pPr marL="158750" indent="0">
              <a:buNone/>
            </a:pPr>
            <a:r>
              <a:rPr lang="en-US" dirty="0"/>
              <a:t>        print(item)</a:t>
            </a:r>
          </a:p>
          <a:p>
            <a:pPr marL="158750" indent="0">
              <a:buNone/>
            </a:pPr>
            <a:r>
              <a:rPr lang="en-US" dirty="0"/>
              <a:t>    except </a:t>
            </a:r>
            <a:r>
              <a:rPr lang="en-US" dirty="0" err="1"/>
              <a:t>StopIteration</a:t>
            </a:r>
            <a:r>
              <a:rPr lang="en-US" dirty="0"/>
              <a:t>:</a:t>
            </a:r>
          </a:p>
          <a:p>
            <a:pPr marL="158750" indent="0">
              <a:buNone/>
            </a:pPr>
            <a:r>
              <a:rPr lang="en-US" dirty="0"/>
              <a:t> </a:t>
            </a:r>
          </a:p>
          <a:p>
            <a:pPr marL="158750" indent="0">
              <a:buNone/>
            </a:pPr>
            <a:r>
              <a:rPr lang="en-US" dirty="0"/>
              <a:t>        # exception will happen when iteration will over</a:t>
            </a:r>
          </a:p>
          <a:p>
            <a:pPr marL="158750" indent="0">
              <a:buNone/>
            </a:pPr>
            <a:r>
              <a:rPr lang="en-US" dirty="0"/>
              <a:t>        break</a:t>
            </a:r>
            <a:endParaRPr lang="en-IN" dirty="0"/>
          </a:p>
        </p:txBody>
      </p:sp>
    </p:spTree>
    <p:extLst>
      <p:ext uri="{BB962C8B-B14F-4D97-AF65-F5344CB8AC3E}">
        <p14:creationId xmlns:p14="http://schemas.microsoft.com/office/powerpoint/2010/main" val="4248599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 A simple Python program to demonstrate</a:t>
            </a:r>
          </a:p>
          <a:p>
            <a:pPr marL="158750" indent="0">
              <a:buNone/>
            </a:pPr>
            <a:r>
              <a:rPr lang="en-US" dirty="0"/>
              <a:t># working of iterators using an example type</a:t>
            </a:r>
          </a:p>
          <a:p>
            <a:pPr marL="158750" indent="0">
              <a:buNone/>
            </a:pPr>
            <a:r>
              <a:rPr lang="en-US" dirty="0"/>
              <a:t># that iterates from 10 to given value</a:t>
            </a:r>
          </a:p>
          <a:p>
            <a:pPr marL="158750" indent="0">
              <a:buNone/>
            </a:pPr>
            <a:r>
              <a:rPr lang="en-US" dirty="0"/>
              <a:t> </a:t>
            </a:r>
          </a:p>
          <a:p>
            <a:pPr marL="158750" indent="0">
              <a:buNone/>
            </a:pPr>
            <a:r>
              <a:rPr lang="en-US" dirty="0"/>
              <a:t># An </a:t>
            </a:r>
            <a:r>
              <a:rPr lang="en-US" dirty="0" err="1"/>
              <a:t>iterable</a:t>
            </a:r>
            <a:r>
              <a:rPr lang="en-US" dirty="0"/>
              <a:t> user defined type</a:t>
            </a:r>
          </a:p>
          <a:p>
            <a:pPr marL="158750" indent="0">
              <a:buNone/>
            </a:pPr>
            <a:r>
              <a:rPr lang="en-US" dirty="0"/>
              <a:t>class Test:</a:t>
            </a:r>
          </a:p>
          <a:p>
            <a:pPr marL="158750" indent="0">
              <a:buNone/>
            </a:pPr>
            <a:r>
              <a:rPr lang="en-US" dirty="0"/>
              <a:t> </a:t>
            </a:r>
          </a:p>
          <a:p>
            <a:pPr marL="158750" indent="0">
              <a:buNone/>
            </a:pPr>
            <a:r>
              <a:rPr lang="en-US" dirty="0"/>
              <a:t>    # Constructor</a:t>
            </a:r>
          </a:p>
          <a:p>
            <a:pPr marL="158750" indent="0">
              <a:buNone/>
            </a:pPr>
            <a:r>
              <a:rPr lang="en-US" dirty="0"/>
              <a:t>    def __</a:t>
            </a:r>
            <a:r>
              <a:rPr lang="en-US" dirty="0" err="1"/>
              <a:t>init</a:t>
            </a:r>
            <a:r>
              <a:rPr lang="en-US" dirty="0"/>
              <a:t>__(self, limit):</a:t>
            </a:r>
          </a:p>
          <a:p>
            <a:pPr marL="158750" indent="0">
              <a:buNone/>
            </a:pPr>
            <a:r>
              <a:rPr lang="en-US" dirty="0"/>
              <a:t>        </a:t>
            </a:r>
            <a:r>
              <a:rPr lang="en-US" dirty="0" err="1"/>
              <a:t>self.limit</a:t>
            </a:r>
            <a:r>
              <a:rPr lang="en-US" dirty="0"/>
              <a:t> = limit</a:t>
            </a:r>
          </a:p>
          <a:p>
            <a:pPr marL="158750" indent="0">
              <a:buNone/>
            </a:pPr>
            <a:r>
              <a:rPr lang="en-US" dirty="0"/>
              <a:t> </a:t>
            </a:r>
          </a:p>
          <a:p>
            <a:pPr marL="158750" indent="0">
              <a:buNone/>
            </a:pPr>
            <a:r>
              <a:rPr lang="en-US" dirty="0"/>
              <a:t>    # Creates iterator object</a:t>
            </a:r>
          </a:p>
          <a:p>
            <a:pPr marL="158750" indent="0">
              <a:buNone/>
            </a:pPr>
            <a:r>
              <a:rPr lang="en-US" dirty="0"/>
              <a:t>    # Called when iteration is initialized</a:t>
            </a:r>
          </a:p>
          <a:p>
            <a:pPr marL="158750" indent="0">
              <a:buNone/>
            </a:pPr>
            <a:r>
              <a:rPr lang="en-US" dirty="0"/>
              <a:t>    def __</a:t>
            </a:r>
            <a:r>
              <a:rPr lang="en-US" dirty="0" err="1"/>
              <a:t>iter</a:t>
            </a:r>
            <a:r>
              <a:rPr lang="en-US" dirty="0"/>
              <a:t>__(self):</a:t>
            </a:r>
          </a:p>
          <a:p>
            <a:pPr marL="158750" indent="0">
              <a:buNone/>
            </a:pPr>
            <a:r>
              <a:rPr lang="en-US" dirty="0"/>
              <a:t>        </a:t>
            </a:r>
            <a:r>
              <a:rPr lang="en-US" dirty="0" err="1"/>
              <a:t>self.x</a:t>
            </a:r>
            <a:r>
              <a:rPr lang="en-US" dirty="0"/>
              <a:t> = 10</a:t>
            </a:r>
          </a:p>
          <a:p>
            <a:pPr marL="158750" indent="0">
              <a:buNone/>
            </a:pPr>
            <a:r>
              <a:rPr lang="en-US" dirty="0"/>
              <a:t>        return self</a:t>
            </a:r>
          </a:p>
          <a:p>
            <a:pPr marL="158750" indent="0">
              <a:buNone/>
            </a:pPr>
            <a:r>
              <a:rPr lang="en-US" dirty="0"/>
              <a:t> </a:t>
            </a:r>
          </a:p>
          <a:p>
            <a:pPr marL="158750" indent="0">
              <a:buNone/>
            </a:pPr>
            <a:r>
              <a:rPr lang="en-US" dirty="0"/>
              <a:t>    # To move to next element. In Python 3,</a:t>
            </a:r>
          </a:p>
          <a:p>
            <a:pPr marL="158750" indent="0">
              <a:buNone/>
            </a:pPr>
            <a:r>
              <a:rPr lang="en-US" dirty="0"/>
              <a:t>    # we should replace next with __next__</a:t>
            </a:r>
          </a:p>
          <a:p>
            <a:pPr marL="158750" indent="0">
              <a:buNone/>
            </a:pPr>
            <a:r>
              <a:rPr lang="en-US" dirty="0"/>
              <a:t>    def __next__(self):</a:t>
            </a:r>
          </a:p>
          <a:p>
            <a:pPr marL="158750" indent="0">
              <a:buNone/>
            </a:pPr>
            <a:r>
              <a:rPr lang="en-US" dirty="0"/>
              <a:t> </a:t>
            </a:r>
          </a:p>
          <a:p>
            <a:pPr marL="158750" indent="0">
              <a:buNone/>
            </a:pPr>
            <a:r>
              <a:rPr lang="en-US" dirty="0"/>
              <a:t>        # Store current value </a:t>
            </a:r>
            <a:r>
              <a:rPr lang="en-US" dirty="0" err="1"/>
              <a:t>ofx</a:t>
            </a:r>
            <a:endParaRPr lang="en-US" dirty="0"/>
          </a:p>
          <a:p>
            <a:pPr marL="158750" indent="0">
              <a:buNone/>
            </a:pPr>
            <a:r>
              <a:rPr lang="en-US" dirty="0"/>
              <a:t>        x = </a:t>
            </a:r>
            <a:r>
              <a:rPr lang="en-US" dirty="0" err="1"/>
              <a:t>self.x</a:t>
            </a:r>
            <a:endParaRPr lang="en-US" dirty="0"/>
          </a:p>
          <a:p>
            <a:pPr marL="158750" indent="0">
              <a:buNone/>
            </a:pPr>
            <a:r>
              <a:rPr lang="en-US" dirty="0"/>
              <a:t> </a:t>
            </a:r>
          </a:p>
          <a:p>
            <a:pPr marL="158750" indent="0">
              <a:buNone/>
            </a:pPr>
            <a:r>
              <a:rPr lang="en-US" dirty="0"/>
              <a:t>        # Stop iteration if limit is reached</a:t>
            </a:r>
          </a:p>
          <a:p>
            <a:pPr marL="158750" indent="0">
              <a:buNone/>
            </a:pPr>
            <a:r>
              <a:rPr lang="en-US" dirty="0"/>
              <a:t>        if x &gt; </a:t>
            </a:r>
            <a:r>
              <a:rPr lang="en-US" dirty="0" err="1"/>
              <a:t>self.limit</a:t>
            </a:r>
            <a:r>
              <a:rPr lang="en-US" dirty="0"/>
              <a:t>:</a:t>
            </a:r>
          </a:p>
          <a:p>
            <a:pPr marL="158750" indent="0">
              <a:buNone/>
            </a:pPr>
            <a:r>
              <a:rPr lang="en-US" dirty="0"/>
              <a:t>            raise </a:t>
            </a:r>
            <a:r>
              <a:rPr lang="en-US" dirty="0" err="1"/>
              <a:t>StopIteration</a:t>
            </a:r>
            <a:endParaRPr lang="en-US" dirty="0"/>
          </a:p>
          <a:p>
            <a:pPr marL="158750" indent="0">
              <a:buNone/>
            </a:pPr>
            <a:r>
              <a:rPr lang="en-US" dirty="0"/>
              <a:t> </a:t>
            </a:r>
          </a:p>
          <a:p>
            <a:pPr marL="158750" indent="0">
              <a:buNone/>
            </a:pPr>
            <a:r>
              <a:rPr lang="en-US" dirty="0"/>
              <a:t>        # Else increment and return old value</a:t>
            </a:r>
          </a:p>
          <a:p>
            <a:pPr marL="158750" indent="0">
              <a:buNone/>
            </a:pPr>
            <a:r>
              <a:rPr lang="en-US" dirty="0"/>
              <a:t>        </a:t>
            </a:r>
            <a:r>
              <a:rPr lang="en-US" dirty="0" err="1"/>
              <a:t>self.x</a:t>
            </a:r>
            <a:r>
              <a:rPr lang="en-US" dirty="0"/>
              <a:t> = x + 1;</a:t>
            </a:r>
          </a:p>
          <a:p>
            <a:pPr marL="158750" indent="0">
              <a:buNone/>
            </a:pPr>
            <a:r>
              <a:rPr lang="en-US" dirty="0"/>
              <a:t>        return x</a:t>
            </a:r>
          </a:p>
          <a:p>
            <a:pPr marL="158750" indent="0">
              <a:buNone/>
            </a:pPr>
            <a:r>
              <a:rPr lang="en-US" dirty="0"/>
              <a:t> </a:t>
            </a:r>
          </a:p>
          <a:p>
            <a:pPr marL="158750" indent="0">
              <a:buNone/>
            </a:pPr>
            <a:r>
              <a:rPr lang="en-US" dirty="0"/>
              <a:t># Prints numbers from 10 to 15</a:t>
            </a:r>
          </a:p>
          <a:p>
            <a:pPr marL="158750" indent="0">
              <a:buNone/>
            </a:pPr>
            <a:r>
              <a:rPr lang="en-US" dirty="0"/>
              <a:t>for </a:t>
            </a:r>
            <a:r>
              <a:rPr lang="en-US" dirty="0" err="1"/>
              <a:t>i</a:t>
            </a:r>
            <a:r>
              <a:rPr lang="en-US" dirty="0"/>
              <a:t> in Test(15):</a:t>
            </a:r>
          </a:p>
          <a:p>
            <a:pPr marL="158750" indent="0">
              <a:buNone/>
            </a:pPr>
            <a:r>
              <a:rPr lang="en-US" dirty="0"/>
              <a:t>    print(</a:t>
            </a:r>
            <a:r>
              <a:rPr lang="en-US" dirty="0" err="1"/>
              <a:t>i</a:t>
            </a:r>
            <a:r>
              <a:rPr lang="en-US" dirty="0"/>
              <a:t>)</a:t>
            </a:r>
          </a:p>
          <a:p>
            <a:pPr marL="158750" indent="0">
              <a:buNone/>
            </a:pPr>
            <a:r>
              <a:rPr lang="en-US" dirty="0"/>
              <a:t> </a:t>
            </a:r>
          </a:p>
          <a:p>
            <a:pPr marL="158750" indent="0">
              <a:buNone/>
            </a:pPr>
            <a:r>
              <a:rPr lang="en-US" dirty="0"/>
              <a:t># Prints nothing</a:t>
            </a:r>
          </a:p>
          <a:p>
            <a:pPr marL="158750" indent="0">
              <a:buNone/>
            </a:pPr>
            <a:r>
              <a:rPr lang="en-US" dirty="0"/>
              <a:t>for </a:t>
            </a:r>
            <a:r>
              <a:rPr lang="en-US" dirty="0" err="1"/>
              <a:t>i</a:t>
            </a:r>
            <a:r>
              <a:rPr lang="en-US" dirty="0"/>
              <a:t> in Test(5):</a:t>
            </a:r>
          </a:p>
          <a:p>
            <a:pPr marL="158750" indent="0">
              <a:buNone/>
            </a:pPr>
            <a:r>
              <a:rPr lang="en-US" dirty="0"/>
              <a:t>    print(</a:t>
            </a:r>
            <a:r>
              <a:rPr lang="en-US" dirty="0" err="1"/>
              <a:t>i</a:t>
            </a:r>
            <a:r>
              <a:rPr lang="en-US" dirty="0"/>
              <a:t>)</a:t>
            </a:r>
            <a:endParaRPr lang="en-IN" dirty="0"/>
          </a:p>
        </p:txBody>
      </p:sp>
    </p:spTree>
    <p:extLst>
      <p:ext uri="{BB962C8B-B14F-4D97-AF65-F5344CB8AC3E}">
        <p14:creationId xmlns:p14="http://schemas.microsoft.com/office/powerpoint/2010/main" val="972333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eval() method returns the result evaluated from the expression</a:t>
            </a:r>
          </a:p>
          <a:p>
            <a:r>
              <a:rPr lang="en-US" dirty="0"/>
              <a:t>x=1</a:t>
            </a:r>
          </a:p>
          <a:p>
            <a:r>
              <a:rPr lang="en-US" dirty="0"/>
              <a:t>print(eval("x+1"))</a:t>
            </a:r>
          </a:p>
          <a:p>
            <a:r>
              <a:rPr lang="en-US" dirty="0"/>
              <a:t>'''</a:t>
            </a:r>
          </a:p>
          <a:p>
            <a:r>
              <a:rPr lang="en-US" dirty="0"/>
              <a:t># Perimeter of Square</a:t>
            </a:r>
          </a:p>
          <a:p>
            <a:r>
              <a:rPr lang="en-US" dirty="0"/>
              <a:t>def </a:t>
            </a:r>
            <a:r>
              <a:rPr lang="en-US" dirty="0" err="1"/>
              <a:t>calculatePerimeter</a:t>
            </a:r>
            <a:r>
              <a:rPr lang="en-US" dirty="0"/>
              <a:t>(l):</a:t>
            </a:r>
          </a:p>
          <a:p>
            <a:r>
              <a:rPr lang="en-US" dirty="0"/>
              <a:t>    return 4*l</a:t>
            </a:r>
          </a:p>
          <a:p>
            <a:endParaRPr lang="en-US" dirty="0"/>
          </a:p>
          <a:p>
            <a:r>
              <a:rPr lang="en-US" dirty="0"/>
              <a:t># Area of Square</a:t>
            </a:r>
          </a:p>
          <a:p>
            <a:r>
              <a:rPr lang="en-US" dirty="0"/>
              <a:t>def </a:t>
            </a:r>
            <a:r>
              <a:rPr lang="en-US" dirty="0" err="1"/>
              <a:t>calculateArea</a:t>
            </a:r>
            <a:r>
              <a:rPr lang="en-US" dirty="0"/>
              <a:t>(l):</a:t>
            </a:r>
          </a:p>
          <a:p>
            <a:r>
              <a:rPr lang="en-US" dirty="0"/>
              <a:t>    return l*l</a:t>
            </a:r>
          </a:p>
          <a:p>
            <a:r>
              <a:rPr lang="en-US" dirty="0"/>
              <a:t>expression = input("Type a function: ")</a:t>
            </a:r>
          </a:p>
          <a:p>
            <a:r>
              <a:rPr lang="en-US" dirty="0"/>
              <a:t>for l in range(1, 5):</a:t>
            </a:r>
          </a:p>
          <a:p>
            <a:r>
              <a:rPr lang="en-US" dirty="0"/>
              <a:t>    if (expression == '</a:t>
            </a:r>
            <a:r>
              <a:rPr lang="en-US" dirty="0" err="1"/>
              <a:t>calculatePerimeter</a:t>
            </a:r>
            <a:r>
              <a:rPr lang="en-US" dirty="0"/>
              <a:t>(l)'):</a:t>
            </a:r>
          </a:p>
          <a:p>
            <a:r>
              <a:rPr lang="en-US" dirty="0"/>
              <a:t>        print("If length is ", l, ", Perimeter = ", eval(expression))</a:t>
            </a:r>
          </a:p>
          <a:p>
            <a:r>
              <a:rPr lang="en-US" dirty="0"/>
              <a:t>    </a:t>
            </a:r>
            <a:r>
              <a:rPr lang="en-US" dirty="0" err="1"/>
              <a:t>elif</a:t>
            </a:r>
            <a:r>
              <a:rPr lang="en-US" dirty="0"/>
              <a:t> (expression == '</a:t>
            </a:r>
            <a:r>
              <a:rPr lang="en-US" dirty="0" err="1"/>
              <a:t>calculateArea</a:t>
            </a:r>
            <a:r>
              <a:rPr lang="en-US" dirty="0"/>
              <a:t>(l)'):</a:t>
            </a:r>
          </a:p>
          <a:p>
            <a:r>
              <a:rPr lang="en-US" dirty="0"/>
              <a:t>        print("If length is ", l, ", Area = ", eval(expression))</a:t>
            </a:r>
          </a:p>
          <a:p>
            <a:r>
              <a:rPr lang="en-US" dirty="0"/>
              <a:t>    else:</a:t>
            </a:r>
          </a:p>
          <a:p>
            <a:r>
              <a:rPr lang="en-US" dirty="0"/>
              <a:t>        print('Wrong Function')</a:t>
            </a:r>
          </a:p>
          <a:p>
            <a:r>
              <a:rPr lang="en-US" dirty="0"/>
              <a:t>        break</a:t>
            </a:r>
          </a:p>
          <a:p>
            <a:endParaRPr lang="en-US" dirty="0"/>
          </a:p>
          <a:p>
            <a:r>
              <a:rPr lang="en-US" dirty="0"/>
              <a:t>'''</a:t>
            </a:r>
            <a:endParaRPr lang="en-IN" dirty="0"/>
          </a:p>
        </p:txBody>
      </p:sp>
    </p:spTree>
    <p:extLst>
      <p:ext uri="{BB962C8B-B14F-4D97-AF65-F5344CB8AC3E}">
        <p14:creationId xmlns:p14="http://schemas.microsoft.com/office/powerpoint/2010/main" val="2022159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711ef98ae_0_3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e711ef98ae_0_3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e711ef98ae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e711ef98ae_0_2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e711ef98ae_0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e711ef98ae_0_3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711ef98ae_0_3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e711ef98ae_0_3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e711ef98ae_0_3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e711ef98ae_0_3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e711ef98ae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e711ef98ae_0_3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e711ef98ae_0_3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e711ef98ae_0_3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e711ef98ae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e711ef98ae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56" name="Google Shape;56;p14"/>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57" name="Google Shape;57;p14"/>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58" name="Google Shape;58;p14"/>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000"/>
              <a:buNone/>
              <a:defRPr sz="4000"/>
            </a:lvl1pPr>
            <a:lvl2pPr lvl="1" algn="ctr" rtl="0">
              <a:lnSpc>
                <a:spcPct val="100000"/>
              </a:lnSpc>
              <a:spcBef>
                <a:spcPts val="0"/>
              </a:spcBef>
              <a:spcAft>
                <a:spcPts val="0"/>
              </a:spcAft>
              <a:buSzPts val="4000"/>
              <a:buNone/>
              <a:defRPr sz="4000"/>
            </a:lvl2pPr>
            <a:lvl3pPr lvl="2" algn="ctr" rtl="0">
              <a:lnSpc>
                <a:spcPct val="100000"/>
              </a:lnSpc>
              <a:spcBef>
                <a:spcPts val="0"/>
              </a:spcBef>
              <a:spcAft>
                <a:spcPts val="0"/>
              </a:spcAft>
              <a:buSzPts val="4000"/>
              <a:buNone/>
              <a:defRPr sz="4000"/>
            </a:lvl3pPr>
            <a:lvl4pPr lvl="3" algn="ctr" rtl="0">
              <a:lnSpc>
                <a:spcPct val="100000"/>
              </a:lnSpc>
              <a:spcBef>
                <a:spcPts val="0"/>
              </a:spcBef>
              <a:spcAft>
                <a:spcPts val="0"/>
              </a:spcAft>
              <a:buSzPts val="4000"/>
              <a:buNone/>
              <a:defRPr sz="4000"/>
            </a:lvl4pPr>
            <a:lvl5pPr lvl="4" algn="ctr" rtl="0">
              <a:lnSpc>
                <a:spcPct val="100000"/>
              </a:lnSpc>
              <a:spcBef>
                <a:spcPts val="0"/>
              </a:spcBef>
              <a:spcAft>
                <a:spcPts val="0"/>
              </a:spcAft>
              <a:buSzPts val="4000"/>
              <a:buNone/>
              <a:defRPr sz="4000"/>
            </a:lvl5pPr>
            <a:lvl6pPr lvl="5" algn="ctr" rtl="0">
              <a:lnSpc>
                <a:spcPct val="100000"/>
              </a:lnSpc>
              <a:spcBef>
                <a:spcPts val="0"/>
              </a:spcBef>
              <a:spcAft>
                <a:spcPts val="0"/>
              </a:spcAft>
              <a:buSzPts val="4000"/>
              <a:buNone/>
              <a:defRPr sz="4000"/>
            </a:lvl6pPr>
            <a:lvl7pPr lvl="6" algn="ctr" rtl="0">
              <a:lnSpc>
                <a:spcPct val="100000"/>
              </a:lnSpc>
              <a:spcBef>
                <a:spcPts val="0"/>
              </a:spcBef>
              <a:spcAft>
                <a:spcPts val="0"/>
              </a:spcAft>
              <a:buSzPts val="4000"/>
              <a:buNone/>
              <a:defRPr sz="4000"/>
            </a:lvl7pPr>
            <a:lvl8pPr lvl="7" algn="ctr" rtl="0">
              <a:lnSpc>
                <a:spcPct val="100000"/>
              </a:lnSpc>
              <a:spcBef>
                <a:spcPts val="0"/>
              </a:spcBef>
              <a:spcAft>
                <a:spcPts val="0"/>
              </a:spcAft>
              <a:buSzPts val="4000"/>
              <a:buNone/>
              <a:defRPr sz="4000"/>
            </a:lvl8pPr>
            <a:lvl9pPr lvl="8" algn="ctr" rtl="0">
              <a:lnSpc>
                <a:spcPct val="100000"/>
              </a:lnSpc>
              <a:spcBef>
                <a:spcPts val="0"/>
              </a:spcBef>
              <a:spcAft>
                <a:spcPts val="0"/>
              </a:spcAft>
              <a:buSzPts val="4000"/>
              <a:buNone/>
              <a:defRPr sz="4000"/>
            </a:lvl9pPr>
          </a:lstStyle>
          <a:p>
            <a:endParaRPr/>
          </a:p>
        </p:txBody>
      </p:sp>
      <p:sp>
        <p:nvSpPr>
          <p:cNvPr id="59" name="Google Shape;59;p14"/>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rtl="0">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cxnSp>
        <p:nvCxnSpPr>
          <p:cNvPr id="62" name="Google Shape;62;p15"/>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63" name="Google Shape;63;p15"/>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800"/>
              <a:buNone/>
              <a:defRPr sz="4800"/>
            </a:lvl1pPr>
            <a:lvl2pPr lvl="1" algn="ctr" rtl="0">
              <a:lnSpc>
                <a:spcPct val="100000"/>
              </a:lnSpc>
              <a:spcBef>
                <a:spcPts val="0"/>
              </a:spcBef>
              <a:spcAft>
                <a:spcPts val="0"/>
              </a:spcAft>
              <a:buSzPts val="4800"/>
              <a:buNone/>
              <a:defRPr sz="4800"/>
            </a:lvl2pPr>
            <a:lvl3pPr lvl="2" algn="ctr" rtl="0">
              <a:lnSpc>
                <a:spcPct val="100000"/>
              </a:lnSpc>
              <a:spcBef>
                <a:spcPts val="0"/>
              </a:spcBef>
              <a:spcAft>
                <a:spcPts val="0"/>
              </a:spcAft>
              <a:buSzPts val="4800"/>
              <a:buNone/>
              <a:defRPr sz="4800"/>
            </a:lvl3pPr>
            <a:lvl4pPr lvl="3" algn="ctr" rtl="0">
              <a:lnSpc>
                <a:spcPct val="100000"/>
              </a:lnSpc>
              <a:spcBef>
                <a:spcPts val="0"/>
              </a:spcBef>
              <a:spcAft>
                <a:spcPts val="0"/>
              </a:spcAft>
              <a:buSzPts val="4800"/>
              <a:buNone/>
              <a:defRPr sz="4800"/>
            </a:lvl4pPr>
            <a:lvl5pPr lvl="4" algn="ctr" rtl="0">
              <a:lnSpc>
                <a:spcPct val="100000"/>
              </a:lnSpc>
              <a:spcBef>
                <a:spcPts val="0"/>
              </a:spcBef>
              <a:spcAft>
                <a:spcPts val="0"/>
              </a:spcAft>
              <a:buSzPts val="4800"/>
              <a:buNone/>
              <a:defRPr sz="4800"/>
            </a:lvl5pPr>
            <a:lvl6pPr lvl="5" algn="ctr" rtl="0">
              <a:lnSpc>
                <a:spcPct val="100000"/>
              </a:lnSpc>
              <a:spcBef>
                <a:spcPts val="0"/>
              </a:spcBef>
              <a:spcAft>
                <a:spcPts val="0"/>
              </a:spcAft>
              <a:buSzPts val="4800"/>
              <a:buNone/>
              <a:defRPr sz="4800"/>
            </a:lvl6pPr>
            <a:lvl7pPr lvl="6" algn="ctr" rtl="0">
              <a:lnSpc>
                <a:spcPct val="100000"/>
              </a:lnSpc>
              <a:spcBef>
                <a:spcPts val="0"/>
              </a:spcBef>
              <a:spcAft>
                <a:spcPts val="0"/>
              </a:spcAft>
              <a:buSzPts val="4800"/>
              <a:buNone/>
              <a:defRPr sz="4800"/>
            </a:lvl7pPr>
            <a:lvl8pPr lvl="7" algn="ctr" rtl="0">
              <a:lnSpc>
                <a:spcPct val="100000"/>
              </a:lnSpc>
              <a:spcBef>
                <a:spcPts val="0"/>
              </a:spcBef>
              <a:spcAft>
                <a:spcPts val="0"/>
              </a:spcAft>
              <a:buSzPts val="4800"/>
              <a:buNone/>
              <a:defRPr sz="4800"/>
            </a:lvl8pPr>
            <a:lvl9pPr lvl="8" algn="ctr" rtl="0">
              <a:lnSpc>
                <a:spcPct val="100000"/>
              </a:lnSpc>
              <a:spcBef>
                <a:spcPts val="0"/>
              </a:spcBef>
              <a:spcAft>
                <a:spcPts val="0"/>
              </a:spcAft>
              <a:buSzPts val="4800"/>
              <a:buNone/>
              <a:defRPr sz="4800"/>
            </a:lvl9pPr>
          </a:lstStyle>
          <a:p>
            <a:endParaRPr/>
          </a:p>
        </p:txBody>
      </p:sp>
      <p:sp>
        <p:nvSpPr>
          <p:cNvPr id="64" name="Google Shape;6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cxnSp>
        <p:nvCxnSpPr>
          <p:cNvPr id="66" name="Google Shape;66;p16"/>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67" name="Google Shape;67;p16"/>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68" name="Google Shape;68;p16"/>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9" name="Google Shape;6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cxnSp>
        <p:nvCxnSpPr>
          <p:cNvPr id="71" name="Google Shape;71;p1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72" name="Google Shape;72;p1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3" name="Google Shape;73;p1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4" name="Google Shape;74;p1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5" name="Google Shape;7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3000"/>
              <a:buNone/>
              <a:defRPr/>
            </a:lvl1pPr>
            <a:lvl2pPr lvl="1" algn="l" rtl="0">
              <a:lnSpc>
                <a:spcPct val="100000"/>
              </a:lnSpc>
              <a:spcBef>
                <a:spcPts val="0"/>
              </a:spcBef>
              <a:spcAft>
                <a:spcPts val="0"/>
              </a:spcAft>
              <a:buSzPts val="3000"/>
              <a:buNone/>
              <a:defRPr/>
            </a:lvl2pPr>
            <a:lvl3pPr lvl="2" algn="l" rtl="0">
              <a:lnSpc>
                <a:spcPct val="100000"/>
              </a:lnSpc>
              <a:spcBef>
                <a:spcPts val="0"/>
              </a:spcBef>
              <a:spcAft>
                <a:spcPts val="0"/>
              </a:spcAft>
              <a:buSzPts val="3000"/>
              <a:buNone/>
              <a:defRPr/>
            </a:lvl3pPr>
            <a:lvl4pPr lvl="3" algn="l" rtl="0">
              <a:lnSpc>
                <a:spcPct val="100000"/>
              </a:lnSpc>
              <a:spcBef>
                <a:spcPts val="0"/>
              </a:spcBef>
              <a:spcAft>
                <a:spcPts val="0"/>
              </a:spcAft>
              <a:buSzPts val="3000"/>
              <a:buNone/>
              <a:defRPr/>
            </a:lvl4pPr>
            <a:lvl5pPr lvl="4" algn="l" rtl="0">
              <a:lnSpc>
                <a:spcPct val="100000"/>
              </a:lnSpc>
              <a:spcBef>
                <a:spcPts val="0"/>
              </a:spcBef>
              <a:spcAft>
                <a:spcPts val="0"/>
              </a:spcAft>
              <a:buSzPts val="3000"/>
              <a:buNone/>
              <a:defRPr/>
            </a:lvl5pPr>
            <a:lvl6pPr lvl="5" algn="l" rtl="0">
              <a:lnSpc>
                <a:spcPct val="100000"/>
              </a:lnSpc>
              <a:spcBef>
                <a:spcPts val="0"/>
              </a:spcBef>
              <a:spcAft>
                <a:spcPts val="0"/>
              </a:spcAft>
              <a:buSzPts val="3000"/>
              <a:buNone/>
              <a:defRPr/>
            </a:lvl6pPr>
            <a:lvl7pPr lvl="6" algn="l" rtl="0">
              <a:lnSpc>
                <a:spcPct val="100000"/>
              </a:lnSpc>
              <a:spcBef>
                <a:spcPts val="0"/>
              </a:spcBef>
              <a:spcAft>
                <a:spcPts val="0"/>
              </a:spcAft>
              <a:buSzPts val="3000"/>
              <a:buNone/>
              <a:defRPr/>
            </a:lvl7pPr>
            <a:lvl8pPr lvl="7" algn="l" rtl="0">
              <a:lnSpc>
                <a:spcPct val="100000"/>
              </a:lnSpc>
              <a:spcBef>
                <a:spcPts val="0"/>
              </a:spcBef>
              <a:spcAft>
                <a:spcPts val="0"/>
              </a:spcAft>
              <a:buSzPts val="3000"/>
              <a:buNone/>
              <a:defRPr/>
            </a:lvl8pPr>
            <a:lvl9pPr lvl="8" algn="l" rtl="0">
              <a:lnSpc>
                <a:spcPct val="100000"/>
              </a:lnSpc>
              <a:spcBef>
                <a:spcPts val="0"/>
              </a:spcBef>
              <a:spcAft>
                <a:spcPts val="0"/>
              </a:spcAft>
              <a:buSzPts val="3000"/>
              <a:buNone/>
              <a:defRPr/>
            </a:lvl9pPr>
          </a:lstStyle>
          <a:p>
            <a:endParaRPr/>
          </a:p>
        </p:txBody>
      </p:sp>
      <p:sp>
        <p:nvSpPr>
          <p:cNvPr id="78" name="Google Shape;7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cxnSp>
        <p:nvCxnSpPr>
          <p:cNvPr id="80" name="Google Shape;80;p19"/>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81" name="Google Shape;81;p19"/>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82" name="Google Shape;82;p19"/>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6" name="Google Shape;8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21"/>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89" name="Google Shape;89;p21"/>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90" name="Google Shape;90;p21"/>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3800"/>
              <a:buNone/>
              <a:defRPr sz="3800"/>
            </a:lvl1pPr>
            <a:lvl2pPr lvl="1" algn="ctr" rtl="0">
              <a:lnSpc>
                <a:spcPct val="100000"/>
              </a:lnSpc>
              <a:spcBef>
                <a:spcPts val="0"/>
              </a:spcBef>
              <a:spcAft>
                <a:spcPts val="0"/>
              </a:spcAft>
              <a:buSzPts val="3800"/>
              <a:buNone/>
              <a:defRPr sz="3800"/>
            </a:lvl2pPr>
            <a:lvl3pPr lvl="2" algn="ctr" rtl="0">
              <a:lnSpc>
                <a:spcPct val="100000"/>
              </a:lnSpc>
              <a:spcBef>
                <a:spcPts val="0"/>
              </a:spcBef>
              <a:spcAft>
                <a:spcPts val="0"/>
              </a:spcAft>
              <a:buSzPts val="3800"/>
              <a:buNone/>
              <a:defRPr sz="3800"/>
            </a:lvl3pPr>
            <a:lvl4pPr lvl="3" algn="ctr" rtl="0">
              <a:lnSpc>
                <a:spcPct val="100000"/>
              </a:lnSpc>
              <a:spcBef>
                <a:spcPts val="0"/>
              </a:spcBef>
              <a:spcAft>
                <a:spcPts val="0"/>
              </a:spcAft>
              <a:buSzPts val="3800"/>
              <a:buNone/>
              <a:defRPr sz="3800"/>
            </a:lvl4pPr>
            <a:lvl5pPr lvl="4" algn="ctr" rtl="0">
              <a:lnSpc>
                <a:spcPct val="100000"/>
              </a:lnSpc>
              <a:spcBef>
                <a:spcPts val="0"/>
              </a:spcBef>
              <a:spcAft>
                <a:spcPts val="0"/>
              </a:spcAft>
              <a:buSzPts val="3800"/>
              <a:buNone/>
              <a:defRPr sz="3800"/>
            </a:lvl5pPr>
            <a:lvl6pPr lvl="5" algn="ctr" rtl="0">
              <a:lnSpc>
                <a:spcPct val="100000"/>
              </a:lnSpc>
              <a:spcBef>
                <a:spcPts val="0"/>
              </a:spcBef>
              <a:spcAft>
                <a:spcPts val="0"/>
              </a:spcAft>
              <a:buSzPts val="3800"/>
              <a:buNone/>
              <a:defRPr sz="3800"/>
            </a:lvl6pPr>
            <a:lvl7pPr lvl="6" algn="ctr" rtl="0">
              <a:lnSpc>
                <a:spcPct val="100000"/>
              </a:lnSpc>
              <a:spcBef>
                <a:spcPts val="0"/>
              </a:spcBef>
              <a:spcAft>
                <a:spcPts val="0"/>
              </a:spcAft>
              <a:buSzPts val="3800"/>
              <a:buNone/>
              <a:defRPr sz="3800"/>
            </a:lvl7pPr>
            <a:lvl8pPr lvl="7" algn="ctr" rtl="0">
              <a:lnSpc>
                <a:spcPct val="100000"/>
              </a:lnSpc>
              <a:spcBef>
                <a:spcPts val="0"/>
              </a:spcBef>
              <a:spcAft>
                <a:spcPts val="0"/>
              </a:spcAft>
              <a:buSzPts val="3800"/>
              <a:buNone/>
              <a:defRPr sz="3800"/>
            </a:lvl8pPr>
            <a:lvl9pPr lvl="8" algn="ctr" rtl="0">
              <a:lnSpc>
                <a:spcPct val="100000"/>
              </a:lnSpc>
              <a:spcBef>
                <a:spcPts val="0"/>
              </a:spcBef>
              <a:spcAft>
                <a:spcPts val="0"/>
              </a:spcAft>
              <a:buSzPts val="3800"/>
              <a:buNone/>
              <a:defRPr sz="3800"/>
            </a:lvl9pPr>
          </a:lstStyle>
          <a:p>
            <a:endParaRPr/>
          </a:p>
        </p:txBody>
      </p:sp>
      <p:sp>
        <p:nvSpPr>
          <p:cNvPr id="91" name="Google Shape;91;p21"/>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Clr>
                <a:schemeClr val="accent5"/>
              </a:buClr>
              <a:buSzPts val="2100"/>
              <a:buNone/>
              <a:defRPr sz="2100">
                <a:solidFill>
                  <a:schemeClr val="accent5"/>
                </a:solidFill>
              </a:defRPr>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92" name="Google Shape;92;p21"/>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93" name="Google Shape;93;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sp>
        <p:nvSpPr>
          <p:cNvPr id="95" name="Google Shape;95;p22"/>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96" name="Google Shape;9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7"/>
        <p:cNvGrpSpPr/>
        <p:nvPr/>
      </p:nvGrpSpPr>
      <p:grpSpPr>
        <a:xfrm>
          <a:off x="0" y="0"/>
          <a:ext cx="0" cy="0"/>
          <a:chOff x="0" y="0"/>
          <a:chExt cx="0" cy="0"/>
        </a:xfrm>
      </p:grpSpPr>
      <p:sp>
        <p:nvSpPr>
          <p:cNvPr id="98" name="Google Shape;98;p23"/>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23"/>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Clr>
                <a:schemeClr val="accent5"/>
              </a:buClr>
              <a:buSzPts val="13000"/>
              <a:buNone/>
              <a:defRPr sz="13000">
                <a:solidFill>
                  <a:schemeClr val="accent5"/>
                </a:solidFill>
              </a:defRPr>
            </a:lvl1pPr>
            <a:lvl2pPr lvl="1" algn="ctr" rtl="0">
              <a:lnSpc>
                <a:spcPct val="100000"/>
              </a:lnSpc>
              <a:spcBef>
                <a:spcPts val="0"/>
              </a:spcBef>
              <a:spcAft>
                <a:spcPts val="0"/>
              </a:spcAft>
              <a:buClr>
                <a:schemeClr val="accent5"/>
              </a:buClr>
              <a:buSzPts val="13000"/>
              <a:buNone/>
              <a:defRPr sz="13000">
                <a:solidFill>
                  <a:schemeClr val="accent5"/>
                </a:solidFill>
              </a:defRPr>
            </a:lvl2pPr>
            <a:lvl3pPr lvl="2" algn="ctr" rtl="0">
              <a:lnSpc>
                <a:spcPct val="100000"/>
              </a:lnSpc>
              <a:spcBef>
                <a:spcPts val="0"/>
              </a:spcBef>
              <a:spcAft>
                <a:spcPts val="0"/>
              </a:spcAft>
              <a:buClr>
                <a:schemeClr val="accent5"/>
              </a:buClr>
              <a:buSzPts val="13000"/>
              <a:buNone/>
              <a:defRPr sz="13000">
                <a:solidFill>
                  <a:schemeClr val="accent5"/>
                </a:solidFill>
              </a:defRPr>
            </a:lvl3pPr>
            <a:lvl4pPr lvl="3" algn="ctr" rtl="0">
              <a:lnSpc>
                <a:spcPct val="100000"/>
              </a:lnSpc>
              <a:spcBef>
                <a:spcPts val="0"/>
              </a:spcBef>
              <a:spcAft>
                <a:spcPts val="0"/>
              </a:spcAft>
              <a:buClr>
                <a:schemeClr val="accent5"/>
              </a:buClr>
              <a:buSzPts val="13000"/>
              <a:buNone/>
              <a:defRPr sz="13000">
                <a:solidFill>
                  <a:schemeClr val="accent5"/>
                </a:solidFill>
              </a:defRPr>
            </a:lvl4pPr>
            <a:lvl5pPr lvl="4" algn="ctr" rtl="0">
              <a:lnSpc>
                <a:spcPct val="100000"/>
              </a:lnSpc>
              <a:spcBef>
                <a:spcPts val="0"/>
              </a:spcBef>
              <a:spcAft>
                <a:spcPts val="0"/>
              </a:spcAft>
              <a:buClr>
                <a:schemeClr val="accent5"/>
              </a:buClr>
              <a:buSzPts val="13000"/>
              <a:buNone/>
              <a:defRPr sz="13000">
                <a:solidFill>
                  <a:schemeClr val="accent5"/>
                </a:solidFill>
              </a:defRPr>
            </a:lvl5pPr>
            <a:lvl6pPr lvl="5" algn="ctr" rtl="0">
              <a:lnSpc>
                <a:spcPct val="100000"/>
              </a:lnSpc>
              <a:spcBef>
                <a:spcPts val="0"/>
              </a:spcBef>
              <a:spcAft>
                <a:spcPts val="0"/>
              </a:spcAft>
              <a:buClr>
                <a:schemeClr val="accent5"/>
              </a:buClr>
              <a:buSzPts val="13000"/>
              <a:buNone/>
              <a:defRPr sz="13000">
                <a:solidFill>
                  <a:schemeClr val="accent5"/>
                </a:solidFill>
              </a:defRPr>
            </a:lvl6pPr>
            <a:lvl7pPr lvl="6" algn="ctr" rtl="0">
              <a:lnSpc>
                <a:spcPct val="100000"/>
              </a:lnSpc>
              <a:spcBef>
                <a:spcPts val="0"/>
              </a:spcBef>
              <a:spcAft>
                <a:spcPts val="0"/>
              </a:spcAft>
              <a:buClr>
                <a:schemeClr val="accent5"/>
              </a:buClr>
              <a:buSzPts val="13000"/>
              <a:buNone/>
              <a:defRPr sz="13000">
                <a:solidFill>
                  <a:schemeClr val="accent5"/>
                </a:solidFill>
              </a:defRPr>
            </a:lvl7pPr>
            <a:lvl8pPr lvl="7" algn="ctr" rtl="0">
              <a:lnSpc>
                <a:spcPct val="100000"/>
              </a:lnSpc>
              <a:spcBef>
                <a:spcPts val="0"/>
              </a:spcBef>
              <a:spcAft>
                <a:spcPts val="0"/>
              </a:spcAft>
              <a:buClr>
                <a:schemeClr val="accent5"/>
              </a:buClr>
              <a:buSzPts val="13000"/>
              <a:buNone/>
              <a:defRPr sz="13000">
                <a:solidFill>
                  <a:schemeClr val="accent5"/>
                </a:solidFill>
              </a:defRPr>
            </a:lvl8pPr>
            <a:lvl9pPr lvl="8" algn="ctr" rtl="0">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00" name="Google Shape;100;p23"/>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101" name="Google Shape;10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rina">
    <p:bg>
      <p:bgPr>
        <a:solidFill>
          <a:srgbClr val="E4F5FC"/>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52" name="Google Shape;52;p13"/>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0.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0.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hyperlink" Target="http://www.facebook.com/skillslash.academy" TargetMode="External"/><Relationship Id="rId2" Type="http://schemas.openxmlformats.org/officeDocument/2006/relationships/notesSlide" Target="../notesSlides/notesSlide30.xml"/><Relationship Id="rId1" Type="http://schemas.openxmlformats.org/officeDocument/2006/relationships/slideLayout" Target="../slideLayouts/slideLayout22.xml"/><Relationship Id="rId5" Type="http://schemas.openxmlformats.org/officeDocument/2006/relationships/image" Target="../media/image2.png"/><Relationship Id="rId4" Type="http://schemas.openxmlformats.org/officeDocument/2006/relationships/hyperlink" Target="https://twitter.com/skillslash?lang=e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168"/>
        </a:solidFill>
        <a:effectLst/>
      </p:bgPr>
    </p:bg>
    <p:spTree>
      <p:nvGrpSpPr>
        <p:cNvPr id="1" name="Shape 107"/>
        <p:cNvGrpSpPr/>
        <p:nvPr/>
      </p:nvGrpSpPr>
      <p:grpSpPr>
        <a:xfrm>
          <a:off x="0" y="0"/>
          <a:ext cx="0" cy="0"/>
          <a:chOff x="0" y="0"/>
          <a:chExt cx="0" cy="0"/>
        </a:xfrm>
      </p:grpSpPr>
      <p:sp>
        <p:nvSpPr>
          <p:cNvPr id="108" name="Google Shape;108;p25"/>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Clr>
                <a:srgbClr val="000000"/>
              </a:buClr>
              <a:buSzPts val="4000"/>
              <a:buFont typeface="Arial"/>
              <a:buNone/>
            </a:pPr>
            <a:r>
              <a:rPr lang="en" sz="8000" b="1">
                <a:solidFill>
                  <a:srgbClr val="E4F5FC"/>
                </a:solidFill>
                <a:latin typeface="Nunito"/>
                <a:ea typeface="Nunito"/>
                <a:cs typeface="Nunito"/>
                <a:sym typeface="Nunito"/>
              </a:rPr>
              <a:t>Python</a:t>
            </a:r>
            <a:endParaRPr sz="8000" b="1">
              <a:solidFill>
                <a:srgbClr val="E4F5FC"/>
              </a:solidFill>
              <a:latin typeface="Nunito"/>
              <a:ea typeface="Nunito"/>
              <a:cs typeface="Nunito"/>
              <a:sym typeface="Nunito"/>
            </a:endParaRPr>
          </a:p>
        </p:txBody>
      </p:sp>
      <p:sp>
        <p:nvSpPr>
          <p:cNvPr id="109" name="Google Shape;109;p25"/>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2400"/>
              <a:buFont typeface="Arial"/>
              <a:buNone/>
            </a:pPr>
            <a:r>
              <a:rPr lang="en" sz="2900">
                <a:solidFill>
                  <a:srgbClr val="D6DF23"/>
                </a:solidFill>
                <a:latin typeface="Nunito"/>
                <a:ea typeface="Nunito"/>
                <a:cs typeface="Nunito"/>
                <a:sym typeface="Nunito"/>
              </a:rPr>
              <a:t>Object Oriented Programming </a:t>
            </a:r>
            <a:endParaRPr sz="4000">
              <a:solidFill>
                <a:srgbClr val="D6DF23"/>
              </a:solidFill>
              <a:latin typeface="Nunito"/>
              <a:ea typeface="Nunito"/>
              <a:cs typeface="Nunito"/>
              <a:sym typeface="Nunito"/>
            </a:endParaRPr>
          </a:p>
        </p:txBody>
      </p:sp>
      <p:pic>
        <p:nvPicPr>
          <p:cNvPr id="110" name="Google Shape;110;p25"/>
          <p:cNvPicPr preferRelativeResize="0"/>
          <p:nvPr/>
        </p:nvPicPr>
        <p:blipFill rotWithShape="1">
          <a:blip r:embed="rId3">
            <a:alphaModFix/>
          </a:blip>
          <a:srcRect l="4269" t="26443" r="81354" b="26438"/>
          <a:stretch/>
        </p:blipFill>
        <p:spPr>
          <a:xfrm>
            <a:off x="7600950" y="160225"/>
            <a:ext cx="1314452" cy="1028700"/>
          </a:xfrm>
          <a:prstGeom prst="rect">
            <a:avLst/>
          </a:prstGeom>
          <a:noFill/>
          <a:ln>
            <a:noFill/>
          </a:ln>
        </p:spPr>
      </p:pic>
      <p:pic>
        <p:nvPicPr>
          <p:cNvPr id="111" name="Google Shape;111;p25"/>
          <p:cNvPicPr preferRelativeResize="0"/>
          <p:nvPr/>
        </p:nvPicPr>
        <p:blipFill rotWithShape="1">
          <a:blip r:embed="rId3">
            <a:alphaModFix/>
          </a:blip>
          <a:srcRect l="18965" t="26443" r="2176" b="26438"/>
          <a:stretch/>
        </p:blipFill>
        <p:spPr>
          <a:xfrm>
            <a:off x="171450" y="4681025"/>
            <a:ext cx="1981199" cy="282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4"/>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Init function</a:t>
            </a:r>
            <a:endParaRPr sz="4000" b="1">
              <a:solidFill>
                <a:srgbClr val="243168"/>
              </a:solidFill>
              <a:latin typeface="Nunito"/>
              <a:ea typeface="Nunito"/>
              <a:cs typeface="Nunito"/>
              <a:sym typeface="Nunito"/>
            </a:endParaRPr>
          </a:p>
        </p:txBody>
      </p:sp>
      <p:sp>
        <p:nvSpPr>
          <p:cNvPr id="230" name="Google Shape;230;p34"/>
          <p:cNvSpPr txBox="1">
            <a:spLocks noGrp="1"/>
          </p:cNvSpPr>
          <p:nvPr>
            <p:ph type="body" idx="1"/>
          </p:nvPr>
        </p:nvSpPr>
        <p:spPr>
          <a:xfrm>
            <a:off x="387900" y="1533038"/>
            <a:ext cx="7913400" cy="30789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Method is called as soon as the object is instantiated.</a:t>
            </a:r>
            <a:endParaRPr sz="1700">
              <a:solidFill>
                <a:srgbClr val="434343"/>
              </a:solidFill>
              <a:latin typeface="Nunito"/>
              <a:ea typeface="Nunito"/>
              <a:cs typeface="Nunito"/>
              <a:sym typeface="Nunito"/>
            </a:endParaRPr>
          </a:p>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Useful to do any initialization you want to do with your object.</a:t>
            </a:r>
            <a:endParaRPr sz="1700">
              <a:solidFill>
                <a:srgbClr val="434343"/>
              </a:solidFill>
              <a:latin typeface="Nunito"/>
              <a:ea typeface="Nunito"/>
              <a:cs typeface="Nunito"/>
              <a:sym typeface="Nunito"/>
            </a:endParaRPr>
          </a:p>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Difference b/w declaration and initialization</a:t>
            </a:r>
            <a:endParaRPr sz="1700">
              <a:solidFill>
                <a:srgbClr val="434343"/>
              </a:solidFill>
              <a:latin typeface="Nunito"/>
              <a:ea typeface="Nunito"/>
              <a:cs typeface="Nunito"/>
              <a:sym typeface="Nunito"/>
            </a:endParaRPr>
          </a:p>
          <a:p>
            <a:pPr marL="457200" lvl="0" indent="-336550" algn="just" rtl="0">
              <a:lnSpc>
                <a:spcPct val="150000"/>
              </a:lnSpc>
              <a:spcBef>
                <a:spcPts val="1000"/>
              </a:spcBef>
              <a:spcAft>
                <a:spcPts val="0"/>
              </a:spcAft>
              <a:buClr>
                <a:srgbClr val="434343"/>
              </a:buClr>
              <a:buSzPts val="1700"/>
              <a:buFont typeface="Nunito"/>
              <a:buChar char="●"/>
            </a:pPr>
            <a:r>
              <a:rPr lang="en" sz="1700">
                <a:solidFill>
                  <a:srgbClr val="434343"/>
                </a:solidFill>
                <a:latin typeface="Nunito"/>
                <a:ea typeface="Nunito"/>
                <a:cs typeface="Nunito"/>
                <a:sym typeface="Nunito"/>
              </a:rPr>
              <a:t>There will be double underscores both at the beginning and at the end.</a:t>
            </a:r>
            <a:endParaRPr sz="1700">
              <a:solidFill>
                <a:srgbClr val="434343"/>
              </a:solidFill>
              <a:latin typeface="Nunito"/>
              <a:ea typeface="Nunito"/>
              <a:cs typeface="Nunito"/>
              <a:sym typeface="Nunito"/>
            </a:endParaRPr>
          </a:p>
          <a:p>
            <a:pPr marL="457200" lvl="0" indent="0" algn="just" rtl="0">
              <a:lnSpc>
                <a:spcPct val="150000"/>
              </a:lnSpc>
              <a:spcBef>
                <a:spcPts val="1000"/>
              </a:spcBef>
              <a:spcAft>
                <a:spcPts val="1000"/>
              </a:spcAft>
              <a:buNone/>
            </a:pPr>
            <a:endParaRPr sz="1700">
              <a:solidFill>
                <a:srgbClr val="434343"/>
              </a:solidFill>
              <a:latin typeface="Nunito"/>
              <a:ea typeface="Nunito"/>
              <a:cs typeface="Nunito"/>
              <a:sym typeface="Nunito"/>
            </a:endParaRPr>
          </a:p>
        </p:txBody>
      </p:sp>
      <p:pic>
        <p:nvPicPr>
          <p:cNvPr id="231" name="Google Shape;231;p34"/>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32" name="Google Shape;232;p34"/>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33" name="Google Shape;233;p34"/>
          <p:cNvGrpSpPr/>
          <p:nvPr/>
        </p:nvGrpSpPr>
        <p:grpSpPr>
          <a:xfrm>
            <a:off x="0" y="5000700"/>
            <a:ext cx="9144000" cy="142800"/>
            <a:chOff x="0" y="0"/>
            <a:chExt cx="9144000" cy="142800"/>
          </a:xfrm>
        </p:grpSpPr>
        <p:sp>
          <p:nvSpPr>
            <p:cNvPr id="234" name="Google Shape;234;p34"/>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5" name="Google Shape;235;p34"/>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6" name="Google Shape;236;p34"/>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7" name="Google Shape;237;p34"/>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38" name="Google Shape;238;p34"/>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p:nvPr/>
        </p:nvSpPr>
        <p:spPr>
          <a:xfrm>
            <a:off x="1572600" y="224750"/>
            <a:ext cx="5998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002060"/>
                </a:solidFill>
                <a:latin typeface="Nunito ExtraBold"/>
                <a:ea typeface="Nunito ExtraBold"/>
                <a:cs typeface="Nunito ExtraBold"/>
                <a:sym typeface="Nunito ExtraBold"/>
              </a:rPr>
              <a:t>Example</a:t>
            </a:r>
            <a:endParaRPr sz="3500">
              <a:solidFill>
                <a:srgbClr val="002060"/>
              </a:solidFill>
              <a:latin typeface="Nunito ExtraBold"/>
              <a:ea typeface="Nunito ExtraBold"/>
              <a:cs typeface="Nunito ExtraBold"/>
              <a:sym typeface="Nunito ExtraBold"/>
            </a:endParaRPr>
          </a:p>
        </p:txBody>
      </p:sp>
      <p:grpSp>
        <p:nvGrpSpPr>
          <p:cNvPr id="244" name="Google Shape;244;p35"/>
          <p:cNvGrpSpPr/>
          <p:nvPr/>
        </p:nvGrpSpPr>
        <p:grpSpPr>
          <a:xfrm>
            <a:off x="0" y="5000700"/>
            <a:ext cx="9144000" cy="142800"/>
            <a:chOff x="0" y="0"/>
            <a:chExt cx="9144000" cy="142800"/>
          </a:xfrm>
        </p:grpSpPr>
        <p:sp>
          <p:nvSpPr>
            <p:cNvPr id="245" name="Google Shape;245;p35"/>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6" name="Google Shape;246;p35"/>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7" name="Google Shape;247;p35"/>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8" name="Google Shape;248;p35"/>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49" name="Google Shape;249;p35"/>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250" name="Google Shape;250;p35"/>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251" name="Google Shape;251;p35"/>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252" name="Google Shape;252;p35"/>
          <p:cNvPicPr preferRelativeResize="0"/>
          <p:nvPr/>
        </p:nvPicPr>
        <p:blipFill>
          <a:blip r:embed="rId4">
            <a:alphaModFix/>
          </a:blip>
          <a:stretch>
            <a:fillRect/>
          </a:stretch>
        </p:blipFill>
        <p:spPr>
          <a:xfrm>
            <a:off x="1807288" y="991850"/>
            <a:ext cx="5529425" cy="2424125"/>
          </a:xfrm>
          <a:prstGeom prst="rect">
            <a:avLst/>
          </a:prstGeom>
          <a:noFill/>
          <a:ln>
            <a:noFill/>
          </a:ln>
        </p:spPr>
      </p:pic>
      <p:pic>
        <p:nvPicPr>
          <p:cNvPr id="253" name="Google Shape;253;p35"/>
          <p:cNvPicPr preferRelativeResize="0"/>
          <p:nvPr/>
        </p:nvPicPr>
        <p:blipFill>
          <a:blip r:embed="rId5">
            <a:alphaModFix/>
          </a:blip>
          <a:stretch>
            <a:fillRect/>
          </a:stretch>
        </p:blipFill>
        <p:spPr>
          <a:xfrm>
            <a:off x="2644725" y="3649900"/>
            <a:ext cx="3854575" cy="111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1100">
              <a:solidFill>
                <a:srgbClr val="243168"/>
              </a:solidFill>
              <a:latin typeface="Arial"/>
              <a:ea typeface="Arial"/>
              <a:cs typeface="Arial"/>
              <a:sym typeface="Arial"/>
            </a:endParaRPr>
          </a:p>
          <a:p>
            <a:pPr marL="0" lvl="0" indent="0" algn="l" rtl="0">
              <a:spcBef>
                <a:spcPts val="0"/>
              </a:spcBef>
              <a:spcAft>
                <a:spcPts val="0"/>
              </a:spcAft>
              <a:buNone/>
            </a:pPr>
            <a:r>
              <a:rPr lang="en" sz="4400">
                <a:solidFill>
                  <a:srgbClr val="243168"/>
                </a:solidFill>
                <a:latin typeface="Calibri"/>
                <a:ea typeface="Calibri"/>
                <a:cs typeface="Calibri"/>
                <a:sym typeface="Calibri"/>
              </a:rPr>
              <a:t>UML Diagrams</a:t>
            </a:r>
            <a:endParaRPr sz="1100">
              <a:solidFill>
                <a:srgbClr val="243168"/>
              </a:solidFill>
              <a:latin typeface="Arial"/>
              <a:ea typeface="Arial"/>
              <a:cs typeface="Arial"/>
              <a:sym typeface="Arial"/>
            </a:endParaRPr>
          </a:p>
        </p:txBody>
      </p:sp>
      <p:sp>
        <p:nvSpPr>
          <p:cNvPr id="259" name="Google Shape;259;p36"/>
          <p:cNvSpPr txBox="1">
            <a:spLocks noGrp="1"/>
          </p:cNvSpPr>
          <p:nvPr>
            <p:ph type="body" idx="1"/>
          </p:nvPr>
        </p:nvSpPr>
        <p:spPr>
          <a:xfrm>
            <a:off x="387900" y="1533038"/>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1000"/>
              </a:spcAft>
              <a:buClr>
                <a:srgbClr val="434343"/>
              </a:buClr>
              <a:buSzPts val="1800"/>
              <a:buFont typeface="Nunito"/>
              <a:buChar char="●"/>
            </a:pPr>
            <a:r>
              <a:rPr lang="en" sz="1800">
                <a:solidFill>
                  <a:srgbClr val="434343"/>
                </a:solidFill>
                <a:latin typeface="Calibri"/>
                <a:ea typeface="Calibri"/>
                <a:cs typeface="Calibri"/>
                <a:sym typeface="Calibri"/>
              </a:rPr>
              <a:t>Unified Modeling Diagrams</a:t>
            </a:r>
            <a:endParaRPr sz="1800">
              <a:solidFill>
                <a:srgbClr val="434343"/>
              </a:solidFill>
              <a:latin typeface="Nunito"/>
              <a:ea typeface="Nunito"/>
              <a:cs typeface="Nunito"/>
              <a:sym typeface="Nunito"/>
            </a:endParaRPr>
          </a:p>
        </p:txBody>
      </p:sp>
      <p:pic>
        <p:nvPicPr>
          <p:cNvPr id="260" name="Google Shape;260;p3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61" name="Google Shape;261;p3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62" name="Google Shape;262;p36"/>
          <p:cNvGrpSpPr/>
          <p:nvPr/>
        </p:nvGrpSpPr>
        <p:grpSpPr>
          <a:xfrm>
            <a:off x="0" y="5000700"/>
            <a:ext cx="9144000" cy="142800"/>
            <a:chOff x="0" y="0"/>
            <a:chExt cx="9144000" cy="142800"/>
          </a:xfrm>
        </p:grpSpPr>
        <p:sp>
          <p:nvSpPr>
            <p:cNvPr id="263" name="Google Shape;263;p3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4" name="Google Shape;264;p3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5" name="Google Shape;265;p3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6" name="Google Shape;266;p3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67" name="Google Shape;267;p3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2" name="Rectangle 1">
            <a:extLst>
              <a:ext uri="{FF2B5EF4-FFF2-40B4-BE49-F238E27FC236}">
                <a16:creationId xmlns:a16="http://schemas.microsoft.com/office/drawing/2014/main" id="{B7DCCC72-5E95-456A-A3A6-3CFB5EBE12B2}"/>
              </a:ext>
            </a:extLst>
          </p:cNvPr>
          <p:cNvSpPr/>
          <p:nvPr/>
        </p:nvSpPr>
        <p:spPr>
          <a:xfrm>
            <a:off x="4655127" y="665018"/>
            <a:ext cx="2470068" cy="77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Cat</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3" name="Rectangle 12">
            <a:extLst>
              <a:ext uri="{FF2B5EF4-FFF2-40B4-BE49-F238E27FC236}">
                <a16:creationId xmlns:a16="http://schemas.microsoft.com/office/drawing/2014/main" id="{5C6BAD66-8C9A-415A-AF53-312DFB106C8D}"/>
              </a:ext>
            </a:extLst>
          </p:cNvPr>
          <p:cNvSpPr/>
          <p:nvPr/>
        </p:nvSpPr>
        <p:spPr>
          <a:xfrm>
            <a:off x="4655127" y="1445061"/>
            <a:ext cx="2470068" cy="77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variables</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14" name="Rectangle 13">
            <a:extLst>
              <a:ext uri="{FF2B5EF4-FFF2-40B4-BE49-F238E27FC236}">
                <a16:creationId xmlns:a16="http://schemas.microsoft.com/office/drawing/2014/main" id="{0AA85DDE-54BC-4AF4-AB26-DBF848BB0CE3}"/>
              </a:ext>
            </a:extLst>
          </p:cNvPr>
          <p:cNvSpPr/>
          <p:nvPr/>
        </p:nvSpPr>
        <p:spPr>
          <a:xfrm>
            <a:off x="4655127" y="2209101"/>
            <a:ext cx="2470068" cy="772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functions</a:t>
            </a:r>
            <a:endParaRPr lang="en-IN"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600" b="1">
              <a:solidFill>
                <a:srgbClr val="243168"/>
              </a:solidFill>
              <a:latin typeface="Nunito"/>
              <a:ea typeface="Nunito"/>
              <a:cs typeface="Nunito"/>
              <a:sym typeface="Nunito"/>
            </a:endParaRPr>
          </a:p>
          <a:p>
            <a:pPr marL="0" lvl="0" indent="0" algn="l" rtl="0">
              <a:spcBef>
                <a:spcPts val="0"/>
              </a:spcBef>
              <a:spcAft>
                <a:spcPts val="0"/>
              </a:spcAft>
              <a:buNone/>
            </a:pPr>
            <a:r>
              <a:rPr lang="en" sz="3600" b="1">
                <a:solidFill>
                  <a:srgbClr val="243168"/>
                </a:solidFill>
                <a:latin typeface="Nunito"/>
                <a:ea typeface="Nunito"/>
                <a:cs typeface="Nunito"/>
                <a:sym typeface="Nunito"/>
              </a:rPr>
              <a:t>Class Variables and Object Variables</a:t>
            </a:r>
            <a:endParaRPr sz="3600" b="1">
              <a:solidFill>
                <a:srgbClr val="243168"/>
              </a:solidFill>
              <a:latin typeface="Nunito"/>
              <a:ea typeface="Nunito"/>
              <a:cs typeface="Nunito"/>
              <a:sym typeface="Nunito"/>
            </a:endParaRPr>
          </a:p>
        </p:txBody>
      </p:sp>
      <p:sp>
        <p:nvSpPr>
          <p:cNvPr id="273" name="Google Shape;273;p37"/>
          <p:cNvSpPr txBox="1">
            <a:spLocks noGrp="1"/>
          </p:cNvSpPr>
          <p:nvPr>
            <p:ph type="body" idx="1"/>
          </p:nvPr>
        </p:nvSpPr>
        <p:spPr>
          <a:xfrm>
            <a:off x="387900" y="1319988"/>
            <a:ext cx="7913400" cy="3078900"/>
          </a:xfrm>
          <a:prstGeom prst="rect">
            <a:avLst/>
          </a:prstGeom>
          <a:noFill/>
          <a:ln>
            <a:noFill/>
          </a:ln>
        </p:spPr>
        <p:txBody>
          <a:bodyPr spcFirstLastPara="1" wrap="square" lIns="91425" tIns="91425" rIns="91425" bIns="91425" anchor="t" anchorCtr="0">
            <a:noAutofit/>
          </a:bodyPr>
          <a:lstStyle/>
          <a:p>
            <a:pPr marL="457200" lvl="0" indent="-336550" algn="just" rtl="0">
              <a:lnSpc>
                <a:spcPct val="150000"/>
              </a:lnSpc>
              <a:spcBef>
                <a:spcPts val="1000"/>
              </a:spcBef>
              <a:spcAft>
                <a:spcPts val="0"/>
              </a:spcAft>
              <a:buClr>
                <a:srgbClr val="434343"/>
              </a:buClr>
              <a:buSzPts val="1700"/>
              <a:buFont typeface="Nunito"/>
              <a:buChar char="●"/>
            </a:pPr>
            <a:r>
              <a:rPr lang="en" sz="1700" b="1" dirty="0">
                <a:solidFill>
                  <a:srgbClr val="000000"/>
                </a:solidFill>
                <a:latin typeface="Calibri"/>
                <a:ea typeface="Calibri"/>
                <a:cs typeface="Calibri"/>
                <a:sym typeface="Calibri"/>
              </a:rPr>
              <a:t>Class Variables</a:t>
            </a:r>
            <a:r>
              <a:rPr lang="en" sz="1700" dirty="0">
                <a:solidFill>
                  <a:srgbClr val="000000"/>
                </a:solidFill>
                <a:latin typeface="Calibri"/>
                <a:ea typeface="Calibri"/>
                <a:cs typeface="Calibri"/>
                <a:sym typeface="Calibri"/>
              </a:rPr>
              <a:t>:</a:t>
            </a:r>
            <a:endParaRPr sz="1700" dirty="0">
              <a:solidFill>
                <a:srgbClr val="000000"/>
              </a:solidFill>
              <a:latin typeface="Calibri"/>
              <a:ea typeface="Calibri"/>
              <a:cs typeface="Calibri"/>
              <a:sym typeface="Calibri"/>
            </a:endParaRPr>
          </a:p>
          <a:p>
            <a:pPr marL="457200" lvl="0" indent="0" algn="just" rtl="0">
              <a:lnSpc>
                <a:spcPct val="150000"/>
              </a:lnSpc>
              <a:spcBef>
                <a:spcPts val="1000"/>
              </a:spcBef>
              <a:spcAft>
                <a:spcPts val="0"/>
              </a:spcAft>
              <a:buNone/>
            </a:pPr>
            <a:r>
              <a:rPr lang="en" sz="1700" dirty="0">
                <a:solidFill>
                  <a:srgbClr val="000000"/>
                </a:solidFill>
                <a:latin typeface="Calibri"/>
                <a:ea typeface="Calibri"/>
                <a:cs typeface="Calibri"/>
                <a:sym typeface="Calibri"/>
              </a:rPr>
              <a:t>They are shared. Can be accessed by all instances of that class. There is only one copy of the class variable. Change in the same by one object results in the change seen by all the objects of the class.</a:t>
            </a:r>
            <a:endParaRPr sz="1700" dirty="0">
              <a:solidFill>
                <a:srgbClr val="000000"/>
              </a:solidFill>
              <a:latin typeface="Calibri"/>
              <a:ea typeface="Calibri"/>
              <a:cs typeface="Calibri"/>
              <a:sym typeface="Calibri"/>
            </a:endParaRPr>
          </a:p>
          <a:p>
            <a:pPr marL="457200" lvl="0" indent="-336550" algn="just" rtl="0">
              <a:lnSpc>
                <a:spcPct val="150000"/>
              </a:lnSpc>
              <a:spcBef>
                <a:spcPts val="1000"/>
              </a:spcBef>
              <a:spcAft>
                <a:spcPts val="0"/>
              </a:spcAft>
              <a:buClr>
                <a:srgbClr val="434343"/>
              </a:buClr>
              <a:buSzPts val="1700"/>
              <a:buFont typeface="Nunito"/>
              <a:buChar char="●"/>
            </a:pPr>
            <a:r>
              <a:rPr lang="en" sz="1700" b="1" dirty="0">
                <a:solidFill>
                  <a:srgbClr val="000000"/>
                </a:solidFill>
                <a:latin typeface="Calibri"/>
                <a:ea typeface="Calibri"/>
                <a:cs typeface="Calibri"/>
                <a:sym typeface="Calibri"/>
              </a:rPr>
              <a:t>Object Variables:</a:t>
            </a:r>
            <a:endParaRPr sz="1700" b="1" dirty="0">
              <a:solidFill>
                <a:srgbClr val="000000"/>
              </a:solidFill>
              <a:latin typeface="Calibri"/>
              <a:ea typeface="Calibri"/>
              <a:cs typeface="Calibri"/>
              <a:sym typeface="Calibri"/>
            </a:endParaRPr>
          </a:p>
          <a:p>
            <a:pPr marL="457200" lvl="0" indent="0" algn="just" rtl="0">
              <a:lnSpc>
                <a:spcPct val="150000"/>
              </a:lnSpc>
              <a:spcBef>
                <a:spcPts val="1000"/>
              </a:spcBef>
              <a:spcAft>
                <a:spcPts val="0"/>
              </a:spcAft>
              <a:buNone/>
            </a:pPr>
            <a:r>
              <a:rPr lang="en" sz="1700" dirty="0">
                <a:solidFill>
                  <a:srgbClr val="000000"/>
                </a:solidFill>
                <a:latin typeface="Calibri"/>
                <a:ea typeface="Calibri"/>
                <a:cs typeface="Calibri"/>
                <a:sym typeface="Calibri"/>
              </a:rPr>
              <a:t>They are owned by each object/instance of the class. Its not shared so change made by one is not reflected/seen by the other.</a:t>
            </a:r>
            <a:endParaRPr sz="1700" dirty="0">
              <a:solidFill>
                <a:srgbClr val="000000"/>
              </a:solidFill>
              <a:latin typeface="Calibri"/>
              <a:ea typeface="Calibri"/>
              <a:cs typeface="Calibri"/>
              <a:sym typeface="Calibri"/>
            </a:endParaRPr>
          </a:p>
          <a:p>
            <a:pPr marL="0" lvl="0" indent="0" algn="just" rtl="0">
              <a:lnSpc>
                <a:spcPct val="150000"/>
              </a:lnSpc>
              <a:spcBef>
                <a:spcPts val="1000"/>
              </a:spcBef>
              <a:spcAft>
                <a:spcPts val="1000"/>
              </a:spcAft>
              <a:buNone/>
            </a:pPr>
            <a:r>
              <a:rPr lang="en" sz="1700" dirty="0">
                <a:solidFill>
                  <a:srgbClr val="000000"/>
                </a:solidFill>
                <a:latin typeface="Calibri"/>
                <a:ea typeface="Calibri"/>
                <a:cs typeface="Calibri"/>
                <a:sym typeface="Calibri"/>
              </a:rPr>
              <a:t>E.G: Employee.py</a:t>
            </a:r>
            <a:endParaRPr sz="1700" dirty="0">
              <a:solidFill>
                <a:srgbClr val="434343"/>
              </a:solidFill>
              <a:latin typeface="Calibri"/>
              <a:ea typeface="Calibri"/>
              <a:cs typeface="Calibri"/>
              <a:sym typeface="Calibri"/>
            </a:endParaRPr>
          </a:p>
        </p:txBody>
      </p:sp>
      <p:pic>
        <p:nvPicPr>
          <p:cNvPr id="274" name="Google Shape;274;p3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75" name="Google Shape;275;p3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76" name="Google Shape;276;p37"/>
          <p:cNvGrpSpPr/>
          <p:nvPr/>
        </p:nvGrpSpPr>
        <p:grpSpPr>
          <a:xfrm>
            <a:off x="0" y="5000700"/>
            <a:ext cx="9144000" cy="142800"/>
            <a:chOff x="0" y="0"/>
            <a:chExt cx="9144000" cy="142800"/>
          </a:xfrm>
        </p:grpSpPr>
        <p:sp>
          <p:nvSpPr>
            <p:cNvPr id="277" name="Google Shape;277;p3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8" name="Google Shape;278;p3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9" name="Google Shape;279;p3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0" name="Google Shape;280;p3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1" name="Google Shape;281;p3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600" b="1" dirty="0">
              <a:solidFill>
                <a:srgbClr val="243168"/>
              </a:solidFill>
              <a:latin typeface="Nunito"/>
              <a:ea typeface="Nunito"/>
              <a:cs typeface="Nunito"/>
              <a:sym typeface="Nunito"/>
            </a:endParaRPr>
          </a:p>
          <a:p>
            <a:pPr marL="0" lvl="0" indent="0" algn="l" rtl="0">
              <a:spcBef>
                <a:spcPts val="0"/>
              </a:spcBef>
              <a:spcAft>
                <a:spcPts val="0"/>
              </a:spcAft>
              <a:buNone/>
            </a:pPr>
            <a:r>
              <a:rPr lang="en" sz="3600" b="1" dirty="0">
                <a:solidFill>
                  <a:srgbClr val="243168"/>
                </a:solidFill>
                <a:latin typeface="Nunito"/>
                <a:ea typeface="Nunito"/>
                <a:cs typeface="Nunito"/>
                <a:sym typeface="Nunito"/>
              </a:rPr>
              <a:t>Access Attributes For The Class</a:t>
            </a:r>
            <a:endParaRPr sz="3600" b="1" dirty="0">
              <a:solidFill>
                <a:srgbClr val="243168"/>
              </a:solidFill>
              <a:latin typeface="Nunito"/>
              <a:ea typeface="Nunito"/>
              <a:cs typeface="Nunito"/>
              <a:sym typeface="Nunito"/>
            </a:endParaRPr>
          </a:p>
        </p:txBody>
      </p:sp>
      <p:sp>
        <p:nvSpPr>
          <p:cNvPr id="287" name="Google Shape;287;p38"/>
          <p:cNvSpPr txBox="1">
            <a:spLocks noGrp="1"/>
          </p:cNvSpPr>
          <p:nvPr>
            <p:ph type="body" idx="1"/>
          </p:nvPr>
        </p:nvSpPr>
        <p:spPr>
          <a:xfrm>
            <a:off x="387900" y="1032288"/>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1000"/>
              </a:spcBef>
              <a:spcAft>
                <a:spcPts val="0"/>
              </a:spcAft>
              <a:buNone/>
            </a:pPr>
            <a:endParaRPr sz="1800" dirty="0">
              <a:solidFill>
                <a:srgbClr val="000000"/>
              </a:solidFill>
              <a:latin typeface="Arial"/>
              <a:ea typeface="Arial"/>
              <a:cs typeface="Arial"/>
              <a:sym typeface="Arial"/>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__dict__: </a:t>
            </a:r>
            <a:r>
              <a:rPr lang="en" sz="1800" dirty="0">
                <a:solidFill>
                  <a:srgbClr val="000000"/>
                </a:solidFill>
                <a:latin typeface="Calibri"/>
                <a:ea typeface="Calibri"/>
                <a:cs typeface="Calibri"/>
                <a:sym typeface="Calibri"/>
              </a:rPr>
              <a:t>Dictionary containing the class's namespace.</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__doc__: </a:t>
            </a:r>
            <a:r>
              <a:rPr lang="en" sz="1800" dirty="0">
                <a:solidFill>
                  <a:srgbClr val="000000"/>
                </a:solidFill>
                <a:latin typeface="Calibri"/>
                <a:ea typeface="Calibri"/>
                <a:cs typeface="Calibri"/>
                <a:sym typeface="Calibri"/>
              </a:rPr>
              <a:t>Class documentation string or none, if undefined.</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__name__: </a:t>
            </a:r>
            <a:r>
              <a:rPr lang="en" sz="1800" dirty="0">
                <a:solidFill>
                  <a:srgbClr val="000000"/>
                </a:solidFill>
                <a:latin typeface="Calibri"/>
                <a:ea typeface="Calibri"/>
                <a:cs typeface="Calibri"/>
                <a:sym typeface="Calibri"/>
              </a:rPr>
              <a:t>Class name.</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__module__: </a:t>
            </a:r>
            <a:r>
              <a:rPr lang="en" sz="1800" dirty="0">
                <a:solidFill>
                  <a:srgbClr val="000000"/>
                </a:solidFill>
                <a:latin typeface="Calibri"/>
                <a:ea typeface="Calibri"/>
                <a:cs typeface="Calibri"/>
                <a:sym typeface="Calibri"/>
              </a:rPr>
              <a:t>Module name in which the class is defined. This attribute is "__main__"          in interactive mode.</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r>
              <a:rPr lang="en" sz="1800" dirty="0">
                <a:solidFill>
                  <a:srgbClr val="000000"/>
                </a:solidFill>
                <a:latin typeface="Arial"/>
                <a:ea typeface="Arial"/>
                <a:cs typeface="Arial"/>
                <a:sym typeface="Arial"/>
              </a:rPr>
              <a:t>• </a:t>
            </a:r>
            <a:r>
              <a:rPr lang="en" sz="1800" b="1" dirty="0">
                <a:solidFill>
                  <a:srgbClr val="000000"/>
                </a:solidFill>
                <a:latin typeface="Calibri"/>
                <a:ea typeface="Calibri"/>
                <a:cs typeface="Calibri"/>
                <a:sym typeface="Calibri"/>
              </a:rPr>
              <a:t>__bases__: </a:t>
            </a:r>
            <a:r>
              <a:rPr lang="en" sz="1800" dirty="0">
                <a:solidFill>
                  <a:srgbClr val="000000"/>
                </a:solidFill>
                <a:latin typeface="Calibri"/>
                <a:ea typeface="Calibri"/>
                <a:cs typeface="Calibri"/>
                <a:sym typeface="Calibri"/>
              </a:rPr>
              <a:t>A possibly empty tuple containing the base classes, in the order of their occurrence in the base class list.</a:t>
            </a:r>
            <a:endParaRPr sz="1800" dirty="0">
              <a:solidFill>
                <a:srgbClr val="000000"/>
              </a:solidFill>
              <a:latin typeface="Calibri"/>
              <a:ea typeface="Calibri"/>
              <a:cs typeface="Calibri"/>
              <a:sym typeface="Calibri"/>
            </a:endParaRPr>
          </a:p>
          <a:p>
            <a:pPr marL="0" lvl="0" indent="0" algn="just" rtl="0">
              <a:lnSpc>
                <a:spcPct val="115000"/>
              </a:lnSpc>
              <a:spcBef>
                <a:spcPts val="1000"/>
              </a:spcBef>
              <a:spcAft>
                <a:spcPts val="0"/>
              </a:spcAft>
              <a:buNone/>
            </a:pPr>
            <a:endParaRPr sz="1800" b="1" dirty="0">
              <a:solidFill>
                <a:srgbClr val="000000"/>
              </a:solidFill>
              <a:latin typeface="Calibri"/>
              <a:ea typeface="Calibri"/>
              <a:cs typeface="Calibri"/>
              <a:sym typeface="Calibri"/>
            </a:endParaRPr>
          </a:p>
        </p:txBody>
      </p:sp>
      <p:pic>
        <p:nvPicPr>
          <p:cNvPr id="288" name="Google Shape;288;p3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89" name="Google Shape;289;p3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90" name="Google Shape;290;p38"/>
          <p:cNvGrpSpPr/>
          <p:nvPr/>
        </p:nvGrpSpPr>
        <p:grpSpPr>
          <a:xfrm>
            <a:off x="0" y="5000700"/>
            <a:ext cx="9144000" cy="142800"/>
            <a:chOff x="0" y="0"/>
            <a:chExt cx="9144000" cy="142800"/>
          </a:xfrm>
        </p:grpSpPr>
        <p:sp>
          <p:nvSpPr>
            <p:cNvPr id="291" name="Google Shape;291;p3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2" name="Google Shape;292;p3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3" name="Google Shape;293;p3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4" name="Google Shape;294;p3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5" name="Google Shape;295;p3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994F72-4625-4115-8744-446F2DED272D}"/>
              </a:ext>
            </a:extLst>
          </p:cNvPr>
          <p:cNvSpPr>
            <a:spLocks noGrp="1"/>
          </p:cNvSpPr>
          <p:nvPr>
            <p:ph type="body" idx="2"/>
          </p:nvPr>
        </p:nvSpPr>
        <p:spPr/>
        <p:txBody>
          <a:bodyPr/>
          <a:lstStyle/>
          <a:p>
            <a:endParaRPr lang="en-IN" dirty="0"/>
          </a:p>
        </p:txBody>
      </p:sp>
      <p:sp>
        <p:nvSpPr>
          <p:cNvPr id="6" name="Rectangle 2">
            <a:extLst>
              <a:ext uri="{FF2B5EF4-FFF2-40B4-BE49-F238E27FC236}">
                <a16:creationId xmlns:a16="http://schemas.microsoft.com/office/drawing/2014/main" id="{2FFB0ECE-9CA8-4A6E-9C39-3AB5FD477220}"/>
              </a:ext>
            </a:extLst>
          </p:cNvPr>
          <p:cNvSpPr>
            <a:spLocks noGrp="1" noChangeArrowheads="1"/>
          </p:cNvSpPr>
          <p:nvPr>
            <p:ph type="body" idx="1"/>
          </p:nvPr>
        </p:nvSpPr>
        <p:spPr bwMode="auto">
          <a:xfrm>
            <a:off x="595423" y="1489825"/>
            <a:ext cx="7953153" cy="20313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629755"/>
                </a:solidFill>
                <a:effectLst/>
                <a:latin typeface="JetBrains Mono"/>
              </a:rPr>
              <a:t>'''</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The DRY or “Don't Repeat Yourself” principle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1" u="none" strike="noStrike" cap="none" normalizeH="0" baseline="0" dirty="0">
                <a:ln>
                  <a:noFill/>
                </a:ln>
                <a:solidFill>
                  <a:srgbClr val="629755"/>
                </a:solidFill>
                <a:effectLst/>
                <a:latin typeface="JetBrains Mono"/>
              </a:rPr>
              <a:t> is a software development practice aimed at reducing repetition of information. In this lesson, ' \</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               'you learned how to' \</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               ' apply DRY when making comparisons in your Python code.</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itle 6">
            <a:extLst>
              <a:ext uri="{FF2B5EF4-FFF2-40B4-BE49-F238E27FC236}">
                <a16:creationId xmlns:a16="http://schemas.microsoft.com/office/drawing/2014/main" id="{DA12899C-6CE1-4C1C-9FD2-491A0A30AAE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171824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a:xfrm>
            <a:off x="387900" y="351700"/>
            <a:ext cx="8368200" cy="686100"/>
          </a:xfrm>
        </p:spPr>
        <p:txBody>
          <a:bodyPr>
            <a:normAutofit fontScale="90000"/>
          </a:bodyPr>
          <a:lstStyle/>
          <a:p>
            <a:r>
              <a:rPr lang="en-US" sz="3600" b="1" dirty="0">
                <a:solidFill>
                  <a:srgbClr val="243168"/>
                </a:solidFill>
                <a:latin typeface="Nunito"/>
              </a:rPr>
              <a:t>Types of attributes of functions</a:t>
            </a:r>
            <a:endParaRPr lang="en-IN" sz="36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p:txBody>
          <a:bodyPr/>
          <a:lstStyle/>
          <a:p>
            <a:r>
              <a:rPr lang="en-US" sz="1800" dirty="0">
                <a:solidFill>
                  <a:srgbClr val="000000"/>
                </a:solidFill>
                <a:latin typeface="Calibri"/>
                <a:cs typeface="Calibri"/>
              </a:rPr>
              <a:t>Arguments</a:t>
            </a:r>
            <a:endParaRPr lang="en-IN" sz="1800" dirty="0">
              <a:solidFill>
                <a:srgbClr val="000000"/>
              </a:solidFill>
              <a:latin typeface="Calibri"/>
              <a:cs typeface="Calibri"/>
            </a:endParaRPr>
          </a:p>
        </p:txBody>
      </p:sp>
      <p:sp>
        <p:nvSpPr>
          <p:cNvPr id="4" name="Text Placeholder 3">
            <a:extLst>
              <a:ext uri="{FF2B5EF4-FFF2-40B4-BE49-F238E27FC236}">
                <a16:creationId xmlns:a16="http://schemas.microsoft.com/office/drawing/2014/main" id="{48045C5A-B4AE-46A4-BC14-99356239F90D}"/>
              </a:ext>
            </a:extLst>
          </p:cNvPr>
          <p:cNvSpPr>
            <a:spLocks noGrp="1"/>
          </p:cNvSpPr>
          <p:nvPr>
            <p:ph type="body" idx="2"/>
          </p:nvPr>
        </p:nvSpPr>
        <p:spPr/>
        <p:txBody>
          <a:bodyPr/>
          <a:lstStyle/>
          <a:p>
            <a:pPr marL="139700" indent="0">
              <a:buNone/>
            </a:pPr>
            <a:r>
              <a:rPr lang="en-US" sz="1800" dirty="0">
                <a:solidFill>
                  <a:srgbClr val="000000"/>
                </a:solidFill>
                <a:latin typeface="Calibri"/>
                <a:cs typeface="Calibri"/>
              </a:rPr>
              <a:t>def greet(name, msg):</a:t>
            </a:r>
          </a:p>
          <a:p>
            <a:pPr marL="139700" indent="0">
              <a:buNone/>
            </a:pPr>
            <a:r>
              <a:rPr lang="en-US" sz="1800" dirty="0">
                <a:solidFill>
                  <a:srgbClr val="000000"/>
                </a:solidFill>
                <a:latin typeface="Calibri"/>
                <a:cs typeface="Calibri"/>
              </a:rPr>
              <a:t>  """This function greets to</a:t>
            </a:r>
          </a:p>
          <a:p>
            <a:pPr marL="139700" indent="0">
              <a:buNone/>
            </a:pPr>
            <a:r>
              <a:rPr lang="en-US" sz="1800" dirty="0">
                <a:solidFill>
                  <a:srgbClr val="000000"/>
                </a:solidFill>
                <a:latin typeface="Calibri"/>
                <a:cs typeface="Calibri"/>
              </a:rPr>
              <a:t>    the person with the provided message"""</a:t>
            </a:r>
          </a:p>
          <a:p>
            <a:pPr marL="139700" indent="0">
              <a:buNone/>
            </a:pPr>
            <a:r>
              <a:rPr lang="en-US" sz="1800" dirty="0">
                <a:solidFill>
                  <a:srgbClr val="000000"/>
                </a:solidFill>
                <a:latin typeface="Calibri"/>
                <a:cs typeface="Calibri"/>
              </a:rPr>
              <a:t>    print("Hello", name + ', ' + msg)</a:t>
            </a:r>
          </a:p>
          <a:p>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greet("Monica", "Good morning!")</a:t>
            </a:r>
            <a:endParaRPr lang="en-IN" sz="1800" dirty="0">
              <a:solidFill>
                <a:srgbClr val="000000"/>
              </a:solidFill>
              <a:latin typeface="Calibri"/>
              <a:cs typeface="Calibri"/>
            </a:endParaRPr>
          </a:p>
        </p:txBody>
      </p:sp>
    </p:spTree>
    <p:extLst>
      <p:ext uri="{BB962C8B-B14F-4D97-AF65-F5344CB8AC3E}">
        <p14:creationId xmlns:p14="http://schemas.microsoft.com/office/powerpoint/2010/main" val="24511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p:txBody>
          <a:bodyPr/>
          <a:lstStyle/>
          <a:p>
            <a:r>
              <a:rPr lang="en-US" sz="3200" b="1" dirty="0">
                <a:solidFill>
                  <a:srgbClr val="243168"/>
                </a:solidFill>
                <a:latin typeface="Nunito"/>
              </a:rPr>
              <a:t>Types of attributes of functions</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p:txBody>
          <a:bodyPr/>
          <a:lstStyle/>
          <a:p>
            <a:r>
              <a:rPr lang="en-IN" b="1" i="0" dirty="0">
                <a:solidFill>
                  <a:srgbClr val="25265E"/>
                </a:solidFill>
                <a:effectLst/>
                <a:latin typeface="euclid_circular_a"/>
              </a:rPr>
              <a:t>Python Default Arguments:</a:t>
            </a:r>
          </a:p>
          <a:p>
            <a:pPr algn="l"/>
            <a:r>
              <a:rPr lang="en-US" sz="1800" dirty="0">
                <a:solidFill>
                  <a:srgbClr val="000000"/>
                </a:solidFill>
                <a:latin typeface="Calibri"/>
                <a:cs typeface="Calibri"/>
              </a:rPr>
              <a:t>Function arguments can have default values in Python.</a:t>
            </a:r>
          </a:p>
          <a:p>
            <a:pPr algn="l"/>
            <a:r>
              <a:rPr lang="en-US" sz="1800" dirty="0">
                <a:solidFill>
                  <a:srgbClr val="000000"/>
                </a:solidFill>
                <a:latin typeface="Calibri"/>
                <a:cs typeface="Calibri"/>
              </a:rPr>
              <a:t>We can provide a default value to an argument by using the assignment operator (=).</a:t>
            </a:r>
          </a:p>
          <a:p>
            <a:endParaRPr lang="en-IN" b="1" i="0" dirty="0">
              <a:solidFill>
                <a:srgbClr val="25265E"/>
              </a:solidFill>
              <a:effectLst/>
              <a:latin typeface="euclid_circular_a"/>
            </a:endParaRPr>
          </a:p>
          <a:p>
            <a:endParaRPr lang="en-IN" dirty="0">
              <a:solidFill>
                <a:schemeClr val="bg2"/>
              </a:solidFill>
            </a:endParaRPr>
          </a:p>
        </p:txBody>
      </p:sp>
      <p:sp>
        <p:nvSpPr>
          <p:cNvPr id="4" name="Text Placeholder 3">
            <a:extLst>
              <a:ext uri="{FF2B5EF4-FFF2-40B4-BE49-F238E27FC236}">
                <a16:creationId xmlns:a16="http://schemas.microsoft.com/office/drawing/2014/main" id="{48045C5A-B4AE-46A4-BC14-99356239F90D}"/>
              </a:ext>
            </a:extLst>
          </p:cNvPr>
          <p:cNvSpPr>
            <a:spLocks noGrp="1"/>
          </p:cNvSpPr>
          <p:nvPr>
            <p:ph type="body" idx="2"/>
          </p:nvPr>
        </p:nvSpPr>
        <p:spPr/>
        <p:txBody>
          <a:bodyPr>
            <a:normAutofit fontScale="62500" lnSpcReduction="20000"/>
          </a:bodyPr>
          <a:lstStyle/>
          <a:p>
            <a:pPr marL="139700" indent="0">
              <a:buNone/>
            </a:pPr>
            <a:r>
              <a:rPr lang="en-US" sz="1800" dirty="0">
                <a:solidFill>
                  <a:srgbClr val="000000"/>
                </a:solidFill>
                <a:latin typeface="Calibri"/>
                <a:cs typeface="Calibri"/>
              </a:rPr>
              <a:t>def greet(name, msg="Good morning!"):</a:t>
            </a:r>
          </a:p>
          <a:p>
            <a:pPr marL="139700" indent="0">
              <a:buNone/>
            </a:pPr>
            <a:r>
              <a:rPr lang="en-US" sz="1800" dirty="0">
                <a:solidFill>
                  <a:srgbClr val="000000"/>
                </a:solidFill>
                <a:latin typeface="Calibri"/>
                <a:cs typeface="Calibri"/>
              </a:rPr>
              <a:t>    """</a:t>
            </a:r>
          </a:p>
          <a:p>
            <a:pPr marL="139700" indent="0">
              <a:buNone/>
            </a:pPr>
            <a:r>
              <a:rPr lang="en-US" sz="1800" dirty="0">
                <a:solidFill>
                  <a:srgbClr val="000000"/>
                </a:solidFill>
                <a:latin typeface="Calibri"/>
                <a:cs typeface="Calibri"/>
              </a:rPr>
              <a:t>    This function greets to</a:t>
            </a:r>
          </a:p>
          <a:p>
            <a:pPr marL="139700" indent="0">
              <a:buNone/>
            </a:pPr>
            <a:r>
              <a:rPr lang="en-US" sz="1800" dirty="0">
                <a:solidFill>
                  <a:srgbClr val="000000"/>
                </a:solidFill>
                <a:latin typeface="Calibri"/>
                <a:cs typeface="Calibri"/>
              </a:rPr>
              <a:t>    the person with the</a:t>
            </a:r>
          </a:p>
          <a:p>
            <a:pPr marL="139700" indent="0">
              <a:buNone/>
            </a:pPr>
            <a:r>
              <a:rPr lang="en-US" sz="1800" dirty="0">
                <a:solidFill>
                  <a:srgbClr val="000000"/>
                </a:solidFill>
                <a:latin typeface="Calibri"/>
                <a:cs typeface="Calibri"/>
              </a:rPr>
              <a:t>    provided message.</a:t>
            </a: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    If the message is not provided,</a:t>
            </a:r>
          </a:p>
          <a:p>
            <a:pPr marL="139700" indent="0">
              <a:buNone/>
            </a:pPr>
            <a:r>
              <a:rPr lang="en-US" sz="1800" dirty="0">
                <a:solidFill>
                  <a:srgbClr val="000000"/>
                </a:solidFill>
                <a:latin typeface="Calibri"/>
                <a:cs typeface="Calibri"/>
              </a:rPr>
              <a:t>    it defaults to "Good</a:t>
            </a:r>
          </a:p>
          <a:p>
            <a:pPr marL="139700" indent="0">
              <a:buNone/>
            </a:pPr>
            <a:r>
              <a:rPr lang="en-US" sz="1800" dirty="0">
                <a:solidFill>
                  <a:srgbClr val="000000"/>
                </a:solidFill>
                <a:latin typeface="Calibri"/>
                <a:cs typeface="Calibri"/>
              </a:rPr>
              <a:t>    morning!"</a:t>
            </a:r>
          </a:p>
          <a:p>
            <a:pPr marL="139700" indent="0">
              <a:buNone/>
            </a:pPr>
            <a:r>
              <a:rPr lang="en-US" sz="1800" dirty="0">
                <a:solidFill>
                  <a:srgbClr val="000000"/>
                </a:solidFill>
                <a:latin typeface="Calibri"/>
                <a:cs typeface="Calibri"/>
              </a:rPr>
              <a:t>    """</a:t>
            </a: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    print("Hello", name + ', ' + msg)</a:t>
            </a:r>
          </a:p>
          <a:p>
            <a:pPr marL="139700" indent="0">
              <a:buNone/>
            </a:pPr>
            <a:endParaRPr lang="en-US" sz="1800" dirty="0">
              <a:solidFill>
                <a:srgbClr val="000000"/>
              </a:solidFill>
              <a:latin typeface="Calibri"/>
              <a:cs typeface="Calibri"/>
            </a:endParaRP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greet("Kate")</a:t>
            </a:r>
          </a:p>
          <a:p>
            <a:pPr marL="139700" indent="0">
              <a:buNone/>
            </a:pPr>
            <a:r>
              <a:rPr lang="en-US" sz="1800" dirty="0">
                <a:solidFill>
                  <a:srgbClr val="000000"/>
                </a:solidFill>
                <a:latin typeface="Calibri"/>
                <a:cs typeface="Calibri"/>
              </a:rPr>
              <a:t>greet("Bruce", "How do you do?")</a:t>
            </a:r>
            <a:endParaRPr lang="en-IN" sz="1800" dirty="0">
              <a:solidFill>
                <a:srgbClr val="000000"/>
              </a:solidFill>
              <a:latin typeface="Calibri"/>
              <a:cs typeface="Calibri"/>
            </a:endParaRPr>
          </a:p>
        </p:txBody>
      </p:sp>
    </p:spTree>
    <p:extLst>
      <p:ext uri="{BB962C8B-B14F-4D97-AF65-F5344CB8AC3E}">
        <p14:creationId xmlns:p14="http://schemas.microsoft.com/office/powerpoint/2010/main" val="243600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p:txBody>
          <a:bodyPr/>
          <a:lstStyle/>
          <a:p>
            <a:r>
              <a:rPr lang="en-US" sz="3200" b="1" dirty="0">
                <a:solidFill>
                  <a:srgbClr val="243168"/>
                </a:solidFill>
                <a:latin typeface="Nunito"/>
              </a:rPr>
              <a:t>Types of attributes of functions</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p:txBody>
          <a:bodyPr>
            <a:normAutofit fontScale="85000" lnSpcReduction="10000"/>
          </a:bodyPr>
          <a:lstStyle/>
          <a:p>
            <a:pPr algn="l"/>
            <a:r>
              <a:rPr lang="en-IN" sz="1800" b="1" dirty="0">
                <a:solidFill>
                  <a:srgbClr val="000000"/>
                </a:solidFill>
                <a:latin typeface="Calibri"/>
                <a:cs typeface="Calibri"/>
              </a:rPr>
              <a:t>Python Keyword Arguments:</a:t>
            </a:r>
          </a:p>
          <a:p>
            <a:pPr algn="l"/>
            <a:r>
              <a:rPr lang="en-US" sz="1800" dirty="0">
                <a:solidFill>
                  <a:srgbClr val="000000"/>
                </a:solidFill>
                <a:latin typeface="Calibri"/>
                <a:cs typeface="Calibri"/>
              </a:rPr>
              <a:t>When we call a function with some values, these values get assigned to the arguments according to their position.</a:t>
            </a:r>
          </a:p>
          <a:p>
            <a:pPr algn="l"/>
            <a:r>
              <a:rPr lang="en-US" sz="1800" dirty="0">
                <a:solidFill>
                  <a:srgbClr val="000000"/>
                </a:solidFill>
                <a:latin typeface="Calibri"/>
                <a:cs typeface="Calibri"/>
              </a:rPr>
              <a:t>Python allows functions to be called using keyword arguments. When we call functions in this way, the </a:t>
            </a:r>
            <a:r>
              <a:rPr lang="en-US" sz="1300" dirty="0">
                <a:solidFill>
                  <a:srgbClr val="000000"/>
                </a:solidFill>
                <a:latin typeface="Calibri"/>
                <a:cs typeface="Calibri"/>
              </a:rPr>
              <a:t>order</a:t>
            </a:r>
            <a:r>
              <a:rPr lang="en-US" sz="1800" dirty="0">
                <a:solidFill>
                  <a:srgbClr val="000000"/>
                </a:solidFill>
                <a:latin typeface="Calibri"/>
                <a:cs typeface="Calibri"/>
              </a:rPr>
              <a:t> (position) of the arguments can be changed. Following calls to the above function are all valid and produce the same result.</a:t>
            </a:r>
            <a:endParaRPr lang="en-IN" sz="1800" dirty="0">
              <a:solidFill>
                <a:srgbClr val="000000"/>
              </a:solidFill>
              <a:latin typeface="Calibri"/>
              <a:cs typeface="Calibri"/>
            </a:endParaRPr>
          </a:p>
          <a:p>
            <a:endParaRPr lang="en-IN" dirty="0">
              <a:solidFill>
                <a:schemeClr val="bg2"/>
              </a:solidFill>
            </a:endParaRPr>
          </a:p>
        </p:txBody>
      </p:sp>
      <p:sp>
        <p:nvSpPr>
          <p:cNvPr id="8" name="Text Placeholder 7">
            <a:extLst>
              <a:ext uri="{FF2B5EF4-FFF2-40B4-BE49-F238E27FC236}">
                <a16:creationId xmlns:a16="http://schemas.microsoft.com/office/drawing/2014/main" id="{881EE26D-0FDD-4C72-8614-411F9D17D0BC}"/>
              </a:ext>
            </a:extLst>
          </p:cNvPr>
          <p:cNvSpPr>
            <a:spLocks noGrp="1"/>
          </p:cNvSpPr>
          <p:nvPr>
            <p:ph type="body" idx="2"/>
          </p:nvPr>
        </p:nvSpPr>
        <p:spPr/>
        <p:txBody>
          <a:bodyPr/>
          <a:lstStyle/>
          <a:p>
            <a:endParaRPr lang="en-IN" dirty="0"/>
          </a:p>
        </p:txBody>
      </p:sp>
      <p:pic>
        <p:nvPicPr>
          <p:cNvPr id="10" name="Picture 9">
            <a:extLst>
              <a:ext uri="{FF2B5EF4-FFF2-40B4-BE49-F238E27FC236}">
                <a16:creationId xmlns:a16="http://schemas.microsoft.com/office/drawing/2014/main" id="{176CECBB-2CC9-4410-9A12-30171688F301}"/>
              </a:ext>
            </a:extLst>
          </p:cNvPr>
          <p:cNvPicPr>
            <a:picLocks noChangeAspect="1"/>
          </p:cNvPicPr>
          <p:nvPr/>
        </p:nvPicPr>
        <p:blipFill>
          <a:blip r:embed="rId2"/>
          <a:stretch>
            <a:fillRect/>
          </a:stretch>
        </p:blipFill>
        <p:spPr>
          <a:xfrm>
            <a:off x="4450800" y="1846188"/>
            <a:ext cx="4305300" cy="1876425"/>
          </a:xfrm>
          <a:prstGeom prst="rect">
            <a:avLst/>
          </a:prstGeom>
        </p:spPr>
      </p:pic>
    </p:spTree>
    <p:extLst>
      <p:ext uri="{BB962C8B-B14F-4D97-AF65-F5344CB8AC3E}">
        <p14:creationId xmlns:p14="http://schemas.microsoft.com/office/powerpoint/2010/main" val="1603396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C8415-BB42-44AE-A6C8-0B71448284B4}"/>
              </a:ext>
            </a:extLst>
          </p:cNvPr>
          <p:cNvSpPr>
            <a:spLocks noGrp="1"/>
          </p:cNvSpPr>
          <p:nvPr>
            <p:ph type="title"/>
          </p:nvPr>
        </p:nvSpPr>
        <p:spPr/>
        <p:txBody>
          <a:bodyPr/>
          <a:lstStyle/>
          <a:p>
            <a:r>
              <a:rPr lang="en-US" dirty="0">
                <a:solidFill>
                  <a:schemeClr val="bg2"/>
                </a:solidFill>
              </a:rPr>
              <a:t>Recursion</a:t>
            </a:r>
            <a:endParaRPr lang="en-IN" dirty="0">
              <a:solidFill>
                <a:schemeClr val="bg2"/>
              </a:solidFill>
            </a:endParaRPr>
          </a:p>
        </p:txBody>
      </p:sp>
      <p:sp>
        <p:nvSpPr>
          <p:cNvPr id="3" name="Text Placeholder 2">
            <a:extLst>
              <a:ext uri="{FF2B5EF4-FFF2-40B4-BE49-F238E27FC236}">
                <a16:creationId xmlns:a16="http://schemas.microsoft.com/office/drawing/2014/main" id="{02DAA637-DA4E-43E8-8709-E96CB2BD19EA}"/>
              </a:ext>
            </a:extLst>
          </p:cNvPr>
          <p:cNvSpPr>
            <a:spLocks noGrp="1"/>
          </p:cNvSpPr>
          <p:nvPr>
            <p:ph type="body" idx="1"/>
          </p:nvPr>
        </p:nvSpPr>
        <p:spPr/>
        <p:txBody>
          <a:bodyPr/>
          <a:lstStyle/>
          <a:p>
            <a:r>
              <a:rPr lang="en-US" b="1" dirty="0">
                <a:solidFill>
                  <a:schemeClr val="bg2"/>
                </a:solidFill>
              </a:rPr>
              <a:t>Advantages of Recursion</a:t>
            </a:r>
          </a:p>
          <a:p>
            <a:endParaRPr lang="en-US" b="1" dirty="0">
              <a:solidFill>
                <a:schemeClr val="bg2"/>
              </a:solidFill>
            </a:endParaRPr>
          </a:p>
          <a:p>
            <a:r>
              <a:rPr lang="en-US" b="1" dirty="0">
                <a:solidFill>
                  <a:schemeClr val="bg2"/>
                </a:solidFill>
              </a:rPr>
              <a:t>Recursive functions make the code look clean and elegant.</a:t>
            </a:r>
          </a:p>
          <a:p>
            <a:r>
              <a:rPr lang="en-US" b="1" dirty="0">
                <a:solidFill>
                  <a:schemeClr val="bg2"/>
                </a:solidFill>
              </a:rPr>
              <a:t>A complex task can be broken down into simpler sub-problems using recursion.</a:t>
            </a:r>
          </a:p>
          <a:p>
            <a:r>
              <a:rPr lang="en-US" b="1" dirty="0">
                <a:solidFill>
                  <a:schemeClr val="bg2"/>
                </a:solidFill>
              </a:rPr>
              <a:t>Sequence generation is easier with recursion than using some nested iteration.</a:t>
            </a:r>
            <a:endParaRPr lang="en-IN" b="1" dirty="0">
              <a:solidFill>
                <a:schemeClr val="bg2"/>
              </a:solidFill>
            </a:endParaRPr>
          </a:p>
        </p:txBody>
      </p:sp>
      <p:sp>
        <p:nvSpPr>
          <p:cNvPr id="4" name="Text Placeholder 3">
            <a:extLst>
              <a:ext uri="{FF2B5EF4-FFF2-40B4-BE49-F238E27FC236}">
                <a16:creationId xmlns:a16="http://schemas.microsoft.com/office/drawing/2014/main" id="{25701BFD-6071-4646-B206-689F9A1B282A}"/>
              </a:ext>
            </a:extLst>
          </p:cNvPr>
          <p:cNvSpPr>
            <a:spLocks noGrp="1"/>
          </p:cNvSpPr>
          <p:nvPr>
            <p:ph type="body" idx="2"/>
          </p:nvPr>
        </p:nvSpPr>
        <p:spPr/>
        <p:txBody>
          <a:bodyPr/>
          <a:lstStyle/>
          <a:p>
            <a:r>
              <a:rPr lang="en-US" b="1" dirty="0">
                <a:solidFill>
                  <a:schemeClr val="bg2"/>
                </a:solidFill>
              </a:rPr>
              <a:t>Disadvantages of Recursion</a:t>
            </a:r>
          </a:p>
          <a:p>
            <a:endParaRPr lang="en-US" b="1" dirty="0">
              <a:solidFill>
                <a:schemeClr val="bg2"/>
              </a:solidFill>
            </a:endParaRPr>
          </a:p>
          <a:p>
            <a:r>
              <a:rPr lang="en-US" b="1" dirty="0">
                <a:solidFill>
                  <a:schemeClr val="bg2"/>
                </a:solidFill>
              </a:rPr>
              <a:t>Sometimes the logic behind recursion is hard to follow through.</a:t>
            </a:r>
          </a:p>
          <a:p>
            <a:r>
              <a:rPr lang="en-US" b="1" dirty="0">
                <a:solidFill>
                  <a:schemeClr val="bg2"/>
                </a:solidFill>
              </a:rPr>
              <a:t>Recursive calls are expensive (inefficient) as they take up a lot of memory and time.</a:t>
            </a:r>
          </a:p>
          <a:p>
            <a:r>
              <a:rPr lang="en-US" b="1" dirty="0">
                <a:solidFill>
                  <a:schemeClr val="bg2"/>
                </a:solidFill>
              </a:rPr>
              <a:t>Recursive functions are hard to debug</a:t>
            </a:r>
            <a:r>
              <a:rPr lang="en-US" dirty="0"/>
              <a:t>.</a:t>
            </a:r>
            <a:endParaRPr lang="en-IN" dirty="0"/>
          </a:p>
        </p:txBody>
      </p:sp>
    </p:spTree>
    <p:extLst>
      <p:ext uri="{BB962C8B-B14F-4D97-AF65-F5344CB8AC3E}">
        <p14:creationId xmlns:p14="http://schemas.microsoft.com/office/powerpoint/2010/main" val="495028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6"/>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Object Oriented Concepts</a:t>
            </a:r>
            <a:endParaRPr sz="4000">
              <a:solidFill>
                <a:srgbClr val="243168"/>
              </a:solidFill>
              <a:latin typeface="Nunito ExtraBold"/>
              <a:ea typeface="Nunito ExtraBold"/>
              <a:cs typeface="Nunito ExtraBold"/>
              <a:sym typeface="Nunito ExtraBold"/>
            </a:endParaRPr>
          </a:p>
        </p:txBody>
      </p:sp>
      <p:sp>
        <p:nvSpPr>
          <p:cNvPr id="117" name="Google Shape;117;p26"/>
          <p:cNvSpPr txBox="1">
            <a:spLocks noGrp="1"/>
          </p:cNvSpPr>
          <p:nvPr>
            <p:ph type="body" idx="1"/>
          </p:nvPr>
        </p:nvSpPr>
        <p:spPr>
          <a:xfrm>
            <a:off x="387900" y="1144275"/>
            <a:ext cx="3999900" cy="30789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56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Encapsulation</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Inheritance</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Polymorphism</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Overloading</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Overriding</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Clr>
                <a:srgbClr val="888888"/>
              </a:buClr>
              <a:buSzPts val="1750"/>
              <a:buFont typeface="Arial"/>
              <a:buNone/>
            </a:pPr>
            <a:endParaRPr sz="1800">
              <a:solidFill>
                <a:srgbClr val="243168"/>
              </a:solidFill>
              <a:latin typeface="Nunito"/>
              <a:ea typeface="Nunito"/>
              <a:cs typeface="Nunito"/>
              <a:sym typeface="Nunito"/>
            </a:endParaRPr>
          </a:p>
        </p:txBody>
      </p:sp>
      <p:pic>
        <p:nvPicPr>
          <p:cNvPr id="118" name="Google Shape;118;p26"/>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19" name="Google Shape;119;p26"/>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20" name="Google Shape;120;p26"/>
          <p:cNvGrpSpPr/>
          <p:nvPr/>
        </p:nvGrpSpPr>
        <p:grpSpPr>
          <a:xfrm>
            <a:off x="0" y="5000700"/>
            <a:ext cx="9144000" cy="142800"/>
            <a:chOff x="0" y="0"/>
            <a:chExt cx="9144000" cy="142800"/>
          </a:xfrm>
        </p:grpSpPr>
        <p:sp>
          <p:nvSpPr>
            <p:cNvPr id="121" name="Google Shape;121;p26"/>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2" name="Google Shape;122;p26"/>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3" name="Google Shape;123;p26"/>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4" name="Google Shape;124;p26"/>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25" name="Google Shape;125;p26"/>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BA12-79E7-4A14-9C71-987CDF0C285F}"/>
              </a:ext>
            </a:extLst>
          </p:cNvPr>
          <p:cNvSpPr>
            <a:spLocks noGrp="1"/>
          </p:cNvSpPr>
          <p:nvPr>
            <p:ph type="title"/>
          </p:nvPr>
        </p:nvSpPr>
        <p:spPr/>
        <p:txBody>
          <a:bodyPr/>
          <a:lstStyle/>
          <a:p>
            <a:r>
              <a:rPr lang="en-US" dirty="0">
                <a:solidFill>
                  <a:schemeClr val="bg2"/>
                </a:solidFill>
              </a:rPr>
              <a:t>Recursion</a:t>
            </a:r>
            <a:endParaRPr lang="en-IN" dirty="0">
              <a:solidFill>
                <a:schemeClr val="bg2"/>
              </a:solidFill>
            </a:endParaRPr>
          </a:p>
        </p:txBody>
      </p:sp>
      <p:sp>
        <p:nvSpPr>
          <p:cNvPr id="5" name="Rectangle 1">
            <a:extLst>
              <a:ext uri="{FF2B5EF4-FFF2-40B4-BE49-F238E27FC236}">
                <a16:creationId xmlns:a16="http://schemas.microsoft.com/office/drawing/2014/main" id="{BF69B5D1-DE0C-4426-A7FC-4355AAD7430A}"/>
              </a:ext>
            </a:extLst>
          </p:cNvPr>
          <p:cNvSpPr>
            <a:spLocks noGrp="1" noChangeArrowheads="1"/>
          </p:cNvSpPr>
          <p:nvPr>
            <p:ph type="body" idx="1"/>
          </p:nvPr>
        </p:nvSpPr>
        <p:spPr bwMode="auto">
          <a:xfrm>
            <a:off x="2176922" y="1358321"/>
            <a:ext cx="4790156" cy="283154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a:ln>
                  <a:noFill/>
                </a:ln>
                <a:solidFill>
                  <a:srgbClr val="FFC66D"/>
                </a:solidFill>
                <a:effectLst/>
                <a:latin typeface="JetBrains Mono"/>
              </a:rPr>
              <a:t>factorial</a:t>
            </a:r>
            <a:r>
              <a:rPr kumimoji="0" lang="en-US" altLang="en-US" sz="1600" b="0" i="0" u="none" strike="noStrike" cap="none" normalizeH="0" baseline="0" dirty="0">
                <a:ln>
                  <a:noFill/>
                </a:ln>
                <a:solidFill>
                  <a:srgbClr val="A9B7C6"/>
                </a:solidFill>
                <a:effectLst/>
                <a:latin typeface="JetBrains Mono"/>
              </a:rPr>
              <a:t>(x):</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1" u="none" strike="noStrike" cap="none" normalizeH="0" baseline="0" dirty="0">
                <a:ln>
                  <a:noFill/>
                </a:ln>
                <a:solidFill>
                  <a:srgbClr val="629755"/>
                </a:solidFill>
                <a:effectLst/>
                <a:latin typeface="JetBrains Mono"/>
              </a:rPr>
              <a:t>"""This is a recursive function</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to find the factorial of an integer"""</a:t>
            </a:r>
            <a:br>
              <a:rPr kumimoji="0" lang="en-US" altLang="en-US" sz="1600" b="0" i="1" u="none" strike="noStrike" cap="none" normalizeH="0" baseline="0" dirty="0">
                <a:ln>
                  <a:noFill/>
                </a:ln>
                <a:solidFill>
                  <a:srgbClr val="629755"/>
                </a:solidFill>
                <a:effectLst/>
                <a:latin typeface="JetBrains Mono"/>
              </a:rPr>
            </a:br>
            <a:r>
              <a:rPr kumimoji="0" lang="en-US" altLang="en-US" sz="1600" b="0" i="1" u="none" strike="noStrike" cap="none" normalizeH="0" baseline="0" dirty="0">
                <a:ln>
                  <a:noFill/>
                </a:ln>
                <a:solidFill>
                  <a:srgbClr val="629755"/>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a:ln>
                  <a:noFill/>
                </a:ln>
                <a:solidFill>
                  <a:srgbClr val="A9B7C6"/>
                </a:solidFill>
                <a:effectLst/>
                <a:latin typeface="JetBrains Mono"/>
              </a:rPr>
              <a:t>x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6897BB"/>
                </a:solidFill>
                <a:effectLst/>
                <a:latin typeface="JetBrains Mono"/>
              </a:rPr>
              <a:t>1</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6897BB"/>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else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a:ln>
                  <a:noFill/>
                </a:ln>
                <a:solidFill>
                  <a:srgbClr val="A9B7C6"/>
                </a:solidFill>
                <a:effectLst/>
                <a:latin typeface="JetBrains Mono"/>
              </a:rPr>
              <a:t>(x * factorial(x-</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num = </a:t>
            </a:r>
            <a:r>
              <a:rPr kumimoji="0" lang="en-US" altLang="en-US" sz="1600" b="0" i="0" u="none" strike="noStrike" cap="none" normalizeH="0" baseline="0" dirty="0">
                <a:ln>
                  <a:noFill/>
                </a:ln>
                <a:solidFill>
                  <a:srgbClr val="6897BB"/>
                </a:solidFill>
                <a:effectLst/>
                <a:latin typeface="JetBrains Mono"/>
              </a:rPr>
              <a:t>2</a:t>
            </a:r>
            <a:br>
              <a:rPr kumimoji="0" lang="en-US" altLang="en-US" sz="1600" b="0" i="0" u="none" strike="noStrike" cap="none" normalizeH="0" baseline="0" dirty="0">
                <a:ln>
                  <a:noFill/>
                </a:ln>
                <a:solidFill>
                  <a:srgbClr val="6897BB"/>
                </a:solidFill>
                <a:effectLst/>
                <a:latin typeface="JetBrains Mono"/>
              </a:rPr>
            </a:b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A8759"/>
                </a:solidFill>
                <a:effectLst/>
                <a:latin typeface="JetBrains Mono"/>
              </a:rPr>
              <a:t>"The factorial of"</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num</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A8759"/>
                </a:solidFill>
                <a:effectLst/>
                <a:latin typeface="JetBrains Mono"/>
              </a:rPr>
              <a:t>"is"</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A9B7C6"/>
                </a:solidFill>
                <a:effectLst/>
                <a:latin typeface="JetBrains Mono"/>
              </a:rPr>
              <a:t>factorial(num))</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2881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ABA12-79E7-4A14-9C71-987CDF0C285F}"/>
              </a:ext>
            </a:extLst>
          </p:cNvPr>
          <p:cNvSpPr>
            <a:spLocks noGrp="1"/>
          </p:cNvSpPr>
          <p:nvPr>
            <p:ph type="title"/>
          </p:nvPr>
        </p:nvSpPr>
        <p:spPr/>
        <p:txBody>
          <a:bodyPr/>
          <a:lstStyle/>
          <a:p>
            <a:r>
              <a:rPr lang="en-US" dirty="0">
                <a:solidFill>
                  <a:schemeClr val="bg2"/>
                </a:solidFill>
              </a:rPr>
              <a:t>Recursion</a:t>
            </a:r>
            <a:endParaRPr lang="en-IN" dirty="0">
              <a:solidFill>
                <a:schemeClr val="bg2"/>
              </a:solidFill>
            </a:endParaRPr>
          </a:p>
        </p:txBody>
      </p:sp>
      <p:sp>
        <p:nvSpPr>
          <p:cNvPr id="6" name="Rectangle 1">
            <a:extLst>
              <a:ext uri="{FF2B5EF4-FFF2-40B4-BE49-F238E27FC236}">
                <a16:creationId xmlns:a16="http://schemas.microsoft.com/office/drawing/2014/main" id="{23E69640-1505-49E7-8DAA-EA4472DBAD4A}"/>
              </a:ext>
            </a:extLst>
          </p:cNvPr>
          <p:cNvSpPr>
            <a:spLocks noGrp="1" noChangeArrowheads="1"/>
          </p:cNvSpPr>
          <p:nvPr>
            <p:ph type="body" idx="1"/>
          </p:nvPr>
        </p:nvSpPr>
        <p:spPr bwMode="auto">
          <a:xfrm>
            <a:off x="1833927" y="1860655"/>
            <a:ext cx="5279255"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C7832"/>
                </a:solidFill>
                <a:effectLst/>
                <a:latin typeface="JetBrains Mono"/>
              </a:rPr>
              <a:t>def </a:t>
            </a:r>
            <a:r>
              <a:rPr kumimoji="0" lang="en-US" altLang="en-US" sz="1600" b="0" i="0" u="none" strike="noStrike" cap="none" normalizeH="0" baseline="0" dirty="0" err="1">
                <a:ln>
                  <a:noFill/>
                </a:ln>
                <a:solidFill>
                  <a:srgbClr val="FFC66D"/>
                </a:solidFill>
                <a:effectLst/>
                <a:latin typeface="JetBrains Mono"/>
              </a:rPr>
              <a:t>list_sum</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if </a:t>
            </a:r>
            <a:r>
              <a:rPr kumimoji="0" lang="en-US" altLang="en-US" sz="1600" b="0" i="0" u="none" strike="noStrike" cap="none" normalizeH="0" baseline="0" dirty="0" err="1">
                <a:ln>
                  <a:noFill/>
                </a:ln>
                <a:solidFill>
                  <a:srgbClr val="8888C6"/>
                </a:solidFill>
                <a:effectLst/>
                <a:latin typeface="JetBrains Mono"/>
              </a:rPr>
              <a:t>len</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0</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else</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A9B7C6"/>
                </a:solidFill>
                <a:effectLst/>
                <a:latin typeface="JetBrains Mono"/>
              </a:rPr>
              <a:t>        </a:t>
            </a:r>
            <a:r>
              <a:rPr kumimoji="0" lang="en-US" altLang="en-US" sz="1600" b="0" i="0" u="none" strike="noStrike" cap="none" normalizeH="0" baseline="0" dirty="0">
                <a:ln>
                  <a:noFill/>
                </a:ln>
                <a:solidFill>
                  <a:srgbClr val="CC7832"/>
                </a:solidFill>
                <a:effectLst/>
                <a:latin typeface="JetBrains Mono"/>
              </a:rPr>
              <a:t>return </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0</a:t>
            </a:r>
            <a:r>
              <a:rPr kumimoji="0" lang="en-US" altLang="en-US" sz="1600" b="0" i="0" u="none" strike="noStrike" cap="none" normalizeH="0" baseline="0" dirty="0">
                <a:ln>
                  <a:noFill/>
                </a:ln>
                <a:solidFill>
                  <a:srgbClr val="A9B7C6"/>
                </a:solidFill>
                <a:effectLst/>
                <a:latin typeface="JetBrains Mono"/>
              </a:rPr>
              <a:t>] + </a:t>
            </a:r>
            <a:r>
              <a:rPr kumimoji="0" lang="en-US" altLang="en-US" sz="1600" b="0" i="0" u="none" strike="noStrike" cap="none" normalizeH="0" baseline="0" dirty="0" err="1">
                <a:ln>
                  <a:noFill/>
                </a:ln>
                <a:solidFill>
                  <a:srgbClr val="A9B7C6"/>
                </a:solidFill>
                <a:effectLst/>
                <a:latin typeface="JetBrains Mono"/>
              </a:rPr>
              <a:t>list_sum</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num_List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1</a:t>
            </a:r>
            <a:r>
              <a:rPr kumimoji="0" lang="en-US" altLang="en-US" sz="1600" b="0" i="0" u="none" strike="noStrike" cap="none" normalizeH="0" baseline="0" dirty="0">
                <a:ln>
                  <a:noFill/>
                </a:ln>
                <a:solidFill>
                  <a:srgbClr val="A9B7C6"/>
                </a:solidFill>
                <a:effectLst/>
                <a:latin typeface="JetBrains Mono"/>
              </a:rPr>
              <a:t>:])</a:t>
            </a: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br>
              <a:rPr kumimoji="0" lang="en-US" altLang="en-US" sz="1600" b="0" i="0" u="none" strike="noStrike" cap="none" normalizeH="0" baseline="0" dirty="0">
                <a:ln>
                  <a:noFill/>
                </a:ln>
                <a:solidFill>
                  <a:srgbClr val="A9B7C6"/>
                </a:solidFill>
                <a:effectLst/>
                <a:latin typeface="JetBrains Mono"/>
              </a:rPr>
            </a:b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err="1">
                <a:ln>
                  <a:noFill/>
                </a:ln>
                <a:solidFill>
                  <a:srgbClr val="A9B7C6"/>
                </a:solidFill>
                <a:effectLst/>
                <a:latin typeface="JetBrains Mono"/>
              </a:rPr>
              <a:t>list_sum</a:t>
            </a:r>
            <a:r>
              <a:rPr kumimoji="0" lang="en-US" altLang="en-US" sz="1600" b="0" i="0" u="none" strike="noStrike" cap="none" normalizeH="0" baseline="0" dirty="0">
                <a:ln>
                  <a:noFill/>
                </a:ln>
                <a:solidFill>
                  <a:srgbClr val="A9B7C6"/>
                </a:solidFill>
                <a:effectLst/>
                <a:latin typeface="JetBrains Mono"/>
              </a:rPr>
              <a:t>([</a:t>
            </a:r>
            <a:r>
              <a:rPr kumimoji="0" lang="en-US" altLang="en-US" sz="1600" b="0" i="0" u="none" strike="noStrike" cap="none" normalizeH="0" baseline="0" dirty="0">
                <a:ln>
                  <a:noFill/>
                </a:ln>
                <a:solidFill>
                  <a:srgbClr val="6897BB"/>
                </a:solidFill>
                <a:effectLst/>
                <a:latin typeface="JetBrains Mono"/>
              </a:rPr>
              <a:t>2</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4</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5</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6</a:t>
            </a:r>
            <a:r>
              <a:rPr kumimoji="0" lang="en-US" altLang="en-US" sz="1600" b="0" i="0" u="none" strike="noStrike" cap="none" normalizeH="0" baseline="0" dirty="0">
                <a:ln>
                  <a:noFill/>
                </a:ln>
                <a:solidFill>
                  <a:srgbClr val="CC7832"/>
                </a:solidFill>
                <a:effectLst/>
                <a:latin typeface="JetBrains Mono"/>
              </a:rPr>
              <a:t>, </a:t>
            </a:r>
            <a:r>
              <a:rPr kumimoji="0" lang="en-US" altLang="en-US" sz="1600" b="0" i="0" u="none" strike="noStrike" cap="none" normalizeH="0" baseline="0" dirty="0">
                <a:ln>
                  <a:noFill/>
                </a:ln>
                <a:solidFill>
                  <a:srgbClr val="6897BB"/>
                </a:solidFill>
                <a:effectLst/>
                <a:latin typeface="JetBrains Mono"/>
              </a:rPr>
              <a:t>7</a:t>
            </a:r>
            <a:r>
              <a:rPr kumimoji="0" lang="en-US" altLang="en-US" sz="16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0806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3B53A-124B-4DA9-BBE8-51D0ECA7134E}"/>
              </a:ext>
            </a:extLst>
          </p:cNvPr>
          <p:cNvSpPr>
            <a:spLocks noGrp="1"/>
          </p:cNvSpPr>
          <p:nvPr>
            <p:ph type="title"/>
          </p:nvPr>
        </p:nvSpPr>
        <p:spPr/>
        <p:txBody>
          <a:bodyPr/>
          <a:lstStyle/>
          <a:p>
            <a:r>
              <a:rPr lang="en-US" sz="3200" b="1" dirty="0">
                <a:solidFill>
                  <a:srgbClr val="243168"/>
                </a:solidFill>
                <a:latin typeface="Nunito"/>
              </a:rPr>
              <a:t>Types of attributes of functions</a:t>
            </a:r>
            <a:endParaRPr lang="en-IN" sz="3200" b="1" dirty="0">
              <a:solidFill>
                <a:srgbClr val="243168"/>
              </a:solidFill>
              <a:latin typeface="Nunito"/>
            </a:endParaRPr>
          </a:p>
        </p:txBody>
      </p:sp>
      <p:sp>
        <p:nvSpPr>
          <p:cNvPr id="3" name="Text Placeholder 2">
            <a:extLst>
              <a:ext uri="{FF2B5EF4-FFF2-40B4-BE49-F238E27FC236}">
                <a16:creationId xmlns:a16="http://schemas.microsoft.com/office/drawing/2014/main" id="{23312DB7-6C27-44BA-8E7C-0931E0CC72BD}"/>
              </a:ext>
            </a:extLst>
          </p:cNvPr>
          <p:cNvSpPr>
            <a:spLocks noGrp="1"/>
          </p:cNvSpPr>
          <p:nvPr>
            <p:ph type="body" idx="1"/>
          </p:nvPr>
        </p:nvSpPr>
        <p:spPr>
          <a:xfrm>
            <a:off x="387901" y="1372867"/>
            <a:ext cx="3999900" cy="3078900"/>
          </a:xfrm>
        </p:spPr>
        <p:txBody>
          <a:bodyPr>
            <a:normAutofit fontScale="77500" lnSpcReduction="20000"/>
          </a:bodyPr>
          <a:lstStyle/>
          <a:p>
            <a:pPr algn="l"/>
            <a:r>
              <a:rPr lang="en-IN" sz="1900" b="1" dirty="0">
                <a:solidFill>
                  <a:srgbClr val="000000"/>
                </a:solidFill>
                <a:latin typeface="Calibri"/>
                <a:cs typeface="Calibri"/>
              </a:rPr>
              <a:t>Python Arbitrary Arguments</a:t>
            </a:r>
          </a:p>
          <a:p>
            <a:pPr algn="l"/>
            <a:r>
              <a:rPr lang="en-US" sz="2100" dirty="0">
                <a:solidFill>
                  <a:srgbClr val="000000"/>
                </a:solidFill>
                <a:latin typeface="Calibri"/>
                <a:cs typeface="Calibri"/>
              </a:rPr>
              <a:t>Sometimes, we do not know in advance the number of arguments that will be passed into a function. Python allows us to handle this kind of situation through function calls with an arbitrary number of arguments.</a:t>
            </a:r>
          </a:p>
          <a:p>
            <a:pPr algn="l"/>
            <a:r>
              <a:rPr lang="en-US" sz="2100" dirty="0">
                <a:solidFill>
                  <a:srgbClr val="000000"/>
                </a:solidFill>
                <a:latin typeface="Calibri"/>
                <a:cs typeface="Calibri"/>
              </a:rPr>
              <a:t>In the function definition, we use an asterisk (*) before the parameter name to denote this kind of argument</a:t>
            </a:r>
          </a:p>
          <a:p>
            <a:endParaRPr lang="en-IN" dirty="0">
              <a:solidFill>
                <a:schemeClr val="bg2"/>
              </a:solidFill>
            </a:endParaRPr>
          </a:p>
        </p:txBody>
      </p:sp>
      <p:sp>
        <p:nvSpPr>
          <p:cNvPr id="4" name="Text Placeholder 3">
            <a:extLst>
              <a:ext uri="{FF2B5EF4-FFF2-40B4-BE49-F238E27FC236}">
                <a16:creationId xmlns:a16="http://schemas.microsoft.com/office/drawing/2014/main" id="{48045C5A-B4AE-46A4-BC14-99356239F90D}"/>
              </a:ext>
            </a:extLst>
          </p:cNvPr>
          <p:cNvSpPr>
            <a:spLocks noGrp="1"/>
          </p:cNvSpPr>
          <p:nvPr>
            <p:ph type="body" idx="2"/>
          </p:nvPr>
        </p:nvSpPr>
        <p:spPr/>
        <p:txBody>
          <a:bodyPr>
            <a:normAutofit fontScale="92500" lnSpcReduction="10000"/>
          </a:bodyPr>
          <a:lstStyle/>
          <a:p>
            <a:pPr marL="139700" indent="0">
              <a:buNone/>
            </a:pPr>
            <a:r>
              <a:rPr lang="en-US" sz="1800" dirty="0">
                <a:solidFill>
                  <a:srgbClr val="000000"/>
                </a:solidFill>
                <a:latin typeface="Calibri"/>
                <a:cs typeface="Calibri"/>
              </a:rPr>
              <a:t>def greet(*names):</a:t>
            </a:r>
          </a:p>
          <a:p>
            <a:pPr marL="139700" indent="0">
              <a:buNone/>
            </a:pPr>
            <a:r>
              <a:rPr lang="en-US" sz="1800" dirty="0">
                <a:solidFill>
                  <a:srgbClr val="000000"/>
                </a:solidFill>
                <a:latin typeface="Calibri"/>
                <a:cs typeface="Calibri"/>
              </a:rPr>
              <a:t>    """This function greets all</a:t>
            </a:r>
          </a:p>
          <a:p>
            <a:pPr marL="139700" indent="0">
              <a:buNone/>
            </a:pPr>
            <a:r>
              <a:rPr lang="en-US" sz="1800" dirty="0">
                <a:solidFill>
                  <a:srgbClr val="000000"/>
                </a:solidFill>
                <a:latin typeface="Calibri"/>
                <a:cs typeface="Calibri"/>
              </a:rPr>
              <a:t>    the person in the names tuple."""</a:t>
            </a: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    # names is a tuple with arguments</a:t>
            </a:r>
          </a:p>
          <a:p>
            <a:pPr marL="139700" indent="0">
              <a:buNone/>
            </a:pPr>
            <a:r>
              <a:rPr lang="en-US" sz="1800" dirty="0">
                <a:solidFill>
                  <a:srgbClr val="000000"/>
                </a:solidFill>
                <a:latin typeface="Calibri"/>
                <a:cs typeface="Calibri"/>
              </a:rPr>
              <a:t>    for name in names:</a:t>
            </a:r>
          </a:p>
          <a:p>
            <a:pPr marL="139700" indent="0">
              <a:buNone/>
            </a:pPr>
            <a:r>
              <a:rPr lang="en-US" sz="1800" dirty="0">
                <a:solidFill>
                  <a:srgbClr val="000000"/>
                </a:solidFill>
                <a:latin typeface="Calibri"/>
                <a:cs typeface="Calibri"/>
              </a:rPr>
              <a:t>        print("Hello", name)</a:t>
            </a:r>
          </a:p>
          <a:p>
            <a:pPr marL="139700" indent="0">
              <a:buNone/>
            </a:pPr>
            <a:endParaRPr lang="en-US" sz="1800" dirty="0">
              <a:solidFill>
                <a:srgbClr val="000000"/>
              </a:solidFill>
              <a:latin typeface="Calibri"/>
              <a:cs typeface="Calibri"/>
            </a:endParaRPr>
          </a:p>
          <a:p>
            <a:pPr marL="139700" indent="0">
              <a:buNone/>
            </a:pPr>
            <a:endParaRPr lang="en-US" sz="1800" dirty="0">
              <a:solidFill>
                <a:srgbClr val="000000"/>
              </a:solidFill>
              <a:latin typeface="Calibri"/>
              <a:cs typeface="Calibri"/>
            </a:endParaRPr>
          </a:p>
          <a:p>
            <a:pPr marL="139700" indent="0">
              <a:buNone/>
            </a:pPr>
            <a:r>
              <a:rPr lang="en-US" sz="1800" dirty="0">
                <a:solidFill>
                  <a:srgbClr val="000000"/>
                </a:solidFill>
                <a:latin typeface="Calibri"/>
                <a:cs typeface="Calibri"/>
              </a:rPr>
              <a:t>greet("Monica", "Luke", "Steve", "John")</a:t>
            </a:r>
            <a:endParaRPr lang="en-IN" sz="1800" dirty="0">
              <a:solidFill>
                <a:srgbClr val="000000"/>
              </a:solidFill>
              <a:latin typeface="Calibri"/>
              <a:cs typeface="Calibri"/>
            </a:endParaRPr>
          </a:p>
        </p:txBody>
      </p:sp>
    </p:spTree>
    <p:extLst>
      <p:ext uri="{BB962C8B-B14F-4D97-AF65-F5344CB8AC3E}">
        <p14:creationId xmlns:p14="http://schemas.microsoft.com/office/powerpoint/2010/main" val="1848887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29D9EE07-2EEE-4FE2-A642-CA0745FB0A1A}"/>
              </a:ext>
            </a:extLst>
          </p:cNvPr>
          <p:cNvSpPr>
            <a:spLocks noGrp="1" noChangeArrowheads="1"/>
          </p:cNvSpPr>
          <p:nvPr>
            <p:ph type="body" idx="1"/>
          </p:nvPr>
        </p:nvSpPr>
        <p:spPr bwMode="auto">
          <a:xfrm>
            <a:off x="387899" y="2152112"/>
            <a:ext cx="7363235" cy="1754326"/>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CC7832"/>
                </a:solidFill>
                <a:effectLst/>
                <a:latin typeface="JetBrains Mono"/>
              </a:rPr>
              <a:t>def </a:t>
            </a:r>
            <a:r>
              <a:rPr kumimoji="0" lang="en-US" altLang="en-US" sz="1800" b="0" i="0" u="none" strike="noStrike" cap="none" normalizeH="0" baseline="0" dirty="0" err="1">
                <a:ln>
                  <a:noFill/>
                </a:ln>
                <a:solidFill>
                  <a:srgbClr val="FFC66D"/>
                </a:solidFill>
                <a:effectLst/>
                <a:latin typeface="JetBrains Mono"/>
              </a:rPr>
              <a:t>print_name</a:t>
            </a:r>
            <a:r>
              <a:rPr kumimoji="0" lang="en-US" altLang="en-US" sz="1800" b="0" i="0" u="none" strike="noStrike" cap="none" normalizeH="0" baseline="0" dirty="0">
                <a:ln>
                  <a:noFill/>
                </a:ln>
                <a:solidFill>
                  <a:srgbClr val="A9B7C6"/>
                </a:solidFill>
                <a:effectLst/>
                <a:latin typeface="JetBrains Mono"/>
              </a:rPr>
              <a:t>(name1</a:t>
            </a:r>
            <a:r>
              <a:rPr kumimoji="0" lang="en-US" altLang="en-US" sz="1800" b="0" i="0" u="none" strike="noStrike" cap="none" normalizeH="0" baseline="0" dirty="0">
                <a:ln>
                  <a:noFill/>
                </a:ln>
                <a:solidFill>
                  <a:srgbClr val="CC7832"/>
                </a:solidFill>
                <a:effectLst/>
                <a:latin typeface="JetBrains Mono"/>
              </a:rPr>
              <a:t>, </a:t>
            </a:r>
            <a:r>
              <a:rPr kumimoji="0" lang="en-US" altLang="en-US" sz="1800" b="0" i="0" u="none" strike="noStrike" cap="none" normalizeH="0" baseline="0" dirty="0">
                <a:ln>
                  <a:noFill/>
                </a:ln>
                <a:solidFill>
                  <a:srgbClr val="A9B7C6"/>
                </a:solidFill>
                <a:effectLst/>
                <a:latin typeface="JetBrains Mono"/>
              </a:rPr>
              <a:t>name2):</a:t>
            </a: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A9B7C6"/>
                </a:solidFill>
                <a:effectLst/>
                <a:latin typeface="JetBrains Mono"/>
              </a:rPr>
              <a:t>  </a:t>
            </a:r>
            <a:r>
              <a:rPr kumimoji="0" lang="en-US" altLang="en-US" sz="1800" b="0" i="1" u="none" strike="noStrike" cap="none" normalizeH="0" baseline="0" dirty="0">
                <a:ln>
                  <a:noFill/>
                </a:ln>
                <a:solidFill>
                  <a:srgbClr val="629755"/>
                </a:solidFill>
                <a:effectLst/>
                <a:latin typeface="JetBrains Mono"/>
              </a:rPr>
              <a:t>""" This function prints the name """</a:t>
            </a:r>
            <a:br>
              <a:rPr kumimoji="0" lang="en-US" altLang="en-US" sz="1800" b="0" i="1" u="none" strike="noStrike" cap="none" normalizeH="0" baseline="0" dirty="0">
                <a:ln>
                  <a:noFill/>
                </a:ln>
                <a:solidFill>
                  <a:srgbClr val="629755"/>
                </a:solidFill>
                <a:effectLst/>
                <a:latin typeface="JetBrains Mono"/>
              </a:rPr>
            </a:br>
            <a:r>
              <a:rPr kumimoji="0" lang="en-US" altLang="en-US" sz="1800" b="0" i="1" u="none" strike="noStrike" cap="none" normalizeH="0" baseline="0" dirty="0">
                <a:ln>
                  <a:noFill/>
                </a:ln>
                <a:solidFill>
                  <a:srgbClr val="629755"/>
                </a:solidFill>
                <a:effectLst/>
                <a:latin typeface="JetBrains Mono"/>
              </a:rPr>
              <a:t>  </a:t>
            </a:r>
            <a:r>
              <a:rPr kumimoji="0" lang="en-US" altLang="en-US" sz="1800" b="0" i="0" u="none" strike="noStrike" cap="none" normalizeH="0" baseline="0" dirty="0">
                <a:ln>
                  <a:noFill/>
                </a:ln>
                <a:solidFill>
                  <a:srgbClr val="8888C6"/>
                </a:solidFill>
                <a:effectLst/>
                <a:latin typeface="JetBrains Mono"/>
              </a:rPr>
              <a:t>print </a:t>
            </a:r>
            <a:r>
              <a:rPr kumimoji="0" lang="en-US" altLang="en-US" sz="1800" b="0" i="0" u="none" strike="noStrike" cap="none" normalizeH="0" baseline="0" dirty="0">
                <a:ln>
                  <a:noFill/>
                </a:ln>
                <a:solidFill>
                  <a:srgbClr val="A9B7C6"/>
                </a:solidFill>
                <a:effectLst/>
                <a:latin typeface="JetBrains Mono"/>
              </a:rPr>
              <a:t>(name1 + </a:t>
            </a:r>
            <a:r>
              <a:rPr kumimoji="0" lang="en-US" altLang="en-US" sz="1800" b="0" i="0" u="none" strike="noStrike" cap="none" normalizeH="0" baseline="0" dirty="0">
                <a:ln>
                  <a:noFill/>
                </a:ln>
                <a:solidFill>
                  <a:srgbClr val="6A8759"/>
                </a:solidFill>
                <a:effectLst/>
                <a:latin typeface="JetBrains Mono"/>
              </a:rPr>
              <a:t>" and " </a:t>
            </a:r>
            <a:r>
              <a:rPr kumimoji="0" lang="en-US" altLang="en-US" sz="1800" b="0" i="0" u="none" strike="noStrike" cap="none" normalizeH="0" baseline="0" dirty="0">
                <a:ln>
                  <a:noFill/>
                </a:ln>
                <a:solidFill>
                  <a:srgbClr val="A9B7C6"/>
                </a:solidFill>
                <a:effectLst/>
                <a:latin typeface="JetBrains Mono"/>
              </a:rPr>
              <a:t>+ name2 + </a:t>
            </a:r>
            <a:r>
              <a:rPr kumimoji="0" lang="en-US" altLang="en-US" sz="1800" b="0" i="0" u="none" strike="noStrike" cap="none" normalizeH="0" baseline="0" dirty="0">
                <a:ln>
                  <a:noFill/>
                </a:ln>
                <a:solidFill>
                  <a:srgbClr val="6A8759"/>
                </a:solidFill>
                <a:effectLst/>
                <a:latin typeface="JetBrains Mono"/>
              </a:rPr>
              <a:t>" are friends"</a:t>
            </a:r>
            <a:r>
              <a:rPr kumimoji="0" lang="en-US" altLang="en-US" sz="1800" b="0" i="0" u="none" strike="noStrike" cap="none" normalizeH="0" baseline="0" dirty="0">
                <a:ln>
                  <a:noFill/>
                </a:ln>
                <a:solidFill>
                  <a:srgbClr val="A9B7C6"/>
                </a:solidFill>
                <a:effectLst/>
                <a:latin typeface="JetBrains Mono"/>
              </a:rPr>
              <a:t>)</a:t>
            </a:r>
            <a:br>
              <a:rPr kumimoji="0" lang="en-US" altLang="en-US" sz="1800" b="0" i="0" u="none" strike="noStrike" cap="none" normalizeH="0" baseline="0" dirty="0">
                <a:ln>
                  <a:noFill/>
                </a:ln>
                <a:solidFill>
                  <a:srgbClr val="A9B7C6"/>
                </a:solidFill>
                <a:effectLst/>
                <a:latin typeface="JetBrains Mono"/>
              </a:rPr>
            </a:br>
            <a:br>
              <a:rPr kumimoji="0" lang="en-US" altLang="en-US" sz="1800" b="0" i="0" u="none" strike="noStrike" cap="none" normalizeH="0" baseline="0" dirty="0">
                <a:ln>
                  <a:noFill/>
                </a:ln>
                <a:solidFill>
                  <a:srgbClr val="A9B7C6"/>
                </a:solidFill>
                <a:effectLst/>
                <a:latin typeface="JetBrains Mono"/>
              </a:rPr>
            </a:br>
            <a:r>
              <a:rPr kumimoji="0" lang="en-US" altLang="en-US" sz="1800" b="0" i="0" u="none" strike="noStrike" cap="none" normalizeH="0" baseline="0" dirty="0">
                <a:ln>
                  <a:noFill/>
                </a:ln>
                <a:solidFill>
                  <a:srgbClr val="808080"/>
                </a:solidFill>
                <a:effectLst/>
                <a:latin typeface="JetBrains Mono"/>
              </a:rPr>
              <a:t>#calling the function</a:t>
            </a:r>
            <a:br>
              <a:rPr kumimoji="0" lang="en-US" altLang="en-US" sz="1800" b="0" i="0" u="none" strike="noStrike" cap="none" normalizeH="0" baseline="0" dirty="0">
                <a:ln>
                  <a:noFill/>
                </a:ln>
                <a:solidFill>
                  <a:srgbClr val="808080"/>
                </a:solidFill>
                <a:effectLst/>
                <a:latin typeface="JetBrains Mono"/>
              </a:rPr>
            </a:br>
            <a:r>
              <a:rPr kumimoji="0" lang="en-US" altLang="en-US" sz="1800" b="0" i="0" u="none" strike="noStrike" cap="none" normalizeH="0" baseline="0" dirty="0" err="1">
                <a:ln>
                  <a:noFill/>
                </a:ln>
                <a:solidFill>
                  <a:srgbClr val="A9B7C6"/>
                </a:solidFill>
                <a:effectLst/>
                <a:latin typeface="JetBrains Mono"/>
              </a:rPr>
              <a:t>print_name</a:t>
            </a:r>
            <a:r>
              <a:rPr kumimoji="0" lang="en-US" altLang="en-US" sz="1800" b="0" i="0" u="none" strike="noStrike" cap="none" normalizeH="0" baseline="0" dirty="0">
                <a:ln>
                  <a:noFill/>
                </a:ln>
                <a:solidFill>
                  <a:srgbClr val="A9B7C6"/>
                </a:solidFill>
                <a:effectLst/>
                <a:latin typeface="JetBrains Mono"/>
              </a:rPr>
              <a:t>(</a:t>
            </a:r>
            <a:r>
              <a:rPr kumimoji="0" lang="en-US" altLang="en-US" sz="1800" b="0" i="0" u="none" strike="noStrike" cap="none" normalizeH="0" baseline="0" dirty="0">
                <a:ln>
                  <a:noFill/>
                </a:ln>
                <a:solidFill>
                  <a:srgbClr val="AA4926"/>
                </a:solidFill>
                <a:effectLst/>
                <a:latin typeface="JetBrains Mono"/>
              </a:rPr>
              <a:t>name2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'John'</a:t>
            </a:r>
            <a:r>
              <a:rPr kumimoji="0" lang="en-US" altLang="en-US" sz="1800" b="0" i="0" u="none" strike="noStrike" cap="none" normalizeH="0" baseline="0" dirty="0">
                <a:ln>
                  <a:noFill/>
                </a:ln>
                <a:solidFill>
                  <a:srgbClr val="CC7832"/>
                </a:solidFill>
                <a:effectLst/>
                <a:latin typeface="JetBrains Mono"/>
              </a:rPr>
              <a:t>,</a:t>
            </a:r>
            <a:r>
              <a:rPr kumimoji="0" lang="en-US" altLang="en-US" sz="1800" b="0" i="0" u="none" strike="noStrike" cap="none" normalizeH="0" baseline="0" dirty="0">
                <a:ln>
                  <a:noFill/>
                </a:ln>
                <a:solidFill>
                  <a:srgbClr val="AA4926"/>
                </a:solidFill>
                <a:effectLst/>
                <a:latin typeface="JetBrains Mono"/>
              </a:rPr>
              <a:t>name1 </a:t>
            </a:r>
            <a:r>
              <a:rPr kumimoji="0" lang="en-US" altLang="en-US" sz="1800" b="0" i="0" u="none" strike="noStrike" cap="none" normalizeH="0" baseline="0" dirty="0">
                <a:ln>
                  <a:noFill/>
                </a:ln>
                <a:solidFill>
                  <a:srgbClr val="A9B7C6"/>
                </a:solidFill>
                <a:effectLst/>
                <a:latin typeface="JetBrains Mono"/>
              </a:rPr>
              <a:t>= </a:t>
            </a:r>
            <a:r>
              <a:rPr kumimoji="0" lang="en-US" altLang="en-US" sz="1800" b="0" i="0" u="none" strike="noStrike" cap="none" normalizeH="0" baseline="0" dirty="0">
                <a:ln>
                  <a:noFill/>
                </a:ln>
                <a:solidFill>
                  <a:srgbClr val="6A8759"/>
                </a:solidFill>
                <a:effectLst/>
                <a:latin typeface="JetBrains Mono"/>
              </a:rPr>
              <a:t>'Gary'</a:t>
            </a:r>
            <a:r>
              <a:rPr kumimoji="0" lang="en-US" altLang="en-US" sz="1800" b="0" i="0" u="none" strike="noStrike" cap="none" normalizeH="0" baseline="0" dirty="0">
                <a:ln>
                  <a:noFill/>
                </a:ln>
                <a:solidFill>
                  <a:srgbClr val="A9B7C6"/>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837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6B-BDCE-4143-AC86-D8D30A0AF02E}"/>
              </a:ext>
            </a:extLst>
          </p:cNvPr>
          <p:cNvSpPr>
            <a:spLocks noGrp="1"/>
          </p:cNvSpPr>
          <p:nvPr>
            <p:ph type="title"/>
          </p:nvPr>
        </p:nvSpPr>
        <p:spPr/>
        <p:txBody>
          <a:bodyPr/>
          <a:lstStyle/>
          <a:p>
            <a:r>
              <a:rPr lang="en-US" b="1" dirty="0">
                <a:solidFill>
                  <a:schemeClr val="bg2"/>
                </a:solidFill>
              </a:rPr>
              <a:t>Local and global namespace</a:t>
            </a:r>
            <a:endParaRPr lang="en-IN" b="1" dirty="0">
              <a:solidFill>
                <a:schemeClr val="bg2"/>
              </a:solidFill>
            </a:endParaRPr>
          </a:p>
        </p:txBody>
      </p:sp>
      <p:sp>
        <p:nvSpPr>
          <p:cNvPr id="4" name="Text Placeholder 3">
            <a:extLst>
              <a:ext uri="{FF2B5EF4-FFF2-40B4-BE49-F238E27FC236}">
                <a16:creationId xmlns:a16="http://schemas.microsoft.com/office/drawing/2014/main" id="{E93F61DD-AF8C-4115-861B-2A510D43F7E3}"/>
              </a:ext>
            </a:extLst>
          </p:cNvPr>
          <p:cNvSpPr>
            <a:spLocks noGrp="1"/>
          </p:cNvSpPr>
          <p:nvPr>
            <p:ph type="body" idx="2"/>
          </p:nvPr>
        </p:nvSpPr>
        <p:spPr/>
        <p:txBody>
          <a:bodyPr/>
          <a:lstStyle/>
          <a:p>
            <a:r>
              <a:rPr lang="en-US" dirty="0">
                <a:solidFill>
                  <a:schemeClr val="bg2"/>
                </a:solidFill>
              </a:rPr>
              <a:t>Global variable processing:</a:t>
            </a:r>
          </a:p>
          <a:p>
            <a:endParaRPr lang="en-US" dirty="0">
              <a:solidFill>
                <a:schemeClr val="bg2"/>
              </a:solidFill>
            </a:endParaRPr>
          </a:p>
          <a:p>
            <a:r>
              <a:rPr lang="en-US" dirty="0">
                <a:solidFill>
                  <a:schemeClr val="bg2"/>
                </a:solidFill>
              </a:rPr>
              <a:t>count = 5</a:t>
            </a:r>
          </a:p>
          <a:p>
            <a:r>
              <a:rPr lang="en-US" dirty="0">
                <a:solidFill>
                  <a:schemeClr val="bg2"/>
                </a:solidFill>
              </a:rPr>
              <a:t>def </a:t>
            </a:r>
            <a:r>
              <a:rPr lang="en-US" dirty="0" err="1">
                <a:solidFill>
                  <a:schemeClr val="bg2"/>
                </a:solidFill>
              </a:rPr>
              <a:t>some_method</a:t>
            </a:r>
            <a:r>
              <a:rPr lang="en-US" dirty="0">
                <a:solidFill>
                  <a:schemeClr val="bg2"/>
                </a:solidFill>
              </a:rPr>
              <a:t>():</a:t>
            </a:r>
          </a:p>
          <a:p>
            <a:r>
              <a:rPr lang="en-US" dirty="0">
                <a:solidFill>
                  <a:schemeClr val="bg2"/>
                </a:solidFill>
              </a:rPr>
              <a:t>    global count</a:t>
            </a:r>
          </a:p>
          <a:p>
            <a:r>
              <a:rPr lang="en-US" dirty="0">
                <a:solidFill>
                  <a:schemeClr val="bg2"/>
                </a:solidFill>
              </a:rPr>
              <a:t>    count = count + 1</a:t>
            </a:r>
          </a:p>
          <a:p>
            <a:r>
              <a:rPr lang="en-US" dirty="0">
                <a:solidFill>
                  <a:schemeClr val="bg2"/>
                </a:solidFill>
              </a:rPr>
              <a:t>    print(count)</a:t>
            </a:r>
          </a:p>
          <a:p>
            <a:r>
              <a:rPr lang="en-US" dirty="0" err="1">
                <a:solidFill>
                  <a:schemeClr val="bg2"/>
                </a:solidFill>
              </a:rPr>
              <a:t>some_method</a:t>
            </a:r>
            <a:r>
              <a:rPr lang="en-US" dirty="0">
                <a:solidFill>
                  <a:schemeClr val="bg2"/>
                </a:solidFill>
              </a:rPr>
              <a:t>()</a:t>
            </a:r>
            <a:endParaRPr lang="en-IN" dirty="0">
              <a:solidFill>
                <a:schemeClr val="bg2"/>
              </a:solidFill>
            </a:endParaRPr>
          </a:p>
        </p:txBody>
      </p:sp>
      <p:sp>
        <p:nvSpPr>
          <p:cNvPr id="5" name="Rectangle 1">
            <a:extLst>
              <a:ext uri="{FF2B5EF4-FFF2-40B4-BE49-F238E27FC236}">
                <a16:creationId xmlns:a16="http://schemas.microsoft.com/office/drawing/2014/main" id="{8E8786D4-1E12-4BC0-A839-18B70B818D48}"/>
              </a:ext>
            </a:extLst>
          </p:cNvPr>
          <p:cNvSpPr>
            <a:spLocks noGrp="1" noChangeArrowheads="1"/>
          </p:cNvSpPr>
          <p:nvPr>
            <p:ph type="body"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8200"/>
                </a:solidFill>
                <a:effectLst/>
                <a:latin typeface="Consolas" panose="020B0609020204030204" pitchFamily="49" charset="0"/>
              </a:rPr>
              <a:t># var1 is in the global namespace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000000"/>
                </a:solidFill>
                <a:effectLst/>
                <a:latin typeface="Consolas" panose="020B0609020204030204" pitchFamily="49" charset="0"/>
              </a:rPr>
              <a:t>var1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9900"/>
                </a:solidFill>
                <a:effectLst/>
                <a:latin typeface="Consolas" panose="020B0609020204030204" pitchFamily="49" charset="0"/>
              </a:rPr>
              <a:t>5</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rgbClr val="006699"/>
                </a:solidFill>
                <a:effectLst/>
                <a:latin typeface="Consolas" panose="020B0609020204030204" pitchFamily="49" charset="0"/>
              </a:rPr>
              <a:t>def</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some_func():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var2 is in the local namespace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var2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9900"/>
                </a:solidFill>
                <a:effectLst/>
                <a:latin typeface="Consolas" panose="020B0609020204030204" pitchFamily="49" charset="0"/>
              </a:rPr>
              <a:t>6</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1" i="0" u="none" strike="noStrike" cap="none" normalizeH="0" baseline="0">
                <a:ln>
                  <a:noFill/>
                </a:ln>
                <a:solidFill>
                  <a:srgbClr val="006699"/>
                </a:solidFill>
                <a:effectLst/>
                <a:latin typeface="Consolas" panose="020B0609020204030204" pitchFamily="49" charset="0"/>
              </a:rPr>
              <a:t>def</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some_inner_func():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273239"/>
                </a:solidFill>
                <a:effectLst/>
                <a:latin typeface="Consolas" panose="020B0609020204030204" pitchFamily="49"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var3 is in the nested local</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8200"/>
                </a:solidFill>
                <a:effectLst/>
                <a:latin typeface="Consolas" panose="020B0609020204030204" pitchFamily="49" charset="0"/>
              </a:rPr>
              <a:t># namespace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0000"/>
                </a:solidFill>
                <a:effectLst/>
                <a:latin typeface="Consolas" panose="020B0609020204030204" pitchFamily="49" charset="0"/>
              </a:rPr>
              <a:t>var3 </a:t>
            </a:r>
            <a:r>
              <a:rPr kumimoji="0" lang="en-US" altLang="en-US" sz="1100" b="1" i="0" u="none" strike="noStrike" cap="none" normalizeH="0" baseline="0">
                <a:ln>
                  <a:noFill/>
                </a:ln>
                <a:solidFill>
                  <a:srgbClr val="006699"/>
                </a:solidFill>
                <a:effectLst/>
                <a:latin typeface="Consolas" panose="020B0609020204030204" pitchFamily="49" charset="0"/>
              </a:rPr>
              <a:t>=</a:t>
            </a:r>
            <a:r>
              <a:rPr kumimoji="0" lang="en-US" altLang="en-US" sz="800" b="0" i="0" u="none" strike="noStrike" cap="none" normalizeH="0" baseline="0">
                <a:ln>
                  <a:noFill/>
                </a:ln>
                <a:solidFill>
                  <a:srgbClr val="273239"/>
                </a:solidFill>
                <a:effectLst/>
                <a:latin typeface="Consolas" panose="020B0609020204030204" pitchFamily="49" charset="0"/>
              </a:rPr>
              <a:t> </a:t>
            </a:r>
            <a:r>
              <a:rPr kumimoji="0" lang="en-US" altLang="en-US" sz="1100" b="0" i="0" u="none" strike="noStrike" cap="none" normalizeH="0" baseline="0">
                <a:ln>
                  <a:noFill/>
                </a:ln>
                <a:solidFill>
                  <a:srgbClr val="009900"/>
                </a:solidFill>
                <a:effectLst/>
                <a:latin typeface="Consolas" panose="020B0609020204030204" pitchFamily="49"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36690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6B-BDCE-4143-AC86-D8D30A0AF02E}"/>
              </a:ext>
            </a:extLst>
          </p:cNvPr>
          <p:cNvSpPr>
            <a:spLocks noGrp="1"/>
          </p:cNvSpPr>
          <p:nvPr>
            <p:ph type="title"/>
          </p:nvPr>
        </p:nvSpPr>
        <p:spPr/>
        <p:txBody>
          <a:bodyPr/>
          <a:lstStyle/>
          <a:p>
            <a:r>
              <a:rPr lang="en-US" b="1" dirty="0">
                <a:solidFill>
                  <a:schemeClr val="bg2"/>
                </a:solidFill>
              </a:rPr>
              <a:t>Local and global namespace</a:t>
            </a:r>
            <a:endParaRPr lang="en-IN" b="1" dirty="0">
              <a:solidFill>
                <a:schemeClr val="bg2"/>
              </a:solidFill>
            </a:endParaRPr>
          </a:p>
        </p:txBody>
      </p:sp>
      <p:sp>
        <p:nvSpPr>
          <p:cNvPr id="4" name="Text Placeholder 3">
            <a:extLst>
              <a:ext uri="{FF2B5EF4-FFF2-40B4-BE49-F238E27FC236}">
                <a16:creationId xmlns:a16="http://schemas.microsoft.com/office/drawing/2014/main" id="{E93F61DD-AF8C-4115-861B-2A510D43F7E3}"/>
              </a:ext>
            </a:extLst>
          </p:cNvPr>
          <p:cNvSpPr>
            <a:spLocks noGrp="1"/>
          </p:cNvSpPr>
          <p:nvPr>
            <p:ph type="body" idx="2"/>
          </p:nvPr>
        </p:nvSpPr>
        <p:spPr>
          <a:xfrm>
            <a:off x="387900" y="1835524"/>
            <a:ext cx="3999900" cy="3078900"/>
          </a:xfrm>
        </p:spPr>
        <p:txBody>
          <a:bodyPr/>
          <a:lstStyle/>
          <a:p>
            <a:pPr marL="139700" indent="0">
              <a:buNone/>
            </a:pPr>
            <a:r>
              <a:rPr lang="en-IN" dirty="0">
                <a:solidFill>
                  <a:schemeClr val="bg2"/>
                </a:solidFill>
              </a:rPr>
              <a:t>def </a:t>
            </a:r>
            <a:r>
              <a:rPr lang="en-IN" dirty="0" err="1">
                <a:solidFill>
                  <a:schemeClr val="bg2"/>
                </a:solidFill>
              </a:rPr>
              <a:t>some_func</a:t>
            </a:r>
            <a:r>
              <a:rPr lang="en-IN" dirty="0">
                <a:solidFill>
                  <a:schemeClr val="bg2"/>
                </a:solidFill>
              </a:rPr>
              <a:t>():</a:t>
            </a:r>
          </a:p>
          <a:p>
            <a:pPr marL="139700" indent="0">
              <a:buNone/>
            </a:pPr>
            <a:r>
              <a:rPr lang="en-IN" dirty="0">
                <a:solidFill>
                  <a:schemeClr val="bg2"/>
                </a:solidFill>
              </a:rPr>
              <a:t>    print("Inside </a:t>
            </a:r>
            <a:r>
              <a:rPr lang="en-IN" dirty="0" err="1">
                <a:solidFill>
                  <a:schemeClr val="bg2"/>
                </a:solidFill>
              </a:rPr>
              <a:t>some_func</a:t>
            </a:r>
            <a:r>
              <a:rPr lang="en-IN" dirty="0">
                <a:solidFill>
                  <a:schemeClr val="bg2"/>
                </a:solidFill>
              </a:rPr>
              <a:t>")</a:t>
            </a:r>
          </a:p>
          <a:p>
            <a:pPr marL="139700" indent="0">
              <a:buNone/>
            </a:pPr>
            <a:r>
              <a:rPr lang="en-IN" dirty="0">
                <a:solidFill>
                  <a:schemeClr val="bg2"/>
                </a:solidFill>
              </a:rPr>
              <a:t>    def </a:t>
            </a:r>
            <a:r>
              <a:rPr lang="en-IN" dirty="0" err="1">
                <a:solidFill>
                  <a:schemeClr val="bg2"/>
                </a:solidFill>
              </a:rPr>
              <a:t>some_inner_func</a:t>
            </a:r>
            <a:r>
              <a:rPr lang="en-IN" dirty="0">
                <a:solidFill>
                  <a:schemeClr val="bg2"/>
                </a:solidFill>
              </a:rPr>
              <a:t>():</a:t>
            </a:r>
          </a:p>
          <a:p>
            <a:pPr marL="139700" indent="0">
              <a:buNone/>
            </a:pPr>
            <a:r>
              <a:rPr lang="en-IN" dirty="0">
                <a:solidFill>
                  <a:schemeClr val="bg2"/>
                </a:solidFill>
              </a:rPr>
              <a:t>        var = 10</a:t>
            </a:r>
          </a:p>
          <a:p>
            <a:pPr marL="139700" indent="0">
              <a:buNone/>
            </a:pPr>
            <a:r>
              <a:rPr lang="en-IN" dirty="0">
                <a:solidFill>
                  <a:schemeClr val="bg2"/>
                </a:solidFill>
              </a:rPr>
              <a:t>        print("Inside inner function, value of </a:t>
            </a:r>
            <a:r>
              <a:rPr lang="en-IN" dirty="0" err="1">
                <a:solidFill>
                  <a:schemeClr val="bg2"/>
                </a:solidFill>
              </a:rPr>
              <a:t>var:",var</a:t>
            </a:r>
            <a:r>
              <a:rPr lang="en-IN" dirty="0">
                <a:solidFill>
                  <a:schemeClr val="bg2"/>
                </a:solidFill>
              </a:rPr>
              <a:t>)</a:t>
            </a:r>
          </a:p>
          <a:p>
            <a:pPr marL="139700" indent="0">
              <a:buNone/>
            </a:pPr>
            <a:r>
              <a:rPr lang="en-IN" dirty="0">
                <a:solidFill>
                  <a:schemeClr val="bg2"/>
                </a:solidFill>
              </a:rPr>
              <a:t>    </a:t>
            </a:r>
            <a:r>
              <a:rPr lang="en-IN" dirty="0" err="1">
                <a:solidFill>
                  <a:schemeClr val="bg2"/>
                </a:solidFill>
              </a:rPr>
              <a:t>some_inner_func</a:t>
            </a:r>
            <a:r>
              <a:rPr lang="en-IN" dirty="0">
                <a:solidFill>
                  <a:schemeClr val="bg2"/>
                </a:solidFill>
              </a:rPr>
              <a:t>()</a:t>
            </a:r>
          </a:p>
          <a:p>
            <a:pPr marL="139700" indent="0">
              <a:buNone/>
            </a:pPr>
            <a:r>
              <a:rPr lang="en-IN" dirty="0">
                <a:solidFill>
                  <a:schemeClr val="bg2"/>
                </a:solidFill>
              </a:rPr>
              <a:t>    print("Try printing var from outer function: ",var)</a:t>
            </a:r>
          </a:p>
          <a:p>
            <a:pPr marL="139700" indent="0">
              <a:buNone/>
            </a:pPr>
            <a:r>
              <a:rPr lang="en-IN" dirty="0" err="1">
                <a:solidFill>
                  <a:schemeClr val="bg2"/>
                </a:solidFill>
              </a:rPr>
              <a:t>some_func</a:t>
            </a:r>
            <a:r>
              <a:rPr lang="en-IN" dirty="0">
                <a:solidFill>
                  <a:schemeClr val="bg2"/>
                </a:solidFill>
              </a:rPr>
              <a:t>()</a:t>
            </a:r>
          </a:p>
        </p:txBody>
      </p:sp>
      <p:sp>
        <p:nvSpPr>
          <p:cNvPr id="5" name="Rectangle 1">
            <a:extLst>
              <a:ext uri="{FF2B5EF4-FFF2-40B4-BE49-F238E27FC236}">
                <a16:creationId xmlns:a16="http://schemas.microsoft.com/office/drawing/2014/main" id="{8E8786D4-1E12-4BC0-A839-18B70B818D48}"/>
              </a:ext>
            </a:extLst>
          </p:cNvPr>
          <p:cNvSpPr>
            <a:spLocks noGrp="1" noChangeArrowheads="1"/>
          </p:cNvSpPr>
          <p:nvPr>
            <p:ph type="body" idx="1"/>
          </p:nvPr>
        </p:nvSpPr>
        <p:spPr bwMode="auto">
          <a:xfrm>
            <a:off x="515491" y="1351325"/>
            <a:ext cx="2436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2"/>
                </a:solidFill>
                <a:effectLst/>
                <a:latin typeface="Arial" panose="020B0604020202020204" pitchFamily="34" charset="0"/>
              </a:rPr>
              <a:t>Scope of local variables</a:t>
            </a:r>
          </a:p>
        </p:txBody>
      </p:sp>
      <p:sp>
        <p:nvSpPr>
          <p:cNvPr id="7" name="Text Placeholder 3">
            <a:extLst>
              <a:ext uri="{FF2B5EF4-FFF2-40B4-BE49-F238E27FC236}">
                <a16:creationId xmlns:a16="http://schemas.microsoft.com/office/drawing/2014/main" id="{42E84674-4FA6-4E50-8720-9F7B83C9E36F}"/>
              </a:ext>
            </a:extLst>
          </p:cNvPr>
          <p:cNvSpPr txBox="1">
            <a:spLocks/>
          </p:cNvSpPr>
          <p:nvPr/>
        </p:nvSpPr>
        <p:spPr>
          <a:xfrm>
            <a:off x="4942179" y="1835524"/>
            <a:ext cx="3999900" cy="3078900"/>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l" rtl="0">
              <a:lnSpc>
                <a:spcPct val="115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39700" indent="0">
              <a:buFont typeface="Roboto"/>
              <a:buNone/>
            </a:pPr>
            <a:r>
              <a:rPr lang="en-IN" dirty="0">
                <a:solidFill>
                  <a:schemeClr val="bg2"/>
                </a:solidFill>
              </a:rPr>
              <a:t>Inside </a:t>
            </a:r>
            <a:r>
              <a:rPr lang="en-IN" dirty="0" err="1">
                <a:solidFill>
                  <a:schemeClr val="bg2"/>
                </a:solidFill>
              </a:rPr>
              <a:t>some_func</a:t>
            </a:r>
            <a:endParaRPr lang="en-IN" dirty="0">
              <a:solidFill>
                <a:schemeClr val="bg2"/>
              </a:solidFill>
            </a:endParaRPr>
          </a:p>
          <a:p>
            <a:pPr marL="139700" indent="0">
              <a:buFont typeface="Roboto"/>
              <a:buNone/>
            </a:pPr>
            <a:r>
              <a:rPr lang="en-IN" dirty="0">
                <a:solidFill>
                  <a:schemeClr val="bg2"/>
                </a:solidFill>
              </a:rPr>
              <a:t>Inside inner function, value of var: 10</a:t>
            </a:r>
          </a:p>
          <a:p>
            <a:pPr marL="139700" indent="0">
              <a:buFont typeface="Roboto"/>
              <a:buNone/>
            </a:pPr>
            <a:endParaRPr lang="en-IN" dirty="0">
              <a:solidFill>
                <a:schemeClr val="bg2"/>
              </a:solidFill>
            </a:endParaRPr>
          </a:p>
          <a:p>
            <a:pPr marL="139700" indent="0">
              <a:buFont typeface="Roboto"/>
              <a:buNone/>
            </a:pPr>
            <a:r>
              <a:rPr lang="en-IN" dirty="0">
                <a:solidFill>
                  <a:schemeClr val="bg2"/>
                </a:solidFill>
              </a:rPr>
              <a:t>Traceback (most recent call last):</a:t>
            </a:r>
          </a:p>
          <a:p>
            <a:pPr marL="139700" indent="0">
              <a:buFont typeface="Roboto"/>
              <a:buNone/>
            </a:pPr>
            <a:r>
              <a:rPr lang="en-IN" dirty="0">
                <a:solidFill>
                  <a:schemeClr val="bg2"/>
                </a:solidFill>
              </a:rPr>
              <a:t>  File "/home/1eb47bb3eac2fa36d6bfe5d349dfcb84.py", line 8, in </a:t>
            </a:r>
          </a:p>
          <a:p>
            <a:pPr marL="139700" indent="0">
              <a:buFont typeface="Roboto"/>
              <a:buNone/>
            </a:pPr>
            <a:r>
              <a:rPr lang="en-IN" dirty="0">
                <a:solidFill>
                  <a:schemeClr val="bg2"/>
                </a:solidFill>
              </a:rPr>
              <a:t>    </a:t>
            </a:r>
            <a:r>
              <a:rPr lang="en-IN" dirty="0" err="1">
                <a:solidFill>
                  <a:schemeClr val="bg2"/>
                </a:solidFill>
              </a:rPr>
              <a:t>some_func</a:t>
            </a:r>
            <a:r>
              <a:rPr lang="en-IN" dirty="0">
                <a:solidFill>
                  <a:schemeClr val="bg2"/>
                </a:solidFill>
              </a:rPr>
              <a:t>()</a:t>
            </a:r>
          </a:p>
          <a:p>
            <a:pPr marL="139700" indent="0">
              <a:buFont typeface="Roboto"/>
              <a:buNone/>
            </a:pPr>
            <a:r>
              <a:rPr lang="en-IN" dirty="0">
                <a:solidFill>
                  <a:schemeClr val="bg2"/>
                </a:solidFill>
              </a:rPr>
              <a:t>  File "/home/1eb47bb3eac2fa36d6bfe5d349dfcb84.py", line 7, in </a:t>
            </a:r>
            <a:r>
              <a:rPr lang="en-IN" dirty="0" err="1">
                <a:solidFill>
                  <a:schemeClr val="bg2"/>
                </a:solidFill>
              </a:rPr>
              <a:t>some_func</a:t>
            </a:r>
            <a:endParaRPr lang="en-IN" dirty="0">
              <a:solidFill>
                <a:schemeClr val="bg2"/>
              </a:solidFill>
            </a:endParaRPr>
          </a:p>
          <a:p>
            <a:pPr marL="139700" indent="0">
              <a:buFont typeface="Roboto"/>
              <a:buNone/>
            </a:pPr>
            <a:r>
              <a:rPr lang="en-IN" dirty="0">
                <a:solidFill>
                  <a:schemeClr val="bg2"/>
                </a:solidFill>
              </a:rPr>
              <a:t>    print("Try printing var from outer function: ",var)</a:t>
            </a:r>
          </a:p>
          <a:p>
            <a:pPr marL="139700" indent="0">
              <a:buFont typeface="Roboto"/>
              <a:buNone/>
            </a:pPr>
            <a:r>
              <a:rPr lang="en-IN" dirty="0" err="1">
                <a:solidFill>
                  <a:schemeClr val="bg2"/>
                </a:solidFill>
              </a:rPr>
              <a:t>NameError</a:t>
            </a:r>
            <a:r>
              <a:rPr lang="en-IN" dirty="0">
                <a:solidFill>
                  <a:schemeClr val="bg2"/>
                </a:solidFill>
              </a:rPr>
              <a:t>: name 'var' is not defined</a:t>
            </a:r>
          </a:p>
        </p:txBody>
      </p:sp>
    </p:spTree>
    <p:extLst>
      <p:ext uri="{BB962C8B-B14F-4D97-AF65-F5344CB8AC3E}">
        <p14:creationId xmlns:p14="http://schemas.microsoft.com/office/powerpoint/2010/main" val="21126814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marR="1270000" lvl="0" indent="0" algn="l" rtl="0">
              <a:lnSpc>
                <a:spcPct val="115000"/>
              </a:lnSpc>
              <a:spcBef>
                <a:spcPts val="1400"/>
              </a:spcBef>
              <a:spcAft>
                <a:spcPts val="400"/>
              </a:spcAft>
              <a:buNone/>
            </a:pPr>
            <a:r>
              <a:rPr lang="en" sz="3800" b="1">
                <a:solidFill>
                  <a:schemeClr val="dk2"/>
                </a:solidFill>
                <a:latin typeface="Nunito"/>
                <a:ea typeface="Nunito"/>
                <a:cs typeface="Nunito"/>
                <a:sym typeface="Nunito"/>
              </a:rPr>
              <a:t>Lambda Function</a:t>
            </a:r>
            <a:endParaRPr sz="3800" b="1">
              <a:solidFill>
                <a:schemeClr val="dk2"/>
              </a:solidFill>
              <a:latin typeface="Nunito"/>
              <a:ea typeface="Nunito"/>
              <a:cs typeface="Nunito"/>
              <a:sym typeface="Nunito"/>
            </a:endParaRPr>
          </a:p>
        </p:txBody>
      </p:sp>
      <p:sp>
        <p:nvSpPr>
          <p:cNvPr id="269" name="Google Shape;269;p37"/>
          <p:cNvSpPr txBox="1">
            <a:spLocks noGrp="1"/>
          </p:cNvSpPr>
          <p:nvPr>
            <p:ph type="body" idx="1"/>
          </p:nvPr>
        </p:nvSpPr>
        <p:spPr>
          <a:xfrm>
            <a:off x="483000" y="1533038"/>
            <a:ext cx="8661000" cy="3078900"/>
          </a:xfrm>
          <a:prstGeom prst="rect">
            <a:avLst/>
          </a:prstGeom>
          <a:noFill/>
          <a:ln>
            <a:noFill/>
          </a:ln>
        </p:spPr>
        <p:txBody>
          <a:bodyPr spcFirstLastPara="1" wrap="square" lIns="91425" tIns="91425" rIns="91425" bIns="91425" anchor="t" anchorCtr="0">
            <a:noAutofit/>
          </a:bodyPr>
          <a:lstStyle/>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Python supports the creation of anonymous functions (i.e. functions that are not bound to a name) at runtime, using a construct called "lambda".</a:t>
            </a:r>
            <a:endParaRPr sz="1800">
              <a:solidFill>
                <a:srgbClr val="434343"/>
              </a:solidFill>
              <a:latin typeface="Nunito"/>
              <a:ea typeface="Nunito"/>
              <a:cs typeface="Nunito"/>
              <a:sym typeface="Nunito"/>
            </a:endParaRPr>
          </a:p>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Not exactly the same as lambda in functional programming languages, but it is a very powerful concept that's well integrated into Python and is often used in conjunction with typical functional concepts like filter(), map() and reduce().</a:t>
            </a:r>
            <a:endParaRPr sz="180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marR="8382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270" name="Google Shape;270;p3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71" name="Google Shape;271;p3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72" name="Google Shape;272;p37"/>
          <p:cNvGrpSpPr/>
          <p:nvPr/>
        </p:nvGrpSpPr>
        <p:grpSpPr>
          <a:xfrm>
            <a:off x="0" y="5000700"/>
            <a:ext cx="9144000" cy="142800"/>
            <a:chOff x="0" y="0"/>
            <a:chExt cx="9144000" cy="142800"/>
          </a:xfrm>
        </p:grpSpPr>
        <p:sp>
          <p:nvSpPr>
            <p:cNvPr id="273" name="Google Shape;273;p3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4" name="Google Shape;274;p3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5" name="Google Shape;275;p3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6" name="Google Shape;276;p3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77" name="Google Shape;277;p3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8"/>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chemeClr val="dk2"/>
                </a:solidFill>
                <a:latin typeface="Nunito"/>
                <a:ea typeface="Nunito"/>
                <a:cs typeface="Nunito"/>
                <a:sym typeface="Nunito"/>
              </a:rPr>
              <a:t>Difference</a:t>
            </a:r>
            <a:endParaRPr sz="3600" b="1">
              <a:solidFill>
                <a:schemeClr val="dk2"/>
              </a:solidFill>
              <a:latin typeface="Nunito"/>
              <a:ea typeface="Nunito"/>
              <a:cs typeface="Nunito"/>
              <a:sym typeface="Nunito"/>
            </a:endParaRPr>
          </a:p>
        </p:txBody>
      </p:sp>
      <p:sp>
        <p:nvSpPr>
          <p:cNvPr id="283" name="Google Shape;283;p38"/>
          <p:cNvSpPr txBox="1">
            <a:spLocks noGrp="1"/>
          </p:cNvSpPr>
          <p:nvPr>
            <p:ph type="body" idx="1"/>
          </p:nvPr>
        </p:nvSpPr>
        <p:spPr>
          <a:xfrm>
            <a:off x="483000" y="1533038"/>
            <a:ext cx="8661000" cy="3078900"/>
          </a:xfrm>
          <a:prstGeom prst="rect">
            <a:avLst/>
          </a:prstGeom>
          <a:noFill/>
          <a:ln>
            <a:noFill/>
          </a:ln>
        </p:spPr>
        <p:txBody>
          <a:bodyPr spcFirstLastPara="1" wrap="square" lIns="91425" tIns="91425" rIns="91425" bIns="91425" anchor="t" anchorCtr="0">
            <a:noAutofit/>
          </a:bodyPr>
          <a:lstStyle/>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Python supports the creation of anonymous functions (i.e. functions that are not bound to a name) at runtime, using a construct called "lambda".</a:t>
            </a:r>
            <a:endParaRPr sz="1800">
              <a:solidFill>
                <a:srgbClr val="434343"/>
              </a:solidFill>
              <a:latin typeface="Nunito"/>
              <a:ea typeface="Nunito"/>
              <a:cs typeface="Nunito"/>
              <a:sym typeface="Nunito"/>
            </a:endParaRPr>
          </a:p>
          <a:p>
            <a:pPr marL="457200" marR="838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Not exactly the same as lambda in functional programming languages, but it is a very powerful concept that's well integrated into Python and is often used in conjunction with typical functional concepts like filter(), map() and reduce().</a:t>
            </a:r>
            <a:endParaRPr sz="180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marR="8382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284" name="Google Shape;284;p3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85" name="Google Shape;285;p3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86" name="Google Shape;286;p38"/>
          <p:cNvGrpSpPr/>
          <p:nvPr/>
        </p:nvGrpSpPr>
        <p:grpSpPr>
          <a:xfrm>
            <a:off x="0" y="5000700"/>
            <a:ext cx="9144000" cy="142800"/>
            <a:chOff x="0" y="0"/>
            <a:chExt cx="9144000" cy="142800"/>
          </a:xfrm>
        </p:grpSpPr>
        <p:sp>
          <p:nvSpPr>
            <p:cNvPr id="287" name="Google Shape;287;p3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8" name="Google Shape;288;p3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89" name="Google Shape;289;p3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0" name="Google Shape;290;p3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1" name="Google Shape;291;p3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a:solidFill>
                  <a:srgbClr val="243168"/>
                </a:solidFill>
                <a:latin typeface="Nunito"/>
                <a:ea typeface="Nunito"/>
                <a:cs typeface="Nunito"/>
                <a:sym typeface="Nunito"/>
              </a:rPr>
              <a:t>Difference</a:t>
            </a:r>
            <a:endParaRPr sz="3600" b="1">
              <a:solidFill>
                <a:srgbClr val="243168"/>
              </a:solidFill>
              <a:latin typeface="Nunito"/>
              <a:ea typeface="Nunito"/>
              <a:cs typeface="Nunito"/>
              <a:sym typeface="Nunito"/>
            </a:endParaRPr>
          </a:p>
          <a:p>
            <a:pPr marL="0" lvl="0" indent="0" algn="ctr" rtl="0">
              <a:spcBef>
                <a:spcPts val="0"/>
              </a:spcBef>
              <a:spcAft>
                <a:spcPts val="0"/>
              </a:spcAft>
              <a:buNone/>
            </a:pPr>
            <a:endParaRPr sz="360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305" name="Google Shape;305;p39"/>
          <p:cNvPicPr preferRelativeResize="0"/>
          <p:nvPr/>
        </p:nvPicPr>
        <p:blipFill>
          <a:blip r:embed="rId4">
            <a:alphaModFix/>
          </a:blip>
          <a:stretch>
            <a:fillRect/>
          </a:stretch>
        </p:blipFill>
        <p:spPr>
          <a:xfrm>
            <a:off x="2438400" y="1446988"/>
            <a:ext cx="4267200" cy="3028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Filter</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 name="TextBox 12">
            <a:extLst>
              <a:ext uri="{FF2B5EF4-FFF2-40B4-BE49-F238E27FC236}">
                <a16:creationId xmlns:a16="http://schemas.microsoft.com/office/drawing/2014/main" id="{ED548CFB-D8ED-4FC8-979E-4A69DCB40469}"/>
              </a:ext>
            </a:extLst>
          </p:cNvPr>
          <p:cNvSpPr txBox="1"/>
          <p:nvPr/>
        </p:nvSpPr>
        <p:spPr>
          <a:xfrm>
            <a:off x="859900" y="1077668"/>
            <a:ext cx="7943858" cy="2462213"/>
          </a:xfrm>
          <a:prstGeom prst="rect">
            <a:avLst/>
          </a:prstGeom>
          <a:noFill/>
        </p:spPr>
        <p:txBody>
          <a:bodyPr wrap="square">
            <a:spAutoFit/>
          </a:bodyPr>
          <a:lstStyle/>
          <a:p>
            <a:r>
              <a:rPr lang="en-US" b="0" i="0" dirty="0">
                <a:solidFill>
                  <a:srgbClr val="273239"/>
                </a:solidFill>
                <a:effectLst/>
                <a:latin typeface="urw-din"/>
              </a:rPr>
              <a:t>The filter() method filters the given sequence with the help of a function that tests each element in the sequence to be true or not. </a:t>
            </a:r>
          </a:p>
          <a:p>
            <a:endParaRPr lang="en-US" dirty="0">
              <a:solidFill>
                <a:srgbClr val="273239"/>
              </a:solidFill>
              <a:latin typeface="urw-din"/>
            </a:endParaRPr>
          </a:p>
          <a:p>
            <a:r>
              <a:rPr lang="en-US" dirty="0"/>
              <a:t>filter(function, sequence)</a:t>
            </a:r>
          </a:p>
          <a:p>
            <a:r>
              <a:rPr lang="en-US" dirty="0"/>
              <a:t>Parameters:</a:t>
            </a:r>
          </a:p>
          <a:p>
            <a:r>
              <a:rPr lang="en-US" dirty="0"/>
              <a:t>function: function that tests if each element of a </a:t>
            </a:r>
          </a:p>
          <a:p>
            <a:r>
              <a:rPr lang="en-US" dirty="0"/>
              <a:t>sequence true or not.</a:t>
            </a:r>
          </a:p>
          <a:p>
            <a:r>
              <a:rPr lang="en-US" dirty="0"/>
              <a:t>sequence: sequence which needs to be filtered, it can </a:t>
            </a:r>
          </a:p>
          <a:p>
            <a:r>
              <a:rPr lang="en-US" dirty="0"/>
              <a:t>be sets, lists, tuples, or containers of any iterators.</a:t>
            </a:r>
          </a:p>
          <a:p>
            <a:r>
              <a:rPr lang="en-US" dirty="0"/>
              <a:t>Returns:</a:t>
            </a:r>
          </a:p>
          <a:p>
            <a:r>
              <a:rPr lang="en-US" dirty="0"/>
              <a:t>returns an iterator that is already filtered.</a:t>
            </a:r>
            <a:endParaRPr lang="en-IN" dirty="0"/>
          </a:p>
        </p:txBody>
      </p:sp>
    </p:spTree>
    <p:extLst>
      <p:ext uri="{BB962C8B-B14F-4D97-AF65-F5344CB8AC3E}">
        <p14:creationId xmlns:p14="http://schemas.microsoft.com/office/powerpoint/2010/main" val="104288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7"/>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a:solidFill>
                  <a:srgbClr val="243168"/>
                </a:solidFill>
                <a:latin typeface="Nunito"/>
                <a:ea typeface="Nunito"/>
                <a:cs typeface="Nunito"/>
                <a:sym typeface="Nunito"/>
              </a:rPr>
              <a:t>Creating Class</a:t>
            </a:r>
            <a:endParaRPr sz="3600" b="1">
              <a:solidFill>
                <a:srgbClr val="243168"/>
              </a:solidFill>
              <a:latin typeface="Nunito"/>
              <a:ea typeface="Nunito"/>
              <a:cs typeface="Nunito"/>
              <a:sym typeface="Nunito"/>
            </a:endParaRPr>
          </a:p>
        </p:txBody>
      </p:sp>
      <p:sp>
        <p:nvSpPr>
          <p:cNvPr id="131" name="Google Shape;131;p27"/>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Syntax:</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Class ClassName: 'Optional class documentation string' class_suite</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The class has a documentation string, which can be accessed via</a:t>
            </a:r>
            <a:r>
              <a:rPr lang="en" sz="1800" i="1">
                <a:solidFill>
                  <a:srgbClr val="434343"/>
                </a:solidFill>
                <a:latin typeface="Nunito"/>
                <a:ea typeface="Nunito"/>
                <a:cs typeface="Nunito"/>
                <a:sym typeface="Nunito"/>
              </a:rPr>
              <a:t>ClassName.__doc__</a:t>
            </a:r>
            <a:r>
              <a:rPr lang="en" sz="1800">
                <a:solidFill>
                  <a:srgbClr val="434343"/>
                </a:solidFill>
                <a:latin typeface="Nunito"/>
                <a:ea typeface="Nunito"/>
                <a:cs typeface="Nunito"/>
                <a:sym typeface="Nunito"/>
              </a:rPr>
              <a:t>.</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1000"/>
              </a:spcAft>
              <a:buClr>
                <a:srgbClr val="434343"/>
              </a:buClr>
              <a:buSzPts val="1800"/>
              <a:buFont typeface="Nunito"/>
              <a:buChar char="●"/>
            </a:pPr>
            <a:r>
              <a:rPr lang="en" sz="1800">
                <a:solidFill>
                  <a:srgbClr val="434343"/>
                </a:solidFill>
                <a:latin typeface="Nunito"/>
                <a:ea typeface="Nunito"/>
                <a:cs typeface="Nunito"/>
                <a:sym typeface="Nunito"/>
              </a:rPr>
              <a:t>The </a:t>
            </a:r>
            <a:r>
              <a:rPr lang="en" sz="1800" i="1">
                <a:solidFill>
                  <a:srgbClr val="434343"/>
                </a:solidFill>
                <a:latin typeface="Nunito"/>
                <a:ea typeface="Nunito"/>
                <a:cs typeface="Nunito"/>
                <a:sym typeface="Nunito"/>
              </a:rPr>
              <a:t>class_suite </a:t>
            </a:r>
            <a:r>
              <a:rPr lang="en" sz="1800">
                <a:solidFill>
                  <a:srgbClr val="434343"/>
                </a:solidFill>
                <a:latin typeface="Nunito"/>
                <a:ea typeface="Nunito"/>
                <a:cs typeface="Nunito"/>
                <a:sym typeface="Nunito"/>
              </a:rPr>
              <a:t>consists of all the component statements defining class members, data attributes and functions.</a:t>
            </a:r>
            <a:endParaRPr sz="1800">
              <a:solidFill>
                <a:srgbClr val="434343"/>
              </a:solidFill>
              <a:latin typeface="Nunito"/>
              <a:ea typeface="Nunito"/>
              <a:cs typeface="Nunito"/>
              <a:sym typeface="Nunito"/>
            </a:endParaRPr>
          </a:p>
        </p:txBody>
      </p:sp>
      <p:pic>
        <p:nvPicPr>
          <p:cNvPr id="132" name="Google Shape;132;p27"/>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3" name="Google Shape;133;p27"/>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34" name="Google Shape;134;p27"/>
          <p:cNvGrpSpPr/>
          <p:nvPr/>
        </p:nvGrpSpPr>
        <p:grpSpPr>
          <a:xfrm>
            <a:off x="0" y="5000700"/>
            <a:ext cx="9144000" cy="142800"/>
            <a:chOff x="0" y="0"/>
            <a:chExt cx="9144000" cy="142800"/>
          </a:xfrm>
        </p:grpSpPr>
        <p:sp>
          <p:nvSpPr>
            <p:cNvPr id="135" name="Google Shape;135;p27"/>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6" name="Google Shape;136;p27"/>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7" name="Google Shape;137;p27"/>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8" name="Google Shape;138;p27"/>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39" name="Google Shape;139;p27"/>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Filter</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4" name="TextBox 13">
            <a:extLst>
              <a:ext uri="{FF2B5EF4-FFF2-40B4-BE49-F238E27FC236}">
                <a16:creationId xmlns:a16="http://schemas.microsoft.com/office/drawing/2014/main" id="{45298DC4-9354-469A-9196-A23C46C55763}"/>
              </a:ext>
            </a:extLst>
          </p:cNvPr>
          <p:cNvSpPr txBox="1"/>
          <p:nvPr/>
        </p:nvSpPr>
        <p:spPr>
          <a:xfrm>
            <a:off x="2286000" y="1665138"/>
            <a:ext cx="4572000" cy="1815882"/>
          </a:xfrm>
          <a:prstGeom prst="rect">
            <a:avLst/>
          </a:prstGeom>
          <a:noFill/>
        </p:spPr>
        <p:txBody>
          <a:bodyPr wrap="square">
            <a:spAutoFit/>
          </a:bodyPr>
          <a:lstStyle/>
          <a:p>
            <a:r>
              <a:rPr lang="en-IN" dirty="0"/>
              <a:t># Python filter() function example  </a:t>
            </a:r>
          </a:p>
          <a:p>
            <a:r>
              <a:rPr lang="en-IN" dirty="0"/>
              <a:t>def </a:t>
            </a:r>
            <a:r>
              <a:rPr lang="en-IN" dirty="0" err="1"/>
              <a:t>filterdata</a:t>
            </a:r>
            <a:r>
              <a:rPr lang="en-IN" dirty="0"/>
              <a:t>(x):  </a:t>
            </a:r>
          </a:p>
          <a:p>
            <a:r>
              <a:rPr lang="en-IN" dirty="0"/>
              <a:t>    if x&gt;5:</a:t>
            </a:r>
          </a:p>
          <a:p>
            <a:r>
              <a:rPr lang="en-IN" dirty="0"/>
              <a:t>        return x  </a:t>
            </a:r>
          </a:p>
          <a:p>
            <a:r>
              <a:rPr lang="en-IN" dirty="0"/>
              <a:t># Calling function  </a:t>
            </a:r>
          </a:p>
          <a:p>
            <a:r>
              <a:rPr lang="en-IN" dirty="0"/>
              <a:t>result = filter(</a:t>
            </a:r>
            <a:r>
              <a:rPr lang="en-IN" dirty="0" err="1"/>
              <a:t>filterdata</a:t>
            </a:r>
            <a:r>
              <a:rPr lang="en-IN" dirty="0"/>
              <a:t>,(1,2,6))  </a:t>
            </a:r>
          </a:p>
          <a:p>
            <a:r>
              <a:rPr lang="en-IN" dirty="0"/>
              <a:t># Displaying result  </a:t>
            </a:r>
          </a:p>
          <a:p>
            <a:r>
              <a:rPr lang="en-IN" dirty="0"/>
              <a:t>print(list(result)) </a:t>
            </a:r>
          </a:p>
        </p:txBody>
      </p:sp>
    </p:spTree>
    <p:extLst>
      <p:ext uri="{BB962C8B-B14F-4D97-AF65-F5344CB8AC3E}">
        <p14:creationId xmlns:p14="http://schemas.microsoft.com/office/powerpoint/2010/main" val="3106469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Map</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2" name="TextBox 11">
            <a:extLst>
              <a:ext uri="{FF2B5EF4-FFF2-40B4-BE49-F238E27FC236}">
                <a16:creationId xmlns:a16="http://schemas.microsoft.com/office/drawing/2014/main" id="{C42D9745-4DEE-417D-8822-0DFF7CD96C0E}"/>
              </a:ext>
            </a:extLst>
          </p:cNvPr>
          <p:cNvSpPr txBox="1"/>
          <p:nvPr/>
        </p:nvSpPr>
        <p:spPr>
          <a:xfrm>
            <a:off x="2217850" y="2256148"/>
            <a:ext cx="4572000" cy="923330"/>
          </a:xfrm>
          <a:prstGeom prst="rect">
            <a:avLst/>
          </a:prstGeom>
          <a:noFill/>
        </p:spPr>
        <p:txBody>
          <a:bodyPr wrap="square">
            <a:spAutoFit/>
          </a:bodyPr>
          <a:lstStyle/>
          <a:p>
            <a:r>
              <a:rPr lang="en-US" sz="1800" b="0" i="0" dirty="0">
                <a:solidFill>
                  <a:srgbClr val="333333"/>
                </a:solidFill>
                <a:effectLst/>
                <a:latin typeface="inter-regular"/>
              </a:rPr>
              <a:t>The python </a:t>
            </a:r>
            <a:r>
              <a:rPr lang="en-US" sz="1800" b="1" i="0" dirty="0">
                <a:solidFill>
                  <a:srgbClr val="333333"/>
                </a:solidFill>
                <a:effectLst/>
                <a:latin typeface="inter-bold"/>
              </a:rPr>
              <a:t>map()</a:t>
            </a:r>
            <a:r>
              <a:rPr lang="en-US" sz="1800" b="0" i="0" dirty="0">
                <a:solidFill>
                  <a:srgbClr val="333333"/>
                </a:solidFill>
                <a:effectLst/>
                <a:latin typeface="inter-regular"/>
              </a:rPr>
              <a:t> function is used to return a list of results after applying a given function to each item of an </a:t>
            </a:r>
            <a:r>
              <a:rPr lang="en-US" sz="1800" b="0" i="0" dirty="0" err="1">
                <a:solidFill>
                  <a:srgbClr val="333333"/>
                </a:solidFill>
                <a:effectLst/>
                <a:latin typeface="inter-regular"/>
              </a:rPr>
              <a:t>iterable</a:t>
            </a:r>
            <a:r>
              <a:rPr lang="en-US" sz="1800" b="0" i="0" dirty="0">
                <a:solidFill>
                  <a:srgbClr val="333333"/>
                </a:solidFill>
                <a:effectLst/>
                <a:latin typeface="inter-regular"/>
              </a:rPr>
              <a:t>(list, tuple etc.)</a:t>
            </a:r>
            <a:endParaRPr lang="en-IN" sz="1800" dirty="0"/>
          </a:p>
        </p:txBody>
      </p:sp>
    </p:spTree>
    <p:extLst>
      <p:ext uri="{BB962C8B-B14F-4D97-AF65-F5344CB8AC3E}">
        <p14:creationId xmlns:p14="http://schemas.microsoft.com/office/powerpoint/2010/main" val="3736977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Map</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 name="TextBox 12">
            <a:extLst>
              <a:ext uri="{FF2B5EF4-FFF2-40B4-BE49-F238E27FC236}">
                <a16:creationId xmlns:a16="http://schemas.microsoft.com/office/drawing/2014/main" id="{E75B3DDC-6D1C-40CA-BFAE-196413736DFC}"/>
              </a:ext>
            </a:extLst>
          </p:cNvPr>
          <p:cNvSpPr txBox="1"/>
          <p:nvPr/>
        </p:nvSpPr>
        <p:spPr>
          <a:xfrm>
            <a:off x="2286000" y="1665138"/>
            <a:ext cx="4572000" cy="1815882"/>
          </a:xfrm>
          <a:prstGeom prst="rect">
            <a:avLst/>
          </a:prstGeom>
          <a:noFill/>
        </p:spPr>
        <p:txBody>
          <a:bodyPr wrap="square">
            <a:spAutoFit/>
          </a:bodyPr>
          <a:lstStyle/>
          <a:p>
            <a:r>
              <a:rPr lang="en-IN" dirty="0"/>
              <a:t># Return double of n</a:t>
            </a:r>
          </a:p>
          <a:p>
            <a:r>
              <a:rPr lang="en-IN" dirty="0"/>
              <a:t>def addition(n):</a:t>
            </a:r>
          </a:p>
          <a:p>
            <a:r>
              <a:rPr lang="en-IN" dirty="0"/>
              <a:t>    return n + n</a:t>
            </a:r>
          </a:p>
          <a:p>
            <a:r>
              <a:rPr lang="en-IN" dirty="0"/>
              <a:t>  </a:t>
            </a:r>
          </a:p>
          <a:p>
            <a:r>
              <a:rPr lang="en-IN" dirty="0"/>
              <a:t># We double all numbers using map()</a:t>
            </a:r>
          </a:p>
          <a:p>
            <a:r>
              <a:rPr lang="en-IN" dirty="0"/>
              <a:t>numbers = (1, 2, 3, 4)</a:t>
            </a:r>
          </a:p>
          <a:p>
            <a:r>
              <a:rPr lang="en-IN" dirty="0"/>
              <a:t>result = map(addition, numbers)</a:t>
            </a:r>
          </a:p>
          <a:p>
            <a:r>
              <a:rPr lang="en-IN" dirty="0"/>
              <a:t>print(list(result))</a:t>
            </a:r>
          </a:p>
        </p:txBody>
      </p:sp>
    </p:spTree>
    <p:extLst>
      <p:ext uri="{BB962C8B-B14F-4D97-AF65-F5344CB8AC3E}">
        <p14:creationId xmlns:p14="http://schemas.microsoft.com/office/powerpoint/2010/main" val="2244979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Sort</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3" name="TextBox 12">
            <a:extLst>
              <a:ext uri="{FF2B5EF4-FFF2-40B4-BE49-F238E27FC236}">
                <a16:creationId xmlns:a16="http://schemas.microsoft.com/office/drawing/2014/main" id="{F3BAA457-73C3-4672-835E-5B9D21557574}"/>
              </a:ext>
            </a:extLst>
          </p:cNvPr>
          <p:cNvSpPr txBox="1"/>
          <p:nvPr/>
        </p:nvSpPr>
        <p:spPr>
          <a:xfrm>
            <a:off x="2217850" y="1447000"/>
            <a:ext cx="4572000" cy="2677656"/>
          </a:xfrm>
          <a:prstGeom prst="rect">
            <a:avLst/>
          </a:prstGeom>
          <a:noFill/>
        </p:spPr>
        <p:txBody>
          <a:bodyPr wrap="square">
            <a:spAutoFit/>
          </a:bodyPr>
          <a:lstStyle/>
          <a:p>
            <a:r>
              <a:rPr lang="en-IN" dirty="0"/>
              <a:t># A function that returns the 'year' value:</a:t>
            </a:r>
          </a:p>
          <a:p>
            <a:r>
              <a:rPr lang="en-IN" dirty="0"/>
              <a:t>def </a:t>
            </a:r>
            <a:r>
              <a:rPr lang="en-IN" dirty="0" err="1"/>
              <a:t>myFunc</a:t>
            </a:r>
            <a:r>
              <a:rPr lang="en-IN" dirty="0"/>
              <a:t>(e):</a:t>
            </a:r>
          </a:p>
          <a:p>
            <a:r>
              <a:rPr lang="en-IN" dirty="0"/>
              <a:t>  return e['year']</a:t>
            </a:r>
          </a:p>
          <a:p>
            <a:endParaRPr lang="en-IN" dirty="0"/>
          </a:p>
          <a:p>
            <a:r>
              <a:rPr lang="en-IN" dirty="0"/>
              <a:t>cars = [</a:t>
            </a:r>
          </a:p>
          <a:p>
            <a:r>
              <a:rPr lang="en-IN" dirty="0"/>
              <a:t>  {'car': 'Ford', 'year': 2005},</a:t>
            </a:r>
          </a:p>
          <a:p>
            <a:r>
              <a:rPr lang="en-IN" dirty="0"/>
              <a:t>  {'car': 'Mitsubishi', 'year': 2000},</a:t>
            </a:r>
          </a:p>
          <a:p>
            <a:r>
              <a:rPr lang="en-IN" dirty="0"/>
              <a:t>  {'car': 'BMW', 'year': 2019},</a:t>
            </a:r>
          </a:p>
          <a:p>
            <a:r>
              <a:rPr lang="en-IN" dirty="0"/>
              <a:t>  {'car': 'VW', 'year': 2011}</a:t>
            </a:r>
          </a:p>
          <a:p>
            <a:r>
              <a:rPr lang="en-IN" dirty="0"/>
              <a:t>]</a:t>
            </a:r>
          </a:p>
          <a:p>
            <a:endParaRPr lang="en-IN" dirty="0"/>
          </a:p>
          <a:p>
            <a:r>
              <a:rPr lang="en-IN" dirty="0" err="1"/>
              <a:t>cars.sort</a:t>
            </a:r>
            <a:r>
              <a:rPr lang="en-IN" dirty="0"/>
              <a:t>(key=</a:t>
            </a:r>
            <a:r>
              <a:rPr lang="en-IN" dirty="0" err="1"/>
              <a:t>myFunc</a:t>
            </a:r>
            <a:r>
              <a:rPr lang="en-IN" dirty="0"/>
              <a:t>)</a:t>
            </a:r>
          </a:p>
        </p:txBody>
      </p:sp>
    </p:spTree>
    <p:extLst>
      <p:ext uri="{BB962C8B-B14F-4D97-AF65-F5344CB8AC3E}">
        <p14:creationId xmlns:p14="http://schemas.microsoft.com/office/powerpoint/2010/main" val="3683647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Reduce</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2" name="TextBox 11">
            <a:extLst>
              <a:ext uri="{FF2B5EF4-FFF2-40B4-BE49-F238E27FC236}">
                <a16:creationId xmlns:a16="http://schemas.microsoft.com/office/drawing/2014/main" id="{51F8636C-3A4D-46FA-8552-6B4BCE05AF67}"/>
              </a:ext>
            </a:extLst>
          </p:cNvPr>
          <p:cNvSpPr txBox="1"/>
          <p:nvPr/>
        </p:nvSpPr>
        <p:spPr>
          <a:xfrm>
            <a:off x="1765004" y="1697189"/>
            <a:ext cx="5790390" cy="954107"/>
          </a:xfrm>
          <a:prstGeom prst="rect">
            <a:avLst/>
          </a:prstGeom>
          <a:noFill/>
        </p:spPr>
        <p:txBody>
          <a:bodyPr wrap="square">
            <a:spAutoFit/>
          </a:bodyPr>
          <a:lstStyle/>
          <a:p>
            <a:r>
              <a:rPr lang="en-US" b="0" i="0" dirty="0">
                <a:solidFill>
                  <a:srgbClr val="202124"/>
                </a:solidFill>
                <a:effectLst/>
                <a:latin typeface="arial" panose="020B0604020202020204" pitchFamily="34" charset="0"/>
              </a:rPr>
              <a:t>Python's reduce() is a function that </a:t>
            </a:r>
            <a:r>
              <a:rPr lang="en-US" b="1" i="0" dirty="0">
                <a:solidFill>
                  <a:srgbClr val="202124"/>
                </a:solidFill>
                <a:effectLst/>
                <a:latin typeface="arial" panose="020B0604020202020204" pitchFamily="34" charset="0"/>
              </a:rPr>
              <a:t>implements a mathematical technique called folding or reduction</a:t>
            </a:r>
            <a:r>
              <a:rPr lang="en-US" b="0" i="0" dirty="0">
                <a:solidFill>
                  <a:srgbClr val="202124"/>
                </a:solidFill>
                <a:effectLst/>
                <a:latin typeface="arial" panose="020B0604020202020204" pitchFamily="34" charset="0"/>
              </a:rPr>
              <a:t>. reduce() is useful when you need to apply a function to an </a:t>
            </a:r>
            <a:r>
              <a:rPr lang="en-US" b="0" i="0" dirty="0" err="1">
                <a:solidFill>
                  <a:srgbClr val="202124"/>
                </a:solidFill>
                <a:effectLst/>
                <a:latin typeface="arial" panose="020B0604020202020204" pitchFamily="34" charset="0"/>
              </a:rPr>
              <a:t>iterable</a:t>
            </a:r>
            <a:r>
              <a:rPr lang="en-US" b="0" i="0" dirty="0">
                <a:solidFill>
                  <a:srgbClr val="202124"/>
                </a:solidFill>
                <a:effectLst/>
                <a:latin typeface="arial" panose="020B0604020202020204" pitchFamily="34" charset="0"/>
              </a:rPr>
              <a:t> and reduce it to a single cumulative value.</a:t>
            </a:r>
            <a:endParaRPr lang="en-IN" dirty="0"/>
          </a:p>
        </p:txBody>
      </p:sp>
    </p:spTree>
    <p:extLst>
      <p:ext uri="{BB962C8B-B14F-4D97-AF65-F5344CB8AC3E}">
        <p14:creationId xmlns:p14="http://schemas.microsoft.com/office/powerpoint/2010/main" val="1241145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9"/>
          <p:cNvSpPr txBox="1"/>
          <p:nvPr/>
        </p:nvSpPr>
        <p:spPr>
          <a:xfrm>
            <a:off x="497100" y="657200"/>
            <a:ext cx="8149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a:solidFill>
                  <a:srgbClr val="243168"/>
                </a:solidFill>
                <a:latin typeface="Nunito"/>
                <a:ea typeface="Nunito"/>
                <a:cs typeface="Nunito"/>
                <a:sym typeface="Nunito"/>
              </a:rPr>
              <a:t>Reduce</a:t>
            </a:r>
            <a:endParaRPr sz="3600" b="1" dirty="0">
              <a:solidFill>
                <a:srgbClr val="243168"/>
              </a:solidFill>
              <a:latin typeface="Nunito"/>
              <a:ea typeface="Nunito"/>
              <a:cs typeface="Nunito"/>
              <a:sym typeface="Nunito"/>
            </a:endParaRPr>
          </a:p>
          <a:p>
            <a:pPr marL="0" lvl="0" indent="0" algn="ctr" rtl="0">
              <a:spcBef>
                <a:spcPts val="0"/>
              </a:spcBef>
              <a:spcAft>
                <a:spcPts val="0"/>
              </a:spcAft>
              <a:buNone/>
            </a:pPr>
            <a:endParaRPr sz="3600" dirty="0">
              <a:solidFill>
                <a:srgbClr val="243168"/>
              </a:solidFill>
              <a:latin typeface="Nunito ExtraBold"/>
              <a:ea typeface="Nunito ExtraBold"/>
              <a:cs typeface="Nunito ExtraBold"/>
              <a:sym typeface="Nunito ExtraBold"/>
            </a:endParaRPr>
          </a:p>
        </p:txBody>
      </p:sp>
      <p:grpSp>
        <p:nvGrpSpPr>
          <p:cNvPr id="297" name="Google Shape;297;p39"/>
          <p:cNvGrpSpPr/>
          <p:nvPr/>
        </p:nvGrpSpPr>
        <p:grpSpPr>
          <a:xfrm>
            <a:off x="0" y="5000700"/>
            <a:ext cx="9144000" cy="142800"/>
            <a:chOff x="0" y="0"/>
            <a:chExt cx="9144000" cy="142800"/>
          </a:xfrm>
        </p:grpSpPr>
        <p:sp>
          <p:nvSpPr>
            <p:cNvPr id="298" name="Google Shape;298;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99" name="Google Shape;299;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0" name="Google Shape;300;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1" name="Google Shape;301;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02" name="Google Shape;302;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303" name="Google Shape;303;p3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304" name="Google Shape;304;p3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5" name="Picture 4">
            <a:extLst>
              <a:ext uri="{FF2B5EF4-FFF2-40B4-BE49-F238E27FC236}">
                <a16:creationId xmlns:a16="http://schemas.microsoft.com/office/drawing/2014/main" id="{785ACE50-E6E9-41AD-A0A3-E127622E8241}"/>
              </a:ext>
            </a:extLst>
          </p:cNvPr>
          <p:cNvPicPr>
            <a:picLocks noChangeAspect="1"/>
          </p:cNvPicPr>
          <p:nvPr/>
        </p:nvPicPr>
        <p:blipFill>
          <a:blip r:embed="rId4"/>
          <a:stretch>
            <a:fillRect/>
          </a:stretch>
        </p:blipFill>
        <p:spPr>
          <a:xfrm>
            <a:off x="2145119" y="1444619"/>
            <a:ext cx="5257800" cy="2371725"/>
          </a:xfrm>
          <a:prstGeom prst="rect">
            <a:avLst/>
          </a:prstGeom>
        </p:spPr>
      </p:pic>
    </p:spTree>
    <p:extLst>
      <p:ext uri="{BB962C8B-B14F-4D97-AF65-F5344CB8AC3E}">
        <p14:creationId xmlns:p14="http://schemas.microsoft.com/office/powerpoint/2010/main" val="2474931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1"/>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dk2"/>
                </a:solidFill>
                <a:latin typeface="Nunito"/>
                <a:ea typeface="Nunito"/>
                <a:cs typeface="Nunito"/>
                <a:sym typeface="Nunito"/>
              </a:rPr>
              <a:t>			Closure concept</a:t>
            </a:r>
            <a:endParaRPr sz="3600" b="1" dirty="0">
              <a:solidFill>
                <a:schemeClr val="dk2"/>
              </a:solidFill>
              <a:latin typeface="Nunito"/>
              <a:ea typeface="Nunito"/>
              <a:cs typeface="Nunito"/>
              <a:sym typeface="Nunito"/>
            </a:endParaRPr>
          </a:p>
        </p:txBody>
      </p:sp>
      <p:pic>
        <p:nvPicPr>
          <p:cNvPr id="326" name="Google Shape;326;p41"/>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327" name="Google Shape;327;p41"/>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28" name="Google Shape;328;p41"/>
          <p:cNvGrpSpPr/>
          <p:nvPr/>
        </p:nvGrpSpPr>
        <p:grpSpPr>
          <a:xfrm>
            <a:off x="0" y="5000700"/>
            <a:ext cx="9144000" cy="142800"/>
            <a:chOff x="0" y="0"/>
            <a:chExt cx="9144000" cy="142800"/>
          </a:xfrm>
        </p:grpSpPr>
        <p:sp>
          <p:nvSpPr>
            <p:cNvPr id="329" name="Google Shape;329;p4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0" name="Google Shape;330;p4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1" name="Google Shape;331;p4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2" name="Google Shape;332;p4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33" name="Google Shape;333;p4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15" name="TextBox 14">
            <a:extLst>
              <a:ext uri="{FF2B5EF4-FFF2-40B4-BE49-F238E27FC236}">
                <a16:creationId xmlns:a16="http://schemas.microsoft.com/office/drawing/2014/main" id="{5F0ACD26-132C-4C65-820A-49A14A5E91CC}"/>
              </a:ext>
            </a:extLst>
          </p:cNvPr>
          <p:cNvSpPr txBox="1"/>
          <p:nvPr/>
        </p:nvSpPr>
        <p:spPr>
          <a:xfrm>
            <a:off x="2009553" y="1358863"/>
            <a:ext cx="5061099" cy="2893100"/>
          </a:xfrm>
          <a:prstGeom prst="rect">
            <a:avLst/>
          </a:prstGeom>
          <a:noFill/>
        </p:spPr>
        <p:txBody>
          <a:bodyPr wrap="square">
            <a:spAutoFit/>
          </a:bodyPr>
          <a:lstStyle/>
          <a:p>
            <a:endParaRPr lang="en-IN" dirty="0"/>
          </a:p>
          <a:p>
            <a:r>
              <a:rPr lang="en-IN" b="1" dirty="0"/>
              <a:t># Python program to illustrate # nested functions:</a:t>
            </a:r>
          </a:p>
          <a:p>
            <a:endParaRPr lang="en-IN" dirty="0"/>
          </a:p>
          <a:p>
            <a:r>
              <a:rPr lang="en-IN" dirty="0"/>
              <a:t>def </a:t>
            </a:r>
            <a:r>
              <a:rPr lang="en-IN" dirty="0" err="1"/>
              <a:t>outerFunction</a:t>
            </a:r>
            <a:r>
              <a:rPr lang="en-IN" dirty="0"/>
              <a:t>(text):</a:t>
            </a:r>
          </a:p>
          <a:p>
            <a:r>
              <a:rPr lang="en-IN" dirty="0"/>
              <a:t>    text = text</a:t>
            </a:r>
          </a:p>
          <a:p>
            <a:r>
              <a:rPr lang="en-IN" dirty="0"/>
              <a:t> </a:t>
            </a:r>
          </a:p>
          <a:p>
            <a:r>
              <a:rPr lang="en-IN" dirty="0"/>
              <a:t>    def </a:t>
            </a:r>
            <a:r>
              <a:rPr lang="en-IN" dirty="0" err="1"/>
              <a:t>innerFunction</a:t>
            </a:r>
            <a:r>
              <a:rPr lang="en-IN" dirty="0"/>
              <a:t>():</a:t>
            </a:r>
          </a:p>
          <a:p>
            <a:r>
              <a:rPr lang="en-IN" dirty="0"/>
              <a:t>        print(text)</a:t>
            </a:r>
          </a:p>
          <a:p>
            <a:r>
              <a:rPr lang="en-IN" dirty="0"/>
              <a:t> </a:t>
            </a:r>
          </a:p>
          <a:p>
            <a:r>
              <a:rPr lang="en-IN" dirty="0"/>
              <a:t>    </a:t>
            </a:r>
            <a:r>
              <a:rPr lang="en-IN" dirty="0" err="1"/>
              <a:t>innerFunction</a:t>
            </a:r>
            <a:r>
              <a:rPr lang="en-IN" dirty="0"/>
              <a:t>()</a:t>
            </a:r>
          </a:p>
          <a:p>
            <a:r>
              <a:rPr lang="en-IN" dirty="0"/>
              <a:t> </a:t>
            </a:r>
          </a:p>
          <a:p>
            <a:r>
              <a:rPr lang="en-IN" dirty="0"/>
              <a:t>if __name__ == '__main__':</a:t>
            </a:r>
          </a:p>
          <a:p>
            <a:r>
              <a:rPr lang="en-IN" dirty="0"/>
              <a:t>    </a:t>
            </a:r>
            <a:r>
              <a:rPr lang="en-IN" dirty="0" err="1"/>
              <a:t>outerFunction</a:t>
            </a:r>
            <a:r>
              <a:rPr lang="en-IN" dirty="0"/>
              <a:t>('Hey!')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9BAEA-A319-4E33-BC1D-556A479541E9}"/>
              </a:ext>
            </a:extLst>
          </p:cNvPr>
          <p:cNvSpPr>
            <a:spLocks noGrp="1"/>
          </p:cNvSpPr>
          <p:nvPr>
            <p:ph type="title"/>
          </p:nvPr>
        </p:nvSpPr>
        <p:spPr>
          <a:xfrm>
            <a:off x="249677" y="224108"/>
            <a:ext cx="8368200" cy="686100"/>
          </a:xfrm>
        </p:spPr>
        <p:txBody>
          <a:bodyPr/>
          <a:lstStyle/>
          <a:p>
            <a:r>
              <a:rPr lang="en-US" dirty="0">
                <a:solidFill>
                  <a:schemeClr val="bg2"/>
                </a:solidFill>
              </a:rPr>
              <a:t>Closure concepts</a:t>
            </a:r>
            <a:endParaRPr lang="en-IN" dirty="0">
              <a:solidFill>
                <a:schemeClr val="bg2"/>
              </a:solidFill>
            </a:endParaRPr>
          </a:p>
        </p:txBody>
      </p:sp>
      <p:sp>
        <p:nvSpPr>
          <p:cNvPr id="6" name="TextBox 5">
            <a:extLst>
              <a:ext uri="{FF2B5EF4-FFF2-40B4-BE49-F238E27FC236}">
                <a16:creationId xmlns:a16="http://schemas.microsoft.com/office/drawing/2014/main" id="{9BF66146-ECB0-41BA-AFBB-7952A270DF21}"/>
              </a:ext>
            </a:extLst>
          </p:cNvPr>
          <p:cNvSpPr txBox="1"/>
          <p:nvPr/>
        </p:nvSpPr>
        <p:spPr>
          <a:xfrm>
            <a:off x="1318437" y="1361488"/>
            <a:ext cx="7931889" cy="3108543"/>
          </a:xfrm>
          <a:prstGeom prst="rect">
            <a:avLst/>
          </a:prstGeom>
          <a:noFill/>
        </p:spPr>
        <p:txBody>
          <a:bodyPr wrap="square">
            <a:spAutoFit/>
          </a:bodyPr>
          <a:lstStyle/>
          <a:p>
            <a:r>
              <a:rPr lang="en-IN" b="1" dirty="0"/>
              <a:t># Python program to illustrate   # closures</a:t>
            </a:r>
          </a:p>
          <a:p>
            <a:r>
              <a:rPr lang="en-IN" dirty="0"/>
              <a:t>def </a:t>
            </a:r>
            <a:r>
              <a:rPr lang="en-IN" dirty="0" err="1"/>
              <a:t>outerFunction</a:t>
            </a:r>
            <a:r>
              <a:rPr lang="en-IN" dirty="0"/>
              <a:t>(text):</a:t>
            </a:r>
          </a:p>
          <a:p>
            <a:r>
              <a:rPr lang="en-IN" dirty="0"/>
              <a:t>    text = text</a:t>
            </a:r>
          </a:p>
          <a:p>
            <a:r>
              <a:rPr lang="en-IN" dirty="0"/>
              <a:t> </a:t>
            </a:r>
          </a:p>
          <a:p>
            <a:r>
              <a:rPr lang="en-IN" dirty="0"/>
              <a:t>    def </a:t>
            </a:r>
            <a:r>
              <a:rPr lang="en-IN" dirty="0" err="1"/>
              <a:t>innerFunction</a:t>
            </a:r>
            <a:r>
              <a:rPr lang="en-IN" dirty="0"/>
              <a:t>():</a:t>
            </a:r>
          </a:p>
          <a:p>
            <a:r>
              <a:rPr lang="en-IN" dirty="0"/>
              <a:t>        print(text)</a:t>
            </a:r>
          </a:p>
          <a:p>
            <a:r>
              <a:rPr lang="en-IN" dirty="0"/>
              <a:t> </a:t>
            </a:r>
          </a:p>
          <a:p>
            <a:r>
              <a:rPr lang="en-IN" dirty="0"/>
              <a:t>    # Note we are returning function</a:t>
            </a:r>
          </a:p>
          <a:p>
            <a:r>
              <a:rPr lang="en-IN" dirty="0"/>
              <a:t>    # WITHOUT parenthesis</a:t>
            </a:r>
          </a:p>
          <a:p>
            <a:r>
              <a:rPr lang="en-IN" dirty="0"/>
              <a:t>    return </a:t>
            </a:r>
            <a:r>
              <a:rPr lang="en-IN" dirty="0" err="1"/>
              <a:t>innerFunction</a:t>
            </a:r>
            <a:r>
              <a:rPr lang="en-IN" dirty="0"/>
              <a:t> </a:t>
            </a:r>
          </a:p>
          <a:p>
            <a:r>
              <a:rPr lang="en-IN" dirty="0"/>
              <a:t> </a:t>
            </a:r>
          </a:p>
          <a:p>
            <a:r>
              <a:rPr lang="en-IN" dirty="0"/>
              <a:t>if __name__ == '__main__':</a:t>
            </a:r>
          </a:p>
          <a:p>
            <a:r>
              <a:rPr lang="en-IN" dirty="0"/>
              <a:t>    </a:t>
            </a:r>
            <a:r>
              <a:rPr lang="en-IN" dirty="0" err="1"/>
              <a:t>myFunction</a:t>
            </a:r>
            <a:r>
              <a:rPr lang="en-IN" dirty="0"/>
              <a:t> = </a:t>
            </a:r>
            <a:r>
              <a:rPr lang="en-IN" dirty="0" err="1"/>
              <a:t>outerFunction</a:t>
            </a:r>
            <a:r>
              <a:rPr lang="en-IN" dirty="0"/>
              <a:t>('Hey!')</a:t>
            </a:r>
          </a:p>
          <a:p>
            <a:r>
              <a:rPr lang="en-IN" dirty="0"/>
              <a:t>    </a:t>
            </a:r>
            <a:r>
              <a:rPr lang="en-IN" dirty="0" err="1"/>
              <a:t>myFunction</a:t>
            </a:r>
            <a:r>
              <a:rPr lang="en-IN" dirty="0"/>
              <a:t>()</a:t>
            </a:r>
          </a:p>
        </p:txBody>
      </p:sp>
    </p:spTree>
    <p:extLst>
      <p:ext uri="{BB962C8B-B14F-4D97-AF65-F5344CB8AC3E}">
        <p14:creationId xmlns:p14="http://schemas.microsoft.com/office/powerpoint/2010/main" val="910769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0"/>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solidFill>
                  <a:schemeClr val="dk2"/>
                </a:solidFill>
                <a:latin typeface="Nunito"/>
                <a:ea typeface="Nunito"/>
                <a:cs typeface="Nunito"/>
                <a:sym typeface="Nunito"/>
              </a:rPr>
              <a:t>Iterator</a:t>
            </a:r>
            <a:endParaRPr sz="3600" b="1" dirty="0">
              <a:solidFill>
                <a:schemeClr val="dk2"/>
              </a:solidFill>
              <a:latin typeface="Nunito"/>
              <a:ea typeface="Nunito"/>
              <a:cs typeface="Nunito"/>
              <a:sym typeface="Nunito"/>
            </a:endParaRPr>
          </a:p>
        </p:txBody>
      </p:sp>
      <p:sp>
        <p:nvSpPr>
          <p:cNvPr id="311" name="Google Shape;311;p40"/>
          <p:cNvSpPr txBox="1">
            <a:spLocks noGrp="1"/>
          </p:cNvSpPr>
          <p:nvPr>
            <p:ph type="body" idx="1"/>
          </p:nvPr>
        </p:nvSpPr>
        <p:spPr>
          <a:xfrm>
            <a:off x="483000" y="1533038"/>
            <a:ext cx="8661000" cy="3078900"/>
          </a:xfrm>
          <a:prstGeom prst="rect">
            <a:avLst/>
          </a:prstGeom>
          <a:noFill/>
          <a:ln>
            <a:noFill/>
          </a:ln>
        </p:spPr>
        <p:txBody>
          <a:bodyPr spcFirstLastPara="1" wrap="square" lIns="91425" tIns="91425" rIns="91425" bIns="91425" anchor="t" anchorCtr="0">
            <a:noAutofit/>
          </a:bodyPr>
          <a:lstStyle/>
          <a:p>
            <a:pPr marL="457200" marR="838200" lvl="0" indent="-349250" algn="just" rtl="0">
              <a:lnSpc>
                <a:spcPct val="115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Python type that can be used with a for loop.</a:t>
            </a:r>
            <a:endParaRPr sz="1900" dirty="0">
              <a:solidFill>
                <a:srgbClr val="434343"/>
              </a:solidFill>
              <a:latin typeface="Nunito"/>
              <a:ea typeface="Nunito"/>
              <a:cs typeface="Nunito"/>
              <a:sym typeface="Nunito"/>
            </a:endParaRPr>
          </a:p>
          <a:p>
            <a:pPr marL="457200" marR="838200" lvl="0" indent="-349250" algn="just" rtl="0">
              <a:lnSpc>
                <a:spcPct val="115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Python </a:t>
            </a:r>
            <a:r>
              <a:rPr lang="en" sz="1900" i="1" dirty="0">
                <a:solidFill>
                  <a:srgbClr val="434343"/>
                </a:solidFill>
                <a:latin typeface="Nunito"/>
                <a:ea typeface="Nunito"/>
                <a:cs typeface="Nunito"/>
                <a:sym typeface="Nunito"/>
              </a:rPr>
              <a:t>lists, tuples, dicts and sets </a:t>
            </a:r>
            <a:r>
              <a:rPr lang="en" sz="1900" dirty="0">
                <a:solidFill>
                  <a:srgbClr val="434343"/>
                </a:solidFill>
                <a:latin typeface="Nunito"/>
                <a:ea typeface="Nunito"/>
                <a:cs typeface="Nunito"/>
                <a:sym typeface="Nunito"/>
              </a:rPr>
              <a:t>are all examples of inbuilt iterators</a:t>
            </a:r>
            <a:endParaRPr sz="1900" dirty="0">
              <a:solidFill>
                <a:srgbClr val="434343"/>
              </a:solidFill>
              <a:latin typeface="Nunito"/>
              <a:ea typeface="Nunito"/>
              <a:cs typeface="Nunito"/>
              <a:sym typeface="Nunito"/>
            </a:endParaRPr>
          </a:p>
          <a:p>
            <a:pPr marL="457200" marR="838200" lvl="0" indent="-349250" algn="just" rtl="0">
              <a:lnSpc>
                <a:spcPct val="115000"/>
              </a:lnSpc>
              <a:spcBef>
                <a:spcPts val="1000"/>
              </a:spcBef>
              <a:spcAft>
                <a:spcPts val="0"/>
              </a:spcAft>
              <a:buClr>
                <a:srgbClr val="434343"/>
              </a:buClr>
              <a:buSzPts val="1900"/>
              <a:buFont typeface="Nunito"/>
              <a:buChar char="●"/>
            </a:pPr>
            <a:r>
              <a:rPr lang="en" sz="1900" dirty="0">
                <a:solidFill>
                  <a:srgbClr val="434343"/>
                </a:solidFill>
                <a:latin typeface="Nunito"/>
                <a:ea typeface="Nunito"/>
                <a:cs typeface="Nunito"/>
                <a:sym typeface="Nunito"/>
              </a:rPr>
              <a:t>__iter__ method that is called on initialization of an iterator. This should return an object that has a next method (In python 3 this is changed to __next__).</a:t>
            </a:r>
            <a:endParaRPr sz="1900" dirty="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marR="8382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406400" marR="838200" lvl="0" indent="-34290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63500" marR="68580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406400" lvl="0" indent="-34290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endParaRPr sz="1900" dirty="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900" dirty="0">
              <a:solidFill>
                <a:srgbClr val="434343"/>
              </a:solidFill>
              <a:latin typeface="Nunito"/>
              <a:ea typeface="Nunito"/>
              <a:cs typeface="Nunito"/>
              <a:sym typeface="Nunito"/>
            </a:endParaRPr>
          </a:p>
        </p:txBody>
      </p:sp>
      <p:pic>
        <p:nvPicPr>
          <p:cNvPr id="312" name="Google Shape;312;p40"/>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313" name="Google Shape;313;p40"/>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14" name="Google Shape;314;p40"/>
          <p:cNvGrpSpPr/>
          <p:nvPr/>
        </p:nvGrpSpPr>
        <p:grpSpPr>
          <a:xfrm>
            <a:off x="0" y="5000700"/>
            <a:ext cx="9144000" cy="142800"/>
            <a:chOff x="0" y="0"/>
            <a:chExt cx="9144000" cy="142800"/>
          </a:xfrm>
        </p:grpSpPr>
        <p:sp>
          <p:nvSpPr>
            <p:cNvPr id="315" name="Google Shape;315;p4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6" name="Google Shape;316;p4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7" name="Google Shape;317;p4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8" name="Google Shape;318;p4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9" name="Google Shape;319;p4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C048-D506-447A-B506-2208E1197DCC}"/>
              </a:ext>
            </a:extLst>
          </p:cNvPr>
          <p:cNvSpPr>
            <a:spLocks noGrp="1"/>
          </p:cNvSpPr>
          <p:nvPr>
            <p:ph type="title"/>
          </p:nvPr>
        </p:nvSpPr>
        <p:spPr/>
        <p:txBody>
          <a:bodyPr/>
          <a:lstStyle/>
          <a:p>
            <a:r>
              <a:rPr lang="en" sz="3200" b="1" dirty="0">
                <a:solidFill>
                  <a:schemeClr val="dk2"/>
                </a:solidFill>
                <a:latin typeface="Nunito"/>
                <a:ea typeface="Nunito"/>
                <a:cs typeface="Nunito"/>
                <a:sym typeface="Nunito"/>
              </a:rPr>
              <a:t>Iterator</a:t>
            </a:r>
            <a:endParaRPr lang="en-IN" dirty="0"/>
          </a:p>
        </p:txBody>
      </p:sp>
      <p:sp>
        <p:nvSpPr>
          <p:cNvPr id="3" name="Text Placeholder 2">
            <a:extLst>
              <a:ext uri="{FF2B5EF4-FFF2-40B4-BE49-F238E27FC236}">
                <a16:creationId xmlns:a16="http://schemas.microsoft.com/office/drawing/2014/main" id="{E79AE759-5965-4CD4-A69B-76C100A8B023}"/>
              </a:ext>
            </a:extLst>
          </p:cNvPr>
          <p:cNvSpPr>
            <a:spLocks noGrp="1"/>
          </p:cNvSpPr>
          <p:nvPr>
            <p:ph type="body" idx="1"/>
          </p:nvPr>
        </p:nvSpPr>
        <p:spPr>
          <a:xfrm>
            <a:off x="387900" y="1713109"/>
            <a:ext cx="8368199" cy="3078900"/>
          </a:xfrm>
        </p:spPr>
        <p:txBody>
          <a:bodyPr/>
          <a:lstStyle/>
          <a:p>
            <a:r>
              <a:rPr lang="en-US" sz="1900" i="1" dirty="0">
                <a:solidFill>
                  <a:srgbClr val="434343"/>
                </a:solidFill>
                <a:latin typeface="Nunito"/>
              </a:rPr>
              <a:t>Iterators are objects that allow you to traverse through all the elements of a collection and return one element at a time.</a:t>
            </a:r>
            <a:endParaRPr lang="en-IN" sz="1900" i="1" dirty="0">
              <a:solidFill>
                <a:srgbClr val="434343"/>
              </a:solidFill>
              <a:latin typeface="Nunito"/>
            </a:endParaRPr>
          </a:p>
        </p:txBody>
      </p:sp>
    </p:spTree>
    <p:extLst>
      <p:ext uri="{BB962C8B-B14F-4D97-AF65-F5344CB8AC3E}">
        <p14:creationId xmlns:p14="http://schemas.microsoft.com/office/powerpoint/2010/main" val="343065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b="1">
                <a:solidFill>
                  <a:srgbClr val="243168"/>
                </a:solidFill>
                <a:latin typeface="Nunito"/>
                <a:ea typeface="Nunito"/>
                <a:cs typeface="Nunito"/>
                <a:sym typeface="Nunito"/>
              </a:rPr>
              <a:t>Introduction</a:t>
            </a:r>
            <a:endParaRPr sz="3600" b="1">
              <a:solidFill>
                <a:srgbClr val="243168"/>
              </a:solidFill>
              <a:latin typeface="Nunito"/>
              <a:ea typeface="Nunito"/>
              <a:cs typeface="Nunito"/>
              <a:sym typeface="Nunito"/>
            </a:endParaRPr>
          </a:p>
        </p:txBody>
      </p:sp>
      <p:sp>
        <p:nvSpPr>
          <p:cNvPr id="145" name="Google Shape;145;p28"/>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56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Till now we created programs using functions i.e. is a procedure oriented.</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Other way combine data and functions, wrap them and add them in a object. i.e. Object Oriented Programming.</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Class creates a new type. Object is an instance of the class.</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0"/>
              </a:spcAft>
              <a:buClr>
                <a:srgbClr val="434343"/>
              </a:buClr>
              <a:buSzPts val="1800"/>
              <a:buFont typeface="Nunito"/>
              <a:buChar char="●"/>
            </a:pPr>
            <a:r>
              <a:rPr lang="en" sz="1800">
                <a:solidFill>
                  <a:srgbClr val="434343"/>
                </a:solidFill>
                <a:latin typeface="Nunito"/>
                <a:ea typeface="Nunito"/>
                <a:cs typeface="Nunito"/>
                <a:sym typeface="Nunito"/>
              </a:rPr>
              <a:t>E.g Student Class. Object?</a:t>
            </a:r>
            <a:endParaRPr sz="1800">
              <a:solidFill>
                <a:srgbClr val="434343"/>
              </a:solidFill>
              <a:latin typeface="Nunito"/>
              <a:ea typeface="Nunito"/>
              <a:cs typeface="Nunito"/>
              <a:sym typeface="Nunito"/>
            </a:endParaRPr>
          </a:p>
          <a:p>
            <a:pPr marL="457200" lvl="0" indent="-342900" algn="just" rtl="0">
              <a:lnSpc>
                <a:spcPct val="115000"/>
              </a:lnSpc>
              <a:spcBef>
                <a:spcPts val="1000"/>
              </a:spcBef>
              <a:spcAft>
                <a:spcPts val="1000"/>
              </a:spcAft>
              <a:buClr>
                <a:srgbClr val="434343"/>
              </a:buClr>
              <a:buSzPts val="1800"/>
              <a:buFont typeface="Nunito"/>
              <a:buChar char="●"/>
            </a:pPr>
            <a:r>
              <a:rPr lang="en" sz="1800">
                <a:solidFill>
                  <a:srgbClr val="434343"/>
                </a:solidFill>
                <a:latin typeface="Nunito"/>
                <a:ea typeface="Nunito"/>
                <a:cs typeface="Nunito"/>
                <a:sym typeface="Nunito"/>
              </a:rPr>
              <a:t>Shape class</a:t>
            </a:r>
            <a:endParaRPr sz="1800">
              <a:solidFill>
                <a:srgbClr val="434343"/>
              </a:solidFill>
              <a:latin typeface="Nunito"/>
              <a:ea typeface="Nunito"/>
              <a:cs typeface="Nunito"/>
              <a:sym typeface="Nunito"/>
            </a:endParaRPr>
          </a:p>
        </p:txBody>
      </p:sp>
      <p:pic>
        <p:nvPicPr>
          <p:cNvPr id="146" name="Google Shape;146;p28"/>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47" name="Google Shape;147;p28"/>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48" name="Google Shape;148;p28"/>
          <p:cNvGrpSpPr/>
          <p:nvPr/>
        </p:nvGrpSpPr>
        <p:grpSpPr>
          <a:xfrm>
            <a:off x="0" y="5000700"/>
            <a:ext cx="9144000" cy="142800"/>
            <a:chOff x="0" y="0"/>
            <a:chExt cx="9144000" cy="142800"/>
          </a:xfrm>
        </p:grpSpPr>
        <p:sp>
          <p:nvSpPr>
            <p:cNvPr id="149" name="Google Shape;149;p28"/>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0" name="Google Shape;150;p28"/>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1" name="Google Shape;151;p28"/>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2" name="Google Shape;152;p28"/>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53" name="Google Shape;153;p28"/>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1C048-D506-447A-B506-2208E1197DCC}"/>
              </a:ext>
            </a:extLst>
          </p:cNvPr>
          <p:cNvSpPr>
            <a:spLocks noGrp="1"/>
          </p:cNvSpPr>
          <p:nvPr>
            <p:ph type="title"/>
          </p:nvPr>
        </p:nvSpPr>
        <p:spPr/>
        <p:txBody>
          <a:bodyPr/>
          <a:lstStyle/>
          <a:p>
            <a:r>
              <a:rPr lang="en" sz="3200" b="1" dirty="0">
                <a:solidFill>
                  <a:schemeClr val="dk2"/>
                </a:solidFill>
                <a:latin typeface="Nunito"/>
                <a:ea typeface="Nunito"/>
                <a:cs typeface="Nunito"/>
                <a:sym typeface="Nunito"/>
              </a:rPr>
              <a:t>Iterator</a:t>
            </a:r>
            <a:endParaRPr lang="en-IN" dirty="0"/>
          </a:p>
        </p:txBody>
      </p:sp>
      <p:sp>
        <p:nvSpPr>
          <p:cNvPr id="5" name="Text Placeholder 4">
            <a:extLst>
              <a:ext uri="{FF2B5EF4-FFF2-40B4-BE49-F238E27FC236}">
                <a16:creationId xmlns:a16="http://schemas.microsoft.com/office/drawing/2014/main" id="{26CBA82F-70FA-46E8-A35D-AA5A6A199C68}"/>
              </a:ext>
            </a:extLst>
          </p:cNvPr>
          <p:cNvSpPr>
            <a:spLocks noGrp="1"/>
          </p:cNvSpPr>
          <p:nvPr>
            <p:ph type="body" idx="1"/>
          </p:nvPr>
        </p:nvSpPr>
        <p:spPr>
          <a:xfrm>
            <a:off x="597987" y="1266541"/>
            <a:ext cx="7948026" cy="3078900"/>
          </a:xfrm>
        </p:spPr>
        <p:txBody>
          <a:bodyPr>
            <a:normAutofit fontScale="85000" lnSpcReduction="20000"/>
          </a:bodyPr>
          <a:lstStyle/>
          <a:p>
            <a:endParaRPr lang="en-US" dirty="0"/>
          </a:p>
          <a:p>
            <a:r>
              <a:rPr lang="en-US" b="1" dirty="0">
                <a:solidFill>
                  <a:schemeClr val="bg2"/>
                </a:solidFill>
              </a:rPr>
              <a:t># Here is an example of a python inbuilt iterator  # value can be anything which can be iterate</a:t>
            </a:r>
          </a:p>
          <a:p>
            <a:endParaRPr lang="en-US" dirty="0">
              <a:solidFill>
                <a:schemeClr val="bg2"/>
              </a:solidFill>
            </a:endParaRPr>
          </a:p>
          <a:p>
            <a:r>
              <a:rPr lang="en-US" dirty="0" err="1">
                <a:solidFill>
                  <a:schemeClr val="bg2"/>
                </a:solidFill>
              </a:rPr>
              <a:t>iterable_value</a:t>
            </a:r>
            <a:r>
              <a:rPr lang="en-US" dirty="0">
                <a:solidFill>
                  <a:schemeClr val="bg2"/>
                </a:solidFill>
              </a:rPr>
              <a:t> = </a:t>
            </a:r>
            <a:r>
              <a:rPr lang="en-US" dirty="0" err="1">
                <a:solidFill>
                  <a:schemeClr val="bg2"/>
                </a:solidFill>
              </a:rPr>
              <a:t>skillslash</a:t>
            </a:r>
            <a:r>
              <a:rPr lang="en-US" dirty="0">
                <a:solidFill>
                  <a:schemeClr val="bg2"/>
                </a:solidFill>
              </a:rPr>
              <a:t>'</a:t>
            </a:r>
          </a:p>
          <a:p>
            <a:r>
              <a:rPr lang="en-US" dirty="0" err="1">
                <a:solidFill>
                  <a:schemeClr val="bg2"/>
                </a:solidFill>
              </a:rPr>
              <a:t>iterable_obj</a:t>
            </a:r>
            <a:r>
              <a:rPr lang="en-US" dirty="0">
                <a:solidFill>
                  <a:schemeClr val="bg2"/>
                </a:solidFill>
              </a:rPr>
              <a:t> = </a:t>
            </a:r>
            <a:r>
              <a:rPr lang="en-US" dirty="0" err="1">
                <a:solidFill>
                  <a:schemeClr val="bg2"/>
                </a:solidFill>
              </a:rPr>
              <a:t>iter</a:t>
            </a:r>
            <a:r>
              <a:rPr lang="en-US" dirty="0">
                <a:solidFill>
                  <a:schemeClr val="bg2"/>
                </a:solidFill>
              </a:rPr>
              <a:t>(</a:t>
            </a:r>
            <a:r>
              <a:rPr lang="en-US" dirty="0" err="1">
                <a:solidFill>
                  <a:schemeClr val="bg2"/>
                </a:solidFill>
              </a:rPr>
              <a:t>iterable_value</a:t>
            </a:r>
            <a:r>
              <a:rPr lang="en-US" dirty="0">
                <a:solidFill>
                  <a:schemeClr val="bg2"/>
                </a:solidFill>
              </a:rPr>
              <a:t>)</a:t>
            </a:r>
          </a:p>
          <a:p>
            <a:r>
              <a:rPr lang="en-US" dirty="0">
                <a:solidFill>
                  <a:schemeClr val="bg2"/>
                </a:solidFill>
              </a:rPr>
              <a:t> </a:t>
            </a:r>
          </a:p>
          <a:p>
            <a:r>
              <a:rPr lang="en-US" dirty="0">
                <a:solidFill>
                  <a:schemeClr val="bg2"/>
                </a:solidFill>
              </a:rPr>
              <a:t>while True:</a:t>
            </a:r>
          </a:p>
          <a:p>
            <a:r>
              <a:rPr lang="en-US" dirty="0">
                <a:solidFill>
                  <a:schemeClr val="bg2"/>
                </a:solidFill>
              </a:rPr>
              <a:t>    try:</a:t>
            </a:r>
          </a:p>
          <a:p>
            <a:r>
              <a:rPr lang="en-US" dirty="0">
                <a:solidFill>
                  <a:schemeClr val="bg2"/>
                </a:solidFill>
              </a:rPr>
              <a:t> </a:t>
            </a:r>
          </a:p>
          <a:p>
            <a:r>
              <a:rPr lang="en-US" dirty="0">
                <a:solidFill>
                  <a:schemeClr val="bg2"/>
                </a:solidFill>
              </a:rPr>
              <a:t>        # Iterate by calling next</a:t>
            </a:r>
          </a:p>
          <a:p>
            <a:r>
              <a:rPr lang="en-US" dirty="0">
                <a:solidFill>
                  <a:schemeClr val="bg2"/>
                </a:solidFill>
              </a:rPr>
              <a:t>        item = next(</a:t>
            </a:r>
            <a:r>
              <a:rPr lang="en-US" dirty="0" err="1">
                <a:solidFill>
                  <a:schemeClr val="bg2"/>
                </a:solidFill>
              </a:rPr>
              <a:t>iterable_obj</a:t>
            </a:r>
            <a:r>
              <a:rPr lang="en-US" dirty="0">
                <a:solidFill>
                  <a:schemeClr val="bg2"/>
                </a:solidFill>
              </a:rPr>
              <a:t>)</a:t>
            </a:r>
          </a:p>
          <a:p>
            <a:r>
              <a:rPr lang="en-US" dirty="0">
                <a:solidFill>
                  <a:schemeClr val="bg2"/>
                </a:solidFill>
              </a:rPr>
              <a:t>        print(item)</a:t>
            </a:r>
          </a:p>
          <a:p>
            <a:r>
              <a:rPr lang="en-US" dirty="0">
                <a:solidFill>
                  <a:schemeClr val="bg2"/>
                </a:solidFill>
              </a:rPr>
              <a:t>    except </a:t>
            </a:r>
            <a:r>
              <a:rPr lang="en-US" dirty="0" err="1">
                <a:solidFill>
                  <a:schemeClr val="bg2"/>
                </a:solidFill>
              </a:rPr>
              <a:t>StopIteration</a:t>
            </a:r>
            <a:r>
              <a:rPr lang="en-US" dirty="0">
                <a:solidFill>
                  <a:schemeClr val="bg2"/>
                </a:solidFill>
              </a:rPr>
              <a:t>:</a:t>
            </a:r>
          </a:p>
          <a:p>
            <a:r>
              <a:rPr lang="en-US" dirty="0">
                <a:solidFill>
                  <a:schemeClr val="bg2"/>
                </a:solidFill>
              </a:rPr>
              <a:t> </a:t>
            </a:r>
          </a:p>
          <a:p>
            <a:r>
              <a:rPr lang="en-US" dirty="0">
                <a:solidFill>
                  <a:schemeClr val="bg2"/>
                </a:solidFill>
              </a:rPr>
              <a:t>        # exception will happen when iteration will over</a:t>
            </a:r>
          </a:p>
          <a:p>
            <a:r>
              <a:rPr lang="en-US" dirty="0">
                <a:solidFill>
                  <a:schemeClr val="bg2"/>
                </a:solidFill>
              </a:rPr>
              <a:t>        break</a:t>
            </a:r>
            <a:endParaRPr lang="en-IN" dirty="0">
              <a:solidFill>
                <a:schemeClr val="bg2"/>
              </a:solidFill>
            </a:endParaRPr>
          </a:p>
        </p:txBody>
      </p:sp>
    </p:spTree>
    <p:extLst>
      <p:ext uri="{BB962C8B-B14F-4D97-AF65-F5344CB8AC3E}">
        <p14:creationId xmlns:p14="http://schemas.microsoft.com/office/powerpoint/2010/main" val="3380303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EF2F-CD76-442C-88C5-C9AAB4EA2B16}"/>
              </a:ext>
            </a:extLst>
          </p:cNvPr>
          <p:cNvSpPr>
            <a:spLocks noGrp="1"/>
          </p:cNvSpPr>
          <p:nvPr>
            <p:ph type="title"/>
          </p:nvPr>
        </p:nvSpPr>
        <p:spPr/>
        <p:txBody>
          <a:bodyPr/>
          <a:lstStyle/>
          <a:p>
            <a:r>
              <a:rPr lang="en-US" b="1" dirty="0">
                <a:solidFill>
                  <a:schemeClr val="bg2"/>
                </a:solidFill>
              </a:rPr>
              <a:t>Iterator example</a:t>
            </a:r>
            <a:endParaRPr lang="en-IN" b="1" dirty="0">
              <a:solidFill>
                <a:schemeClr val="bg2"/>
              </a:solidFill>
            </a:endParaRPr>
          </a:p>
        </p:txBody>
      </p:sp>
      <p:sp>
        <p:nvSpPr>
          <p:cNvPr id="5" name="Rectangle 1">
            <a:extLst>
              <a:ext uri="{FF2B5EF4-FFF2-40B4-BE49-F238E27FC236}">
                <a16:creationId xmlns:a16="http://schemas.microsoft.com/office/drawing/2014/main" id="{E0B5C381-7570-4183-9A0C-657E31EAD611}"/>
              </a:ext>
            </a:extLst>
          </p:cNvPr>
          <p:cNvSpPr>
            <a:spLocks noGrp="1" noChangeArrowheads="1"/>
          </p:cNvSpPr>
          <p:nvPr>
            <p:ph type="body" idx="1"/>
          </p:nvPr>
        </p:nvSpPr>
        <p:spPr bwMode="auto">
          <a:xfrm>
            <a:off x="1205436" y="2269251"/>
            <a:ext cx="6733128"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A simple Python program to demonstrate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working of iterators using an example type</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8200"/>
                </a:solidFill>
                <a:effectLst/>
                <a:latin typeface="Consolas" panose="020B0609020204030204" pitchFamily="49" charset="0"/>
              </a:rPr>
              <a:t># that iterates from 10 to given value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2687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72C8-3187-4BAB-885B-08A008F82527}"/>
              </a:ext>
            </a:extLst>
          </p:cNvPr>
          <p:cNvSpPr>
            <a:spLocks noGrp="1"/>
          </p:cNvSpPr>
          <p:nvPr>
            <p:ph type="title"/>
          </p:nvPr>
        </p:nvSpPr>
        <p:spPr/>
        <p:txBody>
          <a:bodyPr>
            <a:normAutofit fontScale="90000"/>
          </a:bodyPr>
          <a:lstStyle/>
          <a:p>
            <a:r>
              <a:rPr lang="en-US" sz="3600" dirty="0">
                <a:solidFill>
                  <a:schemeClr val="bg2"/>
                </a:solidFill>
              </a:rPr>
              <a:t>eval()</a:t>
            </a:r>
            <a:endParaRPr lang="en-IN" sz="3600" dirty="0">
              <a:solidFill>
                <a:schemeClr val="bg2"/>
              </a:solidFill>
            </a:endParaRPr>
          </a:p>
        </p:txBody>
      </p:sp>
      <p:sp>
        <p:nvSpPr>
          <p:cNvPr id="3" name="Text Placeholder 2">
            <a:extLst>
              <a:ext uri="{FF2B5EF4-FFF2-40B4-BE49-F238E27FC236}">
                <a16:creationId xmlns:a16="http://schemas.microsoft.com/office/drawing/2014/main" id="{D1C24196-7EEF-4542-A7F2-65BA79AEF826}"/>
              </a:ext>
            </a:extLst>
          </p:cNvPr>
          <p:cNvSpPr>
            <a:spLocks noGrp="1"/>
          </p:cNvSpPr>
          <p:nvPr>
            <p:ph type="body" idx="1"/>
          </p:nvPr>
        </p:nvSpPr>
        <p:spPr>
          <a:xfrm>
            <a:off x="387899" y="1489825"/>
            <a:ext cx="8368199" cy="3078900"/>
          </a:xfrm>
        </p:spPr>
        <p:txBody>
          <a:bodyPr>
            <a:normAutofit/>
          </a:bodyPr>
          <a:lstStyle/>
          <a:p>
            <a:pPr marL="139700" indent="0">
              <a:buNone/>
            </a:pPr>
            <a:r>
              <a:rPr lang="en-US" sz="2000" b="1" dirty="0">
                <a:solidFill>
                  <a:schemeClr val="bg2"/>
                </a:solidFill>
              </a:rPr>
              <a:t>The eval() method returns the result evaluated from the expression</a:t>
            </a:r>
            <a:endParaRPr lang="en-IN" sz="2000" b="1" dirty="0">
              <a:solidFill>
                <a:schemeClr val="bg2"/>
              </a:solidFill>
            </a:endParaRPr>
          </a:p>
        </p:txBody>
      </p:sp>
    </p:spTree>
    <p:extLst>
      <p:ext uri="{BB962C8B-B14F-4D97-AF65-F5344CB8AC3E}">
        <p14:creationId xmlns:p14="http://schemas.microsoft.com/office/powerpoint/2010/main" val="39902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A3367AC-A9B1-49CD-8048-95F2BCF8CE2F}"/>
              </a:ext>
            </a:extLst>
          </p:cNvPr>
          <p:cNvSpPr>
            <a:spLocks noGrp="1"/>
          </p:cNvSpPr>
          <p:nvPr>
            <p:ph type="body" idx="1"/>
          </p:nvPr>
        </p:nvSpPr>
        <p:spPr>
          <a:xfrm>
            <a:off x="387899" y="1009403"/>
            <a:ext cx="5324131" cy="3559322"/>
          </a:xfrm>
        </p:spPr>
        <p:txBody>
          <a:bodyPr>
            <a:normAutofit fontScale="70000" lnSpcReduction="20000"/>
          </a:bodyPr>
          <a:lstStyle/>
          <a:p>
            <a:r>
              <a:rPr lang="en-US" dirty="0">
                <a:solidFill>
                  <a:schemeClr val="bg2"/>
                </a:solidFill>
              </a:rPr>
              <a:t>#The eval() method returns the result evaluated from the expression</a:t>
            </a:r>
          </a:p>
          <a:p>
            <a:r>
              <a:rPr lang="en-US" dirty="0">
                <a:solidFill>
                  <a:schemeClr val="bg2"/>
                </a:solidFill>
              </a:rPr>
              <a:t>x=1</a:t>
            </a:r>
          </a:p>
          <a:p>
            <a:r>
              <a:rPr lang="en-US" dirty="0">
                <a:solidFill>
                  <a:schemeClr val="bg2"/>
                </a:solidFill>
              </a:rPr>
              <a:t>print(eval("x+1"))</a:t>
            </a:r>
          </a:p>
          <a:p>
            <a:r>
              <a:rPr lang="en-US" dirty="0">
                <a:solidFill>
                  <a:schemeClr val="bg2"/>
                </a:solidFill>
              </a:rPr>
              <a:t>'''</a:t>
            </a:r>
          </a:p>
          <a:p>
            <a:r>
              <a:rPr lang="en-US" dirty="0">
                <a:solidFill>
                  <a:schemeClr val="bg2"/>
                </a:solidFill>
              </a:rPr>
              <a:t># Perimeter of Square</a:t>
            </a:r>
          </a:p>
          <a:p>
            <a:r>
              <a:rPr lang="en-US" dirty="0">
                <a:solidFill>
                  <a:schemeClr val="bg2"/>
                </a:solidFill>
              </a:rPr>
              <a:t>def </a:t>
            </a:r>
            <a:r>
              <a:rPr lang="en-US" dirty="0" err="1">
                <a:solidFill>
                  <a:schemeClr val="bg2"/>
                </a:solidFill>
              </a:rPr>
              <a:t>calculatePerimeter</a:t>
            </a:r>
            <a:r>
              <a:rPr lang="en-US" dirty="0">
                <a:solidFill>
                  <a:schemeClr val="bg2"/>
                </a:solidFill>
              </a:rPr>
              <a:t>(l):</a:t>
            </a:r>
          </a:p>
          <a:p>
            <a:r>
              <a:rPr lang="en-US" dirty="0">
                <a:solidFill>
                  <a:schemeClr val="bg2"/>
                </a:solidFill>
              </a:rPr>
              <a:t>    return 4*l</a:t>
            </a:r>
          </a:p>
          <a:p>
            <a:endParaRPr lang="en-US" dirty="0">
              <a:solidFill>
                <a:schemeClr val="bg2"/>
              </a:solidFill>
            </a:endParaRPr>
          </a:p>
          <a:p>
            <a:r>
              <a:rPr lang="en-US" dirty="0">
                <a:solidFill>
                  <a:schemeClr val="bg2"/>
                </a:solidFill>
              </a:rPr>
              <a:t># Area of Square</a:t>
            </a:r>
          </a:p>
          <a:p>
            <a:r>
              <a:rPr lang="en-US" dirty="0">
                <a:solidFill>
                  <a:schemeClr val="bg2"/>
                </a:solidFill>
              </a:rPr>
              <a:t>def </a:t>
            </a:r>
            <a:r>
              <a:rPr lang="en-US" dirty="0" err="1">
                <a:solidFill>
                  <a:schemeClr val="bg2"/>
                </a:solidFill>
              </a:rPr>
              <a:t>calculateArea</a:t>
            </a:r>
            <a:r>
              <a:rPr lang="en-US" dirty="0">
                <a:solidFill>
                  <a:schemeClr val="bg2"/>
                </a:solidFill>
              </a:rPr>
              <a:t>(l):</a:t>
            </a:r>
          </a:p>
          <a:p>
            <a:r>
              <a:rPr lang="en-US" dirty="0">
                <a:solidFill>
                  <a:schemeClr val="bg2"/>
                </a:solidFill>
              </a:rPr>
              <a:t>    return l*l</a:t>
            </a:r>
          </a:p>
          <a:p>
            <a:r>
              <a:rPr lang="en-US" dirty="0">
                <a:solidFill>
                  <a:schemeClr val="bg2"/>
                </a:solidFill>
              </a:rPr>
              <a:t>expression = input("Type a function: ")</a:t>
            </a:r>
          </a:p>
          <a:p>
            <a:r>
              <a:rPr lang="en-US" dirty="0">
                <a:solidFill>
                  <a:schemeClr val="bg2"/>
                </a:solidFill>
              </a:rPr>
              <a:t>for l in range(1, 5):</a:t>
            </a:r>
          </a:p>
          <a:p>
            <a:r>
              <a:rPr lang="en-US" dirty="0">
                <a:solidFill>
                  <a:schemeClr val="bg2"/>
                </a:solidFill>
              </a:rPr>
              <a:t>    if (expression == '</a:t>
            </a:r>
            <a:r>
              <a:rPr lang="en-US" dirty="0" err="1">
                <a:solidFill>
                  <a:schemeClr val="bg2"/>
                </a:solidFill>
              </a:rPr>
              <a:t>calculatePerimeter</a:t>
            </a:r>
            <a:r>
              <a:rPr lang="en-US" dirty="0">
                <a:solidFill>
                  <a:schemeClr val="bg2"/>
                </a:solidFill>
              </a:rPr>
              <a:t>(l)'):</a:t>
            </a:r>
          </a:p>
          <a:p>
            <a:r>
              <a:rPr lang="en-US" dirty="0">
                <a:solidFill>
                  <a:schemeClr val="bg2"/>
                </a:solidFill>
              </a:rPr>
              <a:t>        print("If length is ", l, ", Perimeter = ", eval(expression))</a:t>
            </a:r>
          </a:p>
          <a:p>
            <a:r>
              <a:rPr lang="en-US" dirty="0">
                <a:solidFill>
                  <a:schemeClr val="bg2"/>
                </a:solidFill>
              </a:rPr>
              <a:t>    </a:t>
            </a:r>
            <a:r>
              <a:rPr lang="en-US" dirty="0" err="1">
                <a:solidFill>
                  <a:schemeClr val="bg2"/>
                </a:solidFill>
              </a:rPr>
              <a:t>elif</a:t>
            </a:r>
            <a:r>
              <a:rPr lang="en-US" dirty="0">
                <a:solidFill>
                  <a:schemeClr val="bg2"/>
                </a:solidFill>
              </a:rPr>
              <a:t> (expression == '</a:t>
            </a:r>
            <a:r>
              <a:rPr lang="en-US" dirty="0" err="1">
                <a:solidFill>
                  <a:schemeClr val="bg2"/>
                </a:solidFill>
              </a:rPr>
              <a:t>calculateArea</a:t>
            </a:r>
            <a:r>
              <a:rPr lang="en-US" dirty="0">
                <a:solidFill>
                  <a:schemeClr val="bg2"/>
                </a:solidFill>
              </a:rPr>
              <a:t>(l)'):</a:t>
            </a:r>
          </a:p>
          <a:p>
            <a:r>
              <a:rPr lang="en-US" dirty="0">
                <a:solidFill>
                  <a:schemeClr val="bg2"/>
                </a:solidFill>
              </a:rPr>
              <a:t>        print("If length is ", l, ", Area = ", eval(expression))</a:t>
            </a:r>
          </a:p>
          <a:p>
            <a:r>
              <a:rPr lang="en-US" dirty="0">
                <a:solidFill>
                  <a:schemeClr val="bg2"/>
                </a:solidFill>
              </a:rPr>
              <a:t>    else:</a:t>
            </a:r>
          </a:p>
          <a:p>
            <a:r>
              <a:rPr lang="en-US" dirty="0">
                <a:solidFill>
                  <a:schemeClr val="bg2"/>
                </a:solidFill>
              </a:rPr>
              <a:t>        print('Wrong Function')</a:t>
            </a:r>
          </a:p>
          <a:p>
            <a:r>
              <a:rPr lang="en-US" dirty="0">
                <a:solidFill>
                  <a:schemeClr val="bg2"/>
                </a:solidFill>
              </a:rPr>
              <a:t>        break</a:t>
            </a:r>
          </a:p>
          <a:p>
            <a:endParaRPr lang="en-US" dirty="0">
              <a:solidFill>
                <a:schemeClr val="bg2"/>
              </a:solidFill>
            </a:endParaRPr>
          </a:p>
          <a:p>
            <a:r>
              <a:rPr lang="en-US" dirty="0">
                <a:solidFill>
                  <a:schemeClr val="bg2"/>
                </a:solidFill>
              </a:rPr>
              <a:t>'''</a:t>
            </a:r>
            <a:endParaRPr lang="en-IN" dirty="0">
              <a:solidFill>
                <a:schemeClr val="bg2"/>
              </a:solidFill>
            </a:endParaRPr>
          </a:p>
        </p:txBody>
      </p:sp>
    </p:spTree>
    <p:extLst>
      <p:ext uri="{BB962C8B-B14F-4D97-AF65-F5344CB8AC3E}">
        <p14:creationId xmlns:p14="http://schemas.microsoft.com/office/powerpoint/2010/main" val="3945403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idx="4294967295"/>
          </p:nvPr>
        </p:nvSpPr>
        <p:spPr>
          <a:xfrm>
            <a:off x="2306475" y="1956294"/>
            <a:ext cx="4626300" cy="888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3000"/>
              <a:buNone/>
            </a:pPr>
            <a:r>
              <a:rPr lang="en" sz="5300" b="1">
                <a:solidFill>
                  <a:srgbClr val="243168"/>
                </a:solidFill>
                <a:latin typeface="Montserrat"/>
                <a:ea typeface="Montserrat"/>
                <a:cs typeface="Montserrat"/>
                <a:sym typeface="Montserrat"/>
              </a:rPr>
              <a:t>THANK YOU</a:t>
            </a:r>
            <a:endParaRPr sz="5300" b="1">
              <a:solidFill>
                <a:srgbClr val="243168"/>
              </a:solidFill>
              <a:latin typeface="Montserrat"/>
              <a:ea typeface="Montserrat"/>
              <a:cs typeface="Montserrat"/>
              <a:sym typeface="Montserrat"/>
            </a:endParaRPr>
          </a:p>
        </p:txBody>
      </p:sp>
      <p:sp>
        <p:nvSpPr>
          <p:cNvPr id="301" name="Google Shape;301;p39">
            <a:hlinkClick r:id="rId3"/>
          </p:cNvPr>
          <p:cNvSpPr/>
          <p:nvPr/>
        </p:nvSpPr>
        <p:spPr>
          <a:xfrm>
            <a:off x="2582638" y="3317000"/>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nvGrpSpPr>
          <p:cNvPr id="302" name="Google Shape;302;p39"/>
          <p:cNvGrpSpPr/>
          <p:nvPr/>
        </p:nvGrpSpPr>
        <p:grpSpPr>
          <a:xfrm>
            <a:off x="3788788" y="3316999"/>
            <a:ext cx="338366" cy="338332"/>
            <a:chOff x="812101" y="2571761"/>
            <a:chExt cx="417066" cy="417024"/>
          </a:xfrm>
        </p:grpSpPr>
        <p:sp>
          <p:nvSpPr>
            <p:cNvPr id="303" name="Google Shape;303;p39"/>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04" name="Google Shape;304;p39"/>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05" name="Google Shape;305;p39"/>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sp>
          <p:nvSpPr>
            <p:cNvPr id="306" name="Google Shape;306;p39"/>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highlight>
                  <a:schemeClr val="dk1"/>
                </a:highlight>
                <a:latin typeface="Arial"/>
                <a:ea typeface="Arial"/>
                <a:cs typeface="Arial"/>
                <a:sym typeface="Arial"/>
              </a:endParaRPr>
            </a:p>
          </p:txBody>
        </p:sp>
      </p:grpSp>
      <p:grpSp>
        <p:nvGrpSpPr>
          <p:cNvPr id="307" name="Google Shape;307;p39"/>
          <p:cNvGrpSpPr/>
          <p:nvPr/>
        </p:nvGrpSpPr>
        <p:grpSpPr>
          <a:xfrm>
            <a:off x="4994983" y="3316986"/>
            <a:ext cx="338332" cy="338332"/>
            <a:chOff x="1323129" y="2571761"/>
            <a:chExt cx="417024" cy="417024"/>
          </a:xfrm>
        </p:grpSpPr>
        <p:sp>
          <p:nvSpPr>
            <p:cNvPr id="308" name="Google Shape;308;p3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09" name="Google Shape;309;p3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10" name="Google Shape;310;p3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sp>
          <p:nvSpPr>
            <p:cNvPr id="311" name="Google Shape;311;p3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grpSp>
      <p:sp>
        <p:nvSpPr>
          <p:cNvPr id="312" name="Google Shape;312;p39">
            <a:hlinkClick r:id="rId4"/>
          </p:cNvPr>
          <p:cNvSpPr/>
          <p:nvPr/>
        </p:nvSpPr>
        <p:spPr>
          <a:xfrm>
            <a:off x="6221328" y="3347519"/>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rgbClr val="43434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4343"/>
              </a:solidFill>
              <a:latin typeface="Arial"/>
              <a:ea typeface="Arial"/>
              <a:cs typeface="Arial"/>
              <a:sym typeface="Arial"/>
            </a:endParaRPr>
          </a:p>
        </p:txBody>
      </p:sp>
      <p:pic>
        <p:nvPicPr>
          <p:cNvPr id="313" name="Google Shape;313;p39"/>
          <p:cNvPicPr preferRelativeResize="0"/>
          <p:nvPr/>
        </p:nvPicPr>
        <p:blipFill rotWithShape="1">
          <a:blip r:embed="rId5">
            <a:alphaModFix/>
          </a:blip>
          <a:srcRect l="-2426" t="-17515" r="-4012" b="-5485"/>
          <a:stretch/>
        </p:blipFill>
        <p:spPr>
          <a:xfrm>
            <a:off x="2724650" y="782750"/>
            <a:ext cx="3505198" cy="967251"/>
          </a:xfrm>
          <a:prstGeom prst="rect">
            <a:avLst/>
          </a:prstGeom>
          <a:noFill/>
          <a:ln>
            <a:noFill/>
          </a:ln>
        </p:spPr>
      </p:pic>
      <p:sp>
        <p:nvSpPr>
          <p:cNvPr id="314" name="Google Shape;314;p39"/>
          <p:cNvSpPr txBox="1"/>
          <p:nvPr/>
        </p:nvSpPr>
        <p:spPr>
          <a:xfrm>
            <a:off x="6193675" y="4753100"/>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315" name="Google Shape;315;p39"/>
          <p:cNvGrpSpPr/>
          <p:nvPr/>
        </p:nvGrpSpPr>
        <p:grpSpPr>
          <a:xfrm>
            <a:off x="0" y="5000700"/>
            <a:ext cx="9144000" cy="142800"/>
            <a:chOff x="0" y="0"/>
            <a:chExt cx="9144000" cy="142800"/>
          </a:xfrm>
        </p:grpSpPr>
        <p:sp>
          <p:nvSpPr>
            <p:cNvPr id="316" name="Google Shape;316;p3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7" name="Google Shape;317;p3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8" name="Google Shape;318;p3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19" name="Google Shape;319;p3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20" name="Google Shape;320;p3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Terms</a:t>
            </a:r>
            <a:endParaRPr sz="4000" b="1">
              <a:solidFill>
                <a:srgbClr val="243168"/>
              </a:solidFill>
              <a:latin typeface="Nunito"/>
              <a:ea typeface="Nunito"/>
              <a:cs typeface="Nunito"/>
              <a:sym typeface="Nunito"/>
            </a:endParaRPr>
          </a:p>
        </p:txBody>
      </p:sp>
      <p:sp>
        <p:nvSpPr>
          <p:cNvPr id="159" name="Google Shape;159;p29"/>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56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Fields</a:t>
            </a:r>
            <a:r>
              <a:rPr lang="en" sz="1800">
                <a:solidFill>
                  <a:srgbClr val="434343"/>
                </a:solidFill>
                <a:latin typeface="Nunito"/>
                <a:ea typeface="Nunito"/>
                <a:cs typeface="Nunito"/>
                <a:sym typeface="Nunito"/>
              </a:rPr>
              <a:t>: Variables that belong to the class.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Methods</a:t>
            </a:r>
            <a:r>
              <a:rPr lang="en" sz="1800">
                <a:solidFill>
                  <a:srgbClr val="434343"/>
                </a:solidFill>
                <a:latin typeface="Nunito"/>
                <a:ea typeface="Nunito"/>
                <a:cs typeface="Nunito"/>
                <a:sym typeface="Nunito"/>
              </a:rPr>
              <a:t>: Does some operation in the class.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Attributes: </a:t>
            </a:r>
            <a:r>
              <a:rPr lang="en" sz="1800">
                <a:solidFill>
                  <a:srgbClr val="434343"/>
                </a:solidFill>
                <a:latin typeface="Nunito"/>
                <a:ea typeface="Nunito"/>
                <a:cs typeface="Nunito"/>
                <a:sym typeface="Nunito"/>
              </a:rPr>
              <a:t>Fields and Methods.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0"/>
              </a:spcAft>
              <a:buNone/>
            </a:pPr>
            <a:r>
              <a:rPr lang="en" sz="1800">
                <a:solidFill>
                  <a:srgbClr val="434343"/>
                </a:solidFill>
                <a:latin typeface="Nunito"/>
                <a:ea typeface="Nunito"/>
                <a:cs typeface="Nunito"/>
                <a:sym typeface="Nunito"/>
              </a:rPr>
              <a:t>• </a:t>
            </a:r>
            <a:r>
              <a:rPr lang="en" sz="1800" b="1">
                <a:solidFill>
                  <a:srgbClr val="434343"/>
                </a:solidFill>
                <a:latin typeface="Nunito"/>
                <a:ea typeface="Nunito"/>
                <a:cs typeface="Nunito"/>
                <a:sym typeface="Nunito"/>
              </a:rPr>
              <a:t>Instance Variables</a:t>
            </a:r>
            <a:r>
              <a:rPr lang="en" sz="1800">
                <a:solidFill>
                  <a:srgbClr val="434343"/>
                </a:solidFill>
                <a:latin typeface="Nunito"/>
                <a:ea typeface="Nunito"/>
                <a:cs typeface="Nunito"/>
                <a:sym typeface="Nunito"/>
              </a:rPr>
              <a:t>: Variables of the class.</a:t>
            </a: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160" name="Google Shape;160;p29"/>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61" name="Google Shape;161;p29"/>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62" name="Google Shape;162;p29"/>
          <p:cNvGrpSpPr/>
          <p:nvPr/>
        </p:nvGrpSpPr>
        <p:grpSpPr>
          <a:xfrm>
            <a:off x="0" y="5000700"/>
            <a:ext cx="9144000" cy="142800"/>
            <a:chOff x="0" y="0"/>
            <a:chExt cx="9144000" cy="142800"/>
          </a:xfrm>
        </p:grpSpPr>
        <p:sp>
          <p:nvSpPr>
            <p:cNvPr id="163" name="Google Shape;163;p29"/>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4" name="Google Shape;164;p29"/>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5" name="Google Shape;165;p29"/>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6" name="Google Shape;166;p29"/>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67" name="Google Shape;167;p29"/>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Class Creation</a:t>
            </a:r>
            <a:endParaRPr sz="4000" b="1">
              <a:solidFill>
                <a:srgbClr val="243168"/>
              </a:solidFill>
              <a:latin typeface="Nunito"/>
              <a:ea typeface="Nunito"/>
              <a:cs typeface="Nunito"/>
              <a:sym typeface="Nunito"/>
            </a:endParaRPr>
          </a:p>
        </p:txBody>
      </p:sp>
      <p:sp>
        <p:nvSpPr>
          <p:cNvPr id="173" name="Google Shape;173;p30"/>
          <p:cNvSpPr txBox="1">
            <a:spLocks noGrp="1"/>
          </p:cNvSpPr>
          <p:nvPr>
            <p:ph type="body" idx="1"/>
          </p:nvPr>
        </p:nvSpPr>
        <p:spPr>
          <a:xfrm>
            <a:off x="387900" y="1489825"/>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560"/>
              </a:spcBef>
              <a:spcAft>
                <a:spcPts val="0"/>
              </a:spcAft>
              <a:buNone/>
            </a:pPr>
            <a:r>
              <a:rPr lang="en" sz="1800">
                <a:solidFill>
                  <a:srgbClr val="434343"/>
                </a:solidFill>
                <a:latin typeface="Calibri"/>
                <a:ea typeface="Calibri"/>
                <a:cs typeface="Calibri"/>
                <a:sym typeface="Calibri"/>
              </a:rPr>
              <a:t>Class Person:</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pass #An Empty Block</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p = Person()</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print(p)</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 This file name is oop_simplestclass.py</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b="1">
                <a:solidFill>
                  <a:srgbClr val="434343"/>
                </a:solidFill>
                <a:latin typeface="Calibri"/>
                <a:ea typeface="Calibri"/>
                <a:cs typeface="Calibri"/>
                <a:sym typeface="Calibri"/>
              </a:rPr>
              <a:t>Output</a:t>
            </a:r>
            <a:r>
              <a:rPr lang="en" sz="1800">
                <a:solidFill>
                  <a:srgbClr val="434343"/>
                </a:solidFill>
                <a:latin typeface="Calibri"/>
                <a:ea typeface="Calibri"/>
                <a:cs typeface="Calibri"/>
                <a:sym typeface="Calibri"/>
              </a:rPr>
              <a:t>:</a:t>
            </a: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434343"/>
                </a:solidFill>
                <a:latin typeface="Calibri"/>
                <a:ea typeface="Calibri"/>
                <a:cs typeface="Calibri"/>
                <a:sym typeface="Calibri"/>
              </a:rPr>
              <a:t>$ python oop_simplestclass.py</a:t>
            </a:r>
            <a:endParaRPr sz="1800">
              <a:solidFill>
                <a:srgbClr val="434343"/>
              </a:solidFill>
              <a:latin typeface="Calibri"/>
              <a:ea typeface="Calibri"/>
              <a:cs typeface="Calibri"/>
              <a:sym typeface="Calibri"/>
            </a:endParaRPr>
          </a:p>
          <a:p>
            <a:pPr marL="0" lvl="0" indent="0" algn="just" rtl="0">
              <a:lnSpc>
                <a:spcPct val="115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15000"/>
              </a:lnSpc>
              <a:spcBef>
                <a:spcPts val="1000"/>
              </a:spcBef>
              <a:spcAft>
                <a:spcPts val="1000"/>
              </a:spcAft>
              <a:buNone/>
            </a:pPr>
            <a:endParaRPr sz="1800">
              <a:solidFill>
                <a:srgbClr val="434343"/>
              </a:solidFill>
              <a:latin typeface="Nunito"/>
              <a:ea typeface="Nunito"/>
              <a:cs typeface="Nunito"/>
              <a:sym typeface="Nunito"/>
            </a:endParaRPr>
          </a:p>
        </p:txBody>
      </p:sp>
      <p:pic>
        <p:nvPicPr>
          <p:cNvPr id="174" name="Google Shape;174;p30"/>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75" name="Google Shape;175;p30"/>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76" name="Google Shape;176;p30"/>
          <p:cNvGrpSpPr/>
          <p:nvPr/>
        </p:nvGrpSpPr>
        <p:grpSpPr>
          <a:xfrm>
            <a:off x="0" y="5000700"/>
            <a:ext cx="9144000" cy="142800"/>
            <a:chOff x="0" y="0"/>
            <a:chExt cx="9144000" cy="142800"/>
          </a:xfrm>
        </p:grpSpPr>
        <p:sp>
          <p:nvSpPr>
            <p:cNvPr id="177" name="Google Shape;177;p30"/>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8" name="Google Shape;178;p30"/>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79" name="Google Shape;179;p30"/>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80" name="Google Shape;180;p30"/>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81" name="Google Shape;181;p30"/>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Self function</a:t>
            </a:r>
            <a:endParaRPr sz="4000" b="1">
              <a:solidFill>
                <a:srgbClr val="243168"/>
              </a:solidFill>
              <a:latin typeface="Nunito"/>
              <a:ea typeface="Nunito"/>
              <a:cs typeface="Nunito"/>
              <a:sym typeface="Nunito"/>
            </a:endParaRPr>
          </a:p>
        </p:txBody>
      </p:sp>
      <p:sp>
        <p:nvSpPr>
          <p:cNvPr id="187" name="Google Shape;187;p31"/>
          <p:cNvSpPr txBox="1">
            <a:spLocks noGrp="1"/>
          </p:cNvSpPr>
          <p:nvPr>
            <p:ph type="body" idx="1"/>
          </p:nvPr>
        </p:nvSpPr>
        <p:spPr>
          <a:xfrm>
            <a:off x="387900" y="1304100"/>
            <a:ext cx="7913400" cy="30789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Calibri"/>
                <a:ea typeface="Calibri"/>
                <a:cs typeface="Calibri"/>
                <a:sym typeface="Calibri"/>
              </a:rPr>
              <a:t>class A(object):</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Calibri"/>
                <a:ea typeface="Calibri"/>
                <a:cs typeface="Calibri"/>
                <a:sym typeface="Calibri"/>
              </a:rPr>
              <a:t>   def __init__(self): self.x = 'Hello'</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Calibri"/>
                <a:ea typeface="Calibri"/>
                <a:cs typeface="Calibri"/>
                <a:sym typeface="Calibri"/>
              </a:rPr>
              <a:t>   def method_a(self, foo):</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Calibri"/>
                <a:ea typeface="Calibri"/>
                <a:cs typeface="Calibri"/>
                <a:sym typeface="Calibri"/>
              </a:rPr>
              <a:t>          print self.x + ' ' + foo</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Calibri"/>
                <a:ea typeface="Calibri"/>
                <a:cs typeface="Calibri"/>
                <a:sym typeface="Calibri"/>
              </a:rPr>
              <a:t>The self variable represents the instance of the object itself. Most object-oriented languages pass this as a hidden parameter to the methods defined on an object; Python does not. You have to declare it explicitly. When you create an instance of the A class and call its methods, it will be passed automatically, as in ...</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r>
              <a:rPr lang="en" sz="1800">
                <a:solidFill>
                  <a:srgbClr val="000000"/>
                </a:solidFill>
                <a:latin typeface="Arial"/>
                <a:ea typeface="Arial"/>
                <a:cs typeface="Arial"/>
                <a:sym typeface="Arial"/>
              </a:rPr>
              <a:t>• </a:t>
            </a:r>
            <a:r>
              <a:rPr lang="en" sz="1800">
                <a:solidFill>
                  <a:srgbClr val="000000"/>
                </a:solidFill>
                <a:latin typeface="Calibri"/>
                <a:ea typeface="Calibri"/>
                <a:cs typeface="Calibri"/>
                <a:sym typeface="Calibri"/>
              </a:rPr>
              <a:t>a = A() # We do not pass any argument to the __init__ method a.method_a('Sailor!') # We only pass a single argument</a:t>
            </a:r>
            <a:endParaRPr sz="1800">
              <a:solidFill>
                <a:srgbClr val="000000"/>
              </a:solidFill>
              <a:latin typeface="Calibri"/>
              <a:ea typeface="Calibri"/>
              <a:cs typeface="Calibri"/>
              <a:sym typeface="Calibri"/>
            </a:endParaRPr>
          </a:p>
          <a:p>
            <a:pPr marL="0" lvl="0" indent="0" algn="just" rtl="0">
              <a:lnSpc>
                <a:spcPct val="100000"/>
              </a:lnSpc>
              <a:spcBef>
                <a:spcPts val="1000"/>
              </a:spcBef>
              <a:spcAft>
                <a:spcPts val="0"/>
              </a:spcAft>
              <a:buNone/>
            </a:pPr>
            <a:endParaRPr sz="1800">
              <a:solidFill>
                <a:srgbClr val="434343"/>
              </a:solidFill>
              <a:latin typeface="Calibri"/>
              <a:ea typeface="Calibri"/>
              <a:cs typeface="Calibri"/>
              <a:sym typeface="Calibri"/>
            </a:endParaRPr>
          </a:p>
          <a:p>
            <a:pPr marL="0" lvl="0" indent="0" algn="just" rtl="0">
              <a:lnSpc>
                <a:spcPct val="100000"/>
              </a:lnSpc>
              <a:spcBef>
                <a:spcPts val="1000"/>
              </a:spcBef>
              <a:spcAft>
                <a:spcPts val="0"/>
              </a:spcAft>
              <a:buNone/>
            </a:pPr>
            <a:endParaRPr sz="1800">
              <a:solidFill>
                <a:srgbClr val="434343"/>
              </a:solidFill>
              <a:latin typeface="Nunito"/>
              <a:ea typeface="Nunito"/>
              <a:cs typeface="Nunito"/>
              <a:sym typeface="Nunito"/>
            </a:endParaRPr>
          </a:p>
          <a:p>
            <a:pPr marL="0" lvl="0" indent="0" algn="just" rtl="0">
              <a:lnSpc>
                <a:spcPct val="100000"/>
              </a:lnSpc>
              <a:spcBef>
                <a:spcPts val="1000"/>
              </a:spcBef>
              <a:spcAft>
                <a:spcPts val="1000"/>
              </a:spcAft>
              <a:buNone/>
            </a:pPr>
            <a:endParaRPr sz="1800">
              <a:solidFill>
                <a:srgbClr val="434343"/>
              </a:solidFill>
              <a:latin typeface="Nunito"/>
              <a:ea typeface="Nunito"/>
              <a:cs typeface="Nunito"/>
              <a:sym typeface="Nunito"/>
            </a:endParaRPr>
          </a:p>
        </p:txBody>
      </p:sp>
      <p:pic>
        <p:nvPicPr>
          <p:cNvPr id="188" name="Google Shape;188;p31"/>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189" name="Google Shape;189;p31"/>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190" name="Google Shape;190;p31"/>
          <p:cNvGrpSpPr/>
          <p:nvPr/>
        </p:nvGrpSpPr>
        <p:grpSpPr>
          <a:xfrm>
            <a:off x="0" y="5000700"/>
            <a:ext cx="9144000" cy="142800"/>
            <a:chOff x="0" y="0"/>
            <a:chExt cx="9144000" cy="142800"/>
          </a:xfrm>
        </p:grpSpPr>
        <p:sp>
          <p:nvSpPr>
            <p:cNvPr id="191" name="Google Shape;191;p31"/>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2" name="Google Shape;192;p31"/>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3" name="Google Shape;193;p31"/>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4" name="Google Shape;194;p31"/>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195" name="Google Shape;195;p31"/>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87900" y="523875"/>
            <a:ext cx="8368200" cy="620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000" b="1">
                <a:solidFill>
                  <a:srgbClr val="243168"/>
                </a:solidFill>
                <a:latin typeface="Nunito"/>
                <a:ea typeface="Nunito"/>
                <a:cs typeface="Nunito"/>
                <a:sym typeface="Nunito"/>
              </a:rPr>
              <a:t>Init function</a:t>
            </a:r>
            <a:endParaRPr sz="4000" b="1">
              <a:solidFill>
                <a:srgbClr val="243168"/>
              </a:solidFill>
              <a:latin typeface="Nunito"/>
              <a:ea typeface="Nunito"/>
              <a:cs typeface="Nunito"/>
              <a:sym typeface="Nunito"/>
            </a:endParaRPr>
          </a:p>
        </p:txBody>
      </p:sp>
      <p:sp>
        <p:nvSpPr>
          <p:cNvPr id="201" name="Google Shape;201;p32"/>
          <p:cNvSpPr txBox="1">
            <a:spLocks noGrp="1"/>
          </p:cNvSpPr>
          <p:nvPr>
            <p:ph type="body" idx="1"/>
          </p:nvPr>
        </p:nvSpPr>
        <p:spPr>
          <a:xfrm>
            <a:off x="387900" y="1399500"/>
            <a:ext cx="7913400" cy="3078900"/>
          </a:xfrm>
          <a:prstGeom prst="rect">
            <a:avLst/>
          </a:prstGeom>
          <a:noFill/>
          <a:ln>
            <a:noFill/>
          </a:ln>
        </p:spPr>
        <p:txBody>
          <a:bodyPr spcFirstLastPara="1" wrap="square" lIns="91425" tIns="91425" rIns="91425" bIns="91425" anchor="t" anchorCtr="0">
            <a:noAutofit/>
          </a:bodyPr>
          <a:lstStyle/>
          <a:p>
            <a:pPr marL="457200" lvl="0" indent="-342900" algn="just" rtl="0">
              <a:lnSpc>
                <a:spcPct val="150000"/>
              </a:lnSpc>
              <a:spcBef>
                <a:spcPts val="10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The __init__ method is roughly what represents a constructor in Python.   When you call A()Python creates an object for you, and passes it as the first parameter to the __init__ method.</a:t>
            </a:r>
            <a:endParaRPr sz="1800">
              <a:solidFill>
                <a:srgbClr val="000000"/>
              </a:solidFill>
              <a:latin typeface="Nunito"/>
              <a:ea typeface="Nunito"/>
              <a:cs typeface="Nunito"/>
              <a:sym typeface="Nunito"/>
            </a:endParaRPr>
          </a:p>
          <a:p>
            <a:pPr marL="457200" lvl="0" indent="-342900" algn="just" rtl="0">
              <a:lnSpc>
                <a:spcPct val="150000"/>
              </a:lnSpc>
              <a:spcBef>
                <a:spcPts val="1000"/>
              </a:spcBef>
              <a:spcAft>
                <a:spcPts val="0"/>
              </a:spcAft>
              <a:buClr>
                <a:srgbClr val="000000"/>
              </a:buClr>
              <a:buSzPts val="1800"/>
              <a:buFont typeface="Nunito"/>
              <a:buChar char="●"/>
            </a:pPr>
            <a:r>
              <a:rPr lang="en" sz="1800">
                <a:solidFill>
                  <a:srgbClr val="000000"/>
                </a:solidFill>
                <a:latin typeface="Nunito"/>
                <a:ea typeface="Nunito"/>
                <a:cs typeface="Nunito"/>
                <a:sym typeface="Nunito"/>
              </a:rPr>
              <a:t>Any additional parameters (e.g., A(24, 'Hello')) will also get passed as arguments--in this case causing an exception to be raised, since the constructor isn't expecting them.</a:t>
            </a:r>
            <a:endParaRPr sz="1800">
              <a:solidFill>
                <a:srgbClr val="000000"/>
              </a:solidFill>
              <a:latin typeface="Nunito"/>
              <a:ea typeface="Nunito"/>
              <a:cs typeface="Nunito"/>
              <a:sym typeface="Nunito"/>
            </a:endParaRPr>
          </a:p>
          <a:p>
            <a:pPr marL="457200" lvl="0" indent="0" algn="just" rtl="0">
              <a:lnSpc>
                <a:spcPct val="150000"/>
              </a:lnSpc>
              <a:spcBef>
                <a:spcPts val="1000"/>
              </a:spcBef>
              <a:spcAft>
                <a:spcPts val="1000"/>
              </a:spcAft>
              <a:buNone/>
            </a:pPr>
            <a:endParaRPr sz="1800">
              <a:solidFill>
                <a:srgbClr val="434343"/>
              </a:solidFill>
              <a:latin typeface="Nunito"/>
              <a:ea typeface="Nunito"/>
              <a:cs typeface="Nunito"/>
              <a:sym typeface="Nunito"/>
            </a:endParaRPr>
          </a:p>
        </p:txBody>
      </p:sp>
      <p:pic>
        <p:nvPicPr>
          <p:cNvPr id="202" name="Google Shape;202;p32"/>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sp>
        <p:nvSpPr>
          <p:cNvPr id="203" name="Google Shape;203;p32"/>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grpSp>
        <p:nvGrpSpPr>
          <p:cNvPr id="204" name="Google Shape;204;p32"/>
          <p:cNvGrpSpPr/>
          <p:nvPr/>
        </p:nvGrpSpPr>
        <p:grpSpPr>
          <a:xfrm>
            <a:off x="0" y="5000700"/>
            <a:ext cx="9144000" cy="142800"/>
            <a:chOff x="0" y="0"/>
            <a:chExt cx="9144000" cy="142800"/>
          </a:xfrm>
        </p:grpSpPr>
        <p:sp>
          <p:nvSpPr>
            <p:cNvPr id="205" name="Google Shape;205;p32"/>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6" name="Google Shape;206;p32"/>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7" name="Google Shape;207;p32"/>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8" name="Google Shape;208;p32"/>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09" name="Google Shape;209;p32"/>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p:nvPr/>
        </p:nvSpPr>
        <p:spPr>
          <a:xfrm>
            <a:off x="1572600" y="224750"/>
            <a:ext cx="5998800" cy="598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500">
                <a:solidFill>
                  <a:srgbClr val="002060"/>
                </a:solidFill>
                <a:latin typeface="Nunito ExtraBold"/>
                <a:ea typeface="Nunito ExtraBold"/>
                <a:cs typeface="Nunito ExtraBold"/>
                <a:sym typeface="Nunito ExtraBold"/>
              </a:rPr>
              <a:t>self() method</a:t>
            </a:r>
            <a:endParaRPr sz="3500">
              <a:solidFill>
                <a:srgbClr val="002060"/>
              </a:solidFill>
              <a:latin typeface="Nunito ExtraBold"/>
              <a:ea typeface="Nunito ExtraBold"/>
              <a:cs typeface="Nunito ExtraBold"/>
              <a:sym typeface="Nunito ExtraBold"/>
            </a:endParaRPr>
          </a:p>
        </p:txBody>
      </p:sp>
      <p:grpSp>
        <p:nvGrpSpPr>
          <p:cNvPr id="215" name="Google Shape;215;p33"/>
          <p:cNvGrpSpPr/>
          <p:nvPr/>
        </p:nvGrpSpPr>
        <p:grpSpPr>
          <a:xfrm>
            <a:off x="0" y="5000700"/>
            <a:ext cx="9144000" cy="142800"/>
            <a:chOff x="0" y="0"/>
            <a:chExt cx="9144000" cy="142800"/>
          </a:xfrm>
        </p:grpSpPr>
        <p:sp>
          <p:nvSpPr>
            <p:cNvPr id="216" name="Google Shape;216;p33"/>
            <p:cNvSpPr txBox="1"/>
            <p:nvPr/>
          </p:nvSpPr>
          <p:spPr>
            <a:xfrm>
              <a:off x="3575800" y="0"/>
              <a:ext cx="1856100" cy="142800"/>
            </a:xfrm>
            <a:prstGeom prst="rect">
              <a:avLst/>
            </a:prstGeom>
            <a:solidFill>
              <a:schemeClr val="accen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7" name="Google Shape;217;p33"/>
            <p:cNvSpPr txBox="1"/>
            <p:nvPr/>
          </p:nvSpPr>
          <p:spPr>
            <a:xfrm>
              <a:off x="1856000" y="0"/>
              <a:ext cx="1856100" cy="142800"/>
            </a:xfrm>
            <a:prstGeom prst="rect">
              <a:avLst/>
            </a:prstGeom>
            <a:solidFill>
              <a:srgbClr val="EE343A"/>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8" name="Google Shape;218;p33"/>
            <p:cNvSpPr txBox="1"/>
            <p:nvPr/>
          </p:nvSpPr>
          <p:spPr>
            <a:xfrm>
              <a:off x="5431900" y="0"/>
              <a:ext cx="1856100" cy="142800"/>
            </a:xfrm>
            <a:prstGeom prst="rect">
              <a:avLst/>
            </a:prstGeom>
            <a:solidFill>
              <a:srgbClr val="F6851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9" name="Google Shape;219;p33"/>
            <p:cNvSpPr txBox="1"/>
            <p:nvPr/>
          </p:nvSpPr>
          <p:spPr>
            <a:xfrm>
              <a:off x="7287900" y="0"/>
              <a:ext cx="1856100" cy="142800"/>
            </a:xfrm>
            <a:prstGeom prst="rect">
              <a:avLst/>
            </a:prstGeom>
            <a:solidFill>
              <a:srgbClr val="D6DF23"/>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0" name="Google Shape;220;p33"/>
            <p:cNvSpPr txBox="1"/>
            <p:nvPr/>
          </p:nvSpPr>
          <p:spPr>
            <a:xfrm>
              <a:off x="0" y="0"/>
              <a:ext cx="1856100" cy="142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grpSp>
      <p:sp>
        <p:nvSpPr>
          <p:cNvPr id="221" name="Google Shape;221;p33"/>
          <p:cNvSpPr txBox="1"/>
          <p:nvPr/>
        </p:nvSpPr>
        <p:spPr>
          <a:xfrm>
            <a:off x="6210900" y="4733625"/>
            <a:ext cx="2933100" cy="3147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 sz="1000" b="0" i="0" u="none" strike="noStrike" cap="none">
                <a:solidFill>
                  <a:srgbClr val="EE343A"/>
                </a:solidFill>
                <a:latin typeface="Arial"/>
                <a:ea typeface="Arial"/>
                <a:cs typeface="Arial"/>
                <a:sym typeface="Arial"/>
              </a:rPr>
              <a:t>www.skillslash.com</a:t>
            </a:r>
            <a:endParaRPr sz="1300" b="0" i="0" u="none" strike="noStrike" cap="none">
              <a:solidFill>
                <a:srgbClr val="EE343A"/>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Roboto"/>
              <a:ea typeface="Roboto"/>
              <a:cs typeface="Roboto"/>
              <a:sym typeface="Roboto"/>
            </a:endParaRPr>
          </a:p>
        </p:txBody>
      </p:sp>
      <p:pic>
        <p:nvPicPr>
          <p:cNvPr id="222" name="Google Shape;222;p33"/>
          <p:cNvPicPr preferRelativeResize="0"/>
          <p:nvPr/>
        </p:nvPicPr>
        <p:blipFill rotWithShape="1">
          <a:blip r:embed="rId3">
            <a:alphaModFix/>
          </a:blip>
          <a:srcRect l="2114" t="21749" r="82983" b="31447"/>
          <a:stretch/>
        </p:blipFill>
        <p:spPr>
          <a:xfrm>
            <a:off x="8522400" y="0"/>
            <a:ext cx="621599" cy="466200"/>
          </a:xfrm>
          <a:prstGeom prst="rect">
            <a:avLst/>
          </a:prstGeom>
          <a:noFill/>
          <a:ln>
            <a:noFill/>
          </a:ln>
        </p:spPr>
      </p:pic>
      <p:pic>
        <p:nvPicPr>
          <p:cNvPr id="223" name="Google Shape;223;p33"/>
          <p:cNvPicPr preferRelativeResize="0"/>
          <p:nvPr/>
        </p:nvPicPr>
        <p:blipFill>
          <a:blip r:embed="rId4">
            <a:alphaModFix/>
          </a:blip>
          <a:stretch>
            <a:fillRect/>
          </a:stretch>
        </p:blipFill>
        <p:spPr>
          <a:xfrm>
            <a:off x="2017990" y="1246300"/>
            <a:ext cx="5108026" cy="2237900"/>
          </a:xfrm>
          <a:prstGeom prst="rect">
            <a:avLst/>
          </a:prstGeom>
          <a:noFill/>
          <a:ln>
            <a:noFill/>
          </a:ln>
        </p:spPr>
      </p:pic>
      <p:pic>
        <p:nvPicPr>
          <p:cNvPr id="224" name="Google Shape;224;p33"/>
          <p:cNvPicPr preferRelativeResize="0"/>
          <p:nvPr/>
        </p:nvPicPr>
        <p:blipFill>
          <a:blip r:embed="rId5">
            <a:alphaModFix/>
          </a:blip>
          <a:stretch>
            <a:fillRect/>
          </a:stretch>
        </p:blipFill>
        <p:spPr>
          <a:xfrm>
            <a:off x="2884462" y="3702862"/>
            <a:ext cx="3375076" cy="951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913</TotalTime>
  <Words>3056</Words>
  <Application>Microsoft Office PowerPoint</Application>
  <PresentationFormat>On-screen Show (16:9)</PresentationFormat>
  <Paragraphs>436</Paragraphs>
  <Slides>44</Slides>
  <Notes>30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44</vt:i4>
      </vt:variant>
    </vt:vector>
  </HeadingPairs>
  <TitlesOfParts>
    <vt:vector size="60" baseType="lpstr">
      <vt:lpstr>Arial</vt:lpstr>
      <vt:lpstr>Arial</vt:lpstr>
      <vt:lpstr>Calibri</vt:lpstr>
      <vt:lpstr>Consolas</vt:lpstr>
      <vt:lpstr>euclid_circular_a</vt:lpstr>
      <vt:lpstr>inter-bold</vt:lpstr>
      <vt:lpstr>inter-regular</vt:lpstr>
      <vt:lpstr>JetBrains Mono</vt:lpstr>
      <vt:lpstr>Montserrat</vt:lpstr>
      <vt:lpstr>Nunito</vt:lpstr>
      <vt:lpstr>Nunito ExtraBold</vt:lpstr>
      <vt:lpstr>Roboto</vt:lpstr>
      <vt:lpstr>Roboto Slab</vt:lpstr>
      <vt:lpstr>urw-din</vt:lpstr>
      <vt:lpstr>Simple Light</vt:lpstr>
      <vt:lpstr>Marina</vt:lpstr>
      <vt:lpstr>Python</vt:lpstr>
      <vt:lpstr>Object Oriented Concepts</vt:lpstr>
      <vt:lpstr>Creating Class</vt:lpstr>
      <vt:lpstr>Introduction</vt:lpstr>
      <vt:lpstr>Terms</vt:lpstr>
      <vt:lpstr>Class Creation</vt:lpstr>
      <vt:lpstr>Self function</vt:lpstr>
      <vt:lpstr>Init function</vt:lpstr>
      <vt:lpstr>PowerPoint Presentation</vt:lpstr>
      <vt:lpstr>Init function</vt:lpstr>
      <vt:lpstr>PowerPoint Presentation</vt:lpstr>
      <vt:lpstr> UML Diagrams</vt:lpstr>
      <vt:lpstr> Class Variables and Object Variables</vt:lpstr>
      <vt:lpstr> Access Attributes For The Class</vt:lpstr>
      <vt:lpstr>PowerPoint Presentation</vt:lpstr>
      <vt:lpstr>Types of attributes of functions</vt:lpstr>
      <vt:lpstr>Types of attributes of functions</vt:lpstr>
      <vt:lpstr>Types of attributes of functions</vt:lpstr>
      <vt:lpstr>Recursion</vt:lpstr>
      <vt:lpstr>Recursion</vt:lpstr>
      <vt:lpstr>Recursion</vt:lpstr>
      <vt:lpstr>Types of attributes of functions</vt:lpstr>
      <vt:lpstr>PowerPoint Presentation</vt:lpstr>
      <vt:lpstr>Local and global namespace</vt:lpstr>
      <vt:lpstr>Local and global namespace</vt:lpstr>
      <vt:lpstr>Lambda Function</vt:lpstr>
      <vt:lpstr>Difference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Closure concept</vt:lpstr>
      <vt:lpstr>Closure concepts</vt:lpstr>
      <vt:lpstr>Iterator</vt:lpstr>
      <vt:lpstr>Iterator</vt:lpstr>
      <vt:lpstr>Iterator</vt:lpstr>
      <vt:lpstr>Iterator example</vt:lpstr>
      <vt:lpstr>eval()</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cp:lastModifiedBy>Priyanka Sharma</cp:lastModifiedBy>
  <cp:revision>26</cp:revision>
  <dcterms:modified xsi:type="dcterms:W3CDTF">2021-09-14T03:21:58Z</dcterms:modified>
</cp:coreProperties>
</file>