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6" r:id="rId11"/>
    <p:sldId id="275" r:id="rId12"/>
  </p:sldIdLst>
  <p:sldSz cx="9144000" cy="5143500" type="screen16x9"/>
  <p:notesSz cx="6858000" cy="9144000"/>
  <p:embeddedFontLst>
    <p:embeddedFont>
      <p:font typeface="Merriweather Sans" pitchFamily="2" charset="0"/>
      <p:regular r:id="rId14"/>
      <p:bold r:id="rId15"/>
      <p:italic r:id="rId16"/>
      <p:boldItalic r:id="rId17"/>
    </p:embeddedFont>
    <p:embeddedFont>
      <p:font typeface="Montserrat" panose="00000500000000000000" pitchFamily="2" charset="0"/>
      <p:regular r:id="rId18"/>
      <p:bold r:id="rId19"/>
      <p:italic r:id="rId20"/>
      <p:boldItalic r:id="rId21"/>
    </p:embeddedFont>
    <p:embeddedFont>
      <p:font typeface="Nunito" pitchFamily="2" charset="0"/>
      <p:regular r:id="rId22"/>
      <p:bold r:id="rId23"/>
      <p:italic r:id="rId24"/>
      <p:bold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  <p:embeddedFont>
      <p:font typeface="Roboto Slab" panose="020B0604020202020204" charset="0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171" autoAdjust="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>
        <p:guide orient="horz" pos="162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1.fntdata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82e298cf9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e82e298cf9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e82e298d8e_1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" name="Google Shape;363;ge82e298d8e_1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82e298cf9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e82e298cf9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82e298cf9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e82e298cf9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82e298cf9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ge82e298cf9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82e298cf9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e82e298cf9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82e298d8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e82e298d8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82e298d8e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ge82e298d8e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82e298d8e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e82e298d8e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Merriweather Sans" panose="020B0604020202020204" pitchFamily="2" charset="0"/>
              </a:rPr>
              <a:t>Create an identical list from the first list using list comprehension.</a:t>
            </a:r>
          </a:p>
          <a:p>
            <a:pPr marL="457200" indent="-298450"/>
            <a:r>
              <a:rPr lang="en-US" b="0" i="0" dirty="0">
                <a:solidFill>
                  <a:srgbClr val="333333"/>
                </a:solidFill>
                <a:effectLst/>
                <a:latin typeface="Merriweather Sans" panose="020B0604020202020204" pitchFamily="2" charset="0"/>
              </a:rPr>
              <a:t>Create a list from the elements of a range from 1200 to 2000 with steps of 130, using list comprehension.</a:t>
            </a:r>
          </a:p>
          <a:p>
            <a:pPr marL="457200" indent="-298450"/>
            <a:r>
              <a:rPr lang="en-US" b="0" i="0" dirty="0">
                <a:solidFill>
                  <a:srgbClr val="333333"/>
                </a:solidFill>
                <a:effectLst/>
                <a:latin typeface="Merriweather Sans" panose="020B0604020202020204" pitchFamily="2" charset="0"/>
              </a:rPr>
              <a:t>Use list comprehension to construct a new list but add 6 to each item.</a:t>
            </a:r>
          </a:p>
          <a:p>
            <a:pPr marL="457200" indent="-298450"/>
            <a:r>
              <a:rPr lang="en-US" b="0" i="0" dirty="0">
                <a:solidFill>
                  <a:srgbClr val="333333"/>
                </a:solidFill>
                <a:effectLst/>
                <a:latin typeface="Merriweather Sans" pitchFamily="2" charset="0"/>
              </a:rPr>
              <a:t>Using list comprehension, construct a list from the squares of each element in the list.</a:t>
            </a:r>
          </a:p>
          <a:p>
            <a:pPr marL="457200" indent="-298450"/>
            <a:r>
              <a:rPr lang="en-US" b="0" i="0" dirty="0">
                <a:solidFill>
                  <a:srgbClr val="333333"/>
                </a:solidFill>
                <a:effectLst/>
                <a:latin typeface="Merriweather Sans" pitchFamily="2" charset="0"/>
              </a:rPr>
              <a:t>Using list comprehension, construct a list from the squares of each element in the list, if the square is greater than 50.</a:t>
            </a:r>
          </a:p>
          <a:p>
            <a:pPr marL="457200" indent="-298450"/>
            <a:endParaRPr lang="en-IN" dirty="0"/>
          </a:p>
          <a:p>
            <a:pPr marL="158750" indent="0">
              <a:buNone/>
            </a:pPr>
            <a:endParaRPr lang="en-IN" dirty="0"/>
          </a:p>
          <a:p>
            <a:pPr marL="158750" indent="0">
              <a:buNone/>
            </a:pPr>
            <a:endParaRPr lang="en-IN" dirty="0"/>
          </a:p>
          <a:p>
            <a:pPr marL="158750" indent="0">
              <a:buNone/>
            </a:pPr>
            <a:endParaRPr lang="en-IN" dirty="0"/>
          </a:p>
          <a:p>
            <a:pPr marL="158750" indent="0">
              <a:buNone/>
            </a:pPr>
            <a:endParaRPr lang="en-IN" dirty="0"/>
          </a:p>
          <a:p>
            <a:pPr marL="158750" indent="0">
              <a:buNone/>
            </a:pPr>
            <a:r>
              <a:rPr lang="en-IN" dirty="0"/>
              <a:t>lst1=[1,2,3,4,5]</a:t>
            </a:r>
          </a:p>
          <a:p>
            <a:pPr marL="158750" indent="0">
              <a:buNone/>
            </a:pPr>
            <a:r>
              <a:rPr lang="en-IN" dirty="0"/>
              <a:t>lst2 = [</a:t>
            </a:r>
            <a:r>
              <a:rPr lang="en-IN" dirty="0" err="1"/>
              <a:t>i</a:t>
            </a:r>
            <a:r>
              <a:rPr lang="en-IN" dirty="0"/>
              <a:t> for </a:t>
            </a:r>
            <a:r>
              <a:rPr lang="en-IN" dirty="0" err="1"/>
              <a:t>i</a:t>
            </a:r>
            <a:r>
              <a:rPr lang="en-IN" dirty="0"/>
              <a:t> in lst1]</a:t>
            </a:r>
          </a:p>
          <a:p>
            <a:pPr marL="158750" indent="0">
              <a:buNone/>
            </a:pPr>
            <a:r>
              <a:rPr lang="en-IN" dirty="0"/>
              <a:t>print(lst2)</a:t>
            </a:r>
          </a:p>
          <a:p>
            <a:pPr marL="158750" indent="0">
              <a:buNone/>
            </a:pPr>
            <a:endParaRPr lang="en-IN" dirty="0"/>
          </a:p>
          <a:p>
            <a:pPr marL="158750" indent="0">
              <a:buNone/>
            </a:pPr>
            <a:endParaRPr lang="en-IN" dirty="0"/>
          </a:p>
          <a:p>
            <a:pPr marL="158750" indent="0">
              <a:buNone/>
            </a:pPr>
            <a:endParaRPr lang="en-IN" dirty="0"/>
          </a:p>
          <a:p>
            <a:pPr marL="158750" indent="0">
              <a:buNone/>
            </a:pPr>
            <a:r>
              <a:rPr lang="nn-NO" dirty="0">
                <a:solidFill>
                  <a:srgbClr val="000000"/>
                </a:solidFill>
                <a:effectLst/>
              </a:rPr>
              <a:t>rng </a:t>
            </a:r>
            <a:r>
              <a:rPr lang="nn-NO" dirty="0">
                <a:solidFill>
                  <a:srgbClr val="666600"/>
                </a:solidFill>
                <a:effectLst/>
              </a:rPr>
              <a:t>=</a:t>
            </a:r>
            <a:r>
              <a:rPr lang="nn-NO" dirty="0">
                <a:solidFill>
                  <a:srgbClr val="000000"/>
                </a:solidFill>
                <a:effectLst/>
              </a:rPr>
              <a:t> range</a:t>
            </a:r>
            <a:r>
              <a:rPr lang="nn-NO" dirty="0">
                <a:solidFill>
                  <a:srgbClr val="666600"/>
                </a:solidFill>
                <a:effectLst/>
              </a:rPr>
              <a:t>(</a:t>
            </a:r>
            <a:r>
              <a:rPr lang="nn-NO" dirty="0">
                <a:solidFill>
                  <a:srgbClr val="006666"/>
                </a:solidFill>
                <a:effectLst/>
              </a:rPr>
              <a:t>1200</a:t>
            </a:r>
            <a:r>
              <a:rPr lang="nn-NO" dirty="0">
                <a:solidFill>
                  <a:srgbClr val="666600"/>
                </a:solidFill>
                <a:effectLst/>
              </a:rPr>
              <a:t>,</a:t>
            </a:r>
            <a:r>
              <a:rPr lang="nn-NO" dirty="0">
                <a:solidFill>
                  <a:srgbClr val="000000"/>
                </a:solidFill>
                <a:effectLst/>
              </a:rPr>
              <a:t> </a:t>
            </a:r>
            <a:r>
              <a:rPr lang="nn-NO" dirty="0">
                <a:solidFill>
                  <a:srgbClr val="006666"/>
                </a:solidFill>
                <a:effectLst/>
              </a:rPr>
              <a:t>2000</a:t>
            </a:r>
            <a:r>
              <a:rPr lang="nn-NO" dirty="0">
                <a:solidFill>
                  <a:srgbClr val="666600"/>
                </a:solidFill>
                <a:effectLst/>
              </a:rPr>
              <a:t>,</a:t>
            </a:r>
            <a:r>
              <a:rPr lang="nn-NO" dirty="0">
                <a:solidFill>
                  <a:srgbClr val="000000"/>
                </a:solidFill>
                <a:effectLst/>
              </a:rPr>
              <a:t> </a:t>
            </a:r>
            <a:r>
              <a:rPr lang="nn-NO" dirty="0">
                <a:solidFill>
                  <a:srgbClr val="006666"/>
                </a:solidFill>
                <a:effectLst/>
              </a:rPr>
              <a:t>130</a:t>
            </a:r>
            <a:r>
              <a:rPr lang="nn-NO" dirty="0">
                <a:solidFill>
                  <a:srgbClr val="666600"/>
                </a:solidFill>
                <a:effectLst/>
              </a:rPr>
              <a:t>)</a:t>
            </a:r>
            <a:br>
              <a:rPr lang="nn-NO" dirty="0"/>
            </a:br>
            <a:r>
              <a:rPr lang="nn-NO" dirty="0">
                <a:solidFill>
                  <a:srgbClr val="000000"/>
                </a:solidFill>
                <a:effectLst/>
              </a:rPr>
              <a:t>lst </a:t>
            </a:r>
            <a:r>
              <a:rPr lang="nn-NO" dirty="0">
                <a:solidFill>
                  <a:srgbClr val="666600"/>
                </a:solidFill>
                <a:effectLst/>
              </a:rPr>
              <a:t>=</a:t>
            </a:r>
            <a:r>
              <a:rPr lang="nn-NO" dirty="0">
                <a:solidFill>
                  <a:srgbClr val="000000"/>
                </a:solidFill>
                <a:effectLst/>
              </a:rPr>
              <a:t> </a:t>
            </a:r>
            <a:r>
              <a:rPr lang="nn-NO" dirty="0">
                <a:solidFill>
                  <a:srgbClr val="666600"/>
                </a:solidFill>
                <a:effectLst/>
              </a:rPr>
              <a:t>[</a:t>
            </a:r>
            <a:r>
              <a:rPr lang="nn-NO" dirty="0">
                <a:solidFill>
                  <a:srgbClr val="000000"/>
                </a:solidFill>
                <a:effectLst/>
              </a:rPr>
              <a:t>i </a:t>
            </a:r>
            <a:r>
              <a:rPr lang="nn-NO" dirty="0">
                <a:solidFill>
                  <a:srgbClr val="000088"/>
                </a:solidFill>
                <a:effectLst/>
              </a:rPr>
              <a:t>for</a:t>
            </a:r>
            <a:r>
              <a:rPr lang="nn-NO" dirty="0">
                <a:solidFill>
                  <a:srgbClr val="000000"/>
                </a:solidFill>
                <a:effectLst/>
              </a:rPr>
              <a:t> i </a:t>
            </a:r>
            <a:r>
              <a:rPr lang="nn-NO" dirty="0">
                <a:solidFill>
                  <a:srgbClr val="000088"/>
                </a:solidFill>
                <a:effectLst/>
              </a:rPr>
              <a:t>in</a:t>
            </a:r>
            <a:r>
              <a:rPr lang="nn-NO" dirty="0">
                <a:solidFill>
                  <a:srgbClr val="000000"/>
                </a:solidFill>
                <a:effectLst/>
              </a:rPr>
              <a:t> rng</a:t>
            </a:r>
            <a:r>
              <a:rPr lang="nn-NO" dirty="0">
                <a:solidFill>
                  <a:srgbClr val="666600"/>
                </a:solidFill>
                <a:effectLst/>
              </a:rPr>
              <a:t>]</a:t>
            </a:r>
            <a:endParaRPr lang="en-IN" dirty="0">
              <a:solidFill>
                <a:srgbClr val="666600"/>
              </a:solidFill>
              <a:effectLst/>
            </a:endParaRPr>
          </a:p>
          <a:p>
            <a:pPr marL="158750" indent="0">
              <a:buNone/>
            </a:pPr>
            <a:endParaRPr lang="en-IN" dirty="0">
              <a:solidFill>
                <a:srgbClr val="666600"/>
              </a:solidFill>
              <a:effectLst/>
            </a:endParaRPr>
          </a:p>
          <a:p>
            <a:pPr marL="158750" indent="0">
              <a:buNone/>
            </a:pPr>
            <a:endParaRPr lang="en-IN" dirty="0">
              <a:solidFill>
                <a:srgbClr val="666600"/>
              </a:solidFill>
              <a:effectLst/>
            </a:endParaRPr>
          </a:p>
          <a:p>
            <a:pPr marL="158750" indent="0">
              <a:buNone/>
            </a:pPr>
            <a:endParaRPr lang="en-IN" dirty="0">
              <a:solidFill>
                <a:srgbClr val="666600"/>
              </a:solidFill>
              <a:effectLst/>
            </a:endParaRPr>
          </a:p>
          <a:p>
            <a:pPr marL="158750" indent="0">
              <a:buNone/>
            </a:pPr>
            <a:r>
              <a:rPr lang="en-IN" dirty="0">
                <a:solidFill>
                  <a:srgbClr val="666600"/>
                </a:solidFill>
                <a:effectLst/>
              </a:rPr>
              <a:t>lst1=[44,54,64,74,104]</a:t>
            </a:r>
          </a:p>
          <a:p>
            <a:pPr marL="158750" indent="0">
              <a:buNone/>
            </a:pPr>
            <a:r>
              <a:rPr lang="en-IN" dirty="0">
                <a:solidFill>
                  <a:srgbClr val="666600"/>
                </a:solidFill>
                <a:effectLst/>
              </a:rPr>
              <a:t>lst2 = [i+6 for </a:t>
            </a:r>
            <a:r>
              <a:rPr lang="en-IN" dirty="0" err="1">
                <a:solidFill>
                  <a:srgbClr val="666600"/>
                </a:solidFill>
                <a:effectLst/>
              </a:rPr>
              <a:t>i</a:t>
            </a:r>
            <a:r>
              <a:rPr lang="en-IN" dirty="0">
                <a:solidFill>
                  <a:srgbClr val="666600"/>
                </a:solidFill>
                <a:effectLst/>
              </a:rPr>
              <a:t> in lst1]</a:t>
            </a:r>
          </a:p>
          <a:p>
            <a:pPr marL="158750" indent="0">
              <a:buNone/>
            </a:pPr>
            <a:r>
              <a:rPr lang="en-IN" dirty="0">
                <a:solidFill>
                  <a:srgbClr val="666600"/>
                </a:solidFill>
                <a:effectLst/>
              </a:rPr>
              <a:t>print(lst2)</a:t>
            </a:r>
          </a:p>
          <a:p>
            <a:pPr marL="158750" indent="0">
              <a:buNone/>
            </a:pPr>
            <a:endParaRPr lang="en-IN" dirty="0">
              <a:solidFill>
                <a:srgbClr val="666600"/>
              </a:solidFill>
              <a:effectLst/>
            </a:endParaRPr>
          </a:p>
          <a:p>
            <a:pPr marL="158750" indent="0">
              <a:buNone/>
            </a:pPr>
            <a:endParaRPr lang="en-IN" dirty="0">
              <a:solidFill>
                <a:srgbClr val="666600"/>
              </a:solidFill>
              <a:effectLst/>
            </a:endParaRPr>
          </a:p>
          <a:p>
            <a:pPr marL="158750" indent="0">
              <a:buNone/>
            </a:pPr>
            <a:r>
              <a:rPr lang="en-IN" dirty="0">
                <a:solidFill>
                  <a:srgbClr val="666600"/>
                </a:solidFill>
                <a:effectLst/>
              </a:rPr>
              <a:t>lst1=[2, 4, 6, 8, 10, 12, 14]</a:t>
            </a:r>
          </a:p>
          <a:p>
            <a:pPr marL="158750" indent="0">
              <a:buNone/>
            </a:pPr>
            <a:r>
              <a:rPr lang="en-IN" dirty="0">
                <a:solidFill>
                  <a:srgbClr val="666600"/>
                </a:solidFill>
                <a:effectLst/>
              </a:rPr>
              <a:t>lst2 = [</a:t>
            </a:r>
            <a:r>
              <a:rPr lang="en-IN" dirty="0" err="1">
                <a:solidFill>
                  <a:srgbClr val="666600"/>
                </a:solidFill>
                <a:effectLst/>
              </a:rPr>
              <a:t>i</a:t>
            </a:r>
            <a:r>
              <a:rPr lang="en-IN" dirty="0">
                <a:solidFill>
                  <a:srgbClr val="666600"/>
                </a:solidFill>
                <a:effectLst/>
              </a:rPr>
              <a:t>**2 for </a:t>
            </a:r>
            <a:r>
              <a:rPr lang="en-IN" dirty="0" err="1">
                <a:solidFill>
                  <a:srgbClr val="666600"/>
                </a:solidFill>
                <a:effectLst/>
              </a:rPr>
              <a:t>i</a:t>
            </a:r>
            <a:r>
              <a:rPr lang="en-IN" dirty="0">
                <a:solidFill>
                  <a:srgbClr val="666600"/>
                </a:solidFill>
                <a:effectLst/>
              </a:rPr>
              <a:t> in lst1]</a:t>
            </a:r>
          </a:p>
          <a:p>
            <a:pPr marL="158750" indent="0">
              <a:buNone/>
            </a:pPr>
            <a:r>
              <a:rPr lang="en-IN" dirty="0">
                <a:solidFill>
                  <a:srgbClr val="666600"/>
                </a:solidFill>
                <a:effectLst/>
              </a:rPr>
              <a:t>print(lst2)</a:t>
            </a:r>
          </a:p>
          <a:p>
            <a:pPr marL="158750" indent="0">
              <a:buNone/>
            </a:pPr>
            <a:endParaRPr lang="en-IN" dirty="0">
              <a:solidFill>
                <a:srgbClr val="666600"/>
              </a:solidFill>
              <a:effectLst/>
            </a:endParaRPr>
          </a:p>
          <a:p>
            <a:pPr marL="158750" indent="0">
              <a:buNone/>
            </a:pPr>
            <a:endParaRPr lang="en-IN" dirty="0">
              <a:solidFill>
                <a:srgbClr val="666600"/>
              </a:solidFill>
              <a:effectLst/>
            </a:endParaRPr>
          </a:p>
          <a:p>
            <a:pPr marL="158750" indent="0">
              <a:buNone/>
            </a:pPr>
            <a:r>
              <a:rPr lang="en-IN" dirty="0">
                <a:solidFill>
                  <a:srgbClr val="666600"/>
                </a:solidFill>
                <a:effectLst/>
              </a:rPr>
              <a:t>lst1=[2, 4, 6, 8, 10, 12, 14]</a:t>
            </a:r>
          </a:p>
          <a:p>
            <a:pPr marL="158750" indent="0">
              <a:buNone/>
            </a:pPr>
            <a:r>
              <a:rPr lang="en-IN" dirty="0">
                <a:solidFill>
                  <a:srgbClr val="666600"/>
                </a:solidFill>
                <a:effectLst/>
              </a:rPr>
              <a:t>lst2 = [</a:t>
            </a:r>
            <a:r>
              <a:rPr lang="en-IN" dirty="0" err="1">
                <a:solidFill>
                  <a:srgbClr val="666600"/>
                </a:solidFill>
                <a:effectLst/>
              </a:rPr>
              <a:t>i</a:t>
            </a:r>
            <a:r>
              <a:rPr lang="en-IN" dirty="0">
                <a:solidFill>
                  <a:srgbClr val="666600"/>
                </a:solidFill>
                <a:effectLst/>
              </a:rPr>
              <a:t>**2 for </a:t>
            </a:r>
            <a:r>
              <a:rPr lang="en-IN" dirty="0" err="1">
                <a:solidFill>
                  <a:srgbClr val="666600"/>
                </a:solidFill>
                <a:effectLst/>
              </a:rPr>
              <a:t>i</a:t>
            </a:r>
            <a:r>
              <a:rPr lang="en-IN" dirty="0">
                <a:solidFill>
                  <a:srgbClr val="666600"/>
                </a:solidFill>
                <a:effectLst/>
              </a:rPr>
              <a:t> in lst1 if </a:t>
            </a:r>
            <a:r>
              <a:rPr lang="en-IN" dirty="0" err="1">
                <a:solidFill>
                  <a:srgbClr val="666600"/>
                </a:solidFill>
                <a:effectLst/>
              </a:rPr>
              <a:t>i</a:t>
            </a:r>
            <a:r>
              <a:rPr lang="en-IN" dirty="0">
                <a:solidFill>
                  <a:srgbClr val="666600"/>
                </a:solidFill>
                <a:effectLst/>
              </a:rPr>
              <a:t>**2&gt;50]</a:t>
            </a:r>
          </a:p>
          <a:p>
            <a:pPr marL="158750" indent="0">
              <a:buNone/>
            </a:pPr>
            <a:r>
              <a:rPr lang="en-IN" dirty="0">
                <a:solidFill>
                  <a:srgbClr val="666600"/>
                </a:solidFill>
                <a:effectLst/>
              </a:rPr>
              <a:t>print(lst2)</a:t>
            </a:r>
          </a:p>
          <a:p>
            <a:pPr marL="158750" indent="0">
              <a:buNone/>
            </a:pPr>
            <a:endParaRPr lang="en-IN" dirty="0">
              <a:solidFill>
                <a:srgbClr val="666600"/>
              </a:solidFill>
              <a:effectLst/>
            </a:endParaRPr>
          </a:p>
          <a:p>
            <a:pPr marL="158750" indent="0">
              <a:buNone/>
            </a:pPr>
            <a:endParaRPr lang="en-IN" dirty="0">
              <a:solidFill>
                <a:srgbClr val="666600"/>
              </a:solidFill>
              <a:effectLst/>
            </a:endParaRPr>
          </a:p>
          <a:p>
            <a:pPr marL="158750" indent="0">
              <a:buNone/>
            </a:pPr>
            <a:endParaRPr lang="en-IN" dirty="0">
              <a:solidFill>
                <a:srgbClr val="666600"/>
              </a:solidFill>
              <a:effectLst/>
            </a:endParaRPr>
          </a:p>
          <a:p>
            <a:pPr marL="158750" indent="0">
              <a:buNone/>
            </a:pPr>
            <a:endParaRPr lang="en-IN" dirty="0">
              <a:solidFill>
                <a:srgbClr val="666600"/>
              </a:solidFill>
              <a:effectLst/>
            </a:endParaRPr>
          </a:p>
          <a:p>
            <a:pPr marL="158750" indent="0">
              <a:buNone/>
            </a:pPr>
            <a:endParaRPr lang="en-IN" dirty="0">
              <a:solidFill>
                <a:srgbClr val="666600"/>
              </a:solidFill>
              <a:effectLst/>
            </a:endParaRPr>
          </a:p>
          <a:p>
            <a:pPr marL="158750" indent="0">
              <a:buNone/>
            </a:pPr>
            <a:endParaRPr lang="en-IN" dirty="0">
              <a:solidFill>
                <a:srgbClr val="666600"/>
              </a:solidFill>
              <a:effectLst/>
            </a:endParaRPr>
          </a:p>
          <a:p>
            <a:pPr marL="1587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530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56" name="Google Shape;56;p14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57" name="Google Shape;57;p14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4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5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1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17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Google Shape;80;p19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1" name="Google Shape;81;p19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6" name="Google Shape;8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" name="Google Shape;89;p21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0" name="Google Shape;90;p21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3" name="Google Shape;9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96" name="Google Shape;9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3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0" name="Google Shape;100;p23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rgbClr val="E4F5FC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cebook.com/skillslash.academy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2.png"/><Relationship Id="rId4" Type="http://schemas.openxmlformats.org/officeDocument/2006/relationships/hyperlink" Target="https://twitter.com/skillslash?lang=e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168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5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8000" b="1">
                <a:solidFill>
                  <a:srgbClr val="E4F5FC"/>
                </a:solidFill>
                <a:latin typeface="Nunito"/>
                <a:ea typeface="Nunito"/>
                <a:cs typeface="Nunito"/>
                <a:sym typeface="Nunito"/>
              </a:rPr>
              <a:t>Python</a:t>
            </a:r>
            <a:endParaRPr sz="8000" b="1">
              <a:solidFill>
                <a:srgbClr val="E4F5F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9" name="Google Shape;109;p25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800">
                <a:solidFill>
                  <a:srgbClr val="D6DF23"/>
                </a:solidFill>
                <a:latin typeface="Nunito"/>
                <a:ea typeface="Nunito"/>
                <a:cs typeface="Nunito"/>
                <a:sym typeface="Nunito"/>
              </a:rPr>
              <a:t>List Comprehensions</a:t>
            </a:r>
            <a:endParaRPr sz="2800">
              <a:solidFill>
                <a:srgbClr val="D6DF2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10" name="Google Shape;110;p25"/>
          <p:cNvPicPr preferRelativeResize="0"/>
          <p:nvPr/>
        </p:nvPicPr>
        <p:blipFill rotWithShape="1">
          <a:blip r:embed="rId3">
            <a:alphaModFix/>
          </a:blip>
          <a:srcRect l="4269" t="26443" r="81354" b="26438"/>
          <a:stretch/>
        </p:blipFill>
        <p:spPr>
          <a:xfrm>
            <a:off x="7600950" y="160225"/>
            <a:ext cx="1314452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5"/>
          <p:cNvPicPr preferRelativeResize="0"/>
          <p:nvPr/>
        </p:nvPicPr>
        <p:blipFill rotWithShape="1">
          <a:blip r:embed="rId3">
            <a:alphaModFix/>
          </a:blip>
          <a:srcRect l="18965" t="26443" r="2176" b="26438"/>
          <a:stretch/>
        </p:blipFill>
        <p:spPr>
          <a:xfrm>
            <a:off x="171450" y="4681025"/>
            <a:ext cx="1981199" cy="282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4"/>
          <p:cNvSpPr txBox="1">
            <a:spLocks noGrp="1"/>
          </p:cNvSpPr>
          <p:nvPr>
            <p:ph type="title" idx="4294967295"/>
          </p:nvPr>
        </p:nvSpPr>
        <p:spPr>
          <a:xfrm>
            <a:off x="2306475" y="1956294"/>
            <a:ext cx="4626300" cy="8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5300" b="1">
                <a:solidFill>
                  <a:srgbClr val="243168"/>
                </a:solidFill>
                <a:latin typeface="Montserrat"/>
                <a:ea typeface="Montserrat"/>
                <a:cs typeface="Montserrat"/>
                <a:sym typeface="Montserrat"/>
              </a:rPr>
              <a:t>THANK YOU</a:t>
            </a:r>
            <a:endParaRPr sz="5300" b="1">
              <a:solidFill>
                <a:srgbClr val="24316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6" name="Google Shape;366;p44">
            <a:hlinkClick r:id="rId3"/>
          </p:cNvPr>
          <p:cNvSpPr/>
          <p:nvPr/>
        </p:nvSpPr>
        <p:spPr>
          <a:xfrm>
            <a:off x="2582638" y="3317000"/>
            <a:ext cx="338345" cy="338295"/>
          </a:xfrm>
          <a:custGeom>
            <a:avLst/>
            <a:gdLst/>
            <a:ahLst/>
            <a:cxnLst/>
            <a:rect l="l" t="t" r="r" b="b"/>
            <a:pathLst>
              <a:path w="19982" h="19982" extrusionOk="0">
                <a:moveTo>
                  <a:pt x="14602" y="3500"/>
                </a:moveTo>
                <a:cubicBezTo>
                  <a:pt x="15137" y="3500"/>
                  <a:pt x="15682" y="3563"/>
                  <a:pt x="16247" y="3689"/>
                </a:cubicBezTo>
                <a:cubicBezTo>
                  <a:pt x="16179" y="4154"/>
                  <a:pt x="16095" y="4705"/>
                  <a:pt x="16033" y="5120"/>
                </a:cubicBezTo>
                <a:cubicBezTo>
                  <a:pt x="15810" y="5075"/>
                  <a:pt x="15484" y="5035"/>
                  <a:pt x="15150" y="5035"/>
                </a:cubicBezTo>
                <a:cubicBezTo>
                  <a:pt x="14968" y="5035"/>
                  <a:pt x="14783" y="5047"/>
                  <a:pt x="14611" y="5076"/>
                </a:cubicBezTo>
                <a:cubicBezTo>
                  <a:pt x="13536" y="5258"/>
                  <a:pt x="12918" y="5925"/>
                  <a:pt x="12918" y="6907"/>
                </a:cubicBezTo>
                <a:lnTo>
                  <a:pt x="12918" y="8819"/>
                </a:lnTo>
                <a:cubicBezTo>
                  <a:pt x="12918" y="9143"/>
                  <a:pt x="13180" y="9405"/>
                  <a:pt x="13504" y="9405"/>
                </a:cubicBezTo>
                <a:lnTo>
                  <a:pt x="15681" y="9405"/>
                </a:lnTo>
                <a:lnTo>
                  <a:pt x="15388" y="10576"/>
                </a:lnTo>
                <a:lnTo>
                  <a:pt x="13504" y="10576"/>
                </a:lnTo>
                <a:cubicBezTo>
                  <a:pt x="13180" y="10576"/>
                  <a:pt x="12918" y="10838"/>
                  <a:pt x="12918" y="11161"/>
                </a:cubicBezTo>
                <a:lnTo>
                  <a:pt x="12918" y="18811"/>
                </a:lnTo>
                <a:lnTo>
                  <a:pt x="11162" y="18811"/>
                </a:lnTo>
                <a:lnTo>
                  <a:pt x="11162" y="11161"/>
                </a:lnTo>
                <a:cubicBezTo>
                  <a:pt x="11162" y="10838"/>
                  <a:pt x="10900" y="10576"/>
                  <a:pt x="10576" y="10576"/>
                </a:cubicBezTo>
                <a:lnTo>
                  <a:pt x="9407" y="10576"/>
                </a:lnTo>
                <a:lnTo>
                  <a:pt x="9407" y="9405"/>
                </a:lnTo>
                <a:lnTo>
                  <a:pt x="10576" y="9405"/>
                </a:lnTo>
                <a:cubicBezTo>
                  <a:pt x="10900" y="9405"/>
                  <a:pt x="11162" y="9143"/>
                  <a:pt x="11162" y="8821"/>
                </a:cubicBezTo>
                <a:cubicBezTo>
                  <a:pt x="11162" y="7215"/>
                  <a:pt x="11162" y="6481"/>
                  <a:pt x="11162" y="6143"/>
                </a:cubicBezTo>
                <a:cubicBezTo>
                  <a:pt x="11162" y="5520"/>
                  <a:pt x="11163" y="4843"/>
                  <a:pt x="11770" y="4324"/>
                </a:cubicBezTo>
                <a:cubicBezTo>
                  <a:pt x="12234" y="3928"/>
                  <a:pt x="12823" y="3687"/>
                  <a:pt x="13628" y="3571"/>
                </a:cubicBezTo>
                <a:cubicBezTo>
                  <a:pt x="13950" y="3524"/>
                  <a:pt x="14274" y="3500"/>
                  <a:pt x="14602" y="3500"/>
                </a:cubicBezTo>
                <a:close/>
                <a:moveTo>
                  <a:pt x="17017" y="1170"/>
                </a:moveTo>
                <a:cubicBezTo>
                  <a:pt x="17990" y="1170"/>
                  <a:pt x="18811" y="1975"/>
                  <a:pt x="18811" y="2927"/>
                </a:cubicBezTo>
                <a:lnTo>
                  <a:pt x="18811" y="17056"/>
                </a:lnTo>
                <a:cubicBezTo>
                  <a:pt x="18811" y="18023"/>
                  <a:pt x="18024" y="18811"/>
                  <a:pt x="17056" y="18811"/>
                </a:cubicBezTo>
                <a:lnTo>
                  <a:pt x="14089" y="18811"/>
                </a:lnTo>
                <a:lnTo>
                  <a:pt x="14089" y="11747"/>
                </a:lnTo>
                <a:lnTo>
                  <a:pt x="15846" y="11747"/>
                </a:lnTo>
                <a:cubicBezTo>
                  <a:pt x="16115" y="11747"/>
                  <a:pt x="16348" y="11565"/>
                  <a:pt x="16414" y="11305"/>
                </a:cubicBezTo>
                <a:lnTo>
                  <a:pt x="16999" y="8963"/>
                </a:lnTo>
                <a:cubicBezTo>
                  <a:pt x="17042" y="8787"/>
                  <a:pt x="17003" y="8602"/>
                  <a:pt x="16893" y="8460"/>
                </a:cubicBezTo>
                <a:cubicBezTo>
                  <a:pt x="16782" y="8317"/>
                  <a:pt x="16612" y="8235"/>
                  <a:pt x="16431" y="8235"/>
                </a:cubicBezTo>
                <a:lnTo>
                  <a:pt x="14089" y="8235"/>
                </a:lnTo>
                <a:lnTo>
                  <a:pt x="14089" y="6909"/>
                </a:lnTo>
                <a:cubicBezTo>
                  <a:pt x="14089" y="6638"/>
                  <a:pt x="14144" y="6343"/>
                  <a:pt x="14808" y="6229"/>
                </a:cubicBezTo>
                <a:cubicBezTo>
                  <a:pt x="14936" y="6208"/>
                  <a:pt x="15061" y="6199"/>
                  <a:pt x="15182" y="6199"/>
                </a:cubicBezTo>
                <a:cubicBezTo>
                  <a:pt x="15552" y="6199"/>
                  <a:pt x="15890" y="6283"/>
                  <a:pt x="16198" y="6360"/>
                </a:cubicBezTo>
                <a:cubicBezTo>
                  <a:pt x="16304" y="6387"/>
                  <a:pt x="16415" y="6421"/>
                  <a:pt x="16532" y="6421"/>
                </a:cubicBezTo>
                <a:cubicBezTo>
                  <a:pt x="16632" y="6421"/>
                  <a:pt x="16736" y="6396"/>
                  <a:pt x="16847" y="6321"/>
                </a:cubicBezTo>
                <a:cubicBezTo>
                  <a:pt x="16983" y="6229"/>
                  <a:pt x="17074" y="6084"/>
                  <a:pt x="17098" y="5923"/>
                </a:cubicBezTo>
                <a:cubicBezTo>
                  <a:pt x="17098" y="5923"/>
                  <a:pt x="17362" y="4156"/>
                  <a:pt x="17482" y="3339"/>
                </a:cubicBezTo>
                <a:cubicBezTo>
                  <a:pt x="17525" y="3049"/>
                  <a:pt x="17346" y="2769"/>
                  <a:pt x="17063" y="2690"/>
                </a:cubicBezTo>
                <a:cubicBezTo>
                  <a:pt x="16267" y="2463"/>
                  <a:pt x="15346" y="2343"/>
                  <a:pt x="14504" y="2343"/>
                </a:cubicBezTo>
                <a:cubicBezTo>
                  <a:pt x="14137" y="2343"/>
                  <a:pt x="13786" y="2365"/>
                  <a:pt x="13467" y="2412"/>
                </a:cubicBezTo>
                <a:cubicBezTo>
                  <a:pt x="12434" y="2562"/>
                  <a:pt x="11646" y="2888"/>
                  <a:pt x="11009" y="3434"/>
                </a:cubicBezTo>
                <a:cubicBezTo>
                  <a:pt x="10121" y="4193"/>
                  <a:pt x="10010" y="5168"/>
                  <a:pt x="9999" y="5833"/>
                </a:cubicBezTo>
                <a:cubicBezTo>
                  <a:pt x="9999" y="5847"/>
                  <a:pt x="9999" y="7029"/>
                  <a:pt x="9999" y="8235"/>
                </a:cubicBezTo>
                <a:lnTo>
                  <a:pt x="8821" y="8235"/>
                </a:lnTo>
                <a:cubicBezTo>
                  <a:pt x="8497" y="8235"/>
                  <a:pt x="8236" y="8497"/>
                  <a:pt x="8236" y="8819"/>
                </a:cubicBezTo>
                <a:lnTo>
                  <a:pt x="8236" y="11161"/>
                </a:lnTo>
                <a:cubicBezTo>
                  <a:pt x="8236" y="11485"/>
                  <a:pt x="8497" y="11747"/>
                  <a:pt x="8821" y="11747"/>
                </a:cubicBezTo>
                <a:lnTo>
                  <a:pt x="9991" y="11747"/>
                </a:lnTo>
                <a:lnTo>
                  <a:pt x="9991" y="18811"/>
                </a:lnTo>
                <a:lnTo>
                  <a:pt x="2927" y="18811"/>
                </a:lnTo>
                <a:cubicBezTo>
                  <a:pt x="1959" y="18811"/>
                  <a:pt x="1172" y="18023"/>
                  <a:pt x="1172" y="17054"/>
                </a:cubicBezTo>
                <a:lnTo>
                  <a:pt x="1172" y="2927"/>
                </a:lnTo>
                <a:cubicBezTo>
                  <a:pt x="1172" y="1959"/>
                  <a:pt x="1959" y="1170"/>
                  <a:pt x="2927" y="1170"/>
                </a:cubicBezTo>
                <a:close/>
                <a:moveTo>
                  <a:pt x="2927" y="1"/>
                </a:moveTo>
                <a:cubicBezTo>
                  <a:pt x="1314" y="1"/>
                  <a:pt x="1" y="1313"/>
                  <a:pt x="1" y="2927"/>
                </a:cubicBezTo>
                <a:lnTo>
                  <a:pt x="1" y="17056"/>
                </a:lnTo>
                <a:cubicBezTo>
                  <a:pt x="1" y="18669"/>
                  <a:pt x="1314" y="19982"/>
                  <a:pt x="2927" y="19982"/>
                </a:cubicBezTo>
                <a:lnTo>
                  <a:pt x="17054" y="19982"/>
                </a:lnTo>
                <a:cubicBezTo>
                  <a:pt x="18669" y="19982"/>
                  <a:pt x="19982" y="18669"/>
                  <a:pt x="19982" y="17056"/>
                </a:cubicBezTo>
                <a:lnTo>
                  <a:pt x="19982" y="2927"/>
                </a:lnTo>
                <a:cubicBezTo>
                  <a:pt x="19982" y="2145"/>
                  <a:pt x="19669" y="1409"/>
                  <a:pt x="19101" y="853"/>
                </a:cubicBezTo>
                <a:cubicBezTo>
                  <a:pt x="18538" y="303"/>
                  <a:pt x="17797" y="1"/>
                  <a:pt x="1701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7" name="Google Shape;367;p44"/>
          <p:cNvGrpSpPr/>
          <p:nvPr/>
        </p:nvGrpSpPr>
        <p:grpSpPr>
          <a:xfrm>
            <a:off x="3788788" y="3316999"/>
            <a:ext cx="338366" cy="338332"/>
            <a:chOff x="812101" y="2571761"/>
            <a:chExt cx="417066" cy="417024"/>
          </a:xfrm>
        </p:grpSpPr>
        <p:sp>
          <p:nvSpPr>
            <p:cNvPr id="368" name="Google Shape;368;p44"/>
            <p:cNvSpPr/>
            <p:nvPr/>
          </p:nvSpPr>
          <p:spPr>
            <a:xfrm>
              <a:off x="935084" y="2694744"/>
              <a:ext cx="171071" cy="171071"/>
            </a:xfrm>
            <a:custGeom>
              <a:avLst/>
              <a:gdLst/>
              <a:ahLst/>
              <a:cxnLst/>
              <a:rect l="l" t="t" r="r" b="b"/>
              <a:pathLst>
                <a:path w="8197" h="8197" extrusionOk="0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4343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44"/>
            <p:cNvSpPr/>
            <p:nvPr/>
          </p:nvSpPr>
          <p:spPr>
            <a:xfrm>
              <a:off x="860977" y="2620616"/>
              <a:ext cx="319311" cy="319290"/>
            </a:xfrm>
            <a:custGeom>
              <a:avLst/>
              <a:gdLst/>
              <a:ahLst/>
              <a:cxnLst/>
              <a:rect l="l" t="t" r="r" b="b"/>
              <a:pathLst>
                <a:path w="15300" h="15299" extrusionOk="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4343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44"/>
            <p:cNvSpPr/>
            <p:nvPr/>
          </p:nvSpPr>
          <p:spPr>
            <a:xfrm>
              <a:off x="812101" y="2571761"/>
              <a:ext cx="417066" cy="417024"/>
            </a:xfrm>
            <a:custGeom>
              <a:avLst/>
              <a:gdLst/>
              <a:ahLst/>
              <a:cxnLst/>
              <a:rect l="l" t="t" r="r" b="b"/>
              <a:pathLst>
                <a:path w="19984" h="19982" extrusionOk="0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4343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44"/>
            <p:cNvSpPr/>
            <p:nvPr/>
          </p:nvSpPr>
          <p:spPr>
            <a:xfrm>
              <a:off x="1081712" y="2670306"/>
              <a:ext cx="48878" cy="48898"/>
            </a:xfrm>
            <a:custGeom>
              <a:avLst/>
              <a:gdLst/>
              <a:ahLst/>
              <a:cxnLst/>
              <a:rect l="l" t="t" r="r" b="b"/>
              <a:pathLst>
                <a:path w="2342" h="2343" extrusionOk="0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4343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2" name="Google Shape;372;p44"/>
          <p:cNvGrpSpPr/>
          <p:nvPr/>
        </p:nvGrpSpPr>
        <p:grpSpPr>
          <a:xfrm>
            <a:off x="4994983" y="3316986"/>
            <a:ext cx="338332" cy="338332"/>
            <a:chOff x="1323129" y="2571761"/>
            <a:chExt cx="417024" cy="417024"/>
          </a:xfrm>
        </p:grpSpPr>
        <p:sp>
          <p:nvSpPr>
            <p:cNvPr id="373" name="Google Shape;373;p44"/>
            <p:cNvSpPr/>
            <p:nvPr/>
          </p:nvSpPr>
          <p:spPr>
            <a:xfrm>
              <a:off x="1385007" y="2719183"/>
              <a:ext cx="73337" cy="219907"/>
            </a:xfrm>
            <a:custGeom>
              <a:avLst/>
              <a:gdLst/>
              <a:ahLst/>
              <a:cxnLst/>
              <a:rect l="l" t="t" r="r" b="b"/>
              <a:pathLst>
                <a:path w="3514" h="10537" extrusionOk="0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44"/>
            <p:cNvSpPr/>
            <p:nvPr/>
          </p:nvSpPr>
          <p:spPr>
            <a:xfrm>
              <a:off x="1385007" y="2621430"/>
              <a:ext cx="73337" cy="73337"/>
            </a:xfrm>
            <a:custGeom>
              <a:avLst/>
              <a:gdLst/>
              <a:ahLst/>
              <a:cxnLst/>
              <a:rect l="l" t="t" r="r" b="b"/>
              <a:pathLst>
                <a:path w="3514" h="3514" extrusionOk="0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44"/>
            <p:cNvSpPr/>
            <p:nvPr/>
          </p:nvSpPr>
          <p:spPr>
            <a:xfrm>
              <a:off x="1482759" y="2718786"/>
              <a:ext cx="195510" cy="220304"/>
            </a:xfrm>
            <a:custGeom>
              <a:avLst/>
              <a:gdLst/>
              <a:ahLst/>
              <a:cxnLst/>
              <a:rect l="l" t="t" r="r" b="b"/>
              <a:pathLst>
                <a:path w="9368" h="10556" extrusionOk="0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44"/>
            <p:cNvSpPr/>
            <p:nvPr/>
          </p:nvSpPr>
          <p:spPr>
            <a:xfrm>
              <a:off x="1323129" y="2571761"/>
              <a:ext cx="417024" cy="417024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7" name="Google Shape;377;p44">
            <a:hlinkClick r:id="rId4"/>
          </p:cNvPr>
          <p:cNvSpPr/>
          <p:nvPr/>
        </p:nvSpPr>
        <p:spPr>
          <a:xfrm>
            <a:off x="6221328" y="3347519"/>
            <a:ext cx="340022" cy="277263"/>
          </a:xfrm>
          <a:custGeom>
            <a:avLst/>
            <a:gdLst/>
            <a:ahLst/>
            <a:cxnLst/>
            <a:rect l="l" t="t" r="r" b="b"/>
            <a:pathLst>
              <a:path w="20081" h="16377" extrusionOk="0">
                <a:moveTo>
                  <a:pt x="13632" y="1165"/>
                </a:moveTo>
                <a:cubicBezTo>
                  <a:pt x="14903" y="1165"/>
                  <a:pt x="15458" y="1658"/>
                  <a:pt x="15826" y="1984"/>
                </a:cubicBezTo>
                <a:cubicBezTo>
                  <a:pt x="16040" y="2173"/>
                  <a:pt x="16244" y="2353"/>
                  <a:pt x="16548" y="2353"/>
                </a:cubicBezTo>
                <a:cubicBezTo>
                  <a:pt x="16762" y="2353"/>
                  <a:pt x="17038" y="2293"/>
                  <a:pt x="17344" y="2196"/>
                </a:cubicBezTo>
                <a:lnTo>
                  <a:pt x="17344" y="2196"/>
                </a:lnTo>
                <a:cubicBezTo>
                  <a:pt x="17236" y="2288"/>
                  <a:pt x="17119" y="2376"/>
                  <a:pt x="16995" y="2461"/>
                </a:cubicBezTo>
                <a:cubicBezTo>
                  <a:pt x="16780" y="2612"/>
                  <a:pt x="16689" y="2889"/>
                  <a:pt x="16778" y="3137"/>
                </a:cubicBezTo>
                <a:cubicBezTo>
                  <a:pt x="16861" y="3373"/>
                  <a:pt x="17082" y="3528"/>
                  <a:pt x="17329" y="3528"/>
                </a:cubicBezTo>
                <a:cubicBezTo>
                  <a:pt x="17343" y="3528"/>
                  <a:pt x="17358" y="3527"/>
                  <a:pt x="17372" y="3526"/>
                </a:cubicBezTo>
                <a:cubicBezTo>
                  <a:pt x="17475" y="3519"/>
                  <a:pt x="17576" y="3508"/>
                  <a:pt x="17680" y="3494"/>
                </a:cubicBezTo>
                <a:lnTo>
                  <a:pt x="17680" y="3494"/>
                </a:lnTo>
                <a:cubicBezTo>
                  <a:pt x="17275" y="3802"/>
                  <a:pt x="16921" y="3990"/>
                  <a:pt x="16937" y="4786"/>
                </a:cubicBezTo>
                <a:cubicBezTo>
                  <a:pt x="16937" y="4826"/>
                  <a:pt x="16939" y="4881"/>
                  <a:pt x="16939" y="4971"/>
                </a:cubicBezTo>
                <a:cubicBezTo>
                  <a:pt x="16939" y="6510"/>
                  <a:pt x="16350" y="9097"/>
                  <a:pt x="14694" y="11320"/>
                </a:cubicBezTo>
                <a:cubicBezTo>
                  <a:pt x="13372" y="13093"/>
                  <a:pt x="10896" y="15207"/>
                  <a:pt x="6611" y="15207"/>
                </a:cubicBezTo>
                <a:cubicBezTo>
                  <a:pt x="5368" y="15207"/>
                  <a:pt x="4159" y="14996"/>
                  <a:pt x="3001" y="14582"/>
                </a:cubicBezTo>
                <a:cubicBezTo>
                  <a:pt x="4359" y="14345"/>
                  <a:pt x="5612" y="13799"/>
                  <a:pt x="6698" y="12960"/>
                </a:cubicBezTo>
                <a:cubicBezTo>
                  <a:pt x="6893" y="12812"/>
                  <a:pt x="6972" y="12557"/>
                  <a:pt x="6900" y="12323"/>
                </a:cubicBezTo>
                <a:cubicBezTo>
                  <a:pt x="6827" y="12090"/>
                  <a:pt x="6617" y="11925"/>
                  <a:pt x="6372" y="11913"/>
                </a:cubicBezTo>
                <a:cubicBezTo>
                  <a:pt x="5203" y="11849"/>
                  <a:pt x="4280" y="11209"/>
                  <a:pt x="3767" y="10448"/>
                </a:cubicBezTo>
                <a:cubicBezTo>
                  <a:pt x="3968" y="10434"/>
                  <a:pt x="4207" y="10404"/>
                  <a:pt x="4564" y="10340"/>
                </a:cubicBezTo>
                <a:cubicBezTo>
                  <a:pt x="4832" y="10294"/>
                  <a:pt x="5030" y="10071"/>
                  <a:pt x="5047" y="9801"/>
                </a:cubicBezTo>
                <a:cubicBezTo>
                  <a:pt x="5065" y="9532"/>
                  <a:pt x="4895" y="9286"/>
                  <a:pt x="4637" y="9205"/>
                </a:cubicBezTo>
                <a:cubicBezTo>
                  <a:pt x="3296" y="8787"/>
                  <a:pt x="2498" y="8025"/>
                  <a:pt x="2180" y="6838"/>
                </a:cubicBezTo>
                <a:lnTo>
                  <a:pt x="2180" y="6838"/>
                </a:lnTo>
                <a:cubicBezTo>
                  <a:pt x="2390" y="6891"/>
                  <a:pt x="2642" y="6933"/>
                  <a:pt x="3057" y="6986"/>
                </a:cubicBezTo>
                <a:cubicBezTo>
                  <a:pt x="3081" y="6989"/>
                  <a:pt x="3105" y="6991"/>
                  <a:pt x="3129" y="6991"/>
                </a:cubicBezTo>
                <a:cubicBezTo>
                  <a:pt x="3359" y="6991"/>
                  <a:pt x="3571" y="6854"/>
                  <a:pt x="3666" y="6640"/>
                </a:cubicBezTo>
                <a:cubicBezTo>
                  <a:pt x="3770" y="6403"/>
                  <a:pt x="3707" y="6125"/>
                  <a:pt x="3508" y="5957"/>
                </a:cubicBezTo>
                <a:cubicBezTo>
                  <a:pt x="2014" y="4697"/>
                  <a:pt x="1936" y="3409"/>
                  <a:pt x="2210" y="2373"/>
                </a:cubicBezTo>
                <a:lnTo>
                  <a:pt x="2210" y="2373"/>
                </a:lnTo>
                <a:cubicBezTo>
                  <a:pt x="4267" y="4464"/>
                  <a:pt x="6801" y="5670"/>
                  <a:pt x="9880" y="5882"/>
                </a:cubicBezTo>
                <a:cubicBezTo>
                  <a:pt x="9894" y="5883"/>
                  <a:pt x="9908" y="5884"/>
                  <a:pt x="9921" y="5884"/>
                </a:cubicBezTo>
                <a:cubicBezTo>
                  <a:pt x="10265" y="5884"/>
                  <a:pt x="10539" y="5586"/>
                  <a:pt x="10503" y="5239"/>
                </a:cubicBezTo>
                <a:cubicBezTo>
                  <a:pt x="10372" y="3940"/>
                  <a:pt x="10634" y="2919"/>
                  <a:pt x="11281" y="2203"/>
                </a:cubicBezTo>
                <a:cubicBezTo>
                  <a:pt x="11975" y="1437"/>
                  <a:pt x="12981" y="1165"/>
                  <a:pt x="13632" y="1165"/>
                </a:cubicBezTo>
                <a:close/>
                <a:moveTo>
                  <a:pt x="13631" y="1"/>
                </a:moveTo>
                <a:cubicBezTo>
                  <a:pt x="12698" y="1"/>
                  <a:pt x="11363" y="368"/>
                  <a:pt x="10413" y="1418"/>
                </a:cubicBezTo>
                <a:cubicBezTo>
                  <a:pt x="9665" y="2245"/>
                  <a:pt x="9291" y="3332"/>
                  <a:pt x="9300" y="4649"/>
                </a:cubicBezTo>
                <a:cubicBezTo>
                  <a:pt x="6556" y="4315"/>
                  <a:pt x="4306" y="3079"/>
                  <a:pt x="2438" y="887"/>
                </a:cubicBezTo>
                <a:cubicBezTo>
                  <a:pt x="2327" y="756"/>
                  <a:pt x="2163" y="681"/>
                  <a:pt x="1993" y="681"/>
                </a:cubicBezTo>
                <a:cubicBezTo>
                  <a:pt x="1966" y="681"/>
                  <a:pt x="1938" y="683"/>
                  <a:pt x="1911" y="687"/>
                </a:cubicBezTo>
                <a:cubicBezTo>
                  <a:pt x="1713" y="715"/>
                  <a:pt x="1541" y="843"/>
                  <a:pt x="1460" y="1025"/>
                </a:cubicBezTo>
                <a:cubicBezTo>
                  <a:pt x="1207" y="1582"/>
                  <a:pt x="876" y="2444"/>
                  <a:pt x="922" y="3466"/>
                </a:cubicBezTo>
                <a:cubicBezTo>
                  <a:pt x="952" y="4138"/>
                  <a:pt x="1138" y="4773"/>
                  <a:pt x="1479" y="5368"/>
                </a:cubicBezTo>
                <a:cubicBezTo>
                  <a:pt x="1469" y="5367"/>
                  <a:pt x="1459" y="5367"/>
                  <a:pt x="1449" y="5367"/>
                </a:cubicBezTo>
                <a:cubicBezTo>
                  <a:pt x="1114" y="5367"/>
                  <a:pt x="843" y="5650"/>
                  <a:pt x="865" y="5990"/>
                </a:cubicBezTo>
                <a:cubicBezTo>
                  <a:pt x="963" y="7455"/>
                  <a:pt x="1501" y="8589"/>
                  <a:pt x="2470" y="9380"/>
                </a:cubicBezTo>
                <a:cubicBezTo>
                  <a:pt x="2284" y="9528"/>
                  <a:pt x="2208" y="9773"/>
                  <a:pt x="2274" y="9999"/>
                </a:cubicBezTo>
                <a:cubicBezTo>
                  <a:pt x="2578" y="11057"/>
                  <a:pt x="3469" y="12207"/>
                  <a:pt x="4833" y="12757"/>
                </a:cubicBezTo>
                <a:cubicBezTo>
                  <a:pt x="3802" y="13279"/>
                  <a:pt x="2644" y="13546"/>
                  <a:pt x="1412" y="13546"/>
                </a:cubicBezTo>
                <a:cubicBezTo>
                  <a:pt x="1173" y="13546"/>
                  <a:pt x="932" y="13536"/>
                  <a:pt x="689" y="13516"/>
                </a:cubicBezTo>
                <a:cubicBezTo>
                  <a:pt x="673" y="13515"/>
                  <a:pt x="658" y="13514"/>
                  <a:pt x="642" y="13514"/>
                </a:cubicBezTo>
                <a:cubicBezTo>
                  <a:pt x="390" y="13514"/>
                  <a:pt x="164" y="13676"/>
                  <a:pt x="84" y="13919"/>
                </a:cubicBezTo>
                <a:cubicBezTo>
                  <a:pt x="0" y="14177"/>
                  <a:pt x="105" y="14460"/>
                  <a:pt x="338" y="14600"/>
                </a:cubicBezTo>
                <a:cubicBezTo>
                  <a:pt x="2284" y="15778"/>
                  <a:pt x="4395" y="16376"/>
                  <a:pt x="6611" y="16376"/>
                </a:cubicBezTo>
                <a:cubicBezTo>
                  <a:pt x="11382" y="16376"/>
                  <a:pt x="14151" y="14008"/>
                  <a:pt x="15631" y="12019"/>
                </a:cubicBezTo>
                <a:cubicBezTo>
                  <a:pt x="17461" y="9567"/>
                  <a:pt x="18108" y="6689"/>
                  <a:pt x="18108" y="4971"/>
                </a:cubicBezTo>
                <a:cubicBezTo>
                  <a:pt x="18108" y="4747"/>
                  <a:pt x="18103" y="4701"/>
                  <a:pt x="18110" y="4637"/>
                </a:cubicBezTo>
                <a:cubicBezTo>
                  <a:pt x="18336" y="4435"/>
                  <a:pt x="18964" y="4133"/>
                  <a:pt x="19935" y="2718"/>
                </a:cubicBezTo>
                <a:cubicBezTo>
                  <a:pt x="20080" y="2505"/>
                  <a:pt x="20070" y="2221"/>
                  <a:pt x="19909" y="2019"/>
                </a:cubicBezTo>
                <a:cubicBezTo>
                  <a:pt x="19795" y="1879"/>
                  <a:pt x="19625" y="1801"/>
                  <a:pt x="19451" y="1801"/>
                </a:cubicBezTo>
                <a:cubicBezTo>
                  <a:pt x="19377" y="1801"/>
                  <a:pt x="19303" y="1815"/>
                  <a:pt x="19231" y="1844"/>
                </a:cubicBezTo>
                <a:cubicBezTo>
                  <a:pt x="19194" y="1860"/>
                  <a:pt x="19155" y="1874"/>
                  <a:pt x="19118" y="1890"/>
                </a:cubicBezTo>
                <a:cubicBezTo>
                  <a:pt x="19269" y="1630"/>
                  <a:pt x="19392" y="1356"/>
                  <a:pt x="19490" y="1062"/>
                </a:cubicBezTo>
                <a:cubicBezTo>
                  <a:pt x="19564" y="841"/>
                  <a:pt x="19498" y="598"/>
                  <a:pt x="19327" y="443"/>
                </a:cubicBezTo>
                <a:cubicBezTo>
                  <a:pt x="19217" y="344"/>
                  <a:pt x="19076" y="292"/>
                  <a:pt x="18934" y="292"/>
                </a:cubicBezTo>
                <a:cubicBezTo>
                  <a:pt x="18853" y="292"/>
                  <a:pt x="18771" y="309"/>
                  <a:pt x="18694" y="344"/>
                </a:cubicBezTo>
                <a:cubicBezTo>
                  <a:pt x="18690" y="345"/>
                  <a:pt x="18676" y="351"/>
                  <a:pt x="18651" y="363"/>
                </a:cubicBezTo>
                <a:cubicBezTo>
                  <a:pt x="17724" y="830"/>
                  <a:pt x="16999" y="1103"/>
                  <a:pt x="16670" y="1166"/>
                </a:cubicBezTo>
                <a:cubicBezTo>
                  <a:pt x="16647" y="1147"/>
                  <a:pt x="16624" y="1126"/>
                  <a:pt x="16603" y="1106"/>
                </a:cubicBezTo>
                <a:cubicBezTo>
                  <a:pt x="16194" y="745"/>
                  <a:pt x="15347" y="1"/>
                  <a:pt x="13631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8" name="Google Shape;378;p44"/>
          <p:cNvPicPr preferRelativeResize="0"/>
          <p:nvPr/>
        </p:nvPicPr>
        <p:blipFill rotWithShape="1">
          <a:blip r:embed="rId5">
            <a:alphaModFix/>
          </a:blip>
          <a:srcRect l="-2426" t="-17515" r="-4012" b="-5485"/>
          <a:stretch/>
        </p:blipFill>
        <p:spPr>
          <a:xfrm>
            <a:off x="2724650" y="782750"/>
            <a:ext cx="3505198" cy="967251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44"/>
          <p:cNvSpPr txBox="1"/>
          <p:nvPr/>
        </p:nvSpPr>
        <p:spPr>
          <a:xfrm>
            <a:off x="6193675" y="4753100"/>
            <a:ext cx="2933100" cy="3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EE343A"/>
                </a:solidFill>
                <a:latin typeface="Arial"/>
                <a:ea typeface="Arial"/>
                <a:cs typeface="Arial"/>
                <a:sym typeface="Arial"/>
              </a:rPr>
              <a:t>www.skillslash.com</a:t>
            </a:r>
            <a:endParaRPr sz="1300" b="0" i="0" u="none" strike="noStrike" cap="none">
              <a:solidFill>
                <a:srgbClr val="EE343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80" name="Google Shape;380;p44"/>
          <p:cNvGrpSpPr/>
          <p:nvPr/>
        </p:nvGrpSpPr>
        <p:grpSpPr>
          <a:xfrm>
            <a:off x="0" y="5000700"/>
            <a:ext cx="9144000" cy="142800"/>
            <a:chOff x="0" y="0"/>
            <a:chExt cx="9144000" cy="142800"/>
          </a:xfrm>
        </p:grpSpPr>
        <p:sp>
          <p:nvSpPr>
            <p:cNvPr id="381" name="Google Shape;381;p44"/>
            <p:cNvSpPr txBox="1"/>
            <p:nvPr/>
          </p:nvSpPr>
          <p:spPr>
            <a:xfrm>
              <a:off x="3575800" y="0"/>
              <a:ext cx="1856100" cy="14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2" name="Google Shape;382;p44"/>
            <p:cNvSpPr txBox="1"/>
            <p:nvPr/>
          </p:nvSpPr>
          <p:spPr>
            <a:xfrm>
              <a:off x="1856000" y="0"/>
              <a:ext cx="1856100" cy="142800"/>
            </a:xfrm>
            <a:prstGeom prst="rect">
              <a:avLst/>
            </a:prstGeom>
            <a:solidFill>
              <a:srgbClr val="EE343A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3" name="Google Shape;383;p44"/>
            <p:cNvSpPr txBox="1"/>
            <p:nvPr/>
          </p:nvSpPr>
          <p:spPr>
            <a:xfrm>
              <a:off x="5431900" y="0"/>
              <a:ext cx="1856100" cy="142800"/>
            </a:xfrm>
            <a:prstGeom prst="rect">
              <a:avLst/>
            </a:prstGeom>
            <a:solidFill>
              <a:srgbClr val="F6851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4" name="Google Shape;384;p44"/>
            <p:cNvSpPr txBox="1"/>
            <p:nvPr/>
          </p:nvSpPr>
          <p:spPr>
            <a:xfrm>
              <a:off x="7287900" y="0"/>
              <a:ext cx="1856100" cy="142800"/>
            </a:xfrm>
            <a:prstGeom prst="rect">
              <a:avLst/>
            </a:prstGeom>
            <a:solidFill>
              <a:srgbClr val="D6DF23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5" name="Google Shape;385;p44"/>
            <p:cNvSpPr txBox="1"/>
            <p:nvPr/>
          </p:nvSpPr>
          <p:spPr>
            <a:xfrm>
              <a:off x="0" y="0"/>
              <a:ext cx="1856100" cy="142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 txBox="1">
            <a:spLocks noGrp="1"/>
          </p:cNvSpPr>
          <p:nvPr>
            <p:ph type="title"/>
          </p:nvPr>
        </p:nvSpPr>
        <p:spPr>
          <a:xfrm>
            <a:off x="387900" y="523875"/>
            <a:ext cx="8368200" cy="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rgbClr val="243168"/>
                </a:solidFill>
                <a:latin typeface="Nunito"/>
                <a:ea typeface="Nunito"/>
                <a:cs typeface="Nunito"/>
                <a:sym typeface="Nunito"/>
              </a:rPr>
              <a:t>List Comprehensions</a:t>
            </a:r>
            <a:endParaRPr sz="4000" b="1">
              <a:solidFill>
                <a:srgbClr val="24316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7" name="Google Shape;117;p26"/>
          <p:cNvSpPr txBox="1">
            <a:spLocks noGrp="1"/>
          </p:cNvSpPr>
          <p:nvPr>
            <p:ph type="body" idx="1"/>
          </p:nvPr>
        </p:nvSpPr>
        <p:spPr>
          <a:xfrm>
            <a:off x="462150" y="1399500"/>
            <a:ext cx="82197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6400" marR="23114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• Python supports a concept called “list comprehensions".</a:t>
            </a:r>
            <a:endParaRPr sz="18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06400" marR="5715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• 	It can be used to construct lists in a very natural, easy way, like a mathematician is used to do.</a:t>
            </a:r>
            <a:endParaRPr sz="18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06400" marR="6604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• The following are common ways to describe lists (or sets, or tuples, or vectors) in mathematics.</a:t>
            </a:r>
            <a:endParaRPr sz="18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064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• S = {x² : x in {0 ... 9}}</a:t>
            </a:r>
            <a:endParaRPr sz="18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  V = (1, 2, 4, 8, ..., 2¹²)</a:t>
            </a:r>
            <a:endParaRPr sz="18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  M = {x | x in S and x even}</a:t>
            </a:r>
            <a:endParaRPr sz="18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888888"/>
              </a:buClr>
              <a:buSzPts val="1750"/>
              <a:buFont typeface="Arial"/>
              <a:buNone/>
            </a:pP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18" name="Google Shape;118;p26"/>
          <p:cNvPicPr preferRelativeResize="0"/>
          <p:nvPr/>
        </p:nvPicPr>
        <p:blipFill rotWithShape="1">
          <a:blip r:embed="rId3">
            <a:alphaModFix/>
          </a:blip>
          <a:srcRect l="2114" t="21749" r="82983" b="31447"/>
          <a:stretch/>
        </p:blipFill>
        <p:spPr>
          <a:xfrm>
            <a:off x="8522400" y="0"/>
            <a:ext cx="621599" cy="46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6"/>
          <p:cNvSpPr txBox="1"/>
          <p:nvPr/>
        </p:nvSpPr>
        <p:spPr>
          <a:xfrm>
            <a:off x="6210900" y="4733625"/>
            <a:ext cx="2933100" cy="3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EE343A"/>
                </a:solidFill>
                <a:latin typeface="Arial"/>
                <a:ea typeface="Arial"/>
                <a:cs typeface="Arial"/>
                <a:sym typeface="Arial"/>
              </a:rPr>
              <a:t>www.skillslash.com</a:t>
            </a:r>
            <a:endParaRPr sz="1300" b="0" i="0" u="none" strike="noStrike" cap="none">
              <a:solidFill>
                <a:srgbClr val="EE343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0" name="Google Shape;120;p26"/>
          <p:cNvGrpSpPr/>
          <p:nvPr/>
        </p:nvGrpSpPr>
        <p:grpSpPr>
          <a:xfrm>
            <a:off x="0" y="5000700"/>
            <a:ext cx="9144000" cy="142800"/>
            <a:chOff x="0" y="0"/>
            <a:chExt cx="9144000" cy="142800"/>
          </a:xfrm>
        </p:grpSpPr>
        <p:sp>
          <p:nvSpPr>
            <p:cNvPr id="121" name="Google Shape;121;p26"/>
            <p:cNvSpPr txBox="1"/>
            <p:nvPr/>
          </p:nvSpPr>
          <p:spPr>
            <a:xfrm>
              <a:off x="3575800" y="0"/>
              <a:ext cx="1856100" cy="14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" name="Google Shape;122;p26"/>
            <p:cNvSpPr txBox="1"/>
            <p:nvPr/>
          </p:nvSpPr>
          <p:spPr>
            <a:xfrm>
              <a:off x="1856000" y="0"/>
              <a:ext cx="1856100" cy="142800"/>
            </a:xfrm>
            <a:prstGeom prst="rect">
              <a:avLst/>
            </a:prstGeom>
            <a:solidFill>
              <a:srgbClr val="EE343A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" name="Google Shape;123;p26"/>
            <p:cNvSpPr txBox="1"/>
            <p:nvPr/>
          </p:nvSpPr>
          <p:spPr>
            <a:xfrm>
              <a:off x="5431900" y="0"/>
              <a:ext cx="1856100" cy="142800"/>
            </a:xfrm>
            <a:prstGeom prst="rect">
              <a:avLst/>
            </a:prstGeom>
            <a:solidFill>
              <a:srgbClr val="F6851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4" name="Google Shape;124;p26"/>
            <p:cNvSpPr txBox="1"/>
            <p:nvPr/>
          </p:nvSpPr>
          <p:spPr>
            <a:xfrm>
              <a:off x="7287900" y="0"/>
              <a:ext cx="1856100" cy="142800"/>
            </a:xfrm>
            <a:prstGeom prst="rect">
              <a:avLst/>
            </a:prstGeom>
            <a:solidFill>
              <a:srgbClr val="D6DF23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" name="Google Shape;125;p26"/>
            <p:cNvSpPr txBox="1"/>
            <p:nvPr/>
          </p:nvSpPr>
          <p:spPr>
            <a:xfrm>
              <a:off x="0" y="0"/>
              <a:ext cx="1856100" cy="142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>
            <a:spLocks noGrp="1"/>
          </p:cNvSpPr>
          <p:nvPr>
            <p:ph type="title"/>
          </p:nvPr>
        </p:nvSpPr>
        <p:spPr>
          <a:xfrm>
            <a:off x="387900" y="523875"/>
            <a:ext cx="8368200" cy="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3600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Equivalent in Python</a:t>
            </a:r>
            <a:endParaRPr sz="3600"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1" name="Google Shape;131;p27"/>
          <p:cNvSpPr txBox="1">
            <a:spLocks noGrp="1"/>
          </p:cNvSpPr>
          <p:nvPr>
            <p:ph type="body" idx="1"/>
          </p:nvPr>
        </p:nvSpPr>
        <p:spPr>
          <a:xfrm>
            <a:off x="483150" y="1399500"/>
            <a:ext cx="79134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6400" lvl="0" indent="-34290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• &gt;&gt;&gt; S = [x**2 for x in range(10)]</a:t>
            </a:r>
            <a:endParaRPr sz="18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   &gt;&gt;&gt; V = [2**i for i in range(13)]</a:t>
            </a:r>
            <a:endParaRPr sz="18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   &gt;&gt;&gt; M = [x for x in S if x % 2 == 0]&gt;&gt;&gt;</a:t>
            </a:r>
            <a:endParaRPr sz="18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   &gt;&gt;&gt; print S; print V; print M</a:t>
            </a:r>
            <a:endParaRPr sz="18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064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• [0, 1, 4, 9, 16, 25, 36, 49, 64, 81]</a:t>
            </a:r>
            <a:endParaRPr sz="18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   [1, 2, 4, 8, 16, 32, 64, 128, 256, 512, 1024, 204</a:t>
            </a:r>
            <a:endParaRPr sz="18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   8, 4096]</a:t>
            </a:r>
            <a:endParaRPr sz="18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   [0, 4, 16, 36, 64]</a:t>
            </a:r>
            <a:endParaRPr sz="18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32" name="Google Shape;132;p27"/>
          <p:cNvPicPr preferRelativeResize="0"/>
          <p:nvPr/>
        </p:nvPicPr>
        <p:blipFill rotWithShape="1">
          <a:blip r:embed="rId3">
            <a:alphaModFix/>
          </a:blip>
          <a:srcRect l="2114" t="21749" r="82983" b="31447"/>
          <a:stretch/>
        </p:blipFill>
        <p:spPr>
          <a:xfrm>
            <a:off x="8522400" y="0"/>
            <a:ext cx="621599" cy="46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7"/>
          <p:cNvSpPr txBox="1"/>
          <p:nvPr/>
        </p:nvSpPr>
        <p:spPr>
          <a:xfrm>
            <a:off x="6210900" y="4733625"/>
            <a:ext cx="2933100" cy="3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EE343A"/>
                </a:solidFill>
                <a:latin typeface="Arial"/>
                <a:ea typeface="Arial"/>
                <a:cs typeface="Arial"/>
                <a:sym typeface="Arial"/>
              </a:rPr>
              <a:t>www.skillslash.com</a:t>
            </a:r>
            <a:endParaRPr sz="1300" b="0" i="0" u="none" strike="noStrike" cap="none">
              <a:solidFill>
                <a:srgbClr val="EE343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4" name="Google Shape;134;p27"/>
          <p:cNvGrpSpPr/>
          <p:nvPr/>
        </p:nvGrpSpPr>
        <p:grpSpPr>
          <a:xfrm>
            <a:off x="0" y="5000700"/>
            <a:ext cx="9144000" cy="142800"/>
            <a:chOff x="0" y="0"/>
            <a:chExt cx="9144000" cy="142800"/>
          </a:xfrm>
        </p:grpSpPr>
        <p:sp>
          <p:nvSpPr>
            <p:cNvPr id="135" name="Google Shape;135;p27"/>
            <p:cNvSpPr txBox="1"/>
            <p:nvPr/>
          </p:nvSpPr>
          <p:spPr>
            <a:xfrm>
              <a:off x="3575800" y="0"/>
              <a:ext cx="1856100" cy="14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" name="Google Shape;136;p27"/>
            <p:cNvSpPr txBox="1"/>
            <p:nvPr/>
          </p:nvSpPr>
          <p:spPr>
            <a:xfrm>
              <a:off x="1856000" y="0"/>
              <a:ext cx="1856100" cy="142800"/>
            </a:xfrm>
            <a:prstGeom prst="rect">
              <a:avLst/>
            </a:prstGeom>
            <a:solidFill>
              <a:srgbClr val="EE343A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" name="Google Shape;137;p27"/>
            <p:cNvSpPr txBox="1"/>
            <p:nvPr/>
          </p:nvSpPr>
          <p:spPr>
            <a:xfrm>
              <a:off x="5431900" y="0"/>
              <a:ext cx="1856100" cy="142800"/>
            </a:xfrm>
            <a:prstGeom prst="rect">
              <a:avLst/>
            </a:prstGeom>
            <a:solidFill>
              <a:srgbClr val="F6851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" name="Google Shape;138;p27"/>
            <p:cNvSpPr txBox="1"/>
            <p:nvPr/>
          </p:nvSpPr>
          <p:spPr>
            <a:xfrm>
              <a:off x="7287900" y="0"/>
              <a:ext cx="1856100" cy="142800"/>
            </a:xfrm>
            <a:prstGeom prst="rect">
              <a:avLst/>
            </a:prstGeom>
            <a:solidFill>
              <a:srgbClr val="D6DF23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9" name="Google Shape;139;p27"/>
            <p:cNvSpPr txBox="1"/>
            <p:nvPr/>
          </p:nvSpPr>
          <p:spPr>
            <a:xfrm>
              <a:off x="0" y="0"/>
              <a:ext cx="1856100" cy="142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>
            <a:spLocks noGrp="1"/>
          </p:cNvSpPr>
          <p:nvPr>
            <p:ph type="title"/>
          </p:nvPr>
        </p:nvSpPr>
        <p:spPr>
          <a:xfrm>
            <a:off x="387900" y="523875"/>
            <a:ext cx="8368200" cy="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127000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3600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Another example</a:t>
            </a:r>
            <a:endParaRPr sz="3600"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5" name="Google Shape;145;p28"/>
          <p:cNvSpPr txBox="1">
            <a:spLocks noGrp="1"/>
          </p:cNvSpPr>
          <p:nvPr>
            <p:ph type="body" idx="1"/>
          </p:nvPr>
        </p:nvSpPr>
        <p:spPr>
          <a:xfrm>
            <a:off x="483150" y="1399500"/>
            <a:ext cx="79134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6400" lvl="0" indent="-342900" algn="l" rtl="0">
              <a:spcBef>
                <a:spcPts val="3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• &gt;&gt;&gt; squares = []</a:t>
            </a: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06400" lvl="0" indent="-34290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• &gt;&gt;&gt; for x in range(10):</a:t>
            </a: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06400" lvl="0" indent="-34290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• ...	squares.append(x**2)</a:t>
            </a: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06400" lvl="0" indent="-34290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• ...</a:t>
            </a: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06400" lvl="0" indent="-34290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• &gt;&gt;&gt; squares</a:t>
            </a: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06400" lvl="0" indent="-34290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• [0, 1, 4, 9, 16, 25, 36, 49, 64, 81]</a:t>
            </a: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06400" lvl="0" indent="-34290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• OR</a:t>
            </a: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06400" lvl="0" indent="-34290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• squares = [x**2 for x in range(10)]</a:t>
            </a:r>
            <a:endParaRPr sz="1800" b="1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46" name="Google Shape;146;p28"/>
          <p:cNvPicPr preferRelativeResize="0"/>
          <p:nvPr/>
        </p:nvPicPr>
        <p:blipFill rotWithShape="1">
          <a:blip r:embed="rId3">
            <a:alphaModFix/>
          </a:blip>
          <a:srcRect l="2114" t="21749" r="82983" b="31447"/>
          <a:stretch/>
        </p:blipFill>
        <p:spPr>
          <a:xfrm>
            <a:off x="8522400" y="0"/>
            <a:ext cx="621599" cy="46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8"/>
          <p:cNvSpPr txBox="1"/>
          <p:nvPr/>
        </p:nvSpPr>
        <p:spPr>
          <a:xfrm>
            <a:off x="6210900" y="4733625"/>
            <a:ext cx="2933100" cy="3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EE343A"/>
                </a:solidFill>
                <a:latin typeface="Arial"/>
                <a:ea typeface="Arial"/>
                <a:cs typeface="Arial"/>
                <a:sym typeface="Arial"/>
              </a:rPr>
              <a:t>www.skillslash.com</a:t>
            </a:r>
            <a:endParaRPr sz="1300" b="0" i="0" u="none" strike="noStrike" cap="none">
              <a:solidFill>
                <a:srgbClr val="EE343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8" name="Google Shape;148;p28"/>
          <p:cNvGrpSpPr/>
          <p:nvPr/>
        </p:nvGrpSpPr>
        <p:grpSpPr>
          <a:xfrm>
            <a:off x="0" y="5000700"/>
            <a:ext cx="9144000" cy="142800"/>
            <a:chOff x="0" y="0"/>
            <a:chExt cx="9144000" cy="142800"/>
          </a:xfrm>
        </p:grpSpPr>
        <p:sp>
          <p:nvSpPr>
            <p:cNvPr id="149" name="Google Shape;149;p28"/>
            <p:cNvSpPr txBox="1"/>
            <p:nvPr/>
          </p:nvSpPr>
          <p:spPr>
            <a:xfrm>
              <a:off x="3575800" y="0"/>
              <a:ext cx="1856100" cy="14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" name="Google Shape;150;p28"/>
            <p:cNvSpPr txBox="1"/>
            <p:nvPr/>
          </p:nvSpPr>
          <p:spPr>
            <a:xfrm>
              <a:off x="1856000" y="0"/>
              <a:ext cx="1856100" cy="142800"/>
            </a:xfrm>
            <a:prstGeom prst="rect">
              <a:avLst/>
            </a:prstGeom>
            <a:solidFill>
              <a:srgbClr val="EE343A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" name="Google Shape;151;p28"/>
            <p:cNvSpPr txBox="1"/>
            <p:nvPr/>
          </p:nvSpPr>
          <p:spPr>
            <a:xfrm>
              <a:off x="5431900" y="0"/>
              <a:ext cx="1856100" cy="142800"/>
            </a:xfrm>
            <a:prstGeom prst="rect">
              <a:avLst/>
            </a:prstGeom>
            <a:solidFill>
              <a:srgbClr val="F6851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2" name="Google Shape;152;p28"/>
            <p:cNvSpPr txBox="1"/>
            <p:nvPr/>
          </p:nvSpPr>
          <p:spPr>
            <a:xfrm>
              <a:off x="7287900" y="0"/>
              <a:ext cx="1856100" cy="142800"/>
            </a:xfrm>
            <a:prstGeom prst="rect">
              <a:avLst/>
            </a:prstGeom>
            <a:solidFill>
              <a:srgbClr val="D6DF23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" name="Google Shape;153;p28"/>
            <p:cNvSpPr txBox="1"/>
            <p:nvPr/>
          </p:nvSpPr>
          <p:spPr>
            <a:xfrm>
              <a:off x="0" y="0"/>
              <a:ext cx="1856100" cy="142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>
            <a:spLocks noGrp="1"/>
          </p:cNvSpPr>
          <p:nvPr>
            <p:ph type="title"/>
          </p:nvPr>
        </p:nvSpPr>
        <p:spPr>
          <a:xfrm>
            <a:off x="387900" y="523875"/>
            <a:ext cx="8368200" cy="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1257300" lvl="0" indent="0" algn="l" rtl="0">
              <a:lnSpc>
                <a:spcPct val="447727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127000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3600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Example: Prime Numbers</a:t>
            </a:r>
            <a:endParaRPr sz="3600"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9" name="Google Shape;159;p29"/>
          <p:cNvSpPr txBox="1">
            <a:spLocks noGrp="1"/>
          </p:cNvSpPr>
          <p:nvPr>
            <p:ph type="body" idx="1"/>
          </p:nvPr>
        </p:nvSpPr>
        <p:spPr>
          <a:xfrm>
            <a:off x="483150" y="1533038"/>
            <a:ext cx="79134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6400" marR="1054100" lvl="0" indent="-342900" algn="just" rtl="0">
              <a:lnSpc>
                <a:spcPct val="115000"/>
              </a:lnSpc>
              <a:spcBef>
                <a:spcPts val="37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• &gt;&gt;&gt; noprimes = [j for i in range(2, 8) for j in range(i*2, 50, i)] //list of non prime no.s</a:t>
            </a:r>
            <a:endParaRPr sz="18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06400" marR="63500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• &gt;&gt;&gt; primes = [x for x in range(2, 50) if x not in noprimes]//get inverse of the list</a:t>
            </a:r>
            <a:endParaRPr sz="18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0640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• &gt;&gt;&gt; print primes</a:t>
            </a:r>
            <a:endParaRPr sz="18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0640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• [2, 3, 5, 7, 11, 13, 17, 19, 23, 29, 31, 37, 41, 43, 47]</a:t>
            </a:r>
            <a:endParaRPr sz="18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0640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60" name="Google Shape;160;p29"/>
          <p:cNvPicPr preferRelativeResize="0"/>
          <p:nvPr/>
        </p:nvPicPr>
        <p:blipFill rotWithShape="1">
          <a:blip r:embed="rId3">
            <a:alphaModFix/>
          </a:blip>
          <a:srcRect l="2114" t="21749" r="82983" b="31447"/>
          <a:stretch/>
        </p:blipFill>
        <p:spPr>
          <a:xfrm>
            <a:off x="8522400" y="0"/>
            <a:ext cx="621599" cy="46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9"/>
          <p:cNvSpPr txBox="1"/>
          <p:nvPr/>
        </p:nvSpPr>
        <p:spPr>
          <a:xfrm>
            <a:off x="6210900" y="4733625"/>
            <a:ext cx="2933100" cy="3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EE343A"/>
                </a:solidFill>
                <a:latin typeface="Arial"/>
                <a:ea typeface="Arial"/>
                <a:cs typeface="Arial"/>
                <a:sym typeface="Arial"/>
              </a:rPr>
              <a:t>www.skillslash.com</a:t>
            </a:r>
            <a:endParaRPr sz="1300" b="0" i="0" u="none" strike="noStrike" cap="none">
              <a:solidFill>
                <a:srgbClr val="EE343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62" name="Google Shape;162;p29"/>
          <p:cNvGrpSpPr/>
          <p:nvPr/>
        </p:nvGrpSpPr>
        <p:grpSpPr>
          <a:xfrm>
            <a:off x="0" y="5000700"/>
            <a:ext cx="9144000" cy="142800"/>
            <a:chOff x="0" y="0"/>
            <a:chExt cx="9144000" cy="142800"/>
          </a:xfrm>
        </p:grpSpPr>
        <p:sp>
          <p:nvSpPr>
            <p:cNvPr id="163" name="Google Shape;163;p29"/>
            <p:cNvSpPr txBox="1"/>
            <p:nvPr/>
          </p:nvSpPr>
          <p:spPr>
            <a:xfrm>
              <a:off x="3575800" y="0"/>
              <a:ext cx="1856100" cy="14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4" name="Google Shape;164;p29"/>
            <p:cNvSpPr txBox="1"/>
            <p:nvPr/>
          </p:nvSpPr>
          <p:spPr>
            <a:xfrm>
              <a:off x="1856000" y="0"/>
              <a:ext cx="1856100" cy="142800"/>
            </a:xfrm>
            <a:prstGeom prst="rect">
              <a:avLst/>
            </a:prstGeom>
            <a:solidFill>
              <a:srgbClr val="EE343A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5" name="Google Shape;165;p29"/>
            <p:cNvSpPr txBox="1"/>
            <p:nvPr/>
          </p:nvSpPr>
          <p:spPr>
            <a:xfrm>
              <a:off x="5431900" y="0"/>
              <a:ext cx="1856100" cy="142800"/>
            </a:xfrm>
            <a:prstGeom prst="rect">
              <a:avLst/>
            </a:prstGeom>
            <a:solidFill>
              <a:srgbClr val="F6851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6" name="Google Shape;166;p29"/>
            <p:cNvSpPr txBox="1"/>
            <p:nvPr/>
          </p:nvSpPr>
          <p:spPr>
            <a:xfrm>
              <a:off x="7287900" y="0"/>
              <a:ext cx="1856100" cy="142800"/>
            </a:xfrm>
            <a:prstGeom prst="rect">
              <a:avLst/>
            </a:prstGeom>
            <a:solidFill>
              <a:srgbClr val="D6DF23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7" name="Google Shape;167;p29"/>
            <p:cNvSpPr txBox="1"/>
            <p:nvPr/>
          </p:nvSpPr>
          <p:spPr>
            <a:xfrm>
              <a:off x="0" y="0"/>
              <a:ext cx="1856100" cy="142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>
            <a:spLocks noGrp="1"/>
          </p:cNvSpPr>
          <p:nvPr>
            <p:ph type="title"/>
          </p:nvPr>
        </p:nvSpPr>
        <p:spPr>
          <a:xfrm>
            <a:off x="387900" y="523875"/>
            <a:ext cx="8368200" cy="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4400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Lists as Stacks</a:t>
            </a:r>
            <a:endParaRPr sz="44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3" name="Google Shape;173;p30"/>
          <p:cNvSpPr txBox="1">
            <a:spLocks noGrp="1"/>
          </p:cNvSpPr>
          <p:nvPr>
            <p:ph type="body" idx="1"/>
          </p:nvPr>
        </p:nvSpPr>
        <p:spPr>
          <a:xfrm>
            <a:off x="483150" y="1533038"/>
            <a:ext cx="79134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482600" lvl="0" indent="-342900" algn="just" rtl="0">
              <a:lnSpc>
                <a:spcPct val="115000"/>
              </a:lnSpc>
              <a:spcBef>
                <a:spcPts val="37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The list methods make it very easy to use a list as a stack, where the last element added is the first element retrieved (“last-in, first-out”).</a:t>
            </a: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To add an item to the top of the stack, use append().</a:t>
            </a: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To retrieve an item from the top of the stack, use pop() without an explicit index.</a:t>
            </a: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0640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0640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74" name="Google Shape;174;p30"/>
          <p:cNvPicPr preferRelativeResize="0"/>
          <p:nvPr/>
        </p:nvPicPr>
        <p:blipFill rotWithShape="1">
          <a:blip r:embed="rId3">
            <a:alphaModFix/>
          </a:blip>
          <a:srcRect l="2114" t="21749" r="82983" b="31447"/>
          <a:stretch/>
        </p:blipFill>
        <p:spPr>
          <a:xfrm>
            <a:off x="8522400" y="0"/>
            <a:ext cx="621599" cy="46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0"/>
          <p:cNvSpPr txBox="1"/>
          <p:nvPr/>
        </p:nvSpPr>
        <p:spPr>
          <a:xfrm>
            <a:off x="6210900" y="4733625"/>
            <a:ext cx="2933100" cy="3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EE343A"/>
                </a:solidFill>
                <a:latin typeface="Arial"/>
                <a:ea typeface="Arial"/>
                <a:cs typeface="Arial"/>
                <a:sym typeface="Arial"/>
              </a:rPr>
              <a:t>www.skillslash.com</a:t>
            </a:r>
            <a:endParaRPr sz="1300" b="0" i="0" u="none" strike="noStrike" cap="none">
              <a:solidFill>
                <a:srgbClr val="EE343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6" name="Google Shape;176;p30"/>
          <p:cNvGrpSpPr/>
          <p:nvPr/>
        </p:nvGrpSpPr>
        <p:grpSpPr>
          <a:xfrm>
            <a:off x="0" y="5000700"/>
            <a:ext cx="9144000" cy="142800"/>
            <a:chOff x="0" y="0"/>
            <a:chExt cx="9144000" cy="142800"/>
          </a:xfrm>
        </p:grpSpPr>
        <p:sp>
          <p:nvSpPr>
            <p:cNvPr id="177" name="Google Shape;177;p30"/>
            <p:cNvSpPr txBox="1"/>
            <p:nvPr/>
          </p:nvSpPr>
          <p:spPr>
            <a:xfrm>
              <a:off x="3575800" y="0"/>
              <a:ext cx="1856100" cy="14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8" name="Google Shape;178;p30"/>
            <p:cNvSpPr txBox="1"/>
            <p:nvPr/>
          </p:nvSpPr>
          <p:spPr>
            <a:xfrm>
              <a:off x="1856000" y="0"/>
              <a:ext cx="1856100" cy="142800"/>
            </a:xfrm>
            <a:prstGeom prst="rect">
              <a:avLst/>
            </a:prstGeom>
            <a:solidFill>
              <a:srgbClr val="EE343A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9" name="Google Shape;179;p30"/>
            <p:cNvSpPr txBox="1"/>
            <p:nvPr/>
          </p:nvSpPr>
          <p:spPr>
            <a:xfrm>
              <a:off x="5431900" y="0"/>
              <a:ext cx="1856100" cy="142800"/>
            </a:xfrm>
            <a:prstGeom prst="rect">
              <a:avLst/>
            </a:prstGeom>
            <a:solidFill>
              <a:srgbClr val="F6851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0" name="Google Shape;180;p30"/>
            <p:cNvSpPr txBox="1"/>
            <p:nvPr/>
          </p:nvSpPr>
          <p:spPr>
            <a:xfrm>
              <a:off x="7287900" y="0"/>
              <a:ext cx="1856100" cy="142800"/>
            </a:xfrm>
            <a:prstGeom prst="rect">
              <a:avLst/>
            </a:prstGeom>
            <a:solidFill>
              <a:srgbClr val="D6DF23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1" name="Google Shape;181;p30"/>
            <p:cNvSpPr txBox="1"/>
            <p:nvPr/>
          </p:nvSpPr>
          <p:spPr>
            <a:xfrm>
              <a:off x="0" y="0"/>
              <a:ext cx="1856100" cy="142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>
            <a:spLocks noGrp="1"/>
          </p:cNvSpPr>
          <p:nvPr>
            <p:ph type="title"/>
          </p:nvPr>
        </p:nvSpPr>
        <p:spPr>
          <a:xfrm>
            <a:off x="387900" y="523875"/>
            <a:ext cx="8368200" cy="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4400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Lists as Queues</a:t>
            </a:r>
            <a:endParaRPr sz="44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7" name="Google Shape;187;p31"/>
          <p:cNvSpPr txBox="1">
            <a:spLocks noGrp="1"/>
          </p:cNvSpPr>
          <p:nvPr>
            <p:ph type="body" idx="1"/>
          </p:nvPr>
        </p:nvSpPr>
        <p:spPr>
          <a:xfrm>
            <a:off x="483150" y="1533050"/>
            <a:ext cx="82728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" marR="685800" lvl="0" indent="0" algn="just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• It is also possible to use a list as a queue, where the first element added is the first element retrieved (“first-in, first-out”); however, lists are not efficient for this purpose.</a:t>
            </a:r>
            <a:endParaRPr sz="19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63500" marR="68580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• While appends and pops from the end of list are fast, doing inserts or pops from the beginning of a list is slow (because all of the other elements have to be shifted by one).</a:t>
            </a:r>
            <a:endParaRPr sz="19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63500" marR="68580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9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0640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9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0640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9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9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9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9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88" name="Google Shape;188;p31"/>
          <p:cNvPicPr preferRelativeResize="0"/>
          <p:nvPr/>
        </p:nvPicPr>
        <p:blipFill rotWithShape="1">
          <a:blip r:embed="rId3">
            <a:alphaModFix/>
          </a:blip>
          <a:srcRect l="2114" t="21749" r="82983" b="31447"/>
          <a:stretch/>
        </p:blipFill>
        <p:spPr>
          <a:xfrm>
            <a:off x="8522400" y="0"/>
            <a:ext cx="621599" cy="46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1"/>
          <p:cNvSpPr txBox="1"/>
          <p:nvPr/>
        </p:nvSpPr>
        <p:spPr>
          <a:xfrm>
            <a:off x="6210900" y="4733625"/>
            <a:ext cx="2933100" cy="3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EE343A"/>
                </a:solidFill>
                <a:latin typeface="Arial"/>
                <a:ea typeface="Arial"/>
                <a:cs typeface="Arial"/>
                <a:sym typeface="Arial"/>
              </a:rPr>
              <a:t>www.skillslash.com</a:t>
            </a:r>
            <a:endParaRPr sz="1300" b="0" i="0" u="none" strike="noStrike" cap="none">
              <a:solidFill>
                <a:srgbClr val="EE343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0" name="Google Shape;190;p31"/>
          <p:cNvGrpSpPr/>
          <p:nvPr/>
        </p:nvGrpSpPr>
        <p:grpSpPr>
          <a:xfrm>
            <a:off x="0" y="5000700"/>
            <a:ext cx="9144000" cy="142800"/>
            <a:chOff x="0" y="0"/>
            <a:chExt cx="9144000" cy="142800"/>
          </a:xfrm>
        </p:grpSpPr>
        <p:sp>
          <p:nvSpPr>
            <p:cNvPr id="191" name="Google Shape;191;p31"/>
            <p:cNvSpPr txBox="1"/>
            <p:nvPr/>
          </p:nvSpPr>
          <p:spPr>
            <a:xfrm>
              <a:off x="3575800" y="0"/>
              <a:ext cx="1856100" cy="14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2" name="Google Shape;192;p31"/>
            <p:cNvSpPr txBox="1"/>
            <p:nvPr/>
          </p:nvSpPr>
          <p:spPr>
            <a:xfrm>
              <a:off x="1856000" y="0"/>
              <a:ext cx="1856100" cy="142800"/>
            </a:xfrm>
            <a:prstGeom prst="rect">
              <a:avLst/>
            </a:prstGeom>
            <a:solidFill>
              <a:srgbClr val="EE343A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3" name="Google Shape;193;p31"/>
            <p:cNvSpPr txBox="1"/>
            <p:nvPr/>
          </p:nvSpPr>
          <p:spPr>
            <a:xfrm>
              <a:off x="5431900" y="0"/>
              <a:ext cx="1856100" cy="142800"/>
            </a:xfrm>
            <a:prstGeom prst="rect">
              <a:avLst/>
            </a:prstGeom>
            <a:solidFill>
              <a:srgbClr val="F6851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4" name="Google Shape;194;p31"/>
            <p:cNvSpPr txBox="1"/>
            <p:nvPr/>
          </p:nvSpPr>
          <p:spPr>
            <a:xfrm>
              <a:off x="7287900" y="0"/>
              <a:ext cx="1856100" cy="142800"/>
            </a:xfrm>
            <a:prstGeom prst="rect">
              <a:avLst/>
            </a:prstGeom>
            <a:solidFill>
              <a:srgbClr val="D6DF23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5" name="Google Shape;195;p31"/>
            <p:cNvSpPr txBox="1"/>
            <p:nvPr/>
          </p:nvSpPr>
          <p:spPr>
            <a:xfrm>
              <a:off x="0" y="0"/>
              <a:ext cx="1856100" cy="142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32"/>
          <p:cNvGrpSpPr/>
          <p:nvPr/>
        </p:nvGrpSpPr>
        <p:grpSpPr>
          <a:xfrm>
            <a:off x="0" y="5000700"/>
            <a:ext cx="9144000" cy="142800"/>
            <a:chOff x="0" y="0"/>
            <a:chExt cx="9144000" cy="142800"/>
          </a:xfrm>
        </p:grpSpPr>
        <p:sp>
          <p:nvSpPr>
            <p:cNvPr id="201" name="Google Shape;201;p32"/>
            <p:cNvSpPr txBox="1"/>
            <p:nvPr/>
          </p:nvSpPr>
          <p:spPr>
            <a:xfrm>
              <a:off x="3575800" y="0"/>
              <a:ext cx="1856100" cy="14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2" name="Google Shape;202;p32"/>
            <p:cNvSpPr txBox="1"/>
            <p:nvPr/>
          </p:nvSpPr>
          <p:spPr>
            <a:xfrm>
              <a:off x="1856000" y="0"/>
              <a:ext cx="1856100" cy="142800"/>
            </a:xfrm>
            <a:prstGeom prst="rect">
              <a:avLst/>
            </a:prstGeom>
            <a:solidFill>
              <a:srgbClr val="EE343A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3" name="Google Shape;203;p32"/>
            <p:cNvSpPr txBox="1"/>
            <p:nvPr/>
          </p:nvSpPr>
          <p:spPr>
            <a:xfrm>
              <a:off x="5431900" y="0"/>
              <a:ext cx="1856100" cy="142800"/>
            </a:xfrm>
            <a:prstGeom prst="rect">
              <a:avLst/>
            </a:prstGeom>
            <a:solidFill>
              <a:srgbClr val="F6851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4" name="Google Shape;204;p32"/>
            <p:cNvSpPr txBox="1"/>
            <p:nvPr/>
          </p:nvSpPr>
          <p:spPr>
            <a:xfrm>
              <a:off x="7287900" y="0"/>
              <a:ext cx="1856100" cy="142800"/>
            </a:xfrm>
            <a:prstGeom prst="rect">
              <a:avLst/>
            </a:prstGeom>
            <a:solidFill>
              <a:srgbClr val="D6DF23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5" name="Google Shape;205;p32"/>
            <p:cNvSpPr txBox="1"/>
            <p:nvPr/>
          </p:nvSpPr>
          <p:spPr>
            <a:xfrm>
              <a:off x="0" y="0"/>
              <a:ext cx="1856100" cy="142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06" name="Google Shape;206;p32"/>
          <p:cNvSpPr txBox="1"/>
          <p:nvPr/>
        </p:nvSpPr>
        <p:spPr>
          <a:xfrm>
            <a:off x="6210900" y="4733625"/>
            <a:ext cx="2933100" cy="3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EE343A"/>
                </a:solidFill>
                <a:latin typeface="Arial"/>
                <a:ea typeface="Arial"/>
                <a:cs typeface="Arial"/>
                <a:sym typeface="Arial"/>
              </a:rPr>
              <a:t>www.skillslash.com</a:t>
            </a:r>
            <a:endParaRPr sz="1300" b="0" i="0" u="none" strike="noStrike" cap="none">
              <a:solidFill>
                <a:srgbClr val="EE343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7" name="Google Shape;207;p32"/>
          <p:cNvPicPr preferRelativeResize="0"/>
          <p:nvPr/>
        </p:nvPicPr>
        <p:blipFill rotWithShape="1">
          <a:blip r:embed="rId3">
            <a:alphaModFix/>
          </a:blip>
          <a:srcRect l="2114" t="21749" r="82983" b="31447"/>
          <a:stretch/>
        </p:blipFill>
        <p:spPr>
          <a:xfrm>
            <a:off x="8522400" y="0"/>
            <a:ext cx="621599" cy="46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2"/>
          <p:cNvSpPr txBox="1"/>
          <p:nvPr/>
        </p:nvSpPr>
        <p:spPr>
          <a:xfrm>
            <a:off x="400050" y="329850"/>
            <a:ext cx="9144000" cy="44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58800" lvl="0" indent="-34290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• &gt;&gt;&gt; from collections import deque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marL="5588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• &gt;&gt;&gt; queue = deque(["Eric", "John", "Michael"])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marL="5588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• &gt;&gt;&gt; queue.append("Terry")	        # Terry arrives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marL="5588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• &gt;&gt;&gt; queue.append("Graham")	# Graham arrives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marL="558800" marR="5588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• &gt;&gt;&gt; queue.popleft()	               # The first to arrive now leaves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marL="5588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• 'Eric'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marL="558800" marR="8001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• &gt;&gt;&gt; queue.popleft()	               # The second to arrive now leaves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marL="5588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• 'John'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marL="558800" marR="5461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• &gt;&gt;&gt; queue	                              # Remaining queue in order of arrival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marL="5588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• deque(['Michael', 'Terry', 'Graham'])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9C1F98-C4DA-49F2-96B3-EE16A4566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18638" y="1842217"/>
            <a:ext cx="5998800" cy="598800"/>
          </a:xfrm>
        </p:spPr>
        <p:txBody>
          <a:bodyPr>
            <a:normAutofit fontScale="92500" lnSpcReduction="10000"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All set? Let`s practice!</a:t>
            </a:r>
            <a:endParaRPr lang="en-IN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42353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910</Words>
  <Application>Microsoft Office PowerPoint</Application>
  <PresentationFormat>On-screen Show (16:9)</PresentationFormat>
  <Paragraphs>109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Merriweather Sans</vt:lpstr>
      <vt:lpstr>Nunito</vt:lpstr>
      <vt:lpstr>Montserrat</vt:lpstr>
      <vt:lpstr>Roboto Slab</vt:lpstr>
      <vt:lpstr>Roboto</vt:lpstr>
      <vt:lpstr>Simple Light</vt:lpstr>
      <vt:lpstr>Marina</vt:lpstr>
      <vt:lpstr>Python</vt:lpstr>
      <vt:lpstr>List Comprehensions</vt:lpstr>
      <vt:lpstr>Equivalent in Python</vt:lpstr>
      <vt:lpstr>Another example</vt:lpstr>
      <vt:lpstr> Example: Prime Numbers</vt:lpstr>
      <vt:lpstr>Lists as Stacks</vt:lpstr>
      <vt:lpstr>Lists as Queues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cp:lastModifiedBy>Priyanka Sharma</cp:lastModifiedBy>
  <cp:revision>2</cp:revision>
  <dcterms:modified xsi:type="dcterms:W3CDTF">2021-09-14T04:10:01Z</dcterms:modified>
</cp:coreProperties>
</file>