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7"/>
  </p:notesMasterIdLst>
  <p:sldIdLst>
    <p:sldId id="256" r:id="rId3"/>
    <p:sldId id="257" r:id="rId4"/>
    <p:sldId id="258" r:id="rId5"/>
    <p:sldId id="278" r:id="rId6"/>
    <p:sldId id="284" r:id="rId7"/>
    <p:sldId id="286" r:id="rId8"/>
    <p:sldId id="285" r:id="rId9"/>
    <p:sldId id="287" r:id="rId10"/>
    <p:sldId id="288" r:id="rId11"/>
    <p:sldId id="289" r:id="rId12"/>
    <p:sldId id="290" r:id="rId13"/>
    <p:sldId id="291" r:id="rId14"/>
    <p:sldId id="292" r:id="rId15"/>
    <p:sldId id="304" r:id="rId16"/>
    <p:sldId id="293" r:id="rId17"/>
    <p:sldId id="294" r:id="rId18"/>
    <p:sldId id="295" r:id="rId19"/>
    <p:sldId id="305" r:id="rId20"/>
    <p:sldId id="306" r:id="rId21"/>
    <p:sldId id="297" r:id="rId22"/>
    <p:sldId id="300" r:id="rId23"/>
    <p:sldId id="303" r:id="rId24"/>
    <p:sldId id="307" r:id="rId25"/>
    <p:sldId id="275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00" autoAdjust="0"/>
  </p:normalViewPr>
  <p:slideViewPr>
    <p:cSldViewPr snapToGrid="0">
      <p:cViewPr varScale="1">
        <p:scale>
          <a:sx n="82" d="100"/>
          <a:sy n="82" d="100"/>
        </p:scale>
        <p:origin x="1056" y="7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82e298cf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e82e298cf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82e298cf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e82e298cf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82e298cf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e82e298cf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CC7832"/>
                </a:solidFill>
                <a:effectLst/>
              </a:rPr>
              <a:t>import </a:t>
            </a:r>
            <a:r>
              <a:rPr lang="en-IN" dirty="0" err="1"/>
              <a:t>numpy</a:t>
            </a:r>
            <a:r>
              <a:rPr lang="en-IN" dirty="0"/>
              <a:t> </a:t>
            </a:r>
            <a:r>
              <a:rPr lang="en-IN" dirty="0">
                <a:solidFill>
                  <a:srgbClr val="CC7832"/>
                </a:solidFill>
                <a:effectLst/>
              </a:rPr>
              <a:t>as </a:t>
            </a:r>
            <a:r>
              <a:rPr lang="en-IN" dirty="0"/>
              <a:t>np</a:t>
            </a:r>
            <a:br>
              <a:rPr lang="en-IN" dirty="0"/>
            </a:br>
            <a:r>
              <a:rPr lang="en-IN" dirty="0">
                <a:solidFill>
                  <a:srgbClr val="CC7832"/>
                </a:solidFill>
                <a:effectLst/>
              </a:rPr>
              <a:t>import </a:t>
            </a:r>
            <a:r>
              <a:rPr lang="en-IN" dirty="0" err="1"/>
              <a:t>matplotlib.pyplot</a:t>
            </a:r>
            <a:r>
              <a:rPr lang="en-IN" dirty="0"/>
              <a:t> </a:t>
            </a:r>
            <a:r>
              <a:rPr lang="en-IN" dirty="0">
                <a:solidFill>
                  <a:srgbClr val="CC7832"/>
                </a:solidFill>
                <a:effectLst/>
              </a:rPr>
              <a:t>as </a:t>
            </a:r>
            <a:r>
              <a:rPr lang="en-IN" dirty="0" err="1"/>
              <a:t>plt</a:t>
            </a:r>
            <a:br>
              <a:rPr lang="en-IN" dirty="0"/>
            </a:br>
            <a:r>
              <a:rPr lang="en-IN" dirty="0"/>
              <a:t>t = </a:t>
            </a:r>
            <a:r>
              <a:rPr lang="en-IN" dirty="0" err="1"/>
              <a:t>np.arange</a:t>
            </a:r>
            <a:r>
              <a:rPr lang="en-IN" dirty="0"/>
              <a:t>(</a:t>
            </a:r>
            <a:r>
              <a:rPr lang="en-IN" dirty="0">
                <a:solidFill>
                  <a:srgbClr val="6897BB"/>
                </a:solidFill>
                <a:effectLst/>
              </a:rPr>
              <a:t>0.01</a:t>
            </a:r>
            <a:r>
              <a:rPr lang="en-IN" dirty="0">
                <a:solidFill>
                  <a:srgbClr val="CC7832"/>
                </a:solidFill>
                <a:effectLst/>
              </a:rPr>
              <a:t>, </a:t>
            </a:r>
            <a:r>
              <a:rPr lang="en-IN" dirty="0">
                <a:solidFill>
                  <a:srgbClr val="6897BB"/>
                </a:solidFill>
                <a:effectLst/>
              </a:rPr>
              <a:t>10.0</a:t>
            </a:r>
            <a:r>
              <a:rPr lang="en-IN" dirty="0">
                <a:solidFill>
                  <a:srgbClr val="CC7832"/>
                </a:solidFill>
                <a:effectLst/>
              </a:rPr>
              <a:t>, </a:t>
            </a:r>
            <a:r>
              <a:rPr lang="en-IN" dirty="0">
                <a:solidFill>
                  <a:srgbClr val="6897BB"/>
                </a:solidFill>
                <a:effectLst/>
              </a:rPr>
              <a:t>0.001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data1 = </a:t>
            </a:r>
            <a:r>
              <a:rPr lang="en-IN" dirty="0" err="1"/>
              <a:t>np.exp</a:t>
            </a:r>
            <a:r>
              <a:rPr lang="en-IN" dirty="0"/>
              <a:t>(t)</a:t>
            </a:r>
            <a:br>
              <a:rPr lang="en-IN" dirty="0"/>
            </a:br>
            <a:r>
              <a:rPr lang="en-IN" dirty="0"/>
              <a:t>data2 = </a:t>
            </a:r>
            <a:r>
              <a:rPr lang="en-IN" dirty="0" err="1"/>
              <a:t>np.cos</a:t>
            </a:r>
            <a:r>
              <a:rPr lang="en-IN" dirty="0"/>
              <a:t>(</a:t>
            </a:r>
            <a:r>
              <a:rPr lang="en-IN" dirty="0">
                <a:solidFill>
                  <a:srgbClr val="6897BB"/>
                </a:solidFill>
                <a:effectLst/>
              </a:rPr>
              <a:t>0.4 </a:t>
            </a:r>
            <a:r>
              <a:rPr lang="en-IN" dirty="0"/>
              <a:t>* </a:t>
            </a:r>
            <a:r>
              <a:rPr lang="en-IN" dirty="0" err="1"/>
              <a:t>np.pi</a:t>
            </a:r>
            <a:r>
              <a:rPr lang="en-IN" dirty="0"/>
              <a:t> * t)</a:t>
            </a:r>
            <a:br>
              <a:rPr lang="en-IN" dirty="0"/>
            </a:br>
            <a:r>
              <a:rPr lang="en-IN" dirty="0"/>
              <a:t>fig</a:t>
            </a:r>
            <a:r>
              <a:rPr lang="en-IN" dirty="0">
                <a:solidFill>
                  <a:srgbClr val="CC7832"/>
                </a:solidFill>
                <a:effectLst/>
              </a:rPr>
              <a:t>, </a:t>
            </a:r>
            <a:r>
              <a:rPr lang="en-IN" dirty="0"/>
              <a:t>ax1 = </a:t>
            </a:r>
            <a:r>
              <a:rPr lang="en-IN" dirty="0" err="1"/>
              <a:t>plt.subplots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>
                <a:solidFill>
                  <a:srgbClr val="6A8759"/>
                </a:solidFill>
                <a:effectLst/>
              </a:rPr>
              <a:t>'</a:t>
            </a:r>
            <a:r>
              <a:rPr lang="en-IN" dirty="0" err="1">
                <a:solidFill>
                  <a:srgbClr val="6A8759"/>
                </a:solidFill>
                <a:effectLst/>
              </a:rPr>
              <a:t>tab:orange</a:t>
            </a:r>
            <a:r>
              <a:rPr lang="en-IN" dirty="0">
                <a:solidFill>
                  <a:srgbClr val="6A8759"/>
                </a:solidFill>
                <a:effectLst/>
              </a:rPr>
              <a:t>'</a:t>
            </a:r>
            <a:br>
              <a:rPr lang="en-IN" dirty="0">
                <a:solidFill>
                  <a:srgbClr val="6A8759"/>
                </a:solidFill>
                <a:effectLst/>
              </a:rPr>
            </a:br>
            <a:r>
              <a:rPr lang="en-IN" dirty="0"/>
              <a:t>ax1.set_xlabel(</a:t>
            </a:r>
            <a:r>
              <a:rPr lang="en-IN" dirty="0">
                <a:solidFill>
                  <a:srgbClr val="6A8759"/>
                </a:solidFill>
                <a:effectLst/>
              </a:rPr>
              <a:t>'time (s)'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ax1.set_ylabel(</a:t>
            </a:r>
            <a:r>
              <a:rPr lang="en-IN" dirty="0">
                <a:solidFill>
                  <a:srgbClr val="6A8759"/>
                </a:solidFill>
                <a:effectLst/>
              </a:rPr>
              <a:t>'exp'</a:t>
            </a:r>
            <a:r>
              <a:rPr lang="en-IN" dirty="0">
                <a:solidFill>
                  <a:srgbClr val="CC7832"/>
                </a:solidFill>
                <a:effectLst/>
              </a:rPr>
              <a:t>, </a:t>
            </a:r>
            <a:r>
              <a:rPr lang="en-IN" dirty="0" err="1">
                <a:solidFill>
                  <a:srgbClr val="AA4926"/>
                </a:solidFill>
                <a:effectLst/>
              </a:rPr>
              <a:t>color</a:t>
            </a:r>
            <a:r>
              <a:rPr lang="en-IN" dirty="0">
                <a:solidFill>
                  <a:srgbClr val="AA4926"/>
                </a:solidFill>
                <a:effectLst/>
              </a:rPr>
              <a:t> </a:t>
            </a:r>
            <a:r>
              <a:rPr lang="en-IN" dirty="0"/>
              <a:t>=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ax1.plot(t</a:t>
            </a:r>
            <a:r>
              <a:rPr lang="en-IN" dirty="0">
                <a:solidFill>
                  <a:srgbClr val="CC7832"/>
                </a:solidFill>
                <a:effectLst/>
              </a:rPr>
              <a:t>, </a:t>
            </a:r>
            <a:r>
              <a:rPr lang="en-IN" dirty="0"/>
              <a:t>data1</a:t>
            </a:r>
            <a:r>
              <a:rPr lang="en-IN" dirty="0">
                <a:solidFill>
                  <a:srgbClr val="CC7832"/>
                </a:solidFill>
                <a:effectLst/>
              </a:rPr>
              <a:t>, </a:t>
            </a:r>
            <a:r>
              <a:rPr lang="en-IN" dirty="0" err="1">
                <a:solidFill>
                  <a:srgbClr val="AA4926"/>
                </a:solidFill>
                <a:effectLst/>
              </a:rPr>
              <a:t>color</a:t>
            </a:r>
            <a:r>
              <a:rPr lang="en-IN" dirty="0">
                <a:solidFill>
                  <a:srgbClr val="AA4926"/>
                </a:solidFill>
                <a:effectLst/>
              </a:rPr>
              <a:t> </a:t>
            </a:r>
            <a:r>
              <a:rPr lang="en-IN" dirty="0"/>
              <a:t>=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ax1.tick_params(</a:t>
            </a:r>
            <a:r>
              <a:rPr lang="en-IN" dirty="0">
                <a:solidFill>
                  <a:srgbClr val="AA4926"/>
                </a:solidFill>
                <a:effectLst/>
              </a:rPr>
              <a:t>axis </a:t>
            </a:r>
            <a:r>
              <a:rPr lang="en-IN" dirty="0"/>
              <a:t>=</a:t>
            </a:r>
            <a:r>
              <a:rPr lang="en-IN" dirty="0">
                <a:solidFill>
                  <a:srgbClr val="6A8759"/>
                </a:solidFill>
                <a:effectLst/>
              </a:rPr>
              <a:t>'y'</a:t>
            </a:r>
            <a:r>
              <a:rPr lang="en-IN" dirty="0">
                <a:solidFill>
                  <a:srgbClr val="CC7832"/>
                </a:solidFill>
                <a:effectLst/>
              </a:rPr>
              <a:t>, </a:t>
            </a:r>
            <a:r>
              <a:rPr lang="en-IN" dirty="0" err="1">
                <a:solidFill>
                  <a:srgbClr val="AA4926"/>
                </a:solidFill>
                <a:effectLst/>
              </a:rPr>
              <a:t>labelcolor</a:t>
            </a:r>
            <a:r>
              <a:rPr lang="en-IN" dirty="0">
                <a:solidFill>
                  <a:srgbClr val="AA4926"/>
                </a:solidFill>
                <a:effectLst/>
              </a:rPr>
              <a:t> </a:t>
            </a:r>
            <a:r>
              <a:rPr lang="en-IN" dirty="0"/>
              <a:t>=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ax2 = ax1.twinx()</a:t>
            </a:r>
            <a:br>
              <a:rPr lang="en-IN" dirty="0"/>
            </a:br>
            <a:r>
              <a:rPr lang="en-IN" dirty="0" err="1"/>
              <a:t>color</a:t>
            </a:r>
            <a:r>
              <a:rPr lang="en-IN" dirty="0"/>
              <a:t> = </a:t>
            </a:r>
            <a:r>
              <a:rPr lang="en-IN" dirty="0">
                <a:solidFill>
                  <a:srgbClr val="6A8759"/>
                </a:solidFill>
                <a:effectLst/>
              </a:rPr>
              <a:t>'</a:t>
            </a:r>
            <a:r>
              <a:rPr lang="en-IN" dirty="0" err="1">
                <a:solidFill>
                  <a:srgbClr val="6A8759"/>
                </a:solidFill>
                <a:effectLst/>
              </a:rPr>
              <a:t>tab:cyan</a:t>
            </a:r>
            <a:r>
              <a:rPr lang="en-IN" dirty="0">
                <a:solidFill>
                  <a:srgbClr val="6A8759"/>
                </a:solidFill>
                <a:effectLst/>
              </a:rPr>
              <a:t>'</a:t>
            </a:r>
            <a:br>
              <a:rPr lang="en-IN" dirty="0">
                <a:solidFill>
                  <a:srgbClr val="6A8759"/>
                </a:solidFill>
                <a:effectLst/>
              </a:rPr>
            </a:br>
            <a:r>
              <a:rPr lang="en-IN" dirty="0"/>
              <a:t>ax2.set_ylabel(</a:t>
            </a:r>
            <a:r>
              <a:rPr lang="en-IN" dirty="0">
                <a:solidFill>
                  <a:srgbClr val="6A8759"/>
                </a:solidFill>
                <a:effectLst/>
              </a:rPr>
              <a:t>'cos'</a:t>
            </a:r>
            <a:r>
              <a:rPr lang="en-IN" dirty="0">
                <a:solidFill>
                  <a:srgbClr val="CC7832"/>
                </a:solidFill>
                <a:effectLst/>
              </a:rPr>
              <a:t>, </a:t>
            </a:r>
            <a:r>
              <a:rPr lang="en-IN" dirty="0" err="1">
                <a:solidFill>
                  <a:srgbClr val="AA4926"/>
                </a:solidFill>
                <a:effectLst/>
              </a:rPr>
              <a:t>color</a:t>
            </a:r>
            <a:r>
              <a:rPr lang="en-IN" dirty="0">
                <a:solidFill>
                  <a:srgbClr val="AA4926"/>
                </a:solidFill>
                <a:effectLst/>
              </a:rPr>
              <a:t> </a:t>
            </a:r>
            <a:r>
              <a:rPr lang="en-IN" dirty="0"/>
              <a:t>=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ax2.plot(t</a:t>
            </a:r>
            <a:r>
              <a:rPr lang="en-IN" dirty="0">
                <a:solidFill>
                  <a:srgbClr val="CC7832"/>
                </a:solidFill>
                <a:effectLst/>
              </a:rPr>
              <a:t>, </a:t>
            </a:r>
            <a:r>
              <a:rPr lang="en-IN" dirty="0"/>
              <a:t>data2</a:t>
            </a:r>
            <a:r>
              <a:rPr lang="en-IN" dirty="0">
                <a:solidFill>
                  <a:srgbClr val="CC7832"/>
                </a:solidFill>
                <a:effectLst/>
              </a:rPr>
              <a:t>, </a:t>
            </a:r>
            <a:r>
              <a:rPr lang="en-IN" dirty="0" err="1">
                <a:solidFill>
                  <a:srgbClr val="AA4926"/>
                </a:solidFill>
                <a:effectLst/>
              </a:rPr>
              <a:t>color</a:t>
            </a:r>
            <a:r>
              <a:rPr lang="en-IN" dirty="0">
                <a:solidFill>
                  <a:srgbClr val="AA4926"/>
                </a:solidFill>
                <a:effectLst/>
              </a:rPr>
              <a:t> </a:t>
            </a:r>
            <a:r>
              <a:rPr lang="en-IN" dirty="0"/>
              <a:t>=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ax2.tick_params(</a:t>
            </a:r>
            <a:r>
              <a:rPr lang="en-IN" dirty="0">
                <a:solidFill>
                  <a:srgbClr val="AA4926"/>
                </a:solidFill>
                <a:effectLst/>
              </a:rPr>
              <a:t>axis </a:t>
            </a:r>
            <a:r>
              <a:rPr lang="en-IN" dirty="0"/>
              <a:t>=</a:t>
            </a:r>
            <a:r>
              <a:rPr lang="en-IN" dirty="0">
                <a:solidFill>
                  <a:srgbClr val="6A8759"/>
                </a:solidFill>
                <a:effectLst/>
              </a:rPr>
              <a:t>'y'</a:t>
            </a:r>
            <a:r>
              <a:rPr lang="en-IN" dirty="0">
                <a:solidFill>
                  <a:srgbClr val="CC7832"/>
                </a:solidFill>
                <a:effectLst/>
              </a:rPr>
              <a:t>, </a:t>
            </a:r>
            <a:r>
              <a:rPr lang="en-IN" dirty="0" err="1">
                <a:solidFill>
                  <a:srgbClr val="AA4926"/>
                </a:solidFill>
                <a:effectLst/>
              </a:rPr>
              <a:t>labelcolor</a:t>
            </a:r>
            <a:r>
              <a:rPr lang="en-IN" dirty="0">
                <a:solidFill>
                  <a:srgbClr val="AA4926"/>
                </a:solidFill>
                <a:effectLst/>
              </a:rPr>
              <a:t> </a:t>
            </a:r>
            <a:r>
              <a:rPr lang="en-IN" dirty="0"/>
              <a:t>= </a:t>
            </a:r>
            <a:r>
              <a:rPr lang="en-IN" dirty="0" err="1"/>
              <a:t>color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 err="1"/>
              <a:t>fig.suptitle</a:t>
            </a:r>
            <a:r>
              <a:rPr lang="en-IN" dirty="0"/>
              <a:t>(</a:t>
            </a:r>
            <a:r>
              <a:rPr lang="en-IN" dirty="0">
                <a:solidFill>
                  <a:srgbClr val="6A8759"/>
                </a:solidFill>
                <a:effectLst/>
              </a:rPr>
              <a:t>'</a:t>
            </a:r>
            <a:r>
              <a:rPr lang="en-IN" dirty="0" err="1">
                <a:solidFill>
                  <a:srgbClr val="6A8759"/>
                </a:solidFill>
                <a:effectLst/>
              </a:rPr>
              <a:t>matplotlib.axes.Axes.twinx</a:t>
            </a:r>
            <a:r>
              <a:rPr lang="en-IN" dirty="0">
                <a:solidFill>
                  <a:srgbClr val="6A8759"/>
                </a:solidFill>
                <a:effectLst/>
              </a:rPr>
              <a:t>()function Example</a:t>
            </a:r>
            <a:r>
              <a:rPr lang="en-IN" dirty="0">
                <a:solidFill>
                  <a:srgbClr val="CC7832"/>
                </a:solidFill>
                <a:effectLst/>
              </a:rPr>
              <a:t>\n\n</a:t>
            </a:r>
            <a:r>
              <a:rPr lang="en-IN" dirty="0">
                <a:solidFill>
                  <a:srgbClr val="6A8759"/>
                </a:solidFill>
                <a:effectLst/>
              </a:rPr>
              <a:t>'</a:t>
            </a:r>
            <a:r>
              <a:rPr lang="en-IN" dirty="0">
                <a:solidFill>
                  <a:srgbClr val="CC7832"/>
                </a:solidFill>
                <a:effectLst/>
              </a:rPr>
              <a:t>, </a:t>
            </a:r>
            <a:r>
              <a:rPr lang="en-IN" dirty="0" err="1">
                <a:solidFill>
                  <a:srgbClr val="AA4926"/>
                </a:solidFill>
                <a:effectLst/>
              </a:rPr>
              <a:t>fontweight</a:t>
            </a:r>
            <a:r>
              <a:rPr lang="en-IN" dirty="0">
                <a:solidFill>
                  <a:srgbClr val="AA4926"/>
                </a:solidFill>
                <a:effectLst/>
              </a:rPr>
              <a:t> </a:t>
            </a:r>
            <a:r>
              <a:rPr lang="en-IN" dirty="0"/>
              <a:t>=</a:t>
            </a:r>
            <a:r>
              <a:rPr lang="en-IN" dirty="0">
                <a:solidFill>
                  <a:srgbClr val="6A8759"/>
                </a:solidFill>
                <a:effectLst/>
              </a:rPr>
              <a:t>"bold"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554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82e298d8e_1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e82e298d8e_1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6" name="Google Shape;56;p14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57" name="Google Shape;57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E4F5FC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skillslash.academ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hyperlink" Target="https://twitter.com/skillslash?lang=e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3168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8000" b="1">
                <a:solidFill>
                  <a:srgbClr val="E4F5FC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sz="8000" b="1">
              <a:solidFill>
                <a:srgbClr val="E4F5F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800" dirty="0">
                <a:solidFill>
                  <a:srgbClr val="D6DF23"/>
                </a:solidFill>
                <a:latin typeface="Nunito"/>
                <a:ea typeface="Nunito"/>
                <a:cs typeface="Nunito"/>
                <a:sym typeface="Nunito"/>
              </a:rPr>
              <a:t>MatplotLib </a:t>
            </a:r>
            <a:endParaRPr sz="2800" dirty="0">
              <a:solidFill>
                <a:srgbClr val="D6DF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l="4269" t="26443" r="81354" b="26438"/>
          <a:stretch/>
        </p:blipFill>
        <p:spPr>
          <a:xfrm>
            <a:off x="7600950" y="160225"/>
            <a:ext cx="131445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l="18965" t="26443" r="2176" b="26438"/>
          <a:stretch/>
        </p:blipFill>
        <p:spPr>
          <a:xfrm>
            <a:off x="171450" y="4681025"/>
            <a:ext cx="1981199" cy="2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0362-ADA0-4E61-9240-49914130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3C1AC-D48D-42B1-BD18-FD3ED6628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A9304-FB53-43F4-84CB-1917512B3D8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20A4D-E611-4BA2-882C-7BFF1B1EF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" y="458025"/>
            <a:ext cx="8546592" cy="41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2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8B8-7573-439B-836D-9FD4FAE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WaterMark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0A98-BD41-4D6A-9C75-FAE6B896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E4046-9D5F-41C3-B999-9DBF892111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D6AD6-6D82-46CC-8F3A-A0A8C909C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1144125"/>
            <a:ext cx="5590869" cy="4095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A641C-CB2E-4E53-8C52-B7A50E28C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507" y="1536088"/>
            <a:ext cx="2815004" cy="20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4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8B8-7573-439B-836D-9FD4FAE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Shapes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0A98-BD41-4D6A-9C75-FAE6B896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E4046-9D5F-41C3-B999-9DBF892111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DDA9B-E88B-496A-94F3-D7E906C0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1400174"/>
            <a:ext cx="4946100" cy="3078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0DAB4-5F3D-4CB3-9555-05A3AC5C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62" y="1458292"/>
            <a:ext cx="3087638" cy="296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9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8B8-7573-439B-836D-9FD4FAE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Polygon and Arrows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0A98-BD41-4D6A-9C75-FAE6B896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E4046-9D5F-41C3-B999-9DBF892111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AFDDC-D85D-413D-BE9F-94304F0E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1489825"/>
            <a:ext cx="4758531" cy="307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E84CCC-4756-4A57-818B-71B79786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634" y="1735016"/>
            <a:ext cx="3243262" cy="22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0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8B8-7573-439B-836D-9FD4FAE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Polygon and Arrows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0A98-BD41-4D6A-9C75-FAE6B896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E4046-9D5F-41C3-B999-9DBF892111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AFDDC-D85D-413D-BE9F-94304F0E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1489825"/>
            <a:ext cx="4758531" cy="307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E84CCC-4756-4A57-818B-71B79786A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634" y="1735016"/>
            <a:ext cx="3243262" cy="22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2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8B8-7573-439B-836D-9FD4FAE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Beizer</a:t>
            </a:r>
            <a:r>
              <a:rPr lang="en-US" b="1" dirty="0">
                <a:solidFill>
                  <a:schemeClr val="bg1"/>
                </a:solidFill>
              </a:rPr>
              <a:t> Curves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0A98-BD41-4D6A-9C75-FAE6B896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E4046-9D5F-41C3-B999-9DBF892111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36DFF-1DD4-4172-9ACC-6ED87193B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1376522"/>
            <a:ext cx="5368131" cy="3508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A3462A-18EB-46D5-8493-862B7442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317" y="1723293"/>
            <a:ext cx="2961805" cy="238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0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8B8-7573-439B-836D-9FD4FAE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Curves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0A98-BD41-4D6A-9C75-FAE6B896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E4046-9D5F-41C3-B999-9DBF892111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2BAA8-9CB5-4DB4-BF1D-7C617877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1" y="1489825"/>
            <a:ext cx="4368300" cy="3406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12B568-0BDE-487A-8750-2962B397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169" y="1606062"/>
            <a:ext cx="3966835" cy="29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4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8B8-7573-439B-836D-9FD4FAE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Annotations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0A98-BD41-4D6A-9C75-FAE6B896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annotate() function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pyplot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module of matplotlib library is used to annotate the point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xy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with text s.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E4046-9D5F-41C3-B999-9DBF892111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70000" lnSpcReduction="20000"/>
          </a:bodyPr>
          <a:lstStyle/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Syntax: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angle_spectrum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(x, Fs=2, Fc=0, window=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mlab.window_hanning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,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pad_to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=None, sides=’default’, **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kwargs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)</a:t>
            </a:r>
          </a:p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Parameters: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This method accept the following parameters that are described below: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s: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This parameter is the text of the annotation.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273239"/>
                </a:solidFill>
                <a:effectLst/>
                <a:latin typeface="urw-din"/>
              </a:rPr>
              <a:t>xy</a:t>
            </a: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This parameter is the point (x, y) to annotate.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273239"/>
                </a:solidFill>
                <a:effectLst/>
                <a:latin typeface="urw-din"/>
              </a:rPr>
              <a:t>xytext</a:t>
            </a: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This parameter is an optional parameter. It is The position (x, y) to place the text at.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273239"/>
                </a:solidFill>
                <a:effectLst/>
                <a:latin typeface="urw-din"/>
              </a:rPr>
              <a:t>xycoords</a:t>
            </a: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This parameter is also an optional parameter and contains the string value.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273239"/>
                </a:solidFill>
                <a:effectLst/>
                <a:latin typeface="urw-din"/>
              </a:rPr>
              <a:t>textcoords</a:t>
            </a: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This parameter contains the string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value.Coordinate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 system that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xytext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 is given, which may be different than the coordinate system used for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xy</a:t>
            </a:r>
            <a:endParaRPr lang="en-US" b="0" i="1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273239"/>
                </a:solidFill>
                <a:effectLst/>
                <a:latin typeface="urw-din"/>
              </a:rPr>
              <a:t>arrowprops</a:t>
            </a: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 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This parameter is also an optional parameter and contains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dict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type.Its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 default value is None.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273239"/>
                </a:solidFill>
                <a:effectLst/>
                <a:latin typeface="urw-din"/>
              </a:rPr>
              <a:t>annotation_clip</a:t>
            </a: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 : 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This parameter is also an optional parameter and contains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boolean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value.Its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 default value is None which behaves as True.</a:t>
            </a:r>
          </a:p>
          <a:p>
            <a:pPr algn="l" fontAlgn="base"/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Returns: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This method returns the annotation.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97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FBD9-9D4F-4EE0-AA5B-4A716A56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7293A-7365-4968-97ED-7C0360C5C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2C225-85B3-4CFE-B301-98D038EAC3A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DFF6C-9BB2-423F-9264-DF706173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2" y="628925"/>
            <a:ext cx="8182708" cy="40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62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4BD1-46C0-4854-894D-91C16A47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DF5C6-80BB-4F19-AE3C-8EF7CC0D7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6A254-5A8E-4486-AA95-096EAD6F081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DFB60-2F96-4267-ACB2-E2B85145D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24" y="340209"/>
            <a:ext cx="5883152" cy="44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9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387900" y="156000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243168"/>
                </a:solidFill>
                <a:latin typeface="Nunito"/>
                <a:ea typeface="Nunito"/>
                <a:cs typeface="Nunito"/>
                <a:sym typeface="Nunito"/>
              </a:rPr>
              <a:t>MatplotLib</a:t>
            </a:r>
            <a:endParaRPr sz="4000" b="1" dirty="0">
              <a:solidFill>
                <a:srgbClr val="24316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394000" y="1344525"/>
            <a:ext cx="82197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Matplotlib is one of the most popular Python packages used for data visualization.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ross-platform library for making 2D plots from data in arrays.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rovides an object-oriented API that helps in embedding plots in Applications using Python GUI toolkits such as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PyQt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WxPythonotTkinter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88888"/>
              </a:buClr>
              <a:buSzPts val="1750"/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     Allows visual access to huge amounts of data in digestible visual     	   	</a:t>
            </a:r>
            <a:endParaRPr sz="2000" dirty="0">
              <a:solidFill>
                <a:schemeClr val="bg1"/>
              </a:solidFill>
              <a:latin typeface="Arial" panose="020B0604020202020204" pitchFamily="34" charset="0"/>
              <a:sym typeface="Nunito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 rotWithShape="1">
          <a:blip r:embed="rId3">
            <a:alphaModFix/>
          </a:blip>
          <a:srcRect l="2114" t="21749" r="82983" b="31447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6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26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21" name="Google Shape;121;p26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6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6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26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26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8B8-7573-439B-836D-9FD4FAE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Twin Axis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0A98-BD41-4D6A-9C75-FAE6B896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E4046-9D5F-41C3-B999-9DBF892111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344D3-202E-42A0-89E4-4490C9E61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933" y="1268006"/>
            <a:ext cx="5868133" cy="37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5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8B8-7573-439B-836D-9FD4FAE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Pie Charts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0A98-BD41-4D6A-9C75-FAE6B896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E4046-9D5F-41C3-B999-9DBF892111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9BD36-35BC-433F-A3AD-4CD658356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99" y="1489825"/>
            <a:ext cx="5743269" cy="307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02829E-9EAC-4AA8-8900-D9D8C5B44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06" y="1721127"/>
            <a:ext cx="2256532" cy="24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4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78B8-7573-439B-836D-9FD4FAE8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Autocorrelation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0A98-BD41-4D6A-9C75-FAE6B896F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Autocorrelation plots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are a commonly used tool for checking randomness in a data set. This randomness is ascertained by computing autocorrelations for data values at varying time lags.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E4046-9D5F-41C3-B999-9DBF8921111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measures a set of current values against a set of past values and finds whether they correlate.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is the correlation of one-time series data to another time series data which has a time lag.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varies from +1 to -1.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 autocorrelation of +1 indicates that if time series one increases in value the time series 2 also increases in proportion to the change in time series 1.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 autocorrelation of -1 indicates that if time series one increases in value the time series 2 decreases in proportion to the change in time series 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566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F47A-0F8F-4752-9521-CB35C95B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3AD37-B6C9-4E7C-ADD5-82805EE57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A2A3A-9BA1-4C97-A993-F8541610872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57921-D76E-48F9-9291-8DB6578C8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229012"/>
            <a:ext cx="5603081" cy="468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7EDE1E-0120-4BD1-936C-321389665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00" y="1184793"/>
            <a:ext cx="2781996" cy="22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80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>
            <a:spLocks noGrp="1"/>
          </p:cNvSpPr>
          <p:nvPr>
            <p:ph type="title" idx="4294967295"/>
          </p:nvPr>
        </p:nvSpPr>
        <p:spPr>
          <a:xfrm>
            <a:off x="2306475" y="1956294"/>
            <a:ext cx="46263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300" b="1">
                <a:solidFill>
                  <a:srgbClr val="243168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5300" b="1">
              <a:solidFill>
                <a:srgbClr val="2431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44">
            <a:hlinkClick r:id="rId3"/>
          </p:cNvPr>
          <p:cNvSpPr/>
          <p:nvPr/>
        </p:nvSpPr>
        <p:spPr>
          <a:xfrm>
            <a:off x="2582638" y="3317000"/>
            <a:ext cx="338345" cy="338295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44"/>
          <p:cNvGrpSpPr/>
          <p:nvPr/>
        </p:nvGrpSpPr>
        <p:grpSpPr>
          <a:xfrm>
            <a:off x="3788788" y="3316999"/>
            <a:ext cx="338366" cy="338332"/>
            <a:chOff x="812101" y="2571761"/>
            <a:chExt cx="417066" cy="417024"/>
          </a:xfrm>
        </p:grpSpPr>
        <p:sp>
          <p:nvSpPr>
            <p:cNvPr id="368" name="Google Shape;368;p44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4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4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4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44"/>
          <p:cNvGrpSpPr/>
          <p:nvPr/>
        </p:nvGrpSpPr>
        <p:grpSpPr>
          <a:xfrm>
            <a:off x="4994983" y="3316986"/>
            <a:ext cx="338332" cy="338332"/>
            <a:chOff x="1323129" y="2571761"/>
            <a:chExt cx="417024" cy="417024"/>
          </a:xfrm>
        </p:grpSpPr>
        <p:sp>
          <p:nvSpPr>
            <p:cNvPr id="373" name="Google Shape;373;p44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4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4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44">
            <a:hlinkClick r:id="rId4"/>
          </p:cNvPr>
          <p:cNvSpPr/>
          <p:nvPr/>
        </p:nvSpPr>
        <p:spPr>
          <a:xfrm>
            <a:off x="6221328" y="3347519"/>
            <a:ext cx="340022" cy="277263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p44"/>
          <p:cNvPicPr preferRelativeResize="0"/>
          <p:nvPr/>
        </p:nvPicPr>
        <p:blipFill rotWithShape="1">
          <a:blip r:embed="rId5">
            <a:alphaModFix/>
          </a:blip>
          <a:srcRect l="-2426" t="-17515" r="-4012" b="-5485"/>
          <a:stretch/>
        </p:blipFill>
        <p:spPr>
          <a:xfrm>
            <a:off x="2724650" y="782750"/>
            <a:ext cx="3505198" cy="9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4"/>
          <p:cNvSpPr txBox="1"/>
          <p:nvPr/>
        </p:nvSpPr>
        <p:spPr>
          <a:xfrm>
            <a:off x="6193675" y="4753100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0" name="Google Shape;380;p44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381" name="Google Shape;381;p44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44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44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44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44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xfrm>
            <a:off x="387900" y="523875"/>
            <a:ext cx="83682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600" b="1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Import matplotlib</a:t>
            </a:r>
            <a:endParaRPr sz="3600" b="1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1"/>
          </p:nvPr>
        </p:nvSpPr>
        <p:spPr>
          <a:xfrm>
            <a:off x="483150" y="1399500"/>
            <a:ext cx="79134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2" name="Google Shape;132;p27"/>
          <p:cNvPicPr preferRelativeResize="0"/>
          <p:nvPr/>
        </p:nvPicPr>
        <p:blipFill rotWithShape="1">
          <a:blip r:embed="rId3">
            <a:alphaModFix/>
          </a:blip>
          <a:srcRect l="2114" t="21749" r="82983" b="31447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7"/>
          <p:cNvSpPr txBox="1"/>
          <p:nvPr/>
        </p:nvSpPr>
        <p:spPr>
          <a:xfrm>
            <a:off x="6210900" y="4733625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sz="1300" b="0" i="0" u="none" strike="noStrike" cap="non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" name="Google Shape;134;p27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35" name="Google Shape;135;p27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7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7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7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27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1393F45-A5F5-4E84-9783-CB7F68B15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110" y="1782961"/>
            <a:ext cx="5514426" cy="16339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6B13-0A1B-435A-9988-1A9AAACB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00" y="208425"/>
            <a:ext cx="8368200" cy="6861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dk2"/>
                </a:solidFill>
                <a:latin typeface="Nunito"/>
              </a:rPr>
              <a:t>Line plots</a:t>
            </a:r>
            <a:endParaRPr lang="en-IN" sz="3600" b="1" dirty="0">
              <a:solidFill>
                <a:schemeClr val="dk2"/>
              </a:solidFill>
              <a:latin typeface="Nuni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F9305-D554-473E-B5C8-840A9620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7" y="1425138"/>
            <a:ext cx="5114984" cy="3509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B3EF9-A974-4125-AB46-FA2E734EF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92" y="2028093"/>
            <a:ext cx="2951131" cy="22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9E5-2F17-47AD-B359-DE3760CE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Bar Plots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96FD7-9924-4573-8238-0F346F352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2D43E-809B-4452-AD6D-1B4B58337E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AADBF-A5A4-472A-9D9E-66369346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6" y="1489825"/>
            <a:ext cx="4957823" cy="3372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A584D0-E8D6-44C4-946C-0642322C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99" y="1704201"/>
            <a:ext cx="3358909" cy="265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7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679E-F088-4085-A658-07756EC5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Histogram and Bar plot difference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CC340-72C7-4A2D-9430-EF760EE0E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899" y="1489825"/>
            <a:ext cx="8052715" cy="3078900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bar graph is the graphical representation of categorical data using rectangular bars where the length of 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each bar is proportional to the value they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represent. </a:t>
            </a:r>
          </a:p>
          <a:p>
            <a:endParaRPr lang="en-US" sz="16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histogram is the graphical representation of data where data is grouped into continuous number ranges and each range corresponds to a vertical bar.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5604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9E5-2F17-47AD-B359-DE3760CE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Histogram Plots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96FD7-9924-4573-8238-0F346F352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2D43E-809B-4452-AD6D-1B4B58337E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E86AC0-E11F-4D58-98F1-827F51F3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1489825"/>
            <a:ext cx="4709171" cy="307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AD4175-42F1-4936-AD15-7DCA41C9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830" y="1489825"/>
            <a:ext cx="3648075" cy="27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1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E46D-051C-48AA-9224-7CE6AF0B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Scatter Plots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8E08E-55ED-42E8-A155-1ECF87BC4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CF3CC-5692-4557-8470-4974B762CD0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4547C-4DCE-413C-8C54-2203FF8D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00" y="1489825"/>
            <a:ext cx="4429124" cy="3126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C2A71E-04C7-4E20-AB81-91941A2E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60" y="1635694"/>
            <a:ext cx="3626017" cy="27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E46D-051C-48AA-9224-7CE6AF0B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Figures and Axes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8E08E-55ED-42E8-A155-1ECF87BC4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3788" y="1516610"/>
            <a:ext cx="3999900" cy="3078900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 err="1">
                <a:solidFill>
                  <a:schemeClr val="bg1"/>
                </a:solidFill>
              </a:rPr>
              <a:t>matplotlib.figure</a:t>
            </a:r>
            <a:r>
              <a:rPr lang="en-US" b="1" dirty="0">
                <a:solidFill>
                  <a:schemeClr val="bg1"/>
                </a:solidFill>
              </a:rPr>
              <a:t> module contains the Figure class. 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It is a top-level container for all plot elements. 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The Figure object is instantiated by calling the figure() function from the </a:t>
            </a:r>
            <a:r>
              <a:rPr lang="en-US" b="1" dirty="0" err="1">
                <a:solidFill>
                  <a:schemeClr val="bg1"/>
                </a:solidFill>
              </a:rPr>
              <a:t>pyplot</a:t>
            </a:r>
            <a:r>
              <a:rPr lang="en-US" b="1" dirty="0">
                <a:solidFill>
                  <a:schemeClr val="bg1"/>
                </a:solidFill>
              </a:rPr>
              <a:t> module −</a:t>
            </a:r>
          </a:p>
          <a:p>
            <a:pPr algn="just"/>
            <a:endParaRPr lang="en-US" b="1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fig = </a:t>
            </a:r>
            <a:r>
              <a:rPr lang="en-US" b="1" dirty="0" err="1">
                <a:solidFill>
                  <a:schemeClr val="bg1"/>
                </a:solidFill>
              </a:rPr>
              <a:t>plt.figure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CF3CC-5692-4557-8470-4974B762CD0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1516610"/>
            <a:ext cx="3999900" cy="3078900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Axes object is the region of the image with the data space. 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A given figure can contain many Axes, but a given Axes object can only be in one Figure. </a:t>
            </a: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The Axes contains two (or three in the case of 3D) Axis objects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5926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813</Words>
  <Application>Microsoft Office PowerPoint</Application>
  <PresentationFormat>On-screen Show (16:9)</PresentationFormat>
  <Paragraphs>57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</vt:lpstr>
      <vt:lpstr>Montserrat</vt:lpstr>
      <vt:lpstr>Nunito</vt:lpstr>
      <vt:lpstr>Roboto</vt:lpstr>
      <vt:lpstr>Roboto Slab</vt:lpstr>
      <vt:lpstr>urw-din</vt:lpstr>
      <vt:lpstr>Simple Light</vt:lpstr>
      <vt:lpstr>Marina</vt:lpstr>
      <vt:lpstr>Python</vt:lpstr>
      <vt:lpstr>MatplotLib</vt:lpstr>
      <vt:lpstr>Import matplotlib</vt:lpstr>
      <vt:lpstr>Line plots</vt:lpstr>
      <vt:lpstr>Bar Plots</vt:lpstr>
      <vt:lpstr>Histogram and Bar plot difference</vt:lpstr>
      <vt:lpstr>Histogram Plots</vt:lpstr>
      <vt:lpstr>Scatter Plots</vt:lpstr>
      <vt:lpstr>Figures and Axes</vt:lpstr>
      <vt:lpstr>PowerPoint Presentation</vt:lpstr>
      <vt:lpstr>WaterMark</vt:lpstr>
      <vt:lpstr>Shapes</vt:lpstr>
      <vt:lpstr>Polygon and Arrows</vt:lpstr>
      <vt:lpstr>Polygon and Arrows</vt:lpstr>
      <vt:lpstr>Beizer Curves</vt:lpstr>
      <vt:lpstr>Curves</vt:lpstr>
      <vt:lpstr>Annotations</vt:lpstr>
      <vt:lpstr>PowerPoint Presentation</vt:lpstr>
      <vt:lpstr>PowerPoint Presentation</vt:lpstr>
      <vt:lpstr>Twin Axis</vt:lpstr>
      <vt:lpstr>Pie Charts</vt:lpstr>
      <vt:lpstr>Autocorrelation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cp:lastModifiedBy>Priyanka Sharma</cp:lastModifiedBy>
  <cp:revision>27</cp:revision>
  <dcterms:modified xsi:type="dcterms:W3CDTF">2021-09-21T08:54:20Z</dcterms:modified>
</cp:coreProperties>
</file>