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Nunito SemiBold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Montserrat"/>
      <p:regular r:id="rId30"/>
      <p:bold r:id="rId31"/>
      <p:italic r:id="rId32"/>
      <p:boldItalic r:id="rId33"/>
    </p:embeddedFont>
    <p:embeddedFont>
      <p:font typeface="Nunito ExtraBold"/>
      <p:bold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NunitoSemiBold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7.xml"/><Relationship Id="rId35" Type="http://schemas.openxmlformats.org/officeDocument/2006/relationships/font" Target="fonts/NunitoExtraBold-boldItalic.fntdata"/><Relationship Id="rId12" Type="http://schemas.openxmlformats.org/officeDocument/2006/relationships/slide" Target="slides/slide6.xml"/><Relationship Id="rId34" Type="http://schemas.openxmlformats.org/officeDocument/2006/relationships/font" Target="fonts/NunitoExtraBold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19" Type="http://schemas.openxmlformats.org/officeDocument/2006/relationships/font" Target="fonts/NunitoSemiBold-bold.fntdata"/><Relationship Id="rId18" Type="http://schemas.openxmlformats.org/officeDocument/2006/relationships/font" Target="fonts/Nunito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970b121a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e970b121a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e970b121a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e970b121a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6e67aec5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e6e67aec5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970b121a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e970b121a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e6e67aec5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e6e67aec5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6e67aec5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e6e67aec5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6e67aec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e6e67aec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e67aec5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e6e67aec5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e970b121a9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e970b121a9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57" name="Google Shape;57;p14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6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91" name="Google Shape;91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3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E4F5F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python.org/downloads/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facebook.com/skillslash.academy" TargetMode="External"/><Relationship Id="rId4" Type="http://schemas.openxmlformats.org/officeDocument/2006/relationships/hyperlink" Target="https://twitter.com/skillslash?lang=en" TargetMode="External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43168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 sz="8000">
                <a:solidFill>
                  <a:srgbClr val="E4F5FC"/>
                </a:solidFill>
                <a:latin typeface="Nunito"/>
                <a:ea typeface="Nunito"/>
                <a:cs typeface="Nunito"/>
                <a:sym typeface="Nunito"/>
              </a:rPr>
              <a:t>Python</a:t>
            </a:r>
            <a:endParaRPr b="1" sz="8000">
              <a:solidFill>
                <a:srgbClr val="E4F5F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9" name="Google Shape;109;p25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900">
                <a:solidFill>
                  <a:srgbClr val="D6DF23"/>
                </a:solidFill>
                <a:latin typeface="Nunito"/>
                <a:ea typeface="Nunito"/>
                <a:cs typeface="Nunito"/>
                <a:sym typeface="Nunito"/>
              </a:rPr>
              <a:t>Programming with Python modes</a:t>
            </a:r>
            <a:endParaRPr sz="2900">
              <a:solidFill>
                <a:srgbClr val="D6DF2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26438" l="4269" r="81354" t="26443"/>
          <a:stretch/>
        </p:blipFill>
        <p:spPr>
          <a:xfrm>
            <a:off x="7600950" y="160225"/>
            <a:ext cx="131445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5"/>
          <p:cNvPicPr preferRelativeResize="0"/>
          <p:nvPr/>
        </p:nvPicPr>
        <p:blipFill rotWithShape="1">
          <a:blip r:embed="rId3">
            <a:alphaModFix/>
          </a:blip>
          <a:srcRect b="26438" l="18965" r="2176" t="26443"/>
          <a:stretch/>
        </p:blipFill>
        <p:spPr>
          <a:xfrm>
            <a:off x="171450" y="4681025"/>
            <a:ext cx="1981199" cy="2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87900" y="504825"/>
            <a:ext cx="8368200" cy="63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6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Getting Started</a:t>
            </a:r>
            <a:endParaRPr sz="36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 SemiBold"/>
              <a:buChar char="●"/>
            </a:pPr>
            <a:r>
              <a:rPr lang="en" sz="15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First you need to download and install the latest version of Python from</a:t>
            </a:r>
            <a:endParaRPr sz="15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Nunito SemiBold"/>
                <a:ea typeface="Nunito SemiBold"/>
                <a:cs typeface="Nunito SemiBold"/>
                <a:sym typeface="Nunito SemiBold"/>
                <a:hlinkClick r:id="rId3"/>
              </a:rPr>
              <a:t>https://www.python.org/downloads/</a:t>
            </a:r>
            <a:endParaRPr sz="1500">
              <a:solidFill>
                <a:srgbClr val="0000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• The latest version is Python 3 and you can download the latest update in this version.</a:t>
            </a:r>
            <a:endParaRPr sz="1500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700">
              <a:solidFill>
                <a:srgbClr val="434343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118" name="Google Shape;118;p26"/>
          <p:cNvPicPr preferRelativeResize="0"/>
          <p:nvPr/>
        </p:nvPicPr>
        <p:blipFill rotWithShape="1">
          <a:blip r:embed="rId4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6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20" name="Google Shape;120;p26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" name="Google Shape;121;p26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" name="Google Shape;122;p26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26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26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387900" y="33332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28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Python’s</a:t>
            </a:r>
            <a:r>
              <a:rPr lang="en" sz="28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 Integrated Development Environment (IDLE)</a:t>
            </a:r>
            <a:endParaRPr sz="28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30" name="Google Shape;130;p27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Build-in IDLE which is Python’s Integrated Development Environment. This can be used to write the Python code.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unito"/>
              <a:buChar char="●"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Starting the IDLE, the python will run interactive shell mode and ready to accept the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        code and interprets it.</a:t>
            </a:r>
            <a:endParaRPr sz="15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1" name="Google Shape;131;p27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27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33" name="Google Shape;133;p27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4" name="Google Shape;134;p27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" name="Google Shape;135;p27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6" name="Google Shape;136;p27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7" name="Google Shape;137;p27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8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44" name="Google Shape;144;p28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45" name="Google Shape;145;p28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28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" name="Google Shape;148;p28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9" name="Google Shape;149;p28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0" name="Google Shape;150;p28"/>
          <p:cNvSpPr txBox="1"/>
          <p:nvPr/>
        </p:nvSpPr>
        <p:spPr>
          <a:xfrm>
            <a:off x="1572600" y="4023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Using as Calculator</a:t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51" name="Google Shape;151;p28"/>
          <p:cNvPicPr preferRelativeResize="0"/>
          <p:nvPr/>
        </p:nvPicPr>
        <p:blipFill rotWithShape="1">
          <a:blip r:embed="rId4">
            <a:alphaModFix/>
          </a:blip>
          <a:srcRect b="980" l="1105" r="1105" t="0"/>
          <a:stretch/>
        </p:blipFill>
        <p:spPr>
          <a:xfrm>
            <a:off x="1788800" y="1170475"/>
            <a:ext cx="5566399" cy="341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9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8" name="Google Shape;158;p29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59" name="Google Shape;159;p29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0" name="Google Shape;160;p29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1" name="Google Shape;161;p29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2" name="Google Shape;162;p29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3" name="Google Shape;163;p29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4" name="Google Shape;164;p29"/>
          <p:cNvSpPr txBox="1"/>
          <p:nvPr/>
        </p:nvSpPr>
        <p:spPr>
          <a:xfrm>
            <a:off x="1572600" y="4662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Python built-in functions</a:t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51337" y="1341851"/>
            <a:ext cx="6241325" cy="3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0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" name="Google Shape;172;p30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73" name="Google Shape;173;p30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4" name="Google Shape;174;p30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5" name="Google Shape;175;p30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6" name="Google Shape;176;p30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" name="Google Shape;177;p30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78" name="Google Shape;178;p30"/>
          <p:cNvSpPr txBox="1"/>
          <p:nvPr/>
        </p:nvSpPr>
        <p:spPr>
          <a:xfrm>
            <a:off x="1572600" y="466200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243168"/>
                </a:solidFill>
                <a:latin typeface="Nunito"/>
                <a:ea typeface="Nunito"/>
                <a:cs typeface="Nunito"/>
                <a:sym typeface="Nunito"/>
              </a:rPr>
              <a:t>Keywords in Python</a:t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Calibri"/>
              <a:buNone/>
            </a:pPr>
            <a:r>
              <a:t/>
            </a:r>
            <a:endParaRPr b="1" sz="3600">
              <a:solidFill>
                <a:srgbClr val="243168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79" name="Google Shape;1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999" y="1484900"/>
            <a:ext cx="6722005" cy="28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387900" y="27617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6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Help Utility</a:t>
            </a:r>
            <a:endParaRPr sz="36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387900" y="15945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built-in function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help()</a:t>
            </a:r>
            <a:r>
              <a:rPr lang="en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will take you to the help mode of Python. It is a great help utility tool to know more about Python</a:t>
            </a:r>
            <a:endParaRPr sz="15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86" name="Google Shape;186;p31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31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188" name="Google Shape;188;p31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9" name="Google Shape;189;p31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31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31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2" name="Google Shape;192;p31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93" name="Google Shape;19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950" y="2490175"/>
            <a:ext cx="6134101" cy="22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87900" y="276175"/>
            <a:ext cx="8368200" cy="9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33"/>
              <a:buNone/>
            </a:pPr>
            <a:r>
              <a:rPr lang="en" sz="3600">
                <a:solidFill>
                  <a:srgbClr val="243168"/>
                </a:solidFill>
                <a:latin typeface="Nunito ExtraBold"/>
                <a:ea typeface="Nunito ExtraBold"/>
                <a:cs typeface="Nunito ExtraBold"/>
                <a:sym typeface="Nunito ExtraBold"/>
              </a:rPr>
              <a:t>Data Types in Python</a:t>
            </a:r>
            <a:endParaRPr sz="3600">
              <a:solidFill>
                <a:srgbClr val="243168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87900" y="1404000"/>
            <a:ext cx="83682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programming we categorise data into their specific types. You can use type() built-in function to get the data type of data. You need to place the data inside the parentheses of type().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Python has following data types that it uses to identify and categorise data.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String for any text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 for all integer numbers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float for all decimal numbers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bool for boolean values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Go the the Python IDLE shell mode and enter the following code.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type(“London”) - data type is str (String) means text.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type(34)  - data type int (Integer) means whole number.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type(7.8)  -  data type is float means decimal number.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type(True) - data type is bool (Boolean) means boolean values.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type([])  -  data type is list means collection.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type({})  -  data type is dict means collection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b="31447" l="2114" r="82983" t="21749"/>
          <a:stretch/>
        </p:blipFill>
        <p:spPr>
          <a:xfrm>
            <a:off x="8522400" y="0"/>
            <a:ext cx="621599" cy="466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32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02" name="Google Shape;202;p32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32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32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32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32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idx="4294967295" type="title"/>
          </p:nvPr>
        </p:nvSpPr>
        <p:spPr>
          <a:xfrm>
            <a:off x="2306475" y="1956294"/>
            <a:ext cx="46263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5300">
                <a:solidFill>
                  <a:srgbClr val="243168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b="1" sz="5300">
              <a:solidFill>
                <a:srgbClr val="243168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33">
            <a:hlinkClick r:id="rId3"/>
          </p:cNvPr>
          <p:cNvSpPr/>
          <p:nvPr/>
        </p:nvSpPr>
        <p:spPr>
          <a:xfrm>
            <a:off x="2582638" y="3317000"/>
            <a:ext cx="338345" cy="338295"/>
          </a:xfrm>
          <a:custGeom>
            <a:rect b="b" l="l" r="r" t="t"/>
            <a:pathLst>
              <a:path extrusionOk="0" h="19982" w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33"/>
          <p:cNvGrpSpPr/>
          <p:nvPr/>
        </p:nvGrpSpPr>
        <p:grpSpPr>
          <a:xfrm>
            <a:off x="3788788" y="3316999"/>
            <a:ext cx="338366" cy="338332"/>
            <a:chOff x="812101" y="2571761"/>
            <a:chExt cx="417066" cy="417024"/>
          </a:xfrm>
        </p:grpSpPr>
        <p:sp>
          <p:nvSpPr>
            <p:cNvPr id="214" name="Google Shape;214;p33"/>
            <p:cNvSpPr/>
            <p:nvPr/>
          </p:nvSpPr>
          <p:spPr>
            <a:xfrm>
              <a:off x="935084" y="2694744"/>
              <a:ext cx="171071" cy="171071"/>
            </a:xfrm>
            <a:custGeom>
              <a:rect b="b" l="l" r="r" t="t"/>
              <a:pathLst>
                <a:path extrusionOk="0" h="8197" w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3"/>
            <p:cNvSpPr/>
            <p:nvPr/>
          </p:nvSpPr>
          <p:spPr>
            <a:xfrm>
              <a:off x="860977" y="2620616"/>
              <a:ext cx="319311" cy="319290"/>
            </a:xfrm>
            <a:custGeom>
              <a:rect b="b" l="l" r="r" t="t"/>
              <a:pathLst>
                <a:path extrusionOk="0" h="15299" w="1530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3"/>
            <p:cNvSpPr/>
            <p:nvPr/>
          </p:nvSpPr>
          <p:spPr>
            <a:xfrm>
              <a:off x="812101" y="2571761"/>
              <a:ext cx="417066" cy="417024"/>
            </a:xfrm>
            <a:custGeom>
              <a:rect b="b" l="l" r="r" t="t"/>
              <a:pathLst>
                <a:path extrusionOk="0" h="19982" w="19984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3"/>
            <p:cNvSpPr/>
            <p:nvPr/>
          </p:nvSpPr>
          <p:spPr>
            <a:xfrm>
              <a:off x="1081712" y="2670306"/>
              <a:ext cx="48878" cy="48898"/>
            </a:xfrm>
            <a:custGeom>
              <a:rect b="b" l="l" r="r" t="t"/>
              <a:pathLst>
                <a:path extrusionOk="0" h="2343" w="2342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33"/>
          <p:cNvGrpSpPr/>
          <p:nvPr/>
        </p:nvGrpSpPr>
        <p:grpSpPr>
          <a:xfrm>
            <a:off x="4994983" y="3316986"/>
            <a:ext cx="338332" cy="338332"/>
            <a:chOff x="1323129" y="2571761"/>
            <a:chExt cx="417024" cy="417024"/>
          </a:xfrm>
        </p:grpSpPr>
        <p:sp>
          <p:nvSpPr>
            <p:cNvPr id="219" name="Google Shape;219;p33"/>
            <p:cNvSpPr/>
            <p:nvPr/>
          </p:nvSpPr>
          <p:spPr>
            <a:xfrm>
              <a:off x="1385007" y="2719183"/>
              <a:ext cx="73337" cy="219907"/>
            </a:xfrm>
            <a:custGeom>
              <a:rect b="b" l="l" r="r" t="t"/>
              <a:pathLst>
                <a:path extrusionOk="0" h="10537" w="3514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1385007" y="2621430"/>
              <a:ext cx="73337" cy="73337"/>
            </a:xfrm>
            <a:custGeom>
              <a:rect b="b" l="l" r="r" t="t"/>
              <a:pathLst>
                <a:path extrusionOk="0" h="3514" w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3"/>
            <p:cNvSpPr/>
            <p:nvPr/>
          </p:nvSpPr>
          <p:spPr>
            <a:xfrm>
              <a:off x="1482759" y="2718786"/>
              <a:ext cx="195510" cy="220304"/>
            </a:xfrm>
            <a:custGeom>
              <a:rect b="b" l="l" r="r" t="t"/>
              <a:pathLst>
                <a:path extrusionOk="0" h="10556" w="9368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3"/>
            <p:cNvSpPr/>
            <p:nvPr/>
          </p:nvSpPr>
          <p:spPr>
            <a:xfrm>
              <a:off x="1323129" y="2571761"/>
              <a:ext cx="417024" cy="417024"/>
            </a:xfrm>
            <a:custGeom>
              <a:rect b="b" l="l" r="r" t="t"/>
              <a:pathLst>
                <a:path extrusionOk="0" h="19982" w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33">
            <a:hlinkClick r:id="rId4"/>
          </p:cNvPr>
          <p:cNvSpPr/>
          <p:nvPr/>
        </p:nvSpPr>
        <p:spPr>
          <a:xfrm>
            <a:off x="6221328" y="3347519"/>
            <a:ext cx="340022" cy="277263"/>
          </a:xfrm>
          <a:custGeom>
            <a:rect b="b" l="l" r="r" t="t"/>
            <a:pathLst>
              <a:path extrusionOk="0" h="16377" w="20081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3"/>
          <p:cNvPicPr preferRelativeResize="0"/>
          <p:nvPr/>
        </p:nvPicPr>
        <p:blipFill rotWithShape="1">
          <a:blip r:embed="rId5">
            <a:alphaModFix/>
          </a:blip>
          <a:srcRect b="-5485" l="-2426" r="-4012" t="-17515"/>
          <a:stretch/>
        </p:blipFill>
        <p:spPr>
          <a:xfrm>
            <a:off x="2724650" y="782750"/>
            <a:ext cx="3505198" cy="96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/>
        </p:nvSpPr>
        <p:spPr>
          <a:xfrm>
            <a:off x="6193675" y="4753100"/>
            <a:ext cx="2933100" cy="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EE343A"/>
                </a:solidFill>
                <a:latin typeface="Arial"/>
                <a:ea typeface="Arial"/>
                <a:cs typeface="Arial"/>
                <a:sym typeface="Arial"/>
              </a:rPr>
              <a:t>www.skillslash.com</a:t>
            </a:r>
            <a:endParaRPr b="0" i="0" sz="1300" u="none" cap="none" strike="noStrike">
              <a:solidFill>
                <a:srgbClr val="EE34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6" name="Google Shape;226;p33"/>
          <p:cNvGrpSpPr/>
          <p:nvPr/>
        </p:nvGrpSpPr>
        <p:grpSpPr>
          <a:xfrm>
            <a:off x="0" y="5000700"/>
            <a:ext cx="9144000" cy="142800"/>
            <a:chOff x="0" y="0"/>
            <a:chExt cx="9144000" cy="142800"/>
          </a:xfrm>
        </p:grpSpPr>
        <p:sp>
          <p:nvSpPr>
            <p:cNvPr id="227" name="Google Shape;227;p33"/>
            <p:cNvSpPr txBox="1"/>
            <p:nvPr/>
          </p:nvSpPr>
          <p:spPr>
            <a:xfrm>
              <a:off x="3575800" y="0"/>
              <a:ext cx="1856100" cy="142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33"/>
            <p:cNvSpPr txBox="1"/>
            <p:nvPr/>
          </p:nvSpPr>
          <p:spPr>
            <a:xfrm>
              <a:off x="1856000" y="0"/>
              <a:ext cx="1856100" cy="142800"/>
            </a:xfrm>
            <a:prstGeom prst="rect">
              <a:avLst/>
            </a:prstGeom>
            <a:solidFill>
              <a:srgbClr val="EE343A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9" name="Google Shape;229;p33"/>
            <p:cNvSpPr txBox="1"/>
            <p:nvPr/>
          </p:nvSpPr>
          <p:spPr>
            <a:xfrm>
              <a:off x="5431900" y="0"/>
              <a:ext cx="1856100" cy="142800"/>
            </a:xfrm>
            <a:prstGeom prst="rect">
              <a:avLst/>
            </a:prstGeom>
            <a:solidFill>
              <a:srgbClr val="F6851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33"/>
            <p:cNvSpPr txBox="1"/>
            <p:nvPr/>
          </p:nvSpPr>
          <p:spPr>
            <a:xfrm>
              <a:off x="7287900" y="0"/>
              <a:ext cx="1856100" cy="142800"/>
            </a:xfrm>
            <a:prstGeom prst="rect">
              <a:avLst/>
            </a:prstGeom>
            <a:solidFill>
              <a:srgbClr val="D6DF2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33"/>
            <p:cNvSpPr txBox="1"/>
            <p:nvPr/>
          </p:nvSpPr>
          <p:spPr>
            <a:xfrm>
              <a:off x="0" y="0"/>
              <a:ext cx="1856100" cy="142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