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Nunito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Nunito ExtraBold"/>
      <p:bold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Nuni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5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7.xml"/><Relationship Id="rId35" Type="http://schemas.openxmlformats.org/officeDocument/2006/relationships/font" Target="fonts/NunitoExtraBold-boldItalic.fntdata"/><Relationship Id="rId12" Type="http://schemas.openxmlformats.org/officeDocument/2006/relationships/slide" Target="slides/slide6.xml"/><Relationship Id="rId34" Type="http://schemas.openxmlformats.org/officeDocument/2006/relationships/font" Target="fonts/NunitoExtraBold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6e8b7dfd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e6e8b7dfd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e8b7dfd6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e6e8b7dfd6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6e8b7dfd6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e6e8b7dfd6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6e8b7dfd6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e6e8b7dfd6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6e8b7dfd6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e6e8b7dfd6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6e8b7dfd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e6e8b7dfd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6e8b7dfd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e6e8b7dfd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6e8b7dfd6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e6e8b7dfd6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6e8b7dfd6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e6e8b7dfd6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6e8b7dfd6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e6e8b7dfd6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6e8b7dfd6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e6e8b7dfd6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6e8b7dfd6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e6e8b7dfd6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6e8b7dfd6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e6e8b7dfd6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6" name="Google Shape;56;p14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57" name="Google Shape;57;p1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p19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9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21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21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91" name="Google Shape;91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3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rgbClr val="E4F5FC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facebook.com/skillslash.academy" TargetMode="External"/><Relationship Id="rId4" Type="http://schemas.openxmlformats.org/officeDocument/2006/relationships/hyperlink" Target="https://twitter.com/skillslash?lang=en" TargetMode="External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43168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Calibri"/>
              <a:buNone/>
            </a:pPr>
            <a:r>
              <a:rPr b="1" lang="en" sz="8000">
                <a:solidFill>
                  <a:srgbClr val="E4F5FC"/>
                </a:solidFill>
                <a:latin typeface="Nunito"/>
                <a:ea typeface="Nunito"/>
                <a:cs typeface="Nunito"/>
                <a:sym typeface="Nunito"/>
              </a:rPr>
              <a:t>Python</a:t>
            </a:r>
            <a:endParaRPr b="1">
              <a:solidFill>
                <a:srgbClr val="E4F5F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9" name="Google Shape;109;p25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rPr lang="en" sz="4000">
                <a:solidFill>
                  <a:srgbClr val="D6DF23"/>
                </a:solidFill>
                <a:latin typeface="Nunito"/>
                <a:ea typeface="Nunito"/>
                <a:cs typeface="Nunito"/>
                <a:sym typeface="Nunito"/>
              </a:rPr>
              <a:t>Programming with Python List, Tuple, String &amp; Dictionary</a:t>
            </a:r>
            <a:endParaRPr>
              <a:solidFill>
                <a:srgbClr val="D6DF2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0" name="Google Shape;110;p25"/>
          <p:cNvPicPr preferRelativeResize="0"/>
          <p:nvPr/>
        </p:nvPicPr>
        <p:blipFill rotWithShape="1">
          <a:blip r:embed="rId3">
            <a:alphaModFix/>
          </a:blip>
          <a:srcRect b="26438" l="4269" r="81354" t="26443"/>
          <a:stretch/>
        </p:blipFill>
        <p:spPr>
          <a:xfrm>
            <a:off x="7600950" y="160225"/>
            <a:ext cx="1314452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5"/>
          <p:cNvPicPr preferRelativeResize="0"/>
          <p:nvPr/>
        </p:nvPicPr>
        <p:blipFill rotWithShape="1">
          <a:blip r:embed="rId3">
            <a:alphaModFix/>
          </a:blip>
          <a:srcRect b="26438" l="18965" r="2176" t="26443"/>
          <a:stretch/>
        </p:blipFill>
        <p:spPr>
          <a:xfrm>
            <a:off x="171450" y="4681025"/>
            <a:ext cx="1981199" cy="28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387900" y="523875"/>
            <a:ext cx="83682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3500">
                <a:solidFill>
                  <a:srgbClr val="24316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Sequences</a:t>
            </a:r>
            <a:endParaRPr sz="3500">
              <a:solidFill>
                <a:srgbClr val="243168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387900" y="1399500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• A sequence in python is a linearly ordered set of elements accessed by an index number.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• Lists, tuples, and strings are all sequences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• For any sequence s, len(s) gives its length and s[j] retrieves the element at index j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• The slice operation s[index1:index2] returns a subsequence of a sequence,     starting with the first ndex location up to (but no including) the second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0" name="Google Shape;230;p34"/>
          <p:cNvPicPr preferRelativeResize="0"/>
          <p:nvPr/>
        </p:nvPicPr>
        <p:blipFill rotWithShape="1">
          <a:blip r:embed="rId3">
            <a:alphaModFix/>
          </a:blip>
          <a:srcRect b="31447" l="2114" r="82983" t="21749"/>
          <a:stretch/>
        </p:blipFill>
        <p:spPr>
          <a:xfrm>
            <a:off x="8522400" y="0"/>
            <a:ext cx="621599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4"/>
          <p:cNvSpPr txBox="1"/>
          <p:nvPr/>
        </p:nvSpPr>
        <p:spPr>
          <a:xfrm>
            <a:off x="6210900" y="4733625"/>
            <a:ext cx="29331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EE343A"/>
                </a:solidFill>
                <a:latin typeface="Arial"/>
                <a:ea typeface="Arial"/>
                <a:cs typeface="Arial"/>
                <a:sym typeface="Arial"/>
              </a:rPr>
              <a:t>www.skillslash.com</a:t>
            </a:r>
            <a:endParaRPr b="0" i="0" sz="1300" u="none" cap="none" strike="noStrike">
              <a:solidFill>
                <a:srgbClr val="EE3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2" name="Google Shape;232;p34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233" name="Google Shape;233;p34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" name="Google Shape;234;p34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" name="Google Shape;235;p34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" name="Google Shape;236;p34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7" name="Google Shape;237;p34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type="title"/>
          </p:nvPr>
        </p:nvSpPr>
        <p:spPr>
          <a:xfrm>
            <a:off x="387900" y="523875"/>
            <a:ext cx="83682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3500">
                <a:solidFill>
                  <a:srgbClr val="24316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Dictionaries</a:t>
            </a:r>
            <a:endParaRPr sz="3500">
              <a:solidFill>
                <a:srgbClr val="243168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243" name="Google Shape;243;p35"/>
          <p:cNvSpPr txBox="1"/>
          <p:nvPr>
            <p:ph idx="1" type="body"/>
          </p:nvPr>
        </p:nvSpPr>
        <p:spPr>
          <a:xfrm>
            <a:off x="387900" y="1399500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Dictionaries are lookup tables.</a:t>
            </a:r>
            <a:endParaRPr sz="1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They map from a “key” to a “value”.</a:t>
            </a:r>
            <a:endParaRPr sz="1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symbol_to_name = {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"H": "hydrogen",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"He": "helium",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"Li": "lithium",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"C": "carbon",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"O": "oxygen",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"N": "nitrogen"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Duplicate keys are not allowed</a:t>
            </a:r>
            <a:endParaRPr sz="1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Duplicate values are just fine</a:t>
            </a:r>
            <a:endParaRPr sz="1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44" name="Google Shape;244;p35"/>
          <p:cNvPicPr preferRelativeResize="0"/>
          <p:nvPr/>
        </p:nvPicPr>
        <p:blipFill rotWithShape="1">
          <a:blip r:embed="rId3">
            <a:alphaModFix/>
          </a:blip>
          <a:srcRect b="31447" l="2114" r="82983" t="21749"/>
          <a:stretch/>
        </p:blipFill>
        <p:spPr>
          <a:xfrm>
            <a:off x="8522400" y="0"/>
            <a:ext cx="621599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5"/>
          <p:cNvSpPr txBox="1"/>
          <p:nvPr/>
        </p:nvSpPr>
        <p:spPr>
          <a:xfrm>
            <a:off x="6210900" y="4733625"/>
            <a:ext cx="29331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EE343A"/>
                </a:solidFill>
                <a:latin typeface="Arial"/>
                <a:ea typeface="Arial"/>
                <a:cs typeface="Arial"/>
                <a:sym typeface="Arial"/>
              </a:rPr>
              <a:t>www.skillslash.com</a:t>
            </a:r>
            <a:endParaRPr b="0" i="0" sz="1300" u="none" cap="none" strike="noStrike">
              <a:solidFill>
                <a:srgbClr val="EE3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6" name="Google Shape;246;p35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247" name="Google Shape;247;p35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8" name="Google Shape;248;p35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9" name="Google Shape;249;p35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" name="Google Shape;250;p35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1" name="Google Shape;251;p35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type="title"/>
          </p:nvPr>
        </p:nvSpPr>
        <p:spPr>
          <a:xfrm>
            <a:off x="387900" y="523875"/>
            <a:ext cx="83682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3500">
                <a:solidFill>
                  <a:srgbClr val="24316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Some useful dictionary methods</a:t>
            </a:r>
            <a:endParaRPr sz="3500">
              <a:solidFill>
                <a:srgbClr val="243168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257" name="Google Shape;257;p36"/>
          <p:cNvSpPr txBox="1"/>
          <p:nvPr>
            <p:ph idx="1" type="body"/>
          </p:nvPr>
        </p:nvSpPr>
        <p:spPr>
          <a:xfrm>
            <a:off x="458925" y="1399500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symbol_to_name.keys()</a:t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['C', 'H', 'O', 'N', 'Li', 'He']</a:t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symbol_to_name.values()</a:t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['carbon', 'hydrogen', 'oxygen', 'nitrogen', 'lithium',</a:t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'helium']</a:t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symbol_to_name.update( {"P": "phosphorous", "S":</a:t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"sulfur"} )</a:t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symbol_to_name.items()</a:t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[('C', 'carbon'), ('H', 'hydrogen'), ('O', 'oxygen'),</a:t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('N', 'nitrogen'), ('P', 'phosphorous'), ('S',</a:t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'sulfur'), ('Li', 'lithium'), ('He', 'helium')]</a:t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del symbol_to_name['C']</a:t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symbol_to_name</a:t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{'H': 'hydrogen', 'O': 'oxygen', 'N': 'nitrogen', 'Li':</a:t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'lithium', 'He': 'helium'}</a:t>
            </a:r>
            <a:endParaRPr sz="12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58" name="Google Shape;258;p36"/>
          <p:cNvPicPr preferRelativeResize="0"/>
          <p:nvPr/>
        </p:nvPicPr>
        <p:blipFill rotWithShape="1">
          <a:blip r:embed="rId3">
            <a:alphaModFix/>
          </a:blip>
          <a:srcRect b="31447" l="2114" r="82983" t="21749"/>
          <a:stretch/>
        </p:blipFill>
        <p:spPr>
          <a:xfrm>
            <a:off x="8522400" y="0"/>
            <a:ext cx="621599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6"/>
          <p:cNvSpPr txBox="1"/>
          <p:nvPr/>
        </p:nvSpPr>
        <p:spPr>
          <a:xfrm>
            <a:off x="6210900" y="4733625"/>
            <a:ext cx="29331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EE343A"/>
                </a:solidFill>
                <a:latin typeface="Arial"/>
                <a:ea typeface="Arial"/>
                <a:cs typeface="Arial"/>
                <a:sym typeface="Arial"/>
              </a:rPr>
              <a:t>www.skillslash.com</a:t>
            </a:r>
            <a:endParaRPr b="0" i="0" sz="1300" u="none" cap="none" strike="noStrike">
              <a:solidFill>
                <a:srgbClr val="EE3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60" name="Google Shape;260;p36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261" name="Google Shape;261;p36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2" name="Google Shape;262;p36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3" name="Google Shape;263;p36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4" name="Google Shape;264;p36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5" name="Google Shape;265;p36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idx="4294967295" type="title"/>
          </p:nvPr>
        </p:nvSpPr>
        <p:spPr>
          <a:xfrm>
            <a:off x="2306475" y="1956294"/>
            <a:ext cx="46263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5300">
                <a:solidFill>
                  <a:srgbClr val="243168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b="1" sz="5300">
              <a:solidFill>
                <a:srgbClr val="2431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37">
            <a:hlinkClick r:id="rId3"/>
          </p:cNvPr>
          <p:cNvSpPr/>
          <p:nvPr/>
        </p:nvSpPr>
        <p:spPr>
          <a:xfrm>
            <a:off x="2582638" y="3317000"/>
            <a:ext cx="338345" cy="338295"/>
          </a:xfrm>
          <a:custGeom>
            <a:rect b="b" l="l" r="r" t="t"/>
            <a:pathLst>
              <a:path extrusionOk="0" h="19982" w="19982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2" name="Google Shape;272;p37"/>
          <p:cNvGrpSpPr/>
          <p:nvPr/>
        </p:nvGrpSpPr>
        <p:grpSpPr>
          <a:xfrm>
            <a:off x="3788788" y="3316999"/>
            <a:ext cx="338366" cy="338332"/>
            <a:chOff x="812101" y="2571761"/>
            <a:chExt cx="417066" cy="417024"/>
          </a:xfrm>
        </p:grpSpPr>
        <p:sp>
          <p:nvSpPr>
            <p:cNvPr id="273" name="Google Shape;273;p37"/>
            <p:cNvSpPr/>
            <p:nvPr/>
          </p:nvSpPr>
          <p:spPr>
            <a:xfrm>
              <a:off x="935084" y="2694744"/>
              <a:ext cx="171071" cy="171071"/>
            </a:xfrm>
            <a:custGeom>
              <a:rect b="b" l="l" r="r" t="t"/>
              <a:pathLst>
                <a:path extrusionOk="0" h="8197" w="8197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7"/>
            <p:cNvSpPr/>
            <p:nvPr/>
          </p:nvSpPr>
          <p:spPr>
            <a:xfrm>
              <a:off x="860977" y="2620616"/>
              <a:ext cx="319311" cy="319290"/>
            </a:xfrm>
            <a:custGeom>
              <a:rect b="b" l="l" r="r" t="t"/>
              <a:pathLst>
                <a:path extrusionOk="0" h="15299" w="1530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7"/>
            <p:cNvSpPr/>
            <p:nvPr/>
          </p:nvSpPr>
          <p:spPr>
            <a:xfrm>
              <a:off x="812101" y="2571761"/>
              <a:ext cx="417066" cy="417024"/>
            </a:xfrm>
            <a:custGeom>
              <a:rect b="b" l="l" r="r" t="t"/>
              <a:pathLst>
                <a:path extrusionOk="0" h="19982" w="19984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7"/>
            <p:cNvSpPr/>
            <p:nvPr/>
          </p:nvSpPr>
          <p:spPr>
            <a:xfrm>
              <a:off x="1081712" y="2670306"/>
              <a:ext cx="48878" cy="48898"/>
            </a:xfrm>
            <a:custGeom>
              <a:rect b="b" l="l" r="r" t="t"/>
              <a:pathLst>
                <a:path extrusionOk="0" h="2343" w="2342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" name="Google Shape;277;p37"/>
          <p:cNvGrpSpPr/>
          <p:nvPr/>
        </p:nvGrpSpPr>
        <p:grpSpPr>
          <a:xfrm>
            <a:off x="4994983" y="3316986"/>
            <a:ext cx="338332" cy="338332"/>
            <a:chOff x="1323129" y="2571761"/>
            <a:chExt cx="417024" cy="417024"/>
          </a:xfrm>
        </p:grpSpPr>
        <p:sp>
          <p:nvSpPr>
            <p:cNvPr id="278" name="Google Shape;278;p37"/>
            <p:cNvSpPr/>
            <p:nvPr/>
          </p:nvSpPr>
          <p:spPr>
            <a:xfrm>
              <a:off x="1385007" y="2719183"/>
              <a:ext cx="73337" cy="219907"/>
            </a:xfrm>
            <a:custGeom>
              <a:rect b="b" l="l" r="r" t="t"/>
              <a:pathLst>
                <a:path extrusionOk="0" h="10537" w="3514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7"/>
            <p:cNvSpPr/>
            <p:nvPr/>
          </p:nvSpPr>
          <p:spPr>
            <a:xfrm>
              <a:off x="1385007" y="2621430"/>
              <a:ext cx="73337" cy="73337"/>
            </a:xfrm>
            <a:custGeom>
              <a:rect b="b" l="l" r="r" t="t"/>
              <a:pathLst>
                <a:path extrusionOk="0" h="3514" w="3514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7"/>
            <p:cNvSpPr/>
            <p:nvPr/>
          </p:nvSpPr>
          <p:spPr>
            <a:xfrm>
              <a:off x="1482759" y="2718786"/>
              <a:ext cx="195510" cy="220304"/>
            </a:xfrm>
            <a:custGeom>
              <a:rect b="b" l="l" r="r" t="t"/>
              <a:pathLst>
                <a:path extrusionOk="0" h="10556" w="9368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7"/>
            <p:cNvSpPr/>
            <p:nvPr/>
          </p:nvSpPr>
          <p:spPr>
            <a:xfrm>
              <a:off x="1323129" y="2571761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2" name="Google Shape;282;p37">
            <a:hlinkClick r:id="rId4"/>
          </p:cNvPr>
          <p:cNvSpPr/>
          <p:nvPr/>
        </p:nvSpPr>
        <p:spPr>
          <a:xfrm>
            <a:off x="6221328" y="3347519"/>
            <a:ext cx="340022" cy="277263"/>
          </a:xfrm>
          <a:custGeom>
            <a:rect b="b" l="l" r="r" t="t"/>
            <a:pathLst>
              <a:path extrusionOk="0" h="16377" w="20081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37"/>
          <p:cNvPicPr preferRelativeResize="0"/>
          <p:nvPr/>
        </p:nvPicPr>
        <p:blipFill rotWithShape="1">
          <a:blip r:embed="rId5">
            <a:alphaModFix/>
          </a:blip>
          <a:srcRect b="-5485" l="-2426" r="-4012" t="-17515"/>
          <a:stretch/>
        </p:blipFill>
        <p:spPr>
          <a:xfrm>
            <a:off x="2724650" y="782750"/>
            <a:ext cx="3505198" cy="967251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7"/>
          <p:cNvSpPr txBox="1"/>
          <p:nvPr/>
        </p:nvSpPr>
        <p:spPr>
          <a:xfrm>
            <a:off x="6193675" y="4753100"/>
            <a:ext cx="29331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EE343A"/>
                </a:solidFill>
                <a:latin typeface="Arial"/>
                <a:ea typeface="Arial"/>
                <a:cs typeface="Arial"/>
                <a:sym typeface="Arial"/>
              </a:rPr>
              <a:t>www.skillslash.com</a:t>
            </a:r>
            <a:endParaRPr b="0" i="0" sz="1300" u="none" cap="none" strike="noStrike">
              <a:solidFill>
                <a:srgbClr val="EE3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5" name="Google Shape;285;p37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286" name="Google Shape;286;p37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" name="Google Shape;287;p37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8" name="Google Shape;288;p37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9" name="Google Shape;289;p37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0" name="Google Shape;290;p37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387900" y="523875"/>
            <a:ext cx="83682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Calibri"/>
              <a:buNone/>
            </a:pPr>
            <a:r>
              <a:rPr lang="en" sz="3500">
                <a:solidFill>
                  <a:srgbClr val="24316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Lists</a:t>
            </a:r>
            <a:endParaRPr sz="3500">
              <a:solidFill>
                <a:srgbClr val="243168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387900" y="1489825"/>
            <a:ext cx="82767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A list is a linear data structure, meaning that its elements have a linear ordering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The first item in the list has an index value of 0 (not 1), zero-based indexing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Command list operations: retrieve, update, insert, remove, append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List traversal is a means of accessing, one-by-one, the elements of a list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888888"/>
              </a:buClr>
              <a:buSzPts val="175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8" name="Google Shape;118;p26"/>
          <p:cNvPicPr preferRelativeResize="0"/>
          <p:nvPr/>
        </p:nvPicPr>
        <p:blipFill rotWithShape="1">
          <a:blip r:embed="rId3">
            <a:alphaModFix/>
          </a:blip>
          <a:srcRect b="31447" l="2114" r="82983" t="21749"/>
          <a:stretch/>
        </p:blipFill>
        <p:spPr>
          <a:xfrm>
            <a:off x="8522400" y="0"/>
            <a:ext cx="621599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6"/>
          <p:cNvSpPr txBox="1"/>
          <p:nvPr/>
        </p:nvSpPr>
        <p:spPr>
          <a:xfrm>
            <a:off x="6210900" y="4733625"/>
            <a:ext cx="29331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EE343A"/>
                </a:solidFill>
                <a:latin typeface="Arial"/>
                <a:ea typeface="Arial"/>
                <a:cs typeface="Arial"/>
                <a:sym typeface="Arial"/>
              </a:rPr>
              <a:t>www.skillslash.com</a:t>
            </a:r>
            <a:endParaRPr b="0" i="0" sz="1300" u="none" cap="none" strike="noStrike">
              <a:solidFill>
                <a:srgbClr val="EE3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0" name="Google Shape;120;p26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121" name="Google Shape;121;p26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26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26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26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26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387900" y="523875"/>
            <a:ext cx="83682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Calibri"/>
              <a:buNone/>
            </a:pPr>
            <a:r>
              <a:rPr lang="en" sz="3500">
                <a:solidFill>
                  <a:srgbClr val="24316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Lists (sequences-1)</a:t>
            </a:r>
            <a:endParaRPr sz="3500">
              <a:solidFill>
                <a:srgbClr val="243168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31" name="Google Shape;131;p27"/>
          <p:cNvSpPr txBox="1"/>
          <p:nvPr>
            <p:ph idx="1" type="body"/>
          </p:nvPr>
        </p:nvSpPr>
        <p:spPr>
          <a:xfrm>
            <a:off x="387900" y="1489825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A list in python is a mutable, linear data structure of variable length, allowing mixed type elements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[1,2,3]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[‘one’,’two’,’three’]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[‘apples’,50,True]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2" name="Google Shape;132;p27"/>
          <p:cNvPicPr preferRelativeResize="0"/>
          <p:nvPr/>
        </p:nvPicPr>
        <p:blipFill rotWithShape="1">
          <a:blip r:embed="rId3">
            <a:alphaModFix/>
          </a:blip>
          <a:srcRect b="31447" l="2114" r="82983" t="21749"/>
          <a:stretch/>
        </p:blipFill>
        <p:spPr>
          <a:xfrm>
            <a:off x="8522400" y="0"/>
            <a:ext cx="621599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7"/>
          <p:cNvSpPr txBox="1"/>
          <p:nvPr/>
        </p:nvSpPr>
        <p:spPr>
          <a:xfrm>
            <a:off x="6210900" y="4733625"/>
            <a:ext cx="29331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EE343A"/>
                </a:solidFill>
                <a:latin typeface="Arial"/>
                <a:ea typeface="Arial"/>
                <a:cs typeface="Arial"/>
                <a:sym typeface="Arial"/>
              </a:rPr>
              <a:t>www.skillslash.com</a:t>
            </a:r>
            <a:endParaRPr b="0" i="0" sz="1300" u="none" cap="none" strike="noStrike">
              <a:solidFill>
                <a:srgbClr val="EE3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4" name="Google Shape;134;p27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135" name="Google Shape;135;p27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27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27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27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27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87900" y="523875"/>
            <a:ext cx="83682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3500">
                <a:solidFill>
                  <a:srgbClr val="24316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Lists (sequences-2)</a:t>
            </a:r>
            <a:endParaRPr sz="3500">
              <a:solidFill>
                <a:srgbClr val="243168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87900" y="1489825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An empty list is denoted by</a:t>
            </a:r>
            <a:r>
              <a:rPr lang="en" sz="17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[]</a:t>
            </a:r>
            <a:endParaRPr sz="1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fruit =</a:t>
            </a:r>
            <a:endParaRPr sz="1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[‘mango’,’apple’,‘cherry’]</a:t>
            </a:r>
            <a:endParaRPr sz="1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(to replace) </a:t>
            </a:r>
            <a:r>
              <a:rPr lang="en" sz="1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fruit[2] = ‘coconut’</a:t>
            </a:r>
            <a:endParaRPr sz="1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(to delete)</a:t>
            </a:r>
            <a:r>
              <a:rPr lang="en" sz="17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del fruit[1]</a:t>
            </a:r>
            <a:endParaRPr sz="1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Use len() to get the length of a list</a:t>
            </a:r>
            <a:endParaRPr sz="17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len(fruit)</a:t>
            </a:r>
            <a:endParaRPr sz="17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3</a:t>
            </a:r>
            <a:endParaRPr sz="1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6" name="Google Shape;146;p28"/>
          <p:cNvPicPr preferRelativeResize="0"/>
          <p:nvPr/>
        </p:nvPicPr>
        <p:blipFill rotWithShape="1">
          <a:blip r:embed="rId3">
            <a:alphaModFix/>
          </a:blip>
          <a:srcRect b="31447" l="2114" r="82983" t="21749"/>
          <a:stretch/>
        </p:blipFill>
        <p:spPr>
          <a:xfrm>
            <a:off x="8522400" y="0"/>
            <a:ext cx="621599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8"/>
          <p:cNvSpPr txBox="1"/>
          <p:nvPr/>
        </p:nvSpPr>
        <p:spPr>
          <a:xfrm>
            <a:off x="6210900" y="4733625"/>
            <a:ext cx="29331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EE343A"/>
                </a:solidFill>
                <a:latin typeface="Arial"/>
                <a:ea typeface="Arial"/>
                <a:cs typeface="Arial"/>
                <a:sym typeface="Arial"/>
              </a:rPr>
              <a:t>www.skillslash.com</a:t>
            </a:r>
            <a:endParaRPr b="0" i="0" sz="1300" u="none" cap="none" strike="noStrike">
              <a:solidFill>
                <a:srgbClr val="EE3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8" name="Google Shape;148;p28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149" name="Google Shape;149;p28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28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28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28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28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87900" y="523875"/>
            <a:ext cx="83682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3500">
                <a:solidFill>
                  <a:srgbClr val="24316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Lists (sequences-3)</a:t>
            </a:r>
            <a:endParaRPr sz="3500">
              <a:solidFill>
                <a:srgbClr val="243168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87900" y="1489825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(to insert) </a:t>
            </a:r>
            <a:r>
              <a:rPr lang="en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fruit.insert(2,’pear’)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(to append) </a:t>
            </a:r>
            <a:r>
              <a:rPr lang="en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fruit.append(‘peach’)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(to sort) </a:t>
            </a:r>
            <a:r>
              <a:rPr lang="en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fruit.sort()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(to reverse) </a:t>
            </a:r>
            <a:r>
              <a:rPr lang="en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fruit.reverse()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0" name="Google Shape;160;p29"/>
          <p:cNvPicPr preferRelativeResize="0"/>
          <p:nvPr/>
        </p:nvPicPr>
        <p:blipFill rotWithShape="1">
          <a:blip r:embed="rId3">
            <a:alphaModFix/>
          </a:blip>
          <a:srcRect b="31447" l="2114" r="82983" t="21749"/>
          <a:stretch/>
        </p:blipFill>
        <p:spPr>
          <a:xfrm>
            <a:off x="8522400" y="0"/>
            <a:ext cx="621599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9"/>
          <p:cNvSpPr txBox="1"/>
          <p:nvPr/>
        </p:nvSpPr>
        <p:spPr>
          <a:xfrm>
            <a:off x="6210900" y="4733625"/>
            <a:ext cx="29331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EE343A"/>
                </a:solidFill>
                <a:latin typeface="Arial"/>
                <a:ea typeface="Arial"/>
                <a:cs typeface="Arial"/>
                <a:sym typeface="Arial"/>
              </a:rPr>
              <a:t>www.skillslash.com</a:t>
            </a:r>
            <a:endParaRPr b="0" i="0" sz="1300" u="none" cap="none" strike="noStrike">
              <a:solidFill>
                <a:srgbClr val="EE3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2" name="Google Shape;162;p29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163" name="Google Shape;163;p29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" name="Google Shape;164;p29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65;p29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p29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" name="Google Shape;167;p29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87900" y="523875"/>
            <a:ext cx="83682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3500">
                <a:solidFill>
                  <a:srgbClr val="24316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Lists (sequences-4)</a:t>
            </a:r>
            <a:endParaRPr sz="3500">
              <a:solidFill>
                <a:srgbClr val="243168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87900" y="1328475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names = [“Ben", “Chen", “Yaqin"]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&gt;&gt;&gt; names[0]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‘Ben'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&gt;&gt;&gt; names[1]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‘Chen'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&gt;&gt;&gt; names[2]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‘Yaqin'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&gt;&gt;&gt; names[3]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Traceback (most recent call last):</a:t>
            </a:r>
            <a:endParaRPr sz="1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File "&lt;stdin&gt;", line 1, in &lt;module&gt;</a:t>
            </a:r>
            <a:endParaRPr sz="1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IndexError: list index out of range</a:t>
            </a:r>
            <a:endParaRPr sz="1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&gt;&gt;&gt; names[-1]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‘Yaqin'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&gt;&gt;&gt; names[-2]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‘Chen'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&gt;&gt;&gt; names[-3]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‘Ben'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4" name="Google Shape;174;p30"/>
          <p:cNvPicPr preferRelativeResize="0"/>
          <p:nvPr/>
        </p:nvPicPr>
        <p:blipFill rotWithShape="1">
          <a:blip r:embed="rId3">
            <a:alphaModFix/>
          </a:blip>
          <a:srcRect b="31447" l="2114" r="82983" t="21749"/>
          <a:stretch/>
        </p:blipFill>
        <p:spPr>
          <a:xfrm>
            <a:off x="8522400" y="0"/>
            <a:ext cx="621599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0"/>
          <p:cNvSpPr txBox="1"/>
          <p:nvPr/>
        </p:nvSpPr>
        <p:spPr>
          <a:xfrm>
            <a:off x="6210900" y="4733625"/>
            <a:ext cx="29331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EE343A"/>
                </a:solidFill>
                <a:latin typeface="Arial"/>
                <a:ea typeface="Arial"/>
                <a:cs typeface="Arial"/>
                <a:sym typeface="Arial"/>
              </a:rPr>
              <a:t>www.skillslash.com</a:t>
            </a:r>
            <a:endParaRPr b="0" i="0" sz="1300" u="none" cap="none" strike="noStrike">
              <a:solidFill>
                <a:srgbClr val="EE3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6" name="Google Shape;176;p30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177" name="Google Shape;177;p30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" name="Google Shape;178;p30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" name="Google Shape;179;p30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" name="Google Shape;180;p30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" name="Google Shape;181;p30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87900" y="523875"/>
            <a:ext cx="83682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3500">
                <a:solidFill>
                  <a:srgbClr val="24316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Tuples</a:t>
            </a:r>
            <a:endParaRPr sz="3500">
              <a:solidFill>
                <a:srgbClr val="243168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87900" y="1551900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A tuple is an immutable linear data structure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• Once a tuple is defined, it cannot be altered (in contrast to a list)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• Otherwise, tuples are essentially the same as lists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• They are denoted by parentheses (not square brackets) e.g nums = (10, 20, 30)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8" name="Google Shape;188;p31"/>
          <p:cNvPicPr preferRelativeResize="0"/>
          <p:nvPr/>
        </p:nvPicPr>
        <p:blipFill rotWithShape="1">
          <a:blip r:embed="rId3">
            <a:alphaModFix/>
          </a:blip>
          <a:srcRect b="31447" l="2114" r="82983" t="21749"/>
          <a:stretch/>
        </p:blipFill>
        <p:spPr>
          <a:xfrm>
            <a:off x="8522400" y="0"/>
            <a:ext cx="621599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1"/>
          <p:cNvSpPr txBox="1"/>
          <p:nvPr/>
        </p:nvSpPr>
        <p:spPr>
          <a:xfrm>
            <a:off x="6210900" y="4733625"/>
            <a:ext cx="29331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EE343A"/>
                </a:solidFill>
                <a:latin typeface="Arial"/>
                <a:ea typeface="Arial"/>
                <a:cs typeface="Arial"/>
                <a:sym typeface="Arial"/>
              </a:rPr>
              <a:t>www.skillslash.com</a:t>
            </a:r>
            <a:endParaRPr b="0" i="0" sz="1300" u="none" cap="none" strike="noStrike">
              <a:solidFill>
                <a:srgbClr val="EE3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0" name="Google Shape;190;p31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191" name="Google Shape;191;p31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31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" name="Google Shape;193;p31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" name="Google Shape;194;p31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" name="Google Shape;195;p31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87900" y="523875"/>
            <a:ext cx="83682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3500">
                <a:solidFill>
                  <a:srgbClr val="24316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strings</a:t>
            </a:r>
            <a:endParaRPr sz="3500">
              <a:solidFill>
                <a:srgbClr val="243168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387900" y="1551900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use double or single quotes to create a string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       name = “Kate”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       age = “75”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       email = ‘kate@gmail.com’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how can I return the first character of the variable name?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2" name="Google Shape;202;p32"/>
          <p:cNvPicPr preferRelativeResize="0"/>
          <p:nvPr/>
        </p:nvPicPr>
        <p:blipFill rotWithShape="1">
          <a:blip r:embed="rId3">
            <a:alphaModFix/>
          </a:blip>
          <a:srcRect b="31447" l="2114" r="82983" t="21749"/>
          <a:stretch/>
        </p:blipFill>
        <p:spPr>
          <a:xfrm>
            <a:off x="8522400" y="0"/>
            <a:ext cx="621599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2"/>
          <p:cNvSpPr txBox="1"/>
          <p:nvPr/>
        </p:nvSpPr>
        <p:spPr>
          <a:xfrm>
            <a:off x="6210900" y="4733625"/>
            <a:ext cx="29331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EE343A"/>
                </a:solidFill>
                <a:latin typeface="Arial"/>
                <a:ea typeface="Arial"/>
                <a:cs typeface="Arial"/>
                <a:sym typeface="Arial"/>
              </a:rPr>
              <a:t>www.skillslash.com</a:t>
            </a:r>
            <a:endParaRPr b="0" i="0" sz="1300" u="none" cap="none" strike="noStrike">
              <a:solidFill>
                <a:srgbClr val="EE3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4" name="Google Shape;204;p32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205" name="Google Shape;205;p32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p32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" name="Google Shape;207;p32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32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" name="Google Shape;209;p32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87900" y="523875"/>
            <a:ext cx="83682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3500">
                <a:solidFill>
                  <a:srgbClr val="24316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s</a:t>
            </a:r>
            <a:r>
              <a:rPr lang="en" sz="3500">
                <a:solidFill>
                  <a:srgbClr val="24316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trings methods</a:t>
            </a:r>
            <a:endParaRPr sz="3500">
              <a:solidFill>
                <a:srgbClr val="243168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87900" y="1399500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Char char="●"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name = “Kate”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      print(name.upper()) —-&gt; KATE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      print(name.lower()) —-&gt; kate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• convert a non-string to string by using str()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Other useful methods of string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    find()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   split()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   replace()</a:t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 rotWithShape="1">
          <a:blip r:embed="rId3">
            <a:alphaModFix/>
          </a:blip>
          <a:srcRect b="31447" l="2114" r="82983" t="21749"/>
          <a:stretch/>
        </p:blipFill>
        <p:spPr>
          <a:xfrm>
            <a:off x="8522400" y="0"/>
            <a:ext cx="621599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3"/>
          <p:cNvSpPr txBox="1"/>
          <p:nvPr/>
        </p:nvSpPr>
        <p:spPr>
          <a:xfrm>
            <a:off x="6210900" y="4733625"/>
            <a:ext cx="29331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EE343A"/>
                </a:solidFill>
                <a:latin typeface="Arial"/>
                <a:ea typeface="Arial"/>
                <a:cs typeface="Arial"/>
                <a:sym typeface="Arial"/>
              </a:rPr>
              <a:t>www.skillslash.com</a:t>
            </a:r>
            <a:endParaRPr b="0" i="0" sz="1300" u="none" cap="none" strike="noStrike">
              <a:solidFill>
                <a:srgbClr val="EE3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8" name="Google Shape;218;p33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219" name="Google Shape;219;p33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" name="Google Shape;220;p33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" name="Google Shape;221;p33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" name="Google Shape;222;p33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" name="Google Shape;223;p33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