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Nunito ExtraBold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ExtraBold-boldItalic.fntdata"/><Relationship Id="rId30" Type="http://schemas.openxmlformats.org/officeDocument/2006/relationships/font" Target="fonts/NunitoExtra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6e5c038d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e6e5c038d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6e5c038d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e6e5c038d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e5c038d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6e5c038d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e5c038d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e6e5c038d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6e5c038d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e6e5c038d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e5c038d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e6e5c038d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6e5c038d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e6e5c038d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6e5c038db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e6e5c038db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6e5c038d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e6e5c038d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7" name="Google Shape;57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E4F5F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facebook.com/skillslash.academy" TargetMode="External"/><Relationship Id="rId4" Type="http://schemas.openxmlformats.org/officeDocument/2006/relationships/hyperlink" Target="https://twitter.com/skillslash?lang=en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3168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8000">
                <a:solidFill>
                  <a:srgbClr val="E4F5FC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b="1" sz="8000">
              <a:solidFill>
                <a:srgbClr val="E4F5F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2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SzPts val="2040"/>
              <a:buNone/>
            </a:pPr>
            <a:r>
              <a:rPr lang="en" sz="3000">
                <a:solidFill>
                  <a:srgbClr val="D6DF23"/>
                </a:solidFill>
                <a:latin typeface="Nunito"/>
                <a:ea typeface="Nunito"/>
                <a:cs typeface="Nunito"/>
                <a:sym typeface="Nunito"/>
              </a:rPr>
              <a:t>Programming with Python Handling File (read &amp; write)</a:t>
            </a:r>
            <a:endParaRPr sz="3000">
              <a:solidFill>
                <a:srgbClr val="D6DF2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0" name="Google Shape;110;p25"/>
          <p:cNvPicPr preferRelativeResize="0"/>
          <p:nvPr/>
        </p:nvPicPr>
        <p:blipFill rotWithShape="1">
          <a:blip r:embed="rId3">
            <a:alphaModFix/>
          </a:blip>
          <a:srcRect b="26438" l="4269" r="81354" t="26443"/>
          <a:stretch/>
        </p:blipFill>
        <p:spPr>
          <a:xfrm>
            <a:off x="7600950" y="160225"/>
            <a:ext cx="131445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b="26438" l="18965" r="2176" t="26443"/>
          <a:stretch/>
        </p:blipFill>
        <p:spPr>
          <a:xfrm>
            <a:off x="171450" y="4681025"/>
            <a:ext cx="1981199" cy="2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87900" y="504825"/>
            <a:ext cx="8368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sz="36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File Processing</a:t>
            </a:r>
            <a:endParaRPr sz="36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A text file can be thought of as a sequence of lines</a:t>
            </a:r>
            <a:endParaRPr sz="2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We will learn how to read from a text file.</a:t>
            </a:r>
            <a:endParaRPr sz="2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2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26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20" name="Google Shape;120;p26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26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26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26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26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387900" y="262325"/>
            <a:ext cx="8368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sz="37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Opening a File</a:t>
            </a:r>
            <a:endParaRPr sz="37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387900" y="1594500"/>
            <a:ext cx="83682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9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Before we can read the contents of the file we must tell Python which file we are going to work with and what we will be doing with the file</a:t>
            </a:r>
            <a:endParaRPr sz="19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9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is done with the </a:t>
            </a:r>
            <a:r>
              <a:rPr lang="en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open() </a:t>
            </a:r>
            <a:r>
              <a:rPr lang="en" sz="19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sz="19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open() </a:t>
            </a:r>
            <a:r>
              <a:rPr lang="en" sz="19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returns a </a:t>
            </a:r>
            <a:r>
              <a:rPr lang="en" sz="1900">
                <a:solidFill>
                  <a:srgbClr val="434343"/>
                </a:solidFill>
                <a:latin typeface="MS PGothic"/>
                <a:ea typeface="MS PGothic"/>
                <a:cs typeface="MS PGothic"/>
                <a:sym typeface="MS PGothic"/>
              </a:rPr>
              <a:t>“</a:t>
            </a:r>
            <a:r>
              <a:rPr lang="en" sz="19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file handle</a:t>
            </a:r>
            <a:r>
              <a:rPr lang="en" sz="1900">
                <a:solidFill>
                  <a:srgbClr val="434343"/>
                </a:solidFill>
                <a:latin typeface="MS PGothic"/>
                <a:ea typeface="MS PGothic"/>
                <a:cs typeface="MS PGothic"/>
                <a:sym typeface="MS PGothic"/>
              </a:rPr>
              <a:t>” </a:t>
            </a:r>
            <a:r>
              <a:rPr lang="en" sz="19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- a variable used to perform operations on the    file</a:t>
            </a:r>
            <a:endParaRPr sz="19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9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Kind of like </a:t>
            </a:r>
            <a:r>
              <a:rPr lang="en" sz="1900">
                <a:solidFill>
                  <a:srgbClr val="434343"/>
                </a:solidFill>
                <a:latin typeface="MS PGothic"/>
                <a:ea typeface="MS PGothic"/>
                <a:cs typeface="MS PGothic"/>
                <a:sym typeface="MS PGothic"/>
              </a:rPr>
              <a:t>“</a:t>
            </a:r>
            <a:r>
              <a:rPr lang="en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File -&gt; Open</a:t>
            </a:r>
            <a:r>
              <a:rPr lang="en" sz="1900">
                <a:solidFill>
                  <a:srgbClr val="434343"/>
                </a:solidFill>
                <a:latin typeface="MS PGothic"/>
                <a:ea typeface="MS PGothic"/>
                <a:cs typeface="MS PGothic"/>
                <a:sym typeface="MS PGothic"/>
              </a:rPr>
              <a:t>” </a:t>
            </a:r>
            <a:r>
              <a:rPr lang="en" sz="19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 a Word Processor</a:t>
            </a:r>
            <a:endParaRPr sz="19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1" name="Google Shape;131;p27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27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33" name="Google Shape;133;p27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27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27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7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7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87900" y="262325"/>
            <a:ext cx="8368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sz="37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Using open()</a:t>
            </a:r>
            <a:endParaRPr sz="37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87900" y="1594500"/>
            <a:ext cx="83682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handle = open(filename, mode)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   e.g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fhand = open('mbox.txt', 'r')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• </a:t>
            </a:r>
            <a:r>
              <a:rPr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returns a handle use to manipulate the file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filename is a string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mode is optional and should be 'r' if we are planning reading the file and 'w' if we are going to write to the file.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28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46" name="Google Shape;146;p28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28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28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8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8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87900" y="262325"/>
            <a:ext cx="8368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sz="37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What is a Handler Object?</a:t>
            </a:r>
            <a:endParaRPr sz="37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87900" y="1594500"/>
            <a:ext cx="83682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fileHandler = open('mbox.txt')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print(fileHandler)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&lt;open file 'mbox.txt', mode 'r' at 0x1005088b0&gt;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29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59" name="Google Shape;159;p29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9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9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9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9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64" name="Google Shape;1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650" y="2768525"/>
            <a:ext cx="4206706" cy="19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87900" y="262325"/>
            <a:ext cx="8368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sz="37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Reading lines from file</a:t>
            </a:r>
            <a:endParaRPr sz="37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87900" y="1594500"/>
            <a:ext cx="83682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To use methods on file object:</a:t>
            </a: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readline()</a:t>
            </a: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readlines()</a:t>
            </a: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Iterate through each line by using for loop</a:t>
            </a: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30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73" name="Google Shape;173;p30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30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30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30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30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87900" y="262325"/>
            <a:ext cx="8368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sz="37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Counting lines in a File</a:t>
            </a:r>
            <a:endParaRPr sz="37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87900" y="1594500"/>
            <a:ext cx="83682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Open a file read-only</a:t>
            </a:r>
            <a:endParaRPr sz="2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Use a for loop to read each line</a:t>
            </a:r>
            <a:endParaRPr sz="2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Count the lines and print out the number of lines</a:t>
            </a:r>
            <a:endParaRPr sz="2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31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86" name="Google Shape;186;p31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31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31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31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31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87900" y="262325"/>
            <a:ext cx="8368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sz="37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Searching Through</a:t>
            </a:r>
            <a:r>
              <a:rPr lang="en" sz="37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a File</a:t>
            </a:r>
            <a:endParaRPr sz="37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87900" y="1594500"/>
            <a:ext cx="83682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We can put an if statement in our for loop to only print lines that meet some criteria</a:t>
            </a: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fhand = open('mbox-short.txt')</a:t>
            </a: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if line.startswith('From:') :</a:t>
            </a: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print line</a:t>
            </a: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32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99" name="Google Shape;199;p32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32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32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32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32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idx="4294967295" type="title"/>
          </p:nvPr>
        </p:nvSpPr>
        <p:spPr>
          <a:xfrm>
            <a:off x="2306475" y="1956294"/>
            <a:ext cx="46263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5300">
                <a:solidFill>
                  <a:srgbClr val="243168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5300">
              <a:solidFill>
                <a:srgbClr val="2431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3">
            <a:hlinkClick r:id="rId3"/>
          </p:cNvPr>
          <p:cNvSpPr/>
          <p:nvPr/>
        </p:nvSpPr>
        <p:spPr>
          <a:xfrm>
            <a:off x="2582638" y="3317000"/>
            <a:ext cx="338345" cy="338295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33"/>
          <p:cNvGrpSpPr/>
          <p:nvPr/>
        </p:nvGrpSpPr>
        <p:grpSpPr>
          <a:xfrm>
            <a:off x="3788788" y="3316999"/>
            <a:ext cx="338366" cy="338332"/>
            <a:chOff x="812101" y="2571761"/>
            <a:chExt cx="417066" cy="417024"/>
          </a:xfrm>
        </p:grpSpPr>
        <p:sp>
          <p:nvSpPr>
            <p:cNvPr id="211" name="Google Shape;211;p33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>
            <a:off x="4994983" y="3316986"/>
            <a:ext cx="338332" cy="338332"/>
            <a:chOff x="1323129" y="2571761"/>
            <a:chExt cx="417024" cy="417024"/>
          </a:xfrm>
        </p:grpSpPr>
        <p:sp>
          <p:nvSpPr>
            <p:cNvPr id="216" name="Google Shape;216;p33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33">
            <a:hlinkClick r:id="rId4"/>
          </p:cNvPr>
          <p:cNvSpPr/>
          <p:nvPr/>
        </p:nvSpPr>
        <p:spPr>
          <a:xfrm>
            <a:off x="6221328" y="3347519"/>
            <a:ext cx="340022" cy="277263"/>
          </a:xfrm>
          <a:custGeom>
            <a:rect b="b" l="l" r="r" t="t"/>
            <a:pathLst>
              <a:path extrusionOk="0" h="16377" w="20081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5">
            <a:alphaModFix/>
          </a:blip>
          <a:srcRect b="-5485" l="-2426" r="-4012" t="-17515"/>
          <a:stretch/>
        </p:blipFill>
        <p:spPr>
          <a:xfrm>
            <a:off x="2724650" y="782750"/>
            <a:ext cx="3505198" cy="967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6193675" y="4753100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3" name="Google Shape;223;p33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24" name="Google Shape;224;p33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33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33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33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33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