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62"/>
  </p:notesMasterIdLst>
  <p:sldIdLst>
    <p:sldId id="256" r:id="rId3"/>
    <p:sldId id="257" r:id="rId4"/>
    <p:sldId id="264" r:id="rId5"/>
    <p:sldId id="265" r:id="rId6"/>
    <p:sldId id="266" r:id="rId7"/>
    <p:sldId id="267" r:id="rId8"/>
    <p:sldId id="268" r:id="rId9"/>
    <p:sldId id="269"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96" r:id="rId23"/>
    <p:sldId id="313" r:id="rId24"/>
    <p:sldId id="284" r:id="rId25"/>
    <p:sldId id="285" r:id="rId26"/>
    <p:sldId id="286" r:id="rId27"/>
    <p:sldId id="297" r:id="rId28"/>
    <p:sldId id="298" r:id="rId29"/>
    <p:sldId id="287" r:id="rId30"/>
    <p:sldId id="299" r:id="rId31"/>
    <p:sldId id="300" r:id="rId32"/>
    <p:sldId id="301" r:id="rId33"/>
    <p:sldId id="302" r:id="rId34"/>
    <p:sldId id="303" r:id="rId35"/>
    <p:sldId id="304" r:id="rId36"/>
    <p:sldId id="305" r:id="rId37"/>
    <p:sldId id="288" r:id="rId38"/>
    <p:sldId id="289" r:id="rId39"/>
    <p:sldId id="306" r:id="rId40"/>
    <p:sldId id="307" r:id="rId41"/>
    <p:sldId id="290" r:id="rId42"/>
    <p:sldId id="308" r:id="rId43"/>
    <p:sldId id="291" r:id="rId44"/>
    <p:sldId id="309" r:id="rId45"/>
    <p:sldId id="310" r:id="rId46"/>
    <p:sldId id="311" r:id="rId47"/>
    <p:sldId id="312" r:id="rId48"/>
    <p:sldId id="294" r:id="rId49"/>
    <p:sldId id="292" r:id="rId50"/>
    <p:sldId id="316" r:id="rId51"/>
    <p:sldId id="318" r:id="rId52"/>
    <p:sldId id="293" r:id="rId53"/>
    <p:sldId id="314" r:id="rId54"/>
    <p:sldId id="315" r:id="rId55"/>
    <p:sldId id="270" r:id="rId56"/>
    <p:sldId id="271" r:id="rId57"/>
    <p:sldId id="319" r:id="rId58"/>
    <p:sldId id="320" r:id="rId59"/>
    <p:sldId id="321" r:id="rId60"/>
    <p:sldId id="263" r:id="rId6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302" autoAdjust="0"/>
  </p:normalViewPr>
  <p:slideViewPr>
    <p:cSldViewPr snapToGrid="0">
      <p:cViewPr varScale="1">
        <p:scale>
          <a:sx n="79" d="100"/>
          <a:sy n="79" d="100"/>
        </p:scale>
        <p:origin x="114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e830c2e9d3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e830c2e9d3_1_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e830c2e9d3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e830c2e9d3_1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49841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e830c2e9d3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e830c2e9d3_1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34683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e830c2e9d3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e830c2e9d3_1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13712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e830c2e9d3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e830c2e9d3_1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84643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e830c2e9d3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e830c2e9d3_1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659827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e830c2e9d3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e830c2e9d3_1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279622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e830c2e9d3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e830c2e9d3_1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121075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e830c2e9d3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e830c2e9d3_1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764527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e830c2e9d3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e830c2e9d3_1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334033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e830c2e9d3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e830c2e9d3_1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88450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e830c2e9d3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e830c2e9d3_1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e830c2e9d3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e830c2e9d3_1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782425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e830c2e9d3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e830c2e9d3_1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267103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Sorting according to the name [('Mansi', 7, 29.0) ('Sana', 2, 21.0)]</a:t>
            </a:r>
          </a:p>
          <a:p>
            <a:endParaRPr lang="en-US" dirty="0"/>
          </a:p>
          <a:p>
            <a:r>
              <a:rPr lang="en-US" dirty="0"/>
              <a:t>Sorting according to the age [('Sana', 2, 21.0) ('Mansi', 7, 29.0)]</a:t>
            </a:r>
            <a:endParaRPr lang="en-IN" dirty="0"/>
          </a:p>
        </p:txBody>
      </p:sp>
    </p:spTree>
    <p:extLst>
      <p:ext uri="{BB962C8B-B14F-4D97-AF65-F5344CB8AC3E}">
        <p14:creationId xmlns:p14="http://schemas.microsoft.com/office/powerpoint/2010/main" val="2241138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e830c2e9d3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e830c2e9d3_1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IN" dirty="0">
                <a:solidFill>
                  <a:srgbClr val="CC7832"/>
                </a:solidFill>
                <a:effectLst/>
              </a:rPr>
              <a:t>import </a:t>
            </a:r>
            <a:r>
              <a:rPr lang="en-IN" dirty="0" err="1"/>
              <a:t>numpy</a:t>
            </a:r>
            <a:r>
              <a:rPr lang="en-IN" dirty="0"/>
              <a:t> </a:t>
            </a:r>
            <a:r>
              <a:rPr lang="en-IN" dirty="0">
                <a:solidFill>
                  <a:srgbClr val="CC7832"/>
                </a:solidFill>
                <a:effectLst/>
              </a:rPr>
              <a:t>as </a:t>
            </a:r>
            <a:r>
              <a:rPr lang="en-IN" dirty="0"/>
              <a:t>np</a:t>
            </a:r>
            <a:br>
              <a:rPr lang="en-IN" dirty="0"/>
            </a:br>
            <a:r>
              <a:rPr lang="en-IN" dirty="0" err="1"/>
              <a:t>arr</a:t>
            </a:r>
            <a:r>
              <a:rPr lang="en-IN" dirty="0"/>
              <a:t> = </a:t>
            </a:r>
            <a:r>
              <a:rPr lang="en-IN" dirty="0" err="1"/>
              <a:t>np.array</a:t>
            </a:r>
            <a:r>
              <a:rPr lang="en-IN" dirty="0"/>
              <a:t>([</a:t>
            </a:r>
            <a:r>
              <a:rPr lang="en-IN" dirty="0">
                <a:solidFill>
                  <a:srgbClr val="6897BB"/>
                </a:solidFill>
                <a:effectLst/>
              </a:rPr>
              <a:t>1</a:t>
            </a:r>
            <a:r>
              <a:rPr lang="en-IN" dirty="0">
                <a:solidFill>
                  <a:srgbClr val="CC7832"/>
                </a:solidFill>
                <a:effectLst/>
              </a:rPr>
              <a:t>, </a:t>
            </a:r>
            <a:r>
              <a:rPr lang="en-IN" dirty="0">
                <a:solidFill>
                  <a:srgbClr val="6897BB"/>
                </a:solidFill>
                <a:effectLst/>
              </a:rPr>
              <a:t>2</a:t>
            </a:r>
            <a:r>
              <a:rPr lang="en-IN" dirty="0">
                <a:solidFill>
                  <a:srgbClr val="CC7832"/>
                </a:solidFill>
                <a:effectLst/>
              </a:rPr>
              <a:t>, </a:t>
            </a:r>
            <a:r>
              <a:rPr lang="en-IN" dirty="0">
                <a:solidFill>
                  <a:srgbClr val="6897BB"/>
                </a:solidFill>
                <a:effectLst/>
              </a:rPr>
              <a:t>3</a:t>
            </a:r>
            <a:r>
              <a:rPr lang="en-IN" dirty="0">
                <a:solidFill>
                  <a:srgbClr val="CC7832"/>
                </a:solidFill>
                <a:effectLst/>
              </a:rPr>
              <a:t>, </a:t>
            </a:r>
            <a:r>
              <a:rPr lang="en-IN" dirty="0">
                <a:solidFill>
                  <a:srgbClr val="6897BB"/>
                </a:solidFill>
                <a:effectLst/>
              </a:rPr>
              <a:t>4</a:t>
            </a:r>
            <a:r>
              <a:rPr lang="en-IN" dirty="0">
                <a:solidFill>
                  <a:srgbClr val="CC7832"/>
                </a:solidFill>
                <a:effectLst/>
              </a:rPr>
              <a:t>, </a:t>
            </a:r>
            <a:r>
              <a:rPr lang="en-IN" dirty="0">
                <a:solidFill>
                  <a:srgbClr val="6897BB"/>
                </a:solidFill>
                <a:effectLst/>
              </a:rPr>
              <a:t>5</a:t>
            </a:r>
            <a:r>
              <a:rPr lang="en-IN" dirty="0">
                <a:solidFill>
                  <a:srgbClr val="CC7832"/>
                </a:solidFill>
                <a:effectLst/>
              </a:rPr>
              <a:t>, </a:t>
            </a:r>
            <a:r>
              <a:rPr lang="en-IN" dirty="0">
                <a:solidFill>
                  <a:srgbClr val="6897BB"/>
                </a:solidFill>
                <a:effectLst/>
              </a:rPr>
              <a:t>6</a:t>
            </a:r>
            <a:r>
              <a:rPr lang="en-IN" dirty="0">
                <a:solidFill>
                  <a:srgbClr val="CC7832"/>
                </a:solidFill>
                <a:effectLst/>
              </a:rPr>
              <a:t>, </a:t>
            </a:r>
            <a:r>
              <a:rPr lang="en-IN" dirty="0">
                <a:solidFill>
                  <a:srgbClr val="6897BB"/>
                </a:solidFill>
                <a:effectLst/>
              </a:rPr>
              <a:t>7</a:t>
            </a:r>
            <a:r>
              <a:rPr lang="en-IN" dirty="0">
                <a:solidFill>
                  <a:srgbClr val="CC7832"/>
                </a:solidFill>
                <a:effectLst/>
              </a:rPr>
              <a:t>, </a:t>
            </a:r>
            <a:r>
              <a:rPr lang="en-IN" dirty="0">
                <a:solidFill>
                  <a:srgbClr val="6897BB"/>
                </a:solidFill>
                <a:effectLst/>
              </a:rPr>
              <a:t>8</a:t>
            </a:r>
            <a:r>
              <a:rPr lang="en-IN" dirty="0">
                <a:solidFill>
                  <a:srgbClr val="CC7832"/>
                </a:solidFill>
                <a:effectLst/>
              </a:rPr>
              <a:t>, </a:t>
            </a:r>
            <a:r>
              <a:rPr lang="en-IN" dirty="0">
                <a:solidFill>
                  <a:srgbClr val="6897BB"/>
                </a:solidFill>
                <a:effectLst/>
              </a:rPr>
              <a:t>9</a:t>
            </a:r>
            <a:r>
              <a:rPr lang="en-IN" dirty="0">
                <a:solidFill>
                  <a:srgbClr val="CC7832"/>
                </a:solidFill>
                <a:effectLst/>
              </a:rPr>
              <a:t>, </a:t>
            </a:r>
            <a:r>
              <a:rPr lang="en-IN" dirty="0">
                <a:solidFill>
                  <a:srgbClr val="6897BB"/>
                </a:solidFill>
                <a:effectLst/>
              </a:rPr>
              <a:t>10</a:t>
            </a:r>
            <a:r>
              <a:rPr lang="en-IN" dirty="0">
                <a:solidFill>
                  <a:srgbClr val="CC7832"/>
                </a:solidFill>
                <a:effectLst/>
              </a:rPr>
              <a:t>, </a:t>
            </a:r>
            <a:r>
              <a:rPr lang="en-IN" dirty="0">
                <a:solidFill>
                  <a:srgbClr val="6897BB"/>
                </a:solidFill>
                <a:effectLst/>
              </a:rPr>
              <a:t>11</a:t>
            </a:r>
            <a:r>
              <a:rPr lang="en-IN" dirty="0">
                <a:solidFill>
                  <a:srgbClr val="CC7832"/>
                </a:solidFill>
                <a:effectLst/>
              </a:rPr>
              <a:t>, </a:t>
            </a:r>
            <a:r>
              <a:rPr lang="en-IN" dirty="0">
                <a:solidFill>
                  <a:srgbClr val="6897BB"/>
                </a:solidFill>
                <a:effectLst/>
              </a:rPr>
              <a:t>12</a:t>
            </a:r>
            <a:r>
              <a:rPr lang="en-IN" dirty="0"/>
              <a:t>])</a:t>
            </a:r>
            <a:br>
              <a:rPr lang="en-IN" dirty="0"/>
            </a:br>
            <a:r>
              <a:rPr lang="en-IN" dirty="0" err="1"/>
              <a:t>newarr</a:t>
            </a:r>
            <a:r>
              <a:rPr lang="en-IN" dirty="0"/>
              <a:t> = </a:t>
            </a:r>
            <a:r>
              <a:rPr lang="en-IN" dirty="0" err="1"/>
              <a:t>arr.reshape</a:t>
            </a:r>
            <a:r>
              <a:rPr lang="en-IN" dirty="0"/>
              <a:t>(</a:t>
            </a:r>
            <a:r>
              <a:rPr lang="en-IN" dirty="0">
                <a:solidFill>
                  <a:srgbClr val="6897BB"/>
                </a:solidFill>
                <a:effectLst/>
              </a:rPr>
              <a:t>4</a:t>
            </a:r>
            <a:r>
              <a:rPr lang="en-IN" dirty="0">
                <a:solidFill>
                  <a:srgbClr val="CC7832"/>
                </a:solidFill>
                <a:effectLst/>
              </a:rPr>
              <a:t>, </a:t>
            </a:r>
            <a:r>
              <a:rPr lang="en-IN" dirty="0">
                <a:solidFill>
                  <a:srgbClr val="6897BB"/>
                </a:solidFill>
                <a:effectLst/>
              </a:rPr>
              <a:t>3</a:t>
            </a:r>
            <a:r>
              <a:rPr lang="en-IN" dirty="0"/>
              <a:t>)</a:t>
            </a:r>
            <a:br>
              <a:rPr lang="en-IN" dirty="0"/>
            </a:br>
            <a:r>
              <a:rPr lang="en-IN" dirty="0">
                <a:solidFill>
                  <a:srgbClr val="8888C6"/>
                </a:solidFill>
                <a:effectLst/>
              </a:rPr>
              <a:t>print</a:t>
            </a:r>
            <a:r>
              <a:rPr lang="en-IN" dirty="0"/>
              <a:t>(</a:t>
            </a:r>
            <a:r>
              <a:rPr lang="en-IN" dirty="0" err="1"/>
              <a:t>newarr</a:t>
            </a:r>
            <a:r>
              <a:rPr lang="en-IN" dirty="0"/>
              <a:t>)</a:t>
            </a:r>
            <a:endParaRPr dirty="0"/>
          </a:p>
        </p:txBody>
      </p:sp>
    </p:spTree>
    <p:extLst>
      <p:ext uri="{BB962C8B-B14F-4D97-AF65-F5344CB8AC3E}">
        <p14:creationId xmlns:p14="http://schemas.microsoft.com/office/powerpoint/2010/main" val="30617889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e830c2e9d3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e830c2e9d3_1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015747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e830c2e9d3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e830c2e9d3_1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032133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e830c2e9d3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e830c2e9d3_1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19776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e830c2e9d3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e830c2e9d3_1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345076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e830c2e9d3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e830c2e9d3_1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793190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e830c2e9d3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e830c2e9d3_1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IN" b="0" i="0" dirty="0">
                <a:solidFill>
                  <a:srgbClr val="FFFFFF"/>
                </a:solidFill>
                <a:effectLst/>
                <a:latin typeface="consolas" panose="020B0609020204030204" pitchFamily="49" charset="0"/>
              </a:rPr>
              <a:t>[1 2 3]</a:t>
            </a:r>
            <a:br>
              <a:rPr lang="en-IN" dirty="0"/>
            </a:br>
            <a:r>
              <a:rPr lang="en-IN" b="0" i="0" dirty="0">
                <a:solidFill>
                  <a:srgbClr val="FFFFFF"/>
                </a:solidFill>
                <a:effectLst/>
                <a:latin typeface="consolas" panose="020B0609020204030204" pitchFamily="49" charset="0"/>
              </a:rPr>
              <a:t>[4 5 6]</a:t>
            </a:r>
            <a:endParaRPr dirty="0"/>
          </a:p>
        </p:txBody>
      </p:sp>
    </p:spTree>
    <p:extLst>
      <p:ext uri="{BB962C8B-B14F-4D97-AF65-F5344CB8AC3E}">
        <p14:creationId xmlns:p14="http://schemas.microsoft.com/office/powerpoint/2010/main" val="583718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e830c2e9d3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e830c2e9d3_1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221181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e830c2e9d3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e830c2e9d3_1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0" i="0" dirty="0">
                <a:solidFill>
                  <a:srgbClr val="000000"/>
                </a:solidFill>
                <a:effectLst/>
                <a:latin typeface="Verdana" panose="020B0604030504040204" pitchFamily="34" charset="0"/>
              </a:rPr>
              <a:t>In a 3-D array it will go through all the 2-D arrays.</a:t>
            </a:r>
          </a:p>
          <a:p>
            <a:pPr marL="0" lvl="0" indent="0" algn="l" rtl="0">
              <a:lnSpc>
                <a:spcPct val="100000"/>
              </a:lnSpc>
              <a:spcBef>
                <a:spcPts val="0"/>
              </a:spcBef>
              <a:spcAft>
                <a:spcPts val="0"/>
              </a:spcAft>
              <a:buSzPts val="1100"/>
              <a:buNone/>
            </a:pPr>
            <a:r>
              <a:rPr lang="en-US" dirty="0"/>
              <a:t>x represents the 2-D array:</a:t>
            </a:r>
          </a:p>
          <a:p>
            <a:pPr marL="0" lvl="0" indent="0" algn="l" rtl="0">
              <a:lnSpc>
                <a:spcPct val="100000"/>
              </a:lnSpc>
              <a:spcBef>
                <a:spcPts val="0"/>
              </a:spcBef>
              <a:spcAft>
                <a:spcPts val="0"/>
              </a:spcAft>
              <a:buSzPts val="1100"/>
              <a:buNone/>
            </a:pPr>
            <a:r>
              <a:rPr lang="en-US" dirty="0"/>
              <a:t> [[1 2 3]</a:t>
            </a:r>
          </a:p>
          <a:p>
            <a:pPr marL="0" lvl="0" indent="0" algn="l" rtl="0">
              <a:lnSpc>
                <a:spcPct val="100000"/>
              </a:lnSpc>
              <a:spcBef>
                <a:spcPts val="0"/>
              </a:spcBef>
              <a:spcAft>
                <a:spcPts val="0"/>
              </a:spcAft>
              <a:buSzPts val="1100"/>
              <a:buNone/>
            </a:pPr>
            <a:r>
              <a:rPr lang="en-US" dirty="0"/>
              <a:t> [4 5 6]] </a:t>
            </a:r>
          </a:p>
          <a:p>
            <a:pPr marL="0" lvl="0" indent="0" algn="l" rtl="0">
              <a:lnSpc>
                <a:spcPct val="100000"/>
              </a:lnSpc>
              <a:spcBef>
                <a:spcPts val="0"/>
              </a:spcBef>
              <a:spcAft>
                <a:spcPts val="0"/>
              </a:spcAft>
              <a:buSzPts val="1100"/>
              <a:buNone/>
            </a:pPr>
            <a:r>
              <a:rPr lang="en-US" dirty="0"/>
              <a:t>x represents the 2-D array:</a:t>
            </a:r>
          </a:p>
          <a:p>
            <a:pPr marL="0" lvl="0" indent="0" algn="l" rtl="0">
              <a:lnSpc>
                <a:spcPct val="100000"/>
              </a:lnSpc>
              <a:spcBef>
                <a:spcPts val="0"/>
              </a:spcBef>
              <a:spcAft>
                <a:spcPts val="0"/>
              </a:spcAft>
              <a:buSzPts val="1100"/>
              <a:buNone/>
            </a:pPr>
            <a:r>
              <a:rPr lang="en-US" dirty="0"/>
              <a:t> [[ 7 8 9]</a:t>
            </a:r>
          </a:p>
          <a:p>
            <a:pPr marL="0" lvl="0" indent="0" algn="l" rtl="0">
              <a:lnSpc>
                <a:spcPct val="100000"/>
              </a:lnSpc>
              <a:spcBef>
                <a:spcPts val="0"/>
              </a:spcBef>
              <a:spcAft>
                <a:spcPts val="0"/>
              </a:spcAft>
              <a:buSzPts val="1100"/>
              <a:buNone/>
            </a:pPr>
            <a:r>
              <a:rPr lang="en-US" dirty="0"/>
              <a:t> [10 11 12]]</a:t>
            </a:r>
            <a:endParaRPr dirty="0"/>
          </a:p>
        </p:txBody>
      </p:sp>
    </p:spTree>
    <p:extLst>
      <p:ext uri="{BB962C8B-B14F-4D97-AF65-F5344CB8AC3E}">
        <p14:creationId xmlns:p14="http://schemas.microsoft.com/office/powerpoint/2010/main" val="2476738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e830c2e9d3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e830c2e9d3_1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596131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e830c2e9d3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e830c2e9d3_1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[array([1, 2]), array([3, 4]), array([5, 6])]</a:t>
            </a:r>
            <a:endParaRPr dirty="0"/>
          </a:p>
        </p:txBody>
      </p:sp>
    </p:spTree>
    <p:extLst>
      <p:ext uri="{BB962C8B-B14F-4D97-AF65-F5344CB8AC3E}">
        <p14:creationId xmlns:p14="http://schemas.microsoft.com/office/powerpoint/2010/main" val="23095667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e830c2e9d3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e830c2e9d3_1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634904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e830c2e9d3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e830c2e9d3_1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154046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e830c2e9d3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e830c2e9d3_1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192122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e830c2e9d3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e830c2e9d3_1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113024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a:solidFill>
                  <a:srgbClr val="CC7832"/>
                </a:solidFill>
                <a:effectLst/>
              </a:rPr>
              <a:t>import </a:t>
            </a:r>
            <a:r>
              <a:rPr lang="en-IN" dirty="0" err="1"/>
              <a:t>numpy</a:t>
            </a:r>
            <a:r>
              <a:rPr lang="en-IN" dirty="0"/>
              <a:t> </a:t>
            </a:r>
            <a:r>
              <a:rPr lang="en-IN" dirty="0">
                <a:solidFill>
                  <a:srgbClr val="CC7832"/>
                </a:solidFill>
                <a:effectLst/>
              </a:rPr>
              <a:t>as </a:t>
            </a:r>
            <a:r>
              <a:rPr lang="en-IN" dirty="0"/>
              <a:t>np</a:t>
            </a:r>
            <a:br>
              <a:rPr lang="en-IN" dirty="0"/>
            </a:br>
            <a:br>
              <a:rPr lang="en-IN" dirty="0"/>
            </a:br>
            <a:r>
              <a:rPr lang="en-IN" dirty="0">
                <a:solidFill>
                  <a:srgbClr val="CC7832"/>
                </a:solidFill>
                <a:effectLst/>
              </a:rPr>
              <a:t>from </a:t>
            </a:r>
            <a:r>
              <a:rPr lang="en-IN" dirty="0" err="1"/>
              <a:t>skimage</a:t>
            </a:r>
            <a:r>
              <a:rPr lang="en-IN" dirty="0"/>
              <a:t> </a:t>
            </a:r>
            <a:r>
              <a:rPr lang="en-IN" dirty="0">
                <a:solidFill>
                  <a:srgbClr val="CC7832"/>
                </a:solidFill>
                <a:effectLst/>
              </a:rPr>
              <a:t>import </a:t>
            </a:r>
            <a:r>
              <a:rPr lang="en-IN" dirty="0"/>
              <a:t>data</a:t>
            </a:r>
            <a:br>
              <a:rPr lang="en-IN" dirty="0"/>
            </a:br>
            <a:r>
              <a:rPr lang="en-IN" dirty="0" err="1"/>
              <a:t>astranaut</a:t>
            </a:r>
            <a:r>
              <a:rPr lang="en-IN" dirty="0"/>
              <a:t>=</a:t>
            </a:r>
            <a:r>
              <a:rPr lang="en-IN" dirty="0" err="1"/>
              <a:t>data.astronaut</a:t>
            </a:r>
            <a:r>
              <a:rPr lang="en-IN" dirty="0"/>
              <a:t>()</a:t>
            </a:r>
            <a:br>
              <a:rPr lang="en-IN" dirty="0"/>
            </a:br>
            <a:r>
              <a:rPr lang="en-IN" dirty="0">
                <a:solidFill>
                  <a:srgbClr val="8888C6"/>
                </a:solidFill>
                <a:effectLst/>
              </a:rPr>
              <a:t>print</a:t>
            </a:r>
            <a:r>
              <a:rPr lang="en-IN" dirty="0"/>
              <a:t>(</a:t>
            </a:r>
            <a:r>
              <a:rPr lang="en-IN" dirty="0" err="1"/>
              <a:t>astranaut</a:t>
            </a:r>
            <a:r>
              <a:rPr lang="en-IN" dirty="0"/>
              <a:t>)</a:t>
            </a:r>
            <a:br>
              <a:rPr lang="en-IN" dirty="0"/>
            </a:br>
            <a:r>
              <a:rPr lang="en-IN" dirty="0">
                <a:solidFill>
                  <a:srgbClr val="8888C6"/>
                </a:solidFill>
                <a:effectLst/>
              </a:rPr>
              <a:t>print</a:t>
            </a:r>
            <a:r>
              <a:rPr lang="en-IN" dirty="0"/>
              <a:t>(</a:t>
            </a:r>
            <a:r>
              <a:rPr lang="en-IN" dirty="0" err="1"/>
              <a:t>astranaut.size</a:t>
            </a:r>
            <a:r>
              <a:rPr lang="en-IN" dirty="0"/>
              <a:t>)</a:t>
            </a:r>
            <a:br>
              <a:rPr lang="en-IN" dirty="0"/>
            </a:br>
            <a:endParaRPr lang="en-IN" dirty="0"/>
          </a:p>
        </p:txBody>
      </p:sp>
    </p:spTree>
    <p:extLst>
      <p:ext uri="{BB962C8B-B14F-4D97-AF65-F5344CB8AC3E}">
        <p14:creationId xmlns:p14="http://schemas.microsoft.com/office/powerpoint/2010/main" val="39116893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e830c2e9d3_3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ge830c2e9d3_3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e830c2e9d3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e830c2e9d3_1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07525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e830c2e9d3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e830c2e9d3_1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76970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e830c2e9d3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e830c2e9d3_1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93985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e830c2e9d3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e830c2e9d3_1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73975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e830c2e9d3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e830c2e9d3_1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0432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e830c2e9d3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e830c2e9d3_1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31602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56" name="Google Shape;56;p14"/>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57" name="Google Shape;57;p14"/>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58" name="Google Shape;58;p14"/>
          <p:cNvSpPr txBox="1">
            <a:spLocks noGrp="1"/>
          </p:cNvSpPr>
          <p:nvPr>
            <p:ph type="ctrTitle"/>
          </p:nvPr>
        </p:nvSpPr>
        <p:spPr>
          <a:xfrm>
            <a:off x="1680302" y="1188925"/>
            <a:ext cx="5783400" cy="14574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4000"/>
              <a:buNone/>
              <a:defRPr sz="4000"/>
            </a:lvl1pPr>
            <a:lvl2pPr lvl="1" algn="ctr" rtl="0">
              <a:lnSpc>
                <a:spcPct val="100000"/>
              </a:lnSpc>
              <a:spcBef>
                <a:spcPts val="0"/>
              </a:spcBef>
              <a:spcAft>
                <a:spcPts val="0"/>
              </a:spcAft>
              <a:buSzPts val="4000"/>
              <a:buNone/>
              <a:defRPr sz="4000"/>
            </a:lvl2pPr>
            <a:lvl3pPr lvl="2" algn="ctr" rtl="0">
              <a:lnSpc>
                <a:spcPct val="100000"/>
              </a:lnSpc>
              <a:spcBef>
                <a:spcPts val="0"/>
              </a:spcBef>
              <a:spcAft>
                <a:spcPts val="0"/>
              </a:spcAft>
              <a:buSzPts val="4000"/>
              <a:buNone/>
              <a:defRPr sz="4000"/>
            </a:lvl3pPr>
            <a:lvl4pPr lvl="3" algn="ctr" rtl="0">
              <a:lnSpc>
                <a:spcPct val="100000"/>
              </a:lnSpc>
              <a:spcBef>
                <a:spcPts val="0"/>
              </a:spcBef>
              <a:spcAft>
                <a:spcPts val="0"/>
              </a:spcAft>
              <a:buSzPts val="4000"/>
              <a:buNone/>
              <a:defRPr sz="4000"/>
            </a:lvl4pPr>
            <a:lvl5pPr lvl="4" algn="ctr" rtl="0">
              <a:lnSpc>
                <a:spcPct val="100000"/>
              </a:lnSpc>
              <a:spcBef>
                <a:spcPts val="0"/>
              </a:spcBef>
              <a:spcAft>
                <a:spcPts val="0"/>
              </a:spcAft>
              <a:buSzPts val="4000"/>
              <a:buNone/>
              <a:defRPr sz="4000"/>
            </a:lvl5pPr>
            <a:lvl6pPr lvl="5" algn="ctr" rtl="0">
              <a:lnSpc>
                <a:spcPct val="100000"/>
              </a:lnSpc>
              <a:spcBef>
                <a:spcPts val="0"/>
              </a:spcBef>
              <a:spcAft>
                <a:spcPts val="0"/>
              </a:spcAft>
              <a:buSzPts val="4000"/>
              <a:buNone/>
              <a:defRPr sz="4000"/>
            </a:lvl6pPr>
            <a:lvl7pPr lvl="6" algn="ctr" rtl="0">
              <a:lnSpc>
                <a:spcPct val="100000"/>
              </a:lnSpc>
              <a:spcBef>
                <a:spcPts val="0"/>
              </a:spcBef>
              <a:spcAft>
                <a:spcPts val="0"/>
              </a:spcAft>
              <a:buSzPts val="4000"/>
              <a:buNone/>
              <a:defRPr sz="4000"/>
            </a:lvl7pPr>
            <a:lvl8pPr lvl="7" algn="ctr" rtl="0">
              <a:lnSpc>
                <a:spcPct val="100000"/>
              </a:lnSpc>
              <a:spcBef>
                <a:spcPts val="0"/>
              </a:spcBef>
              <a:spcAft>
                <a:spcPts val="0"/>
              </a:spcAft>
              <a:buSzPts val="4000"/>
              <a:buNone/>
              <a:defRPr sz="4000"/>
            </a:lvl8pPr>
            <a:lvl9pPr lvl="8" algn="ctr" rtl="0">
              <a:lnSpc>
                <a:spcPct val="100000"/>
              </a:lnSpc>
              <a:spcBef>
                <a:spcPts val="0"/>
              </a:spcBef>
              <a:spcAft>
                <a:spcPts val="0"/>
              </a:spcAft>
              <a:buSzPts val="4000"/>
              <a:buNone/>
              <a:defRPr sz="4000"/>
            </a:lvl9pPr>
          </a:lstStyle>
          <a:p>
            <a:endParaRPr/>
          </a:p>
        </p:txBody>
      </p:sp>
      <p:sp>
        <p:nvSpPr>
          <p:cNvPr id="59" name="Google Shape;59;p14"/>
          <p:cNvSpPr txBox="1">
            <a:spLocks noGrp="1"/>
          </p:cNvSpPr>
          <p:nvPr>
            <p:ph type="subTitle" idx="1"/>
          </p:nvPr>
        </p:nvSpPr>
        <p:spPr>
          <a:xfrm>
            <a:off x="1680302" y="3049450"/>
            <a:ext cx="5783400" cy="909000"/>
          </a:xfrm>
          <a:prstGeom prst="rect">
            <a:avLst/>
          </a:prstGeom>
          <a:noFill/>
          <a:ln>
            <a:noFill/>
          </a:ln>
        </p:spPr>
        <p:txBody>
          <a:bodyPr spcFirstLastPara="1" wrap="square" lIns="91425" tIns="91425" rIns="91425" bIns="91425" anchor="t" anchorCtr="0">
            <a:normAutofit/>
          </a:bodyPr>
          <a:lstStyle>
            <a:lvl1pPr lvl="0"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60" name="Google Shape;60;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1"/>
        <p:cNvGrpSpPr/>
        <p:nvPr/>
      </p:nvGrpSpPr>
      <p:grpSpPr>
        <a:xfrm>
          <a:off x="0" y="0"/>
          <a:ext cx="0" cy="0"/>
          <a:chOff x="0" y="0"/>
          <a:chExt cx="0" cy="0"/>
        </a:xfrm>
      </p:grpSpPr>
      <p:cxnSp>
        <p:nvCxnSpPr>
          <p:cNvPr id="62" name="Google Shape;62;p15"/>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63" name="Google Shape;63;p15"/>
          <p:cNvSpPr txBox="1">
            <a:spLocks noGrp="1"/>
          </p:cNvSpPr>
          <p:nvPr>
            <p:ph type="title"/>
          </p:nvPr>
        </p:nvSpPr>
        <p:spPr>
          <a:xfrm>
            <a:off x="480750" y="1764950"/>
            <a:ext cx="8222100" cy="9075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4800"/>
              <a:buNone/>
              <a:defRPr sz="4800"/>
            </a:lvl1pPr>
            <a:lvl2pPr lvl="1" algn="ctr" rtl="0">
              <a:lnSpc>
                <a:spcPct val="100000"/>
              </a:lnSpc>
              <a:spcBef>
                <a:spcPts val="0"/>
              </a:spcBef>
              <a:spcAft>
                <a:spcPts val="0"/>
              </a:spcAft>
              <a:buSzPts val="4800"/>
              <a:buNone/>
              <a:defRPr sz="4800"/>
            </a:lvl2pPr>
            <a:lvl3pPr lvl="2" algn="ctr" rtl="0">
              <a:lnSpc>
                <a:spcPct val="100000"/>
              </a:lnSpc>
              <a:spcBef>
                <a:spcPts val="0"/>
              </a:spcBef>
              <a:spcAft>
                <a:spcPts val="0"/>
              </a:spcAft>
              <a:buSzPts val="4800"/>
              <a:buNone/>
              <a:defRPr sz="4800"/>
            </a:lvl3pPr>
            <a:lvl4pPr lvl="3" algn="ctr" rtl="0">
              <a:lnSpc>
                <a:spcPct val="100000"/>
              </a:lnSpc>
              <a:spcBef>
                <a:spcPts val="0"/>
              </a:spcBef>
              <a:spcAft>
                <a:spcPts val="0"/>
              </a:spcAft>
              <a:buSzPts val="4800"/>
              <a:buNone/>
              <a:defRPr sz="4800"/>
            </a:lvl4pPr>
            <a:lvl5pPr lvl="4" algn="ctr" rtl="0">
              <a:lnSpc>
                <a:spcPct val="100000"/>
              </a:lnSpc>
              <a:spcBef>
                <a:spcPts val="0"/>
              </a:spcBef>
              <a:spcAft>
                <a:spcPts val="0"/>
              </a:spcAft>
              <a:buSzPts val="4800"/>
              <a:buNone/>
              <a:defRPr sz="4800"/>
            </a:lvl5pPr>
            <a:lvl6pPr lvl="5" algn="ctr" rtl="0">
              <a:lnSpc>
                <a:spcPct val="100000"/>
              </a:lnSpc>
              <a:spcBef>
                <a:spcPts val="0"/>
              </a:spcBef>
              <a:spcAft>
                <a:spcPts val="0"/>
              </a:spcAft>
              <a:buSzPts val="4800"/>
              <a:buNone/>
              <a:defRPr sz="4800"/>
            </a:lvl6pPr>
            <a:lvl7pPr lvl="6" algn="ctr" rtl="0">
              <a:lnSpc>
                <a:spcPct val="100000"/>
              </a:lnSpc>
              <a:spcBef>
                <a:spcPts val="0"/>
              </a:spcBef>
              <a:spcAft>
                <a:spcPts val="0"/>
              </a:spcAft>
              <a:buSzPts val="4800"/>
              <a:buNone/>
              <a:defRPr sz="4800"/>
            </a:lvl7pPr>
            <a:lvl8pPr lvl="7" algn="ctr" rtl="0">
              <a:lnSpc>
                <a:spcPct val="100000"/>
              </a:lnSpc>
              <a:spcBef>
                <a:spcPts val="0"/>
              </a:spcBef>
              <a:spcAft>
                <a:spcPts val="0"/>
              </a:spcAft>
              <a:buSzPts val="4800"/>
              <a:buNone/>
              <a:defRPr sz="4800"/>
            </a:lvl8pPr>
            <a:lvl9pPr lvl="8" algn="ctr" rtl="0">
              <a:lnSpc>
                <a:spcPct val="100000"/>
              </a:lnSpc>
              <a:spcBef>
                <a:spcPts val="0"/>
              </a:spcBef>
              <a:spcAft>
                <a:spcPts val="0"/>
              </a:spcAft>
              <a:buSzPts val="4800"/>
              <a:buNone/>
              <a:defRPr sz="4800"/>
            </a:lvl9pPr>
          </a:lstStyle>
          <a:p>
            <a:endParaRPr/>
          </a:p>
        </p:txBody>
      </p:sp>
      <p:sp>
        <p:nvSpPr>
          <p:cNvPr id="64" name="Google Shape;64;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5"/>
        <p:cNvGrpSpPr/>
        <p:nvPr/>
      </p:nvGrpSpPr>
      <p:grpSpPr>
        <a:xfrm>
          <a:off x="0" y="0"/>
          <a:ext cx="0" cy="0"/>
          <a:chOff x="0" y="0"/>
          <a:chExt cx="0" cy="0"/>
        </a:xfrm>
      </p:grpSpPr>
      <p:cxnSp>
        <p:nvCxnSpPr>
          <p:cNvPr id="66" name="Google Shape;66;p16"/>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67" name="Google Shape;67;p16"/>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lgn="l" rtl="0">
              <a:lnSpc>
                <a:spcPct val="100000"/>
              </a:lnSpc>
              <a:spcBef>
                <a:spcPts val="0"/>
              </a:spcBef>
              <a:spcAft>
                <a:spcPts val="0"/>
              </a:spcAft>
              <a:buSzPts val="3000"/>
              <a:buNone/>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sp>
        <p:nvSpPr>
          <p:cNvPr id="68" name="Google Shape;68;p16"/>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a:lvl4pPr>
            <a:lvl5pPr marL="2286000" lvl="4" indent="-317500" algn="l" rtl="0">
              <a:lnSpc>
                <a:spcPct val="115000"/>
              </a:lnSpc>
              <a:spcBef>
                <a:spcPts val="0"/>
              </a:spcBef>
              <a:spcAft>
                <a:spcPts val="0"/>
              </a:spcAft>
              <a:buSzPts val="1400"/>
              <a:buChar char="○"/>
              <a:defRPr/>
            </a:lvl5pPr>
            <a:lvl6pPr marL="2743200" lvl="5" indent="-317500" algn="l" rtl="0">
              <a:lnSpc>
                <a:spcPct val="115000"/>
              </a:lnSpc>
              <a:spcBef>
                <a:spcPts val="0"/>
              </a:spcBef>
              <a:spcAft>
                <a:spcPts val="0"/>
              </a:spcAft>
              <a:buSzPts val="1400"/>
              <a:buChar char="■"/>
              <a:defRPr/>
            </a:lvl6pPr>
            <a:lvl7pPr marL="3200400" lvl="6" indent="-317500" algn="l" rtl="0">
              <a:lnSpc>
                <a:spcPct val="115000"/>
              </a:lnSpc>
              <a:spcBef>
                <a:spcPts val="0"/>
              </a:spcBef>
              <a:spcAft>
                <a:spcPts val="0"/>
              </a:spcAft>
              <a:buSzPts val="1400"/>
              <a:buChar char="●"/>
              <a:defRPr/>
            </a:lvl7pPr>
            <a:lvl8pPr marL="3657600" lvl="7" indent="-317500" algn="l" rtl="0">
              <a:lnSpc>
                <a:spcPct val="115000"/>
              </a:lnSpc>
              <a:spcBef>
                <a:spcPts val="0"/>
              </a:spcBef>
              <a:spcAft>
                <a:spcPts val="0"/>
              </a:spcAft>
              <a:buSzPts val="1400"/>
              <a:buChar char="○"/>
              <a:defRPr/>
            </a:lvl8pPr>
            <a:lvl9pPr marL="4114800" lvl="8" indent="-317500" algn="l" rtl="0">
              <a:lnSpc>
                <a:spcPct val="115000"/>
              </a:lnSpc>
              <a:spcBef>
                <a:spcPts val="0"/>
              </a:spcBef>
              <a:spcAft>
                <a:spcPts val="0"/>
              </a:spcAft>
              <a:buSzPts val="1400"/>
              <a:buChar char="■"/>
              <a:defRPr/>
            </a:lvl9pPr>
          </a:lstStyle>
          <a:p>
            <a:endParaRPr/>
          </a:p>
        </p:txBody>
      </p:sp>
      <p:sp>
        <p:nvSpPr>
          <p:cNvPr id="69" name="Google Shape;69;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0"/>
        <p:cNvGrpSpPr/>
        <p:nvPr/>
      </p:nvGrpSpPr>
      <p:grpSpPr>
        <a:xfrm>
          <a:off x="0" y="0"/>
          <a:ext cx="0" cy="0"/>
          <a:chOff x="0" y="0"/>
          <a:chExt cx="0" cy="0"/>
        </a:xfrm>
      </p:grpSpPr>
      <p:cxnSp>
        <p:nvCxnSpPr>
          <p:cNvPr id="71" name="Google Shape;71;p17"/>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72" name="Google Shape;72;p1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lgn="l" rtl="0">
              <a:lnSpc>
                <a:spcPct val="100000"/>
              </a:lnSpc>
              <a:spcBef>
                <a:spcPts val="0"/>
              </a:spcBef>
              <a:spcAft>
                <a:spcPts val="0"/>
              </a:spcAft>
              <a:buSzPts val="3000"/>
              <a:buNone/>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sp>
        <p:nvSpPr>
          <p:cNvPr id="73" name="Google Shape;73;p17"/>
          <p:cNvSpPr txBox="1">
            <a:spLocks noGrp="1"/>
          </p:cNvSpPr>
          <p:nvPr>
            <p:ph type="body" idx="1"/>
          </p:nvPr>
        </p:nvSpPr>
        <p:spPr>
          <a:xfrm>
            <a:off x="387900" y="1489825"/>
            <a:ext cx="3999900" cy="3078900"/>
          </a:xfrm>
          <a:prstGeom prst="rect">
            <a:avLst/>
          </a:prstGeom>
          <a:noFill/>
          <a:ln>
            <a:noFill/>
          </a:ln>
        </p:spPr>
        <p:txBody>
          <a:bodyPr spcFirstLastPara="1" wrap="square" lIns="91425" tIns="91425" rIns="91425" bIns="91425" anchor="t" anchorCtr="0">
            <a:norm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
        <p:nvSpPr>
          <p:cNvPr id="74" name="Google Shape;74;p17"/>
          <p:cNvSpPr txBox="1">
            <a:spLocks noGrp="1"/>
          </p:cNvSpPr>
          <p:nvPr>
            <p:ph type="body" idx="2"/>
          </p:nvPr>
        </p:nvSpPr>
        <p:spPr>
          <a:xfrm>
            <a:off x="4756200" y="1489825"/>
            <a:ext cx="3999900" cy="3078900"/>
          </a:xfrm>
          <a:prstGeom prst="rect">
            <a:avLst/>
          </a:prstGeom>
          <a:noFill/>
          <a:ln>
            <a:noFill/>
          </a:ln>
        </p:spPr>
        <p:txBody>
          <a:bodyPr spcFirstLastPara="1" wrap="square" lIns="91425" tIns="91425" rIns="91425" bIns="91425" anchor="t" anchorCtr="0">
            <a:norm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
        <p:nvSpPr>
          <p:cNvPr id="75" name="Google Shape;75;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6"/>
        <p:cNvGrpSpPr/>
        <p:nvPr/>
      </p:nvGrpSpPr>
      <p:grpSpPr>
        <a:xfrm>
          <a:off x="0" y="0"/>
          <a:ext cx="0" cy="0"/>
          <a:chOff x="0" y="0"/>
          <a:chExt cx="0" cy="0"/>
        </a:xfrm>
      </p:grpSpPr>
      <p:sp>
        <p:nvSpPr>
          <p:cNvPr id="77" name="Google Shape;77;p18"/>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lgn="l" rtl="0">
              <a:lnSpc>
                <a:spcPct val="100000"/>
              </a:lnSpc>
              <a:spcBef>
                <a:spcPts val="0"/>
              </a:spcBef>
              <a:spcAft>
                <a:spcPts val="0"/>
              </a:spcAft>
              <a:buSzPts val="3000"/>
              <a:buNone/>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sp>
        <p:nvSpPr>
          <p:cNvPr id="78" name="Google Shape;78;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9"/>
        <p:cNvGrpSpPr/>
        <p:nvPr/>
      </p:nvGrpSpPr>
      <p:grpSpPr>
        <a:xfrm>
          <a:off x="0" y="0"/>
          <a:ext cx="0" cy="0"/>
          <a:chOff x="0" y="0"/>
          <a:chExt cx="0" cy="0"/>
        </a:xfrm>
      </p:grpSpPr>
      <p:cxnSp>
        <p:nvCxnSpPr>
          <p:cNvPr id="80" name="Google Shape;80;p19"/>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81" name="Google Shape;81;p19"/>
          <p:cNvSpPr txBox="1">
            <a:spLocks noGrp="1"/>
          </p:cNvSpPr>
          <p:nvPr>
            <p:ph type="title"/>
          </p:nvPr>
        </p:nvSpPr>
        <p:spPr>
          <a:xfrm>
            <a:off x="387900" y="555600"/>
            <a:ext cx="2808000" cy="755700"/>
          </a:xfrm>
          <a:prstGeom prst="rect">
            <a:avLst/>
          </a:prstGeom>
          <a:noFill/>
          <a:ln>
            <a:noFill/>
          </a:ln>
        </p:spPr>
        <p:txBody>
          <a:bodyPr spcFirstLastPara="1" wrap="square" lIns="91425" tIns="91425" rIns="91425" bIns="91425" anchor="b" anchorCtr="0">
            <a:norm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82" name="Google Shape;82;p19"/>
          <p:cNvSpPr txBox="1">
            <a:spLocks noGrp="1"/>
          </p:cNvSpPr>
          <p:nvPr>
            <p:ph type="body" idx="1"/>
          </p:nvPr>
        </p:nvSpPr>
        <p:spPr>
          <a:xfrm>
            <a:off x="387900" y="1594025"/>
            <a:ext cx="2808000" cy="2681100"/>
          </a:xfrm>
          <a:prstGeom prst="rect">
            <a:avLst/>
          </a:prstGeom>
          <a:noFill/>
          <a:ln>
            <a:noFill/>
          </a:ln>
        </p:spPr>
        <p:txBody>
          <a:bodyPr spcFirstLastPara="1" wrap="square" lIns="91425" tIns="91425" rIns="91425" bIns="91425" anchor="t" anchorCtr="0">
            <a:normAutofit/>
          </a:bodyPr>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
        <p:nvSpPr>
          <p:cNvPr id="83" name="Google Shape;83;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4"/>
        <p:cNvGrpSpPr/>
        <p:nvPr/>
      </p:nvGrpSpPr>
      <p:grpSpPr>
        <a:xfrm>
          <a:off x="0" y="0"/>
          <a:ext cx="0" cy="0"/>
          <a:chOff x="0" y="0"/>
          <a:chExt cx="0" cy="0"/>
        </a:xfrm>
      </p:grpSpPr>
      <p:sp>
        <p:nvSpPr>
          <p:cNvPr id="85" name="Google Shape;85;p20"/>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rmAutofit/>
          </a:bodyPr>
          <a:lstStyle>
            <a:lvl1pPr lvl="0" algn="l" rtl="0">
              <a:lnSpc>
                <a:spcPct val="100000"/>
              </a:lnSpc>
              <a:spcBef>
                <a:spcPts val="0"/>
              </a:spcBef>
              <a:spcAft>
                <a:spcPts val="0"/>
              </a:spcAft>
              <a:buSzPts val="4800"/>
              <a:buNone/>
              <a:defRPr sz="4800"/>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86" name="Google Shape;86;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7"/>
        <p:cNvGrpSpPr/>
        <p:nvPr/>
      </p:nvGrpSpPr>
      <p:grpSpPr>
        <a:xfrm>
          <a:off x="0" y="0"/>
          <a:ext cx="0" cy="0"/>
          <a:chOff x="0" y="0"/>
          <a:chExt cx="0" cy="0"/>
        </a:xfrm>
      </p:grpSpPr>
      <p:sp>
        <p:nvSpPr>
          <p:cNvPr id="88" name="Google Shape;88;p21"/>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89" name="Google Shape;89;p21"/>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90" name="Google Shape;90;p21"/>
          <p:cNvSpPr txBox="1">
            <a:spLocks noGrp="1"/>
          </p:cNvSpPr>
          <p:nvPr>
            <p:ph type="title"/>
          </p:nvPr>
        </p:nvSpPr>
        <p:spPr>
          <a:xfrm>
            <a:off x="265500" y="1209075"/>
            <a:ext cx="4045200" cy="15063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3800"/>
              <a:buNone/>
              <a:defRPr sz="3800"/>
            </a:lvl1pPr>
            <a:lvl2pPr lvl="1" algn="ctr" rtl="0">
              <a:lnSpc>
                <a:spcPct val="100000"/>
              </a:lnSpc>
              <a:spcBef>
                <a:spcPts val="0"/>
              </a:spcBef>
              <a:spcAft>
                <a:spcPts val="0"/>
              </a:spcAft>
              <a:buSzPts val="3800"/>
              <a:buNone/>
              <a:defRPr sz="3800"/>
            </a:lvl2pPr>
            <a:lvl3pPr lvl="2" algn="ctr" rtl="0">
              <a:lnSpc>
                <a:spcPct val="100000"/>
              </a:lnSpc>
              <a:spcBef>
                <a:spcPts val="0"/>
              </a:spcBef>
              <a:spcAft>
                <a:spcPts val="0"/>
              </a:spcAft>
              <a:buSzPts val="3800"/>
              <a:buNone/>
              <a:defRPr sz="3800"/>
            </a:lvl3pPr>
            <a:lvl4pPr lvl="3" algn="ctr" rtl="0">
              <a:lnSpc>
                <a:spcPct val="100000"/>
              </a:lnSpc>
              <a:spcBef>
                <a:spcPts val="0"/>
              </a:spcBef>
              <a:spcAft>
                <a:spcPts val="0"/>
              </a:spcAft>
              <a:buSzPts val="3800"/>
              <a:buNone/>
              <a:defRPr sz="3800"/>
            </a:lvl4pPr>
            <a:lvl5pPr lvl="4" algn="ctr" rtl="0">
              <a:lnSpc>
                <a:spcPct val="100000"/>
              </a:lnSpc>
              <a:spcBef>
                <a:spcPts val="0"/>
              </a:spcBef>
              <a:spcAft>
                <a:spcPts val="0"/>
              </a:spcAft>
              <a:buSzPts val="3800"/>
              <a:buNone/>
              <a:defRPr sz="3800"/>
            </a:lvl5pPr>
            <a:lvl6pPr lvl="5" algn="ctr" rtl="0">
              <a:lnSpc>
                <a:spcPct val="100000"/>
              </a:lnSpc>
              <a:spcBef>
                <a:spcPts val="0"/>
              </a:spcBef>
              <a:spcAft>
                <a:spcPts val="0"/>
              </a:spcAft>
              <a:buSzPts val="3800"/>
              <a:buNone/>
              <a:defRPr sz="3800"/>
            </a:lvl6pPr>
            <a:lvl7pPr lvl="6" algn="ctr" rtl="0">
              <a:lnSpc>
                <a:spcPct val="100000"/>
              </a:lnSpc>
              <a:spcBef>
                <a:spcPts val="0"/>
              </a:spcBef>
              <a:spcAft>
                <a:spcPts val="0"/>
              </a:spcAft>
              <a:buSzPts val="3800"/>
              <a:buNone/>
              <a:defRPr sz="3800"/>
            </a:lvl7pPr>
            <a:lvl8pPr lvl="7" algn="ctr" rtl="0">
              <a:lnSpc>
                <a:spcPct val="100000"/>
              </a:lnSpc>
              <a:spcBef>
                <a:spcPts val="0"/>
              </a:spcBef>
              <a:spcAft>
                <a:spcPts val="0"/>
              </a:spcAft>
              <a:buSzPts val="3800"/>
              <a:buNone/>
              <a:defRPr sz="3800"/>
            </a:lvl8pPr>
            <a:lvl9pPr lvl="8" algn="ctr" rtl="0">
              <a:lnSpc>
                <a:spcPct val="100000"/>
              </a:lnSpc>
              <a:spcBef>
                <a:spcPts val="0"/>
              </a:spcBef>
              <a:spcAft>
                <a:spcPts val="0"/>
              </a:spcAft>
              <a:buSzPts val="3800"/>
              <a:buNone/>
              <a:defRPr sz="3800"/>
            </a:lvl9pPr>
          </a:lstStyle>
          <a:p>
            <a:endParaRPr/>
          </a:p>
        </p:txBody>
      </p:sp>
      <p:sp>
        <p:nvSpPr>
          <p:cNvPr id="91" name="Google Shape;91;p21"/>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rmAutofit/>
          </a:bodyPr>
          <a:lstStyle>
            <a:lvl1pPr lvl="0" algn="ctr" rtl="0">
              <a:lnSpc>
                <a:spcPct val="100000"/>
              </a:lnSpc>
              <a:spcBef>
                <a:spcPts val="0"/>
              </a:spcBef>
              <a:spcAft>
                <a:spcPts val="0"/>
              </a:spcAft>
              <a:buClr>
                <a:schemeClr val="accent5"/>
              </a:buClr>
              <a:buSzPts val="2100"/>
              <a:buNone/>
              <a:defRPr sz="2100">
                <a:solidFill>
                  <a:schemeClr val="accent5"/>
                </a:solidFill>
              </a:defRPr>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92" name="Google Shape;92;p21"/>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a:lvl4pPr>
            <a:lvl5pPr marL="2286000" lvl="4" indent="-317500" algn="l" rtl="0">
              <a:lnSpc>
                <a:spcPct val="115000"/>
              </a:lnSpc>
              <a:spcBef>
                <a:spcPts val="0"/>
              </a:spcBef>
              <a:spcAft>
                <a:spcPts val="0"/>
              </a:spcAft>
              <a:buSzPts val="1400"/>
              <a:buChar char="○"/>
              <a:defRPr/>
            </a:lvl5pPr>
            <a:lvl6pPr marL="2743200" lvl="5" indent="-317500" algn="l" rtl="0">
              <a:lnSpc>
                <a:spcPct val="115000"/>
              </a:lnSpc>
              <a:spcBef>
                <a:spcPts val="0"/>
              </a:spcBef>
              <a:spcAft>
                <a:spcPts val="0"/>
              </a:spcAft>
              <a:buSzPts val="1400"/>
              <a:buChar char="■"/>
              <a:defRPr/>
            </a:lvl6pPr>
            <a:lvl7pPr marL="3200400" lvl="6" indent="-317500" algn="l" rtl="0">
              <a:lnSpc>
                <a:spcPct val="115000"/>
              </a:lnSpc>
              <a:spcBef>
                <a:spcPts val="0"/>
              </a:spcBef>
              <a:spcAft>
                <a:spcPts val="0"/>
              </a:spcAft>
              <a:buSzPts val="1400"/>
              <a:buChar char="●"/>
              <a:defRPr/>
            </a:lvl7pPr>
            <a:lvl8pPr marL="3657600" lvl="7" indent="-317500" algn="l" rtl="0">
              <a:lnSpc>
                <a:spcPct val="115000"/>
              </a:lnSpc>
              <a:spcBef>
                <a:spcPts val="0"/>
              </a:spcBef>
              <a:spcAft>
                <a:spcPts val="0"/>
              </a:spcAft>
              <a:buSzPts val="1400"/>
              <a:buChar char="○"/>
              <a:defRPr/>
            </a:lvl8pPr>
            <a:lvl9pPr marL="4114800" lvl="8" indent="-317500" algn="l" rtl="0">
              <a:lnSpc>
                <a:spcPct val="115000"/>
              </a:lnSpc>
              <a:spcBef>
                <a:spcPts val="0"/>
              </a:spcBef>
              <a:spcAft>
                <a:spcPts val="0"/>
              </a:spcAft>
              <a:buSzPts val="1400"/>
              <a:buChar char="■"/>
              <a:defRPr/>
            </a:lvl9pPr>
          </a:lstStyle>
          <a:p>
            <a:endParaRPr/>
          </a:p>
        </p:txBody>
      </p:sp>
      <p:sp>
        <p:nvSpPr>
          <p:cNvPr id="93" name="Google Shape;93;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7"/>
        <p:cNvGrpSpPr/>
        <p:nvPr/>
      </p:nvGrpSpPr>
      <p:grpSpPr>
        <a:xfrm>
          <a:off x="0" y="0"/>
          <a:ext cx="0" cy="0"/>
          <a:chOff x="0" y="0"/>
          <a:chExt cx="0" cy="0"/>
        </a:xfrm>
      </p:grpSpPr>
      <p:sp>
        <p:nvSpPr>
          <p:cNvPr id="98" name="Google Shape;98;p23"/>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3"/>
          <p:cNvSpPr txBox="1">
            <a:spLocks noGrp="1"/>
          </p:cNvSpPr>
          <p:nvPr>
            <p:ph type="title" hasCustomPrompt="1"/>
          </p:nvPr>
        </p:nvSpPr>
        <p:spPr>
          <a:xfrm>
            <a:off x="387900" y="1152450"/>
            <a:ext cx="8368200" cy="1538400"/>
          </a:xfrm>
          <a:prstGeom prst="rect">
            <a:avLst/>
          </a:prstGeom>
          <a:noFill/>
          <a:ln>
            <a:noFill/>
          </a:ln>
        </p:spPr>
        <p:txBody>
          <a:bodyPr spcFirstLastPara="1" wrap="square" lIns="91425" tIns="91425" rIns="91425" bIns="91425" anchor="ctr" anchorCtr="0">
            <a:normAutofit/>
          </a:bodyPr>
          <a:lstStyle>
            <a:lvl1pPr lvl="0" algn="ctr" rtl="0">
              <a:lnSpc>
                <a:spcPct val="100000"/>
              </a:lnSpc>
              <a:spcBef>
                <a:spcPts val="0"/>
              </a:spcBef>
              <a:spcAft>
                <a:spcPts val="0"/>
              </a:spcAft>
              <a:buClr>
                <a:schemeClr val="accent5"/>
              </a:buClr>
              <a:buSzPts val="13000"/>
              <a:buNone/>
              <a:defRPr sz="13000">
                <a:solidFill>
                  <a:schemeClr val="accent5"/>
                </a:solidFill>
              </a:defRPr>
            </a:lvl1pPr>
            <a:lvl2pPr lvl="1" algn="ctr" rtl="0">
              <a:lnSpc>
                <a:spcPct val="100000"/>
              </a:lnSpc>
              <a:spcBef>
                <a:spcPts val="0"/>
              </a:spcBef>
              <a:spcAft>
                <a:spcPts val="0"/>
              </a:spcAft>
              <a:buClr>
                <a:schemeClr val="accent5"/>
              </a:buClr>
              <a:buSzPts val="13000"/>
              <a:buNone/>
              <a:defRPr sz="13000">
                <a:solidFill>
                  <a:schemeClr val="accent5"/>
                </a:solidFill>
              </a:defRPr>
            </a:lvl2pPr>
            <a:lvl3pPr lvl="2" algn="ctr" rtl="0">
              <a:lnSpc>
                <a:spcPct val="100000"/>
              </a:lnSpc>
              <a:spcBef>
                <a:spcPts val="0"/>
              </a:spcBef>
              <a:spcAft>
                <a:spcPts val="0"/>
              </a:spcAft>
              <a:buClr>
                <a:schemeClr val="accent5"/>
              </a:buClr>
              <a:buSzPts val="13000"/>
              <a:buNone/>
              <a:defRPr sz="13000">
                <a:solidFill>
                  <a:schemeClr val="accent5"/>
                </a:solidFill>
              </a:defRPr>
            </a:lvl3pPr>
            <a:lvl4pPr lvl="3" algn="ctr" rtl="0">
              <a:lnSpc>
                <a:spcPct val="100000"/>
              </a:lnSpc>
              <a:spcBef>
                <a:spcPts val="0"/>
              </a:spcBef>
              <a:spcAft>
                <a:spcPts val="0"/>
              </a:spcAft>
              <a:buClr>
                <a:schemeClr val="accent5"/>
              </a:buClr>
              <a:buSzPts val="13000"/>
              <a:buNone/>
              <a:defRPr sz="13000">
                <a:solidFill>
                  <a:schemeClr val="accent5"/>
                </a:solidFill>
              </a:defRPr>
            </a:lvl4pPr>
            <a:lvl5pPr lvl="4" algn="ctr" rtl="0">
              <a:lnSpc>
                <a:spcPct val="100000"/>
              </a:lnSpc>
              <a:spcBef>
                <a:spcPts val="0"/>
              </a:spcBef>
              <a:spcAft>
                <a:spcPts val="0"/>
              </a:spcAft>
              <a:buClr>
                <a:schemeClr val="accent5"/>
              </a:buClr>
              <a:buSzPts val="13000"/>
              <a:buNone/>
              <a:defRPr sz="13000">
                <a:solidFill>
                  <a:schemeClr val="accent5"/>
                </a:solidFill>
              </a:defRPr>
            </a:lvl5pPr>
            <a:lvl6pPr lvl="5" algn="ctr" rtl="0">
              <a:lnSpc>
                <a:spcPct val="100000"/>
              </a:lnSpc>
              <a:spcBef>
                <a:spcPts val="0"/>
              </a:spcBef>
              <a:spcAft>
                <a:spcPts val="0"/>
              </a:spcAft>
              <a:buClr>
                <a:schemeClr val="accent5"/>
              </a:buClr>
              <a:buSzPts val="13000"/>
              <a:buNone/>
              <a:defRPr sz="13000">
                <a:solidFill>
                  <a:schemeClr val="accent5"/>
                </a:solidFill>
              </a:defRPr>
            </a:lvl6pPr>
            <a:lvl7pPr lvl="6" algn="ctr" rtl="0">
              <a:lnSpc>
                <a:spcPct val="100000"/>
              </a:lnSpc>
              <a:spcBef>
                <a:spcPts val="0"/>
              </a:spcBef>
              <a:spcAft>
                <a:spcPts val="0"/>
              </a:spcAft>
              <a:buClr>
                <a:schemeClr val="accent5"/>
              </a:buClr>
              <a:buSzPts val="13000"/>
              <a:buNone/>
              <a:defRPr sz="13000">
                <a:solidFill>
                  <a:schemeClr val="accent5"/>
                </a:solidFill>
              </a:defRPr>
            </a:lvl7pPr>
            <a:lvl8pPr lvl="7" algn="ctr" rtl="0">
              <a:lnSpc>
                <a:spcPct val="100000"/>
              </a:lnSpc>
              <a:spcBef>
                <a:spcPts val="0"/>
              </a:spcBef>
              <a:spcAft>
                <a:spcPts val="0"/>
              </a:spcAft>
              <a:buClr>
                <a:schemeClr val="accent5"/>
              </a:buClr>
              <a:buSzPts val="13000"/>
              <a:buNone/>
              <a:defRPr sz="13000">
                <a:solidFill>
                  <a:schemeClr val="accent5"/>
                </a:solidFill>
              </a:defRPr>
            </a:lvl8pPr>
            <a:lvl9pPr lvl="8" algn="ctr" rtl="0">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100" name="Google Shape;100;p23"/>
          <p:cNvSpPr txBox="1">
            <a:spLocks noGrp="1"/>
          </p:cNvSpPr>
          <p:nvPr>
            <p:ph type="body" idx="1"/>
          </p:nvPr>
        </p:nvSpPr>
        <p:spPr>
          <a:xfrm>
            <a:off x="387900" y="2919450"/>
            <a:ext cx="8368200" cy="1071600"/>
          </a:xfrm>
          <a:prstGeom prst="rect">
            <a:avLst/>
          </a:prstGeom>
          <a:noFill/>
          <a:ln>
            <a:noFill/>
          </a:ln>
        </p:spPr>
        <p:txBody>
          <a:bodyPr spcFirstLastPara="1" wrap="square" lIns="91425" tIns="91425" rIns="91425" bIns="91425" anchor="t" anchorCtr="0">
            <a:normAutofit/>
          </a:bodyPr>
          <a:lstStyle>
            <a:lvl1pPr marL="457200" lvl="0" indent="-342900" algn="ctr" rtl="0">
              <a:lnSpc>
                <a:spcPct val="115000"/>
              </a:lnSpc>
              <a:spcBef>
                <a:spcPts val="0"/>
              </a:spcBef>
              <a:spcAft>
                <a:spcPts val="0"/>
              </a:spcAft>
              <a:buSzPts val="1800"/>
              <a:buChar char="●"/>
              <a:defRPr/>
            </a:lvl1pPr>
            <a:lvl2pPr marL="914400" lvl="1" indent="-317500" algn="ctr" rtl="0">
              <a:lnSpc>
                <a:spcPct val="115000"/>
              </a:lnSpc>
              <a:spcBef>
                <a:spcPts val="0"/>
              </a:spcBef>
              <a:spcAft>
                <a:spcPts val="0"/>
              </a:spcAft>
              <a:buSzPts val="1400"/>
              <a:buChar char="○"/>
              <a:defRPr/>
            </a:lvl2pPr>
            <a:lvl3pPr marL="1371600" lvl="2" indent="-317500" algn="ctr" rtl="0">
              <a:lnSpc>
                <a:spcPct val="115000"/>
              </a:lnSpc>
              <a:spcBef>
                <a:spcPts val="0"/>
              </a:spcBef>
              <a:spcAft>
                <a:spcPts val="0"/>
              </a:spcAft>
              <a:buSzPts val="1400"/>
              <a:buChar char="■"/>
              <a:defRPr/>
            </a:lvl3pPr>
            <a:lvl4pPr marL="1828800" lvl="3" indent="-317500" algn="ctr" rtl="0">
              <a:lnSpc>
                <a:spcPct val="115000"/>
              </a:lnSpc>
              <a:spcBef>
                <a:spcPts val="0"/>
              </a:spcBef>
              <a:spcAft>
                <a:spcPts val="0"/>
              </a:spcAft>
              <a:buSzPts val="1400"/>
              <a:buChar char="●"/>
              <a:defRPr/>
            </a:lvl4pPr>
            <a:lvl5pPr marL="2286000" lvl="4" indent="-317500" algn="ctr" rtl="0">
              <a:lnSpc>
                <a:spcPct val="115000"/>
              </a:lnSpc>
              <a:spcBef>
                <a:spcPts val="0"/>
              </a:spcBef>
              <a:spcAft>
                <a:spcPts val="0"/>
              </a:spcAft>
              <a:buSzPts val="1400"/>
              <a:buChar char="○"/>
              <a:defRPr/>
            </a:lvl5pPr>
            <a:lvl6pPr marL="2743200" lvl="5" indent="-317500" algn="ctr" rtl="0">
              <a:lnSpc>
                <a:spcPct val="115000"/>
              </a:lnSpc>
              <a:spcBef>
                <a:spcPts val="0"/>
              </a:spcBef>
              <a:spcAft>
                <a:spcPts val="0"/>
              </a:spcAft>
              <a:buSzPts val="1400"/>
              <a:buChar char="■"/>
              <a:defRPr/>
            </a:lvl6pPr>
            <a:lvl7pPr marL="3200400" lvl="6" indent="-317500" algn="ctr" rtl="0">
              <a:lnSpc>
                <a:spcPct val="115000"/>
              </a:lnSpc>
              <a:spcBef>
                <a:spcPts val="0"/>
              </a:spcBef>
              <a:spcAft>
                <a:spcPts val="0"/>
              </a:spcAft>
              <a:buSzPts val="1400"/>
              <a:buChar char="●"/>
              <a:defRPr/>
            </a:lvl7pPr>
            <a:lvl8pPr marL="3657600" lvl="7" indent="-317500" algn="ctr" rtl="0">
              <a:lnSpc>
                <a:spcPct val="115000"/>
              </a:lnSpc>
              <a:spcBef>
                <a:spcPts val="0"/>
              </a:spcBef>
              <a:spcAft>
                <a:spcPts val="0"/>
              </a:spcAft>
              <a:buSzPts val="1400"/>
              <a:buChar char="○"/>
              <a:defRPr/>
            </a:lvl8pPr>
            <a:lvl9pPr marL="4114800" lvl="8" indent="-317500" algn="ctr" rtl="0">
              <a:lnSpc>
                <a:spcPct val="115000"/>
              </a:lnSpc>
              <a:spcBef>
                <a:spcPts val="0"/>
              </a:spcBef>
              <a:spcAft>
                <a:spcPts val="0"/>
              </a:spcAft>
              <a:buSzPts val="1400"/>
              <a:buChar char="■"/>
              <a:defRPr/>
            </a:lvl9pPr>
          </a:lstStyle>
          <a:p>
            <a:endParaRPr/>
          </a:p>
        </p:txBody>
      </p:sp>
      <p:sp>
        <p:nvSpPr>
          <p:cNvPr id="101" name="Google Shape;101;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2"/>
        <p:cNvGrpSpPr/>
        <p:nvPr/>
      </p:nvGrpSpPr>
      <p:grpSpPr>
        <a:xfrm>
          <a:off x="0" y="0"/>
          <a:ext cx="0" cy="0"/>
          <a:chOff x="0" y="0"/>
          <a:chExt cx="0" cy="0"/>
        </a:xfrm>
      </p:grpSpPr>
      <p:sp>
        <p:nvSpPr>
          <p:cNvPr id="103" name="Google Shape;103;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rina">
    <p:bg>
      <p:bgPr>
        <a:solidFill>
          <a:srgbClr val="E4F5FC"/>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marR="0" lvl="0"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1pPr>
            <a:lvl2pPr marR="0" lvl="1"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2pPr>
            <a:lvl3pPr marR="0" lvl="2"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3pPr>
            <a:lvl4pPr marR="0" lvl="3"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4pPr>
            <a:lvl5pPr marR="0" lvl="4"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5pPr>
            <a:lvl6pPr marR="0" lvl="5"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6pPr>
            <a:lvl7pPr marR="0" lvl="6"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7pPr>
            <a:lvl8pPr marR="0" lvl="7"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8pPr>
            <a:lvl9pPr marR="0" lvl="8"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9pPr>
          </a:lstStyle>
          <a:p>
            <a:endParaRPr/>
          </a:p>
        </p:txBody>
      </p:sp>
      <p:sp>
        <p:nvSpPr>
          <p:cNvPr id="52" name="Google Shape;52;p13"/>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8" r:id="rId9"/>
    <p:sldLayoutId id="214748366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5.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3" Type="http://schemas.openxmlformats.org/officeDocument/2006/relationships/hyperlink" Target="http://www.facebook.com/skillslash.academy" TargetMode="External"/><Relationship Id="rId2" Type="http://schemas.openxmlformats.org/officeDocument/2006/relationships/notesSlide" Target="../notesSlides/notesSlide38.xml"/><Relationship Id="rId1" Type="http://schemas.openxmlformats.org/officeDocument/2006/relationships/slideLayout" Target="../slideLayouts/slideLayout21.xml"/><Relationship Id="rId5" Type="http://schemas.openxmlformats.org/officeDocument/2006/relationships/image" Target="../media/image2.png"/><Relationship Id="rId4" Type="http://schemas.openxmlformats.org/officeDocument/2006/relationships/hyperlink" Target="https://twitter.com/skillslash?lang=e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43168"/>
        </a:solidFill>
        <a:effectLst/>
      </p:bgPr>
    </p:bg>
    <p:spTree>
      <p:nvGrpSpPr>
        <p:cNvPr id="1" name="Shape 107"/>
        <p:cNvGrpSpPr/>
        <p:nvPr/>
      </p:nvGrpSpPr>
      <p:grpSpPr>
        <a:xfrm>
          <a:off x="0" y="0"/>
          <a:ext cx="0" cy="0"/>
          <a:chOff x="0" y="0"/>
          <a:chExt cx="0" cy="0"/>
        </a:xfrm>
      </p:grpSpPr>
      <p:sp>
        <p:nvSpPr>
          <p:cNvPr id="108" name="Google Shape;108;p25"/>
          <p:cNvSpPr txBox="1">
            <a:spLocks noGrp="1"/>
          </p:cNvSpPr>
          <p:nvPr>
            <p:ph type="ctrTitle"/>
          </p:nvPr>
        </p:nvSpPr>
        <p:spPr>
          <a:xfrm>
            <a:off x="1680302" y="1188925"/>
            <a:ext cx="5783400" cy="1457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3600"/>
              <a:buFont typeface="Arial"/>
              <a:buNone/>
            </a:pPr>
            <a:r>
              <a:rPr lang="en" sz="5370" b="1" dirty="0">
                <a:solidFill>
                  <a:srgbClr val="E4F5FC"/>
                </a:solidFill>
                <a:latin typeface="Nunito"/>
                <a:ea typeface="Nunito"/>
                <a:cs typeface="Nunito"/>
                <a:sym typeface="Nunito"/>
              </a:rPr>
              <a:t>Numpy</a:t>
            </a:r>
            <a:endParaRPr sz="5370" b="1" dirty="0">
              <a:solidFill>
                <a:srgbClr val="E4F5FC"/>
              </a:solidFill>
              <a:latin typeface="Nunito"/>
              <a:ea typeface="Nunito"/>
              <a:cs typeface="Nunito"/>
              <a:sym typeface="Nunito"/>
            </a:endParaRPr>
          </a:p>
        </p:txBody>
      </p:sp>
      <p:pic>
        <p:nvPicPr>
          <p:cNvPr id="109" name="Google Shape;109;p25"/>
          <p:cNvPicPr preferRelativeResize="0"/>
          <p:nvPr/>
        </p:nvPicPr>
        <p:blipFill rotWithShape="1">
          <a:blip r:embed="rId3">
            <a:alphaModFix/>
          </a:blip>
          <a:srcRect l="4269" t="26443" r="81354" b="26438"/>
          <a:stretch/>
        </p:blipFill>
        <p:spPr>
          <a:xfrm>
            <a:off x="7600950" y="160225"/>
            <a:ext cx="1314452" cy="1028700"/>
          </a:xfrm>
          <a:prstGeom prst="rect">
            <a:avLst/>
          </a:prstGeom>
          <a:noFill/>
          <a:ln>
            <a:noFill/>
          </a:ln>
        </p:spPr>
      </p:pic>
      <p:pic>
        <p:nvPicPr>
          <p:cNvPr id="110" name="Google Shape;110;p25"/>
          <p:cNvPicPr preferRelativeResize="0"/>
          <p:nvPr/>
        </p:nvPicPr>
        <p:blipFill rotWithShape="1">
          <a:blip r:embed="rId3">
            <a:alphaModFix/>
          </a:blip>
          <a:srcRect l="18965" t="26443" r="2176" b="26438"/>
          <a:stretch/>
        </p:blipFill>
        <p:spPr>
          <a:xfrm>
            <a:off x="171450" y="4681025"/>
            <a:ext cx="1981199" cy="282651"/>
          </a:xfrm>
          <a:prstGeom prst="rect">
            <a:avLst/>
          </a:prstGeom>
          <a:noFill/>
          <a:ln>
            <a:noFill/>
          </a:ln>
        </p:spPr>
      </p:pic>
      <p:sp>
        <p:nvSpPr>
          <p:cNvPr id="111" name="Google Shape;111;p25"/>
          <p:cNvSpPr txBox="1"/>
          <p:nvPr/>
        </p:nvSpPr>
        <p:spPr>
          <a:xfrm>
            <a:off x="1680302" y="3049450"/>
            <a:ext cx="5783400" cy="90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4000" dirty="0">
              <a:solidFill>
                <a:srgbClr val="D6DF23"/>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6"/>
          <p:cNvSpPr txBox="1">
            <a:spLocks noGrp="1"/>
          </p:cNvSpPr>
          <p:nvPr>
            <p:ph type="title"/>
          </p:nvPr>
        </p:nvSpPr>
        <p:spPr>
          <a:xfrm>
            <a:off x="319750" y="466200"/>
            <a:ext cx="8824249" cy="62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solidFill>
                  <a:srgbClr val="243168"/>
                </a:solidFill>
                <a:latin typeface="Nunito"/>
                <a:ea typeface="Nunito"/>
                <a:cs typeface="Nunito"/>
                <a:sym typeface="Nunito"/>
              </a:rPr>
              <a:t>Basic operations- Split</a:t>
            </a:r>
            <a:endParaRPr sz="3600" dirty="0">
              <a:solidFill>
                <a:srgbClr val="243168"/>
              </a:solidFill>
              <a:latin typeface="Nunito ExtraBold"/>
              <a:ea typeface="Nunito ExtraBold"/>
              <a:cs typeface="Nunito ExtraBold"/>
              <a:sym typeface="Nunito ExtraBold"/>
            </a:endParaRPr>
          </a:p>
        </p:txBody>
      </p:sp>
      <p:pic>
        <p:nvPicPr>
          <p:cNvPr id="118" name="Google Shape;118;p26"/>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19" name="Google Shape;119;p26"/>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120" name="Google Shape;120;p26"/>
          <p:cNvGrpSpPr/>
          <p:nvPr/>
        </p:nvGrpSpPr>
        <p:grpSpPr>
          <a:xfrm>
            <a:off x="0" y="5000700"/>
            <a:ext cx="9144000" cy="142800"/>
            <a:chOff x="0" y="0"/>
            <a:chExt cx="9144000" cy="142800"/>
          </a:xfrm>
        </p:grpSpPr>
        <p:sp>
          <p:nvSpPr>
            <p:cNvPr id="121" name="Google Shape;121;p26"/>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2" name="Google Shape;122;p26"/>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3" name="Google Shape;123;p26"/>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4" name="Google Shape;124;p26"/>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5" name="Google Shape;125;p26"/>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pic>
        <p:nvPicPr>
          <p:cNvPr id="4" name="Picture 3">
            <a:extLst>
              <a:ext uri="{FF2B5EF4-FFF2-40B4-BE49-F238E27FC236}">
                <a16:creationId xmlns:a16="http://schemas.microsoft.com/office/drawing/2014/main" id="{A82166D3-0EBE-4894-8D2A-97D0A1C63EB2}"/>
              </a:ext>
            </a:extLst>
          </p:cNvPr>
          <p:cNvPicPr>
            <a:picLocks noChangeAspect="1"/>
          </p:cNvPicPr>
          <p:nvPr/>
        </p:nvPicPr>
        <p:blipFill>
          <a:blip r:embed="rId4"/>
          <a:stretch>
            <a:fillRect/>
          </a:stretch>
        </p:blipFill>
        <p:spPr>
          <a:xfrm>
            <a:off x="861299" y="1757287"/>
            <a:ext cx="7096839" cy="2286001"/>
          </a:xfrm>
          <a:prstGeom prst="rect">
            <a:avLst/>
          </a:prstGeom>
        </p:spPr>
      </p:pic>
    </p:spTree>
    <p:extLst>
      <p:ext uri="{BB962C8B-B14F-4D97-AF65-F5344CB8AC3E}">
        <p14:creationId xmlns:p14="http://schemas.microsoft.com/office/powerpoint/2010/main" val="1067914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6"/>
          <p:cNvSpPr txBox="1">
            <a:spLocks noGrp="1"/>
          </p:cNvSpPr>
          <p:nvPr>
            <p:ph type="title"/>
          </p:nvPr>
        </p:nvSpPr>
        <p:spPr>
          <a:xfrm>
            <a:off x="319750" y="466200"/>
            <a:ext cx="8824249" cy="62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solidFill>
                  <a:srgbClr val="243168"/>
                </a:solidFill>
                <a:latin typeface="Nunito"/>
                <a:ea typeface="Nunito"/>
                <a:cs typeface="Nunito"/>
                <a:sym typeface="Nunito"/>
              </a:rPr>
              <a:t>Basic operations- Search</a:t>
            </a:r>
            <a:endParaRPr sz="3600" dirty="0">
              <a:solidFill>
                <a:srgbClr val="243168"/>
              </a:solidFill>
              <a:latin typeface="Nunito ExtraBold"/>
              <a:ea typeface="Nunito ExtraBold"/>
              <a:cs typeface="Nunito ExtraBold"/>
              <a:sym typeface="Nunito ExtraBold"/>
            </a:endParaRPr>
          </a:p>
        </p:txBody>
      </p:sp>
      <p:pic>
        <p:nvPicPr>
          <p:cNvPr id="118" name="Google Shape;118;p26"/>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19" name="Google Shape;119;p26"/>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120" name="Google Shape;120;p26"/>
          <p:cNvGrpSpPr/>
          <p:nvPr/>
        </p:nvGrpSpPr>
        <p:grpSpPr>
          <a:xfrm>
            <a:off x="0" y="5000700"/>
            <a:ext cx="9144000" cy="142800"/>
            <a:chOff x="0" y="0"/>
            <a:chExt cx="9144000" cy="142800"/>
          </a:xfrm>
        </p:grpSpPr>
        <p:sp>
          <p:nvSpPr>
            <p:cNvPr id="121" name="Google Shape;121;p26"/>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2" name="Google Shape;122;p26"/>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3" name="Google Shape;123;p26"/>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4" name="Google Shape;124;p26"/>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5" name="Google Shape;125;p26"/>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pic>
        <p:nvPicPr>
          <p:cNvPr id="4" name="Picture 3">
            <a:extLst>
              <a:ext uri="{FF2B5EF4-FFF2-40B4-BE49-F238E27FC236}">
                <a16:creationId xmlns:a16="http://schemas.microsoft.com/office/drawing/2014/main" id="{F8147AFB-6FC6-48E8-8220-6F5EAE6E1E90}"/>
              </a:ext>
            </a:extLst>
          </p:cNvPr>
          <p:cNvPicPr>
            <a:picLocks noChangeAspect="1"/>
          </p:cNvPicPr>
          <p:nvPr/>
        </p:nvPicPr>
        <p:blipFill>
          <a:blip r:embed="rId4"/>
          <a:stretch>
            <a:fillRect/>
          </a:stretch>
        </p:blipFill>
        <p:spPr>
          <a:xfrm>
            <a:off x="729692" y="1552800"/>
            <a:ext cx="7792708" cy="2495550"/>
          </a:xfrm>
          <a:prstGeom prst="rect">
            <a:avLst/>
          </a:prstGeom>
        </p:spPr>
      </p:pic>
    </p:spTree>
    <p:extLst>
      <p:ext uri="{BB962C8B-B14F-4D97-AF65-F5344CB8AC3E}">
        <p14:creationId xmlns:p14="http://schemas.microsoft.com/office/powerpoint/2010/main" val="3758868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6"/>
          <p:cNvSpPr txBox="1">
            <a:spLocks noGrp="1"/>
          </p:cNvSpPr>
          <p:nvPr>
            <p:ph type="title"/>
          </p:nvPr>
        </p:nvSpPr>
        <p:spPr>
          <a:xfrm>
            <a:off x="319750" y="466200"/>
            <a:ext cx="8824249" cy="62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solidFill>
                  <a:srgbClr val="243168"/>
                </a:solidFill>
                <a:latin typeface="Nunito"/>
                <a:ea typeface="Nunito"/>
                <a:cs typeface="Nunito"/>
                <a:sym typeface="Nunito"/>
              </a:rPr>
              <a:t>Basic operations- Sort</a:t>
            </a:r>
            <a:endParaRPr sz="3600" dirty="0">
              <a:solidFill>
                <a:srgbClr val="243168"/>
              </a:solidFill>
              <a:latin typeface="Nunito ExtraBold"/>
              <a:ea typeface="Nunito ExtraBold"/>
              <a:cs typeface="Nunito ExtraBold"/>
              <a:sym typeface="Nunito ExtraBold"/>
            </a:endParaRPr>
          </a:p>
        </p:txBody>
      </p:sp>
      <p:pic>
        <p:nvPicPr>
          <p:cNvPr id="118" name="Google Shape;118;p26"/>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19" name="Google Shape;119;p26"/>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120" name="Google Shape;120;p26"/>
          <p:cNvGrpSpPr/>
          <p:nvPr/>
        </p:nvGrpSpPr>
        <p:grpSpPr>
          <a:xfrm>
            <a:off x="0" y="5000700"/>
            <a:ext cx="9144000" cy="142800"/>
            <a:chOff x="0" y="0"/>
            <a:chExt cx="9144000" cy="142800"/>
          </a:xfrm>
        </p:grpSpPr>
        <p:sp>
          <p:nvSpPr>
            <p:cNvPr id="121" name="Google Shape;121;p26"/>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2" name="Google Shape;122;p26"/>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3" name="Google Shape;123;p26"/>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4" name="Google Shape;124;p26"/>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5" name="Google Shape;125;p26"/>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pic>
        <p:nvPicPr>
          <p:cNvPr id="3" name="Picture 2">
            <a:extLst>
              <a:ext uri="{FF2B5EF4-FFF2-40B4-BE49-F238E27FC236}">
                <a16:creationId xmlns:a16="http://schemas.microsoft.com/office/drawing/2014/main" id="{A9C31354-9102-48F0-AFEB-2198B3E6B6CC}"/>
              </a:ext>
            </a:extLst>
          </p:cNvPr>
          <p:cNvPicPr>
            <a:picLocks noChangeAspect="1"/>
          </p:cNvPicPr>
          <p:nvPr/>
        </p:nvPicPr>
        <p:blipFill>
          <a:blip r:embed="rId4"/>
          <a:stretch>
            <a:fillRect/>
          </a:stretch>
        </p:blipFill>
        <p:spPr>
          <a:xfrm>
            <a:off x="1468013" y="1762162"/>
            <a:ext cx="6209437" cy="2028826"/>
          </a:xfrm>
          <a:prstGeom prst="rect">
            <a:avLst/>
          </a:prstGeom>
        </p:spPr>
      </p:pic>
    </p:spTree>
    <p:extLst>
      <p:ext uri="{BB962C8B-B14F-4D97-AF65-F5344CB8AC3E}">
        <p14:creationId xmlns:p14="http://schemas.microsoft.com/office/powerpoint/2010/main" val="1201275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6"/>
          <p:cNvSpPr txBox="1">
            <a:spLocks noGrp="1"/>
          </p:cNvSpPr>
          <p:nvPr>
            <p:ph type="title"/>
          </p:nvPr>
        </p:nvSpPr>
        <p:spPr>
          <a:xfrm>
            <a:off x="319750" y="466200"/>
            <a:ext cx="8824249" cy="62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solidFill>
                  <a:srgbClr val="243168"/>
                </a:solidFill>
                <a:latin typeface="Nunito"/>
                <a:ea typeface="Nunito"/>
                <a:cs typeface="Nunito"/>
                <a:sym typeface="Nunito"/>
              </a:rPr>
              <a:t>Universal functions</a:t>
            </a:r>
            <a:endParaRPr sz="3600" dirty="0">
              <a:solidFill>
                <a:srgbClr val="243168"/>
              </a:solidFill>
              <a:latin typeface="Nunito ExtraBold"/>
              <a:ea typeface="Nunito ExtraBold"/>
              <a:cs typeface="Nunito ExtraBold"/>
              <a:sym typeface="Nunito ExtraBold"/>
            </a:endParaRPr>
          </a:p>
        </p:txBody>
      </p:sp>
      <p:pic>
        <p:nvPicPr>
          <p:cNvPr id="118" name="Google Shape;118;p26"/>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19" name="Google Shape;119;p26"/>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120" name="Google Shape;120;p26"/>
          <p:cNvGrpSpPr/>
          <p:nvPr/>
        </p:nvGrpSpPr>
        <p:grpSpPr>
          <a:xfrm>
            <a:off x="0" y="5000700"/>
            <a:ext cx="9144000" cy="142800"/>
            <a:chOff x="0" y="0"/>
            <a:chExt cx="9144000" cy="142800"/>
          </a:xfrm>
        </p:grpSpPr>
        <p:sp>
          <p:nvSpPr>
            <p:cNvPr id="121" name="Google Shape;121;p26"/>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2" name="Google Shape;122;p26"/>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3" name="Google Shape;123;p26"/>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4" name="Google Shape;124;p26"/>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5" name="Google Shape;125;p26"/>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
        <p:nvSpPr>
          <p:cNvPr id="13" name="TextBox 12">
            <a:extLst>
              <a:ext uri="{FF2B5EF4-FFF2-40B4-BE49-F238E27FC236}">
                <a16:creationId xmlns:a16="http://schemas.microsoft.com/office/drawing/2014/main" id="{03AE5CB6-B237-4447-818A-D0500DDF4149}"/>
              </a:ext>
            </a:extLst>
          </p:cNvPr>
          <p:cNvSpPr txBox="1"/>
          <p:nvPr/>
        </p:nvSpPr>
        <p:spPr>
          <a:xfrm>
            <a:off x="1530038" y="1722455"/>
            <a:ext cx="5757862" cy="1938992"/>
          </a:xfrm>
          <a:prstGeom prst="rect">
            <a:avLst/>
          </a:prstGeom>
          <a:noFill/>
        </p:spPr>
        <p:txBody>
          <a:bodyPr wrap="square">
            <a:spAutoFit/>
          </a:bodyPr>
          <a:lstStyle/>
          <a:p>
            <a:pPr marL="285750" indent="-285750">
              <a:buFont typeface="Arial" panose="020B0604020202020204" pitchFamily="34" charset="0"/>
              <a:buChar char="•"/>
            </a:pPr>
            <a:r>
              <a:rPr lang="en-US" sz="2000" dirty="0">
                <a:solidFill>
                  <a:srgbClr val="434343"/>
                </a:solidFill>
                <a:latin typeface="Nunito"/>
                <a:sym typeface="Roboto"/>
              </a:rPr>
              <a:t>Universal functions in </a:t>
            </a:r>
            <a:r>
              <a:rPr lang="en-US" sz="2000" dirty="0" err="1">
                <a:solidFill>
                  <a:srgbClr val="434343"/>
                </a:solidFill>
                <a:latin typeface="Nunito"/>
                <a:sym typeface="Roboto"/>
              </a:rPr>
              <a:t>Numpy</a:t>
            </a:r>
            <a:r>
              <a:rPr lang="en-US" sz="2000" dirty="0">
                <a:solidFill>
                  <a:srgbClr val="434343"/>
                </a:solidFill>
                <a:latin typeface="Nunito"/>
                <a:sym typeface="Roboto"/>
              </a:rPr>
              <a:t> are simple mathematical functions. </a:t>
            </a:r>
          </a:p>
          <a:p>
            <a:pPr marL="285750" indent="-285750">
              <a:buFont typeface="Arial" panose="020B0604020202020204" pitchFamily="34" charset="0"/>
              <a:buChar char="•"/>
            </a:pPr>
            <a:r>
              <a:rPr lang="en-US" sz="2000" dirty="0">
                <a:solidFill>
                  <a:srgbClr val="434343"/>
                </a:solidFill>
                <a:latin typeface="Nunito"/>
                <a:sym typeface="Roboto"/>
              </a:rPr>
              <a:t>It is just a term that we gave to mathematical functions in the </a:t>
            </a:r>
            <a:r>
              <a:rPr lang="en-US" sz="2000" dirty="0" err="1">
                <a:solidFill>
                  <a:srgbClr val="434343"/>
                </a:solidFill>
                <a:latin typeface="Nunito"/>
                <a:sym typeface="Roboto"/>
              </a:rPr>
              <a:t>Numpy</a:t>
            </a:r>
            <a:r>
              <a:rPr lang="en-US" sz="2000" dirty="0">
                <a:solidFill>
                  <a:srgbClr val="434343"/>
                </a:solidFill>
                <a:latin typeface="Nunito"/>
                <a:sym typeface="Roboto"/>
              </a:rPr>
              <a:t> library. </a:t>
            </a:r>
          </a:p>
          <a:p>
            <a:pPr marL="285750" indent="-285750">
              <a:buFont typeface="Arial" panose="020B0604020202020204" pitchFamily="34" charset="0"/>
              <a:buChar char="•"/>
            </a:pPr>
            <a:r>
              <a:rPr lang="en-US" sz="2000" dirty="0" err="1">
                <a:solidFill>
                  <a:srgbClr val="434343"/>
                </a:solidFill>
                <a:latin typeface="Nunito"/>
                <a:sym typeface="Roboto"/>
              </a:rPr>
              <a:t>Numpy</a:t>
            </a:r>
            <a:r>
              <a:rPr lang="en-US" sz="2000" dirty="0">
                <a:solidFill>
                  <a:srgbClr val="434343"/>
                </a:solidFill>
                <a:latin typeface="Nunito"/>
                <a:sym typeface="Roboto"/>
              </a:rPr>
              <a:t> provides various universal functions that cover a wide variety of operations</a:t>
            </a:r>
            <a:r>
              <a:rPr lang="en-US" sz="1600" b="0" i="0" dirty="0">
                <a:solidFill>
                  <a:srgbClr val="273239"/>
                </a:solidFill>
                <a:effectLst/>
                <a:latin typeface="urw-din"/>
              </a:rPr>
              <a:t>. </a:t>
            </a:r>
            <a:endParaRPr lang="en-IN" sz="1600" dirty="0"/>
          </a:p>
        </p:txBody>
      </p:sp>
    </p:spTree>
    <p:extLst>
      <p:ext uri="{BB962C8B-B14F-4D97-AF65-F5344CB8AC3E}">
        <p14:creationId xmlns:p14="http://schemas.microsoft.com/office/powerpoint/2010/main" val="37696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6"/>
          <p:cNvSpPr txBox="1">
            <a:spLocks noGrp="1"/>
          </p:cNvSpPr>
          <p:nvPr>
            <p:ph type="title"/>
          </p:nvPr>
        </p:nvSpPr>
        <p:spPr>
          <a:xfrm>
            <a:off x="319750" y="466200"/>
            <a:ext cx="8824249" cy="62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solidFill>
                  <a:srgbClr val="243168"/>
                </a:solidFill>
                <a:latin typeface="Nunito"/>
                <a:ea typeface="Nunito"/>
                <a:cs typeface="Nunito"/>
                <a:sym typeface="Nunito"/>
              </a:rPr>
              <a:t>Universal functions - Trignometric</a:t>
            </a:r>
            <a:endParaRPr sz="3600" dirty="0">
              <a:solidFill>
                <a:srgbClr val="243168"/>
              </a:solidFill>
              <a:latin typeface="Nunito ExtraBold"/>
              <a:ea typeface="Nunito ExtraBold"/>
              <a:cs typeface="Nunito ExtraBold"/>
              <a:sym typeface="Nunito ExtraBold"/>
            </a:endParaRPr>
          </a:p>
        </p:txBody>
      </p:sp>
      <p:pic>
        <p:nvPicPr>
          <p:cNvPr id="118" name="Google Shape;118;p26"/>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19" name="Google Shape;119;p26"/>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120" name="Google Shape;120;p26"/>
          <p:cNvGrpSpPr/>
          <p:nvPr/>
        </p:nvGrpSpPr>
        <p:grpSpPr>
          <a:xfrm>
            <a:off x="0" y="5000700"/>
            <a:ext cx="9144000" cy="142800"/>
            <a:chOff x="0" y="0"/>
            <a:chExt cx="9144000" cy="142800"/>
          </a:xfrm>
        </p:grpSpPr>
        <p:sp>
          <p:nvSpPr>
            <p:cNvPr id="121" name="Google Shape;121;p26"/>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2" name="Google Shape;122;p26"/>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3" name="Google Shape;123;p26"/>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4" name="Google Shape;124;p26"/>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5" name="Google Shape;125;p26"/>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
        <p:nvSpPr>
          <p:cNvPr id="13" name="TextBox 12">
            <a:extLst>
              <a:ext uri="{FF2B5EF4-FFF2-40B4-BE49-F238E27FC236}">
                <a16:creationId xmlns:a16="http://schemas.microsoft.com/office/drawing/2014/main" id="{03AE5CB6-B237-4447-818A-D0500DDF4149}"/>
              </a:ext>
            </a:extLst>
          </p:cNvPr>
          <p:cNvSpPr txBox="1"/>
          <p:nvPr/>
        </p:nvSpPr>
        <p:spPr>
          <a:xfrm>
            <a:off x="1530038" y="1722455"/>
            <a:ext cx="5757862" cy="1631216"/>
          </a:xfrm>
          <a:prstGeom prst="rect">
            <a:avLst/>
          </a:prstGeom>
          <a:noFill/>
        </p:spPr>
        <p:txBody>
          <a:bodyPr wrap="square">
            <a:spAutoFit/>
          </a:bodyPr>
          <a:lstStyle/>
          <a:p>
            <a:pPr marL="285750" indent="-285750">
              <a:buFont typeface="Arial" panose="020B0604020202020204" pitchFamily="34" charset="0"/>
              <a:buChar char="•"/>
            </a:pPr>
            <a:r>
              <a:rPr lang="en-US" sz="2000" b="0" i="0" dirty="0">
                <a:solidFill>
                  <a:srgbClr val="273239"/>
                </a:solidFill>
                <a:effectLst/>
                <a:latin typeface="urw-din"/>
              </a:rPr>
              <a:t>These functions work on radians, so angles need to be converted to radians by multiplying by pi/180. Only then we can call trigonometric functions. They take an array as input arguments. It includes functions like-</a:t>
            </a:r>
            <a:endParaRPr lang="en-IN" sz="1600" dirty="0"/>
          </a:p>
        </p:txBody>
      </p:sp>
    </p:spTree>
    <p:extLst>
      <p:ext uri="{BB962C8B-B14F-4D97-AF65-F5344CB8AC3E}">
        <p14:creationId xmlns:p14="http://schemas.microsoft.com/office/powerpoint/2010/main" val="1627083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6"/>
          <p:cNvSpPr txBox="1">
            <a:spLocks noGrp="1"/>
          </p:cNvSpPr>
          <p:nvPr>
            <p:ph type="title"/>
          </p:nvPr>
        </p:nvSpPr>
        <p:spPr>
          <a:xfrm>
            <a:off x="319750" y="466200"/>
            <a:ext cx="8824249" cy="62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solidFill>
                  <a:srgbClr val="243168"/>
                </a:solidFill>
                <a:latin typeface="Nunito"/>
                <a:ea typeface="Nunito"/>
                <a:cs typeface="Nunito"/>
                <a:sym typeface="Nunito"/>
              </a:rPr>
              <a:t>Universal functions - Trignometric</a:t>
            </a:r>
            <a:endParaRPr sz="3600" dirty="0">
              <a:solidFill>
                <a:srgbClr val="243168"/>
              </a:solidFill>
              <a:latin typeface="Nunito ExtraBold"/>
              <a:ea typeface="Nunito ExtraBold"/>
              <a:cs typeface="Nunito ExtraBold"/>
              <a:sym typeface="Nunito ExtraBold"/>
            </a:endParaRPr>
          </a:p>
        </p:txBody>
      </p:sp>
      <p:pic>
        <p:nvPicPr>
          <p:cNvPr id="118" name="Google Shape;118;p26"/>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19" name="Google Shape;119;p26"/>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120" name="Google Shape;120;p26"/>
          <p:cNvGrpSpPr/>
          <p:nvPr/>
        </p:nvGrpSpPr>
        <p:grpSpPr>
          <a:xfrm>
            <a:off x="0" y="5000700"/>
            <a:ext cx="9144000" cy="142800"/>
            <a:chOff x="0" y="0"/>
            <a:chExt cx="9144000" cy="142800"/>
          </a:xfrm>
        </p:grpSpPr>
        <p:sp>
          <p:nvSpPr>
            <p:cNvPr id="121" name="Google Shape;121;p26"/>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2" name="Google Shape;122;p26"/>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3" name="Google Shape;123;p26"/>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4" name="Google Shape;124;p26"/>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5" name="Google Shape;125;p26"/>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pic>
        <p:nvPicPr>
          <p:cNvPr id="3" name="Picture 2">
            <a:extLst>
              <a:ext uri="{FF2B5EF4-FFF2-40B4-BE49-F238E27FC236}">
                <a16:creationId xmlns:a16="http://schemas.microsoft.com/office/drawing/2014/main" id="{199DD0F8-1C0F-4DDC-B889-0CABC48266D4}"/>
              </a:ext>
            </a:extLst>
          </p:cNvPr>
          <p:cNvPicPr>
            <a:picLocks noChangeAspect="1"/>
          </p:cNvPicPr>
          <p:nvPr/>
        </p:nvPicPr>
        <p:blipFill>
          <a:blip r:embed="rId4"/>
          <a:stretch>
            <a:fillRect/>
          </a:stretch>
        </p:blipFill>
        <p:spPr>
          <a:xfrm>
            <a:off x="1190625" y="1323750"/>
            <a:ext cx="6762750" cy="3314700"/>
          </a:xfrm>
          <a:prstGeom prst="rect">
            <a:avLst/>
          </a:prstGeom>
        </p:spPr>
      </p:pic>
    </p:spTree>
    <p:extLst>
      <p:ext uri="{BB962C8B-B14F-4D97-AF65-F5344CB8AC3E}">
        <p14:creationId xmlns:p14="http://schemas.microsoft.com/office/powerpoint/2010/main" val="150551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6"/>
          <p:cNvSpPr txBox="1">
            <a:spLocks noGrp="1"/>
          </p:cNvSpPr>
          <p:nvPr>
            <p:ph type="title"/>
          </p:nvPr>
        </p:nvSpPr>
        <p:spPr>
          <a:xfrm>
            <a:off x="319750" y="466200"/>
            <a:ext cx="8824249" cy="62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solidFill>
                  <a:srgbClr val="243168"/>
                </a:solidFill>
                <a:latin typeface="Nunito"/>
                <a:ea typeface="Nunito"/>
                <a:cs typeface="Nunito"/>
                <a:sym typeface="Nunito"/>
              </a:rPr>
              <a:t>Universal functions –Statistical </a:t>
            </a:r>
            <a:endParaRPr sz="3600" dirty="0">
              <a:solidFill>
                <a:srgbClr val="243168"/>
              </a:solidFill>
              <a:latin typeface="Nunito ExtraBold"/>
              <a:ea typeface="Nunito ExtraBold"/>
              <a:cs typeface="Nunito ExtraBold"/>
              <a:sym typeface="Nunito ExtraBold"/>
            </a:endParaRPr>
          </a:p>
        </p:txBody>
      </p:sp>
      <p:pic>
        <p:nvPicPr>
          <p:cNvPr id="118" name="Google Shape;118;p26"/>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19" name="Google Shape;119;p26"/>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120" name="Google Shape;120;p26"/>
          <p:cNvGrpSpPr/>
          <p:nvPr/>
        </p:nvGrpSpPr>
        <p:grpSpPr>
          <a:xfrm>
            <a:off x="0" y="5000700"/>
            <a:ext cx="9144000" cy="142800"/>
            <a:chOff x="0" y="0"/>
            <a:chExt cx="9144000" cy="142800"/>
          </a:xfrm>
        </p:grpSpPr>
        <p:sp>
          <p:nvSpPr>
            <p:cNvPr id="121" name="Google Shape;121;p26"/>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2" name="Google Shape;122;p26"/>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3" name="Google Shape;123;p26"/>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4" name="Google Shape;124;p26"/>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5" name="Google Shape;125;p26"/>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
        <p:nvSpPr>
          <p:cNvPr id="13" name="TextBox 12">
            <a:extLst>
              <a:ext uri="{FF2B5EF4-FFF2-40B4-BE49-F238E27FC236}">
                <a16:creationId xmlns:a16="http://schemas.microsoft.com/office/drawing/2014/main" id="{2BE1FEB5-2626-4FCC-BA0A-84304A0FF622}"/>
              </a:ext>
            </a:extLst>
          </p:cNvPr>
          <p:cNvSpPr txBox="1"/>
          <p:nvPr/>
        </p:nvSpPr>
        <p:spPr>
          <a:xfrm>
            <a:off x="2000249" y="1584249"/>
            <a:ext cx="5129213" cy="707886"/>
          </a:xfrm>
          <a:prstGeom prst="rect">
            <a:avLst/>
          </a:prstGeom>
          <a:noFill/>
        </p:spPr>
        <p:txBody>
          <a:bodyPr wrap="square">
            <a:spAutoFit/>
          </a:bodyPr>
          <a:lstStyle/>
          <a:p>
            <a:r>
              <a:rPr lang="en-US" sz="2000" dirty="0">
                <a:solidFill>
                  <a:srgbClr val="273239"/>
                </a:solidFill>
                <a:latin typeface="urw-din"/>
              </a:rPr>
              <a:t>These functions are used to calculate mean, median, variance, minimum of array elements. </a:t>
            </a:r>
            <a:endParaRPr lang="en-IN" sz="2000" dirty="0">
              <a:solidFill>
                <a:srgbClr val="273239"/>
              </a:solidFill>
              <a:latin typeface="urw-din"/>
            </a:endParaRPr>
          </a:p>
        </p:txBody>
      </p:sp>
    </p:spTree>
    <p:extLst>
      <p:ext uri="{BB962C8B-B14F-4D97-AF65-F5344CB8AC3E}">
        <p14:creationId xmlns:p14="http://schemas.microsoft.com/office/powerpoint/2010/main" val="1332661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6"/>
          <p:cNvSpPr txBox="1">
            <a:spLocks noGrp="1"/>
          </p:cNvSpPr>
          <p:nvPr>
            <p:ph type="title"/>
          </p:nvPr>
        </p:nvSpPr>
        <p:spPr>
          <a:xfrm>
            <a:off x="319750" y="466200"/>
            <a:ext cx="8824249" cy="62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solidFill>
                  <a:srgbClr val="243168"/>
                </a:solidFill>
                <a:latin typeface="Nunito"/>
                <a:ea typeface="Nunito"/>
                <a:cs typeface="Nunito"/>
                <a:sym typeface="Nunito"/>
              </a:rPr>
              <a:t>Universal functions –Statistical </a:t>
            </a:r>
            <a:endParaRPr sz="3600" dirty="0">
              <a:solidFill>
                <a:srgbClr val="243168"/>
              </a:solidFill>
              <a:latin typeface="Nunito ExtraBold"/>
              <a:ea typeface="Nunito ExtraBold"/>
              <a:cs typeface="Nunito ExtraBold"/>
              <a:sym typeface="Nunito ExtraBold"/>
            </a:endParaRPr>
          </a:p>
        </p:txBody>
      </p:sp>
      <p:pic>
        <p:nvPicPr>
          <p:cNvPr id="118" name="Google Shape;118;p26"/>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19" name="Google Shape;119;p26"/>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120" name="Google Shape;120;p26"/>
          <p:cNvGrpSpPr/>
          <p:nvPr/>
        </p:nvGrpSpPr>
        <p:grpSpPr>
          <a:xfrm>
            <a:off x="0" y="5000700"/>
            <a:ext cx="9144000" cy="142800"/>
            <a:chOff x="0" y="0"/>
            <a:chExt cx="9144000" cy="142800"/>
          </a:xfrm>
        </p:grpSpPr>
        <p:sp>
          <p:nvSpPr>
            <p:cNvPr id="121" name="Google Shape;121;p26"/>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2" name="Google Shape;122;p26"/>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3" name="Google Shape;123;p26"/>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4" name="Google Shape;124;p26"/>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5" name="Google Shape;125;p26"/>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
        <p:nvSpPr>
          <p:cNvPr id="13" name="TextBox 12">
            <a:extLst>
              <a:ext uri="{FF2B5EF4-FFF2-40B4-BE49-F238E27FC236}">
                <a16:creationId xmlns:a16="http://schemas.microsoft.com/office/drawing/2014/main" id="{2BE1FEB5-2626-4FCC-BA0A-84304A0FF622}"/>
              </a:ext>
            </a:extLst>
          </p:cNvPr>
          <p:cNvSpPr txBox="1"/>
          <p:nvPr/>
        </p:nvSpPr>
        <p:spPr>
          <a:xfrm>
            <a:off x="2000249" y="1584249"/>
            <a:ext cx="5129213" cy="707886"/>
          </a:xfrm>
          <a:prstGeom prst="rect">
            <a:avLst/>
          </a:prstGeom>
          <a:noFill/>
        </p:spPr>
        <p:txBody>
          <a:bodyPr wrap="square">
            <a:spAutoFit/>
          </a:bodyPr>
          <a:lstStyle/>
          <a:p>
            <a:r>
              <a:rPr lang="en-US" sz="2000" dirty="0">
                <a:solidFill>
                  <a:srgbClr val="273239"/>
                </a:solidFill>
                <a:latin typeface="urw-din"/>
              </a:rPr>
              <a:t>These functions are used to calculate mean, median, variance, minimum of array elements. </a:t>
            </a:r>
            <a:endParaRPr lang="en-IN" sz="2000" dirty="0">
              <a:solidFill>
                <a:srgbClr val="273239"/>
              </a:solidFill>
              <a:latin typeface="urw-din"/>
            </a:endParaRPr>
          </a:p>
        </p:txBody>
      </p:sp>
      <p:pic>
        <p:nvPicPr>
          <p:cNvPr id="3" name="Picture 2">
            <a:extLst>
              <a:ext uri="{FF2B5EF4-FFF2-40B4-BE49-F238E27FC236}">
                <a16:creationId xmlns:a16="http://schemas.microsoft.com/office/drawing/2014/main" id="{828DB0E3-0C98-47DB-9AF6-AB77A85084E4}"/>
              </a:ext>
            </a:extLst>
          </p:cNvPr>
          <p:cNvPicPr>
            <a:picLocks noChangeAspect="1"/>
          </p:cNvPicPr>
          <p:nvPr/>
        </p:nvPicPr>
        <p:blipFill>
          <a:blip r:embed="rId4"/>
          <a:stretch>
            <a:fillRect/>
          </a:stretch>
        </p:blipFill>
        <p:spPr>
          <a:xfrm>
            <a:off x="1606154" y="953808"/>
            <a:ext cx="5931692" cy="3826359"/>
          </a:xfrm>
          <a:prstGeom prst="rect">
            <a:avLst/>
          </a:prstGeom>
        </p:spPr>
      </p:pic>
    </p:spTree>
    <p:extLst>
      <p:ext uri="{BB962C8B-B14F-4D97-AF65-F5344CB8AC3E}">
        <p14:creationId xmlns:p14="http://schemas.microsoft.com/office/powerpoint/2010/main" val="936227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6"/>
          <p:cNvSpPr txBox="1">
            <a:spLocks noGrp="1"/>
          </p:cNvSpPr>
          <p:nvPr>
            <p:ph type="title"/>
          </p:nvPr>
        </p:nvSpPr>
        <p:spPr>
          <a:xfrm>
            <a:off x="319750" y="466200"/>
            <a:ext cx="8824249" cy="62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solidFill>
                  <a:srgbClr val="243168"/>
                </a:solidFill>
                <a:latin typeface="Nunito"/>
                <a:ea typeface="Nunito"/>
                <a:cs typeface="Nunito"/>
                <a:sym typeface="Nunito"/>
              </a:rPr>
              <a:t>Universal functions –Bit-twiddling </a:t>
            </a:r>
            <a:endParaRPr sz="3600" dirty="0">
              <a:solidFill>
                <a:srgbClr val="243168"/>
              </a:solidFill>
              <a:latin typeface="Nunito ExtraBold"/>
              <a:ea typeface="Nunito ExtraBold"/>
              <a:cs typeface="Nunito ExtraBold"/>
              <a:sym typeface="Nunito ExtraBold"/>
            </a:endParaRPr>
          </a:p>
        </p:txBody>
      </p:sp>
      <p:pic>
        <p:nvPicPr>
          <p:cNvPr id="118" name="Google Shape;118;p26"/>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19" name="Google Shape;119;p26"/>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120" name="Google Shape;120;p26"/>
          <p:cNvGrpSpPr/>
          <p:nvPr/>
        </p:nvGrpSpPr>
        <p:grpSpPr>
          <a:xfrm>
            <a:off x="0" y="5000700"/>
            <a:ext cx="9144000" cy="142800"/>
            <a:chOff x="0" y="0"/>
            <a:chExt cx="9144000" cy="142800"/>
          </a:xfrm>
        </p:grpSpPr>
        <p:sp>
          <p:nvSpPr>
            <p:cNvPr id="121" name="Google Shape;121;p26"/>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2" name="Google Shape;122;p26"/>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3" name="Google Shape;123;p26"/>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4" name="Google Shape;124;p26"/>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5" name="Google Shape;125;p26"/>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
        <p:nvSpPr>
          <p:cNvPr id="13" name="TextBox 12">
            <a:extLst>
              <a:ext uri="{FF2B5EF4-FFF2-40B4-BE49-F238E27FC236}">
                <a16:creationId xmlns:a16="http://schemas.microsoft.com/office/drawing/2014/main" id="{2BE1FEB5-2626-4FCC-BA0A-84304A0FF622}"/>
              </a:ext>
            </a:extLst>
          </p:cNvPr>
          <p:cNvSpPr txBox="1"/>
          <p:nvPr/>
        </p:nvSpPr>
        <p:spPr>
          <a:xfrm>
            <a:off x="2000249" y="1584249"/>
            <a:ext cx="5129213" cy="2246769"/>
          </a:xfrm>
          <a:prstGeom prst="rect">
            <a:avLst/>
          </a:prstGeom>
          <a:noFill/>
        </p:spPr>
        <p:txBody>
          <a:bodyPr wrap="square">
            <a:spAutoFit/>
          </a:bodyPr>
          <a:lstStyle/>
          <a:p>
            <a:r>
              <a:rPr lang="en-US" sz="2800" b="0" i="0" dirty="0">
                <a:solidFill>
                  <a:srgbClr val="273239"/>
                </a:solidFill>
                <a:effectLst/>
                <a:latin typeface="urw-din"/>
              </a:rPr>
              <a:t>These functions accept integer </a:t>
            </a:r>
            <a:r>
              <a:rPr lang="en-US" sz="2800" dirty="0">
                <a:solidFill>
                  <a:srgbClr val="273239"/>
                </a:solidFill>
                <a:latin typeface="urw-din"/>
              </a:rPr>
              <a:t>values</a:t>
            </a:r>
            <a:r>
              <a:rPr lang="en-US" sz="2800" b="0" i="0" dirty="0">
                <a:solidFill>
                  <a:srgbClr val="273239"/>
                </a:solidFill>
                <a:effectLst/>
                <a:latin typeface="urw-din"/>
              </a:rPr>
              <a:t> as input arguments and perform bitwise operations on binary representations of those integers. It include functions like-</a:t>
            </a:r>
            <a:endParaRPr lang="en-IN" sz="2000" dirty="0">
              <a:solidFill>
                <a:srgbClr val="273239"/>
              </a:solidFill>
              <a:latin typeface="urw-din"/>
            </a:endParaRPr>
          </a:p>
        </p:txBody>
      </p:sp>
    </p:spTree>
    <p:extLst>
      <p:ext uri="{BB962C8B-B14F-4D97-AF65-F5344CB8AC3E}">
        <p14:creationId xmlns:p14="http://schemas.microsoft.com/office/powerpoint/2010/main" val="2821796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6"/>
          <p:cNvSpPr txBox="1">
            <a:spLocks noGrp="1"/>
          </p:cNvSpPr>
          <p:nvPr>
            <p:ph type="title"/>
          </p:nvPr>
        </p:nvSpPr>
        <p:spPr>
          <a:xfrm>
            <a:off x="319750" y="466200"/>
            <a:ext cx="8824249" cy="62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solidFill>
                  <a:srgbClr val="243168"/>
                </a:solidFill>
                <a:latin typeface="Nunito"/>
                <a:ea typeface="Nunito"/>
                <a:cs typeface="Nunito"/>
                <a:sym typeface="Nunito"/>
              </a:rPr>
              <a:t>Universal functions –Statistical </a:t>
            </a:r>
            <a:endParaRPr sz="3600" dirty="0">
              <a:solidFill>
                <a:srgbClr val="243168"/>
              </a:solidFill>
              <a:latin typeface="Nunito ExtraBold"/>
              <a:ea typeface="Nunito ExtraBold"/>
              <a:cs typeface="Nunito ExtraBold"/>
              <a:sym typeface="Nunito ExtraBold"/>
            </a:endParaRPr>
          </a:p>
        </p:txBody>
      </p:sp>
      <p:pic>
        <p:nvPicPr>
          <p:cNvPr id="118" name="Google Shape;118;p26"/>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19" name="Google Shape;119;p26"/>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120" name="Google Shape;120;p26"/>
          <p:cNvGrpSpPr/>
          <p:nvPr/>
        </p:nvGrpSpPr>
        <p:grpSpPr>
          <a:xfrm>
            <a:off x="0" y="5000700"/>
            <a:ext cx="9144000" cy="142800"/>
            <a:chOff x="0" y="0"/>
            <a:chExt cx="9144000" cy="142800"/>
          </a:xfrm>
        </p:grpSpPr>
        <p:sp>
          <p:nvSpPr>
            <p:cNvPr id="121" name="Google Shape;121;p26"/>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2" name="Google Shape;122;p26"/>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3" name="Google Shape;123;p26"/>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4" name="Google Shape;124;p26"/>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5" name="Google Shape;125;p26"/>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pic>
        <p:nvPicPr>
          <p:cNvPr id="4" name="Picture 3">
            <a:extLst>
              <a:ext uri="{FF2B5EF4-FFF2-40B4-BE49-F238E27FC236}">
                <a16:creationId xmlns:a16="http://schemas.microsoft.com/office/drawing/2014/main" id="{D03053DD-C799-4CFB-8B06-84617C356D58}"/>
              </a:ext>
            </a:extLst>
          </p:cNvPr>
          <p:cNvPicPr>
            <a:picLocks noChangeAspect="1"/>
          </p:cNvPicPr>
          <p:nvPr/>
        </p:nvPicPr>
        <p:blipFill>
          <a:blip r:embed="rId4"/>
          <a:stretch>
            <a:fillRect/>
          </a:stretch>
        </p:blipFill>
        <p:spPr>
          <a:xfrm>
            <a:off x="1171878" y="1552800"/>
            <a:ext cx="7119991" cy="2651288"/>
          </a:xfrm>
          <a:prstGeom prst="rect">
            <a:avLst/>
          </a:prstGeom>
        </p:spPr>
      </p:pic>
    </p:spTree>
    <p:extLst>
      <p:ext uri="{BB962C8B-B14F-4D97-AF65-F5344CB8AC3E}">
        <p14:creationId xmlns:p14="http://schemas.microsoft.com/office/powerpoint/2010/main" val="2564040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6"/>
          <p:cNvSpPr txBox="1">
            <a:spLocks noGrp="1"/>
          </p:cNvSpPr>
          <p:nvPr>
            <p:ph type="title"/>
          </p:nvPr>
        </p:nvSpPr>
        <p:spPr>
          <a:xfrm>
            <a:off x="387900" y="523875"/>
            <a:ext cx="8368200" cy="62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solidFill>
                  <a:srgbClr val="243168"/>
                </a:solidFill>
                <a:latin typeface="Nunito"/>
                <a:ea typeface="Nunito"/>
                <a:cs typeface="Nunito"/>
                <a:sym typeface="Nunito"/>
              </a:rPr>
              <a:t>Numpy</a:t>
            </a:r>
            <a:endParaRPr sz="3600" dirty="0">
              <a:solidFill>
                <a:srgbClr val="243168"/>
              </a:solidFill>
              <a:latin typeface="Nunito ExtraBold"/>
              <a:ea typeface="Nunito ExtraBold"/>
              <a:cs typeface="Nunito ExtraBold"/>
              <a:sym typeface="Nunito ExtraBold"/>
            </a:endParaRPr>
          </a:p>
        </p:txBody>
      </p:sp>
      <p:sp>
        <p:nvSpPr>
          <p:cNvPr id="117" name="Google Shape;117;p26"/>
          <p:cNvSpPr txBox="1">
            <a:spLocks noGrp="1"/>
          </p:cNvSpPr>
          <p:nvPr>
            <p:ph type="body" idx="1"/>
          </p:nvPr>
        </p:nvSpPr>
        <p:spPr>
          <a:xfrm>
            <a:off x="478350" y="1319200"/>
            <a:ext cx="8368200" cy="30789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1000"/>
              </a:spcBef>
              <a:spcAft>
                <a:spcPts val="0"/>
              </a:spcAft>
              <a:buClr>
                <a:srgbClr val="434343"/>
              </a:buClr>
              <a:buSzPts val="1800"/>
              <a:buFont typeface="Nunito"/>
              <a:buChar char="●"/>
            </a:pPr>
            <a:r>
              <a:rPr lang="en-US" sz="1800" dirty="0">
                <a:solidFill>
                  <a:srgbClr val="434343"/>
                </a:solidFill>
                <a:latin typeface="Nunito"/>
              </a:rPr>
              <a:t>NumPy is the fundamental package for scientific computing in Python. </a:t>
            </a:r>
          </a:p>
          <a:p>
            <a:pPr marL="457200" lvl="0" indent="-342900" algn="just" rtl="0">
              <a:lnSpc>
                <a:spcPct val="115000"/>
              </a:lnSpc>
              <a:spcBef>
                <a:spcPts val="1000"/>
              </a:spcBef>
              <a:spcAft>
                <a:spcPts val="0"/>
              </a:spcAft>
              <a:buClr>
                <a:srgbClr val="434343"/>
              </a:buClr>
              <a:buSzPts val="1800"/>
              <a:buFont typeface="Nunito"/>
              <a:buChar char="●"/>
            </a:pPr>
            <a:r>
              <a:rPr lang="en-US" sz="1800" dirty="0">
                <a:solidFill>
                  <a:srgbClr val="434343"/>
                </a:solidFill>
                <a:latin typeface="Nunito"/>
              </a:rPr>
              <a:t>It is a Python library that provides a multidimensional array object, various derived objects (such as masked arrays and matrices), and an</a:t>
            </a:r>
          </a:p>
          <a:p>
            <a:pPr marL="457200" lvl="0" indent="-342900" algn="just" rtl="0">
              <a:lnSpc>
                <a:spcPct val="115000"/>
              </a:lnSpc>
              <a:spcBef>
                <a:spcPts val="1000"/>
              </a:spcBef>
              <a:spcAft>
                <a:spcPts val="0"/>
              </a:spcAft>
              <a:buClr>
                <a:srgbClr val="434343"/>
              </a:buClr>
              <a:buSzPts val="1800"/>
              <a:buFont typeface="Nunito"/>
              <a:buChar char="●"/>
            </a:pPr>
            <a:r>
              <a:rPr lang="en-US" sz="1800" dirty="0">
                <a:solidFill>
                  <a:srgbClr val="434343"/>
                </a:solidFill>
                <a:latin typeface="Nunito"/>
              </a:rPr>
              <a:t>assortment of routines for fast operations on arrays, including mathematical, logical, shape manipulation, sorting, selecting, I/O, discrete Fourier transforms, basic linear algebra, basic statistical operations, random simulation and much more.</a:t>
            </a:r>
            <a:endParaRPr lang="en-US" sz="1800" dirty="0">
              <a:solidFill>
                <a:srgbClr val="434343"/>
              </a:solidFill>
              <a:latin typeface="Nunito"/>
              <a:sym typeface="Nunito"/>
            </a:endParaRPr>
          </a:p>
          <a:p>
            <a:pPr marL="0" lvl="0" indent="0" algn="just" rtl="0">
              <a:lnSpc>
                <a:spcPct val="115000"/>
              </a:lnSpc>
              <a:spcBef>
                <a:spcPts val="1000"/>
              </a:spcBef>
              <a:spcAft>
                <a:spcPts val="0"/>
              </a:spcAft>
              <a:buNone/>
            </a:pPr>
            <a:endParaRPr sz="1800" dirty="0">
              <a:solidFill>
                <a:srgbClr val="434343"/>
              </a:solidFill>
              <a:latin typeface="Nunito"/>
              <a:ea typeface="Nunito"/>
              <a:cs typeface="Nunito"/>
              <a:sym typeface="Nunito"/>
            </a:endParaRPr>
          </a:p>
          <a:p>
            <a:pPr marL="0" lvl="0" indent="0" algn="just" rtl="0">
              <a:lnSpc>
                <a:spcPct val="115000"/>
              </a:lnSpc>
              <a:spcBef>
                <a:spcPts val="1000"/>
              </a:spcBef>
              <a:spcAft>
                <a:spcPts val="1000"/>
              </a:spcAft>
              <a:buClr>
                <a:srgbClr val="888888"/>
              </a:buClr>
              <a:buSzPts val="1750"/>
              <a:buFont typeface="Arial"/>
              <a:buNone/>
            </a:pPr>
            <a:endParaRPr sz="1800" dirty="0">
              <a:solidFill>
                <a:srgbClr val="434343"/>
              </a:solidFill>
              <a:latin typeface="Nunito"/>
              <a:ea typeface="Nunito"/>
              <a:cs typeface="Nunito"/>
              <a:sym typeface="Nunito"/>
            </a:endParaRPr>
          </a:p>
        </p:txBody>
      </p:sp>
      <p:pic>
        <p:nvPicPr>
          <p:cNvPr id="118" name="Google Shape;118;p26"/>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19" name="Google Shape;119;p26"/>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120" name="Google Shape;120;p26"/>
          <p:cNvGrpSpPr/>
          <p:nvPr/>
        </p:nvGrpSpPr>
        <p:grpSpPr>
          <a:xfrm>
            <a:off x="0" y="5000700"/>
            <a:ext cx="9144000" cy="142800"/>
            <a:chOff x="0" y="0"/>
            <a:chExt cx="9144000" cy="142800"/>
          </a:xfrm>
        </p:grpSpPr>
        <p:sp>
          <p:nvSpPr>
            <p:cNvPr id="121" name="Google Shape;121;p26"/>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2" name="Google Shape;122;p26"/>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3" name="Google Shape;123;p26"/>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4" name="Google Shape;124;p26"/>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5" name="Google Shape;125;p26"/>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6"/>
          <p:cNvSpPr txBox="1">
            <a:spLocks noGrp="1"/>
          </p:cNvSpPr>
          <p:nvPr>
            <p:ph type="title"/>
          </p:nvPr>
        </p:nvSpPr>
        <p:spPr>
          <a:xfrm>
            <a:off x="319750" y="466200"/>
            <a:ext cx="8824249" cy="62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solidFill>
                  <a:srgbClr val="243168"/>
                </a:solidFill>
                <a:latin typeface="Nunito"/>
                <a:ea typeface="Nunito"/>
                <a:cs typeface="Nunito"/>
                <a:sym typeface="Nunito"/>
              </a:rPr>
              <a:t>Arrays with structured data</a:t>
            </a:r>
            <a:endParaRPr sz="3600" dirty="0">
              <a:solidFill>
                <a:srgbClr val="243168"/>
              </a:solidFill>
              <a:latin typeface="Nunito ExtraBold"/>
              <a:ea typeface="Nunito ExtraBold"/>
              <a:cs typeface="Nunito ExtraBold"/>
              <a:sym typeface="Nunito ExtraBold"/>
            </a:endParaRPr>
          </a:p>
        </p:txBody>
      </p:sp>
      <p:pic>
        <p:nvPicPr>
          <p:cNvPr id="118" name="Google Shape;118;p26"/>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19" name="Google Shape;119;p26"/>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120" name="Google Shape;120;p26"/>
          <p:cNvGrpSpPr/>
          <p:nvPr/>
        </p:nvGrpSpPr>
        <p:grpSpPr>
          <a:xfrm>
            <a:off x="0" y="5000700"/>
            <a:ext cx="9144000" cy="142800"/>
            <a:chOff x="0" y="0"/>
            <a:chExt cx="9144000" cy="142800"/>
          </a:xfrm>
        </p:grpSpPr>
        <p:sp>
          <p:nvSpPr>
            <p:cNvPr id="121" name="Google Shape;121;p26"/>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2" name="Google Shape;122;p26"/>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3" name="Google Shape;123;p26"/>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4" name="Google Shape;124;p26"/>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5" name="Google Shape;125;p26"/>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
        <p:nvSpPr>
          <p:cNvPr id="13" name="TextBox 12">
            <a:extLst>
              <a:ext uri="{FF2B5EF4-FFF2-40B4-BE49-F238E27FC236}">
                <a16:creationId xmlns:a16="http://schemas.microsoft.com/office/drawing/2014/main" id="{AC4E8931-60B1-4FB8-845E-0D8388DD7A0F}"/>
              </a:ext>
            </a:extLst>
          </p:cNvPr>
          <p:cNvSpPr txBox="1"/>
          <p:nvPr/>
        </p:nvSpPr>
        <p:spPr>
          <a:xfrm>
            <a:off x="571501" y="1563450"/>
            <a:ext cx="8272461" cy="2308324"/>
          </a:xfrm>
          <a:prstGeom prst="rect">
            <a:avLst/>
          </a:prstGeom>
          <a:noFill/>
        </p:spPr>
        <p:txBody>
          <a:bodyPr wrap="square">
            <a:spAutoFit/>
          </a:bodyPr>
          <a:lstStyle/>
          <a:p>
            <a:pPr marL="457200" indent="-457200">
              <a:buFont typeface="Arial" panose="020B0604020202020204" pitchFamily="34" charset="0"/>
              <a:buChar char="•"/>
            </a:pPr>
            <a:r>
              <a:rPr lang="en-US" sz="2400" dirty="0" err="1">
                <a:solidFill>
                  <a:srgbClr val="273239"/>
                </a:solidFill>
                <a:latin typeface="urw-din"/>
              </a:rPr>
              <a:t>Numpy’s</a:t>
            </a:r>
            <a:r>
              <a:rPr lang="en-US" sz="2400" dirty="0">
                <a:solidFill>
                  <a:srgbClr val="273239"/>
                </a:solidFill>
                <a:latin typeface="urw-din"/>
              </a:rPr>
              <a:t> Structured Array is similar to Struct in C.</a:t>
            </a:r>
          </a:p>
          <a:p>
            <a:pPr marL="457200" indent="-457200">
              <a:buFont typeface="Arial" panose="020B0604020202020204" pitchFamily="34" charset="0"/>
              <a:buChar char="•"/>
            </a:pPr>
            <a:r>
              <a:rPr lang="en-US" sz="2400" dirty="0">
                <a:solidFill>
                  <a:srgbClr val="273239"/>
                </a:solidFill>
                <a:latin typeface="urw-din"/>
              </a:rPr>
              <a:t> It is used for grouping data of different types and sizes. </a:t>
            </a:r>
          </a:p>
          <a:p>
            <a:pPr marL="457200" indent="-457200">
              <a:buFont typeface="Arial" panose="020B0604020202020204" pitchFamily="34" charset="0"/>
              <a:buChar char="•"/>
            </a:pPr>
            <a:r>
              <a:rPr lang="en-US" sz="2400" dirty="0">
                <a:solidFill>
                  <a:srgbClr val="273239"/>
                </a:solidFill>
                <a:latin typeface="urw-din"/>
              </a:rPr>
              <a:t>Structure array uses data containers called fields. </a:t>
            </a:r>
          </a:p>
          <a:p>
            <a:pPr marL="457200" indent="-457200">
              <a:buFont typeface="Arial" panose="020B0604020202020204" pitchFamily="34" charset="0"/>
              <a:buChar char="•"/>
            </a:pPr>
            <a:r>
              <a:rPr lang="en-US" sz="2400" dirty="0">
                <a:solidFill>
                  <a:srgbClr val="273239"/>
                </a:solidFill>
                <a:latin typeface="urw-din"/>
              </a:rPr>
              <a:t>Each data field can contain data of any type and size. </a:t>
            </a:r>
          </a:p>
          <a:p>
            <a:pPr marL="457200" indent="-457200">
              <a:buFont typeface="Arial" panose="020B0604020202020204" pitchFamily="34" charset="0"/>
              <a:buChar char="•"/>
            </a:pPr>
            <a:r>
              <a:rPr lang="en-US" sz="2400" dirty="0">
                <a:solidFill>
                  <a:srgbClr val="273239"/>
                </a:solidFill>
                <a:latin typeface="urw-din"/>
              </a:rPr>
              <a:t>Array elements can be accessed with the help of dot notation.</a:t>
            </a:r>
            <a:endParaRPr lang="en-IN" sz="2400" dirty="0">
              <a:solidFill>
                <a:srgbClr val="273239"/>
              </a:solidFill>
              <a:latin typeface="urw-din"/>
            </a:endParaRPr>
          </a:p>
        </p:txBody>
      </p:sp>
    </p:spTree>
    <p:extLst>
      <p:ext uri="{BB962C8B-B14F-4D97-AF65-F5344CB8AC3E}">
        <p14:creationId xmlns:p14="http://schemas.microsoft.com/office/powerpoint/2010/main" val="95530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6"/>
          <p:cNvSpPr txBox="1">
            <a:spLocks noGrp="1"/>
          </p:cNvSpPr>
          <p:nvPr>
            <p:ph type="title"/>
          </p:nvPr>
        </p:nvSpPr>
        <p:spPr>
          <a:xfrm>
            <a:off x="319750" y="466200"/>
            <a:ext cx="8824249" cy="62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solidFill>
                  <a:srgbClr val="243168"/>
                </a:solidFill>
                <a:latin typeface="Nunito"/>
                <a:ea typeface="Nunito"/>
                <a:cs typeface="Nunito"/>
                <a:sym typeface="Nunito"/>
              </a:rPr>
              <a:t>Arrays with structured data</a:t>
            </a:r>
            <a:endParaRPr sz="3600" dirty="0">
              <a:solidFill>
                <a:srgbClr val="243168"/>
              </a:solidFill>
              <a:latin typeface="Nunito ExtraBold"/>
              <a:ea typeface="Nunito ExtraBold"/>
              <a:cs typeface="Nunito ExtraBold"/>
              <a:sym typeface="Nunito ExtraBold"/>
            </a:endParaRPr>
          </a:p>
        </p:txBody>
      </p:sp>
      <p:pic>
        <p:nvPicPr>
          <p:cNvPr id="118" name="Google Shape;118;p26"/>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19" name="Google Shape;119;p26"/>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120" name="Google Shape;120;p26"/>
          <p:cNvGrpSpPr/>
          <p:nvPr/>
        </p:nvGrpSpPr>
        <p:grpSpPr>
          <a:xfrm>
            <a:off x="0" y="5000700"/>
            <a:ext cx="9144000" cy="142800"/>
            <a:chOff x="0" y="0"/>
            <a:chExt cx="9144000" cy="142800"/>
          </a:xfrm>
        </p:grpSpPr>
        <p:sp>
          <p:nvSpPr>
            <p:cNvPr id="121" name="Google Shape;121;p26"/>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2" name="Google Shape;122;p26"/>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3" name="Google Shape;123;p26"/>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4" name="Google Shape;124;p26"/>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5" name="Google Shape;125;p26"/>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
        <p:nvSpPr>
          <p:cNvPr id="13" name="TextBox 12">
            <a:extLst>
              <a:ext uri="{FF2B5EF4-FFF2-40B4-BE49-F238E27FC236}">
                <a16:creationId xmlns:a16="http://schemas.microsoft.com/office/drawing/2014/main" id="{AC4E8931-60B1-4FB8-845E-0D8388DD7A0F}"/>
              </a:ext>
            </a:extLst>
          </p:cNvPr>
          <p:cNvSpPr txBox="1"/>
          <p:nvPr/>
        </p:nvSpPr>
        <p:spPr>
          <a:xfrm>
            <a:off x="319750" y="1353675"/>
            <a:ext cx="8616986" cy="3108543"/>
          </a:xfrm>
          <a:prstGeom prst="rect">
            <a:avLst/>
          </a:prstGeom>
          <a:noFill/>
        </p:spPr>
        <p:txBody>
          <a:bodyPr wrap="square">
            <a:spAutoFit/>
          </a:bodyPr>
          <a:lstStyle/>
          <a:p>
            <a:pPr algn="l" fontAlgn="base">
              <a:buFont typeface="Arial" panose="020B0604020202020204" pitchFamily="34" charset="0"/>
              <a:buChar char="•"/>
            </a:pPr>
            <a:r>
              <a:rPr lang="en-US" sz="2400" dirty="0">
                <a:solidFill>
                  <a:srgbClr val="202124"/>
                </a:solidFill>
                <a:latin typeface="arial" panose="020B0604020202020204" pitchFamily="34" charset="0"/>
              </a:rPr>
              <a:t> All structs in array have same number of fields.</a:t>
            </a:r>
          </a:p>
          <a:p>
            <a:pPr algn="l" fontAlgn="base">
              <a:buFont typeface="Arial" panose="020B0604020202020204" pitchFamily="34" charset="0"/>
              <a:buChar char="•"/>
            </a:pPr>
            <a:endParaRPr lang="en-US" sz="2400" dirty="0">
              <a:solidFill>
                <a:srgbClr val="202124"/>
              </a:solidFill>
              <a:latin typeface="arial" panose="020B0604020202020204" pitchFamily="34" charset="0"/>
            </a:endParaRPr>
          </a:p>
          <a:p>
            <a:pPr algn="l" fontAlgn="base">
              <a:buFont typeface="Arial" panose="020B0604020202020204" pitchFamily="34" charset="0"/>
              <a:buChar char="•"/>
            </a:pPr>
            <a:r>
              <a:rPr lang="en-US" sz="2400" dirty="0">
                <a:solidFill>
                  <a:srgbClr val="202124"/>
                </a:solidFill>
                <a:latin typeface="arial" panose="020B0604020202020204" pitchFamily="34" charset="0"/>
              </a:rPr>
              <a:t> All structs have same fields names.</a:t>
            </a:r>
          </a:p>
          <a:p>
            <a:pPr algn="l" fontAlgn="base">
              <a:buFont typeface="Arial" panose="020B0604020202020204" pitchFamily="34" charset="0"/>
              <a:buChar char="•"/>
            </a:pPr>
            <a:endParaRPr lang="en-US" sz="2400" dirty="0">
              <a:solidFill>
                <a:srgbClr val="202124"/>
              </a:solidFill>
              <a:latin typeface="arial" panose="020B0604020202020204" pitchFamily="34" charset="0"/>
            </a:endParaRPr>
          </a:p>
          <a:p>
            <a:pPr algn="l" fontAlgn="base">
              <a:buFont typeface="Arial" panose="020B0604020202020204" pitchFamily="34" charset="0"/>
              <a:buChar char="•"/>
            </a:pPr>
            <a:r>
              <a:rPr lang="en-US" sz="2400" dirty="0">
                <a:solidFill>
                  <a:srgbClr val="202124"/>
                </a:solidFill>
                <a:latin typeface="arial" panose="020B0604020202020204" pitchFamily="34" charset="0"/>
              </a:rPr>
              <a:t> A data type object (an instance of </a:t>
            </a:r>
            <a:r>
              <a:rPr lang="en-US" sz="2400" dirty="0" err="1">
                <a:solidFill>
                  <a:srgbClr val="202124"/>
                </a:solidFill>
                <a:latin typeface="arial" panose="020B0604020202020204" pitchFamily="34" charset="0"/>
              </a:rPr>
              <a:t>numpy</a:t>
            </a:r>
            <a:r>
              <a:rPr lang="en-US" sz="2400" dirty="0">
                <a:solidFill>
                  <a:srgbClr val="202124"/>
                </a:solidFill>
                <a:latin typeface="arial" panose="020B0604020202020204" pitchFamily="34" charset="0"/>
              </a:rPr>
              <a:t>. </a:t>
            </a:r>
            <a:r>
              <a:rPr lang="en-US" sz="2400" dirty="0" err="1">
                <a:solidFill>
                  <a:srgbClr val="202124"/>
                </a:solidFill>
                <a:latin typeface="arial" panose="020B0604020202020204" pitchFamily="34" charset="0"/>
              </a:rPr>
              <a:t>dtype</a:t>
            </a:r>
            <a:r>
              <a:rPr lang="en-US" sz="2400" dirty="0">
                <a:solidFill>
                  <a:srgbClr val="202124"/>
                </a:solidFill>
                <a:latin typeface="arial" panose="020B0604020202020204" pitchFamily="34" charset="0"/>
              </a:rPr>
              <a:t> class) describes how the bytes in the fixed-size block of memory corresponding to an array item should be interpreted.</a:t>
            </a:r>
          </a:p>
          <a:p>
            <a:endParaRPr lang="en-IN" sz="2800" dirty="0">
              <a:solidFill>
                <a:srgbClr val="273239"/>
              </a:solidFill>
              <a:latin typeface="urw-din"/>
            </a:endParaRPr>
          </a:p>
        </p:txBody>
      </p:sp>
    </p:spTree>
    <p:extLst>
      <p:ext uri="{BB962C8B-B14F-4D97-AF65-F5344CB8AC3E}">
        <p14:creationId xmlns:p14="http://schemas.microsoft.com/office/powerpoint/2010/main" val="788070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C37535-E95E-4A53-82E5-618BFDA217FD}"/>
              </a:ext>
            </a:extLst>
          </p:cNvPr>
          <p:cNvSpPr>
            <a:spLocks noGrp="1"/>
          </p:cNvSpPr>
          <p:nvPr>
            <p:ph type="body" idx="1"/>
          </p:nvPr>
        </p:nvSpPr>
        <p:spPr>
          <a:xfrm>
            <a:off x="1586062" y="446837"/>
            <a:ext cx="5971875" cy="4496637"/>
          </a:xfrm>
        </p:spPr>
        <p:txBody>
          <a:bodyPr>
            <a:normAutofit/>
          </a:bodyPr>
          <a:lstStyle/>
          <a:p>
            <a:r>
              <a:rPr lang="en-IN" sz="1200" b="1" dirty="0">
                <a:solidFill>
                  <a:schemeClr val="bg1">
                    <a:lumMod val="50000"/>
                  </a:schemeClr>
                </a:solidFill>
              </a:rPr>
              <a:t># Python program to demonstrate # Structured array</a:t>
            </a:r>
          </a:p>
          <a:p>
            <a:r>
              <a:rPr lang="en-IN" sz="1200" b="1" dirty="0">
                <a:solidFill>
                  <a:schemeClr val="bg1">
                    <a:lumMod val="50000"/>
                  </a:schemeClr>
                </a:solidFill>
              </a:rPr>
              <a:t> </a:t>
            </a:r>
          </a:p>
          <a:p>
            <a:r>
              <a:rPr lang="en-IN" sz="1200" b="1" dirty="0">
                <a:solidFill>
                  <a:schemeClr val="bg1">
                    <a:lumMod val="50000"/>
                  </a:schemeClr>
                </a:solidFill>
              </a:rPr>
              <a:t> </a:t>
            </a:r>
          </a:p>
          <a:p>
            <a:r>
              <a:rPr lang="en-IN" sz="1200" b="1" dirty="0">
                <a:solidFill>
                  <a:schemeClr val="bg1">
                    <a:lumMod val="50000"/>
                  </a:schemeClr>
                </a:solidFill>
              </a:rPr>
              <a:t>import </a:t>
            </a:r>
            <a:r>
              <a:rPr lang="en-IN" sz="1200" b="1" dirty="0" err="1">
                <a:solidFill>
                  <a:schemeClr val="bg1">
                    <a:lumMod val="50000"/>
                  </a:schemeClr>
                </a:solidFill>
              </a:rPr>
              <a:t>numpy</a:t>
            </a:r>
            <a:r>
              <a:rPr lang="en-IN" sz="1200" b="1" dirty="0">
                <a:solidFill>
                  <a:schemeClr val="bg1">
                    <a:lumMod val="50000"/>
                  </a:schemeClr>
                </a:solidFill>
              </a:rPr>
              <a:t> as np</a:t>
            </a:r>
          </a:p>
          <a:p>
            <a:r>
              <a:rPr lang="en-IN" sz="1200" b="1" dirty="0">
                <a:solidFill>
                  <a:schemeClr val="bg1">
                    <a:lumMod val="50000"/>
                  </a:schemeClr>
                </a:solidFill>
              </a:rPr>
              <a:t> </a:t>
            </a:r>
          </a:p>
          <a:p>
            <a:r>
              <a:rPr lang="en-IN" sz="1200" b="1" dirty="0">
                <a:solidFill>
                  <a:schemeClr val="bg1">
                    <a:lumMod val="50000"/>
                  </a:schemeClr>
                </a:solidFill>
              </a:rPr>
              <a:t> </a:t>
            </a:r>
          </a:p>
          <a:p>
            <a:r>
              <a:rPr lang="en-IN" sz="1200" b="1" dirty="0">
                <a:solidFill>
                  <a:schemeClr val="bg1">
                    <a:lumMod val="50000"/>
                  </a:schemeClr>
                </a:solidFill>
              </a:rPr>
              <a:t>a = </a:t>
            </a:r>
            <a:r>
              <a:rPr lang="en-IN" sz="1200" b="1" dirty="0" err="1">
                <a:solidFill>
                  <a:schemeClr val="bg1">
                    <a:lumMod val="50000"/>
                  </a:schemeClr>
                </a:solidFill>
              </a:rPr>
              <a:t>np.array</a:t>
            </a:r>
            <a:r>
              <a:rPr lang="en-IN" sz="1200" b="1" dirty="0">
                <a:solidFill>
                  <a:schemeClr val="bg1">
                    <a:lumMod val="50000"/>
                  </a:schemeClr>
                </a:solidFill>
              </a:rPr>
              <a:t>([('Sana', 2, 21.0), ('Mansi', 7, 29.0)],</a:t>
            </a:r>
          </a:p>
          <a:p>
            <a:r>
              <a:rPr lang="en-IN" sz="1200" b="1" dirty="0">
                <a:solidFill>
                  <a:schemeClr val="bg1">
                    <a:lumMod val="50000"/>
                  </a:schemeClr>
                </a:solidFill>
              </a:rPr>
              <a:t>       </a:t>
            </a:r>
            <a:r>
              <a:rPr lang="en-IN" sz="1200" b="1" dirty="0" err="1">
                <a:solidFill>
                  <a:schemeClr val="bg1">
                    <a:lumMod val="50000"/>
                  </a:schemeClr>
                </a:solidFill>
              </a:rPr>
              <a:t>dtype</a:t>
            </a:r>
            <a:r>
              <a:rPr lang="en-IN" sz="1200" b="1" dirty="0">
                <a:solidFill>
                  <a:schemeClr val="bg1">
                    <a:lumMod val="50000"/>
                  </a:schemeClr>
                </a:solidFill>
              </a:rPr>
              <a:t>=[('name', (</a:t>
            </a:r>
            <a:r>
              <a:rPr lang="en-IN" sz="1200" b="1" dirty="0" err="1">
                <a:solidFill>
                  <a:schemeClr val="bg1">
                    <a:lumMod val="50000"/>
                  </a:schemeClr>
                </a:solidFill>
              </a:rPr>
              <a:t>np.str</a:t>
            </a:r>
            <a:r>
              <a:rPr lang="en-IN" sz="1200" b="1" dirty="0">
                <a:solidFill>
                  <a:schemeClr val="bg1">
                    <a:lumMod val="50000"/>
                  </a:schemeClr>
                </a:solidFill>
              </a:rPr>
              <a:t>_, 10)), ('age', np.int32), ('weight', np.float64)])</a:t>
            </a:r>
          </a:p>
          <a:p>
            <a:r>
              <a:rPr lang="en-IN" sz="1200" b="1" dirty="0">
                <a:solidFill>
                  <a:schemeClr val="bg1">
                    <a:lumMod val="50000"/>
                  </a:schemeClr>
                </a:solidFill>
              </a:rPr>
              <a:t>              </a:t>
            </a:r>
          </a:p>
          <a:p>
            <a:r>
              <a:rPr lang="en-IN" sz="1200" b="1" dirty="0">
                <a:solidFill>
                  <a:schemeClr val="bg1">
                    <a:lumMod val="50000"/>
                  </a:schemeClr>
                </a:solidFill>
              </a:rPr>
              <a:t># Sorting according to the name</a:t>
            </a:r>
          </a:p>
          <a:p>
            <a:r>
              <a:rPr lang="en-IN" sz="1200" b="1" dirty="0">
                <a:solidFill>
                  <a:schemeClr val="bg1">
                    <a:lumMod val="50000"/>
                  </a:schemeClr>
                </a:solidFill>
              </a:rPr>
              <a:t>b = </a:t>
            </a:r>
            <a:r>
              <a:rPr lang="en-IN" sz="1200" b="1" dirty="0" err="1">
                <a:solidFill>
                  <a:schemeClr val="bg1">
                    <a:lumMod val="50000"/>
                  </a:schemeClr>
                </a:solidFill>
              </a:rPr>
              <a:t>np.sort</a:t>
            </a:r>
            <a:r>
              <a:rPr lang="en-IN" sz="1200" b="1" dirty="0">
                <a:solidFill>
                  <a:schemeClr val="bg1">
                    <a:lumMod val="50000"/>
                  </a:schemeClr>
                </a:solidFill>
              </a:rPr>
              <a:t>(a, order='name')</a:t>
            </a:r>
          </a:p>
          <a:p>
            <a:r>
              <a:rPr lang="en-IN" sz="1200" b="1" dirty="0">
                <a:solidFill>
                  <a:schemeClr val="bg1">
                    <a:lumMod val="50000"/>
                  </a:schemeClr>
                </a:solidFill>
              </a:rPr>
              <a:t>print('Sorting according to the name', b)</a:t>
            </a:r>
          </a:p>
          <a:p>
            <a:r>
              <a:rPr lang="en-IN" sz="1200" b="1" dirty="0">
                <a:solidFill>
                  <a:schemeClr val="bg1">
                    <a:lumMod val="50000"/>
                  </a:schemeClr>
                </a:solidFill>
              </a:rPr>
              <a:t> </a:t>
            </a:r>
          </a:p>
          <a:p>
            <a:r>
              <a:rPr lang="en-IN" sz="1200" b="1" dirty="0">
                <a:solidFill>
                  <a:schemeClr val="bg1">
                    <a:lumMod val="50000"/>
                  </a:schemeClr>
                </a:solidFill>
              </a:rPr>
              <a:t># Sorting according to the age</a:t>
            </a:r>
          </a:p>
          <a:p>
            <a:r>
              <a:rPr lang="en-IN" sz="1200" b="1" dirty="0">
                <a:solidFill>
                  <a:schemeClr val="bg1">
                    <a:lumMod val="50000"/>
                  </a:schemeClr>
                </a:solidFill>
              </a:rPr>
              <a:t>b = </a:t>
            </a:r>
            <a:r>
              <a:rPr lang="en-IN" sz="1200" b="1" dirty="0" err="1">
                <a:solidFill>
                  <a:schemeClr val="bg1">
                    <a:lumMod val="50000"/>
                  </a:schemeClr>
                </a:solidFill>
              </a:rPr>
              <a:t>np.sort</a:t>
            </a:r>
            <a:r>
              <a:rPr lang="en-IN" sz="1200" b="1" dirty="0">
                <a:solidFill>
                  <a:schemeClr val="bg1">
                    <a:lumMod val="50000"/>
                  </a:schemeClr>
                </a:solidFill>
              </a:rPr>
              <a:t>(a, order='age')</a:t>
            </a:r>
          </a:p>
          <a:p>
            <a:r>
              <a:rPr lang="en-IN" sz="1200" b="1" dirty="0">
                <a:solidFill>
                  <a:schemeClr val="bg1">
                    <a:lumMod val="50000"/>
                  </a:schemeClr>
                </a:solidFill>
              </a:rPr>
              <a:t>print('\</a:t>
            </a:r>
            <a:r>
              <a:rPr lang="en-IN" sz="1200" b="1" dirty="0" err="1">
                <a:solidFill>
                  <a:schemeClr val="bg1">
                    <a:lumMod val="50000"/>
                  </a:schemeClr>
                </a:solidFill>
              </a:rPr>
              <a:t>nSorting</a:t>
            </a:r>
            <a:r>
              <a:rPr lang="en-IN" sz="1200" b="1" dirty="0">
                <a:solidFill>
                  <a:schemeClr val="bg1">
                    <a:lumMod val="50000"/>
                  </a:schemeClr>
                </a:solidFill>
              </a:rPr>
              <a:t> according to the age', b)</a:t>
            </a:r>
          </a:p>
        </p:txBody>
      </p:sp>
    </p:spTree>
    <p:extLst>
      <p:ext uri="{BB962C8B-B14F-4D97-AF65-F5344CB8AC3E}">
        <p14:creationId xmlns:p14="http://schemas.microsoft.com/office/powerpoint/2010/main" val="3792599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6"/>
          <p:cNvSpPr txBox="1">
            <a:spLocks noGrp="1"/>
          </p:cNvSpPr>
          <p:nvPr>
            <p:ph type="title"/>
          </p:nvPr>
        </p:nvSpPr>
        <p:spPr>
          <a:xfrm>
            <a:off x="319750" y="466200"/>
            <a:ext cx="8824249" cy="62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solidFill>
                  <a:srgbClr val="243168"/>
                </a:solidFill>
                <a:latin typeface="Nunito"/>
                <a:ea typeface="Nunito"/>
                <a:cs typeface="Nunito"/>
                <a:sym typeface="Nunito"/>
              </a:rPr>
              <a:t>Changing shape in an array</a:t>
            </a:r>
            <a:endParaRPr sz="3600" dirty="0">
              <a:solidFill>
                <a:srgbClr val="243168"/>
              </a:solidFill>
              <a:latin typeface="Nunito ExtraBold"/>
              <a:ea typeface="Nunito ExtraBold"/>
              <a:cs typeface="Nunito ExtraBold"/>
              <a:sym typeface="Nunito ExtraBold"/>
            </a:endParaRPr>
          </a:p>
        </p:txBody>
      </p:sp>
      <p:pic>
        <p:nvPicPr>
          <p:cNvPr id="118" name="Google Shape;118;p26"/>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19" name="Google Shape;119;p26"/>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120" name="Google Shape;120;p26"/>
          <p:cNvGrpSpPr/>
          <p:nvPr/>
        </p:nvGrpSpPr>
        <p:grpSpPr>
          <a:xfrm>
            <a:off x="0" y="5000700"/>
            <a:ext cx="9144000" cy="142800"/>
            <a:chOff x="0" y="0"/>
            <a:chExt cx="9144000" cy="142800"/>
          </a:xfrm>
        </p:grpSpPr>
        <p:sp>
          <p:nvSpPr>
            <p:cNvPr id="121" name="Google Shape;121;p26"/>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2" name="Google Shape;122;p26"/>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3" name="Google Shape;123;p26"/>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4" name="Google Shape;124;p26"/>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5" name="Google Shape;125;p26"/>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pic>
        <p:nvPicPr>
          <p:cNvPr id="3" name="Picture 2">
            <a:extLst>
              <a:ext uri="{FF2B5EF4-FFF2-40B4-BE49-F238E27FC236}">
                <a16:creationId xmlns:a16="http://schemas.microsoft.com/office/drawing/2014/main" id="{CA000D78-2831-41AC-B042-C97D2E573631}"/>
              </a:ext>
            </a:extLst>
          </p:cNvPr>
          <p:cNvPicPr>
            <a:picLocks noChangeAspect="1"/>
          </p:cNvPicPr>
          <p:nvPr/>
        </p:nvPicPr>
        <p:blipFill>
          <a:blip r:embed="rId4"/>
          <a:stretch>
            <a:fillRect/>
          </a:stretch>
        </p:blipFill>
        <p:spPr>
          <a:xfrm>
            <a:off x="75362" y="1847888"/>
            <a:ext cx="9048750" cy="1857375"/>
          </a:xfrm>
          <a:prstGeom prst="rect">
            <a:avLst/>
          </a:prstGeom>
        </p:spPr>
      </p:pic>
    </p:spTree>
    <p:extLst>
      <p:ext uri="{BB962C8B-B14F-4D97-AF65-F5344CB8AC3E}">
        <p14:creationId xmlns:p14="http://schemas.microsoft.com/office/powerpoint/2010/main" val="1758997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6"/>
          <p:cNvSpPr txBox="1">
            <a:spLocks noGrp="1"/>
          </p:cNvSpPr>
          <p:nvPr>
            <p:ph type="title"/>
          </p:nvPr>
        </p:nvSpPr>
        <p:spPr>
          <a:xfrm>
            <a:off x="319750" y="466200"/>
            <a:ext cx="8824249" cy="62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solidFill>
                  <a:srgbClr val="243168"/>
                </a:solidFill>
                <a:latin typeface="Nunito"/>
                <a:ea typeface="Nunito"/>
                <a:cs typeface="Nunito"/>
                <a:sym typeface="Nunito"/>
              </a:rPr>
              <a:t>Array broadcasting</a:t>
            </a:r>
            <a:endParaRPr sz="3600" dirty="0">
              <a:solidFill>
                <a:srgbClr val="243168"/>
              </a:solidFill>
              <a:latin typeface="Nunito ExtraBold"/>
              <a:ea typeface="Nunito ExtraBold"/>
              <a:cs typeface="Nunito ExtraBold"/>
              <a:sym typeface="Nunito ExtraBold"/>
            </a:endParaRPr>
          </a:p>
        </p:txBody>
      </p:sp>
      <p:pic>
        <p:nvPicPr>
          <p:cNvPr id="118" name="Google Shape;118;p26"/>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19" name="Google Shape;119;p26"/>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120" name="Google Shape;120;p26"/>
          <p:cNvGrpSpPr/>
          <p:nvPr/>
        </p:nvGrpSpPr>
        <p:grpSpPr>
          <a:xfrm>
            <a:off x="0" y="5000700"/>
            <a:ext cx="9144000" cy="142800"/>
            <a:chOff x="0" y="0"/>
            <a:chExt cx="9144000" cy="142800"/>
          </a:xfrm>
        </p:grpSpPr>
        <p:sp>
          <p:nvSpPr>
            <p:cNvPr id="121" name="Google Shape;121;p26"/>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2" name="Google Shape;122;p26"/>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3" name="Google Shape;123;p26"/>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4" name="Google Shape;124;p26"/>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5" name="Google Shape;125;p26"/>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
        <p:nvSpPr>
          <p:cNvPr id="11" name="TextBox 10">
            <a:extLst>
              <a:ext uri="{FF2B5EF4-FFF2-40B4-BE49-F238E27FC236}">
                <a16:creationId xmlns:a16="http://schemas.microsoft.com/office/drawing/2014/main" id="{DD7F1697-7D9C-4F44-8F6E-ED5E6A6482B8}"/>
              </a:ext>
            </a:extLst>
          </p:cNvPr>
          <p:cNvSpPr txBox="1"/>
          <p:nvPr/>
        </p:nvSpPr>
        <p:spPr>
          <a:xfrm>
            <a:off x="514350" y="1683968"/>
            <a:ext cx="7558088" cy="2554545"/>
          </a:xfrm>
          <a:prstGeom prst="rect">
            <a:avLst/>
          </a:prstGeom>
          <a:noFill/>
        </p:spPr>
        <p:txBody>
          <a:bodyPr wrap="square">
            <a:spAutoFit/>
          </a:bodyPr>
          <a:lstStyle/>
          <a:p>
            <a:pPr marL="457200" indent="-457200">
              <a:buFont typeface="Arial" panose="020B0604020202020204" pitchFamily="34" charset="0"/>
              <a:buChar char="•"/>
            </a:pPr>
            <a:r>
              <a:rPr lang="en-US" sz="2000" b="0" i="0" dirty="0">
                <a:solidFill>
                  <a:srgbClr val="000000"/>
                </a:solidFill>
                <a:effectLst/>
                <a:latin typeface="Arial" panose="020B0604020202020204" pitchFamily="34" charset="0"/>
              </a:rPr>
              <a:t>The term </a:t>
            </a:r>
            <a:r>
              <a:rPr lang="en-US" sz="2000" b="1" i="0" dirty="0">
                <a:solidFill>
                  <a:srgbClr val="000000"/>
                </a:solidFill>
                <a:effectLst/>
                <a:latin typeface="Arial" panose="020B0604020202020204" pitchFamily="34" charset="0"/>
              </a:rPr>
              <a:t>broadcasting</a:t>
            </a:r>
            <a:r>
              <a:rPr lang="en-US" sz="2000" b="0" i="0" dirty="0">
                <a:solidFill>
                  <a:srgbClr val="000000"/>
                </a:solidFill>
                <a:effectLst/>
                <a:latin typeface="Arial" panose="020B0604020202020204" pitchFamily="34" charset="0"/>
              </a:rPr>
              <a:t> refers to the ability of NumPy to treat arrays of different shapes during arithmetic operations.</a:t>
            </a:r>
          </a:p>
          <a:p>
            <a:pPr marL="457200" indent="-457200">
              <a:buFont typeface="Arial" panose="020B0604020202020204" pitchFamily="34" charset="0"/>
              <a:buChar char="•"/>
            </a:pPr>
            <a:endParaRPr lang="en-US" sz="2000" dirty="0">
              <a:latin typeface="Arial" panose="020B0604020202020204" pitchFamily="34" charset="0"/>
            </a:endParaRPr>
          </a:p>
          <a:p>
            <a:pPr marL="457200" indent="-457200">
              <a:buFont typeface="Arial" panose="020B0604020202020204" pitchFamily="34" charset="0"/>
              <a:buChar char="•"/>
            </a:pPr>
            <a:r>
              <a:rPr lang="en-US" sz="2000" b="0" i="0" dirty="0">
                <a:solidFill>
                  <a:srgbClr val="000000"/>
                </a:solidFill>
                <a:effectLst/>
                <a:latin typeface="Arial" panose="020B0604020202020204" pitchFamily="34" charset="0"/>
              </a:rPr>
              <a:t>Arithmetic operations on arrays are usually done on corresponding elements.</a:t>
            </a:r>
          </a:p>
          <a:p>
            <a:pPr marL="457200" indent="-457200">
              <a:buFont typeface="Arial" panose="020B0604020202020204" pitchFamily="34" charset="0"/>
              <a:buChar char="•"/>
            </a:pPr>
            <a:endParaRPr lang="en-US" sz="2000" dirty="0">
              <a:latin typeface="Arial" panose="020B0604020202020204" pitchFamily="34" charset="0"/>
            </a:endParaRPr>
          </a:p>
          <a:p>
            <a:pPr marL="457200" indent="-457200">
              <a:buFont typeface="Arial" panose="020B0604020202020204" pitchFamily="34" charset="0"/>
              <a:buChar char="•"/>
            </a:pPr>
            <a:r>
              <a:rPr lang="en-US" sz="2000" b="0" i="0" dirty="0">
                <a:solidFill>
                  <a:srgbClr val="000000"/>
                </a:solidFill>
                <a:effectLst/>
                <a:latin typeface="Arial" panose="020B0604020202020204" pitchFamily="34" charset="0"/>
              </a:rPr>
              <a:t>If two arrays are of exactly the same shape, then these operations are smoothly performed.</a:t>
            </a:r>
            <a:endParaRPr lang="en-IN" sz="1600" dirty="0">
              <a:solidFill>
                <a:srgbClr val="273239"/>
              </a:solidFill>
              <a:latin typeface="urw-din"/>
            </a:endParaRPr>
          </a:p>
        </p:txBody>
      </p:sp>
    </p:spTree>
    <p:extLst>
      <p:ext uri="{BB962C8B-B14F-4D97-AF65-F5344CB8AC3E}">
        <p14:creationId xmlns:p14="http://schemas.microsoft.com/office/powerpoint/2010/main" val="3974724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6"/>
          <p:cNvSpPr txBox="1">
            <a:spLocks noGrp="1"/>
          </p:cNvSpPr>
          <p:nvPr>
            <p:ph type="title"/>
          </p:nvPr>
        </p:nvSpPr>
        <p:spPr>
          <a:xfrm>
            <a:off x="319750" y="466200"/>
            <a:ext cx="8824249" cy="62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IN" sz="3600" b="1" dirty="0">
                <a:solidFill>
                  <a:srgbClr val="243168"/>
                </a:solidFill>
                <a:latin typeface="Nunito"/>
                <a:ea typeface="Nunito"/>
                <a:cs typeface="Nunito"/>
                <a:sym typeface="Nunito"/>
              </a:rPr>
              <a:t>Array broadcasting</a:t>
            </a:r>
            <a:endParaRPr lang="en-IN" sz="3600" dirty="0">
              <a:solidFill>
                <a:srgbClr val="243168"/>
              </a:solidFill>
              <a:latin typeface="Nunito ExtraBold"/>
              <a:ea typeface="Nunito ExtraBold"/>
              <a:cs typeface="Nunito ExtraBold"/>
              <a:sym typeface="Nunito ExtraBold"/>
            </a:endParaRPr>
          </a:p>
        </p:txBody>
      </p:sp>
      <p:pic>
        <p:nvPicPr>
          <p:cNvPr id="118" name="Google Shape;118;p26"/>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19" name="Google Shape;119;p26"/>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120" name="Google Shape;120;p26"/>
          <p:cNvGrpSpPr/>
          <p:nvPr/>
        </p:nvGrpSpPr>
        <p:grpSpPr>
          <a:xfrm>
            <a:off x="0" y="5000700"/>
            <a:ext cx="9144000" cy="142800"/>
            <a:chOff x="0" y="0"/>
            <a:chExt cx="9144000" cy="142800"/>
          </a:xfrm>
        </p:grpSpPr>
        <p:sp>
          <p:nvSpPr>
            <p:cNvPr id="121" name="Google Shape;121;p26"/>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2" name="Google Shape;122;p26"/>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3" name="Google Shape;123;p26"/>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4" name="Google Shape;124;p26"/>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5" name="Google Shape;125;p26"/>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
        <p:nvSpPr>
          <p:cNvPr id="13" name="TextBox 12">
            <a:extLst>
              <a:ext uri="{FF2B5EF4-FFF2-40B4-BE49-F238E27FC236}">
                <a16:creationId xmlns:a16="http://schemas.microsoft.com/office/drawing/2014/main" id="{3E9576BE-B6EA-4185-914E-675DB319C779}"/>
              </a:ext>
            </a:extLst>
          </p:cNvPr>
          <p:cNvSpPr txBox="1"/>
          <p:nvPr/>
        </p:nvSpPr>
        <p:spPr>
          <a:xfrm>
            <a:off x="2000250" y="1879252"/>
            <a:ext cx="4572000" cy="1938992"/>
          </a:xfrm>
          <a:prstGeom prst="rect">
            <a:avLst/>
          </a:prstGeom>
          <a:noFill/>
        </p:spPr>
        <p:txBody>
          <a:bodyPr wrap="square">
            <a:spAutoFit/>
          </a:bodyPr>
          <a:lstStyle/>
          <a:p>
            <a:r>
              <a:rPr lang="en-IN" sz="2000" dirty="0"/>
              <a:t>import </a:t>
            </a:r>
            <a:r>
              <a:rPr lang="en-IN" sz="2000" dirty="0" err="1"/>
              <a:t>numpy</a:t>
            </a:r>
            <a:r>
              <a:rPr lang="en-IN" sz="2000" dirty="0"/>
              <a:t> as np </a:t>
            </a:r>
          </a:p>
          <a:p>
            <a:endParaRPr lang="en-IN" sz="2000" dirty="0"/>
          </a:p>
          <a:p>
            <a:r>
              <a:rPr lang="en-IN" sz="2000" dirty="0"/>
              <a:t>a = </a:t>
            </a:r>
            <a:r>
              <a:rPr lang="en-IN" sz="2000" dirty="0" err="1"/>
              <a:t>np.array</a:t>
            </a:r>
            <a:r>
              <a:rPr lang="en-IN" sz="2000" dirty="0"/>
              <a:t>([1,2,3,4]) </a:t>
            </a:r>
          </a:p>
          <a:p>
            <a:r>
              <a:rPr lang="en-IN" sz="2000" dirty="0"/>
              <a:t>b = </a:t>
            </a:r>
            <a:r>
              <a:rPr lang="en-IN" sz="2000" dirty="0" err="1"/>
              <a:t>np.array</a:t>
            </a:r>
            <a:r>
              <a:rPr lang="en-IN" sz="2000" dirty="0"/>
              <a:t>([10,20,30,40]) </a:t>
            </a:r>
          </a:p>
          <a:p>
            <a:r>
              <a:rPr lang="en-IN" sz="2000" dirty="0"/>
              <a:t>c = a * b </a:t>
            </a:r>
          </a:p>
          <a:p>
            <a:r>
              <a:rPr lang="en-IN" sz="2000" dirty="0"/>
              <a:t>print c</a:t>
            </a:r>
          </a:p>
        </p:txBody>
      </p:sp>
    </p:spTree>
    <p:extLst>
      <p:ext uri="{BB962C8B-B14F-4D97-AF65-F5344CB8AC3E}">
        <p14:creationId xmlns:p14="http://schemas.microsoft.com/office/powerpoint/2010/main" val="27405355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0149D4E-DA26-4DD4-908C-511D3B2941D2}"/>
              </a:ext>
            </a:extLst>
          </p:cNvPr>
          <p:cNvPicPr>
            <a:picLocks noChangeAspect="1"/>
          </p:cNvPicPr>
          <p:nvPr/>
        </p:nvPicPr>
        <p:blipFill>
          <a:blip r:embed="rId2"/>
          <a:stretch>
            <a:fillRect/>
          </a:stretch>
        </p:blipFill>
        <p:spPr>
          <a:xfrm>
            <a:off x="387901" y="685800"/>
            <a:ext cx="8368199" cy="3771481"/>
          </a:xfrm>
          <a:prstGeom prst="rect">
            <a:avLst/>
          </a:prstGeom>
          <a:ln>
            <a:noFill/>
          </a:ln>
          <a:effectLst>
            <a:softEdge rad="112500"/>
          </a:effectLst>
        </p:spPr>
      </p:pic>
    </p:spTree>
    <p:extLst>
      <p:ext uri="{BB962C8B-B14F-4D97-AF65-F5344CB8AC3E}">
        <p14:creationId xmlns:p14="http://schemas.microsoft.com/office/powerpoint/2010/main" val="1914183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9E5AD79-FB03-4954-9AB5-24797F1F4171}"/>
              </a:ext>
            </a:extLst>
          </p:cNvPr>
          <p:cNvPicPr>
            <a:picLocks noChangeAspect="1"/>
          </p:cNvPicPr>
          <p:nvPr/>
        </p:nvPicPr>
        <p:blipFill>
          <a:blip r:embed="rId2"/>
          <a:stretch>
            <a:fillRect/>
          </a:stretch>
        </p:blipFill>
        <p:spPr>
          <a:xfrm>
            <a:off x="2387850" y="988150"/>
            <a:ext cx="4205288" cy="3580575"/>
          </a:xfrm>
          <a:prstGeom prst="rect">
            <a:avLst/>
          </a:prstGeom>
        </p:spPr>
      </p:pic>
    </p:spTree>
    <p:extLst>
      <p:ext uri="{BB962C8B-B14F-4D97-AF65-F5344CB8AC3E}">
        <p14:creationId xmlns:p14="http://schemas.microsoft.com/office/powerpoint/2010/main" val="31980632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6"/>
          <p:cNvSpPr txBox="1">
            <a:spLocks noGrp="1"/>
          </p:cNvSpPr>
          <p:nvPr>
            <p:ph type="title"/>
          </p:nvPr>
        </p:nvSpPr>
        <p:spPr>
          <a:xfrm>
            <a:off x="319750" y="466200"/>
            <a:ext cx="8824249" cy="620400"/>
          </a:xfrm>
          <a:prstGeom prst="rect">
            <a:avLst/>
          </a:prstGeom>
          <a:noFill/>
          <a:ln>
            <a:noFill/>
          </a:ln>
        </p:spPr>
        <p:txBody>
          <a:bodyPr spcFirstLastPara="1" wrap="square" lIns="91425" tIns="91425" rIns="91425" bIns="91425" anchor="b" anchorCtr="0">
            <a:noAutofit/>
          </a:bodyPr>
          <a:lstStyle/>
          <a:p>
            <a:pPr algn="l">
              <a:buFont typeface="Arial" panose="020B0604020202020204" pitchFamily="34" charset="0"/>
              <a:buChar char="•"/>
            </a:pPr>
            <a:r>
              <a:rPr lang="en-IN" sz="3600" b="1" dirty="0">
                <a:solidFill>
                  <a:srgbClr val="243168"/>
                </a:solidFill>
                <a:latin typeface="Nunito"/>
              </a:rPr>
              <a:t>Vectorization</a:t>
            </a:r>
          </a:p>
        </p:txBody>
      </p:sp>
      <p:pic>
        <p:nvPicPr>
          <p:cNvPr id="118" name="Google Shape;118;p26"/>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19" name="Google Shape;119;p26"/>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120" name="Google Shape;120;p26"/>
          <p:cNvGrpSpPr/>
          <p:nvPr/>
        </p:nvGrpSpPr>
        <p:grpSpPr>
          <a:xfrm>
            <a:off x="0" y="5000700"/>
            <a:ext cx="9144000" cy="142800"/>
            <a:chOff x="0" y="0"/>
            <a:chExt cx="9144000" cy="142800"/>
          </a:xfrm>
        </p:grpSpPr>
        <p:sp>
          <p:nvSpPr>
            <p:cNvPr id="121" name="Google Shape;121;p26"/>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2" name="Google Shape;122;p26"/>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3" name="Google Shape;123;p26"/>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4" name="Google Shape;124;p26"/>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5" name="Google Shape;125;p26"/>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
        <p:nvSpPr>
          <p:cNvPr id="11" name="TextBox 10">
            <a:extLst>
              <a:ext uri="{FF2B5EF4-FFF2-40B4-BE49-F238E27FC236}">
                <a16:creationId xmlns:a16="http://schemas.microsoft.com/office/drawing/2014/main" id="{8215A3BE-6A4A-47B5-9284-8712E757C3BE}"/>
              </a:ext>
            </a:extLst>
          </p:cNvPr>
          <p:cNvSpPr txBox="1"/>
          <p:nvPr/>
        </p:nvSpPr>
        <p:spPr>
          <a:xfrm>
            <a:off x="471486" y="1277700"/>
            <a:ext cx="7872413" cy="2985433"/>
          </a:xfrm>
          <a:prstGeom prst="rect">
            <a:avLst/>
          </a:prstGeom>
          <a:noFill/>
        </p:spPr>
        <p:txBody>
          <a:bodyPr wrap="square">
            <a:spAutoFit/>
          </a:bodyPr>
          <a:lstStyle/>
          <a:p>
            <a:pPr marL="457200" indent="-457200">
              <a:buFont typeface="Arial" panose="020B0604020202020204" pitchFamily="34" charset="0"/>
              <a:buChar char="•"/>
            </a:pPr>
            <a:r>
              <a:rPr lang="en-US" sz="2000" dirty="0" err="1">
                <a:latin typeface="Arial" panose="020B0604020202020204" pitchFamily="34" charset="0"/>
              </a:rPr>
              <a:t>Numpy</a:t>
            </a:r>
            <a:r>
              <a:rPr lang="en-US" sz="2000" dirty="0">
                <a:latin typeface="Arial" panose="020B0604020202020204" pitchFamily="34" charset="0"/>
              </a:rPr>
              <a:t> arrays are homogeneous in nature means it is an array that contains data of a single type only.</a:t>
            </a:r>
          </a:p>
          <a:p>
            <a:pPr marL="457200" indent="-457200">
              <a:buFont typeface="Arial" panose="020B0604020202020204" pitchFamily="34" charset="0"/>
              <a:buChar char="•"/>
            </a:pPr>
            <a:endParaRPr lang="en-US" sz="2000" dirty="0">
              <a:latin typeface="Arial" panose="020B0604020202020204" pitchFamily="34" charset="0"/>
            </a:endParaRPr>
          </a:p>
          <a:p>
            <a:pPr marL="457200" indent="-457200">
              <a:buFont typeface="Arial" panose="020B0604020202020204" pitchFamily="34" charset="0"/>
              <a:buChar char="•"/>
            </a:pPr>
            <a:r>
              <a:rPr lang="en-US" sz="2000" dirty="0">
                <a:latin typeface="Arial" panose="020B0604020202020204" pitchFamily="34" charset="0"/>
              </a:rPr>
              <a:t>The concept of vectorized operations on NumPy allows the use of more optimal and pre-compiled functions and mathematical operations on NumPy array objects and data sequences.</a:t>
            </a:r>
          </a:p>
          <a:p>
            <a:pPr marL="457200" indent="-457200">
              <a:buFont typeface="Arial" panose="020B0604020202020204" pitchFamily="34" charset="0"/>
              <a:buChar char="•"/>
            </a:pPr>
            <a:endParaRPr lang="en-US" sz="2000" dirty="0">
              <a:latin typeface="Arial" panose="020B0604020202020204" pitchFamily="34" charset="0"/>
            </a:endParaRPr>
          </a:p>
          <a:p>
            <a:pPr marL="457200" indent="-457200">
              <a:buFont typeface="Arial" panose="020B0604020202020204" pitchFamily="34" charset="0"/>
              <a:buChar char="•"/>
            </a:pPr>
            <a:r>
              <a:rPr lang="en-US" sz="2000" dirty="0">
                <a:latin typeface="Arial" panose="020B0604020202020204" pitchFamily="34" charset="0"/>
              </a:rPr>
              <a:t>The Output and Operations will speed-up when compared to simple non-vectorized operations</a:t>
            </a:r>
            <a:r>
              <a:rPr lang="en-US" sz="2800" b="0" i="0" dirty="0">
                <a:solidFill>
                  <a:srgbClr val="273239"/>
                </a:solidFill>
                <a:effectLst/>
                <a:latin typeface="urw-din"/>
              </a:rPr>
              <a:t>.</a:t>
            </a:r>
            <a:endParaRPr lang="en-IN" sz="2000" dirty="0">
              <a:latin typeface="Arial" panose="020B0604020202020204" pitchFamily="34" charset="0"/>
            </a:endParaRPr>
          </a:p>
        </p:txBody>
      </p:sp>
    </p:spTree>
    <p:extLst>
      <p:ext uri="{BB962C8B-B14F-4D97-AF65-F5344CB8AC3E}">
        <p14:creationId xmlns:p14="http://schemas.microsoft.com/office/powerpoint/2010/main" val="37946286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8243E-561B-4760-A586-F8EB15B606A2}"/>
              </a:ext>
            </a:extLst>
          </p:cNvPr>
          <p:cNvSpPr>
            <a:spLocks noGrp="1"/>
          </p:cNvSpPr>
          <p:nvPr>
            <p:ph type="title"/>
          </p:nvPr>
        </p:nvSpPr>
        <p:spPr>
          <a:xfrm>
            <a:off x="387900" y="1400175"/>
            <a:ext cx="8368200" cy="2087100"/>
          </a:xfrm>
        </p:spPr>
        <p:txBody>
          <a:bodyPr>
            <a:normAutofit fontScale="90000"/>
          </a:bodyPr>
          <a:lstStyle/>
          <a:p>
            <a:pPr algn="just"/>
            <a:r>
              <a:rPr lang="en-US" b="0" i="0" dirty="0">
                <a:solidFill>
                  <a:srgbClr val="273239"/>
                </a:solidFill>
                <a:effectLst/>
                <a:latin typeface="urw-din"/>
              </a:rPr>
              <a:t>Using vectorized sum method on NumPy array. We will compare the vectorized sum method along with simple non-vectorized operation </a:t>
            </a:r>
            <a:r>
              <a:rPr lang="en-US" b="0" i="0" dirty="0" err="1">
                <a:solidFill>
                  <a:srgbClr val="273239"/>
                </a:solidFill>
                <a:effectLst/>
                <a:latin typeface="urw-din"/>
              </a:rPr>
              <a:t>i.e</a:t>
            </a:r>
            <a:r>
              <a:rPr lang="en-US" b="0" i="0" dirty="0">
                <a:solidFill>
                  <a:srgbClr val="273239"/>
                </a:solidFill>
                <a:effectLst/>
                <a:latin typeface="urw-din"/>
              </a:rPr>
              <a:t> the iterative method to calculate the sum of numbers from 0 – 14,999.</a:t>
            </a:r>
            <a:endParaRPr lang="en-IN" dirty="0"/>
          </a:p>
        </p:txBody>
      </p:sp>
    </p:spTree>
    <p:extLst>
      <p:ext uri="{BB962C8B-B14F-4D97-AF65-F5344CB8AC3E}">
        <p14:creationId xmlns:p14="http://schemas.microsoft.com/office/powerpoint/2010/main" val="341349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6"/>
          <p:cNvSpPr txBox="1">
            <a:spLocks noGrp="1"/>
          </p:cNvSpPr>
          <p:nvPr>
            <p:ph type="title"/>
          </p:nvPr>
        </p:nvSpPr>
        <p:spPr>
          <a:xfrm>
            <a:off x="387900" y="523875"/>
            <a:ext cx="8368200" cy="62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solidFill>
                  <a:srgbClr val="243168"/>
                </a:solidFill>
                <a:latin typeface="Nunito"/>
                <a:ea typeface="Nunito"/>
                <a:cs typeface="Nunito"/>
                <a:sym typeface="Nunito"/>
              </a:rPr>
              <a:t>Why is Numpy required</a:t>
            </a:r>
            <a:endParaRPr sz="3600" dirty="0">
              <a:solidFill>
                <a:srgbClr val="243168"/>
              </a:solidFill>
              <a:latin typeface="Nunito ExtraBold"/>
              <a:ea typeface="Nunito ExtraBold"/>
              <a:cs typeface="Nunito ExtraBold"/>
              <a:sym typeface="Nunito ExtraBold"/>
            </a:endParaRPr>
          </a:p>
        </p:txBody>
      </p:sp>
      <p:sp>
        <p:nvSpPr>
          <p:cNvPr id="117" name="Google Shape;117;p26"/>
          <p:cNvSpPr txBox="1">
            <a:spLocks noGrp="1"/>
          </p:cNvSpPr>
          <p:nvPr>
            <p:ph type="body" idx="1"/>
          </p:nvPr>
        </p:nvSpPr>
        <p:spPr>
          <a:xfrm>
            <a:off x="478350" y="1319200"/>
            <a:ext cx="8368200" cy="30789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1000"/>
              </a:spcBef>
              <a:spcAft>
                <a:spcPts val="0"/>
              </a:spcAft>
              <a:buClr>
                <a:srgbClr val="434343"/>
              </a:buClr>
              <a:buSzPts val="1800"/>
              <a:buFont typeface="Nunito"/>
              <a:buChar char="●"/>
            </a:pPr>
            <a:r>
              <a:rPr lang="en-US" sz="1800" dirty="0">
                <a:solidFill>
                  <a:srgbClr val="434343"/>
                </a:solidFill>
                <a:latin typeface="Nunito"/>
              </a:rPr>
              <a:t>NumPy stands for Numerical Python and is one of the most useful scientific libraries in Python programming. It provides support for large multidimensional array objects and various tools to work with them.</a:t>
            </a:r>
          </a:p>
          <a:p>
            <a:pPr marL="457200" lvl="0" indent="-342900" algn="just" rtl="0">
              <a:lnSpc>
                <a:spcPct val="115000"/>
              </a:lnSpc>
              <a:spcBef>
                <a:spcPts val="1000"/>
              </a:spcBef>
              <a:spcAft>
                <a:spcPts val="0"/>
              </a:spcAft>
              <a:buClr>
                <a:srgbClr val="434343"/>
              </a:buClr>
              <a:buSzPts val="1800"/>
              <a:buFont typeface="Nunito"/>
              <a:buChar char="●"/>
            </a:pPr>
            <a:r>
              <a:rPr lang="en-US" sz="1800" dirty="0">
                <a:solidFill>
                  <a:srgbClr val="434343"/>
                </a:solidFill>
                <a:latin typeface="Nunito"/>
              </a:rPr>
              <a:t> Various other libraries like Pandas, Matplotlib, and Scikit-learn are built on top of this amazing library.</a:t>
            </a:r>
            <a:endParaRPr sz="1800" dirty="0">
              <a:solidFill>
                <a:srgbClr val="434343"/>
              </a:solidFill>
              <a:latin typeface="Nunito"/>
              <a:sym typeface="Nunito"/>
            </a:endParaRPr>
          </a:p>
          <a:p>
            <a:pPr marL="0" lvl="0" indent="0" algn="just" rtl="0">
              <a:lnSpc>
                <a:spcPct val="115000"/>
              </a:lnSpc>
              <a:spcBef>
                <a:spcPts val="1000"/>
              </a:spcBef>
              <a:spcAft>
                <a:spcPts val="1000"/>
              </a:spcAft>
              <a:buClr>
                <a:srgbClr val="888888"/>
              </a:buClr>
              <a:buSzPts val="1750"/>
              <a:buFont typeface="Arial"/>
              <a:buNone/>
            </a:pPr>
            <a:endParaRPr sz="1800" dirty="0">
              <a:solidFill>
                <a:srgbClr val="434343"/>
              </a:solidFill>
              <a:latin typeface="Nunito"/>
              <a:ea typeface="Nunito"/>
              <a:cs typeface="Nunito"/>
              <a:sym typeface="Nunito"/>
            </a:endParaRPr>
          </a:p>
        </p:txBody>
      </p:sp>
      <p:pic>
        <p:nvPicPr>
          <p:cNvPr id="118" name="Google Shape;118;p26"/>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19" name="Google Shape;119;p26"/>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120" name="Google Shape;120;p26"/>
          <p:cNvGrpSpPr/>
          <p:nvPr/>
        </p:nvGrpSpPr>
        <p:grpSpPr>
          <a:xfrm>
            <a:off x="0" y="5000700"/>
            <a:ext cx="9144000" cy="142800"/>
            <a:chOff x="0" y="0"/>
            <a:chExt cx="9144000" cy="142800"/>
          </a:xfrm>
        </p:grpSpPr>
        <p:sp>
          <p:nvSpPr>
            <p:cNvPr id="121" name="Google Shape;121;p26"/>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2" name="Google Shape;122;p26"/>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3" name="Google Shape;123;p26"/>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4" name="Google Shape;124;p26"/>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5" name="Google Shape;125;p26"/>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Tree>
    <p:extLst>
      <p:ext uri="{BB962C8B-B14F-4D97-AF65-F5344CB8AC3E}">
        <p14:creationId xmlns:p14="http://schemas.microsoft.com/office/powerpoint/2010/main" val="22589334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DBE0EC-73B0-48C5-926E-AA1CB424CFCC}"/>
              </a:ext>
            </a:extLst>
          </p:cNvPr>
          <p:cNvSpPr>
            <a:spLocks noGrp="1"/>
          </p:cNvSpPr>
          <p:nvPr>
            <p:ph type="body" idx="1"/>
          </p:nvPr>
        </p:nvSpPr>
        <p:spPr>
          <a:xfrm>
            <a:off x="387899" y="0"/>
            <a:ext cx="8156025" cy="5143500"/>
          </a:xfrm>
        </p:spPr>
        <p:txBody>
          <a:bodyPr>
            <a:normAutofit fontScale="92500" lnSpcReduction="10000"/>
          </a:bodyPr>
          <a:lstStyle/>
          <a:p>
            <a:r>
              <a:rPr lang="en-IN" sz="1600" dirty="0">
                <a:solidFill>
                  <a:schemeClr val="bg1">
                    <a:lumMod val="50000"/>
                  </a:schemeClr>
                </a:solidFill>
              </a:rPr>
              <a:t># importing the modules</a:t>
            </a:r>
          </a:p>
          <a:p>
            <a:r>
              <a:rPr lang="en-IN" sz="1600" dirty="0">
                <a:solidFill>
                  <a:schemeClr val="bg1">
                    <a:lumMod val="50000"/>
                  </a:schemeClr>
                </a:solidFill>
              </a:rPr>
              <a:t>import </a:t>
            </a:r>
            <a:r>
              <a:rPr lang="en-IN" sz="1600" dirty="0" err="1">
                <a:solidFill>
                  <a:schemeClr val="bg1">
                    <a:lumMod val="50000"/>
                  </a:schemeClr>
                </a:solidFill>
              </a:rPr>
              <a:t>numpy</a:t>
            </a:r>
            <a:r>
              <a:rPr lang="en-IN" sz="1600" dirty="0">
                <a:solidFill>
                  <a:schemeClr val="bg1">
                    <a:lumMod val="50000"/>
                  </a:schemeClr>
                </a:solidFill>
              </a:rPr>
              <a:t> as np</a:t>
            </a:r>
          </a:p>
          <a:p>
            <a:r>
              <a:rPr lang="en-IN" sz="1600" dirty="0">
                <a:solidFill>
                  <a:schemeClr val="bg1">
                    <a:lumMod val="50000"/>
                  </a:schemeClr>
                </a:solidFill>
              </a:rPr>
              <a:t>import </a:t>
            </a:r>
            <a:r>
              <a:rPr lang="en-IN" sz="1600" dirty="0" err="1">
                <a:solidFill>
                  <a:schemeClr val="bg1">
                    <a:lumMod val="50000"/>
                  </a:schemeClr>
                </a:solidFill>
              </a:rPr>
              <a:t>timeit</a:t>
            </a:r>
            <a:endParaRPr lang="en-IN" sz="1600" dirty="0">
              <a:solidFill>
                <a:schemeClr val="bg1">
                  <a:lumMod val="50000"/>
                </a:schemeClr>
              </a:solidFill>
            </a:endParaRPr>
          </a:p>
          <a:p>
            <a:r>
              <a:rPr lang="en-IN" sz="1600" dirty="0">
                <a:solidFill>
                  <a:schemeClr val="bg1">
                    <a:lumMod val="50000"/>
                  </a:schemeClr>
                </a:solidFill>
              </a:rPr>
              <a:t>  </a:t>
            </a:r>
          </a:p>
          <a:p>
            <a:r>
              <a:rPr lang="en-IN" sz="1600" dirty="0">
                <a:solidFill>
                  <a:schemeClr val="bg1">
                    <a:lumMod val="50000"/>
                  </a:schemeClr>
                </a:solidFill>
              </a:rPr>
              <a:t># vectorized sum</a:t>
            </a:r>
          </a:p>
          <a:p>
            <a:r>
              <a:rPr lang="en-IN" sz="1600" dirty="0">
                <a:solidFill>
                  <a:schemeClr val="bg1">
                    <a:lumMod val="50000"/>
                  </a:schemeClr>
                </a:solidFill>
              </a:rPr>
              <a:t>print(</a:t>
            </a:r>
            <a:r>
              <a:rPr lang="en-IN" sz="1600" dirty="0" err="1">
                <a:solidFill>
                  <a:schemeClr val="bg1">
                    <a:lumMod val="50000"/>
                  </a:schemeClr>
                </a:solidFill>
              </a:rPr>
              <a:t>np.sum</a:t>
            </a:r>
            <a:r>
              <a:rPr lang="en-IN" sz="1600" dirty="0">
                <a:solidFill>
                  <a:schemeClr val="bg1">
                    <a:lumMod val="50000"/>
                  </a:schemeClr>
                </a:solidFill>
              </a:rPr>
              <a:t>(</a:t>
            </a:r>
            <a:r>
              <a:rPr lang="en-IN" sz="1600" dirty="0" err="1">
                <a:solidFill>
                  <a:schemeClr val="bg1">
                    <a:lumMod val="50000"/>
                  </a:schemeClr>
                </a:solidFill>
              </a:rPr>
              <a:t>np.arange</a:t>
            </a:r>
            <a:r>
              <a:rPr lang="en-IN" sz="1600" dirty="0">
                <a:solidFill>
                  <a:schemeClr val="bg1">
                    <a:lumMod val="50000"/>
                  </a:schemeClr>
                </a:solidFill>
              </a:rPr>
              <a:t>(15000)))</a:t>
            </a:r>
          </a:p>
          <a:p>
            <a:r>
              <a:rPr lang="en-IN" sz="1600" dirty="0">
                <a:solidFill>
                  <a:schemeClr val="bg1">
                    <a:lumMod val="50000"/>
                  </a:schemeClr>
                </a:solidFill>
              </a:rPr>
              <a:t>  </a:t>
            </a:r>
          </a:p>
          <a:p>
            <a:r>
              <a:rPr lang="en-IN" sz="1600" dirty="0">
                <a:solidFill>
                  <a:schemeClr val="bg1">
                    <a:lumMod val="50000"/>
                  </a:schemeClr>
                </a:solidFill>
              </a:rPr>
              <a:t>print("Time taken by vectorized sum : ", end = "")</a:t>
            </a:r>
          </a:p>
          <a:p>
            <a:r>
              <a:rPr lang="en-IN" sz="1600" dirty="0">
                <a:solidFill>
                  <a:schemeClr val="bg1">
                    <a:lumMod val="50000"/>
                  </a:schemeClr>
                </a:solidFill>
              </a:rPr>
              <a:t>%</a:t>
            </a:r>
            <a:r>
              <a:rPr lang="en-IN" sz="1600" dirty="0" err="1">
                <a:solidFill>
                  <a:schemeClr val="bg1">
                    <a:lumMod val="50000"/>
                  </a:schemeClr>
                </a:solidFill>
              </a:rPr>
              <a:t>timeit</a:t>
            </a:r>
            <a:r>
              <a:rPr lang="en-IN" sz="1600" dirty="0">
                <a:solidFill>
                  <a:schemeClr val="bg1">
                    <a:lumMod val="50000"/>
                  </a:schemeClr>
                </a:solidFill>
              </a:rPr>
              <a:t> </a:t>
            </a:r>
            <a:r>
              <a:rPr lang="en-IN" sz="1600" dirty="0" err="1">
                <a:solidFill>
                  <a:schemeClr val="bg1">
                    <a:lumMod val="50000"/>
                  </a:schemeClr>
                </a:solidFill>
              </a:rPr>
              <a:t>np.sum</a:t>
            </a:r>
            <a:r>
              <a:rPr lang="en-IN" sz="1600" dirty="0">
                <a:solidFill>
                  <a:schemeClr val="bg1">
                    <a:lumMod val="50000"/>
                  </a:schemeClr>
                </a:solidFill>
              </a:rPr>
              <a:t>(</a:t>
            </a:r>
            <a:r>
              <a:rPr lang="en-IN" sz="1600" dirty="0" err="1">
                <a:solidFill>
                  <a:schemeClr val="bg1">
                    <a:lumMod val="50000"/>
                  </a:schemeClr>
                </a:solidFill>
              </a:rPr>
              <a:t>np.arange</a:t>
            </a:r>
            <a:r>
              <a:rPr lang="en-IN" sz="1600" dirty="0">
                <a:solidFill>
                  <a:schemeClr val="bg1">
                    <a:lumMod val="50000"/>
                  </a:schemeClr>
                </a:solidFill>
              </a:rPr>
              <a:t>(15000))</a:t>
            </a:r>
          </a:p>
          <a:p>
            <a:r>
              <a:rPr lang="en-IN" sz="1600" dirty="0">
                <a:solidFill>
                  <a:schemeClr val="bg1">
                    <a:lumMod val="50000"/>
                  </a:schemeClr>
                </a:solidFill>
              </a:rPr>
              <a:t>  </a:t>
            </a:r>
          </a:p>
          <a:p>
            <a:r>
              <a:rPr lang="en-IN" sz="1600" dirty="0">
                <a:solidFill>
                  <a:schemeClr val="bg1">
                    <a:lumMod val="50000"/>
                  </a:schemeClr>
                </a:solidFill>
              </a:rPr>
              <a:t># </a:t>
            </a:r>
            <a:r>
              <a:rPr lang="en-IN" sz="1600" dirty="0" err="1">
                <a:solidFill>
                  <a:schemeClr val="bg1">
                    <a:lumMod val="50000"/>
                  </a:schemeClr>
                </a:solidFill>
              </a:rPr>
              <a:t>itersative</a:t>
            </a:r>
            <a:r>
              <a:rPr lang="en-IN" sz="1600" dirty="0">
                <a:solidFill>
                  <a:schemeClr val="bg1">
                    <a:lumMod val="50000"/>
                  </a:schemeClr>
                </a:solidFill>
              </a:rPr>
              <a:t> sum</a:t>
            </a:r>
          </a:p>
          <a:p>
            <a:r>
              <a:rPr lang="en-IN" sz="1600" dirty="0">
                <a:solidFill>
                  <a:schemeClr val="bg1">
                    <a:lumMod val="50000"/>
                  </a:schemeClr>
                </a:solidFill>
              </a:rPr>
              <a:t>total = 0</a:t>
            </a:r>
          </a:p>
          <a:p>
            <a:r>
              <a:rPr lang="en-IN" sz="1600" dirty="0">
                <a:solidFill>
                  <a:schemeClr val="bg1">
                    <a:lumMod val="50000"/>
                  </a:schemeClr>
                </a:solidFill>
              </a:rPr>
              <a:t>for item in range(0, 15000):</a:t>
            </a:r>
          </a:p>
          <a:p>
            <a:r>
              <a:rPr lang="en-IN" sz="1600" dirty="0">
                <a:solidFill>
                  <a:schemeClr val="bg1">
                    <a:lumMod val="50000"/>
                  </a:schemeClr>
                </a:solidFill>
              </a:rPr>
              <a:t>    total += item</a:t>
            </a:r>
          </a:p>
          <a:p>
            <a:r>
              <a:rPr lang="en-IN" sz="1600" dirty="0">
                <a:solidFill>
                  <a:schemeClr val="bg1">
                    <a:lumMod val="50000"/>
                  </a:schemeClr>
                </a:solidFill>
              </a:rPr>
              <a:t>a = total</a:t>
            </a:r>
          </a:p>
          <a:p>
            <a:r>
              <a:rPr lang="en-IN" sz="1600" dirty="0">
                <a:solidFill>
                  <a:schemeClr val="bg1">
                    <a:lumMod val="50000"/>
                  </a:schemeClr>
                </a:solidFill>
              </a:rPr>
              <a:t>print("\n" + str(a))</a:t>
            </a:r>
          </a:p>
          <a:p>
            <a:r>
              <a:rPr lang="en-IN" sz="1600" dirty="0">
                <a:solidFill>
                  <a:schemeClr val="bg1">
                    <a:lumMod val="50000"/>
                  </a:schemeClr>
                </a:solidFill>
              </a:rPr>
              <a:t>  </a:t>
            </a:r>
          </a:p>
          <a:p>
            <a:r>
              <a:rPr lang="en-IN" sz="1600" dirty="0">
                <a:solidFill>
                  <a:schemeClr val="bg1">
                    <a:lumMod val="50000"/>
                  </a:schemeClr>
                </a:solidFill>
              </a:rPr>
              <a:t>print("Time taken by iterative sum : ", end = "")</a:t>
            </a:r>
          </a:p>
          <a:p>
            <a:r>
              <a:rPr lang="en-IN" sz="1600" dirty="0">
                <a:solidFill>
                  <a:schemeClr val="bg1">
                    <a:lumMod val="50000"/>
                  </a:schemeClr>
                </a:solidFill>
              </a:rPr>
              <a:t>%</a:t>
            </a:r>
            <a:r>
              <a:rPr lang="en-IN" sz="1600" dirty="0" err="1">
                <a:solidFill>
                  <a:schemeClr val="bg1">
                    <a:lumMod val="50000"/>
                  </a:schemeClr>
                </a:solidFill>
              </a:rPr>
              <a:t>timeit</a:t>
            </a:r>
            <a:r>
              <a:rPr lang="en-IN" sz="1600" dirty="0">
                <a:solidFill>
                  <a:schemeClr val="bg1">
                    <a:lumMod val="50000"/>
                  </a:schemeClr>
                </a:solidFill>
              </a:rPr>
              <a:t> a</a:t>
            </a:r>
          </a:p>
        </p:txBody>
      </p:sp>
    </p:spTree>
    <p:extLst>
      <p:ext uri="{BB962C8B-B14F-4D97-AF65-F5344CB8AC3E}">
        <p14:creationId xmlns:p14="http://schemas.microsoft.com/office/powerpoint/2010/main" val="1216517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E458D03-B74C-4B3D-BAB6-4B5CCA9ED2E1}"/>
              </a:ext>
            </a:extLst>
          </p:cNvPr>
          <p:cNvPicPr>
            <a:picLocks noChangeAspect="1"/>
          </p:cNvPicPr>
          <p:nvPr/>
        </p:nvPicPr>
        <p:blipFill>
          <a:blip r:embed="rId2"/>
          <a:stretch>
            <a:fillRect/>
          </a:stretch>
        </p:blipFill>
        <p:spPr>
          <a:xfrm>
            <a:off x="271462" y="2044237"/>
            <a:ext cx="8601075" cy="1386073"/>
          </a:xfrm>
          <a:prstGeom prst="rect">
            <a:avLst/>
          </a:prstGeom>
        </p:spPr>
      </p:pic>
    </p:spTree>
    <p:extLst>
      <p:ext uri="{BB962C8B-B14F-4D97-AF65-F5344CB8AC3E}">
        <p14:creationId xmlns:p14="http://schemas.microsoft.com/office/powerpoint/2010/main" val="31934672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30DDF-230D-4D41-A3FF-79878B8EC964}"/>
              </a:ext>
            </a:extLst>
          </p:cNvPr>
          <p:cNvSpPr>
            <a:spLocks noGrp="1"/>
          </p:cNvSpPr>
          <p:nvPr>
            <p:ph type="title"/>
          </p:nvPr>
        </p:nvSpPr>
        <p:spPr/>
        <p:txBody>
          <a:bodyPr/>
          <a:lstStyle/>
          <a:p>
            <a:r>
              <a:rPr lang="en-US" b="1" dirty="0">
                <a:solidFill>
                  <a:schemeClr val="bg1">
                    <a:lumMod val="50000"/>
                  </a:schemeClr>
                </a:solidFill>
              </a:rPr>
              <a:t>Conclusion</a:t>
            </a:r>
            <a:endParaRPr lang="en-IN" b="1" dirty="0">
              <a:solidFill>
                <a:schemeClr val="bg1">
                  <a:lumMod val="50000"/>
                </a:schemeClr>
              </a:solidFill>
            </a:endParaRPr>
          </a:p>
        </p:txBody>
      </p:sp>
      <p:sp>
        <p:nvSpPr>
          <p:cNvPr id="3" name="Text Placeholder 2">
            <a:extLst>
              <a:ext uri="{FF2B5EF4-FFF2-40B4-BE49-F238E27FC236}">
                <a16:creationId xmlns:a16="http://schemas.microsoft.com/office/drawing/2014/main" id="{1E528ADA-3AFE-4B0E-BB9E-E32AB7891250}"/>
              </a:ext>
            </a:extLst>
          </p:cNvPr>
          <p:cNvSpPr>
            <a:spLocks noGrp="1"/>
          </p:cNvSpPr>
          <p:nvPr>
            <p:ph type="body" idx="1"/>
          </p:nvPr>
        </p:nvSpPr>
        <p:spPr>
          <a:xfrm>
            <a:off x="387900" y="1489825"/>
            <a:ext cx="8198888" cy="3078900"/>
          </a:xfrm>
        </p:spPr>
        <p:txBody>
          <a:bodyPr>
            <a:normAutofit/>
          </a:bodyPr>
          <a:lstStyle/>
          <a:p>
            <a:r>
              <a:rPr lang="en-US" sz="2000" b="0" i="0" dirty="0">
                <a:solidFill>
                  <a:srgbClr val="273239"/>
                </a:solidFill>
                <a:effectLst/>
                <a:latin typeface="urw-din"/>
              </a:rPr>
              <a:t>The above example shows the more optimal nature of vectorized operations of NumPy when compared with non-vectorized operations.</a:t>
            </a:r>
          </a:p>
          <a:p>
            <a:endParaRPr lang="en-US" sz="2000" b="0" i="0" dirty="0">
              <a:solidFill>
                <a:srgbClr val="273239"/>
              </a:solidFill>
              <a:effectLst/>
              <a:latin typeface="urw-din"/>
            </a:endParaRPr>
          </a:p>
          <a:p>
            <a:r>
              <a:rPr lang="en-US" sz="2000" b="0" i="0" dirty="0">
                <a:solidFill>
                  <a:srgbClr val="273239"/>
                </a:solidFill>
                <a:effectLst/>
                <a:latin typeface="urw-din"/>
              </a:rPr>
              <a:t>This means when computational efficiency is the key factor in a program and we should avoid using these simple operations, rather we should use NumPy vectorized functions.</a:t>
            </a:r>
            <a:endParaRPr lang="en-IN" sz="2000" dirty="0"/>
          </a:p>
        </p:txBody>
      </p:sp>
    </p:spTree>
    <p:extLst>
      <p:ext uri="{BB962C8B-B14F-4D97-AF65-F5344CB8AC3E}">
        <p14:creationId xmlns:p14="http://schemas.microsoft.com/office/powerpoint/2010/main" val="30512274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82B82-5BD3-412D-B2CD-549D5D2645B8}"/>
              </a:ext>
            </a:extLst>
          </p:cNvPr>
          <p:cNvSpPr>
            <a:spLocks noGrp="1"/>
          </p:cNvSpPr>
          <p:nvPr>
            <p:ph type="title"/>
          </p:nvPr>
        </p:nvSpPr>
        <p:spPr/>
        <p:txBody>
          <a:bodyPr/>
          <a:lstStyle/>
          <a:p>
            <a:r>
              <a:rPr lang="en-US" b="1" dirty="0">
                <a:solidFill>
                  <a:schemeClr val="bg1">
                    <a:lumMod val="50000"/>
                  </a:schemeClr>
                </a:solidFill>
              </a:rPr>
              <a:t>Another Example</a:t>
            </a:r>
            <a:endParaRPr lang="en-IN" b="1" dirty="0">
              <a:solidFill>
                <a:schemeClr val="bg1">
                  <a:lumMod val="50000"/>
                </a:schemeClr>
              </a:solidFill>
            </a:endParaRPr>
          </a:p>
        </p:txBody>
      </p:sp>
      <p:sp>
        <p:nvSpPr>
          <p:cNvPr id="3" name="Text Placeholder 2">
            <a:extLst>
              <a:ext uri="{FF2B5EF4-FFF2-40B4-BE49-F238E27FC236}">
                <a16:creationId xmlns:a16="http://schemas.microsoft.com/office/drawing/2014/main" id="{F295F663-7384-415A-8FBE-10C2DA8174A0}"/>
              </a:ext>
            </a:extLst>
          </p:cNvPr>
          <p:cNvSpPr>
            <a:spLocks noGrp="1"/>
          </p:cNvSpPr>
          <p:nvPr>
            <p:ph type="body" idx="1"/>
          </p:nvPr>
        </p:nvSpPr>
        <p:spPr>
          <a:xfrm>
            <a:off x="387900" y="1489825"/>
            <a:ext cx="8368200" cy="3078900"/>
          </a:xfrm>
        </p:spPr>
        <p:txBody>
          <a:bodyPr>
            <a:normAutofit/>
          </a:bodyPr>
          <a:lstStyle/>
          <a:p>
            <a:pPr marL="139700" indent="0">
              <a:buNone/>
            </a:pPr>
            <a:r>
              <a:rPr lang="en-US" sz="2800" dirty="0">
                <a:solidFill>
                  <a:schemeClr val="bg1">
                    <a:lumMod val="50000"/>
                  </a:schemeClr>
                </a:solidFill>
              </a:rPr>
              <a:t>compare </a:t>
            </a:r>
            <a:r>
              <a:rPr lang="en-US" sz="2800" dirty="0" err="1">
                <a:solidFill>
                  <a:schemeClr val="bg1">
                    <a:lumMod val="50000"/>
                  </a:schemeClr>
                </a:solidFill>
              </a:rPr>
              <a:t>numpy</a:t>
            </a:r>
            <a:r>
              <a:rPr lang="en-US" sz="2800" dirty="0">
                <a:solidFill>
                  <a:schemeClr val="bg1">
                    <a:lumMod val="50000"/>
                  </a:schemeClr>
                </a:solidFill>
              </a:rPr>
              <a:t> exponential function with python built-in math library exponential function to calculate the exponential value of each entry in a particular object.</a:t>
            </a:r>
            <a:endParaRPr lang="en-IN" sz="2800" dirty="0">
              <a:solidFill>
                <a:schemeClr val="bg1">
                  <a:lumMod val="50000"/>
                </a:schemeClr>
              </a:solidFill>
            </a:endParaRPr>
          </a:p>
        </p:txBody>
      </p:sp>
    </p:spTree>
    <p:extLst>
      <p:ext uri="{BB962C8B-B14F-4D97-AF65-F5344CB8AC3E}">
        <p14:creationId xmlns:p14="http://schemas.microsoft.com/office/powerpoint/2010/main" val="30218822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9ECF0D-3136-499E-B6D5-3BBD933A2130}"/>
              </a:ext>
            </a:extLst>
          </p:cNvPr>
          <p:cNvSpPr>
            <a:spLocks noGrp="1"/>
          </p:cNvSpPr>
          <p:nvPr>
            <p:ph type="body" idx="1"/>
          </p:nvPr>
        </p:nvSpPr>
        <p:spPr>
          <a:xfrm>
            <a:off x="387899" y="571500"/>
            <a:ext cx="8284613" cy="3997225"/>
          </a:xfrm>
        </p:spPr>
        <p:txBody>
          <a:bodyPr>
            <a:normAutofit fontScale="92500" lnSpcReduction="10000"/>
          </a:bodyPr>
          <a:lstStyle/>
          <a:p>
            <a:pPr marL="139700" indent="0">
              <a:buNone/>
            </a:pPr>
            <a:r>
              <a:rPr lang="en-IN" sz="2000" dirty="0">
                <a:solidFill>
                  <a:schemeClr val="bg1">
                    <a:lumMod val="50000"/>
                  </a:schemeClr>
                </a:solidFill>
              </a:rPr>
              <a:t># importing the modules</a:t>
            </a:r>
          </a:p>
          <a:p>
            <a:pPr marL="139700" indent="0">
              <a:buNone/>
            </a:pPr>
            <a:r>
              <a:rPr lang="en-IN" sz="2000" dirty="0">
                <a:solidFill>
                  <a:schemeClr val="bg1">
                    <a:lumMod val="50000"/>
                  </a:schemeClr>
                </a:solidFill>
              </a:rPr>
              <a:t>import </a:t>
            </a:r>
            <a:r>
              <a:rPr lang="en-IN" sz="2000" dirty="0" err="1">
                <a:solidFill>
                  <a:schemeClr val="bg1">
                    <a:lumMod val="50000"/>
                  </a:schemeClr>
                </a:solidFill>
              </a:rPr>
              <a:t>numpy</a:t>
            </a:r>
            <a:r>
              <a:rPr lang="en-IN" sz="2000" dirty="0">
                <a:solidFill>
                  <a:schemeClr val="bg1">
                    <a:lumMod val="50000"/>
                  </a:schemeClr>
                </a:solidFill>
              </a:rPr>
              <a:t> as np</a:t>
            </a:r>
          </a:p>
          <a:p>
            <a:pPr marL="139700" indent="0">
              <a:buNone/>
            </a:pPr>
            <a:r>
              <a:rPr lang="en-IN" sz="2000" dirty="0">
                <a:solidFill>
                  <a:schemeClr val="bg1">
                    <a:lumMod val="50000"/>
                  </a:schemeClr>
                </a:solidFill>
              </a:rPr>
              <a:t>import </a:t>
            </a:r>
            <a:r>
              <a:rPr lang="en-IN" sz="2000" dirty="0" err="1">
                <a:solidFill>
                  <a:schemeClr val="bg1">
                    <a:lumMod val="50000"/>
                  </a:schemeClr>
                </a:solidFill>
              </a:rPr>
              <a:t>timeit</a:t>
            </a:r>
            <a:endParaRPr lang="en-IN" sz="2000" dirty="0">
              <a:solidFill>
                <a:schemeClr val="bg1">
                  <a:lumMod val="50000"/>
                </a:schemeClr>
              </a:solidFill>
            </a:endParaRPr>
          </a:p>
          <a:p>
            <a:pPr marL="139700" indent="0">
              <a:buNone/>
            </a:pPr>
            <a:r>
              <a:rPr lang="en-IN" sz="2000" dirty="0">
                <a:solidFill>
                  <a:schemeClr val="bg1">
                    <a:lumMod val="50000"/>
                  </a:schemeClr>
                </a:solidFill>
              </a:rPr>
              <a:t>import math</a:t>
            </a:r>
          </a:p>
          <a:p>
            <a:pPr marL="139700" indent="0">
              <a:buNone/>
            </a:pPr>
            <a:r>
              <a:rPr lang="en-IN" sz="2000" dirty="0">
                <a:solidFill>
                  <a:schemeClr val="bg1">
                    <a:lumMod val="50000"/>
                  </a:schemeClr>
                </a:solidFill>
              </a:rPr>
              <a:t>  </a:t>
            </a:r>
          </a:p>
          <a:p>
            <a:pPr marL="139700" indent="0">
              <a:buNone/>
            </a:pPr>
            <a:r>
              <a:rPr lang="en-IN" sz="2000" dirty="0">
                <a:solidFill>
                  <a:schemeClr val="bg1">
                    <a:lumMod val="50000"/>
                  </a:schemeClr>
                </a:solidFill>
              </a:rPr>
              <a:t># vectorized operation</a:t>
            </a:r>
          </a:p>
          <a:p>
            <a:pPr marL="139700" indent="0">
              <a:buNone/>
            </a:pPr>
            <a:r>
              <a:rPr lang="en-IN" sz="2000" dirty="0">
                <a:solidFill>
                  <a:schemeClr val="bg1">
                    <a:lumMod val="50000"/>
                  </a:schemeClr>
                </a:solidFill>
              </a:rPr>
              <a:t>print("Time taken by vectorized operation : ", end = "")</a:t>
            </a:r>
          </a:p>
          <a:p>
            <a:pPr marL="139700" indent="0">
              <a:buNone/>
            </a:pPr>
            <a:r>
              <a:rPr lang="en-IN" sz="2000" dirty="0">
                <a:solidFill>
                  <a:schemeClr val="bg1">
                    <a:lumMod val="50000"/>
                  </a:schemeClr>
                </a:solidFill>
              </a:rPr>
              <a:t>%</a:t>
            </a:r>
            <a:r>
              <a:rPr lang="en-IN" sz="2000" dirty="0" err="1">
                <a:solidFill>
                  <a:schemeClr val="bg1">
                    <a:lumMod val="50000"/>
                  </a:schemeClr>
                </a:solidFill>
              </a:rPr>
              <a:t>timeit</a:t>
            </a:r>
            <a:r>
              <a:rPr lang="en-IN" sz="2000" dirty="0">
                <a:solidFill>
                  <a:schemeClr val="bg1">
                    <a:lumMod val="50000"/>
                  </a:schemeClr>
                </a:solidFill>
              </a:rPr>
              <a:t> </a:t>
            </a:r>
            <a:r>
              <a:rPr lang="en-IN" sz="2000" dirty="0" err="1">
                <a:solidFill>
                  <a:schemeClr val="bg1">
                    <a:lumMod val="50000"/>
                  </a:schemeClr>
                </a:solidFill>
              </a:rPr>
              <a:t>np.exp</a:t>
            </a:r>
            <a:r>
              <a:rPr lang="en-IN" sz="2000" dirty="0">
                <a:solidFill>
                  <a:schemeClr val="bg1">
                    <a:lumMod val="50000"/>
                  </a:schemeClr>
                </a:solidFill>
              </a:rPr>
              <a:t>(</a:t>
            </a:r>
            <a:r>
              <a:rPr lang="en-IN" sz="2000" dirty="0" err="1">
                <a:solidFill>
                  <a:schemeClr val="bg1">
                    <a:lumMod val="50000"/>
                  </a:schemeClr>
                </a:solidFill>
              </a:rPr>
              <a:t>np.arange</a:t>
            </a:r>
            <a:r>
              <a:rPr lang="en-IN" sz="2000" dirty="0">
                <a:solidFill>
                  <a:schemeClr val="bg1">
                    <a:lumMod val="50000"/>
                  </a:schemeClr>
                </a:solidFill>
              </a:rPr>
              <a:t>(150))</a:t>
            </a:r>
          </a:p>
          <a:p>
            <a:pPr marL="139700" indent="0">
              <a:buNone/>
            </a:pPr>
            <a:r>
              <a:rPr lang="en-IN" sz="2000" dirty="0">
                <a:solidFill>
                  <a:schemeClr val="bg1">
                    <a:lumMod val="50000"/>
                  </a:schemeClr>
                </a:solidFill>
              </a:rPr>
              <a:t>  </a:t>
            </a:r>
          </a:p>
          <a:p>
            <a:pPr marL="139700" indent="0">
              <a:buNone/>
            </a:pPr>
            <a:r>
              <a:rPr lang="en-IN" sz="2000" dirty="0">
                <a:solidFill>
                  <a:schemeClr val="bg1">
                    <a:lumMod val="50000"/>
                  </a:schemeClr>
                </a:solidFill>
              </a:rPr>
              <a:t># non-vectorized operation</a:t>
            </a:r>
          </a:p>
          <a:p>
            <a:pPr marL="139700" indent="0">
              <a:buNone/>
            </a:pPr>
            <a:r>
              <a:rPr lang="en-IN" sz="2000" dirty="0">
                <a:solidFill>
                  <a:schemeClr val="bg1">
                    <a:lumMod val="50000"/>
                  </a:schemeClr>
                </a:solidFill>
              </a:rPr>
              <a:t>print("Time taken by non-vectorized operation : ", end = "")</a:t>
            </a:r>
          </a:p>
          <a:p>
            <a:pPr marL="139700" indent="0">
              <a:buNone/>
            </a:pPr>
            <a:r>
              <a:rPr lang="en-IN" sz="2000" dirty="0">
                <a:solidFill>
                  <a:schemeClr val="bg1">
                    <a:lumMod val="50000"/>
                  </a:schemeClr>
                </a:solidFill>
              </a:rPr>
              <a:t>%</a:t>
            </a:r>
            <a:r>
              <a:rPr lang="en-IN" sz="2000" dirty="0" err="1">
                <a:solidFill>
                  <a:schemeClr val="bg1">
                    <a:lumMod val="50000"/>
                  </a:schemeClr>
                </a:solidFill>
              </a:rPr>
              <a:t>timeit</a:t>
            </a:r>
            <a:r>
              <a:rPr lang="en-IN" sz="2000" dirty="0">
                <a:solidFill>
                  <a:schemeClr val="bg1">
                    <a:lumMod val="50000"/>
                  </a:schemeClr>
                </a:solidFill>
              </a:rPr>
              <a:t> [</a:t>
            </a:r>
            <a:r>
              <a:rPr lang="en-IN" sz="2000" dirty="0" err="1">
                <a:solidFill>
                  <a:schemeClr val="bg1">
                    <a:lumMod val="50000"/>
                  </a:schemeClr>
                </a:solidFill>
              </a:rPr>
              <a:t>math.exp</a:t>
            </a:r>
            <a:r>
              <a:rPr lang="en-IN" sz="2000" dirty="0">
                <a:solidFill>
                  <a:schemeClr val="bg1">
                    <a:lumMod val="50000"/>
                  </a:schemeClr>
                </a:solidFill>
              </a:rPr>
              <a:t>(item) for item in range(150)]</a:t>
            </a:r>
          </a:p>
        </p:txBody>
      </p:sp>
    </p:spTree>
    <p:extLst>
      <p:ext uri="{BB962C8B-B14F-4D97-AF65-F5344CB8AC3E}">
        <p14:creationId xmlns:p14="http://schemas.microsoft.com/office/powerpoint/2010/main" val="3286392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C7191-C206-4F33-9638-C319B3C37CFA}"/>
              </a:ext>
            </a:extLst>
          </p:cNvPr>
          <p:cNvSpPr>
            <a:spLocks noGrp="1"/>
          </p:cNvSpPr>
          <p:nvPr>
            <p:ph type="title"/>
          </p:nvPr>
        </p:nvSpPr>
        <p:spPr/>
        <p:txBody>
          <a:bodyPr/>
          <a:lstStyle/>
          <a:p>
            <a:r>
              <a:rPr lang="en-US" b="1" dirty="0">
                <a:solidFill>
                  <a:schemeClr val="bg1">
                    <a:lumMod val="50000"/>
                  </a:schemeClr>
                </a:solidFill>
              </a:rPr>
              <a:t>Output</a:t>
            </a:r>
            <a:endParaRPr lang="en-IN" b="1" dirty="0">
              <a:solidFill>
                <a:schemeClr val="bg1">
                  <a:lumMod val="50000"/>
                </a:schemeClr>
              </a:solidFill>
            </a:endParaRPr>
          </a:p>
        </p:txBody>
      </p:sp>
      <p:pic>
        <p:nvPicPr>
          <p:cNvPr id="6" name="Picture 5">
            <a:extLst>
              <a:ext uri="{FF2B5EF4-FFF2-40B4-BE49-F238E27FC236}">
                <a16:creationId xmlns:a16="http://schemas.microsoft.com/office/drawing/2014/main" id="{F6E838E2-9958-49CE-8297-7B5C803BCE5B}"/>
              </a:ext>
            </a:extLst>
          </p:cNvPr>
          <p:cNvPicPr>
            <a:picLocks noChangeAspect="1"/>
          </p:cNvPicPr>
          <p:nvPr/>
        </p:nvPicPr>
        <p:blipFill>
          <a:blip r:embed="rId2"/>
          <a:stretch>
            <a:fillRect/>
          </a:stretch>
        </p:blipFill>
        <p:spPr>
          <a:xfrm>
            <a:off x="193950" y="2326078"/>
            <a:ext cx="8756100" cy="988622"/>
          </a:xfrm>
          <a:prstGeom prst="rect">
            <a:avLst/>
          </a:prstGeom>
        </p:spPr>
      </p:pic>
    </p:spTree>
    <p:extLst>
      <p:ext uri="{BB962C8B-B14F-4D97-AF65-F5344CB8AC3E}">
        <p14:creationId xmlns:p14="http://schemas.microsoft.com/office/powerpoint/2010/main" val="18066644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6"/>
          <p:cNvSpPr txBox="1">
            <a:spLocks noGrp="1"/>
          </p:cNvSpPr>
          <p:nvPr>
            <p:ph type="title"/>
          </p:nvPr>
        </p:nvSpPr>
        <p:spPr>
          <a:xfrm>
            <a:off x="319750" y="466200"/>
            <a:ext cx="8824249" cy="620400"/>
          </a:xfrm>
          <a:prstGeom prst="rect">
            <a:avLst/>
          </a:prstGeom>
          <a:noFill/>
          <a:ln>
            <a:noFill/>
          </a:ln>
        </p:spPr>
        <p:txBody>
          <a:bodyPr spcFirstLastPara="1" wrap="square" lIns="91425" tIns="91425" rIns="91425" bIns="91425" anchor="b" anchorCtr="0">
            <a:noAutofit/>
          </a:bodyPr>
          <a:lstStyle/>
          <a:p>
            <a:pPr algn="l">
              <a:buFont typeface="Arial" panose="020B0604020202020204" pitchFamily="34" charset="0"/>
              <a:buChar char="•"/>
            </a:pPr>
            <a:r>
              <a:rPr lang="en-IN" sz="3600" b="1" dirty="0">
                <a:solidFill>
                  <a:srgbClr val="243168"/>
                </a:solidFill>
                <a:latin typeface="Nunito"/>
              </a:rPr>
              <a:t>Iterating over an array</a:t>
            </a:r>
          </a:p>
        </p:txBody>
      </p:sp>
      <p:pic>
        <p:nvPicPr>
          <p:cNvPr id="118" name="Google Shape;118;p26"/>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19" name="Google Shape;119;p26"/>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120" name="Google Shape;120;p26"/>
          <p:cNvGrpSpPr/>
          <p:nvPr/>
        </p:nvGrpSpPr>
        <p:grpSpPr>
          <a:xfrm>
            <a:off x="0" y="5000700"/>
            <a:ext cx="9144000" cy="142800"/>
            <a:chOff x="0" y="0"/>
            <a:chExt cx="9144000" cy="142800"/>
          </a:xfrm>
        </p:grpSpPr>
        <p:sp>
          <p:nvSpPr>
            <p:cNvPr id="121" name="Google Shape;121;p26"/>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2" name="Google Shape;122;p26"/>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3" name="Google Shape;123;p26"/>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4" name="Google Shape;124;p26"/>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5" name="Google Shape;125;p26"/>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
        <p:nvSpPr>
          <p:cNvPr id="13" name="TextBox 12">
            <a:extLst>
              <a:ext uri="{FF2B5EF4-FFF2-40B4-BE49-F238E27FC236}">
                <a16:creationId xmlns:a16="http://schemas.microsoft.com/office/drawing/2014/main" id="{CE710844-1FF3-429B-B0A2-3AC1602AADD2}"/>
              </a:ext>
            </a:extLst>
          </p:cNvPr>
          <p:cNvSpPr txBox="1"/>
          <p:nvPr/>
        </p:nvSpPr>
        <p:spPr>
          <a:xfrm>
            <a:off x="600075" y="1807155"/>
            <a:ext cx="7943850" cy="2246769"/>
          </a:xfrm>
          <a:prstGeom prst="rect">
            <a:avLst/>
          </a:prstGeom>
          <a:noFill/>
        </p:spPr>
        <p:txBody>
          <a:bodyPr wrap="square">
            <a:spAutoFit/>
          </a:bodyPr>
          <a:lstStyle/>
          <a:p>
            <a:pPr marL="285750" indent="-285750">
              <a:buFont typeface="Arial" panose="020B0604020202020204" pitchFamily="34" charset="0"/>
              <a:buChar char="•"/>
            </a:pPr>
            <a:r>
              <a:rPr lang="en-IN" sz="2000" dirty="0"/>
              <a:t>Iterating means going through elements one by one.</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As we deal with multi-dimensional arrays in </a:t>
            </a:r>
            <a:r>
              <a:rPr lang="en-IN" sz="2000" dirty="0" err="1"/>
              <a:t>numpy</a:t>
            </a:r>
            <a:r>
              <a:rPr lang="en-IN" sz="2000" dirty="0"/>
              <a:t>, we can do this using basic for loop of python.</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If we iterate on a 1-D array it will go through each element one by one.</a:t>
            </a:r>
          </a:p>
        </p:txBody>
      </p:sp>
    </p:spTree>
    <p:extLst>
      <p:ext uri="{BB962C8B-B14F-4D97-AF65-F5344CB8AC3E}">
        <p14:creationId xmlns:p14="http://schemas.microsoft.com/office/powerpoint/2010/main" val="3562611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6"/>
          <p:cNvSpPr txBox="1">
            <a:spLocks noGrp="1"/>
          </p:cNvSpPr>
          <p:nvPr>
            <p:ph type="title"/>
          </p:nvPr>
        </p:nvSpPr>
        <p:spPr>
          <a:xfrm>
            <a:off x="319750" y="466200"/>
            <a:ext cx="8824249" cy="620400"/>
          </a:xfrm>
          <a:prstGeom prst="rect">
            <a:avLst/>
          </a:prstGeom>
          <a:noFill/>
          <a:ln>
            <a:noFill/>
          </a:ln>
        </p:spPr>
        <p:txBody>
          <a:bodyPr spcFirstLastPara="1" wrap="square" lIns="91425" tIns="91425" rIns="91425" bIns="91425" anchor="b" anchorCtr="0">
            <a:noAutofit/>
          </a:bodyPr>
          <a:lstStyle/>
          <a:p>
            <a:pPr algn="l">
              <a:buFont typeface="Arial" panose="020B0604020202020204" pitchFamily="34" charset="0"/>
              <a:buChar char="•"/>
            </a:pPr>
            <a:r>
              <a:rPr lang="en-IN" sz="3600" b="1" dirty="0">
                <a:solidFill>
                  <a:srgbClr val="243168"/>
                </a:solidFill>
                <a:latin typeface="Nunito"/>
              </a:rPr>
              <a:t>Iterating over an array</a:t>
            </a:r>
          </a:p>
        </p:txBody>
      </p:sp>
      <p:pic>
        <p:nvPicPr>
          <p:cNvPr id="118" name="Google Shape;118;p26"/>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19" name="Google Shape;119;p26"/>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120" name="Google Shape;120;p26"/>
          <p:cNvGrpSpPr/>
          <p:nvPr/>
        </p:nvGrpSpPr>
        <p:grpSpPr>
          <a:xfrm>
            <a:off x="0" y="5000700"/>
            <a:ext cx="9144000" cy="142800"/>
            <a:chOff x="0" y="0"/>
            <a:chExt cx="9144000" cy="142800"/>
          </a:xfrm>
        </p:grpSpPr>
        <p:sp>
          <p:nvSpPr>
            <p:cNvPr id="121" name="Google Shape;121;p26"/>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2" name="Google Shape;122;p26"/>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3" name="Google Shape;123;p26"/>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4" name="Google Shape;124;p26"/>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5" name="Google Shape;125;p26"/>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
        <p:nvSpPr>
          <p:cNvPr id="12" name="TextBox 11">
            <a:extLst>
              <a:ext uri="{FF2B5EF4-FFF2-40B4-BE49-F238E27FC236}">
                <a16:creationId xmlns:a16="http://schemas.microsoft.com/office/drawing/2014/main" id="{08E74E86-2D71-4D94-BC1E-B2724CF58811}"/>
              </a:ext>
            </a:extLst>
          </p:cNvPr>
          <p:cNvSpPr txBox="1"/>
          <p:nvPr/>
        </p:nvSpPr>
        <p:spPr>
          <a:xfrm>
            <a:off x="1171575" y="1633427"/>
            <a:ext cx="5772150" cy="2308324"/>
          </a:xfrm>
          <a:prstGeom prst="rect">
            <a:avLst/>
          </a:prstGeom>
          <a:noFill/>
        </p:spPr>
        <p:txBody>
          <a:bodyPr wrap="square">
            <a:spAutoFit/>
          </a:bodyPr>
          <a:lstStyle/>
          <a:p>
            <a:r>
              <a:rPr lang="en-IN" sz="2400" dirty="0"/>
              <a:t>import </a:t>
            </a:r>
            <a:r>
              <a:rPr lang="en-IN" sz="2400" dirty="0" err="1"/>
              <a:t>numpy</a:t>
            </a:r>
            <a:r>
              <a:rPr lang="en-IN" sz="2400" dirty="0"/>
              <a:t> as np</a:t>
            </a:r>
          </a:p>
          <a:p>
            <a:endParaRPr lang="en-IN" sz="2400" dirty="0"/>
          </a:p>
          <a:p>
            <a:r>
              <a:rPr lang="en-IN" sz="2400" dirty="0" err="1"/>
              <a:t>arr</a:t>
            </a:r>
            <a:r>
              <a:rPr lang="en-IN" sz="2400" dirty="0"/>
              <a:t> = </a:t>
            </a:r>
            <a:r>
              <a:rPr lang="en-IN" sz="2400" dirty="0" err="1"/>
              <a:t>np.array</a:t>
            </a:r>
            <a:r>
              <a:rPr lang="en-IN" sz="2400" dirty="0"/>
              <a:t>([1, 2, 3])</a:t>
            </a:r>
          </a:p>
          <a:p>
            <a:endParaRPr lang="en-IN" sz="2400" dirty="0"/>
          </a:p>
          <a:p>
            <a:r>
              <a:rPr lang="en-IN" sz="2400" dirty="0"/>
              <a:t>for x in </a:t>
            </a:r>
            <a:r>
              <a:rPr lang="en-IN" sz="2400" dirty="0" err="1"/>
              <a:t>arr</a:t>
            </a:r>
            <a:r>
              <a:rPr lang="en-IN" sz="2400" dirty="0"/>
              <a:t>:</a:t>
            </a:r>
          </a:p>
          <a:p>
            <a:r>
              <a:rPr lang="en-IN" sz="2400" dirty="0"/>
              <a:t>  print(x)</a:t>
            </a:r>
          </a:p>
        </p:txBody>
      </p:sp>
    </p:spTree>
    <p:extLst>
      <p:ext uri="{BB962C8B-B14F-4D97-AF65-F5344CB8AC3E}">
        <p14:creationId xmlns:p14="http://schemas.microsoft.com/office/powerpoint/2010/main" val="34410808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6"/>
          <p:cNvSpPr txBox="1">
            <a:spLocks noGrp="1"/>
          </p:cNvSpPr>
          <p:nvPr>
            <p:ph type="title"/>
          </p:nvPr>
        </p:nvSpPr>
        <p:spPr>
          <a:xfrm>
            <a:off x="319751" y="198300"/>
            <a:ext cx="8824249" cy="620400"/>
          </a:xfrm>
          <a:prstGeom prst="rect">
            <a:avLst/>
          </a:prstGeom>
          <a:noFill/>
          <a:ln>
            <a:noFill/>
          </a:ln>
        </p:spPr>
        <p:txBody>
          <a:bodyPr spcFirstLastPara="1" wrap="square" lIns="91425" tIns="91425" rIns="91425" bIns="91425" anchor="b" anchorCtr="0">
            <a:noAutofit/>
          </a:bodyPr>
          <a:lstStyle/>
          <a:p>
            <a:pPr algn="l">
              <a:buFont typeface="Arial" panose="020B0604020202020204" pitchFamily="34" charset="0"/>
              <a:buChar char="•"/>
            </a:pPr>
            <a:r>
              <a:rPr lang="en-IN" sz="3600" b="1" dirty="0">
                <a:solidFill>
                  <a:srgbClr val="243168"/>
                </a:solidFill>
                <a:latin typeface="Nunito"/>
              </a:rPr>
              <a:t>Iterating over a 2d array</a:t>
            </a:r>
          </a:p>
        </p:txBody>
      </p:sp>
      <p:pic>
        <p:nvPicPr>
          <p:cNvPr id="118" name="Google Shape;118;p26"/>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19" name="Google Shape;119;p26"/>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120" name="Google Shape;120;p26"/>
          <p:cNvGrpSpPr/>
          <p:nvPr/>
        </p:nvGrpSpPr>
        <p:grpSpPr>
          <a:xfrm>
            <a:off x="0" y="5000700"/>
            <a:ext cx="9144000" cy="142800"/>
            <a:chOff x="0" y="0"/>
            <a:chExt cx="9144000" cy="142800"/>
          </a:xfrm>
        </p:grpSpPr>
        <p:sp>
          <p:nvSpPr>
            <p:cNvPr id="121" name="Google Shape;121;p26"/>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2" name="Google Shape;122;p26"/>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3" name="Google Shape;123;p26"/>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4" name="Google Shape;124;p26"/>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5" name="Google Shape;125;p26"/>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
        <p:nvSpPr>
          <p:cNvPr id="12" name="TextBox 11">
            <a:extLst>
              <a:ext uri="{FF2B5EF4-FFF2-40B4-BE49-F238E27FC236}">
                <a16:creationId xmlns:a16="http://schemas.microsoft.com/office/drawing/2014/main" id="{08E74E86-2D71-4D94-BC1E-B2724CF58811}"/>
              </a:ext>
            </a:extLst>
          </p:cNvPr>
          <p:cNvSpPr txBox="1"/>
          <p:nvPr/>
        </p:nvSpPr>
        <p:spPr>
          <a:xfrm>
            <a:off x="1161713" y="1067775"/>
            <a:ext cx="5743575" cy="3539430"/>
          </a:xfrm>
          <a:prstGeom prst="rect">
            <a:avLst/>
          </a:prstGeom>
          <a:noFill/>
        </p:spPr>
        <p:txBody>
          <a:bodyPr wrap="square">
            <a:spAutoFit/>
          </a:bodyPr>
          <a:lstStyle/>
          <a:p>
            <a:r>
              <a:rPr lang="en-US" sz="3200" b="0" i="0" dirty="0">
                <a:solidFill>
                  <a:srgbClr val="0000CD"/>
                </a:solidFill>
                <a:effectLst/>
                <a:latin typeface="Consolas" panose="020B0609020204030204" pitchFamily="49" charset="0"/>
              </a:rPr>
              <a:t>import</a:t>
            </a:r>
            <a:r>
              <a:rPr lang="en-US" sz="3200" b="0" i="0" dirty="0">
                <a:solidFill>
                  <a:srgbClr val="000000"/>
                </a:solidFill>
                <a:effectLst/>
                <a:latin typeface="Consolas" panose="020B0609020204030204" pitchFamily="49" charset="0"/>
              </a:rPr>
              <a:t> </a:t>
            </a:r>
            <a:r>
              <a:rPr lang="en-US" sz="3200" b="0" i="0" dirty="0" err="1">
                <a:solidFill>
                  <a:srgbClr val="000000"/>
                </a:solidFill>
                <a:effectLst/>
                <a:latin typeface="Consolas" panose="020B0609020204030204" pitchFamily="49" charset="0"/>
              </a:rPr>
              <a:t>numpy</a:t>
            </a:r>
            <a:r>
              <a:rPr lang="en-US" sz="3200" b="0" i="0" dirty="0">
                <a:solidFill>
                  <a:srgbClr val="000000"/>
                </a:solidFill>
                <a:effectLst/>
                <a:latin typeface="Consolas" panose="020B0609020204030204" pitchFamily="49" charset="0"/>
              </a:rPr>
              <a:t> </a:t>
            </a:r>
            <a:r>
              <a:rPr lang="en-US" sz="3200" b="0" i="0" dirty="0">
                <a:solidFill>
                  <a:srgbClr val="0000CD"/>
                </a:solidFill>
                <a:effectLst/>
                <a:latin typeface="Consolas" panose="020B0609020204030204" pitchFamily="49" charset="0"/>
              </a:rPr>
              <a:t>as</a:t>
            </a:r>
            <a:r>
              <a:rPr lang="en-US" sz="3200" b="0" i="0" dirty="0">
                <a:solidFill>
                  <a:srgbClr val="000000"/>
                </a:solidFill>
                <a:effectLst/>
                <a:latin typeface="Consolas" panose="020B0609020204030204" pitchFamily="49" charset="0"/>
              </a:rPr>
              <a:t> np</a:t>
            </a:r>
            <a:br>
              <a:rPr lang="en-US" sz="3200" dirty="0"/>
            </a:br>
            <a:br>
              <a:rPr lang="en-US" sz="3200" dirty="0"/>
            </a:br>
            <a:r>
              <a:rPr lang="en-US" sz="3200" b="0" i="0" dirty="0" err="1">
                <a:solidFill>
                  <a:srgbClr val="000000"/>
                </a:solidFill>
                <a:effectLst/>
                <a:latin typeface="Consolas" panose="020B0609020204030204" pitchFamily="49" charset="0"/>
              </a:rPr>
              <a:t>arr</a:t>
            </a:r>
            <a:r>
              <a:rPr lang="en-US" sz="3200" b="0" i="0" dirty="0">
                <a:solidFill>
                  <a:srgbClr val="000000"/>
                </a:solidFill>
                <a:effectLst/>
                <a:latin typeface="Consolas" panose="020B0609020204030204" pitchFamily="49" charset="0"/>
              </a:rPr>
              <a:t> = </a:t>
            </a:r>
            <a:r>
              <a:rPr lang="en-US" sz="3200" b="0" i="0" dirty="0" err="1">
                <a:solidFill>
                  <a:srgbClr val="000000"/>
                </a:solidFill>
                <a:effectLst/>
                <a:latin typeface="Consolas" panose="020B0609020204030204" pitchFamily="49" charset="0"/>
              </a:rPr>
              <a:t>np.array</a:t>
            </a:r>
            <a:r>
              <a:rPr lang="en-US" sz="3200" b="0" i="0" dirty="0">
                <a:solidFill>
                  <a:srgbClr val="000000"/>
                </a:solidFill>
                <a:effectLst/>
                <a:latin typeface="Consolas" panose="020B0609020204030204" pitchFamily="49" charset="0"/>
              </a:rPr>
              <a:t>([[</a:t>
            </a:r>
            <a:r>
              <a:rPr lang="en-US" sz="3200" b="0" i="0" dirty="0">
                <a:solidFill>
                  <a:srgbClr val="FF0000"/>
                </a:solidFill>
                <a:effectLst/>
                <a:latin typeface="Consolas" panose="020B0609020204030204" pitchFamily="49" charset="0"/>
              </a:rPr>
              <a:t>1</a:t>
            </a:r>
            <a:r>
              <a:rPr lang="en-US" sz="3200" b="0" i="0" dirty="0">
                <a:solidFill>
                  <a:srgbClr val="000000"/>
                </a:solidFill>
                <a:effectLst/>
                <a:latin typeface="Consolas" panose="020B0609020204030204" pitchFamily="49" charset="0"/>
              </a:rPr>
              <a:t>, </a:t>
            </a:r>
            <a:r>
              <a:rPr lang="en-US" sz="3200" b="0" i="0" dirty="0">
                <a:solidFill>
                  <a:srgbClr val="FF0000"/>
                </a:solidFill>
                <a:effectLst/>
                <a:latin typeface="Consolas" panose="020B0609020204030204" pitchFamily="49" charset="0"/>
              </a:rPr>
              <a:t>2</a:t>
            </a:r>
            <a:r>
              <a:rPr lang="en-US" sz="3200" b="0" i="0" dirty="0">
                <a:solidFill>
                  <a:srgbClr val="000000"/>
                </a:solidFill>
                <a:effectLst/>
                <a:latin typeface="Consolas" panose="020B0609020204030204" pitchFamily="49" charset="0"/>
              </a:rPr>
              <a:t>, </a:t>
            </a:r>
            <a:r>
              <a:rPr lang="en-US" sz="3200" b="0" i="0" dirty="0">
                <a:solidFill>
                  <a:srgbClr val="FF0000"/>
                </a:solidFill>
                <a:effectLst/>
                <a:latin typeface="Consolas" panose="020B0609020204030204" pitchFamily="49" charset="0"/>
              </a:rPr>
              <a:t>3</a:t>
            </a:r>
            <a:r>
              <a:rPr lang="en-US" sz="3200" b="0" i="0" dirty="0">
                <a:solidFill>
                  <a:srgbClr val="000000"/>
                </a:solidFill>
                <a:effectLst/>
                <a:latin typeface="Consolas" panose="020B0609020204030204" pitchFamily="49" charset="0"/>
              </a:rPr>
              <a:t>], [</a:t>
            </a:r>
            <a:r>
              <a:rPr lang="en-US" sz="3200" b="0" i="0" dirty="0">
                <a:solidFill>
                  <a:srgbClr val="FF0000"/>
                </a:solidFill>
                <a:effectLst/>
                <a:latin typeface="Consolas" panose="020B0609020204030204" pitchFamily="49" charset="0"/>
              </a:rPr>
              <a:t>4</a:t>
            </a:r>
            <a:r>
              <a:rPr lang="en-US" sz="3200" b="0" i="0" dirty="0">
                <a:solidFill>
                  <a:srgbClr val="000000"/>
                </a:solidFill>
                <a:effectLst/>
                <a:latin typeface="Consolas" panose="020B0609020204030204" pitchFamily="49" charset="0"/>
              </a:rPr>
              <a:t>, </a:t>
            </a:r>
            <a:r>
              <a:rPr lang="en-US" sz="3200" b="0" i="0" dirty="0">
                <a:solidFill>
                  <a:srgbClr val="FF0000"/>
                </a:solidFill>
                <a:effectLst/>
                <a:latin typeface="Consolas" panose="020B0609020204030204" pitchFamily="49" charset="0"/>
              </a:rPr>
              <a:t>5</a:t>
            </a:r>
            <a:r>
              <a:rPr lang="en-US" sz="3200" b="0" i="0" dirty="0">
                <a:solidFill>
                  <a:srgbClr val="000000"/>
                </a:solidFill>
                <a:effectLst/>
                <a:latin typeface="Consolas" panose="020B0609020204030204" pitchFamily="49" charset="0"/>
              </a:rPr>
              <a:t>, </a:t>
            </a:r>
            <a:r>
              <a:rPr lang="en-US" sz="3200" b="0" i="0" dirty="0">
                <a:solidFill>
                  <a:srgbClr val="FF0000"/>
                </a:solidFill>
                <a:effectLst/>
                <a:latin typeface="Consolas" panose="020B0609020204030204" pitchFamily="49" charset="0"/>
              </a:rPr>
              <a:t>6</a:t>
            </a:r>
            <a:r>
              <a:rPr lang="en-US" sz="3200" b="0" i="0" dirty="0">
                <a:solidFill>
                  <a:srgbClr val="000000"/>
                </a:solidFill>
                <a:effectLst/>
                <a:latin typeface="Consolas" panose="020B0609020204030204" pitchFamily="49" charset="0"/>
              </a:rPr>
              <a:t>]])</a:t>
            </a:r>
            <a:br>
              <a:rPr lang="en-US" sz="3200" dirty="0"/>
            </a:br>
            <a:r>
              <a:rPr lang="en-US" sz="3200" b="0" i="0" dirty="0">
                <a:solidFill>
                  <a:srgbClr val="0000CD"/>
                </a:solidFill>
                <a:effectLst/>
                <a:latin typeface="Consolas" panose="020B0609020204030204" pitchFamily="49" charset="0"/>
              </a:rPr>
              <a:t>for</a:t>
            </a:r>
            <a:r>
              <a:rPr lang="en-US" sz="3200" b="0" i="0" dirty="0">
                <a:solidFill>
                  <a:srgbClr val="000000"/>
                </a:solidFill>
                <a:effectLst/>
                <a:latin typeface="Consolas" panose="020B0609020204030204" pitchFamily="49" charset="0"/>
              </a:rPr>
              <a:t> x </a:t>
            </a:r>
            <a:r>
              <a:rPr lang="en-US" sz="3200" b="0" i="0" dirty="0">
                <a:solidFill>
                  <a:srgbClr val="0000CD"/>
                </a:solidFill>
                <a:effectLst/>
                <a:latin typeface="Consolas" panose="020B0609020204030204" pitchFamily="49" charset="0"/>
              </a:rPr>
              <a:t>in</a:t>
            </a:r>
            <a:r>
              <a:rPr lang="en-US" sz="3200" b="0" i="0" dirty="0">
                <a:solidFill>
                  <a:srgbClr val="000000"/>
                </a:solidFill>
                <a:effectLst/>
                <a:latin typeface="Consolas" panose="020B0609020204030204" pitchFamily="49" charset="0"/>
              </a:rPr>
              <a:t> </a:t>
            </a:r>
            <a:r>
              <a:rPr lang="en-US" sz="3200" b="0" i="0" dirty="0" err="1">
                <a:solidFill>
                  <a:srgbClr val="000000"/>
                </a:solidFill>
                <a:effectLst/>
                <a:latin typeface="Consolas" panose="020B0609020204030204" pitchFamily="49" charset="0"/>
              </a:rPr>
              <a:t>arr</a:t>
            </a:r>
            <a:r>
              <a:rPr lang="en-US" sz="3200" b="0" i="0" dirty="0">
                <a:solidFill>
                  <a:srgbClr val="000000"/>
                </a:solidFill>
                <a:effectLst/>
                <a:latin typeface="Consolas" panose="020B0609020204030204" pitchFamily="49" charset="0"/>
              </a:rPr>
              <a:t>:</a:t>
            </a:r>
            <a:br>
              <a:rPr lang="en-US" sz="3200" dirty="0"/>
            </a:br>
            <a:r>
              <a:rPr lang="en-US" sz="3200" b="0" i="0" dirty="0">
                <a:solidFill>
                  <a:srgbClr val="000000"/>
                </a:solidFill>
                <a:effectLst/>
                <a:latin typeface="Consolas" panose="020B0609020204030204" pitchFamily="49" charset="0"/>
              </a:rPr>
              <a:t>  </a:t>
            </a:r>
            <a:r>
              <a:rPr lang="en-US" sz="3200" b="0" i="0" dirty="0">
                <a:solidFill>
                  <a:srgbClr val="0000CD"/>
                </a:solidFill>
                <a:effectLst/>
                <a:latin typeface="Consolas" panose="020B0609020204030204" pitchFamily="49" charset="0"/>
              </a:rPr>
              <a:t>print</a:t>
            </a:r>
            <a:r>
              <a:rPr lang="en-US" sz="3200" b="0" i="0" dirty="0">
                <a:solidFill>
                  <a:srgbClr val="000000"/>
                </a:solidFill>
                <a:effectLst/>
                <a:latin typeface="Consolas" panose="020B0609020204030204" pitchFamily="49" charset="0"/>
              </a:rPr>
              <a:t>(x)</a:t>
            </a:r>
            <a:endParaRPr lang="en-IN" sz="2400" dirty="0"/>
          </a:p>
        </p:txBody>
      </p:sp>
    </p:spTree>
    <p:extLst>
      <p:ext uri="{BB962C8B-B14F-4D97-AF65-F5344CB8AC3E}">
        <p14:creationId xmlns:p14="http://schemas.microsoft.com/office/powerpoint/2010/main" val="33661718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6"/>
          <p:cNvSpPr txBox="1">
            <a:spLocks noGrp="1"/>
          </p:cNvSpPr>
          <p:nvPr>
            <p:ph type="title"/>
          </p:nvPr>
        </p:nvSpPr>
        <p:spPr>
          <a:xfrm>
            <a:off x="319751" y="198300"/>
            <a:ext cx="8824249" cy="620400"/>
          </a:xfrm>
          <a:prstGeom prst="rect">
            <a:avLst/>
          </a:prstGeom>
          <a:noFill/>
          <a:ln>
            <a:noFill/>
          </a:ln>
        </p:spPr>
        <p:txBody>
          <a:bodyPr spcFirstLastPara="1" wrap="square" lIns="91425" tIns="91425" rIns="91425" bIns="91425" anchor="b" anchorCtr="0">
            <a:noAutofit/>
          </a:bodyPr>
          <a:lstStyle/>
          <a:p>
            <a:pPr algn="l">
              <a:buFont typeface="Arial" panose="020B0604020202020204" pitchFamily="34" charset="0"/>
              <a:buChar char="•"/>
            </a:pPr>
            <a:r>
              <a:rPr lang="en-IN" sz="3600" b="1" dirty="0">
                <a:solidFill>
                  <a:srgbClr val="243168"/>
                </a:solidFill>
                <a:latin typeface="Nunito"/>
              </a:rPr>
              <a:t>Iterating over a 3d array</a:t>
            </a:r>
          </a:p>
        </p:txBody>
      </p:sp>
      <p:pic>
        <p:nvPicPr>
          <p:cNvPr id="118" name="Google Shape;118;p26"/>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19" name="Google Shape;119;p26"/>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120" name="Google Shape;120;p26"/>
          <p:cNvGrpSpPr/>
          <p:nvPr/>
        </p:nvGrpSpPr>
        <p:grpSpPr>
          <a:xfrm>
            <a:off x="0" y="5000700"/>
            <a:ext cx="9144000" cy="142800"/>
            <a:chOff x="0" y="0"/>
            <a:chExt cx="9144000" cy="142800"/>
          </a:xfrm>
        </p:grpSpPr>
        <p:sp>
          <p:nvSpPr>
            <p:cNvPr id="121" name="Google Shape;121;p26"/>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2" name="Google Shape;122;p26"/>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3" name="Google Shape;123;p26"/>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4" name="Google Shape;124;p26"/>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5" name="Google Shape;125;p26"/>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
        <p:nvSpPr>
          <p:cNvPr id="12" name="TextBox 11">
            <a:extLst>
              <a:ext uri="{FF2B5EF4-FFF2-40B4-BE49-F238E27FC236}">
                <a16:creationId xmlns:a16="http://schemas.microsoft.com/office/drawing/2014/main" id="{08E74E86-2D71-4D94-BC1E-B2724CF58811}"/>
              </a:ext>
            </a:extLst>
          </p:cNvPr>
          <p:cNvSpPr txBox="1"/>
          <p:nvPr/>
        </p:nvSpPr>
        <p:spPr>
          <a:xfrm>
            <a:off x="1161713" y="1067775"/>
            <a:ext cx="5743575" cy="3539430"/>
          </a:xfrm>
          <a:prstGeom prst="rect">
            <a:avLst/>
          </a:prstGeom>
          <a:noFill/>
        </p:spPr>
        <p:txBody>
          <a:bodyPr wrap="square">
            <a:spAutoFit/>
          </a:bodyPr>
          <a:lstStyle/>
          <a:p>
            <a:r>
              <a:rPr lang="en-US" sz="3200" b="0" i="0" dirty="0">
                <a:solidFill>
                  <a:srgbClr val="0000CD"/>
                </a:solidFill>
                <a:effectLst/>
                <a:latin typeface="Consolas" panose="020B0609020204030204" pitchFamily="49" charset="0"/>
              </a:rPr>
              <a:t>import </a:t>
            </a:r>
            <a:r>
              <a:rPr lang="en-US" sz="3200" b="0" i="0" dirty="0" err="1">
                <a:solidFill>
                  <a:srgbClr val="0000CD"/>
                </a:solidFill>
                <a:effectLst/>
                <a:latin typeface="Consolas" panose="020B0609020204030204" pitchFamily="49" charset="0"/>
              </a:rPr>
              <a:t>numpy</a:t>
            </a:r>
            <a:r>
              <a:rPr lang="en-US" sz="3200" b="0" i="0" dirty="0">
                <a:solidFill>
                  <a:srgbClr val="0000CD"/>
                </a:solidFill>
                <a:effectLst/>
                <a:latin typeface="Consolas" panose="020B0609020204030204" pitchFamily="49" charset="0"/>
              </a:rPr>
              <a:t> as np</a:t>
            </a:r>
          </a:p>
          <a:p>
            <a:endParaRPr lang="en-US" sz="3200" b="0" i="0" dirty="0">
              <a:solidFill>
                <a:srgbClr val="0000CD"/>
              </a:solidFill>
              <a:effectLst/>
              <a:latin typeface="Consolas" panose="020B0609020204030204" pitchFamily="49" charset="0"/>
            </a:endParaRPr>
          </a:p>
          <a:p>
            <a:r>
              <a:rPr lang="en-US" sz="3200" b="0" i="0" dirty="0" err="1">
                <a:solidFill>
                  <a:srgbClr val="0000CD"/>
                </a:solidFill>
                <a:effectLst/>
                <a:latin typeface="Consolas" panose="020B0609020204030204" pitchFamily="49" charset="0"/>
              </a:rPr>
              <a:t>arr</a:t>
            </a:r>
            <a:r>
              <a:rPr lang="en-US" sz="3200" b="0" i="0" dirty="0">
                <a:solidFill>
                  <a:srgbClr val="0000CD"/>
                </a:solidFill>
                <a:effectLst/>
                <a:latin typeface="Consolas" panose="020B0609020204030204" pitchFamily="49" charset="0"/>
              </a:rPr>
              <a:t> = </a:t>
            </a:r>
            <a:r>
              <a:rPr lang="en-US" sz="3200" b="0" i="0" dirty="0" err="1">
                <a:solidFill>
                  <a:srgbClr val="0000CD"/>
                </a:solidFill>
                <a:effectLst/>
                <a:latin typeface="Consolas" panose="020B0609020204030204" pitchFamily="49" charset="0"/>
              </a:rPr>
              <a:t>np.array</a:t>
            </a:r>
            <a:r>
              <a:rPr lang="en-US" sz="3200" b="0" i="0" dirty="0">
                <a:solidFill>
                  <a:srgbClr val="0000CD"/>
                </a:solidFill>
                <a:effectLst/>
                <a:latin typeface="Consolas" panose="020B0609020204030204" pitchFamily="49" charset="0"/>
              </a:rPr>
              <a:t>([[[1, 2, 3], [4, 5, 6]], [[7, 8, 9], [10, 11, 12]]])</a:t>
            </a:r>
          </a:p>
          <a:p>
            <a:r>
              <a:rPr lang="en-US" sz="3200" b="0" i="0" dirty="0">
                <a:solidFill>
                  <a:srgbClr val="0000CD"/>
                </a:solidFill>
                <a:effectLst/>
                <a:latin typeface="Consolas" panose="020B0609020204030204" pitchFamily="49" charset="0"/>
              </a:rPr>
              <a:t>for x in </a:t>
            </a:r>
            <a:r>
              <a:rPr lang="en-US" sz="3200" b="0" i="0" dirty="0" err="1">
                <a:solidFill>
                  <a:srgbClr val="0000CD"/>
                </a:solidFill>
                <a:effectLst/>
                <a:latin typeface="Consolas" panose="020B0609020204030204" pitchFamily="49" charset="0"/>
              </a:rPr>
              <a:t>arr</a:t>
            </a:r>
            <a:r>
              <a:rPr lang="en-US" sz="3200" b="0" i="0" dirty="0">
                <a:solidFill>
                  <a:srgbClr val="0000CD"/>
                </a:solidFill>
                <a:effectLst/>
                <a:latin typeface="Consolas" panose="020B0609020204030204" pitchFamily="49" charset="0"/>
              </a:rPr>
              <a:t>:</a:t>
            </a:r>
          </a:p>
          <a:p>
            <a:r>
              <a:rPr lang="en-US" sz="3200" b="0" i="0" dirty="0">
                <a:solidFill>
                  <a:srgbClr val="0000CD"/>
                </a:solidFill>
                <a:effectLst/>
                <a:latin typeface="Consolas" panose="020B0609020204030204" pitchFamily="49" charset="0"/>
              </a:rPr>
              <a:t>  print(x)</a:t>
            </a:r>
            <a:endParaRPr lang="en-IN" sz="2400" dirty="0"/>
          </a:p>
        </p:txBody>
      </p:sp>
    </p:spTree>
    <p:extLst>
      <p:ext uri="{BB962C8B-B14F-4D97-AF65-F5344CB8AC3E}">
        <p14:creationId xmlns:p14="http://schemas.microsoft.com/office/powerpoint/2010/main" val="799801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6"/>
          <p:cNvSpPr txBox="1">
            <a:spLocks noGrp="1"/>
          </p:cNvSpPr>
          <p:nvPr>
            <p:ph type="title"/>
          </p:nvPr>
        </p:nvSpPr>
        <p:spPr>
          <a:xfrm>
            <a:off x="387900" y="523875"/>
            <a:ext cx="8368200" cy="62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solidFill>
                  <a:srgbClr val="243168"/>
                </a:solidFill>
                <a:latin typeface="Nunito"/>
                <a:ea typeface="Nunito"/>
                <a:cs typeface="Nunito"/>
                <a:sym typeface="Nunito"/>
              </a:rPr>
              <a:t>Difference: List and array</a:t>
            </a:r>
            <a:endParaRPr sz="3600" dirty="0">
              <a:solidFill>
                <a:srgbClr val="243168"/>
              </a:solidFill>
              <a:latin typeface="Nunito ExtraBold"/>
              <a:ea typeface="Nunito ExtraBold"/>
              <a:cs typeface="Nunito ExtraBold"/>
              <a:sym typeface="Nunito ExtraBold"/>
            </a:endParaRPr>
          </a:p>
        </p:txBody>
      </p:sp>
      <p:pic>
        <p:nvPicPr>
          <p:cNvPr id="118" name="Google Shape;118;p26"/>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19" name="Google Shape;119;p26"/>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120" name="Google Shape;120;p26"/>
          <p:cNvGrpSpPr/>
          <p:nvPr/>
        </p:nvGrpSpPr>
        <p:grpSpPr>
          <a:xfrm>
            <a:off x="0" y="5000700"/>
            <a:ext cx="9144000" cy="142800"/>
            <a:chOff x="0" y="0"/>
            <a:chExt cx="9144000" cy="142800"/>
          </a:xfrm>
        </p:grpSpPr>
        <p:sp>
          <p:nvSpPr>
            <p:cNvPr id="121" name="Google Shape;121;p26"/>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2" name="Google Shape;122;p26"/>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3" name="Google Shape;123;p26"/>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4" name="Google Shape;124;p26"/>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5" name="Google Shape;125;p26"/>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pic>
        <p:nvPicPr>
          <p:cNvPr id="3" name="Picture 2">
            <a:extLst>
              <a:ext uri="{FF2B5EF4-FFF2-40B4-BE49-F238E27FC236}">
                <a16:creationId xmlns:a16="http://schemas.microsoft.com/office/drawing/2014/main" id="{E4D31BD0-8E0F-4AF0-901C-A5F9CADDFAE0}"/>
              </a:ext>
            </a:extLst>
          </p:cNvPr>
          <p:cNvPicPr>
            <a:picLocks noChangeAspect="1"/>
          </p:cNvPicPr>
          <p:nvPr/>
        </p:nvPicPr>
        <p:blipFill>
          <a:blip r:embed="rId4"/>
          <a:stretch>
            <a:fillRect/>
          </a:stretch>
        </p:blipFill>
        <p:spPr>
          <a:xfrm>
            <a:off x="705153" y="1997275"/>
            <a:ext cx="7914594" cy="1354432"/>
          </a:xfrm>
          <a:prstGeom prst="rect">
            <a:avLst/>
          </a:prstGeom>
        </p:spPr>
      </p:pic>
    </p:spTree>
    <p:extLst>
      <p:ext uri="{BB962C8B-B14F-4D97-AF65-F5344CB8AC3E}">
        <p14:creationId xmlns:p14="http://schemas.microsoft.com/office/powerpoint/2010/main" val="39404069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6"/>
          <p:cNvSpPr txBox="1">
            <a:spLocks noGrp="1"/>
          </p:cNvSpPr>
          <p:nvPr>
            <p:ph type="title"/>
          </p:nvPr>
        </p:nvSpPr>
        <p:spPr>
          <a:xfrm>
            <a:off x="319750" y="466200"/>
            <a:ext cx="8824249" cy="620400"/>
          </a:xfrm>
          <a:prstGeom prst="rect">
            <a:avLst/>
          </a:prstGeom>
          <a:noFill/>
          <a:ln>
            <a:noFill/>
          </a:ln>
        </p:spPr>
        <p:txBody>
          <a:bodyPr spcFirstLastPara="1" wrap="square" lIns="91425" tIns="91425" rIns="91425" bIns="91425" anchor="b" anchorCtr="0">
            <a:noAutofit/>
          </a:bodyPr>
          <a:lstStyle/>
          <a:p>
            <a:pPr algn="l">
              <a:buFont typeface="Arial" panose="020B0604020202020204" pitchFamily="34" charset="0"/>
              <a:buChar char="•"/>
            </a:pPr>
            <a:r>
              <a:rPr lang="en-IN" sz="3600" b="1" dirty="0">
                <a:solidFill>
                  <a:srgbClr val="243168"/>
                </a:solidFill>
                <a:latin typeface="Nunito"/>
              </a:rPr>
              <a:t>Splitting</a:t>
            </a:r>
            <a:r>
              <a:rPr lang="en-IN" sz="2000" b="0" i="0" dirty="0">
                <a:solidFill>
                  <a:srgbClr val="565656"/>
                </a:solidFill>
                <a:effectLst/>
                <a:latin typeface="Open Sans" panose="020B0606030504020204" pitchFamily="34" charset="0"/>
              </a:rPr>
              <a:t> </a:t>
            </a:r>
            <a:r>
              <a:rPr lang="en-IN" sz="3600" b="1" dirty="0">
                <a:solidFill>
                  <a:srgbClr val="243168"/>
                </a:solidFill>
                <a:latin typeface="Nunito"/>
              </a:rPr>
              <a:t>an array</a:t>
            </a:r>
          </a:p>
        </p:txBody>
      </p:sp>
      <p:pic>
        <p:nvPicPr>
          <p:cNvPr id="118" name="Google Shape;118;p26"/>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19" name="Google Shape;119;p26"/>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120" name="Google Shape;120;p26"/>
          <p:cNvGrpSpPr/>
          <p:nvPr/>
        </p:nvGrpSpPr>
        <p:grpSpPr>
          <a:xfrm>
            <a:off x="0" y="5000700"/>
            <a:ext cx="9144000" cy="142800"/>
            <a:chOff x="0" y="0"/>
            <a:chExt cx="9144000" cy="142800"/>
          </a:xfrm>
        </p:grpSpPr>
        <p:sp>
          <p:nvSpPr>
            <p:cNvPr id="121" name="Google Shape;121;p26"/>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2" name="Google Shape;122;p26"/>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3" name="Google Shape;123;p26"/>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4" name="Google Shape;124;p26"/>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5" name="Google Shape;125;p26"/>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
        <p:nvSpPr>
          <p:cNvPr id="11" name="TextBox 10">
            <a:extLst>
              <a:ext uri="{FF2B5EF4-FFF2-40B4-BE49-F238E27FC236}">
                <a16:creationId xmlns:a16="http://schemas.microsoft.com/office/drawing/2014/main" id="{0A95CEDE-6372-4825-86C3-CD01C55769E3}"/>
              </a:ext>
            </a:extLst>
          </p:cNvPr>
          <p:cNvSpPr txBox="1"/>
          <p:nvPr/>
        </p:nvSpPr>
        <p:spPr>
          <a:xfrm>
            <a:off x="600075" y="1807155"/>
            <a:ext cx="7943850" cy="2246769"/>
          </a:xfrm>
          <a:prstGeom prst="rect">
            <a:avLst/>
          </a:prstGeom>
          <a:noFill/>
        </p:spPr>
        <p:txBody>
          <a:bodyPr wrap="square">
            <a:spAutoFit/>
          </a:bodyPr>
          <a:lstStyle/>
          <a:p>
            <a:pPr marL="285750" indent="-285750">
              <a:buFont typeface="Arial" panose="020B0604020202020204" pitchFamily="34" charset="0"/>
              <a:buChar char="•"/>
            </a:pPr>
            <a:r>
              <a:rPr lang="en-US" sz="2000" dirty="0"/>
              <a:t>Splitting is reverse operation of Joining.</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Joining merges multiple arrays into one and Splitting breaks one array into multiple.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We use </a:t>
            </a:r>
            <a:r>
              <a:rPr lang="en-US" sz="2000" dirty="0" err="1"/>
              <a:t>array_split</a:t>
            </a:r>
            <a:r>
              <a:rPr lang="en-US" sz="2000" dirty="0"/>
              <a:t>() for splitting arrays, we pass it the array we want to split and the number of splits.</a:t>
            </a:r>
            <a:endParaRPr lang="en-IN" sz="2000" dirty="0"/>
          </a:p>
        </p:txBody>
      </p:sp>
    </p:spTree>
    <p:extLst>
      <p:ext uri="{BB962C8B-B14F-4D97-AF65-F5344CB8AC3E}">
        <p14:creationId xmlns:p14="http://schemas.microsoft.com/office/powerpoint/2010/main" val="39124285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6"/>
          <p:cNvSpPr txBox="1">
            <a:spLocks noGrp="1"/>
          </p:cNvSpPr>
          <p:nvPr>
            <p:ph type="title"/>
          </p:nvPr>
        </p:nvSpPr>
        <p:spPr>
          <a:xfrm>
            <a:off x="319750" y="466200"/>
            <a:ext cx="8824249" cy="620400"/>
          </a:xfrm>
          <a:prstGeom prst="rect">
            <a:avLst/>
          </a:prstGeom>
          <a:noFill/>
          <a:ln>
            <a:noFill/>
          </a:ln>
        </p:spPr>
        <p:txBody>
          <a:bodyPr spcFirstLastPara="1" wrap="square" lIns="91425" tIns="91425" rIns="91425" bIns="91425" anchor="b" anchorCtr="0">
            <a:noAutofit/>
          </a:bodyPr>
          <a:lstStyle/>
          <a:p>
            <a:pPr algn="l">
              <a:buFont typeface="Arial" panose="020B0604020202020204" pitchFamily="34" charset="0"/>
              <a:buChar char="•"/>
            </a:pPr>
            <a:r>
              <a:rPr lang="en-IN" sz="3600" b="1" dirty="0">
                <a:solidFill>
                  <a:srgbClr val="243168"/>
                </a:solidFill>
                <a:latin typeface="Nunito"/>
              </a:rPr>
              <a:t>Splitting</a:t>
            </a:r>
            <a:r>
              <a:rPr lang="en-IN" sz="2000" b="0" i="0" dirty="0">
                <a:solidFill>
                  <a:srgbClr val="565656"/>
                </a:solidFill>
                <a:effectLst/>
                <a:latin typeface="Open Sans" panose="020B0606030504020204" pitchFamily="34" charset="0"/>
              </a:rPr>
              <a:t> </a:t>
            </a:r>
            <a:r>
              <a:rPr lang="en-IN" sz="3600" b="1" dirty="0">
                <a:solidFill>
                  <a:srgbClr val="243168"/>
                </a:solidFill>
                <a:latin typeface="Nunito"/>
              </a:rPr>
              <a:t>an array</a:t>
            </a:r>
          </a:p>
        </p:txBody>
      </p:sp>
      <p:pic>
        <p:nvPicPr>
          <p:cNvPr id="118" name="Google Shape;118;p26"/>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19" name="Google Shape;119;p26"/>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120" name="Google Shape;120;p26"/>
          <p:cNvGrpSpPr/>
          <p:nvPr/>
        </p:nvGrpSpPr>
        <p:grpSpPr>
          <a:xfrm>
            <a:off x="0" y="5000700"/>
            <a:ext cx="9144000" cy="142800"/>
            <a:chOff x="0" y="0"/>
            <a:chExt cx="9144000" cy="142800"/>
          </a:xfrm>
        </p:grpSpPr>
        <p:sp>
          <p:nvSpPr>
            <p:cNvPr id="121" name="Google Shape;121;p26"/>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2" name="Google Shape;122;p26"/>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3" name="Google Shape;123;p26"/>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4" name="Google Shape;124;p26"/>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5" name="Google Shape;125;p26"/>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
        <p:nvSpPr>
          <p:cNvPr id="11" name="TextBox 10">
            <a:extLst>
              <a:ext uri="{FF2B5EF4-FFF2-40B4-BE49-F238E27FC236}">
                <a16:creationId xmlns:a16="http://schemas.microsoft.com/office/drawing/2014/main" id="{0A95CEDE-6372-4825-86C3-CD01C55769E3}"/>
              </a:ext>
            </a:extLst>
          </p:cNvPr>
          <p:cNvSpPr txBox="1"/>
          <p:nvPr/>
        </p:nvSpPr>
        <p:spPr>
          <a:xfrm>
            <a:off x="600075" y="1807155"/>
            <a:ext cx="7943850" cy="1323439"/>
          </a:xfrm>
          <a:prstGeom prst="rect">
            <a:avLst/>
          </a:prstGeom>
          <a:noFill/>
        </p:spPr>
        <p:txBody>
          <a:bodyPr wrap="square">
            <a:spAutoFit/>
          </a:bodyPr>
          <a:lstStyle/>
          <a:p>
            <a:pPr marL="285750" indent="-285750">
              <a:buFont typeface="Arial" panose="020B0604020202020204" pitchFamily="34" charset="0"/>
              <a:buChar char="•"/>
            </a:pPr>
            <a:r>
              <a:rPr lang="en-US" sz="2000" dirty="0"/>
              <a:t>import </a:t>
            </a:r>
            <a:r>
              <a:rPr lang="en-US" sz="2000" dirty="0" err="1"/>
              <a:t>numpy</a:t>
            </a:r>
            <a:r>
              <a:rPr lang="en-US" sz="2000" dirty="0"/>
              <a:t> as np</a:t>
            </a:r>
          </a:p>
          <a:p>
            <a:pPr marL="285750" indent="-285750">
              <a:buFont typeface="Arial" panose="020B0604020202020204" pitchFamily="34" charset="0"/>
              <a:buChar char="•"/>
            </a:pPr>
            <a:r>
              <a:rPr lang="en-US" sz="2000" dirty="0" err="1"/>
              <a:t>arr</a:t>
            </a:r>
            <a:r>
              <a:rPr lang="en-US" sz="2000" dirty="0"/>
              <a:t> = </a:t>
            </a:r>
            <a:r>
              <a:rPr lang="en-US" sz="2000" dirty="0" err="1"/>
              <a:t>np.array</a:t>
            </a:r>
            <a:r>
              <a:rPr lang="en-US" sz="2000" dirty="0"/>
              <a:t>([1, 2, 3, 4, 5, 6])</a:t>
            </a:r>
          </a:p>
          <a:p>
            <a:pPr marL="285750" indent="-285750">
              <a:buFont typeface="Arial" panose="020B0604020202020204" pitchFamily="34" charset="0"/>
              <a:buChar char="•"/>
            </a:pPr>
            <a:r>
              <a:rPr lang="en-US" sz="2000" dirty="0" err="1"/>
              <a:t>newarr</a:t>
            </a:r>
            <a:r>
              <a:rPr lang="en-US" sz="2000" dirty="0"/>
              <a:t> = </a:t>
            </a:r>
            <a:r>
              <a:rPr lang="en-US" sz="2000" dirty="0" err="1"/>
              <a:t>np.array_split</a:t>
            </a:r>
            <a:r>
              <a:rPr lang="en-US" sz="2000" dirty="0"/>
              <a:t>(</a:t>
            </a:r>
            <a:r>
              <a:rPr lang="en-US" sz="2000" dirty="0" err="1"/>
              <a:t>arr</a:t>
            </a:r>
            <a:r>
              <a:rPr lang="en-US" sz="2000" dirty="0"/>
              <a:t>, 3)</a:t>
            </a:r>
          </a:p>
          <a:p>
            <a:pPr marL="285750" indent="-285750">
              <a:buFont typeface="Arial" panose="020B0604020202020204" pitchFamily="34" charset="0"/>
              <a:buChar char="•"/>
            </a:pPr>
            <a:r>
              <a:rPr lang="en-US" sz="2000" dirty="0"/>
              <a:t>print(</a:t>
            </a:r>
            <a:r>
              <a:rPr lang="en-US" sz="2000" dirty="0" err="1"/>
              <a:t>newarr</a:t>
            </a:r>
            <a:r>
              <a:rPr lang="en-US" sz="2000" dirty="0"/>
              <a:t>)</a:t>
            </a:r>
            <a:endParaRPr lang="en-IN" sz="2000" dirty="0"/>
          </a:p>
        </p:txBody>
      </p:sp>
    </p:spTree>
    <p:extLst>
      <p:ext uri="{BB962C8B-B14F-4D97-AF65-F5344CB8AC3E}">
        <p14:creationId xmlns:p14="http://schemas.microsoft.com/office/powerpoint/2010/main" val="11006223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6"/>
          <p:cNvSpPr txBox="1">
            <a:spLocks noGrp="1"/>
          </p:cNvSpPr>
          <p:nvPr>
            <p:ph type="title"/>
          </p:nvPr>
        </p:nvSpPr>
        <p:spPr>
          <a:xfrm>
            <a:off x="319750" y="466200"/>
            <a:ext cx="8824249" cy="620400"/>
          </a:xfrm>
          <a:prstGeom prst="rect">
            <a:avLst/>
          </a:prstGeom>
          <a:noFill/>
          <a:ln>
            <a:noFill/>
          </a:ln>
        </p:spPr>
        <p:txBody>
          <a:bodyPr spcFirstLastPara="1" wrap="square" lIns="91425" tIns="91425" rIns="91425" bIns="91425" anchor="b" anchorCtr="0">
            <a:noAutofit/>
          </a:bodyPr>
          <a:lstStyle/>
          <a:p>
            <a:pPr algn="l">
              <a:buFont typeface="Arial" panose="020B0604020202020204" pitchFamily="34" charset="0"/>
              <a:buChar char="•"/>
            </a:pPr>
            <a:r>
              <a:rPr lang="en-IN" sz="3600" b="1" dirty="0">
                <a:solidFill>
                  <a:srgbClr val="243168"/>
                </a:solidFill>
                <a:latin typeface="Nunito"/>
              </a:rPr>
              <a:t>Splitting</a:t>
            </a:r>
            <a:r>
              <a:rPr lang="en-IN" sz="2000" b="0" i="0" dirty="0">
                <a:solidFill>
                  <a:srgbClr val="565656"/>
                </a:solidFill>
                <a:effectLst/>
                <a:latin typeface="Open Sans" panose="020B0606030504020204" pitchFamily="34" charset="0"/>
              </a:rPr>
              <a:t> </a:t>
            </a:r>
            <a:r>
              <a:rPr lang="en-IN" sz="3600" b="1" dirty="0">
                <a:solidFill>
                  <a:srgbClr val="243168"/>
                </a:solidFill>
                <a:latin typeface="Nunito"/>
              </a:rPr>
              <a:t>an array</a:t>
            </a:r>
          </a:p>
        </p:txBody>
      </p:sp>
      <p:pic>
        <p:nvPicPr>
          <p:cNvPr id="118" name="Google Shape;118;p26"/>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19" name="Google Shape;119;p26"/>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120" name="Google Shape;120;p26"/>
          <p:cNvGrpSpPr/>
          <p:nvPr/>
        </p:nvGrpSpPr>
        <p:grpSpPr>
          <a:xfrm>
            <a:off x="0" y="5000700"/>
            <a:ext cx="9144000" cy="142800"/>
            <a:chOff x="0" y="0"/>
            <a:chExt cx="9144000" cy="142800"/>
          </a:xfrm>
        </p:grpSpPr>
        <p:sp>
          <p:nvSpPr>
            <p:cNvPr id="121" name="Google Shape;121;p26"/>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2" name="Google Shape;122;p26"/>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3" name="Google Shape;123;p26"/>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4" name="Google Shape;124;p26"/>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5" name="Google Shape;125;p26"/>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
        <p:nvSpPr>
          <p:cNvPr id="12" name="TextBox 11">
            <a:extLst>
              <a:ext uri="{FF2B5EF4-FFF2-40B4-BE49-F238E27FC236}">
                <a16:creationId xmlns:a16="http://schemas.microsoft.com/office/drawing/2014/main" id="{381EC692-4CDF-4207-A20F-51B07CC41386}"/>
              </a:ext>
            </a:extLst>
          </p:cNvPr>
          <p:cNvSpPr txBox="1"/>
          <p:nvPr/>
        </p:nvSpPr>
        <p:spPr>
          <a:xfrm>
            <a:off x="571500" y="1291190"/>
            <a:ext cx="7400925" cy="646331"/>
          </a:xfrm>
          <a:prstGeom prst="rect">
            <a:avLst/>
          </a:prstGeom>
          <a:noFill/>
        </p:spPr>
        <p:txBody>
          <a:bodyPr wrap="square">
            <a:spAutoFit/>
          </a:bodyPr>
          <a:lstStyle/>
          <a:p>
            <a:r>
              <a:rPr lang="en-US" sz="1800" b="0" i="0" dirty="0">
                <a:solidFill>
                  <a:srgbClr val="000000"/>
                </a:solidFill>
                <a:effectLst/>
                <a:latin typeface="Verdana" panose="020B0604030504040204" pitchFamily="34" charset="0"/>
              </a:rPr>
              <a:t>If the array has less elements than required, it will adjust from the end accordingly.</a:t>
            </a:r>
            <a:endParaRPr lang="en-IN" sz="1800" dirty="0"/>
          </a:p>
        </p:txBody>
      </p:sp>
      <p:sp>
        <p:nvSpPr>
          <p:cNvPr id="14" name="TextBox 13">
            <a:extLst>
              <a:ext uri="{FF2B5EF4-FFF2-40B4-BE49-F238E27FC236}">
                <a16:creationId xmlns:a16="http://schemas.microsoft.com/office/drawing/2014/main" id="{9BBD640E-D941-450C-9C30-73315F0223B6}"/>
              </a:ext>
            </a:extLst>
          </p:cNvPr>
          <p:cNvSpPr txBox="1"/>
          <p:nvPr/>
        </p:nvSpPr>
        <p:spPr>
          <a:xfrm>
            <a:off x="1787950" y="2386861"/>
            <a:ext cx="4572000" cy="1569660"/>
          </a:xfrm>
          <a:prstGeom prst="rect">
            <a:avLst/>
          </a:prstGeom>
          <a:noFill/>
        </p:spPr>
        <p:txBody>
          <a:bodyPr wrap="square">
            <a:spAutoFit/>
          </a:bodyPr>
          <a:lstStyle/>
          <a:p>
            <a:r>
              <a:rPr lang="en-IN" sz="2400" dirty="0"/>
              <a:t>import </a:t>
            </a:r>
            <a:r>
              <a:rPr lang="en-IN" sz="2400" dirty="0" err="1"/>
              <a:t>numpy</a:t>
            </a:r>
            <a:r>
              <a:rPr lang="en-IN" sz="2400" dirty="0"/>
              <a:t> as np</a:t>
            </a:r>
          </a:p>
          <a:p>
            <a:r>
              <a:rPr lang="en-IN" sz="2400" dirty="0" err="1"/>
              <a:t>arr</a:t>
            </a:r>
            <a:r>
              <a:rPr lang="en-IN" sz="2400" dirty="0"/>
              <a:t> = </a:t>
            </a:r>
            <a:r>
              <a:rPr lang="en-IN" sz="2400" dirty="0" err="1"/>
              <a:t>np.array</a:t>
            </a:r>
            <a:r>
              <a:rPr lang="en-IN" sz="2400" dirty="0"/>
              <a:t>([1, 2, 3, 4, 5, 6])</a:t>
            </a:r>
          </a:p>
          <a:p>
            <a:r>
              <a:rPr lang="en-IN" sz="2400" dirty="0" err="1"/>
              <a:t>newarr</a:t>
            </a:r>
            <a:r>
              <a:rPr lang="en-IN" sz="2400" dirty="0"/>
              <a:t> = </a:t>
            </a:r>
            <a:r>
              <a:rPr lang="en-IN" sz="2400" dirty="0" err="1"/>
              <a:t>np.array_split</a:t>
            </a:r>
            <a:r>
              <a:rPr lang="en-IN" sz="2400" dirty="0"/>
              <a:t>(</a:t>
            </a:r>
            <a:r>
              <a:rPr lang="en-IN" sz="2400" dirty="0" err="1"/>
              <a:t>arr</a:t>
            </a:r>
            <a:r>
              <a:rPr lang="en-IN" sz="2400" dirty="0"/>
              <a:t>, 4)</a:t>
            </a:r>
          </a:p>
          <a:p>
            <a:r>
              <a:rPr lang="en-IN" sz="2400" dirty="0"/>
              <a:t>print(</a:t>
            </a:r>
            <a:r>
              <a:rPr lang="en-IN" sz="2400" dirty="0" err="1"/>
              <a:t>newarr</a:t>
            </a:r>
            <a:r>
              <a:rPr lang="en-IN" sz="2400" dirty="0"/>
              <a:t>)</a:t>
            </a:r>
          </a:p>
        </p:txBody>
      </p:sp>
    </p:spTree>
    <p:extLst>
      <p:ext uri="{BB962C8B-B14F-4D97-AF65-F5344CB8AC3E}">
        <p14:creationId xmlns:p14="http://schemas.microsoft.com/office/powerpoint/2010/main" val="36654116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CD752-DC8E-4C82-91C1-57FC6DEBCF3E}"/>
              </a:ext>
            </a:extLst>
          </p:cNvPr>
          <p:cNvSpPr>
            <a:spLocks noGrp="1"/>
          </p:cNvSpPr>
          <p:nvPr>
            <p:ph type="title"/>
          </p:nvPr>
        </p:nvSpPr>
        <p:spPr/>
        <p:txBody>
          <a:bodyPr/>
          <a:lstStyle/>
          <a:p>
            <a:r>
              <a:rPr lang="en-US" b="1" dirty="0">
                <a:solidFill>
                  <a:schemeClr val="bg1">
                    <a:lumMod val="50000"/>
                  </a:schemeClr>
                </a:solidFill>
              </a:rPr>
              <a:t>Split into array</a:t>
            </a:r>
            <a:endParaRPr lang="en-IN" b="1" dirty="0">
              <a:solidFill>
                <a:schemeClr val="bg1">
                  <a:lumMod val="50000"/>
                </a:schemeClr>
              </a:solidFill>
            </a:endParaRPr>
          </a:p>
        </p:txBody>
      </p:sp>
      <p:sp>
        <p:nvSpPr>
          <p:cNvPr id="3" name="Text Placeholder 2">
            <a:extLst>
              <a:ext uri="{FF2B5EF4-FFF2-40B4-BE49-F238E27FC236}">
                <a16:creationId xmlns:a16="http://schemas.microsoft.com/office/drawing/2014/main" id="{C34E1C04-BE27-434B-B904-603BE7A27F26}"/>
              </a:ext>
            </a:extLst>
          </p:cNvPr>
          <p:cNvSpPr>
            <a:spLocks noGrp="1"/>
          </p:cNvSpPr>
          <p:nvPr>
            <p:ph type="body" idx="1"/>
          </p:nvPr>
        </p:nvSpPr>
        <p:spPr>
          <a:xfrm>
            <a:off x="387900" y="1489825"/>
            <a:ext cx="8368200" cy="3078900"/>
          </a:xfrm>
        </p:spPr>
        <p:txBody>
          <a:bodyPr>
            <a:normAutofit/>
          </a:bodyPr>
          <a:lstStyle/>
          <a:p>
            <a:r>
              <a:rPr lang="en-US" sz="2000" dirty="0">
                <a:solidFill>
                  <a:schemeClr val="bg1">
                    <a:lumMod val="50000"/>
                  </a:schemeClr>
                </a:solidFill>
              </a:rPr>
              <a:t>The return value of the </a:t>
            </a:r>
            <a:r>
              <a:rPr lang="en-US" sz="2000" dirty="0" err="1">
                <a:solidFill>
                  <a:schemeClr val="bg1">
                    <a:lumMod val="50000"/>
                  </a:schemeClr>
                </a:solidFill>
              </a:rPr>
              <a:t>array_split</a:t>
            </a:r>
            <a:r>
              <a:rPr lang="en-US" sz="2000" dirty="0">
                <a:solidFill>
                  <a:schemeClr val="bg1">
                    <a:lumMod val="50000"/>
                  </a:schemeClr>
                </a:solidFill>
              </a:rPr>
              <a:t>() method is an array containing each of the split as an array.</a:t>
            </a:r>
          </a:p>
          <a:p>
            <a:endParaRPr lang="en-US" sz="2000" dirty="0">
              <a:solidFill>
                <a:schemeClr val="bg1">
                  <a:lumMod val="50000"/>
                </a:schemeClr>
              </a:solidFill>
            </a:endParaRPr>
          </a:p>
          <a:p>
            <a:r>
              <a:rPr lang="en-US" sz="2000" dirty="0">
                <a:solidFill>
                  <a:schemeClr val="bg1">
                    <a:lumMod val="50000"/>
                  </a:schemeClr>
                </a:solidFill>
              </a:rPr>
              <a:t>If you split an array into 3 arrays, you can access them from the result just like any array element:</a:t>
            </a:r>
            <a:endParaRPr lang="en-IN" sz="2000" dirty="0">
              <a:solidFill>
                <a:schemeClr val="bg1">
                  <a:lumMod val="50000"/>
                </a:schemeClr>
              </a:solidFill>
            </a:endParaRPr>
          </a:p>
        </p:txBody>
      </p:sp>
    </p:spTree>
    <p:extLst>
      <p:ext uri="{BB962C8B-B14F-4D97-AF65-F5344CB8AC3E}">
        <p14:creationId xmlns:p14="http://schemas.microsoft.com/office/powerpoint/2010/main" val="37532635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CD752-DC8E-4C82-91C1-57FC6DEBCF3E}"/>
              </a:ext>
            </a:extLst>
          </p:cNvPr>
          <p:cNvSpPr>
            <a:spLocks noGrp="1"/>
          </p:cNvSpPr>
          <p:nvPr>
            <p:ph type="title"/>
          </p:nvPr>
        </p:nvSpPr>
        <p:spPr/>
        <p:txBody>
          <a:bodyPr/>
          <a:lstStyle/>
          <a:p>
            <a:r>
              <a:rPr lang="en-US" b="1" dirty="0">
                <a:solidFill>
                  <a:schemeClr val="bg1">
                    <a:lumMod val="50000"/>
                  </a:schemeClr>
                </a:solidFill>
              </a:rPr>
              <a:t>Split into array</a:t>
            </a:r>
            <a:endParaRPr lang="en-IN" b="1" dirty="0">
              <a:solidFill>
                <a:schemeClr val="bg1">
                  <a:lumMod val="50000"/>
                </a:schemeClr>
              </a:solidFill>
            </a:endParaRPr>
          </a:p>
        </p:txBody>
      </p:sp>
      <p:sp>
        <p:nvSpPr>
          <p:cNvPr id="3" name="Text Placeholder 2">
            <a:extLst>
              <a:ext uri="{FF2B5EF4-FFF2-40B4-BE49-F238E27FC236}">
                <a16:creationId xmlns:a16="http://schemas.microsoft.com/office/drawing/2014/main" id="{C34E1C04-BE27-434B-B904-603BE7A27F26}"/>
              </a:ext>
            </a:extLst>
          </p:cNvPr>
          <p:cNvSpPr>
            <a:spLocks noGrp="1"/>
          </p:cNvSpPr>
          <p:nvPr>
            <p:ph type="body" idx="1"/>
          </p:nvPr>
        </p:nvSpPr>
        <p:spPr>
          <a:xfrm>
            <a:off x="387900" y="1489825"/>
            <a:ext cx="8368200" cy="3078900"/>
          </a:xfrm>
        </p:spPr>
        <p:txBody>
          <a:bodyPr>
            <a:normAutofit/>
          </a:bodyPr>
          <a:lstStyle/>
          <a:p>
            <a:r>
              <a:rPr lang="en-US" sz="2000" dirty="0">
                <a:solidFill>
                  <a:schemeClr val="bg1">
                    <a:lumMod val="50000"/>
                  </a:schemeClr>
                </a:solidFill>
              </a:rPr>
              <a:t>import </a:t>
            </a:r>
            <a:r>
              <a:rPr lang="en-US" sz="2000" dirty="0" err="1">
                <a:solidFill>
                  <a:schemeClr val="bg1">
                    <a:lumMod val="50000"/>
                  </a:schemeClr>
                </a:solidFill>
              </a:rPr>
              <a:t>numpy</a:t>
            </a:r>
            <a:r>
              <a:rPr lang="en-US" sz="2000" dirty="0">
                <a:solidFill>
                  <a:schemeClr val="bg1">
                    <a:lumMod val="50000"/>
                  </a:schemeClr>
                </a:solidFill>
              </a:rPr>
              <a:t> as np</a:t>
            </a:r>
          </a:p>
          <a:p>
            <a:r>
              <a:rPr lang="en-US" sz="2000" dirty="0" err="1">
                <a:solidFill>
                  <a:schemeClr val="bg1">
                    <a:lumMod val="50000"/>
                  </a:schemeClr>
                </a:solidFill>
              </a:rPr>
              <a:t>arr</a:t>
            </a:r>
            <a:r>
              <a:rPr lang="en-US" sz="2000" dirty="0">
                <a:solidFill>
                  <a:schemeClr val="bg1">
                    <a:lumMod val="50000"/>
                  </a:schemeClr>
                </a:solidFill>
              </a:rPr>
              <a:t> = </a:t>
            </a:r>
            <a:r>
              <a:rPr lang="en-US" sz="2000" dirty="0" err="1">
                <a:solidFill>
                  <a:schemeClr val="bg1">
                    <a:lumMod val="50000"/>
                  </a:schemeClr>
                </a:solidFill>
              </a:rPr>
              <a:t>np.array</a:t>
            </a:r>
            <a:r>
              <a:rPr lang="en-US" sz="2000" dirty="0">
                <a:solidFill>
                  <a:schemeClr val="bg1">
                    <a:lumMod val="50000"/>
                  </a:schemeClr>
                </a:solidFill>
              </a:rPr>
              <a:t>([1, 2, 3, 4, 5, 6])</a:t>
            </a:r>
          </a:p>
          <a:p>
            <a:r>
              <a:rPr lang="en-US" sz="2000" dirty="0" err="1">
                <a:solidFill>
                  <a:schemeClr val="bg1">
                    <a:lumMod val="50000"/>
                  </a:schemeClr>
                </a:solidFill>
              </a:rPr>
              <a:t>newarr</a:t>
            </a:r>
            <a:r>
              <a:rPr lang="en-US" sz="2000" dirty="0">
                <a:solidFill>
                  <a:schemeClr val="bg1">
                    <a:lumMod val="50000"/>
                  </a:schemeClr>
                </a:solidFill>
              </a:rPr>
              <a:t> = </a:t>
            </a:r>
            <a:r>
              <a:rPr lang="en-US" sz="2000" dirty="0" err="1">
                <a:solidFill>
                  <a:schemeClr val="bg1">
                    <a:lumMod val="50000"/>
                  </a:schemeClr>
                </a:solidFill>
              </a:rPr>
              <a:t>np.array_split</a:t>
            </a:r>
            <a:r>
              <a:rPr lang="en-US" sz="2000" dirty="0">
                <a:solidFill>
                  <a:schemeClr val="bg1">
                    <a:lumMod val="50000"/>
                  </a:schemeClr>
                </a:solidFill>
              </a:rPr>
              <a:t>(</a:t>
            </a:r>
            <a:r>
              <a:rPr lang="en-US" sz="2000" dirty="0" err="1">
                <a:solidFill>
                  <a:schemeClr val="bg1">
                    <a:lumMod val="50000"/>
                  </a:schemeClr>
                </a:solidFill>
              </a:rPr>
              <a:t>arr</a:t>
            </a:r>
            <a:r>
              <a:rPr lang="en-US" sz="2000" dirty="0">
                <a:solidFill>
                  <a:schemeClr val="bg1">
                    <a:lumMod val="50000"/>
                  </a:schemeClr>
                </a:solidFill>
              </a:rPr>
              <a:t>, 3)</a:t>
            </a:r>
          </a:p>
          <a:p>
            <a:r>
              <a:rPr lang="en-US" sz="2000" dirty="0">
                <a:solidFill>
                  <a:schemeClr val="bg1">
                    <a:lumMod val="50000"/>
                  </a:schemeClr>
                </a:solidFill>
              </a:rPr>
              <a:t>print(</a:t>
            </a:r>
            <a:r>
              <a:rPr lang="en-US" sz="2000" dirty="0" err="1">
                <a:solidFill>
                  <a:schemeClr val="bg1">
                    <a:lumMod val="50000"/>
                  </a:schemeClr>
                </a:solidFill>
              </a:rPr>
              <a:t>newarr</a:t>
            </a:r>
            <a:r>
              <a:rPr lang="en-US" sz="2000" dirty="0">
                <a:solidFill>
                  <a:schemeClr val="bg1">
                    <a:lumMod val="50000"/>
                  </a:schemeClr>
                </a:solidFill>
              </a:rPr>
              <a:t>[0])</a:t>
            </a:r>
          </a:p>
          <a:p>
            <a:r>
              <a:rPr lang="en-US" sz="2000" dirty="0">
                <a:solidFill>
                  <a:schemeClr val="bg1">
                    <a:lumMod val="50000"/>
                  </a:schemeClr>
                </a:solidFill>
              </a:rPr>
              <a:t>print(</a:t>
            </a:r>
            <a:r>
              <a:rPr lang="en-US" sz="2000" dirty="0" err="1">
                <a:solidFill>
                  <a:schemeClr val="bg1">
                    <a:lumMod val="50000"/>
                  </a:schemeClr>
                </a:solidFill>
              </a:rPr>
              <a:t>newarr</a:t>
            </a:r>
            <a:r>
              <a:rPr lang="en-US" sz="2000" dirty="0">
                <a:solidFill>
                  <a:schemeClr val="bg1">
                    <a:lumMod val="50000"/>
                  </a:schemeClr>
                </a:solidFill>
              </a:rPr>
              <a:t>[1])</a:t>
            </a:r>
          </a:p>
          <a:p>
            <a:r>
              <a:rPr lang="en-US" sz="2000" dirty="0">
                <a:solidFill>
                  <a:schemeClr val="bg1">
                    <a:lumMod val="50000"/>
                  </a:schemeClr>
                </a:solidFill>
              </a:rPr>
              <a:t>print(</a:t>
            </a:r>
            <a:r>
              <a:rPr lang="en-US" sz="2000" dirty="0" err="1">
                <a:solidFill>
                  <a:schemeClr val="bg1">
                    <a:lumMod val="50000"/>
                  </a:schemeClr>
                </a:solidFill>
              </a:rPr>
              <a:t>newarr</a:t>
            </a:r>
            <a:r>
              <a:rPr lang="en-US" sz="2000" dirty="0">
                <a:solidFill>
                  <a:schemeClr val="bg1">
                    <a:lumMod val="50000"/>
                  </a:schemeClr>
                </a:solidFill>
              </a:rPr>
              <a:t>[2])</a:t>
            </a:r>
            <a:endParaRPr lang="en-IN" sz="2000" dirty="0">
              <a:solidFill>
                <a:schemeClr val="bg1">
                  <a:lumMod val="50000"/>
                </a:schemeClr>
              </a:solidFill>
            </a:endParaRPr>
          </a:p>
        </p:txBody>
      </p:sp>
    </p:spTree>
    <p:extLst>
      <p:ext uri="{BB962C8B-B14F-4D97-AF65-F5344CB8AC3E}">
        <p14:creationId xmlns:p14="http://schemas.microsoft.com/office/powerpoint/2010/main" val="6922584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CD752-DC8E-4C82-91C1-57FC6DEBCF3E}"/>
              </a:ext>
            </a:extLst>
          </p:cNvPr>
          <p:cNvSpPr>
            <a:spLocks noGrp="1"/>
          </p:cNvSpPr>
          <p:nvPr>
            <p:ph type="title"/>
          </p:nvPr>
        </p:nvSpPr>
        <p:spPr/>
        <p:txBody>
          <a:bodyPr/>
          <a:lstStyle/>
          <a:p>
            <a:pPr algn="l"/>
            <a:r>
              <a:rPr lang="en-IN" b="1" i="0" dirty="0">
                <a:solidFill>
                  <a:schemeClr val="bg1">
                    <a:lumMod val="50000"/>
                  </a:schemeClr>
                </a:solidFill>
                <a:effectLst/>
                <a:latin typeface="Segoe UI" panose="020B0502040204020203" pitchFamily="34" charset="0"/>
              </a:rPr>
              <a:t>Splitting 2-D Arrays</a:t>
            </a:r>
          </a:p>
        </p:txBody>
      </p:sp>
      <p:sp>
        <p:nvSpPr>
          <p:cNvPr id="3" name="Text Placeholder 2">
            <a:extLst>
              <a:ext uri="{FF2B5EF4-FFF2-40B4-BE49-F238E27FC236}">
                <a16:creationId xmlns:a16="http://schemas.microsoft.com/office/drawing/2014/main" id="{C34E1C04-BE27-434B-B904-603BE7A27F26}"/>
              </a:ext>
            </a:extLst>
          </p:cNvPr>
          <p:cNvSpPr>
            <a:spLocks noGrp="1"/>
          </p:cNvSpPr>
          <p:nvPr>
            <p:ph type="body" idx="1"/>
          </p:nvPr>
        </p:nvSpPr>
        <p:spPr>
          <a:xfrm>
            <a:off x="387900" y="1489825"/>
            <a:ext cx="8368200" cy="3078900"/>
          </a:xfrm>
        </p:spPr>
        <p:txBody>
          <a:bodyPr>
            <a:normAutofit/>
          </a:bodyPr>
          <a:lstStyle/>
          <a:p>
            <a:r>
              <a:rPr lang="en-US" sz="2000" dirty="0">
                <a:solidFill>
                  <a:schemeClr val="bg1">
                    <a:lumMod val="50000"/>
                  </a:schemeClr>
                </a:solidFill>
              </a:rPr>
              <a:t>Use the same syntax when splitting 2-D arrays.</a:t>
            </a:r>
          </a:p>
          <a:p>
            <a:endParaRPr lang="en-US" sz="2000" dirty="0">
              <a:solidFill>
                <a:schemeClr val="bg1">
                  <a:lumMod val="50000"/>
                </a:schemeClr>
              </a:solidFill>
            </a:endParaRPr>
          </a:p>
          <a:p>
            <a:r>
              <a:rPr lang="en-US" sz="2000" dirty="0">
                <a:solidFill>
                  <a:schemeClr val="bg1">
                    <a:lumMod val="50000"/>
                  </a:schemeClr>
                </a:solidFill>
              </a:rPr>
              <a:t>Use the </a:t>
            </a:r>
            <a:r>
              <a:rPr lang="en-US" sz="2000" dirty="0" err="1">
                <a:solidFill>
                  <a:schemeClr val="bg1">
                    <a:lumMod val="50000"/>
                  </a:schemeClr>
                </a:solidFill>
              </a:rPr>
              <a:t>array_split</a:t>
            </a:r>
            <a:r>
              <a:rPr lang="en-US" sz="2000" dirty="0">
                <a:solidFill>
                  <a:schemeClr val="bg1">
                    <a:lumMod val="50000"/>
                  </a:schemeClr>
                </a:solidFill>
              </a:rPr>
              <a:t>() method, pass in the array you want to split and the number of splits you want to do.</a:t>
            </a:r>
            <a:endParaRPr lang="en-IN" sz="2000" dirty="0">
              <a:solidFill>
                <a:schemeClr val="bg1">
                  <a:lumMod val="50000"/>
                </a:schemeClr>
              </a:solidFill>
            </a:endParaRPr>
          </a:p>
        </p:txBody>
      </p:sp>
    </p:spTree>
    <p:extLst>
      <p:ext uri="{BB962C8B-B14F-4D97-AF65-F5344CB8AC3E}">
        <p14:creationId xmlns:p14="http://schemas.microsoft.com/office/powerpoint/2010/main" val="8933151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CD752-DC8E-4C82-91C1-57FC6DEBCF3E}"/>
              </a:ext>
            </a:extLst>
          </p:cNvPr>
          <p:cNvSpPr>
            <a:spLocks noGrp="1"/>
          </p:cNvSpPr>
          <p:nvPr>
            <p:ph type="title"/>
          </p:nvPr>
        </p:nvSpPr>
        <p:spPr/>
        <p:txBody>
          <a:bodyPr/>
          <a:lstStyle/>
          <a:p>
            <a:pPr algn="l"/>
            <a:r>
              <a:rPr lang="en-IN" b="1" i="0" dirty="0">
                <a:solidFill>
                  <a:schemeClr val="bg1">
                    <a:lumMod val="50000"/>
                  </a:schemeClr>
                </a:solidFill>
                <a:effectLst/>
                <a:latin typeface="Segoe UI" panose="020B0502040204020203" pitchFamily="34" charset="0"/>
              </a:rPr>
              <a:t>Splitting 2-D Arrays</a:t>
            </a:r>
          </a:p>
        </p:txBody>
      </p:sp>
      <p:sp>
        <p:nvSpPr>
          <p:cNvPr id="3" name="Text Placeholder 2">
            <a:extLst>
              <a:ext uri="{FF2B5EF4-FFF2-40B4-BE49-F238E27FC236}">
                <a16:creationId xmlns:a16="http://schemas.microsoft.com/office/drawing/2014/main" id="{C34E1C04-BE27-434B-B904-603BE7A27F26}"/>
              </a:ext>
            </a:extLst>
          </p:cNvPr>
          <p:cNvSpPr>
            <a:spLocks noGrp="1"/>
          </p:cNvSpPr>
          <p:nvPr>
            <p:ph type="body" idx="1"/>
          </p:nvPr>
        </p:nvSpPr>
        <p:spPr>
          <a:xfrm>
            <a:off x="387900" y="1489825"/>
            <a:ext cx="8368200" cy="3078900"/>
          </a:xfrm>
        </p:spPr>
        <p:txBody>
          <a:bodyPr>
            <a:normAutofit/>
          </a:bodyPr>
          <a:lstStyle/>
          <a:p>
            <a:r>
              <a:rPr lang="en-US" sz="2000" dirty="0">
                <a:solidFill>
                  <a:schemeClr val="bg1">
                    <a:lumMod val="50000"/>
                  </a:schemeClr>
                </a:solidFill>
              </a:rPr>
              <a:t>import </a:t>
            </a:r>
            <a:r>
              <a:rPr lang="en-US" sz="2000" dirty="0" err="1">
                <a:solidFill>
                  <a:schemeClr val="bg1">
                    <a:lumMod val="50000"/>
                  </a:schemeClr>
                </a:solidFill>
              </a:rPr>
              <a:t>numpy</a:t>
            </a:r>
            <a:r>
              <a:rPr lang="en-US" sz="2000" dirty="0">
                <a:solidFill>
                  <a:schemeClr val="bg1">
                    <a:lumMod val="50000"/>
                  </a:schemeClr>
                </a:solidFill>
              </a:rPr>
              <a:t> as np</a:t>
            </a:r>
          </a:p>
          <a:p>
            <a:endParaRPr lang="en-US" sz="2000" dirty="0">
              <a:solidFill>
                <a:schemeClr val="bg1">
                  <a:lumMod val="50000"/>
                </a:schemeClr>
              </a:solidFill>
            </a:endParaRPr>
          </a:p>
          <a:p>
            <a:r>
              <a:rPr lang="en-US" sz="2000" dirty="0" err="1">
                <a:solidFill>
                  <a:schemeClr val="bg1">
                    <a:lumMod val="50000"/>
                  </a:schemeClr>
                </a:solidFill>
              </a:rPr>
              <a:t>arr</a:t>
            </a:r>
            <a:r>
              <a:rPr lang="en-US" sz="2000" dirty="0">
                <a:solidFill>
                  <a:schemeClr val="bg1">
                    <a:lumMod val="50000"/>
                  </a:schemeClr>
                </a:solidFill>
              </a:rPr>
              <a:t> = </a:t>
            </a:r>
            <a:r>
              <a:rPr lang="en-US" sz="2000" dirty="0" err="1">
                <a:solidFill>
                  <a:schemeClr val="bg1">
                    <a:lumMod val="50000"/>
                  </a:schemeClr>
                </a:solidFill>
              </a:rPr>
              <a:t>np.array</a:t>
            </a:r>
            <a:r>
              <a:rPr lang="en-US" sz="2000" dirty="0">
                <a:solidFill>
                  <a:schemeClr val="bg1">
                    <a:lumMod val="50000"/>
                  </a:schemeClr>
                </a:solidFill>
              </a:rPr>
              <a:t>([[1, 2], [3, 4], [5, 6], [7, 8], [9, 10], [11, 12]])</a:t>
            </a:r>
          </a:p>
          <a:p>
            <a:endParaRPr lang="en-US" sz="2000" dirty="0">
              <a:solidFill>
                <a:schemeClr val="bg1">
                  <a:lumMod val="50000"/>
                </a:schemeClr>
              </a:solidFill>
            </a:endParaRPr>
          </a:p>
          <a:p>
            <a:r>
              <a:rPr lang="en-US" sz="2000" dirty="0" err="1">
                <a:solidFill>
                  <a:schemeClr val="bg1">
                    <a:lumMod val="50000"/>
                  </a:schemeClr>
                </a:solidFill>
              </a:rPr>
              <a:t>newarr</a:t>
            </a:r>
            <a:r>
              <a:rPr lang="en-US" sz="2000" dirty="0">
                <a:solidFill>
                  <a:schemeClr val="bg1">
                    <a:lumMod val="50000"/>
                  </a:schemeClr>
                </a:solidFill>
              </a:rPr>
              <a:t> = </a:t>
            </a:r>
            <a:r>
              <a:rPr lang="en-US" sz="2000" dirty="0" err="1">
                <a:solidFill>
                  <a:schemeClr val="bg1">
                    <a:lumMod val="50000"/>
                  </a:schemeClr>
                </a:solidFill>
              </a:rPr>
              <a:t>np.array_split</a:t>
            </a:r>
            <a:r>
              <a:rPr lang="en-US" sz="2000" dirty="0">
                <a:solidFill>
                  <a:schemeClr val="bg1">
                    <a:lumMod val="50000"/>
                  </a:schemeClr>
                </a:solidFill>
              </a:rPr>
              <a:t>(</a:t>
            </a:r>
            <a:r>
              <a:rPr lang="en-US" sz="2000" dirty="0" err="1">
                <a:solidFill>
                  <a:schemeClr val="bg1">
                    <a:lumMod val="50000"/>
                  </a:schemeClr>
                </a:solidFill>
              </a:rPr>
              <a:t>arr</a:t>
            </a:r>
            <a:r>
              <a:rPr lang="en-US" sz="2000" dirty="0">
                <a:solidFill>
                  <a:schemeClr val="bg1">
                    <a:lumMod val="50000"/>
                  </a:schemeClr>
                </a:solidFill>
              </a:rPr>
              <a:t>, 3)</a:t>
            </a:r>
          </a:p>
          <a:p>
            <a:endParaRPr lang="en-US" sz="2000" dirty="0">
              <a:solidFill>
                <a:schemeClr val="bg1">
                  <a:lumMod val="50000"/>
                </a:schemeClr>
              </a:solidFill>
            </a:endParaRPr>
          </a:p>
          <a:p>
            <a:r>
              <a:rPr lang="en-US" sz="2000" dirty="0">
                <a:solidFill>
                  <a:schemeClr val="bg1">
                    <a:lumMod val="50000"/>
                  </a:schemeClr>
                </a:solidFill>
              </a:rPr>
              <a:t>print(</a:t>
            </a:r>
            <a:r>
              <a:rPr lang="en-US" sz="2000" dirty="0" err="1">
                <a:solidFill>
                  <a:schemeClr val="bg1">
                    <a:lumMod val="50000"/>
                  </a:schemeClr>
                </a:solidFill>
              </a:rPr>
              <a:t>newarr</a:t>
            </a:r>
            <a:r>
              <a:rPr lang="en-US" sz="2000" dirty="0">
                <a:solidFill>
                  <a:schemeClr val="bg1">
                    <a:lumMod val="50000"/>
                  </a:schemeClr>
                </a:solidFill>
              </a:rPr>
              <a:t>)</a:t>
            </a:r>
            <a:endParaRPr lang="en-IN" sz="2000" dirty="0">
              <a:solidFill>
                <a:schemeClr val="bg1">
                  <a:lumMod val="50000"/>
                </a:schemeClr>
              </a:solidFill>
            </a:endParaRPr>
          </a:p>
        </p:txBody>
      </p:sp>
    </p:spTree>
    <p:extLst>
      <p:ext uri="{BB962C8B-B14F-4D97-AF65-F5344CB8AC3E}">
        <p14:creationId xmlns:p14="http://schemas.microsoft.com/office/powerpoint/2010/main" val="21661847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6"/>
          <p:cNvSpPr txBox="1">
            <a:spLocks noGrp="1"/>
          </p:cNvSpPr>
          <p:nvPr>
            <p:ph type="title"/>
          </p:nvPr>
        </p:nvSpPr>
        <p:spPr>
          <a:xfrm>
            <a:off x="319750" y="466200"/>
            <a:ext cx="8824249" cy="620400"/>
          </a:xfrm>
          <a:prstGeom prst="rect">
            <a:avLst/>
          </a:prstGeom>
          <a:noFill/>
          <a:ln>
            <a:noFill/>
          </a:ln>
        </p:spPr>
        <p:txBody>
          <a:bodyPr spcFirstLastPara="1" wrap="square" lIns="91425" tIns="91425" rIns="91425" bIns="91425" anchor="b" anchorCtr="0">
            <a:noAutofit/>
          </a:bodyPr>
          <a:lstStyle/>
          <a:p>
            <a:pPr algn="l">
              <a:buFont typeface="Arial" panose="020B0604020202020204" pitchFamily="34" charset="0"/>
              <a:buChar char="•"/>
            </a:pPr>
            <a:r>
              <a:rPr lang="en-IN" sz="3600" b="1" dirty="0">
                <a:solidFill>
                  <a:srgbClr val="243168"/>
                </a:solidFill>
                <a:latin typeface="Nunito"/>
              </a:rPr>
              <a:t>Miscellaneous</a:t>
            </a:r>
            <a:r>
              <a:rPr lang="en-IN" sz="2000" b="0" i="0" dirty="0">
                <a:solidFill>
                  <a:srgbClr val="565656"/>
                </a:solidFill>
                <a:effectLst/>
                <a:latin typeface="Open Sans" panose="020B0606030504020204" pitchFamily="34" charset="0"/>
              </a:rPr>
              <a:t> </a:t>
            </a:r>
            <a:r>
              <a:rPr lang="en-IN" sz="3600" b="1" dirty="0">
                <a:solidFill>
                  <a:srgbClr val="243168"/>
                </a:solidFill>
                <a:latin typeface="Nunito"/>
              </a:rPr>
              <a:t>Functions and Methods</a:t>
            </a:r>
          </a:p>
        </p:txBody>
      </p:sp>
      <p:pic>
        <p:nvPicPr>
          <p:cNvPr id="118" name="Google Shape;118;p26"/>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19" name="Google Shape;119;p26"/>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120" name="Google Shape;120;p26"/>
          <p:cNvGrpSpPr/>
          <p:nvPr/>
        </p:nvGrpSpPr>
        <p:grpSpPr>
          <a:xfrm>
            <a:off x="0" y="5000700"/>
            <a:ext cx="9144000" cy="142800"/>
            <a:chOff x="0" y="0"/>
            <a:chExt cx="9144000" cy="142800"/>
          </a:xfrm>
        </p:grpSpPr>
        <p:sp>
          <p:nvSpPr>
            <p:cNvPr id="121" name="Google Shape;121;p26"/>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2" name="Google Shape;122;p26"/>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3" name="Google Shape;123;p26"/>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4" name="Google Shape;124;p26"/>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5" name="Google Shape;125;p26"/>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
        <p:nvSpPr>
          <p:cNvPr id="12" name="TextBox 11">
            <a:extLst>
              <a:ext uri="{FF2B5EF4-FFF2-40B4-BE49-F238E27FC236}">
                <a16:creationId xmlns:a16="http://schemas.microsoft.com/office/drawing/2014/main" id="{A41D8FC7-0344-48D9-A174-525B03B0F134}"/>
              </a:ext>
            </a:extLst>
          </p:cNvPr>
          <p:cNvSpPr txBox="1"/>
          <p:nvPr/>
        </p:nvSpPr>
        <p:spPr>
          <a:xfrm>
            <a:off x="1085850" y="2310140"/>
            <a:ext cx="7436550" cy="400110"/>
          </a:xfrm>
          <a:prstGeom prst="rect">
            <a:avLst/>
          </a:prstGeom>
          <a:noFill/>
        </p:spPr>
        <p:txBody>
          <a:bodyPr wrap="square">
            <a:spAutoFit/>
          </a:bodyPr>
          <a:lstStyle/>
          <a:p>
            <a:r>
              <a:rPr lang="en-IN" sz="2000" b="1" dirty="0"/>
              <a:t>https://numpy.org/doc/stable/reference/routines.math.html</a:t>
            </a:r>
          </a:p>
        </p:txBody>
      </p:sp>
    </p:spTree>
    <p:extLst>
      <p:ext uri="{BB962C8B-B14F-4D97-AF65-F5344CB8AC3E}">
        <p14:creationId xmlns:p14="http://schemas.microsoft.com/office/powerpoint/2010/main" val="10056253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6"/>
          <p:cNvSpPr txBox="1">
            <a:spLocks noGrp="1"/>
          </p:cNvSpPr>
          <p:nvPr>
            <p:ph type="title"/>
          </p:nvPr>
        </p:nvSpPr>
        <p:spPr>
          <a:xfrm>
            <a:off x="319750" y="466200"/>
            <a:ext cx="8824249" cy="620400"/>
          </a:xfrm>
          <a:prstGeom prst="rect">
            <a:avLst/>
          </a:prstGeom>
          <a:noFill/>
          <a:ln>
            <a:noFill/>
          </a:ln>
        </p:spPr>
        <p:txBody>
          <a:bodyPr spcFirstLastPara="1" wrap="square" lIns="91425" tIns="91425" rIns="91425" bIns="91425" anchor="b" anchorCtr="0">
            <a:noAutofit/>
          </a:bodyPr>
          <a:lstStyle/>
          <a:p>
            <a:pPr algn="l">
              <a:buFont typeface="Arial" panose="020B0604020202020204" pitchFamily="34" charset="0"/>
              <a:buChar char="•"/>
            </a:pPr>
            <a:r>
              <a:rPr lang="en-IN" sz="3600" b="1" i="0" dirty="0">
                <a:solidFill>
                  <a:srgbClr val="243168"/>
                </a:solidFill>
                <a:effectLst/>
                <a:latin typeface="Nunito"/>
              </a:rPr>
              <a:t>Copy</a:t>
            </a:r>
            <a:r>
              <a:rPr lang="en-IN" sz="2000" b="0" i="0" dirty="0">
                <a:solidFill>
                  <a:srgbClr val="565656"/>
                </a:solidFill>
                <a:effectLst/>
                <a:latin typeface="Open Sans" panose="020B0606030504020204" pitchFamily="34" charset="0"/>
              </a:rPr>
              <a:t> </a:t>
            </a:r>
            <a:r>
              <a:rPr lang="en-IN" sz="3600" b="1" dirty="0">
                <a:solidFill>
                  <a:srgbClr val="243168"/>
                </a:solidFill>
                <a:latin typeface="Nunito"/>
              </a:rPr>
              <a:t>vs View</a:t>
            </a:r>
          </a:p>
        </p:txBody>
      </p:sp>
      <p:pic>
        <p:nvPicPr>
          <p:cNvPr id="118" name="Google Shape;118;p26"/>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19" name="Google Shape;119;p26"/>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120" name="Google Shape;120;p26"/>
          <p:cNvGrpSpPr/>
          <p:nvPr/>
        </p:nvGrpSpPr>
        <p:grpSpPr>
          <a:xfrm>
            <a:off x="0" y="5000700"/>
            <a:ext cx="9144000" cy="142800"/>
            <a:chOff x="0" y="0"/>
            <a:chExt cx="9144000" cy="142800"/>
          </a:xfrm>
        </p:grpSpPr>
        <p:sp>
          <p:nvSpPr>
            <p:cNvPr id="121" name="Google Shape;121;p26"/>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2" name="Google Shape;122;p26"/>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3" name="Google Shape;123;p26"/>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4" name="Google Shape;124;p26"/>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5" name="Google Shape;125;p26"/>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
        <p:nvSpPr>
          <p:cNvPr id="11" name="TextBox 10">
            <a:extLst>
              <a:ext uri="{FF2B5EF4-FFF2-40B4-BE49-F238E27FC236}">
                <a16:creationId xmlns:a16="http://schemas.microsoft.com/office/drawing/2014/main" id="{3C5494A9-4A72-4BD8-B81E-88739AC69055}"/>
              </a:ext>
            </a:extLst>
          </p:cNvPr>
          <p:cNvSpPr txBox="1"/>
          <p:nvPr/>
        </p:nvSpPr>
        <p:spPr>
          <a:xfrm>
            <a:off x="928050" y="1552800"/>
            <a:ext cx="7436550" cy="3293209"/>
          </a:xfrm>
          <a:prstGeom prst="rect">
            <a:avLst/>
          </a:prstGeom>
          <a:noFill/>
        </p:spPr>
        <p:txBody>
          <a:bodyPr wrap="square">
            <a:spAutoFit/>
          </a:bodyPr>
          <a:lstStyle/>
          <a:p>
            <a:pPr marL="457200" indent="-457200">
              <a:buAutoNum type="arabicPeriod"/>
            </a:pPr>
            <a:r>
              <a:rPr lang="en-US" sz="1600" dirty="0"/>
              <a:t>Copy is a new array that is created </a:t>
            </a:r>
          </a:p>
          <a:p>
            <a:pPr marL="457200" indent="-457200">
              <a:buAutoNum type="arabicPeriod"/>
            </a:pPr>
            <a:r>
              <a:rPr lang="en-US" sz="1600" dirty="0"/>
              <a:t>Copy is physically stored in another location. </a:t>
            </a:r>
          </a:p>
          <a:p>
            <a:pPr marL="457200" indent="-457200">
              <a:buAutoNum type="arabicPeriod"/>
            </a:pPr>
            <a:r>
              <a:rPr lang="en-US" sz="1600" dirty="0"/>
              <a:t>The copy owns the data and any changes made to the copy will not affect original array, and any changes made to the original array will not affect the copy.</a:t>
            </a:r>
          </a:p>
          <a:p>
            <a:pPr marL="457200" indent="-457200">
              <a:buAutoNum type="arabicPeriod"/>
            </a:pPr>
            <a:endParaRPr lang="en-US" sz="1600" dirty="0"/>
          </a:p>
          <a:p>
            <a:pPr marL="457200" indent="-457200">
              <a:buAutoNum type="arabicPeriod"/>
            </a:pPr>
            <a:endParaRPr lang="en-US" sz="1600" dirty="0"/>
          </a:p>
          <a:p>
            <a:endParaRPr lang="en-US" sz="1600" dirty="0"/>
          </a:p>
          <a:p>
            <a:pPr marL="457200" indent="-457200">
              <a:buAutoNum type="arabicPeriod"/>
            </a:pPr>
            <a:r>
              <a:rPr lang="en-US" sz="1600" dirty="0"/>
              <a:t>View is the view of the original array</a:t>
            </a:r>
          </a:p>
          <a:p>
            <a:pPr marL="457200" indent="-457200">
              <a:buAutoNum type="arabicPeriod"/>
            </a:pPr>
            <a:r>
              <a:rPr lang="en-US" sz="1600" dirty="0"/>
              <a:t>View has same memory location as the original array</a:t>
            </a:r>
          </a:p>
          <a:p>
            <a:pPr marL="457200" indent="-457200">
              <a:buAutoNum type="arabicPeriod"/>
            </a:pPr>
            <a:r>
              <a:rPr lang="en-US" sz="1600" dirty="0"/>
              <a:t>The view does not own the data and any changes made to the view will affect the original array, and any changes made to the original array will affect the view.</a:t>
            </a:r>
            <a:endParaRPr lang="en-IN" sz="1600" dirty="0"/>
          </a:p>
        </p:txBody>
      </p:sp>
    </p:spTree>
    <p:extLst>
      <p:ext uri="{BB962C8B-B14F-4D97-AF65-F5344CB8AC3E}">
        <p14:creationId xmlns:p14="http://schemas.microsoft.com/office/powerpoint/2010/main" val="16359329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EFB07-64D2-46AD-AD61-400CF90DF547}"/>
              </a:ext>
            </a:extLst>
          </p:cNvPr>
          <p:cNvSpPr>
            <a:spLocks noGrp="1"/>
          </p:cNvSpPr>
          <p:nvPr>
            <p:ph type="title"/>
          </p:nvPr>
        </p:nvSpPr>
        <p:spPr/>
        <p:txBody>
          <a:bodyPr/>
          <a:lstStyle/>
          <a:p>
            <a:r>
              <a:rPr lang="en-US" b="1" dirty="0">
                <a:solidFill>
                  <a:schemeClr val="bg1"/>
                </a:solidFill>
              </a:rPr>
              <a:t>Copy()</a:t>
            </a:r>
            <a:endParaRPr lang="en-IN" b="1" dirty="0">
              <a:solidFill>
                <a:schemeClr val="bg1"/>
              </a:solidFill>
            </a:endParaRPr>
          </a:p>
        </p:txBody>
      </p:sp>
      <p:sp>
        <p:nvSpPr>
          <p:cNvPr id="3" name="Text Placeholder 2">
            <a:extLst>
              <a:ext uri="{FF2B5EF4-FFF2-40B4-BE49-F238E27FC236}">
                <a16:creationId xmlns:a16="http://schemas.microsoft.com/office/drawing/2014/main" id="{789367C6-93B6-4230-AC71-743E37AB4C6A}"/>
              </a:ext>
            </a:extLst>
          </p:cNvPr>
          <p:cNvSpPr>
            <a:spLocks noGrp="1"/>
          </p:cNvSpPr>
          <p:nvPr>
            <p:ph type="body" idx="1"/>
          </p:nvPr>
        </p:nvSpPr>
        <p:spPr/>
        <p:txBody>
          <a:bodyPr/>
          <a:lstStyle/>
          <a:p>
            <a:endParaRPr lang="en-IN"/>
          </a:p>
        </p:txBody>
      </p:sp>
      <p:sp>
        <p:nvSpPr>
          <p:cNvPr id="4" name="Text Placeholder 3">
            <a:extLst>
              <a:ext uri="{FF2B5EF4-FFF2-40B4-BE49-F238E27FC236}">
                <a16:creationId xmlns:a16="http://schemas.microsoft.com/office/drawing/2014/main" id="{A455817E-D4DA-4427-AEE5-D5FA65EAD300}"/>
              </a:ext>
            </a:extLst>
          </p:cNvPr>
          <p:cNvSpPr>
            <a:spLocks noGrp="1"/>
          </p:cNvSpPr>
          <p:nvPr>
            <p:ph type="body" idx="2"/>
          </p:nvPr>
        </p:nvSpPr>
        <p:spPr/>
        <p:txBody>
          <a:bodyPr/>
          <a:lstStyle/>
          <a:p>
            <a:endParaRPr lang="en-IN"/>
          </a:p>
        </p:txBody>
      </p:sp>
      <p:pic>
        <p:nvPicPr>
          <p:cNvPr id="6" name="Picture 5">
            <a:extLst>
              <a:ext uri="{FF2B5EF4-FFF2-40B4-BE49-F238E27FC236}">
                <a16:creationId xmlns:a16="http://schemas.microsoft.com/office/drawing/2014/main" id="{FAF54738-FA38-4B61-990E-B6F0EF97C362}"/>
              </a:ext>
            </a:extLst>
          </p:cNvPr>
          <p:cNvPicPr>
            <a:picLocks noChangeAspect="1"/>
          </p:cNvPicPr>
          <p:nvPr/>
        </p:nvPicPr>
        <p:blipFill>
          <a:blip r:embed="rId2"/>
          <a:stretch>
            <a:fillRect/>
          </a:stretch>
        </p:blipFill>
        <p:spPr>
          <a:xfrm>
            <a:off x="387300" y="1489825"/>
            <a:ext cx="4000500" cy="2724150"/>
          </a:xfrm>
          <a:prstGeom prst="rect">
            <a:avLst/>
          </a:prstGeom>
        </p:spPr>
      </p:pic>
      <p:pic>
        <p:nvPicPr>
          <p:cNvPr id="8" name="Picture 7">
            <a:extLst>
              <a:ext uri="{FF2B5EF4-FFF2-40B4-BE49-F238E27FC236}">
                <a16:creationId xmlns:a16="http://schemas.microsoft.com/office/drawing/2014/main" id="{1FCE1E49-7478-4FBD-AB2A-108A5D24A073}"/>
              </a:ext>
            </a:extLst>
          </p:cNvPr>
          <p:cNvPicPr>
            <a:picLocks noChangeAspect="1"/>
          </p:cNvPicPr>
          <p:nvPr/>
        </p:nvPicPr>
        <p:blipFill>
          <a:blip r:embed="rId3"/>
          <a:stretch>
            <a:fillRect/>
          </a:stretch>
        </p:blipFill>
        <p:spPr>
          <a:xfrm>
            <a:off x="5336734" y="2157984"/>
            <a:ext cx="2781445" cy="1239127"/>
          </a:xfrm>
          <a:prstGeom prst="rect">
            <a:avLst/>
          </a:prstGeom>
        </p:spPr>
      </p:pic>
    </p:spTree>
    <p:extLst>
      <p:ext uri="{BB962C8B-B14F-4D97-AF65-F5344CB8AC3E}">
        <p14:creationId xmlns:p14="http://schemas.microsoft.com/office/powerpoint/2010/main" val="873961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6"/>
          <p:cNvSpPr txBox="1">
            <a:spLocks noGrp="1"/>
          </p:cNvSpPr>
          <p:nvPr>
            <p:ph type="title"/>
          </p:nvPr>
        </p:nvSpPr>
        <p:spPr>
          <a:xfrm>
            <a:off x="387900" y="523875"/>
            <a:ext cx="8368200" cy="62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solidFill>
                  <a:srgbClr val="243168"/>
                </a:solidFill>
                <a:latin typeface="Nunito"/>
                <a:ea typeface="Nunito"/>
                <a:cs typeface="Nunito"/>
                <a:sym typeface="Nunito"/>
              </a:rPr>
              <a:t>Difference: List and Numpy array</a:t>
            </a:r>
            <a:endParaRPr sz="3600" dirty="0">
              <a:solidFill>
                <a:srgbClr val="243168"/>
              </a:solidFill>
              <a:latin typeface="Nunito ExtraBold"/>
              <a:ea typeface="Nunito ExtraBold"/>
              <a:cs typeface="Nunito ExtraBold"/>
              <a:sym typeface="Nunito ExtraBold"/>
            </a:endParaRPr>
          </a:p>
        </p:txBody>
      </p:sp>
      <p:sp>
        <p:nvSpPr>
          <p:cNvPr id="117" name="Google Shape;117;p26"/>
          <p:cNvSpPr txBox="1">
            <a:spLocks noGrp="1"/>
          </p:cNvSpPr>
          <p:nvPr>
            <p:ph type="body" idx="1"/>
          </p:nvPr>
        </p:nvSpPr>
        <p:spPr>
          <a:xfrm>
            <a:off x="478350" y="1319200"/>
            <a:ext cx="8368200" cy="3078900"/>
          </a:xfrm>
          <a:prstGeom prst="rect">
            <a:avLst/>
          </a:prstGeom>
          <a:noFill/>
          <a:ln>
            <a:noFill/>
          </a:ln>
        </p:spPr>
        <p:txBody>
          <a:bodyPr spcFirstLastPara="1" wrap="square" lIns="91425" tIns="91425" rIns="91425" bIns="91425" anchor="t" anchorCtr="0">
            <a:noAutofit/>
          </a:bodyPr>
          <a:lstStyle/>
          <a:p>
            <a:pPr marL="285750" indent="-285750" algn="just">
              <a:spcBef>
                <a:spcPts val="1000"/>
              </a:spcBef>
              <a:spcAft>
                <a:spcPts val="1000"/>
              </a:spcAft>
              <a:buClr>
                <a:srgbClr val="888888"/>
              </a:buClr>
              <a:buSzPts val="1750"/>
            </a:pPr>
            <a:r>
              <a:rPr lang="en-US" sz="1800" dirty="0">
                <a:solidFill>
                  <a:srgbClr val="434343"/>
                </a:solidFill>
                <a:latin typeface="Nunito"/>
                <a:ea typeface="Nunito"/>
                <a:cs typeface="Nunito"/>
                <a:sym typeface="Nunito"/>
              </a:rPr>
              <a:t>Faster</a:t>
            </a:r>
          </a:p>
          <a:p>
            <a:pPr marL="285750" indent="-285750" algn="just">
              <a:spcBef>
                <a:spcPts val="1000"/>
              </a:spcBef>
              <a:spcAft>
                <a:spcPts val="1000"/>
              </a:spcAft>
              <a:buClr>
                <a:srgbClr val="888888"/>
              </a:buClr>
              <a:buSzPts val="1750"/>
            </a:pPr>
            <a:r>
              <a:rPr lang="en-US" sz="1800" dirty="0">
                <a:solidFill>
                  <a:srgbClr val="434343"/>
                </a:solidFill>
                <a:latin typeface="Nunito"/>
                <a:ea typeface="Nunito"/>
                <a:cs typeface="Nunito"/>
                <a:sym typeface="Nunito"/>
              </a:rPr>
              <a:t>Scalable</a:t>
            </a:r>
          </a:p>
          <a:p>
            <a:pPr marL="285750" indent="-285750" algn="just">
              <a:spcBef>
                <a:spcPts val="1000"/>
              </a:spcBef>
              <a:spcAft>
                <a:spcPts val="1000"/>
              </a:spcAft>
              <a:buClr>
                <a:srgbClr val="888888"/>
              </a:buClr>
              <a:buSzPts val="1750"/>
            </a:pPr>
            <a:r>
              <a:rPr lang="en-US" sz="1800" dirty="0">
                <a:solidFill>
                  <a:srgbClr val="434343"/>
                </a:solidFill>
                <a:latin typeface="Nunito"/>
              </a:rPr>
              <a:t>A </a:t>
            </a:r>
            <a:r>
              <a:rPr lang="en-US" sz="1800" dirty="0" err="1">
                <a:solidFill>
                  <a:srgbClr val="434343"/>
                </a:solidFill>
                <a:latin typeface="Nunito"/>
              </a:rPr>
              <a:t>numpy</a:t>
            </a:r>
            <a:r>
              <a:rPr lang="en-US" sz="1800" dirty="0">
                <a:solidFill>
                  <a:srgbClr val="434343"/>
                </a:solidFill>
                <a:latin typeface="Nunito"/>
              </a:rPr>
              <a:t> array is a grid of values, all of the same type, and is indexed by a tuple of nonnegative integers</a:t>
            </a:r>
          </a:p>
          <a:p>
            <a:pPr marL="285750" indent="-285750" algn="just">
              <a:spcBef>
                <a:spcPts val="1000"/>
              </a:spcBef>
              <a:spcAft>
                <a:spcPts val="1000"/>
              </a:spcAft>
              <a:buClr>
                <a:srgbClr val="888888"/>
              </a:buClr>
              <a:buSzPts val="1750"/>
            </a:pPr>
            <a:r>
              <a:rPr lang="en-US" sz="1800" dirty="0">
                <a:solidFill>
                  <a:srgbClr val="434343"/>
                </a:solidFill>
                <a:latin typeface="Nunito"/>
              </a:rPr>
              <a:t>A list is the Python equivalent of an array, but is </a:t>
            </a:r>
            <a:r>
              <a:rPr lang="en-US" sz="1800" dirty="0" err="1">
                <a:solidFill>
                  <a:srgbClr val="434343"/>
                </a:solidFill>
                <a:latin typeface="Nunito"/>
              </a:rPr>
              <a:t>resizeable</a:t>
            </a:r>
            <a:r>
              <a:rPr lang="en-US" sz="1800" dirty="0">
                <a:solidFill>
                  <a:srgbClr val="434343"/>
                </a:solidFill>
                <a:latin typeface="Nunito"/>
              </a:rPr>
              <a:t> and can contain elements of different types.</a:t>
            </a:r>
            <a:endParaRPr sz="1800" dirty="0">
              <a:solidFill>
                <a:srgbClr val="434343"/>
              </a:solidFill>
              <a:latin typeface="Nunito"/>
              <a:sym typeface="Nunito"/>
            </a:endParaRPr>
          </a:p>
        </p:txBody>
      </p:sp>
      <p:pic>
        <p:nvPicPr>
          <p:cNvPr id="118" name="Google Shape;118;p26"/>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19" name="Google Shape;119;p26"/>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120" name="Google Shape;120;p26"/>
          <p:cNvGrpSpPr/>
          <p:nvPr/>
        </p:nvGrpSpPr>
        <p:grpSpPr>
          <a:xfrm>
            <a:off x="0" y="5000700"/>
            <a:ext cx="9144000" cy="142800"/>
            <a:chOff x="0" y="0"/>
            <a:chExt cx="9144000" cy="142800"/>
          </a:xfrm>
        </p:grpSpPr>
        <p:sp>
          <p:nvSpPr>
            <p:cNvPr id="121" name="Google Shape;121;p26"/>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2" name="Google Shape;122;p26"/>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3" name="Google Shape;123;p26"/>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4" name="Google Shape;124;p26"/>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5" name="Google Shape;125;p26"/>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Tree>
    <p:extLst>
      <p:ext uri="{BB962C8B-B14F-4D97-AF65-F5344CB8AC3E}">
        <p14:creationId xmlns:p14="http://schemas.microsoft.com/office/powerpoint/2010/main" val="41931385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6B4FC-8D66-4D0D-9368-0A0032F0EDDF}"/>
              </a:ext>
            </a:extLst>
          </p:cNvPr>
          <p:cNvSpPr>
            <a:spLocks noGrp="1"/>
          </p:cNvSpPr>
          <p:nvPr>
            <p:ph type="title"/>
          </p:nvPr>
        </p:nvSpPr>
        <p:spPr/>
        <p:txBody>
          <a:bodyPr/>
          <a:lstStyle/>
          <a:p>
            <a:r>
              <a:rPr lang="en-US" b="1" dirty="0">
                <a:solidFill>
                  <a:schemeClr val="bg1"/>
                </a:solidFill>
              </a:rPr>
              <a:t>View()</a:t>
            </a:r>
            <a:endParaRPr lang="en-IN" b="1" dirty="0">
              <a:solidFill>
                <a:schemeClr val="bg1"/>
              </a:solidFill>
            </a:endParaRPr>
          </a:p>
        </p:txBody>
      </p:sp>
      <p:sp>
        <p:nvSpPr>
          <p:cNvPr id="3" name="Text Placeholder 2">
            <a:extLst>
              <a:ext uri="{FF2B5EF4-FFF2-40B4-BE49-F238E27FC236}">
                <a16:creationId xmlns:a16="http://schemas.microsoft.com/office/drawing/2014/main" id="{B6D878A2-DDFC-424C-BB30-7EC2E009E6A7}"/>
              </a:ext>
            </a:extLst>
          </p:cNvPr>
          <p:cNvSpPr>
            <a:spLocks noGrp="1"/>
          </p:cNvSpPr>
          <p:nvPr>
            <p:ph type="body" idx="1"/>
          </p:nvPr>
        </p:nvSpPr>
        <p:spPr/>
        <p:txBody>
          <a:bodyPr/>
          <a:lstStyle/>
          <a:p>
            <a:endParaRPr lang="en-IN"/>
          </a:p>
        </p:txBody>
      </p:sp>
      <p:sp>
        <p:nvSpPr>
          <p:cNvPr id="4" name="Text Placeholder 3">
            <a:extLst>
              <a:ext uri="{FF2B5EF4-FFF2-40B4-BE49-F238E27FC236}">
                <a16:creationId xmlns:a16="http://schemas.microsoft.com/office/drawing/2014/main" id="{26BD8681-791B-4D11-AEFB-DB8BFA0C21A3}"/>
              </a:ext>
            </a:extLst>
          </p:cNvPr>
          <p:cNvSpPr>
            <a:spLocks noGrp="1"/>
          </p:cNvSpPr>
          <p:nvPr>
            <p:ph type="body" idx="2"/>
          </p:nvPr>
        </p:nvSpPr>
        <p:spPr/>
        <p:txBody>
          <a:bodyPr/>
          <a:lstStyle/>
          <a:p>
            <a:endParaRPr lang="en-IN"/>
          </a:p>
        </p:txBody>
      </p:sp>
      <p:pic>
        <p:nvPicPr>
          <p:cNvPr id="6" name="Picture 5">
            <a:extLst>
              <a:ext uri="{FF2B5EF4-FFF2-40B4-BE49-F238E27FC236}">
                <a16:creationId xmlns:a16="http://schemas.microsoft.com/office/drawing/2014/main" id="{A76E7C61-A7CD-4294-80C9-0F8DD428C48E}"/>
              </a:ext>
            </a:extLst>
          </p:cNvPr>
          <p:cNvPicPr>
            <a:picLocks noChangeAspect="1"/>
          </p:cNvPicPr>
          <p:nvPr/>
        </p:nvPicPr>
        <p:blipFill>
          <a:blip r:embed="rId2"/>
          <a:stretch>
            <a:fillRect/>
          </a:stretch>
        </p:blipFill>
        <p:spPr>
          <a:xfrm>
            <a:off x="393750" y="1489825"/>
            <a:ext cx="3994050" cy="3078900"/>
          </a:xfrm>
          <a:prstGeom prst="rect">
            <a:avLst/>
          </a:prstGeom>
        </p:spPr>
      </p:pic>
      <p:pic>
        <p:nvPicPr>
          <p:cNvPr id="8" name="Picture 7">
            <a:extLst>
              <a:ext uri="{FF2B5EF4-FFF2-40B4-BE49-F238E27FC236}">
                <a16:creationId xmlns:a16="http://schemas.microsoft.com/office/drawing/2014/main" id="{4B58C688-E947-430A-BC0C-F62A4A5B196D}"/>
              </a:ext>
            </a:extLst>
          </p:cNvPr>
          <p:cNvPicPr>
            <a:picLocks noChangeAspect="1"/>
          </p:cNvPicPr>
          <p:nvPr/>
        </p:nvPicPr>
        <p:blipFill>
          <a:blip r:embed="rId3"/>
          <a:stretch>
            <a:fillRect/>
          </a:stretch>
        </p:blipFill>
        <p:spPr>
          <a:xfrm>
            <a:off x="5615178" y="2231137"/>
            <a:ext cx="2567742" cy="1215580"/>
          </a:xfrm>
          <a:prstGeom prst="rect">
            <a:avLst/>
          </a:prstGeom>
        </p:spPr>
      </p:pic>
    </p:spTree>
    <p:extLst>
      <p:ext uri="{BB962C8B-B14F-4D97-AF65-F5344CB8AC3E}">
        <p14:creationId xmlns:p14="http://schemas.microsoft.com/office/powerpoint/2010/main" val="41468739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6"/>
          <p:cNvSpPr txBox="1">
            <a:spLocks noGrp="1"/>
          </p:cNvSpPr>
          <p:nvPr>
            <p:ph type="title"/>
          </p:nvPr>
        </p:nvSpPr>
        <p:spPr>
          <a:xfrm>
            <a:off x="319750" y="466200"/>
            <a:ext cx="8824249" cy="620400"/>
          </a:xfrm>
          <a:prstGeom prst="rect">
            <a:avLst/>
          </a:prstGeom>
          <a:noFill/>
          <a:ln>
            <a:noFill/>
          </a:ln>
        </p:spPr>
        <p:txBody>
          <a:bodyPr spcFirstLastPara="1" wrap="square" lIns="91425" tIns="91425" rIns="91425" bIns="91425" anchor="b" anchorCtr="0">
            <a:noAutofit/>
          </a:bodyPr>
          <a:lstStyle/>
          <a:p>
            <a:pPr algn="l">
              <a:buFont typeface="Arial" panose="020B0604020202020204" pitchFamily="34" charset="0"/>
              <a:buChar char="•"/>
            </a:pPr>
            <a:r>
              <a:rPr lang="en-IN" sz="3600" b="1" dirty="0">
                <a:solidFill>
                  <a:srgbClr val="243168"/>
                </a:solidFill>
                <a:latin typeface="Nunito"/>
              </a:rPr>
              <a:t>Vector</a:t>
            </a:r>
            <a:r>
              <a:rPr lang="en-IN" sz="2000" b="0" i="0" dirty="0">
                <a:solidFill>
                  <a:srgbClr val="565656"/>
                </a:solidFill>
                <a:effectLst/>
                <a:latin typeface="Open Sans" panose="020B0606030504020204" pitchFamily="34" charset="0"/>
              </a:rPr>
              <a:t> </a:t>
            </a:r>
            <a:r>
              <a:rPr lang="en-IN" sz="3600" b="1" dirty="0">
                <a:solidFill>
                  <a:srgbClr val="243168"/>
                </a:solidFill>
                <a:latin typeface="Nunito"/>
              </a:rPr>
              <a:t>Stacking</a:t>
            </a:r>
          </a:p>
        </p:txBody>
      </p:sp>
      <p:pic>
        <p:nvPicPr>
          <p:cNvPr id="118" name="Google Shape;118;p26"/>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19" name="Google Shape;119;p26"/>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120" name="Google Shape;120;p26"/>
          <p:cNvGrpSpPr/>
          <p:nvPr/>
        </p:nvGrpSpPr>
        <p:grpSpPr>
          <a:xfrm>
            <a:off x="0" y="5000700"/>
            <a:ext cx="9144000" cy="142800"/>
            <a:chOff x="0" y="0"/>
            <a:chExt cx="9144000" cy="142800"/>
          </a:xfrm>
        </p:grpSpPr>
        <p:sp>
          <p:nvSpPr>
            <p:cNvPr id="121" name="Google Shape;121;p26"/>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2" name="Google Shape;122;p26"/>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3" name="Google Shape;123;p26"/>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4" name="Google Shape;124;p26"/>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5" name="Google Shape;125;p26"/>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
        <p:nvSpPr>
          <p:cNvPr id="11" name="TextBox 10">
            <a:extLst>
              <a:ext uri="{FF2B5EF4-FFF2-40B4-BE49-F238E27FC236}">
                <a16:creationId xmlns:a16="http://schemas.microsoft.com/office/drawing/2014/main" id="{D1F922A6-691D-407C-B15E-98CDA577FFFA}"/>
              </a:ext>
            </a:extLst>
          </p:cNvPr>
          <p:cNvSpPr txBox="1"/>
          <p:nvPr/>
        </p:nvSpPr>
        <p:spPr>
          <a:xfrm>
            <a:off x="659826" y="2024132"/>
            <a:ext cx="7436550" cy="1938992"/>
          </a:xfrm>
          <a:prstGeom prst="rect">
            <a:avLst/>
          </a:prstGeom>
          <a:noFill/>
        </p:spPr>
        <p:txBody>
          <a:bodyPr wrap="square">
            <a:spAutoFit/>
          </a:bodyPr>
          <a:lstStyle/>
          <a:p>
            <a:pPr marL="342900" indent="-342900">
              <a:buFont typeface="Arial" panose="020B0604020202020204" pitchFamily="34" charset="0"/>
              <a:buChar char="•"/>
            </a:pPr>
            <a:r>
              <a:rPr lang="en-US" sz="2000" b="1" dirty="0" err="1"/>
              <a:t>numpy.stack</a:t>
            </a:r>
            <a:r>
              <a:rPr lang="en-US" sz="2000" b="1" dirty="0"/>
              <a:t>() function is used to join a sequence of same dimension arrays along a new axis.</a:t>
            </a:r>
          </a:p>
          <a:p>
            <a:pPr marL="342900" indent="-342900">
              <a:buFont typeface="Arial" panose="020B0604020202020204" pitchFamily="34" charset="0"/>
              <a:buChar char="•"/>
            </a:pPr>
            <a:r>
              <a:rPr lang="en-US" sz="2000" b="1" dirty="0"/>
              <a:t>The axis parameter specifies the index of the new axis in the dimensions of the result. </a:t>
            </a:r>
          </a:p>
          <a:p>
            <a:pPr marL="342900" indent="-342900">
              <a:buFont typeface="Arial" panose="020B0604020202020204" pitchFamily="34" charset="0"/>
              <a:buChar char="•"/>
            </a:pPr>
            <a:r>
              <a:rPr lang="en-US" sz="2000" b="1" dirty="0"/>
              <a:t>For example, if axis=0 it will be the first dimension and if axis=-1 it will be the last dimension.</a:t>
            </a:r>
            <a:endParaRPr lang="en-IN" sz="2000" b="1" dirty="0"/>
          </a:p>
        </p:txBody>
      </p:sp>
    </p:spTree>
    <p:extLst>
      <p:ext uri="{BB962C8B-B14F-4D97-AF65-F5344CB8AC3E}">
        <p14:creationId xmlns:p14="http://schemas.microsoft.com/office/powerpoint/2010/main" val="20404158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F240-B5D4-43A2-B8F2-F2A2BA48F0DB}"/>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DAB51F2-1CA2-43FC-868D-3543ED9B5E2C}"/>
              </a:ext>
            </a:extLst>
          </p:cNvPr>
          <p:cNvSpPr>
            <a:spLocks noGrp="1"/>
          </p:cNvSpPr>
          <p:nvPr>
            <p:ph type="body" idx="1"/>
          </p:nvPr>
        </p:nvSpPr>
        <p:spPr/>
        <p:txBody>
          <a:bodyPr/>
          <a:lstStyle/>
          <a:p>
            <a:endParaRPr lang="en-IN"/>
          </a:p>
        </p:txBody>
      </p:sp>
      <p:sp>
        <p:nvSpPr>
          <p:cNvPr id="4" name="Text Placeholder 3">
            <a:extLst>
              <a:ext uri="{FF2B5EF4-FFF2-40B4-BE49-F238E27FC236}">
                <a16:creationId xmlns:a16="http://schemas.microsoft.com/office/drawing/2014/main" id="{D055BF58-F8BC-4549-84EE-3127ECCBC3DA}"/>
              </a:ext>
            </a:extLst>
          </p:cNvPr>
          <p:cNvSpPr>
            <a:spLocks noGrp="1"/>
          </p:cNvSpPr>
          <p:nvPr>
            <p:ph type="body" idx="2"/>
          </p:nvPr>
        </p:nvSpPr>
        <p:spPr/>
        <p:txBody>
          <a:bodyPr/>
          <a:lstStyle/>
          <a:p>
            <a:endParaRPr lang="en-IN"/>
          </a:p>
        </p:txBody>
      </p:sp>
      <p:pic>
        <p:nvPicPr>
          <p:cNvPr id="6" name="Picture 5">
            <a:extLst>
              <a:ext uri="{FF2B5EF4-FFF2-40B4-BE49-F238E27FC236}">
                <a16:creationId xmlns:a16="http://schemas.microsoft.com/office/drawing/2014/main" id="{3ACD615A-B090-4A81-ABFF-BC93DD2C4318}"/>
              </a:ext>
            </a:extLst>
          </p:cNvPr>
          <p:cNvPicPr>
            <a:picLocks noChangeAspect="1"/>
          </p:cNvPicPr>
          <p:nvPr/>
        </p:nvPicPr>
        <p:blipFill>
          <a:blip r:embed="rId2"/>
          <a:stretch>
            <a:fillRect/>
          </a:stretch>
        </p:blipFill>
        <p:spPr>
          <a:xfrm>
            <a:off x="192323" y="325234"/>
            <a:ext cx="5416105" cy="4493032"/>
          </a:xfrm>
          <a:prstGeom prst="rect">
            <a:avLst/>
          </a:prstGeom>
        </p:spPr>
      </p:pic>
      <p:pic>
        <p:nvPicPr>
          <p:cNvPr id="8" name="Picture 7">
            <a:extLst>
              <a:ext uri="{FF2B5EF4-FFF2-40B4-BE49-F238E27FC236}">
                <a16:creationId xmlns:a16="http://schemas.microsoft.com/office/drawing/2014/main" id="{CCC71DA8-FEA8-484B-AC5A-E8AA17704425}"/>
              </a:ext>
            </a:extLst>
          </p:cNvPr>
          <p:cNvPicPr>
            <a:picLocks noChangeAspect="1"/>
          </p:cNvPicPr>
          <p:nvPr/>
        </p:nvPicPr>
        <p:blipFill>
          <a:blip r:embed="rId3"/>
          <a:stretch>
            <a:fillRect/>
          </a:stretch>
        </p:blipFill>
        <p:spPr>
          <a:xfrm>
            <a:off x="5879550" y="1362075"/>
            <a:ext cx="2876550" cy="2419350"/>
          </a:xfrm>
          <a:prstGeom prst="rect">
            <a:avLst/>
          </a:prstGeom>
        </p:spPr>
      </p:pic>
    </p:spTree>
    <p:extLst>
      <p:ext uri="{BB962C8B-B14F-4D97-AF65-F5344CB8AC3E}">
        <p14:creationId xmlns:p14="http://schemas.microsoft.com/office/powerpoint/2010/main" val="23934881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D8929-B468-4E8C-A173-B01D819E67B8}"/>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3C054671-1AD2-479D-9DC2-A5DAA25C3541}"/>
              </a:ext>
            </a:extLst>
          </p:cNvPr>
          <p:cNvSpPr>
            <a:spLocks noGrp="1"/>
          </p:cNvSpPr>
          <p:nvPr>
            <p:ph type="body" idx="1"/>
          </p:nvPr>
        </p:nvSpPr>
        <p:spPr/>
        <p:txBody>
          <a:bodyPr/>
          <a:lstStyle/>
          <a:p>
            <a:endParaRPr lang="en-IN"/>
          </a:p>
        </p:txBody>
      </p:sp>
      <p:sp>
        <p:nvSpPr>
          <p:cNvPr id="4" name="Text Placeholder 3">
            <a:extLst>
              <a:ext uri="{FF2B5EF4-FFF2-40B4-BE49-F238E27FC236}">
                <a16:creationId xmlns:a16="http://schemas.microsoft.com/office/drawing/2014/main" id="{7114864C-F83B-430A-9C7B-BDF6BACE6357}"/>
              </a:ext>
            </a:extLst>
          </p:cNvPr>
          <p:cNvSpPr>
            <a:spLocks noGrp="1"/>
          </p:cNvSpPr>
          <p:nvPr>
            <p:ph type="body" idx="2"/>
          </p:nvPr>
        </p:nvSpPr>
        <p:spPr/>
        <p:txBody>
          <a:bodyPr/>
          <a:lstStyle/>
          <a:p>
            <a:endParaRPr lang="en-IN"/>
          </a:p>
        </p:txBody>
      </p:sp>
      <p:pic>
        <p:nvPicPr>
          <p:cNvPr id="6" name="Picture 5">
            <a:extLst>
              <a:ext uri="{FF2B5EF4-FFF2-40B4-BE49-F238E27FC236}">
                <a16:creationId xmlns:a16="http://schemas.microsoft.com/office/drawing/2014/main" id="{AA756743-C5F7-4F6F-9AFA-5D39AC676D72}"/>
              </a:ext>
            </a:extLst>
          </p:cNvPr>
          <p:cNvPicPr>
            <a:picLocks noChangeAspect="1"/>
          </p:cNvPicPr>
          <p:nvPr/>
        </p:nvPicPr>
        <p:blipFill>
          <a:blip r:embed="rId2"/>
          <a:stretch>
            <a:fillRect/>
          </a:stretch>
        </p:blipFill>
        <p:spPr>
          <a:xfrm>
            <a:off x="0" y="0"/>
            <a:ext cx="5254311" cy="5143500"/>
          </a:xfrm>
          <a:prstGeom prst="rect">
            <a:avLst/>
          </a:prstGeom>
        </p:spPr>
      </p:pic>
      <p:pic>
        <p:nvPicPr>
          <p:cNvPr id="8" name="Picture 7">
            <a:extLst>
              <a:ext uri="{FF2B5EF4-FFF2-40B4-BE49-F238E27FC236}">
                <a16:creationId xmlns:a16="http://schemas.microsoft.com/office/drawing/2014/main" id="{784D61F0-72AC-4F09-B2E6-A1024D22515E}"/>
              </a:ext>
            </a:extLst>
          </p:cNvPr>
          <p:cNvPicPr>
            <a:picLocks noChangeAspect="1"/>
          </p:cNvPicPr>
          <p:nvPr/>
        </p:nvPicPr>
        <p:blipFill>
          <a:blip r:embed="rId3"/>
          <a:stretch>
            <a:fillRect/>
          </a:stretch>
        </p:blipFill>
        <p:spPr>
          <a:xfrm>
            <a:off x="5854254" y="0"/>
            <a:ext cx="3327621" cy="5143500"/>
          </a:xfrm>
          <a:prstGeom prst="rect">
            <a:avLst/>
          </a:prstGeom>
        </p:spPr>
      </p:pic>
    </p:spTree>
    <p:extLst>
      <p:ext uri="{BB962C8B-B14F-4D97-AF65-F5344CB8AC3E}">
        <p14:creationId xmlns:p14="http://schemas.microsoft.com/office/powerpoint/2010/main" val="22077220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F6FE-4568-47F7-925F-564FA53BD431}"/>
              </a:ext>
            </a:extLst>
          </p:cNvPr>
          <p:cNvSpPr>
            <a:spLocks noGrp="1"/>
          </p:cNvSpPr>
          <p:nvPr>
            <p:ph type="title"/>
          </p:nvPr>
        </p:nvSpPr>
        <p:spPr>
          <a:xfrm>
            <a:off x="304312" y="547025"/>
            <a:ext cx="8368200" cy="686100"/>
          </a:xfrm>
        </p:spPr>
        <p:txBody>
          <a:bodyPr>
            <a:normAutofit fontScale="90000"/>
          </a:bodyPr>
          <a:lstStyle/>
          <a:p>
            <a:r>
              <a:rPr lang="en-IN" sz="4000" b="1" dirty="0" err="1">
                <a:solidFill>
                  <a:srgbClr val="243168"/>
                </a:solidFill>
                <a:latin typeface="Nunito"/>
              </a:rPr>
              <a:t>Numpy</a:t>
            </a:r>
            <a:r>
              <a:rPr lang="en-IN" b="0" i="0" dirty="0">
                <a:solidFill>
                  <a:srgbClr val="565656"/>
                </a:solidFill>
                <a:effectLst/>
                <a:latin typeface="Open Sans" panose="020B0606030504020204" pitchFamily="34" charset="0"/>
              </a:rPr>
              <a:t> and </a:t>
            </a:r>
            <a:r>
              <a:rPr lang="en-IN" sz="4000" b="1" dirty="0">
                <a:solidFill>
                  <a:srgbClr val="243168"/>
                </a:solidFill>
                <a:latin typeface="Nunito"/>
              </a:rPr>
              <a:t>Pandas</a:t>
            </a:r>
            <a:br>
              <a:rPr lang="en-IN" b="0" i="0" dirty="0">
                <a:solidFill>
                  <a:srgbClr val="565656"/>
                </a:solidFill>
                <a:effectLst/>
                <a:latin typeface="Open Sans" panose="020B0606030504020204" pitchFamily="34" charset="0"/>
              </a:rPr>
            </a:br>
            <a:endParaRPr lang="en-IN" dirty="0"/>
          </a:p>
        </p:txBody>
      </p:sp>
      <p:pic>
        <p:nvPicPr>
          <p:cNvPr id="6" name="Picture 5">
            <a:extLst>
              <a:ext uri="{FF2B5EF4-FFF2-40B4-BE49-F238E27FC236}">
                <a16:creationId xmlns:a16="http://schemas.microsoft.com/office/drawing/2014/main" id="{7C3103C0-E3DB-4D7E-B187-1EAF0FF63B88}"/>
              </a:ext>
            </a:extLst>
          </p:cNvPr>
          <p:cNvPicPr>
            <a:picLocks noChangeAspect="1"/>
          </p:cNvPicPr>
          <p:nvPr/>
        </p:nvPicPr>
        <p:blipFill>
          <a:blip r:embed="rId2"/>
          <a:stretch>
            <a:fillRect/>
          </a:stretch>
        </p:blipFill>
        <p:spPr>
          <a:xfrm>
            <a:off x="1231391" y="830858"/>
            <a:ext cx="6133719" cy="4198151"/>
          </a:xfrm>
          <a:prstGeom prst="rect">
            <a:avLst/>
          </a:prstGeom>
          <a:ln>
            <a:solidFill>
              <a:schemeClr val="bg1">
                <a:lumMod val="60000"/>
                <a:lumOff val="40000"/>
              </a:schemeClr>
            </a:solidFill>
          </a:ln>
        </p:spPr>
      </p:pic>
    </p:spTree>
    <p:extLst>
      <p:ext uri="{BB962C8B-B14F-4D97-AF65-F5344CB8AC3E}">
        <p14:creationId xmlns:p14="http://schemas.microsoft.com/office/powerpoint/2010/main" val="29857532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96AE9-3CB2-4868-BD1F-371DE0D6131C}"/>
              </a:ext>
            </a:extLst>
          </p:cNvPr>
          <p:cNvSpPr>
            <a:spLocks noGrp="1"/>
          </p:cNvSpPr>
          <p:nvPr>
            <p:ph type="title"/>
          </p:nvPr>
        </p:nvSpPr>
        <p:spPr>
          <a:xfrm>
            <a:off x="387900" y="574775"/>
            <a:ext cx="8368200" cy="686100"/>
          </a:xfrm>
        </p:spPr>
        <p:txBody>
          <a:bodyPr>
            <a:normAutofit fontScale="90000"/>
          </a:bodyPr>
          <a:lstStyle/>
          <a:p>
            <a:r>
              <a:rPr lang="en-IN" sz="4000" b="1" dirty="0" err="1">
                <a:solidFill>
                  <a:srgbClr val="243168"/>
                </a:solidFill>
                <a:latin typeface="Nunito"/>
              </a:rPr>
              <a:t>Numpy</a:t>
            </a:r>
            <a:r>
              <a:rPr lang="en-IN" b="0" i="0" dirty="0">
                <a:solidFill>
                  <a:srgbClr val="565656"/>
                </a:solidFill>
                <a:effectLst/>
                <a:latin typeface="Open Sans" panose="020B0606030504020204" pitchFamily="34" charset="0"/>
              </a:rPr>
              <a:t> and </a:t>
            </a:r>
            <a:r>
              <a:rPr lang="en-IN" sz="4000" b="1" dirty="0" err="1">
                <a:solidFill>
                  <a:srgbClr val="243168"/>
                </a:solidFill>
                <a:latin typeface="Nunito"/>
              </a:rPr>
              <a:t>Scipy</a:t>
            </a:r>
            <a:br>
              <a:rPr lang="en-IN" b="0" i="0" dirty="0">
                <a:solidFill>
                  <a:srgbClr val="565656"/>
                </a:solidFill>
                <a:effectLst/>
                <a:latin typeface="Open Sans" panose="020B0606030504020204" pitchFamily="34" charset="0"/>
              </a:rPr>
            </a:br>
            <a:endParaRPr lang="en-IN" dirty="0"/>
          </a:p>
        </p:txBody>
      </p:sp>
      <p:sp>
        <p:nvSpPr>
          <p:cNvPr id="3" name="Text Placeholder 2">
            <a:extLst>
              <a:ext uri="{FF2B5EF4-FFF2-40B4-BE49-F238E27FC236}">
                <a16:creationId xmlns:a16="http://schemas.microsoft.com/office/drawing/2014/main" id="{AFD9AA85-7D68-4245-994D-4CD37D8C3657}"/>
              </a:ext>
            </a:extLst>
          </p:cNvPr>
          <p:cNvSpPr>
            <a:spLocks noGrp="1"/>
          </p:cNvSpPr>
          <p:nvPr>
            <p:ph type="body" idx="1"/>
          </p:nvPr>
        </p:nvSpPr>
        <p:spPr>
          <a:xfrm>
            <a:off x="387900" y="1392289"/>
            <a:ext cx="8085540" cy="3078900"/>
          </a:xfrm>
        </p:spPr>
        <p:txBody>
          <a:bodyPr>
            <a:normAutofit/>
          </a:bodyPr>
          <a:lstStyle/>
          <a:p>
            <a:r>
              <a:rPr lang="en-US" sz="1600" b="0" i="0" dirty="0">
                <a:solidFill>
                  <a:srgbClr val="000000"/>
                </a:solidFill>
                <a:effectLst/>
                <a:latin typeface="Arial" panose="020B0604020202020204" pitchFamily="34" charset="0"/>
              </a:rPr>
              <a:t>SciPy, a scientific library for Python is an open source</a:t>
            </a:r>
          </a:p>
          <a:p>
            <a:r>
              <a:rPr lang="en-US" sz="1600" b="0" i="0" dirty="0">
                <a:solidFill>
                  <a:srgbClr val="000000"/>
                </a:solidFill>
                <a:effectLst/>
                <a:latin typeface="Arial" panose="020B0604020202020204" pitchFamily="34" charset="0"/>
              </a:rPr>
              <a:t>The SciPy library depends on NumPy, which provides convenient and fast N-dimensional array manipulation</a:t>
            </a:r>
            <a:endParaRPr lang="en-US" sz="1600" dirty="0">
              <a:solidFill>
                <a:srgbClr val="000000"/>
              </a:solidFill>
              <a:latin typeface="Arial" panose="020B0604020202020204" pitchFamily="34" charset="0"/>
            </a:endParaRPr>
          </a:p>
          <a:p>
            <a:r>
              <a:rPr lang="en-US" sz="1600" b="0" i="0" dirty="0">
                <a:solidFill>
                  <a:srgbClr val="000000"/>
                </a:solidFill>
                <a:effectLst/>
                <a:latin typeface="Arial" panose="020B0604020202020204" pitchFamily="34" charset="0"/>
              </a:rPr>
              <a:t>The main reason for building the SciPy library is that, it should work with NumPy arrays</a:t>
            </a:r>
          </a:p>
          <a:p>
            <a:r>
              <a:rPr lang="en-US" sz="1600" b="0" i="0" dirty="0">
                <a:solidFill>
                  <a:srgbClr val="000000"/>
                </a:solidFill>
                <a:effectLst/>
                <a:latin typeface="Arial" panose="020B0604020202020204" pitchFamily="34" charset="0"/>
              </a:rPr>
              <a:t>It provides many user-friendly and efficient numerical practices such as routines for numerical integration and optimization</a:t>
            </a:r>
            <a:endParaRPr lang="en-IN" sz="1600" dirty="0"/>
          </a:p>
        </p:txBody>
      </p:sp>
    </p:spTree>
    <p:extLst>
      <p:ext uri="{BB962C8B-B14F-4D97-AF65-F5344CB8AC3E}">
        <p14:creationId xmlns:p14="http://schemas.microsoft.com/office/powerpoint/2010/main" val="5575042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554EA-E4C5-4A1E-9775-DD86BA5A885E}"/>
              </a:ext>
            </a:extLst>
          </p:cNvPr>
          <p:cNvSpPr>
            <a:spLocks noGrp="1"/>
          </p:cNvSpPr>
          <p:nvPr>
            <p:ph type="title"/>
          </p:nvPr>
        </p:nvSpPr>
        <p:spPr>
          <a:xfrm>
            <a:off x="2572050" y="231725"/>
            <a:ext cx="8368200" cy="686100"/>
          </a:xfrm>
        </p:spPr>
        <p:txBody>
          <a:bodyPr/>
          <a:lstStyle/>
          <a:p>
            <a:r>
              <a:rPr lang="en-US" b="1" dirty="0">
                <a:solidFill>
                  <a:schemeClr val="bg1"/>
                </a:solidFill>
              </a:rPr>
              <a:t>SciPy packages</a:t>
            </a:r>
            <a:endParaRPr lang="en-IN" b="1" dirty="0">
              <a:solidFill>
                <a:schemeClr val="bg1"/>
              </a:solidFill>
            </a:endParaRPr>
          </a:p>
        </p:txBody>
      </p:sp>
      <p:sp>
        <p:nvSpPr>
          <p:cNvPr id="3" name="Text Placeholder 2">
            <a:extLst>
              <a:ext uri="{FF2B5EF4-FFF2-40B4-BE49-F238E27FC236}">
                <a16:creationId xmlns:a16="http://schemas.microsoft.com/office/drawing/2014/main" id="{A69E6209-7008-4906-B6C2-AA68D28C8EE9}"/>
              </a:ext>
            </a:extLst>
          </p:cNvPr>
          <p:cNvSpPr>
            <a:spLocks noGrp="1"/>
          </p:cNvSpPr>
          <p:nvPr>
            <p:ph type="body" idx="1"/>
          </p:nvPr>
        </p:nvSpPr>
        <p:spPr/>
        <p:txBody>
          <a:bodyPr/>
          <a:lstStyle/>
          <a:p>
            <a:endParaRPr lang="en-IN"/>
          </a:p>
        </p:txBody>
      </p:sp>
      <p:sp>
        <p:nvSpPr>
          <p:cNvPr id="4" name="Text Placeholder 3">
            <a:extLst>
              <a:ext uri="{FF2B5EF4-FFF2-40B4-BE49-F238E27FC236}">
                <a16:creationId xmlns:a16="http://schemas.microsoft.com/office/drawing/2014/main" id="{38405B02-F545-4584-83D6-DE89E7494922}"/>
              </a:ext>
            </a:extLst>
          </p:cNvPr>
          <p:cNvSpPr>
            <a:spLocks noGrp="1"/>
          </p:cNvSpPr>
          <p:nvPr>
            <p:ph type="body" idx="2"/>
          </p:nvPr>
        </p:nvSpPr>
        <p:spPr/>
        <p:txBody>
          <a:bodyPr/>
          <a:lstStyle/>
          <a:p>
            <a:endParaRPr lang="en-IN"/>
          </a:p>
        </p:txBody>
      </p:sp>
      <p:pic>
        <p:nvPicPr>
          <p:cNvPr id="6" name="Picture 5">
            <a:extLst>
              <a:ext uri="{FF2B5EF4-FFF2-40B4-BE49-F238E27FC236}">
                <a16:creationId xmlns:a16="http://schemas.microsoft.com/office/drawing/2014/main" id="{793C362F-7AE3-4DF0-BD12-53C3362335B7}"/>
              </a:ext>
            </a:extLst>
          </p:cNvPr>
          <p:cNvPicPr>
            <a:picLocks noChangeAspect="1"/>
          </p:cNvPicPr>
          <p:nvPr/>
        </p:nvPicPr>
        <p:blipFill>
          <a:blip r:embed="rId2"/>
          <a:stretch>
            <a:fillRect/>
          </a:stretch>
        </p:blipFill>
        <p:spPr>
          <a:xfrm>
            <a:off x="1501655" y="999667"/>
            <a:ext cx="5942977" cy="3912108"/>
          </a:xfrm>
          <a:prstGeom prst="rect">
            <a:avLst/>
          </a:prstGeom>
        </p:spPr>
      </p:pic>
    </p:spTree>
    <p:extLst>
      <p:ext uri="{BB962C8B-B14F-4D97-AF65-F5344CB8AC3E}">
        <p14:creationId xmlns:p14="http://schemas.microsoft.com/office/powerpoint/2010/main" val="24140643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1494A-1C9E-455F-9FBC-5320B4D88861}"/>
              </a:ext>
            </a:extLst>
          </p:cNvPr>
          <p:cNvSpPr>
            <a:spLocks noGrp="1"/>
          </p:cNvSpPr>
          <p:nvPr>
            <p:ph type="title"/>
          </p:nvPr>
        </p:nvSpPr>
        <p:spPr/>
        <p:txBody>
          <a:bodyPr/>
          <a:lstStyle/>
          <a:p>
            <a:r>
              <a:rPr lang="en-IN" b="1" dirty="0">
                <a:solidFill>
                  <a:schemeClr val="bg1"/>
                </a:solidFill>
              </a:rPr>
              <a:t>https://scikit-image.org/</a:t>
            </a:r>
          </a:p>
        </p:txBody>
      </p:sp>
      <p:sp>
        <p:nvSpPr>
          <p:cNvPr id="3" name="Text Placeholder 2">
            <a:extLst>
              <a:ext uri="{FF2B5EF4-FFF2-40B4-BE49-F238E27FC236}">
                <a16:creationId xmlns:a16="http://schemas.microsoft.com/office/drawing/2014/main" id="{207F3449-F2CE-440D-B344-B706BBF805F5}"/>
              </a:ext>
            </a:extLst>
          </p:cNvPr>
          <p:cNvSpPr>
            <a:spLocks noGrp="1"/>
          </p:cNvSpPr>
          <p:nvPr>
            <p:ph type="body" idx="1"/>
          </p:nvPr>
        </p:nvSpPr>
        <p:spPr/>
        <p:txBody>
          <a:bodyPr/>
          <a:lstStyle/>
          <a:p>
            <a:r>
              <a:rPr lang="en-US" dirty="0">
                <a:solidFill>
                  <a:schemeClr val="bg1"/>
                </a:solidFill>
              </a:rPr>
              <a:t>(Will be taken in image processing)</a:t>
            </a:r>
            <a:endParaRPr lang="en-IN" dirty="0">
              <a:solidFill>
                <a:schemeClr val="bg1"/>
              </a:solidFill>
            </a:endParaRPr>
          </a:p>
        </p:txBody>
      </p:sp>
      <p:sp>
        <p:nvSpPr>
          <p:cNvPr id="4" name="Text Placeholder 3">
            <a:extLst>
              <a:ext uri="{FF2B5EF4-FFF2-40B4-BE49-F238E27FC236}">
                <a16:creationId xmlns:a16="http://schemas.microsoft.com/office/drawing/2014/main" id="{0FC4AA3A-CC70-4125-BA44-D012B7AC4AE1}"/>
              </a:ext>
            </a:extLst>
          </p:cNvPr>
          <p:cNvSpPr>
            <a:spLocks noGrp="1"/>
          </p:cNvSpPr>
          <p:nvPr>
            <p:ph type="body" idx="2"/>
          </p:nvPr>
        </p:nvSpPr>
        <p:spPr/>
        <p:txBody>
          <a:bodyPr>
            <a:normAutofit/>
          </a:bodyPr>
          <a:lstStyle/>
          <a:p>
            <a:r>
              <a:rPr lang="en-US" sz="1600" dirty="0">
                <a:solidFill>
                  <a:schemeClr val="bg1"/>
                </a:solidFill>
              </a:rPr>
              <a:t>Scikit image library</a:t>
            </a:r>
          </a:p>
          <a:p>
            <a:r>
              <a:rPr lang="en-US" sz="1600" dirty="0">
                <a:solidFill>
                  <a:schemeClr val="bg1"/>
                </a:solidFill>
              </a:rPr>
              <a:t>Gallery&gt;Data</a:t>
            </a:r>
          </a:p>
          <a:p>
            <a:r>
              <a:rPr lang="en-US" sz="1600" dirty="0">
                <a:solidFill>
                  <a:schemeClr val="bg1"/>
                </a:solidFill>
              </a:rPr>
              <a:t>Few images </a:t>
            </a:r>
          </a:p>
          <a:p>
            <a:r>
              <a:rPr lang="en-US" sz="1600" dirty="0">
                <a:solidFill>
                  <a:schemeClr val="bg1"/>
                </a:solidFill>
              </a:rPr>
              <a:t>Astronaut class has code in form of the image</a:t>
            </a:r>
            <a:endParaRPr lang="en-IN" sz="1600" dirty="0">
              <a:solidFill>
                <a:schemeClr val="bg1"/>
              </a:solidFill>
            </a:endParaRPr>
          </a:p>
        </p:txBody>
      </p:sp>
    </p:spTree>
    <p:extLst>
      <p:ext uri="{BB962C8B-B14F-4D97-AF65-F5344CB8AC3E}">
        <p14:creationId xmlns:p14="http://schemas.microsoft.com/office/powerpoint/2010/main" val="34234354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5692E-1FB0-463C-8E0E-48EAA92ED35F}"/>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484E7359-BC98-4F81-B7F9-B715A2A68015}"/>
              </a:ext>
            </a:extLst>
          </p:cNvPr>
          <p:cNvSpPr>
            <a:spLocks noGrp="1"/>
          </p:cNvSpPr>
          <p:nvPr>
            <p:ph type="body" idx="1"/>
          </p:nvPr>
        </p:nvSpPr>
        <p:spPr/>
        <p:txBody>
          <a:bodyPr/>
          <a:lstStyle/>
          <a:p>
            <a:endParaRPr lang="en-IN"/>
          </a:p>
        </p:txBody>
      </p:sp>
      <p:sp>
        <p:nvSpPr>
          <p:cNvPr id="4" name="Text Placeholder 3">
            <a:extLst>
              <a:ext uri="{FF2B5EF4-FFF2-40B4-BE49-F238E27FC236}">
                <a16:creationId xmlns:a16="http://schemas.microsoft.com/office/drawing/2014/main" id="{5012EA30-5F8D-44AB-BFD6-FCA1F15070C6}"/>
              </a:ext>
            </a:extLst>
          </p:cNvPr>
          <p:cNvSpPr>
            <a:spLocks noGrp="1"/>
          </p:cNvSpPr>
          <p:nvPr>
            <p:ph type="body" idx="2"/>
          </p:nvPr>
        </p:nvSpPr>
        <p:spPr/>
        <p:txBody>
          <a:bodyPr/>
          <a:lstStyle/>
          <a:p>
            <a:endParaRPr lang="en-IN"/>
          </a:p>
        </p:txBody>
      </p:sp>
      <p:pic>
        <p:nvPicPr>
          <p:cNvPr id="6" name="Picture 5">
            <a:extLst>
              <a:ext uri="{FF2B5EF4-FFF2-40B4-BE49-F238E27FC236}">
                <a16:creationId xmlns:a16="http://schemas.microsoft.com/office/drawing/2014/main" id="{8B0A3682-DEFA-4055-9960-24C91516F6B3}"/>
              </a:ext>
            </a:extLst>
          </p:cNvPr>
          <p:cNvPicPr>
            <a:picLocks noChangeAspect="1"/>
          </p:cNvPicPr>
          <p:nvPr/>
        </p:nvPicPr>
        <p:blipFill>
          <a:blip r:embed="rId3"/>
          <a:stretch>
            <a:fillRect/>
          </a:stretch>
        </p:blipFill>
        <p:spPr>
          <a:xfrm>
            <a:off x="2009436" y="574775"/>
            <a:ext cx="4562052" cy="3704508"/>
          </a:xfrm>
          <a:prstGeom prst="rect">
            <a:avLst/>
          </a:prstGeom>
        </p:spPr>
      </p:pic>
    </p:spTree>
    <p:extLst>
      <p:ext uri="{BB962C8B-B14F-4D97-AF65-F5344CB8AC3E}">
        <p14:creationId xmlns:p14="http://schemas.microsoft.com/office/powerpoint/2010/main" val="14882916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txBox="1">
            <a:spLocks noGrp="1"/>
          </p:cNvSpPr>
          <p:nvPr>
            <p:ph type="title" idx="4294967295"/>
          </p:nvPr>
        </p:nvSpPr>
        <p:spPr>
          <a:xfrm>
            <a:off x="2306475" y="1956294"/>
            <a:ext cx="4626300" cy="8880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 sz="5300" b="1">
                <a:solidFill>
                  <a:srgbClr val="243168"/>
                </a:solidFill>
                <a:latin typeface="Montserrat"/>
                <a:ea typeface="Montserrat"/>
                <a:cs typeface="Montserrat"/>
                <a:sym typeface="Montserrat"/>
              </a:rPr>
              <a:t>THANK YOU</a:t>
            </a:r>
            <a:endParaRPr sz="5300" b="1">
              <a:solidFill>
                <a:srgbClr val="243168"/>
              </a:solidFill>
              <a:latin typeface="Montserrat"/>
              <a:ea typeface="Montserrat"/>
              <a:cs typeface="Montserrat"/>
              <a:sym typeface="Montserrat"/>
            </a:endParaRPr>
          </a:p>
        </p:txBody>
      </p:sp>
      <p:sp>
        <p:nvSpPr>
          <p:cNvPr id="201" name="Google Shape;201;p32">
            <a:hlinkClick r:id="rId3"/>
          </p:cNvPr>
          <p:cNvSpPr/>
          <p:nvPr/>
        </p:nvSpPr>
        <p:spPr>
          <a:xfrm>
            <a:off x="2582638" y="3317000"/>
            <a:ext cx="338345" cy="338295"/>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grpSp>
        <p:nvGrpSpPr>
          <p:cNvPr id="202" name="Google Shape;202;p32"/>
          <p:cNvGrpSpPr/>
          <p:nvPr/>
        </p:nvGrpSpPr>
        <p:grpSpPr>
          <a:xfrm>
            <a:off x="3788788" y="3316999"/>
            <a:ext cx="338366" cy="338332"/>
            <a:chOff x="812101" y="2571761"/>
            <a:chExt cx="417066" cy="417024"/>
          </a:xfrm>
        </p:grpSpPr>
        <p:sp>
          <p:nvSpPr>
            <p:cNvPr id="203" name="Google Shape;203;p32"/>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highlight>
                  <a:schemeClr val="dk1"/>
                </a:highlight>
                <a:latin typeface="Arial"/>
                <a:ea typeface="Arial"/>
                <a:cs typeface="Arial"/>
                <a:sym typeface="Arial"/>
              </a:endParaRPr>
            </a:p>
          </p:txBody>
        </p:sp>
        <p:sp>
          <p:nvSpPr>
            <p:cNvPr id="204" name="Google Shape;204;p32"/>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highlight>
                  <a:schemeClr val="dk1"/>
                </a:highlight>
                <a:latin typeface="Arial"/>
                <a:ea typeface="Arial"/>
                <a:cs typeface="Arial"/>
                <a:sym typeface="Arial"/>
              </a:endParaRPr>
            </a:p>
          </p:txBody>
        </p:sp>
        <p:sp>
          <p:nvSpPr>
            <p:cNvPr id="205" name="Google Shape;205;p32"/>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highlight>
                  <a:schemeClr val="dk1"/>
                </a:highlight>
                <a:latin typeface="Arial"/>
                <a:ea typeface="Arial"/>
                <a:cs typeface="Arial"/>
                <a:sym typeface="Arial"/>
              </a:endParaRPr>
            </a:p>
          </p:txBody>
        </p:sp>
        <p:sp>
          <p:nvSpPr>
            <p:cNvPr id="206" name="Google Shape;206;p32"/>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highlight>
                  <a:schemeClr val="dk1"/>
                </a:highlight>
                <a:latin typeface="Arial"/>
                <a:ea typeface="Arial"/>
                <a:cs typeface="Arial"/>
                <a:sym typeface="Arial"/>
              </a:endParaRPr>
            </a:p>
          </p:txBody>
        </p:sp>
      </p:grpSp>
      <p:grpSp>
        <p:nvGrpSpPr>
          <p:cNvPr id="207" name="Google Shape;207;p32"/>
          <p:cNvGrpSpPr/>
          <p:nvPr/>
        </p:nvGrpSpPr>
        <p:grpSpPr>
          <a:xfrm>
            <a:off x="4994983" y="3316986"/>
            <a:ext cx="338332" cy="338332"/>
            <a:chOff x="1323129" y="2571761"/>
            <a:chExt cx="417024" cy="417024"/>
          </a:xfrm>
        </p:grpSpPr>
        <p:sp>
          <p:nvSpPr>
            <p:cNvPr id="208" name="Google Shape;208;p32"/>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sp>
          <p:nvSpPr>
            <p:cNvPr id="209" name="Google Shape;209;p32"/>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sp>
          <p:nvSpPr>
            <p:cNvPr id="210" name="Google Shape;210;p32"/>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sp>
          <p:nvSpPr>
            <p:cNvPr id="211" name="Google Shape;211;p32"/>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grpSp>
      <p:sp>
        <p:nvSpPr>
          <p:cNvPr id="212" name="Google Shape;212;p32">
            <a:hlinkClick r:id="rId4"/>
          </p:cNvPr>
          <p:cNvSpPr/>
          <p:nvPr/>
        </p:nvSpPr>
        <p:spPr>
          <a:xfrm>
            <a:off x="6221328" y="3347519"/>
            <a:ext cx="340022" cy="277263"/>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pic>
        <p:nvPicPr>
          <p:cNvPr id="213" name="Google Shape;213;p32"/>
          <p:cNvPicPr preferRelativeResize="0"/>
          <p:nvPr/>
        </p:nvPicPr>
        <p:blipFill rotWithShape="1">
          <a:blip r:embed="rId5">
            <a:alphaModFix/>
          </a:blip>
          <a:srcRect l="-2426" t="-17515" r="-4012" b="-5485"/>
          <a:stretch/>
        </p:blipFill>
        <p:spPr>
          <a:xfrm>
            <a:off x="2724650" y="782750"/>
            <a:ext cx="3505198" cy="967251"/>
          </a:xfrm>
          <a:prstGeom prst="rect">
            <a:avLst/>
          </a:prstGeom>
          <a:noFill/>
          <a:ln>
            <a:noFill/>
          </a:ln>
        </p:spPr>
      </p:pic>
      <p:sp>
        <p:nvSpPr>
          <p:cNvPr id="214" name="Google Shape;214;p32"/>
          <p:cNvSpPr txBox="1"/>
          <p:nvPr/>
        </p:nvSpPr>
        <p:spPr>
          <a:xfrm>
            <a:off x="6193675" y="4753100"/>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215" name="Google Shape;215;p32"/>
          <p:cNvGrpSpPr/>
          <p:nvPr/>
        </p:nvGrpSpPr>
        <p:grpSpPr>
          <a:xfrm>
            <a:off x="0" y="5000700"/>
            <a:ext cx="9144000" cy="142800"/>
            <a:chOff x="0" y="0"/>
            <a:chExt cx="9144000" cy="142800"/>
          </a:xfrm>
        </p:grpSpPr>
        <p:sp>
          <p:nvSpPr>
            <p:cNvPr id="216" name="Google Shape;216;p32"/>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17" name="Google Shape;217;p32"/>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18" name="Google Shape;218;p32"/>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19" name="Google Shape;219;p32"/>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20" name="Google Shape;220;p32"/>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6"/>
          <p:cNvSpPr txBox="1">
            <a:spLocks noGrp="1"/>
          </p:cNvSpPr>
          <p:nvPr>
            <p:ph type="title"/>
          </p:nvPr>
        </p:nvSpPr>
        <p:spPr>
          <a:xfrm>
            <a:off x="319749" y="877200"/>
            <a:ext cx="8824249" cy="62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solidFill>
                  <a:srgbClr val="243168"/>
                </a:solidFill>
                <a:latin typeface="Nunito"/>
                <a:ea typeface="Nunito"/>
                <a:cs typeface="Nunito"/>
                <a:sym typeface="Nunito"/>
              </a:rPr>
              <a:t>Creating and printing the array using       numpy</a:t>
            </a:r>
            <a:endParaRPr sz="3600" dirty="0">
              <a:solidFill>
                <a:srgbClr val="243168"/>
              </a:solidFill>
              <a:latin typeface="Nunito ExtraBold"/>
              <a:ea typeface="Nunito ExtraBold"/>
              <a:cs typeface="Nunito ExtraBold"/>
              <a:sym typeface="Nunito ExtraBold"/>
            </a:endParaRPr>
          </a:p>
        </p:txBody>
      </p:sp>
      <p:pic>
        <p:nvPicPr>
          <p:cNvPr id="118" name="Google Shape;118;p26"/>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19" name="Google Shape;119;p26"/>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120" name="Google Shape;120;p26"/>
          <p:cNvGrpSpPr/>
          <p:nvPr/>
        </p:nvGrpSpPr>
        <p:grpSpPr>
          <a:xfrm>
            <a:off x="0" y="5000700"/>
            <a:ext cx="9144000" cy="142800"/>
            <a:chOff x="0" y="0"/>
            <a:chExt cx="9144000" cy="142800"/>
          </a:xfrm>
        </p:grpSpPr>
        <p:sp>
          <p:nvSpPr>
            <p:cNvPr id="121" name="Google Shape;121;p26"/>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2" name="Google Shape;122;p26"/>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3" name="Google Shape;123;p26"/>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4" name="Google Shape;124;p26"/>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5" name="Google Shape;125;p26"/>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pic>
        <p:nvPicPr>
          <p:cNvPr id="3" name="Picture 2">
            <a:extLst>
              <a:ext uri="{FF2B5EF4-FFF2-40B4-BE49-F238E27FC236}">
                <a16:creationId xmlns:a16="http://schemas.microsoft.com/office/drawing/2014/main" id="{3B2610F2-7321-4C8D-813C-21AC9321235A}"/>
              </a:ext>
            </a:extLst>
          </p:cNvPr>
          <p:cNvPicPr>
            <a:picLocks noChangeAspect="1"/>
          </p:cNvPicPr>
          <p:nvPr/>
        </p:nvPicPr>
        <p:blipFill>
          <a:blip r:embed="rId4"/>
          <a:stretch>
            <a:fillRect/>
          </a:stretch>
        </p:blipFill>
        <p:spPr>
          <a:xfrm>
            <a:off x="1691665" y="2093558"/>
            <a:ext cx="5265129" cy="2044109"/>
          </a:xfrm>
          <a:prstGeom prst="rect">
            <a:avLst/>
          </a:prstGeom>
        </p:spPr>
      </p:pic>
    </p:spTree>
    <p:extLst>
      <p:ext uri="{BB962C8B-B14F-4D97-AF65-F5344CB8AC3E}">
        <p14:creationId xmlns:p14="http://schemas.microsoft.com/office/powerpoint/2010/main" val="1117503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6"/>
          <p:cNvSpPr txBox="1">
            <a:spLocks noGrp="1"/>
          </p:cNvSpPr>
          <p:nvPr>
            <p:ph type="title"/>
          </p:nvPr>
        </p:nvSpPr>
        <p:spPr>
          <a:xfrm>
            <a:off x="319750" y="466200"/>
            <a:ext cx="8824249" cy="62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solidFill>
                  <a:srgbClr val="243168"/>
                </a:solidFill>
                <a:latin typeface="Nunito"/>
                <a:ea typeface="Nunito"/>
                <a:cs typeface="Nunito"/>
                <a:sym typeface="Nunito"/>
              </a:rPr>
              <a:t>Indexing the array</a:t>
            </a:r>
            <a:endParaRPr sz="3600" dirty="0">
              <a:solidFill>
                <a:srgbClr val="243168"/>
              </a:solidFill>
              <a:latin typeface="Nunito ExtraBold"/>
              <a:ea typeface="Nunito ExtraBold"/>
              <a:cs typeface="Nunito ExtraBold"/>
              <a:sym typeface="Nunito ExtraBold"/>
            </a:endParaRPr>
          </a:p>
        </p:txBody>
      </p:sp>
      <p:pic>
        <p:nvPicPr>
          <p:cNvPr id="118" name="Google Shape;118;p26"/>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19" name="Google Shape;119;p26"/>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120" name="Google Shape;120;p26"/>
          <p:cNvGrpSpPr/>
          <p:nvPr/>
        </p:nvGrpSpPr>
        <p:grpSpPr>
          <a:xfrm>
            <a:off x="0" y="5000700"/>
            <a:ext cx="9144000" cy="142800"/>
            <a:chOff x="0" y="0"/>
            <a:chExt cx="9144000" cy="142800"/>
          </a:xfrm>
        </p:grpSpPr>
        <p:sp>
          <p:nvSpPr>
            <p:cNvPr id="121" name="Google Shape;121;p26"/>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2" name="Google Shape;122;p26"/>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3" name="Google Shape;123;p26"/>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4" name="Google Shape;124;p26"/>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5" name="Google Shape;125;p26"/>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pic>
        <p:nvPicPr>
          <p:cNvPr id="6" name="Picture 5">
            <a:extLst>
              <a:ext uri="{FF2B5EF4-FFF2-40B4-BE49-F238E27FC236}">
                <a16:creationId xmlns:a16="http://schemas.microsoft.com/office/drawing/2014/main" id="{975EA9F6-1D92-4BB1-A588-DC79C9C261FA}"/>
              </a:ext>
            </a:extLst>
          </p:cNvPr>
          <p:cNvPicPr>
            <a:picLocks noChangeAspect="1"/>
          </p:cNvPicPr>
          <p:nvPr/>
        </p:nvPicPr>
        <p:blipFill>
          <a:blip r:embed="rId4"/>
          <a:stretch>
            <a:fillRect/>
          </a:stretch>
        </p:blipFill>
        <p:spPr>
          <a:xfrm>
            <a:off x="1484524" y="1718850"/>
            <a:ext cx="5577953" cy="1762126"/>
          </a:xfrm>
          <a:prstGeom prst="rect">
            <a:avLst/>
          </a:prstGeom>
        </p:spPr>
      </p:pic>
    </p:spTree>
    <p:extLst>
      <p:ext uri="{BB962C8B-B14F-4D97-AF65-F5344CB8AC3E}">
        <p14:creationId xmlns:p14="http://schemas.microsoft.com/office/powerpoint/2010/main" val="1934952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6"/>
          <p:cNvSpPr txBox="1">
            <a:spLocks noGrp="1"/>
          </p:cNvSpPr>
          <p:nvPr>
            <p:ph type="title"/>
          </p:nvPr>
        </p:nvSpPr>
        <p:spPr>
          <a:xfrm>
            <a:off x="319750" y="466200"/>
            <a:ext cx="8824249" cy="62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solidFill>
                  <a:srgbClr val="243168"/>
                </a:solidFill>
                <a:latin typeface="Nunito"/>
                <a:ea typeface="Nunito"/>
                <a:cs typeface="Nunito"/>
                <a:sym typeface="Nunito"/>
              </a:rPr>
              <a:t>Slicing the array</a:t>
            </a:r>
            <a:endParaRPr sz="3600" dirty="0">
              <a:solidFill>
                <a:srgbClr val="243168"/>
              </a:solidFill>
              <a:latin typeface="Nunito ExtraBold"/>
              <a:ea typeface="Nunito ExtraBold"/>
              <a:cs typeface="Nunito ExtraBold"/>
              <a:sym typeface="Nunito ExtraBold"/>
            </a:endParaRPr>
          </a:p>
        </p:txBody>
      </p:sp>
      <p:pic>
        <p:nvPicPr>
          <p:cNvPr id="118" name="Google Shape;118;p26"/>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19" name="Google Shape;119;p26"/>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120" name="Google Shape;120;p26"/>
          <p:cNvGrpSpPr/>
          <p:nvPr/>
        </p:nvGrpSpPr>
        <p:grpSpPr>
          <a:xfrm>
            <a:off x="0" y="5000700"/>
            <a:ext cx="9144000" cy="142800"/>
            <a:chOff x="0" y="0"/>
            <a:chExt cx="9144000" cy="142800"/>
          </a:xfrm>
        </p:grpSpPr>
        <p:sp>
          <p:nvSpPr>
            <p:cNvPr id="121" name="Google Shape;121;p26"/>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2" name="Google Shape;122;p26"/>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3" name="Google Shape;123;p26"/>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4" name="Google Shape;124;p26"/>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5" name="Google Shape;125;p26"/>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pic>
        <p:nvPicPr>
          <p:cNvPr id="3" name="Picture 2">
            <a:extLst>
              <a:ext uri="{FF2B5EF4-FFF2-40B4-BE49-F238E27FC236}">
                <a16:creationId xmlns:a16="http://schemas.microsoft.com/office/drawing/2014/main" id="{74BBD8D4-2D9B-434C-AD25-91EA6AD7AE43}"/>
              </a:ext>
            </a:extLst>
          </p:cNvPr>
          <p:cNvPicPr>
            <a:picLocks noChangeAspect="1"/>
          </p:cNvPicPr>
          <p:nvPr/>
        </p:nvPicPr>
        <p:blipFill>
          <a:blip r:embed="rId4"/>
          <a:stretch>
            <a:fillRect/>
          </a:stretch>
        </p:blipFill>
        <p:spPr>
          <a:xfrm>
            <a:off x="928050" y="1706868"/>
            <a:ext cx="7286627" cy="1928813"/>
          </a:xfrm>
          <a:prstGeom prst="rect">
            <a:avLst/>
          </a:prstGeom>
        </p:spPr>
      </p:pic>
    </p:spTree>
    <p:extLst>
      <p:ext uri="{BB962C8B-B14F-4D97-AF65-F5344CB8AC3E}">
        <p14:creationId xmlns:p14="http://schemas.microsoft.com/office/powerpoint/2010/main" val="3829322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6"/>
          <p:cNvSpPr txBox="1">
            <a:spLocks noGrp="1"/>
          </p:cNvSpPr>
          <p:nvPr>
            <p:ph type="title"/>
          </p:nvPr>
        </p:nvSpPr>
        <p:spPr>
          <a:xfrm>
            <a:off x="319750" y="466200"/>
            <a:ext cx="8824249" cy="62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solidFill>
                  <a:srgbClr val="243168"/>
                </a:solidFill>
                <a:latin typeface="Nunito"/>
                <a:ea typeface="Nunito"/>
                <a:cs typeface="Nunito"/>
                <a:sym typeface="Nunito"/>
              </a:rPr>
              <a:t>Basic operations- Join</a:t>
            </a:r>
            <a:endParaRPr sz="3600" dirty="0">
              <a:solidFill>
                <a:srgbClr val="243168"/>
              </a:solidFill>
              <a:latin typeface="Nunito ExtraBold"/>
              <a:ea typeface="Nunito ExtraBold"/>
              <a:cs typeface="Nunito ExtraBold"/>
              <a:sym typeface="Nunito ExtraBold"/>
            </a:endParaRPr>
          </a:p>
        </p:txBody>
      </p:sp>
      <p:pic>
        <p:nvPicPr>
          <p:cNvPr id="118" name="Google Shape;118;p26"/>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19" name="Google Shape;119;p26"/>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120" name="Google Shape;120;p26"/>
          <p:cNvGrpSpPr/>
          <p:nvPr/>
        </p:nvGrpSpPr>
        <p:grpSpPr>
          <a:xfrm>
            <a:off x="0" y="5000700"/>
            <a:ext cx="9144000" cy="142800"/>
            <a:chOff x="0" y="0"/>
            <a:chExt cx="9144000" cy="142800"/>
          </a:xfrm>
        </p:grpSpPr>
        <p:sp>
          <p:nvSpPr>
            <p:cNvPr id="121" name="Google Shape;121;p26"/>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2" name="Google Shape;122;p26"/>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3" name="Google Shape;123;p26"/>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4" name="Google Shape;124;p26"/>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5" name="Google Shape;125;p26"/>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pic>
        <p:nvPicPr>
          <p:cNvPr id="4" name="Picture 3">
            <a:extLst>
              <a:ext uri="{FF2B5EF4-FFF2-40B4-BE49-F238E27FC236}">
                <a16:creationId xmlns:a16="http://schemas.microsoft.com/office/drawing/2014/main" id="{4E017B33-9929-458C-8DA1-8F71AFA6E24D}"/>
              </a:ext>
            </a:extLst>
          </p:cNvPr>
          <p:cNvPicPr>
            <a:picLocks noChangeAspect="1"/>
          </p:cNvPicPr>
          <p:nvPr/>
        </p:nvPicPr>
        <p:blipFill>
          <a:blip r:embed="rId4"/>
          <a:stretch>
            <a:fillRect/>
          </a:stretch>
        </p:blipFill>
        <p:spPr>
          <a:xfrm>
            <a:off x="1690687" y="1423987"/>
            <a:ext cx="5762625" cy="2295525"/>
          </a:xfrm>
          <a:prstGeom prst="rect">
            <a:avLst/>
          </a:prstGeom>
        </p:spPr>
      </p:pic>
    </p:spTree>
    <p:extLst>
      <p:ext uri="{BB962C8B-B14F-4D97-AF65-F5344CB8AC3E}">
        <p14:creationId xmlns:p14="http://schemas.microsoft.com/office/powerpoint/2010/main" val="1741191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449</TotalTime>
  <Words>2232</Words>
  <Application>Microsoft Office PowerPoint</Application>
  <PresentationFormat>On-screen Show (16:9)</PresentationFormat>
  <Paragraphs>264</Paragraphs>
  <Slides>59</Slides>
  <Notes>38</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59</vt:i4>
      </vt:variant>
    </vt:vector>
  </HeadingPairs>
  <TitlesOfParts>
    <vt:vector size="74" baseType="lpstr">
      <vt:lpstr>Arial</vt:lpstr>
      <vt:lpstr>Arial</vt:lpstr>
      <vt:lpstr>Consolas</vt:lpstr>
      <vt:lpstr>Consolas</vt:lpstr>
      <vt:lpstr>Montserrat</vt:lpstr>
      <vt:lpstr>Nunito</vt:lpstr>
      <vt:lpstr>Nunito ExtraBold</vt:lpstr>
      <vt:lpstr>Open Sans</vt:lpstr>
      <vt:lpstr>Roboto</vt:lpstr>
      <vt:lpstr>Roboto Slab</vt:lpstr>
      <vt:lpstr>Segoe UI</vt:lpstr>
      <vt:lpstr>urw-din</vt:lpstr>
      <vt:lpstr>Verdana</vt:lpstr>
      <vt:lpstr>Simple Light</vt:lpstr>
      <vt:lpstr>Marina</vt:lpstr>
      <vt:lpstr>Numpy</vt:lpstr>
      <vt:lpstr>Numpy</vt:lpstr>
      <vt:lpstr>Why is Numpy required</vt:lpstr>
      <vt:lpstr>Difference: List and array</vt:lpstr>
      <vt:lpstr>Difference: List and Numpy array</vt:lpstr>
      <vt:lpstr>Creating and printing the array using       numpy</vt:lpstr>
      <vt:lpstr>Indexing the array</vt:lpstr>
      <vt:lpstr>Slicing the array</vt:lpstr>
      <vt:lpstr>Basic operations- Join</vt:lpstr>
      <vt:lpstr>Basic operations- Split</vt:lpstr>
      <vt:lpstr>Basic operations- Search</vt:lpstr>
      <vt:lpstr>Basic operations- Sort</vt:lpstr>
      <vt:lpstr>Universal functions</vt:lpstr>
      <vt:lpstr>Universal functions - Trignometric</vt:lpstr>
      <vt:lpstr>Universal functions - Trignometric</vt:lpstr>
      <vt:lpstr>Universal functions –Statistical </vt:lpstr>
      <vt:lpstr>Universal functions –Statistical </vt:lpstr>
      <vt:lpstr>Universal functions –Bit-twiddling </vt:lpstr>
      <vt:lpstr>Universal functions –Statistical </vt:lpstr>
      <vt:lpstr>Arrays with structured data</vt:lpstr>
      <vt:lpstr>Arrays with structured data</vt:lpstr>
      <vt:lpstr>PowerPoint Presentation</vt:lpstr>
      <vt:lpstr>Changing shape in an array</vt:lpstr>
      <vt:lpstr>Array broadcasting</vt:lpstr>
      <vt:lpstr>Array broadcasting</vt:lpstr>
      <vt:lpstr>PowerPoint Presentation</vt:lpstr>
      <vt:lpstr>PowerPoint Presentation</vt:lpstr>
      <vt:lpstr>Vectorization</vt:lpstr>
      <vt:lpstr>Using vectorized sum method on NumPy array. We will compare the vectorized sum method along with simple non-vectorized operation i.e the iterative method to calculate the sum of numbers from 0 – 14,999.</vt:lpstr>
      <vt:lpstr>PowerPoint Presentation</vt:lpstr>
      <vt:lpstr>PowerPoint Presentation</vt:lpstr>
      <vt:lpstr>Conclusion</vt:lpstr>
      <vt:lpstr>Another Example</vt:lpstr>
      <vt:lpstr>PowerPoint Presentation</vt:lpstr>
      <vt:lpstr>Output</vt:lpstr>
      <vt:lpstr>Iterating over an array</vt:lpstr>
      <vt:lpstr>Iterating over an array</vt:lpstr>
      <vt:lpstr>Iterating over a 2d array</vt:lpstr>
      <vt:lpstr>Iterating over a 3d array</vt:lpstr>
      <vt:lpstr>Splitting an array</vt:lpstr>
      <vt:lpstr>Splitting an array</vt:lpstr>
      <vt:lpstr>Splitting an array</vt:lpstr>
      <vt:lpstr>Split into array</vt:lpstr>
      <vt:lpstr>Split into array</vt:lpstr>
      <vt:lpstr>Splitting 2-D Arrays</vt:lpstr>
      <vt:lpstr>Splitting 2-D Arrays</vt:lpstr>
      <vt:lpstr>Miscellaneous Functions and Methods</vt:lpstr>
      <vt:lpstr>Copy vs View</vt:lpstr>
      <vt:lpstr>Copy()</vt:lpstr>
      <vt:lpstr>View()</vt:lpstr>
      <vt:lpstr>Vector Stacking</vt:lpstr>
      <vt:lpstr>PowerPoint Presentation</vt:lpstr>
      <vt:lpstr>PowerPoint Presentation</vt:lpstr>
      <vt:lpstr>Numpy and Pandas </vt:lpstr>
      <vt:lpstr>Numpy and Scipy </vt:lpstr>
      <vt:lpstr>SciPy packages</vt:lpstr>
      <vt:lpstr>https://scikit-image.org/</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Numpy</dc:title>
  <cp:lastModifiedBy>Priyanka Sharma</cp:lastModifiedBy>
  <cp:revision>27</cp:revision>
  <dcterms:modified xsi:type="dcterms:W3CDTF">2021-09-21T03:48:40Z</dcterms:modified>
</cp:coreProperties>
</file>