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3"/>
  </p:notesMasterIdLst>
  <p:sldIdLst>
    <p:sldId id="256" r:id="rId3"/>
    <p:sldId id="276" r:id="rId4"/>
    <p:sldId id="277" r:id="rId5"/>
    <p:sldId id="278" r:id="rId6"/>
    <p:sldId id="279" r:id="rId7"/>
    <p:sldId id="297" r:id="rId8"/>
    <p:sldId id="280" r:id="rId9"/>
    <p:sldId id="281" r:id="rId10"/>
    <p:sldId id="298" r:id="rId11"/>
    <p:sldId id="299" r:id="rId12"/>
    <p:sldId id="282" r:id="rId13"/>
    <p:sldId id="283" r:id="rId14"/>
    <p:sldId id="284" r:id="rId15"/>
    <p:sldId id="300" r:id="rId16"/>
    <p:sldId id="301" r:id="rId17"/>
    <p:sldId id="285" r:id="rId18"/>
    <p:sldId id="286" r:id="rId19"/>
    <p:sldId id="288" r:id="rId20"/>
    <p:sldId id="289" r:id="rId21"/>
    <p:sldId id="290" r:id="rId22"/>
    <p:sldId id="291" r:id="rId23"/>
    <p:sldId id="292" r:id="rId24"/>
    <p:sldId id="293" r:id="rId25"/>
    <p:sldId id="303" r:id="rId26"/>
    <p:sldId id="294" r:id="rId27"/>
    <p:sldId id="302" r:id="rId28"/>
    <p:sldId id="296" r:id="rId29"/>
    <p:sldId id="295" r:id="rId30"/>
    <p:sldId id="304" r:id="rId31"/>
    <p:sldId id="27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8" autoAdjust="0"/>
  </p:normalViewPr>
  <p:slideViewPr>
    <p:cSldViewPr snapToGrid="0">
      <p:cViewPr varScale="1">
        <p:scale>
          <a:sx n="74" d="100"/>
          <a:sy n="74" d="100"/>
        </p:scale>
        <p:origin x="1266" y="66"/>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82e298cf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e82e298cf9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Question: </a:t>
            </a:r>
            <a:r>
              <a:rPr lang="en-US" b="0" i="0" dirty="0">
                <a:effectLst/>
                <a:latin typeface="Arial" panose="020B0604020202020204" pitchFamily="34" charset="0"/>
              </a:rPr>
              <a:t>Create a Series from </a:t>
            </a:r>
            <a:r>
              <a:rPr lang="en-US" b="0" i="0" dirty="0" err="1">
                <a:effectLst/>
                <a:latin typeface="Arial" panose="020B0604020202020204" pitchFamily="34" charset="0"/>
              </a:rPr>
              <a:t>dict</a:t>
            </a:r>
            <a:endParaRPr lang="en-US" b="0" i="0" dirty="0">
              <a:effectLst/>
              <a:latin typeface="Arial" panose="020B0604020202020204" pitchFamily="34" charset="0"/>
            </a:endParaRPr>
          </a:p>
          <a:p>
            <a:pPr marL="158750" indent="0">
              <a:buNone/>
            </a:pPr>
            <a:r>
              <a:rPr lang="en-US" dirty="0"/>
              <a:t>#import the pandas library and aliasing as pd</a:t>
            </a:r>
          </a:p>
          <a:p>
            <a:pPr marL="158750" indent="0">
              <a:buNone/>
            </a:pPr>
            <a:r>
              <a:rPr lang="en-US" dirty="0"/>
              <a:t>import pandas as pd</a:t>
            </a:r>
          </a:p>
          <a:p>
            <a:pPr marL="158750" indent="0">
              <a:buNone/>
            </a:pPr>
            <a:r>
              <a:rPr lang="en-US" dirty="0"/>
              <a:t>import </a:t>
            </a:r>
            <a:r>
              <a:rPr lang="en-US" dirty="0" err="1"/>
              <a:t>numpy</a:t>
            </a:r>
            <a:r>
              <a:rPr lang="en-US" dirty="0"/>
              <a:t> as np</a:t>
            </a:r>
          </a:p>
          <a:p>
            <a:pPr marL="158750" indent="0">
              <a:buNone/>
            </a:pPr>
            <a:r>
              <a:rPr lang="en-US" dirty="0"/>
              <a:t>data = {'a' : 0., 'b' : 1., 'c' : 2.}</a:t>
            </a:r>
          </a:p>
          <a:p>
            <a:pPr marL="158750" indent="0">
              <a:buNone/>
            </a:pPr>
            <a:r>
              <a:rPr lang="en-US" dirty="0"/>
              <a:t>s = </a:t>
            </a:r>
            <a:r>
              <a:rPr lang="en-US" dirty="0" err="1"/>
              <a:t>pd.Series</a:t>
            </a:r>
            <a:r>
              <a:rPr lang="en-US" dirty="0"/>
              <a:t>(data)</a:t>
            </a:r>
          </a:p>
          <a:p>
            <a:pPr marL="158750" indent="0">
              <a:buNone/>
            </a:pPr>
            <a:r>
              <a:rPr lang="en-US" dirty="0"/>
              <a:t>print(s)</a:t>
            </a:r>
            <a:endParaRPr lang="en-IN" dirty="0"/>
          </a:p>
        </p:txBody>
      </p:sp>
    </p:spTree>
    <p:extLst>
      <p:ext uri="{BB962C8B-B14F-4D97-AF65-F5344CB8AC3E}">
        <p14:creationId xmlns:p14="http://schemas.microsoft.com/office/powerpoint/2010/main" val="1536746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Without index:</a:t>
            </a:r>
          </a:p>
          <a:p>
            <a:r>
              <a:rPr lang="en-IN" dirty="0">
                <a:solidFill>
                  <a:srgbClr val="CC7832"/>
                </a:solidFill>
                <a:effectLst/>
              </a:rPr>
              <a:t>import </a:t>
            </a:r>
            <a:r>
              <a:rPr lang="en-IN" dirty="0"/>
              <a:t>pandas </a:t>
            </a:r>
            <a:r>
              <a:rPr lang="en-IN" dirty="0">
                <a:solidFill>
                  <a:srgbClr val="CC7832"/>
                </a:solidFill>
                <a:effectLst/>
              </a:rPr>
              <a:t>as </a:t>
            </a:r>
            <a:r>
              <a:rPr lang="en-IN" dirty="0"/>
              <a:t>pd</a:t>
            </a:r>
            <a:br>
              <a:rPr lang="en-IN" dirty="0"/>
            </a:br>
            <a:r>
              <a:rPr lang="en-IN" dirty="0">
                <a:solidFill>
                  <a:srgbClr val="CC7832"/>
                </a:solidFill>
                <a:effectLst/>
              </a:rPr>
              <a:t>import </a:t>
            </a:r>
            <a:r>
              <a:rPr lang="en-IN" dirty="0" err="1"/>
              <a:t>openpyxl</a:t>
            </a:r>
            <a:br>
              <a:rPr lang="en-IN" dirty="0"/>
            </a:br>
            <a:r>
              <a:rPr lang="en-IN" dirty="0" err="1"/>
              <a:t>nme</a:t>
            </a:r>
            <a:r>
              <a:rPr lang="en-IN" dirty="0"/>
              <a:t> = [</a:t>
            </a:r>
            <a:r>
              <a:rPr lang="en-IN" dirty="0">
                <a:solidFill>
                  <a:srgbClr val="6A8759"/>
                </a:solidFill>
                <a:effectLst/>
              </a:rPr>
              <a:t>'</a:t>
            </a:r>
            <a:r>
              <a:rPr lang="en-IN" dirty="0" err="1">
                <a:solidFill>
                  <a:srgbClr val="6A8759"/>
                </a:solidFill>
                <a:effectLst/>
              </a:rPr>
              <a:t>priyank</a:t>
            </a:r>
            <a:r>
              <a:rPr lang="en-IN" dirty="0">
                <a:solidFill>
                  <a:srgbClr val="6A8759"/>
                </a:solidFill>
                <a:effectLst/>
              </a:rPr>
              <a:t>'</a:t>
            </a:r>
            <a:r>
              <a:rPr lang="en-IN" dirty="0">
                <a:solidFill>
                  <a:srgbClr val="CC7832"/>
                </a:solidFill>
                <a:effectLst/>
              </a:rPr>
              <a:t>,</a:t>
            </a:r>
            <a:r>
              <a:rPr lang="en-IN" dirty="0">
                <a:solidFill>
                  <a:srgbClr val="6A8759"/>
                </a:solidFill>
                <a:effectLst/>
              </a:rPr>
              <a:t>'Rohan'</a:t>
            </a:r>
            <a:r>
              <a:rPr lang="en-IN" dirty="0">
                <a:solidFill>
                  <a:srgbClr val="CC7832"/>
                </a:solidFill>
                <a:effectLst/>
              </a:rPr>
              <a:t>,</a:t>
            </a:r>
            <a:r>
              <a:rPr lang="en-IN" dirty="0">
                <a:solidFill>
                  <a:srgbClr val="6A8759"/>
                </a:solidFill>
                <a:effectLst/>
              </a:rPr>
              <a:t>'Sudheer'</a:t>
            </a:r>
            <a:r>
              <a:rPr lang="en-IN" dirty="0">
                <a:solidFill>
                  <a:srgbClr val="CC7832"/>
                </a:solidFill>
                <a:effectLst/>
              </a:rPr>
              <a:t>,</a:t>
            </a:r>
            <a:r>
              <a:rPr lang="en-IN" dirty="0">
                <a:solidFill>
                  <a:srgbClr val="6A8759"/>
                </a:solidFill>
                <a:effectLst/>
              </a:rPr>
              <a:t>'</a:t>
            </a:r>
            <a:r>
              <a:rPr lang="en-IN" dirty="0" err="1">
                <a:solidFill>
                  <a:srgbClr val="6A8759"/>
                </a:solidFill>
                <a:effectLst/>
              </a:rPr>
              <a:t>Shelen</a:t>
            </a:r>
            <a:r>
              <a:rPr lang="en-IN" dirty="0">
                <a:solidFill>
                  <a:srgbClr val="6A8759"/>
                </a:solidFill>
                <a:effectLst/>
              </a:rPr>
              <a:t>'</a:t>
            </a:r>
            <a:r>
              <a:rPr lang="en-IN" dirty="0"/>
              <a:t>]</a:t>
            </a:r>
            <a:br>
              <a:rPr lang="en-IN" dirty="0"/>
            </a:br>
            <a:r>
              <a:rPr lang="en-IN" dirty="0" err="1"/>
              <a:t>deg</a:t>
            </a:r>
            <a:r>
              <a:rPr lang="en-IN" dirty="0"/>
              <a:t> = [ </a:t>
            </a:r>
            <a:r>
              <a:rPr lang="en-IN" dirty="0">
                <a:solidFill>
                  <a:srgbClr val="6A8759"/>
                </a:solidFill>
                <a:effectLst/>
              </a:rPr>
              <a:t>'MBA'</a:t>
            </a:r>
            <a:r>
              <a:rPr lang="en-IN" dirty="0">
                <a:solidFill>
                  <a:srgbClr val="CC7832"/>
                </a:solidFill>
                <a:effectLst/>
              </a:rPr>
              <a:t>,</a:t>
            </a:r>
            <a:r>
              <a:rPr lang="en-IN" dirty="0">
                <a:solidFill>
                  <a:srgbClr val="6A8759"/>
                </a:solidFill>
                <a:effectLst/>
              </a:rPr>
              <a:t>'BCA'</a:t>
            </a:r>
            <a:r>
              <a:rPr lang="en-IN" dirty="0">
                <a:solidFill>
                  <a:srgbClr val="CC7832"/>
                </a:solidFill>
                <a:effectLst/>
              </a:rPr>
              <a:t>,</a:t>
            </a:r>
            <a:r>
              <a:rPr lang="en-IN" dirty="0">
                <a:solidFill>
                  <a:srgbClr val="6A8759"/>
                </a:solidFill>
                <a:effectLst/>
              </a:rPr>
              <a:t>'</a:t>
            </a:r>
            <a:r>
              <a:rPr lang="en-IN" dirty="0" err="1">
                <a:solidFill>
                  <a:srgbClr val="6A8759"/>
                </a:solidFill>
                <a:effectLst/>
              </a:rPr>
              <a:t>MTEch</a:t>
            </a:r>
            <a:r>
              <a:rPr lang="en-IN" dirty="0">
                <a:solidFill>
                  <a:srgbClr val="6A8759"/>
                </a:solidFill>
                <a:effectLst/>
              </a:rPr>
              <a:t>'</a:t>
            </a:r>
            <a:r>
              <a:rPr lang="en-IN" dirty="0">
                <a:solidFill>
                  <a:srgbClr val="CC7832"/>
                </a:solidFill>
                <a:effectLst/>
              </a:rPr>
              <a:t>,</a:t>
            </a:r>
            <a:r>
              <a:rPr lang="en-IN" dirty="0">
                <a:solidFill>
                  <a:srgbClr val="6A8759"/>
                </a:solidFill>
                <a:effectLst/>
              </a:rPr>
              <a:t>'MBA'</a:t>
            </a:r>
            <a:r>
              <a:rPr lang="en-IN" dirty="0"/>
              <a:t>]</a:t>
            </a:r>
            <a:br>
              <a:rPr lang="en-IN" dirty="0"/>
            </a:br>
            <a:r>
              <a:rPr lang="en-IN" dirty="0" err="1"/>
              <a:t>scr</a:t>
            </a:r>
            <a:r>
              <a:rPr lang="en-IN" dirty="0"/>
              <a:t> = [</a:t>
            </a:r>
            <a:r>
              <a:rPr lang="en-IN" dirty="0">
                <a:solidFill>
                  <a:srgbClr val="6897BB"/>
                </a:solidFill>
                <a:effectLst/>
              </a:rPr>
              <a:t>90</a:t>
            </a:r>
            <a:r>
              <a:rPr lang="en-IN" dirty="0">
                <a:solidFill>
                  <a:srgbClr val="CC7832"/>
                </a:solidFill>
                <a:effectLst/>
              </a:rPr>
              <a:t>,</a:t>
            </a:r>
            <a:r>
              <a:rPr lang="en-IN" dirty="0">
                <a:solidFill>
                  <a:srgbClr val="6897BB"/>
                </a:solidFill>
                <a:effectLst/>
              </a:rPr>
              <a:t>40</a:t>
            </a:r>
            <a:r>
              <a:rPr lang="en-IN" dirty="0">
                <a:solidFill>
                  <a:srgbClr val="CC7832"/>
                </a:solidFill>
                <a:effectLst/>
              </a:rPr>
              <a:t>,</a:t>
            </a:r>
            <a:r>
              <a:rPr lang="en-IN" dirty="0">
                <a:solidFill>
                  <a:srgbClr val="6897BB"/>
                </a:solidFill>
                <a:effectLst/>
              </a:rPr>
              <a:t>50</a:t>
            </a:r>
            <a:r>
              <a:rPr lang="en-IN" dirty="0">
                <a:solidFill>
                  <a:srgbClr val="CC7832"/>
                </a:solidFill>
                <a:effectLst/>
              </a:rPr>
              <a:t>,</a:t>
            </a:r>
            <a:r>
              <a:rPr lang="en-IN" dirty="0">
                <a:solidFill>
                  <a:srgbClr val="6897BB"/>
                </a:solidFill>
                <a:effectLst/>
              </a:rPr>
              <a:t>60</a:t>
            </a:r>
            <a:r>
              <a:rPr lang="en-IN" dirty="0"/>
              <a:t>]</a:t>
            </a:r>
            <a:br>
              <a:rPr lang="en-IN" dirty="0"/>
            </a:br>
            <a:r>
              <a:rPr lang="en-IN" dirty="0" err="1"/>
              <a:t>dict</a:t>
            </a:r>
            <a:r>
              <a:rPr lang="en-IN" dirty="0"/>
              <a:t> = {</a:t>
            </a:r>
            <a:r>
              <a:rPr lang="en-IN" dirty="0">
                <a:solidFill>
                  <a:srgbClr val="6A8759"/>
                </a:solidFill>
                <a:effectLst/>
              </a:rPr>
              <a:t>'name'</a:t>
            </a:r>
            <a:r>
              <a:rPr lang="en-IN" dirty="0"/>
              <a:t>:</a:t>
            </a:r>
            <a:r>
              <a:rPr lang="en-IN" dirty="0" err="1"/>
              <a:t>nme</a:t>
            </a:r>
            <a:r>
              <a:rPr lang="en-IN" dirty="0">
                <a:solidFill>
                  <a:srgbClr val="CC7832"/>
                </a:solidFill>
                <a:effectLst/>
              </a:rPr>
              <a:t>,</a:t>
            </a:r>
            <a:r>
              <a:rPr lang="en-IN" dirty="0">
                <a:solidFill>
                  <a:srgbClr val="6A8759"/>
                </a:solidFill>
                <a:effectLst/>
              </a:rPr>
              <a:t>'degree'</a:t>
            </a:r>
            <a:r>
              <a:rPr lang="en-IN" dirty="0"/>
              <a:t>:</a:t>
            </a:r>
            <a:r>
              <a:rPr lang="en-IN" dirty="0" err="1"/>
              <a:t>deg</a:t>
            </a:r>
            <a:r>
              <a:rPr lang="en-IN" dirty="0">
                <a:solidFill>
                  <a:srgbClr val="CC7832"/>
                </a:solidFill>
                <a:effectLst/>
              </a:rPr>
              <a:t>,</a:t>
            </a:r>
            <a:r>
              <a:rPr lang="en-IN" dirty="0">
                <a:solidFill>
                  <a:srgbClr val="6A8759"/>
                </a:solidFill>
                <a:effectLst/>
              </a:rPr>
              <a:t>'score'</a:t>
            </a:r>
            <a:r>
              <a:rPr lang="en-IN" dirty="0"/>
              <a:t>:</a:t>
            </a:r>
            <a:r>
              <a:rPr lang="en-IN" dirty="0" err="1"/>
              <a:t>scr</a:t>
            </a:r>
            <a:r>
              <a:rPr lang="en-IN" dirty="0"/>
              <a:t>}</a:t>
            </a:r>
            <a:br>
              <a:rPr lang="en-IN" dirty="0"/>
            </a:br>
            <a:r>
              <a:rPr lang="en-IN" dirty="0"/>
              <a:t>df = </a:t>
            </a:r>
            <a:r>
              <a:rPr lang="en-IN" dirty="0" err="1"/>
              <a:t>pd.DataFrame</a:t>
            </a:r>
            <a:r>
              <a:rPr lang="en-IN" dirty="0"/>
              <a:t>(</a:t>
            </a:r>
            <a:r>
              <a:rPr lang="en-IN" dirty="0" err="1"/>
              <a:t>dict</a:t>
            </a:r>
            <a:r>
              <a:rPr lang="en-IN" dirty="0"/>
              <a:t>)</a:t>
            </a:r>
            <a:br>
              <a:rPr lang="en-IN" dirty="0"/>
            </a:br>
            <a:r>
              <a:rPr lang="en-IN" dirty="0" err="1"/>
              <a:t>df.to_csv</a:t>
            </a:r>
            <a:r>
              <a:rPr lang="en-IN" dirty="0"/>
              <a:t>(</a:t>
            </a:r>
            <a:r>
              <a:rPr lang="en-IN" dirty="0">
                <a:solidFill>
                  <a:srgbClr val="6A8759"/>
                </a:solidFill>
                <a:effectLst/>
              </a:rPr>
              <a:t>"data2.csv"</a:t>
            </a:r>
            <a:r>
              <a:rPr lang="en-IN" dirty="0">
                <a:solidFill>
                  <a:srgbClr val="CC7832"/>
                </a:solidFill>
                <a:effectLst/>
              </a:rPr>
              <a:t>, </a:t>
            </a:r>
            <a:r>
              <a:rPr lang="en-IN" dirty="0">
                <a:solidFill>
                  <a:srgbClr val="AA4926"/>
                </a:solidFill>
                <a:effectLst/>
              </a:rPr>
              <a:t>index </a:t>
            </a:r>
            <a:r>
              <a:rPr lang="en-IN" dirty="0"/>
              <a:t>= </a:t>
            </a:r>
            <a:r>
              <a:rPr lang="en-IN" dirty="0">
                <a:solidFill>
                  <a:srgbClr val="CC7832"/>
                </a:solidFill>
                <a:effectLst/>
              </a:rPr>
              <a:t>False</a:t>
            </a:r>
            <a:r>
              <a:rPr lang="en-IN" dirty="0"/>
              <a:t>)</a:t>
            </a:r>
            <a:br>
              <a:rPr lang="en-IN" dirty="0"/>
            </a:br>
            <a:r>
              <a:rPr lang="en-IN" dirty="0" err="1"/>
              <a:t>df.to_excel</a:t>
            </a:r>
            <a:r>
              <a:rPr lang="en-IN" dirty="0"/>
              <a:t>(</a:t>
            </a:r>
            <a:r>
              <a:rPr lang="en-IN" dirty="0">
                <a:solidFill>
                  <a:srgbClr val="6A8759"/>
                </a:solidFill>
                <a:effectLst/>
              </a:rPr>
              <a:t>"data2.xlsx"</a:t>
            </a:r>
            <a:r>
              <a:rPr lang="en-IN" dirty="0">
                <a:solidFill>
                  <a:srgbClr val="CC7832"/>
                </a:solidFill>
                <a:effectLst/>
              </a:rPr>
              <a:t>, </a:t>
            </a:r>
            <a:r>
              <a:rPr lang="en-IN" dirty="0">
                <a:solidFill>
                  <a:srgbClr val="AA4926"/>
                </a:solidFill>
                <a:effectLst/>
              </a:rPr>
              <a:t>index </a:t>
            </a:r>
            <a:r>
              <a:rPr lang="en-IN" dirty="0"/>
              <a:t>= </a:t>
            </a:r>
            <a:r>
              <a:rPr lang="en-IN" dirty="0">
                <a:solidFill>
                  <a:srgbClr val="CC7832"/>
                </a:solidFill>
                <a:effectLst/>
              </a:rPr>
              <a:t>False</a:t>
            </a:r>
            <a:r>
              <a:rPr lang="en-IN" dirty="0"/>
              <a:t>)</a:t>
            </a:r>
            <a:br>
              <a:rPr lang="en-IN" dirty="0"/>
            </a:br>
            <a:endParaRPr lang="en-IN" dirty="0"/>
          </a:p>
        </p:txBody>
      </p:sp>
    </p:spTree>
    <p:extLst>
      <p:ext uri="{BB962C8B-B14F-4D97-AF65-F5344CB8AC3E}">
        <p14:creationId xmlns:p14="http://schemas.microsoft.com/office/powerpoint/2010/main" val="131954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 First Score  Second Score  Third Score</a:t>
            </a:r>
          </a:p>
          <a:p>
            <a:r>
              <a:rPr lang="en-IN" dirty="0"/>
              <a:t>0        False         </a:t>
            </a:r>
            <a:r>
              <a:rPr lang="en-IN" dirty="0" err="1"/>
              <a:t>False</a:t>
            </a:r>
            <a:r>
              <a:rPr lang="en-IN" dirty="0"/>
              <a:t>         True</a:t>
            </a:r>
          </a:p>
          <a:p>
            <a:r>
              <a:rPr lang="en-IN" dirty="0"/>
              <a:t>1        False         </a:t>
            </a:r>
            <a:r>
              <a:rPr lang="en-IN" dirty="0" err="1"/>
              <a:t>False</a:t>
            </a:r>
            <a:r>
              <a:rPr lang="en-IN" dirty="0"/>
              <a:t>        </a:t>
            </a:r>
            <a:r>
              <a:rPr lang="en-IN" dirty="0" err="1"/>
              <a:t>False</a:t>
            </a:r>
            <a:endParaRPr lang="en-IN" dirty="0"/>
          </a:p>
          <a:p>
            <a:r>
              <a:rPr lang="en-IN" dirty="0"/>
              <a:t>2         True         False        </a:t>
            </a:r>
            <a:r>
              <a:rPr lang="en-IN" dirty="0" err="1"/>
              <a:t>False</a:t>
            </a:r>
            <a:endParaRPr lang="en-IN" dirty="0"/>
          </a:p>
          <a:p>
            <a:r>
              <a:rPr lang="en-IN" dirty="0"/>
              <a:t>3        False          True        False</a:t>
            </a:r>
          </a:p>
        </p:txBody>
      </p:sp>
    </p:spTree>
    <p:extLst>
      <p:ext uri="{BB962C8B-B14F-4D97-AF65-F5344CB8AC3E}">
        <p14:creationId xmlns:p14="http://schemas.microsoft.com/office/powerpoint/2010/main" val="55456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"C:\Users\Test Account\</a:t>
            </a:r>
            <a:r>
              <a:rPr lang="en-IN" dirty="0" err="1"/>
              <a:t>PycharmProjects</a:t>
            </a:r>
            <a:r>
              <a:rPr lang="en-IN" dirty="0"/>
              <a:t>\</a:t>
            </a:r>
            <a:r>
              <a:rPr lang="en-IN" dirty="0" err="1"/>
              <a:t>pythonProject</a:t>
            </a:r>
            <a:r>
              <a:rPr lang="en-IN" dirty="0"/>
              <a:t>\</a:t>
            </a:r>
            <a:r>
              <a:rPr lang="en-IN" dirty="0" err="1"/>
              <a:t>venv</a:t>
            </a:r>
            <a:r>
              <a:rPr lang="en-IN" dirty="0"/>
              <a:t>\Scripts\python.exe" "C:/Users/Test Account/</a:t>
            </a:r>
            <a:r>
              <a:rPr lang="en-IN" dirty="0" err="1"/>
              <a:t>PycharmProjects</a:t>
            </a:r>
            <a:r>
              <a:rPr lang="en-IN" dirty="0"/>
              <a:t>/</a:t>
            </a:r>
            <a:r>
              <a:rPr lang="en-IN" dirty="0" err="1"/>
              <a:t>pythonProject</a:t>
            </a:r>
            <a:r>
              <a:rPr lang="en-IN" dirty="0"/>
              <a:t>/Bubble sort.py"</a:t>
            </a:r>
          </a:p>
          <a:p>
            <a:r>
              <a:rPr lang="en-IN" dirty="0"/>
              <a:t>0  Name            Avery Bradley</a:t>
            </a:r>
          </a:p>
          <a:p>
            <a:r>
              <a:rPr lang="en-IN" dirty="0"/>
              <a:t>   Team           Boston Celtics</a:t>
            </a:r>
          </a:p>
          <a:p>
            <a:r>
              <a:rPr lang="en-IN" dirty="0"/>
              <a:t>   Number                    0.0</a:t>
            </a:r>
          </a:p>
          <a:p>
            <a:r>
              <a:rPr lang="en-IN" dirty="0"/>
              <a:t>   Position                   PG</a:t>
            </a:r>
          </a:p>
          <a:p>
            <a:r>
              <a:rPr lang="en-IN" dirty="0"/>
              <a:t>   Age                      25.0</a:t>
            </a:r>
          </a:p>
          <a:p>
            <a:r>
              <a:rPr lang="en-IN" dirty="0"/>
              <a:t>   Height                    6-2</a:t>
            </a:r>
          </a:p>
          <a:p>
            <a:r>
              <a:rPr lang="en-IN" dirty="0"/>
              <a:t>   Weight                  180.0</a:t>
            </a:r>
          </a:p>
          <a:p>
            <a:r>
              <a:rPr lang="en-IN" dirty="0"/>
              <a:t>   College                 Texas</a:t>
            </a:r>
          </a:p>
          <a:p>
            <a:r>
              <a:rPr lang="en-IN" dirty="0"/>
              <a:t>   Salary              7730337.0</a:t>
            </a:r>
          </a:p>
          <a:p>
            <a:r>
              <a:rPr lang="en-IN" dirty="0"/>
              <a:t>1  Name              Jae Crowder</a:t>
            </a:r>
          </a:p>
          <a:p>
            <a:r>
              <a:rPr lang="en-IN" dirty="0"/>
              <a:t>   Team           Boston Celtics</a:t>
            </a:r>
          </a:p>
          <a:p>
            <a:r>
              <a:rPr lang="en-IN" dirty="0"/>
              <a:t>   Number                   99.0</a:t>
            </a:r>
          </a:p>
          <a:p>
            <a:r>
              <a:rPr lang="en-IN" dirty="0"/>
              <a:t>   Position                   SF</a:t>
            </a:r>
          </a:p>
          <a:p>
            <a:r>
              <a:rPr lang="en-IN" dirty="0"/>
              <a:t>   Age                      25.0</a:t>
            </a:r>
          </a:p>
          <a:p>
            <a:r>
              <a:rPr lang="en-IN" dirty="0"/>
              <a:t>   Height                    6-6</a:t>
            </a:r>
          </a:p>
          <a:p>
            <a:r>
              <a:rPr lang="en-IN" dirty="0"/>
              <a:t>   Weight                  235.0</a:t>
            </a:r>
          </a:p>
          <a:p>
            <a:r>
              <a:rPr lang="en-IN" dirty="0"/>
              <a:t>   College             Marquette</a:t>
            </a:r>
          </a:p>
          <a:p>
            <a:r>
              <a:rPr lang="en-IN" dirty="0"/>
              <a:t>   Salary              6796117.0</a:t>
            </a:r>
          </a:p>
          <a:p>
            <a:r>
              <a:rPr lang="en-IN" dirty="0"/>
              <a:t>2  Name             John Holland</a:t>
            </a:r>
          </a:p>
          <a:p>
            <a:r>
              <a:rPr lang="en-IN" dirty="0"/>
              <a:t>   Team           Boston Celtics</a:t>
            </a:r>
          </a:p>
          <a:p>
            <a:r>
              <a:rPr lang="en-IN" dirty="0"/>
              <a:t>   Number                   30.0</a:t>
            </a:r>
          </a:p>
          <a:p>
            <a:r>
              <a:rPr lang="en-IN" dirty="0"/>
              <a:t>   Position                   SG</a:t>
            </a:r>
          </a:p>
          <a:p>
            <a:r>
              <a:rPr lang="en-IN" dirty="0"/>
              <a:t>   Age                      27.0</a:t>
            </a:r>
          </a:p>
          <a:p>
            <a:r>
              <a:rPr lang="en-IN" dirty="0"/>
              <a:t>   Height                    6-5</a:t>
            </a:r>
          </a:p>
          <a:p>
            <a:r>
              <a:rPr lang="en-IN" dirty="0"/>
              <a:t>   Weight                  205.0</a:t>
            </a:r>
          </a:p>
          <a:p>
            <a:r>
              <a:rPr lang="en-IN" dirty="0"/>
              <a:t>   College     Boston University</a:t>
            </a:r>
          </a:p>
          <a:p>
            <a:r>
              <a:rPr lang="en-IN" dirty="0" err="1"/>
              <a:t>dtype</a:t>
            </a:r>
            <a:r>
              <a:rPr lang="en-IN" dirty="0"/>
              <a:t>: object</a:t>
            </a:r>
          </a:p>
          <a:p>
            <a:r>
              <a:rPr lang="en-IN" dirty="0"/>
              <a:t>            Name            Team Number  ... Weight            College      Salary</a:t>
            </a:r>
          </a:p>
          <a:p>
            <a:r>
              <a:rPr lang="en-IN" dirty="0"/>
              <a:t>0  Avery Bradley  Boston Celtics    0.0  ...  180.0              Texas   7730337.0</a:t>
            </a:r>
          </a:p>
          <a:p>
            <a:r>
              <a:rPr lang="en-IN" dirty="0"/>
              <a:t>1    Jae Crowder  Boston Celtics   99.0  ...  235.0          Marquette   6796117.0</a:t>
            </a:r>
          </a:p>
          <a:p>
            <a:r>
              <a:rPr lang="en-IN" dirty="0"/>
              <a:t>2   John Holland  Boston Celtics   30.0  ...  205.0  Boston University         </a:t>
            </a:r>
            <a:r>
              <a:rPr lang="en-IN" dirty="0" err="1"/>
              <a:t>NaN</a:t>
            </a:r>
            <a:endParaRPr lang="en-IN" dirty="0"/>
          </a:p>
          <a:p>
            <a:r>
              <a:rPr lang="en-IN" dirty="0"/>
              <a:t>3    R.J. Hunter  Boston Celtics   28.0  ...  185.0      Georgia State   1148640.0</a:t>
            </a:r>
          </a:p>
          <a:p>
            <a:r>
              <a:rPr lang="en-IN" dirty="0"/>
              <a:t>4  Jonas Jerebko  Boston Celtics    8.0  ...  231.0                </a:t>
            </a:r>
            <a:r>
              <a:rPr lang="en-IN" dirty="0" err="1"/>
              <a:t>NaN</a:t>
            </a:r>
            <a:r>
              <a:rPr lang="en-IN" dirty="0"/>
              <a:t>   5000000.0</a:t>
            </a:r>
          </a:p>
          <a:p>
            <a:r>
              <a:rPr lang="en-IN" dirty="0"/>
              <a:t>5   Amir Johnson  Boston Celtics   90.0  ...  240.0                </a:t>
            </a:r>
            <a:r>
              <a:rPr lang="en-IN" dirty="0" err="1"/>
              <a:t>NaN</a:t>
            </a:r>
            <a:r>
              <a:rPr lang="en-IN" dirty="0"/>
              <a:t>  12000000.0</a:t>
            </a:r>
          </a:p>
          <a:p>
            <a:r>
              <a:rPr lang="en-IN" dirty="0"/>
              <a:t>6  Jordan Mickey  Boston Celtics   55.0  ...  235.0                LSU   1170960.0</a:t>
            </a:r>
          </a:p>
          <a:p>
            <a:r>
              <a:rPr lang="en-IN" dirty="0"/>
              <a:t>7   Kelly Olynyk  Boston Celtics   41.0  ...  238.0            Gonzaga   2165160.0</a:t>
            </a:r>
          </a:p>
          <a:p>
            <a:r>
              <a:rPr lang="en-IN" dirty="0"/>
              <a:t>8   Terry Rozier  Boston Celtics   12.0  ...  190.0         Louisville   1824360.0</a:t>
            </a:r>
          </a:p>
          <a:p>
            <a:r>
              <a:rPr lang="en-IN" dirty="0"/>
              <a:t>9   Marcus Smart  Boston Celtics   36.0  ...  220.0     Oklahoma State   3431040.0</a:t>
            </a:r>
          </a:p>
          <a:p>
            <a:endParaRPr lang="en-IN" dirty="0"/>
          </a:p>
          <a:p>
            <a:r>
              <a:rPr lang="en-IN" dirty="0"/>
              <a:t>[10 rows x 9 columns]</a:t>
            </a:r>
          </a:p>
          <a:p>
            <a:endParaRPr lang="en-IN" dirty="0"/>
          </a:p>
          <a:p>
            <a:r>
              <a:rPr lang="en-IN" dirty="0"/>
              <a:t>Process finished with exit code 0</a:t>
            </a:r>
          </a:p>
          <a:p>
            <a:endParaRPr lang="en-IN" dirty="0"/>
          </a:p>
        </p:txBody>
      </p:sp>
    </p:spTree>
    <p:extLst>
      <p:ext uri="{BB962C8B-B14F-4D97-AF65-F5344CB8AC3E}">
        <p14:creationId xmlns:p14="http://schemas.microsoft.com/office/powerpoint/2010/main" val="205891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0146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273239"/>
                </a:solidFill>
                <a:effectLst/>
                <a:latin typeface="urw-din"/>
              </a:rPr>
              <a:t>Here in this code, we have created the timestamp on the bases of minutes for date ranges from </a:t>
            </a:r>
            <a:r>
              <a:rPr lang="en-US" b="1" i="0" dirty="0">
                <a:solidFill>
                  <a:srgbClr val="273239"/>
                </a:solidFill>
                <a:effectLst/>
                <a:latin typeface="urw-din"/>
              </a:rPr>
              <a:t>1/1/2019 – 8/1/2019</a:t>
            </a:r>
            <a:r>
              <a:rPr lang="en-US" b="0" i="0" dirty="0">
                <a:solidFill>
                  <a:srgbClr val="273239"/>
                </a:solidFill>
                <a:effectLst/>
                <a:latin typeface="urw-din"/>
              </a:rPr>
              <a:t>. This function will help you to track the record of data stored per minute. As we can see in the output the length of the datetime stamp is 10081. Remember pandas use data type as </a:t>
            </a:r>
            <a:r>
              <a:rPr lang="en-US" b="1" i="0" dirty="0">
                <a:solidFill>
                  <a:srgbClr val="273239"/>
                </a:solidFill>
                <a:effectLst/>
                <a:latin typeface="urw-din"/>
              </a:rPr>
              <a:t>datetime64[ns]</a:t>
            </a:r>
            <a:r>
              <a:rPr lang="en-US" b="0" i="0" dirty="0">
                <a:solidFill>
                  <a:srgbClr val="273239"/>
                </a:solidFill>
                <a:effectLst/>
                <a:latin typeface="urw-din"/>
              </a:rPr>
              <a:t>.</a:t>
            </a:r>
            <a:endParaRPr lang="en-IN" dirty="0"/>
          </a:p>
          <a:p>
            <a:endParaRPr lang="en-IN" dirty="0"/>
          </a:p>
        </p:txBody>
      </p:sp>
    </p:spTree>
    <p:extLst>
      <p:ext uri="{BB962C8B-B14F-4D97-AF65-F5344CB8AC3E}">
        <p14:creationId xmlns:p14="http://schemas.microsoft.com/office/powerpoint/2010/main" val="295026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82e298d8e_1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e82e298d8e_1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accent5"/>
              </a:buClr>
              <a:buSzPts val="13000"/>
              <a:buNone/>
              <a:defRPr sz="13000">
                <a:solidFill>
                  <a:schemeClr val="accent5"/>
                </a:solidFill>
              </a:defRPr>
            </a:lvl1pPr>
            <a:lvl2pPr lvl="1" algn="ctr" rtl="0">
              <a:lnSpc>
                <a:spcPct val="100000"/>
              </a:lnSpc>
              <a:spcBef>
                <a:spcPts val="0"/>
              </a:spcBef>
              <a:spcAft>
                <a:spcPts val="0"/>
              </a:spcAft>
              <a:buClr>
                <a:schemeClr val="accent5"/>
              </a:buClr>
              <a:buSzPts val="13000"/>
              <a:buNone/>
              <a:defRPr sz="13000">
                <a:solidFill>
                  <a:schemeClr val="accent5"/>
                </a:solidFill>
              </a:defRPr>
            </a:lvl2pPr>
            <a:lvl3pPr lvl="2" algn="ctr" rtl="0">
              <a:lnSpc>
                <a:spcPct val="100000"/>
              </a:lnSpc>
              <a:spcBef>
                <a:spcPts val="0"/>
              </a:spcBef>
              <a:spcAft>
                <a:spcPts val="0"/>
              </a:spcAft>
              <a:buClr>
                <a:schemeClr val="accent5"/>
              </a:buClr>
              <a:buSzPts val="13000"/>
              <a:buNone/>
              <a:defRPr sz="13000">
                <a:solidFill>
                  <a:schemeClr val="accent5"/>
                </a:solidFill>
              </a:defRPr>
            </a:lvl3pPr>
            <a:lvl4pPr lvl="3" algn="ctr" rtl="0">
              <a:lnSpc>
                <a:spcPct val="100000"/>
              </a:lnSpc>
              <a:spcBef>
                <a:spcPts val="0"/>
              </a:spcBef>
              <a:spcAft>
                <a:spcPts val="0"/>
              </a:spcAft>
              <a:buClr>
                <a:schemeClr val="accent5"/>
              </a:buClr>
              <a:buSzPts val="13000"/>
              <a:buNone/>
              <a:defRPr sz="13000">
                <a:solidFill>
                  <a:schemeClr val="accent5"/>
                </a:solidFill>
              </a:defRPr>
            </a:lvl4pPr>
            <a:lvl5pPr lvl="4" algn="ctr" rtl="0">
              <a:lnSpc>
                <a:spcPct val="100000"/>
              </a:lnSpc>
              <a:spcBef>
                <a:spcPts val="0"/>
              </a:spcBef>
              <a:spcAft>
                <a:spcPts val="0"/>
              </a:spcAft>
              <a:buClr>
                <a:schemeClr val="accent5"/>
              </a:buClr>
              <a:buSzPts val="13000"/>
              <a:buNone/>
              <a:defRPr sz="13000">
                <a:solidFill>
                  <a:schemeClr val="accent5"/>
                </a:solidFill>
              </a:defRPr>
            </a:lvl5pPr>
            <a:lvl6pPr lvl="5" algn="ctr" rtl="0">
              <a:lnSpc>
                <a:spcPct val="100000"/>
              </a:lnSpc>
              <a:spcBef>
                <a:spcPts val="0"/>
              </a:spcBef>
              <a:spcAft>
                <a:spcPts val="0"/>
              </a:spcAft>
              <a:buClr>
                <a:schemeClr val="accent5"/>
              </a:buClr>
              <a:buSzPts val="13000"/>
              <a:buNone/>
              <a:defRPr sz="13000">
                <a:solidFill>
                  <a:schemeClr val="accent5"/>
                </a:solidFill>
              </a:defRPr>
            </a:lvl6pPr>
            <a:lvl7pPr lvl="6" algn="ctr" rtl="0">
              <a:lnSpc>
                <a:spcPct val="100000"/>
              </a:lnSpc>
              <a:spcBef>
                <a:spcPts val="0"/>
              </a:spcBef>
              <a:spcAft>
                <a:spcPts val="0"/>
              </a:spcAft>
              <a:buClr>
                <a:schemeClr val="accent5"/>
              </a:buClr>
              <a:buSzPts val="13000"/>
              <a:buNone/>
              <a:defRPr sz="13000">
                <a:solidFill>
                  <a:schemeClr val="accent5"/>
                </a:solidFill>
              </a:defRPr>
            </a:lvl7pPr>
            <a:lvl8pPr lvl="7" algn="ctr" rtl="0">
              <a:lnSpc>
                <a:spcPct val="100000"/>
              </a:lnSpc>
              <a:spcBef>
                <a:spcPts val="0"/>
              </a:spcBef>
              <a:spcAft>
                <a:spcPts val="0"/>
              </a:spcAft>
              <a:buClr>
                <a:schemeClr val="accent5"/>
              </a:buClr>
              <a:buSzPts val="13000"/>
              <a:buNone/>
              <a:defRPr sz="13000">
                <a:solidFill>
                  <a:schemeClr val="accent5"/>
                </a:solidFill>
              </a:defRPr>
            </a:lvl8pPr>
            <a:lvl9pPr lvl="8" algn="ctr" rtl="0">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4" r:id="rId5"/>
    <p:sldLayoutId id="2147483665" r:id="rId6"/>
    <p:sldLayoutId id="2147483666"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www.facebook.com/skillslash.academy"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5.png"/><Relationship Id="rId4" Type="http://schemas.openxmlformats.org/officeDocument/2006/relationships/hyperlink" Target="https://twitter.com/skillslash?lan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68"/>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Clr>
                <a:srgbClr val="000000"/>
              </a:buClr>
              <a:buSzPts val="4000"/>
              <a:buFont typeface="Arial"/>
              <a:buNone/>
            </a:pPr>
            <a:r>
              <a:rPr lang="en" sz="8000" b="1">
                <a:solidFill>
                  <a:srgbClr val="E4F5FC"/>
                </a:solidFill>
                <a:latin typeface="Nunito"/>
                <a:ea typeface="Nunito"/>
                <a:cs typeface="Nunito"/>
                <a:sym typeface="Nunito"/>
              </a:rPr>
              <a:t>Python</a:t>
            </a:r>
            <a:endParaRPr sz="8000" b="1">
              <a:solidFill>
                <a:srgbClr val="E4F5FC"/>
              </a:solidFill>
              <a:latin typeface="Nunito"/>
              <a:ea typeface="Nunito"/>
              <a:cs typeface="Nunito"/>
              <a:sym typeface="Nunito"/>
            </a:endParaRPr>
          </a:p>
        </p:txBody>
      </p:sp>
      <p:sp>
        <p:nvSpPr>
          <p:cNvPr id="109" name="Google Shape;109;p2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400"/>
              <a:buFont typeface="Arial"/>
              <a:buNone/>
            </a:pPr>
            <a:r>
              <a:rPr lang="en" sz="2800" dirty="0">
                <a:solidFill>
                  <a:srgbClr val="D6DF23"/>
                </a:solidFill>
                <a:latin typeface="Nunito"/>
                <a:ea typeface="Nunito"/>
                <a:cs typeface="Nunito"/>
                <a:sym typeface="Nunito"/>
              </a:rPr>
              <a:t>Pandas and DataFrames</a:t>
            </a:r>
          </a:p>
          <a:p>
            <a:pPr marL="0" lvl="0" indent="0" algn="ctr" rtl="0">
              <a:spcBef>
                <a:spcPts val="0"/>
              </a:spcBef>
              <a:spcAft>
                <a:spcPts val="0"/>
              </a:spcAft>
              <a:buClr>
                <a:srgbClr val="000000"/>
              </a:buClr>
              <a:buSzPts val="2400"/>
              <a:buFont typeface="Arial"/>
              <a:buNone/>
            </a:pPr>
            <a:endParaRPr sz="2800" dirty="0">
              <a:solidFill>
                <a:srgbClr val="D6DF23"/>
              </a:solidFill>
              <a:latin typeface="Nunito"/>
              <a:ea typeface="Nunito"/>
              <a:cs typeface="Nunito"/>
              <a:sym typeface="Nunito"/>
            </a:endParaRPr>
          </a:p>
        </p:txBody>
      </p:sp>
      <p:pic>
        <p:nvPicPr>
          <p:cNvPr id="110" name="Google Shape;110;p25"/>
          <p:cNvPicPr preferRelativeResize="0"/>
          <p:nvPr/>
        </p:nvPicPr>
        <p:blipFill rotWithShape="1">
          <a:blip r:embed="rId3">
            <a:alphaModFix/>
          </a:blip>
          <a:srcRect l="4269" t="26443" r="81354" b="26438"/>
          <a:stretch/>
        </p:blipFill>
        <p:spPr>
          <a:xfrm>
            <a:off x="7600950" y="160225"/>
            <a:ext cx="1314452" cy="1028700"/>
          </a:xfrm>
          <a:prstGeom prst="rect">
            <a:avLst/>
          </a:prstGeom>
          <a:noFill/>
          <a:ln>
            <a:noFill/>
          </a:ln>
        </p:spPr>
      </p:pic>
      <p:pic>
        <p:nvPicPr>
          <p:cNvPr id="111" name="Google Shape;111;p25"/>
          <p:cNvPicPr preferRelativeResize="0"/>
          <p:nvPr/>
        </p:nvPicPr>
        <p:blipFill rotWithShape="1">
          <a:blip r:embed="rId3">
            <a:alphaModFix/>
          </a:blip>
          <a:srcRect l="18965" t="26443" r="2176" b="26438"/>
          <a:stretch/>
        </p:blipFill>
        <p:spPr>
          <a:xfrm>
            <a:off x="171450" y="4681025"/>
            <a:ext cx="1981199" cy="282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E32C-CCE1-4F4C-86A5-127CB465A70B}"/>
              </a:ext>
            </a:extLst>
          </p:cNvPr>
          <p:cNvSpPr>
            <a:spLocks noGrp="1"/>
          </p:cNvSpPr>
          <p:nvPr>
            <p:ph type="title"/>
          </p:nvPr>
        </p:nvSpPr>
        <p:spPr>
          <a:xfrm>
            <a:off x="460950" y="88550"/>
            <a:ext cx="8222100" cy="907500"/>
          </a:xfrm>
        </p:spPr>
        <p:txBody>
          <a:bodyPr>
            <a:normAutofit fontScale="90000"/>
          </a:bodyPr>
          <a:lstStyle/>
          <a:p>
            <a:r>
              <a:rPr lang="en-US" dirty="0">
                <a:solidFill>
                  <a:schemeClr val="bg1"/>
                </a:solidFill>
              </a:rPr>
              <a:t>Passing Index</a:t>
            </a:r>
            <a:endParaRPr lang="en-IN" dirty="0">
              <a:solidFill>
                <a:schemeClr val="bg1"/>
              </a:solidFill>
            </a:endParaRPr>
          </a:p>
        </p:txBody>
      </p:sp>
      <p:sp>
        <p:nvSpPr>
          <p:cNvPr id="5" name="TextBox 4">
            <a:extLst>
              <a:ext uri="{FF2B5EF4-FFF2-40B4-BE49-F238E27FC236}">
                <a16:creationId xmlns:a16="http://schemas.microsoft.com/office/drawing/2014/main" id="{087D5A9D-2F07-4BA3-A1CF-02EDE363BBE7}"/>
              </a:ext>
            </a:extLst>
          </p:cNvPr>
          <p:cNvSpPr txBox="1"/>
          <p:nvPr/>
        </p:nvSpPr>
        <p:spPr>
          <a:xfrm>
            <a:off x="1981200" y="1505580"/>
            <a:ext cx="5486400" cy="1754326"/>
          </a:xfrm>
          <a:prstGeom prst="rect">
            <a:avLst/>
          </a:prstGeom>
          <a:noFill/>
        </p:spPr>
        <p:txBody>
          <a:bodyPr wrap="square">
            <a:spAutoFit/>
          </a:bodyPr>
          <a:lstStyle/>
          <a:p>
            <a:r>
              <a:rPr lang="en-IN" sz="1800" dirty="0"/>
              <a:t>#import the pandas library and aliasing as pd</a:t>
            </a:r>
          </a:p>
          <a:p>
            <a:r>
              <a:rPr lang="en-IN" sz="1800" dirty="0"/>
              <a:t>import pandas as pd</a:t>
            </a:r>
          </a:p>
          <a:p>
            <a:r>
              <a:rPr lang="en-IN" sz="1800" dirty="0"/>
              <a:t>import </a:t>
            </a:r>
            <a:r>
              <a:rPr lang="en-IN" sz="1800" dirty="0" err="1"/>
              <a:t>numpy</a:t>
            </a:r>
            <a:r>
              <a:rPr lang="en-IN" sz="1800" dirty="0"/>
              <a:t> as np</a:t>
            </a:r>
          </a:p>
          <a:p>
            <a:r>
              <a:rPr lang="en-IN" sz="1800" dirty="0"/>
              <a:t>data = </a:t>
            </a:r>
            <a:r>
              <a:rPr lang="en-IN" sz="1800" dirty="0" err="1"/>
              <a:t>np.array</a:t>
            </a:r>
            <a:r>
              <a:rPr lang="en-IN" sz="1800" dirty="0"/>
              <a:t>(['</a:t>
            </a:r>
            <a:r>
              <a:rPr lang="en-IN" sz="1800" dirty="0" err="1"/>
              <a:t>a','b','c','d</a:t>
            </a:r>
            <a:r>
              <a:rPr lang="en-IN" sz="1800" dirty="0"/>
              <a:t>'])</a:t>
            </a:r>
          </a:p>
          <a:p>
            <a:r>
              <a:rPr lang="en-IN" sz="1800" dirty="0"/>
              <a:t>s = </a:t>
            </a:r>
            <a:r>
              <a:rPr lang="en-IN" sz="1800" dirty="0" err="1"/>
              <a:t>pd.Series</a:t>
            </a:r>
            <a:r>
              <a:rPr lang="en-IN" sz="1800" dirty="0"/>
              <a:t>(</a:t>
            </a:r>
            <a:r>
              <a:rPr lang="en-IN" sz="1800" dirty="0" err="1"/>
              <a:t>data,index</a:t>
            </a:r>
            <a:r>
              <a:rPr lang="en-IN" sz="1800" dirty="0"/>
              <a:t>=[100,101,102,103])</a:t>
            </a:r>
          </a:p>
          <a:p>
            <a:r>
              <a:rPr lang="en-IN" sz="1800" dirty="0"/>
              <a:t>print s</a:t>
            </a:r>
          </a:p>
        </p:txBody>
      </p:sp>
    </p:spTree>
    <p:extLst>
      <p:ext uri="{BB962C8B-B14F-4D97-AF65-F5344CB8AC3E}">
        <p14:creationId xmlns:p14="http://schemas.microsoft.com/office/powerpoint/2010/main" val="380493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1B67-514F-46B6-8A85-4B945C90147D}"/>
              </a:ext>
            </a:extLst>
          </p:cNvPr>
          <p:cNvSpPr>
            <a:spLocks noGrp="1"/>
          </p:cNvSpPr>
          <p:nvPr>
            <p:ph type="title"/>
          </p:nvPr>
        </p:nvSpPr>
        <p:spPr>
          <a:xfrm>
            <a:off x="633150" y="-134189"/>
            <a:ext cx="8222100" cy="907500"/>
          </a:xfrm>
        </p:spPr>
        <p:txBody>
          <a:bodyPr>
            <a:normAutofit fontScale="90000"/>
          </a:bodyPr>
          <a:lstStyle/>
          <a:p>
            <a:r>
              <a:rPr lang="en-US" dirty="0">
                <a:solidFill>
                  <a:schemeClr val="bg1"/>
                </a:solidFill>
              </a:rPr>
              <a:t>Indexing and Slicing Operations</a:t>
            </a:r>
            <a:endParaRPr lang="en-IN" dirty="0">
              <a:solidFill>
                <a:schemeClr val="bg1"/>
              </a:solidFill>
            </a:endParaRPr>
          </a:p>
        </p:txBody>
      </p:sp>
      <p:sp>
        <p:nvSpPr>
          <p:cNvPr id="4" name="TextBox 3">
            <a:extLst>
              <a:ext uri="{FF2B5EF4-FFF2-40B4-BE49-F238E27FC236}">
                <a16:creationId xmlns:a16="http://schemas.microsoft.com/office/drawing/2014/main" id="{5D3E5DD6-6FA5-4888-817E-3F8B8706DA0B}"/>
              </a:ext>
            </a:extLst>
          </p:cNvPr>
          <p:cNvSpPr txBox="1"/>
          <p:nvPr/>
        </p:nvSpPr>
        <p:spPr>
          <a:xfrm>
            <a:off x="1770185" y="1602254"/>
            <a:ext cx="5076092" cy="1938992"/>
          </a:xfrm>
          <a:prstGeom prst="rect">
            <a:avLst/>
          </a:prstGeom>
          <a:noFill/>
        </p:spPr>
        <p:txBody>
          <a:bodyPr wrap="square">
            <a:spAutoFit/>
          </a:bodyPr>
          <a:lstStyle/>
          <a:p>
            <a:r>
              <a:rPr lang="en-IN" sz="2000" dirty="0"/>
              <a:t>import pandas as pd</a:t>
            </a:r>
          </a:p>
          <a:p>
            <a:r>
              <a:rPr lang="en-IN" sz="2000" dirty="0"/>
              <a:t>s = </a:t>
            </a:r>
            <a:r>
              <a:rPr lang="en-IN" sz="2000" dirty="0" err="1"/>
              <a:t>pd.Series</a:t>
            </a:r>
            <a:r>
              <a:rPr lang="en-IN" sz="2000" dirty="0"/>
              <a:t>([1,2,3,4,5],index = ['</a:t>
            </a:r>
            <a:r>
              <a:rPr lang="en-IN" sz="2000" dirty="0" err="1"/>
              <a:t>a','b','c','d','e</a:t>
            </a:r>
            <a:r>
              <a:rPr lang="en-IN" sz="2000" dirty="0"/>
              <a:t>'])</a:t>
            </a:r>
          </a:p>
          <a:p>
            <a:endParaRPr lang="en-IN" sz="2000" dirty="0"/>
          </a:p>
          <a:p>
            <a:r>
              <a:rPr lang="en-IN" sz="2000" dirty="0"/>
              <a:t>#retrieve a single element</a:t>
            </a:r>
          </a:p>
          <a:p>
            <a:r>
              <a:rPr lang="en-IN" sz="2000" dirty="0"/>
              <a:t>print(s['a'])</a:t>
            </a:r>
          </a:p>
        </p:txBody>
      </p:sp>
    </p:spTree>
    <p:extLst>
      <p:ext uri="{BB962C8B-B14F-4D97-AF65-F5344CB8AC3E}">
        <p14:creationId xmlns:p14="http://schemas.microsoft.com/office/powerpoint/2010/main" val="329696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7C8D-D04C-4D33-938A-3F8870D53855}"/>
              </a:ext>
            </a:extLst>
          </p:cNvPr>
          <p:cNvSpPr>
            <a:spLocks noGrp="1"/>
          </p:cNvSpPr>
          <p:nvPr>
            <p:ph type="title"/>
          </p:nvPr>
        </p:nvSpPr>
        <p:spPr>
          <a:xfrm>
            <a:off x="460950" y="-134189"/>
            <a:ext cx="8222100" cy="907500"/>
          </a:xfrm>
        </p:spPr>
        <p:txBody>
          <a:bodyPr>
            <a:normAutofit fontScale="90000"/>
          </a:bodyPr>
          <a:lstStyle/>
          <a:p>
            <a:r>
              <a:rPr lang="en-US" dirty="0">
                <a:solidFill>
                  <a:schemeClr val="bg1"/>
                </a:solidFill>
              </a:rPr>
              <a:t>Data Frames</a:t>
            </a:r>
            <a:endParaRPr lang="en-IN" dirty="0">
              <a:solidFill>
                <a:schemeClr val="bg1"/>
              </a:solidFill>
            </a:endParaRPr>
          </a:p>
        </p:txBody>
      </p:sp>
      <p:sp>
        <p:nvSpPr>
          <p:cNvPr id="3" name="TextBox 2">
            <a:extLst>
              <a:ext uri="{FF2B5EF4-FFF2-40B4-BE49-F238E27FC236}">
                <a16:creationId xmlns:a16="http://schemas.microsoft.com/office/drawing/2014/main" id="{BA70A312-C471-4B36-91B1-A4447073F779}"/>
              </a:ext>
            </a:extLst>
          </p:cNvPr>
          <p:cNvSpPr txBox="1"/>
          <p:nvPr/>
        </p:nvSpPr>
        <p:spPr>
          <a:xfrm>
            <a:off x="656492" y="1641643"/>
            <a:ext cx="802655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273239"/>
                </a:solidFill>
                <a:latin typeface="urw-din"/>
              </a:rPr>
              <a:t>Two-dimensional size-mutable, potentially heterogeneous tabular data structure with labeled axes (rows and columns)</a:t>
            </a:r>
          </a:p>
          <a:p>
            <a:pPr marL="285750" indent="-285750">
              <a:buFont typeface="Arial" panose="020B0604020202020204" pitchFamily="34" charset="0"/>
              <a:buChar char="•"/>
            </a:pPr>
            <a:r>
              <a:rPr lang="en-US" sz="2400" b="0" i="0" dirty="0">
                <a:solidFill>
                  <a:srgbClr val="273239"/>
                </a:solidFill>
                <a:effectLst/>
                <a:latin typeface="urw-din"/>
              </a:rPr>
              <a:t>Data is aligned in a tabular fashion in rows and columns.</a:t>
            </a:r>
          </a:p>
          <a:p>
            <a:pPr marL="285750" indent="-285750">
              <a:buFont typeface="Arial" panose="020B0604020202020204" pitchFamily="34" charset="0"/>
              <a:buChar char="•"/>
            </a:pPr>
            <a:r>
              <a:rPr lang="en-US" sz="2400" b="0" i="0" dirty="0">
                <a:solidFill>
                  <a:srgbClr val="273239"/>
                </a:solidFill>
                <a:effectLst/>
                <a:latin typeface="urw-din"/>
              </a:rPr>
              <a:t>Pandas </a:t>
            </a:r>
            <a:r>
              <a:rPr lang="en-US" sz="2400" b="0" i="0" dirty="0" err="1">
                <a:solidFill>
                  <a:srgbClr val="273239"/>
                </a:solidFill>
                <a:effectLst/>
                <a:latin typeface="urw-din"/>
              </a:rPr>
              <a:t>DataFrame</a:t>
            </a:r>
            <a:r>
              <a:rPr lang="en-US" sz="2400" b="0" i="0" dirty="0">
                <a:solidFill>
                  <a:srgbClr val="273239"/>
                </a:solidFill>
                <a:effectLst/>
                <a:latin typeface="urw-din"/>
              </a:rPr>
              <a:t> consists of three principal components, the </a:t>
            </a:r>
            <a:r>
              <a:rPr lang="en-US" sz="2400" b="1" i="0" dirty="0">
                <a:solidFill>
                  <a:srgbClr val="273239"/>
                </a:solidFill>
                <a:effectLst/>
                <a:latin typeface="urw-din"/>
              </a:rPr>
              <a:t>data</a:t>
            </a:r>
            <a:r>
              <a:rPr lang="en-US" sz="2400" b="0" i="0" dirty="0">
                <a:solidFill>
                  <a:srgbClr val="273239"/>
                </a:solidFill>
                <a:effectLst/>
                <a:latin typeface="urw-din"/>
              </a:rPr>
              <a:t>, </a:t>
            </a:r>
            <a:r>
              <a:rPr lang="en-US" sz="2400" b="1" i="0" dirty="0">
                <a:solidFill>
                  <a:srgbClr val="273239"/>
                </a:solidFill>
                <a:effectLst/>
                <a:latin typeface="urw-din"/>
              </a:rPr>
              <a:t>rows</a:t>
            </a:r>
            <a:r>
              <a:rPr lang="en-US" sz="2400" b="0" i="0" dirty="0">
                <a:solidFill>
                  <a:srgbClr val="273239"/>
                </a:solidFill>
                <a:effectLst/>
                <a:latin typeface="urw-din"/>
              </a:rPr>
              <a:t>, and </a:t>
            </a:r>
            <a:r>
              <a:rPr lang="en-US" sz="2400" b="1" i="0" dirty="0">
                <a:solidFill>
                  <a:srgbClr val="273239"/>
                </a:solidFill>
                <a:effectLst/>
                <a:latin typeface="urw-din"/>
              </a:rPr>
              <a:t>columns</a:t>
            </a:r>
            <a:r>
              <a:rPr lang="en-US" sz="2400" b="0" i="0" dirty="0">
                <a:solidFill>
                  <a:srgbClr val="273239"/>
                </a:solidFill>
                <a:effectLst/>
                <a:latin typeface="urw-din"/>
              </a:rPr>
              <a:t>.</a:t>
            </a:r>
            <a:endParaRPr lang="en-IN" sz="1800" dirty="0"/>
          </a:p>
        </p:txBody>
      </p:sp>
    </p:spTree>
    <p:extLst>
      <p:ext uri="{BB962C8B-B14F-4D97-AF65-F5344CB8AC3E}">
        <p14:creationId xmlns:p14="http://schemas.microsoft.com/office/powerpoint/2010/main" val="128515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C6BF-36C1-43CE-92C3-A4D5B14A1A6A}"/>
              </a:ext>
            </a:extLst>
          </p:cNvPr>
          <p:cNvSpPr>
            <a:spLocks noGrp="1"/>
          </p:cNvSpPr>
          <p:nvPr>
            <p:ph type="title"/>
          </p:nvPr>
        </p:nvSpPr>
        <p:spPr>
          <a:xfrm>
            <a:off x="691766" y="545750"/>
            <a:ext cx="8222100" cy="907500"/>
          </a:xfrm>
        </p:spPr>
        <p:txBody>
          <a:bodyPr>
            <a:normAutofit fontScale="90000"/>
          </a:bodyPr>
          <a:lstStyle/>
          <a:p>
            <a:r>
              <a:rPr lang="en-IN" b="0" i="0" dirty="0">
                <a:solidFill>
                  <a:schemeClr val="bg1"/>
                </a:solidFill>
                <a:effectLst/>
                <a:latin typeface="Open Sans" panose="020B0606030504020204" pitchFamily="34" charset="0"/>
              </a:rPr>
              <a:t>Creating Data Frame</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3" name="TextBox 2">
            <a:extLst>
              <a:ext uri="{FF2B5EF4-FFF2-40B4-BE49-F238E27FC236}">
                <a16:creationId xmlns:a16="http://schemas.microsoft.com/office/drawing/2014/main" id="{8A99A780-8382-47B3-BA46-472CA3FC1BEF}"/>
              </a:ext>
            </a:extLst>
          </p:cNvPr>
          <p:cNvSpPr txBox="1"/>
          <p:nvPr/>
        </p:nvSpPr>
        <p:spPr>
          <a:xfrm>
            <a:off x="691766" y="1289538"/>
            <a:ext cx="7889526"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273239"/>
                </a:solidFill>
                <a:effectLst/>
                <a:latin typeface="urw-din"/>
              </a:rPr>
              <a:t>In the real world, a Pandas </a:t>
            </a:r>
            <a:r>
              <a:rPr lang="en-US" sz="1800" b="0" i="0" dirty="0" err="1">
                <a:solidFill>
                  <a:srgbClr val="273239"/>
                </a:solidFill>
                <a:effectLst/>
                <a:latin typeface="urw-din"/>
              </a:rPr>
              <a:t>DataFrame</a:t>
            </a:r>
            <a:r>
              <a:rPr lang="en-US" sz="1800" b="0" i="0" dirty="0">
                <a:solidFill>
                  <a:srgbClr val="273239"/>
                </a:solidFill>
                <a:effectLst/>
                <a:latin typeface="urw-din"/>
              </a:rPr>
              <a:t> will be created by loading the datasets from existing storage, storage can be SQL Database, CSV file, and Excel file. </a:t>
            </a:r>
          </a:p>
          <a:p>
            <a:pPr marL="285750" indent="-285750">
              <a:buFont typeface="Arial" panose="020B0604020202020204" pitchFamily="34" charset="0"/>
              <a:buChar char="•"/>
            </a:pPr>
            <a:endParaRPr lang="en-US" sz="1800" dirty="0">
              <a:solidFill>
                <a:srgbClr val="273239"/>
              </a:solidFill>
              <a:latin typeface="urw-din"/>
            </a:endParaRPr>
          </a:p>
          <a:p>
            <a:pPr marL="285750" indent="-285750">
              <a:buFont typeface="Arial" panose="020B0604020202020204" pitchFamily="34" charset="0"/>
              <a:buChar char="•"/>
            </a:pPr>
            <a:endParaRPr lang="en-US" sz="1800" b="0" i="0" dirty="0">
              <a:solidFill>
                <a:srgbClr val="273239"/>
              </a:solidFill>
              <a:effectLst/>
              <a:latin typeface="urw-din"/>
            </a:endParaRPr>
          </a:p>
          <a:p>
            <a:pPr marL="285750" indent="-285750">
              <a:buFont typeface="Arial" panose="020B0604020202020204" pitchFamily="34" charset="0"/>
              <a:buChar char="•"/>
            </a:pPr>
            <a:r>
              <a:rPr lang="en-US" sz="1800" b="0" i="0" dirty="0">
                <a:solidFill>
                  <a:srgbClr val="273239"/>
                </a:solidFill>
                <a:effectLst/>
                <a:latin typeface="urw-din"/>
              </a:rPr>
              <a:t>Pandas </a:t>
            </a:r>
            <a:r>
              <a:rPr lang="en-US" sz="1800" b="0" i="0" dirty="0" err="1">
                <a:solidFill>
                  <a:srgbClr val="273239"/>
                </a:solidFill>
                <a:effectLst/>
                <a:latin typeface="urw-din"/>
              </a:rPr>
              <a:t>DataFrame</a:t>
            </a:r>
            <a:r>
              <a:rPr lang="en-US" sz="1800" b="0" i="0" dirty="0">
                <a:solidFill>
                  <a:srgbClr val="273239"/>
                </a:solidFill>
                <a:effectLst/>
                <a:latin typeface="urw-din"/>
              </a:rPr>
              <a:t> can be created from the lists, dictionary, and from a list of dictionary </a:t>
            </a:r>
            <a:r>
              <a:rPr lang="en-US" sz="1800" b="0" i="0" dirty="0" err="1">
                <a:solidFill>
                  <a:srgbClr val="273239"/>
                </a:solidFill>
                <a:effectLst/>
                <a:latin typeface="urw-din"/>
              </a:rPr>
              <a:t>etc</a:t>
            </a:r>
            <a:endParaRPr lang="en-IN" sz="1800" dirty="0"/>
          </a:p>
        </p:txBody>
      </p:sp>
    </p:spTree>
    <p:extLst>
      <p:ext uri="{BB962C8B-B14F-4D97-AF65-F5344CB8AC3E}">
        <p14:creationId xmlns:p14="http://schemas.microsoft.com/office/powerpoint/2010/main" val="5519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2C20C1-7B8C-4401-8424-513CD9288152}"/>
              </a:ext>
            </a:extLst>
          </p:cNvPr>
          <p:cNvSpPr txBox="1"/>
          <p:nvPr/>
        </p:nvSpPr>
        <p:spPr>
          <a:xfrm>
            <a:off x="1441938" y="1299645"/>
            <a:ext cx="6916616" cy="2308324"/>
          </a:xfrm>
          <a:prstGeom prst="rect">
            <a:avLst/>
          </a:prstGeom>
          <a:noFill/>
        </p:spPr>
        <p:txBody>
          <a:bodyPr wrap="square">
            <a:spAutoFit/>
          </a:bodyPr>
          <a:lstStyle/>
          <a:p>
            <a:r>
              <a:rPr lang="en-IN" sz="1800" dirty="0"/>
              <a:t>import pandas as pd</a:t>
            </a:r>
          </a:p>
          <a:p>
            <a:r>
              <a:rPr lang="en-IN" sz="1800" dirty="0"/>
              <a:t> </a:t>
            </a:r>
          </a:p>
          <a:p>
            <a:r>
              <a:rPr lang="en-IN" sz="1800" dirty="0"/>
              <a:t># list of strings</a:t>
            </a:r>
          </a:p>
          <a:p>
            <a:r>
              <a:rPr lang="en-IN" sz="1800" dirty="0" err="1"/>
              <a:t>lst</a:t>
            </a:r>
            <a:r>
              <a:rPr lang="en-IN" sz="1800" dirty="0"/>
              <a:t> = ['Python', 'Pandas', 'Is', 'Not', 'That', 'Difficult!', 'At all']</a:t>
            </a:r>
          </a:p>
          <a:p>
            <a:r>
              <a:rPr lang="en-IN" sz="1800" dirty="0"/>
              <a:t> </a:t>
            </a:r>
          </a:p>
          <a:p>
            <a:r>
              <a:rPr lang="en-IN" sz="1800" dirty="0"/>
              <a:t># Calling </a:t>
            </a:r>
            <a:r>
              <a:rPr lang="en-IN" sz="1800" dirty="0" err="1"/>
              <a:t>DataFrame</a:t>
            </a:r>
            <a:r>
              <a:rPr lang="en-IN" sz="1800" dirty="0"/>
              <a:t> constructor on list</a:t>
            </a:r>
          </a:p>
          <a:p>
            <a:r>
              <a:rPr lang="en-IN" sz="1800" dirty="0"/>
              <a:t>df = </a:t>
            </a:r>
            <a:r>
              <a:rPr lang="en-IN" sz="1800" dirty="0" err="1"/>
              <a:t>pd.DataFrame</a:t>
            </a:r>
            <a:r>
              <a:rPr lang="en-IN" sz="1800" dirty="0"/>
              <a:t>(</a:t>
            </a:r>
            <a:r>
              <a:rPr lang="en-IN" sz="1800" dirty="0" err="1"/>
              <a:t>lst</a:t>
            </a:r>
            <a:r>
              <a:rPr lang="en-IN" sz="1800" dirty="0"/>
              <a:t>)</a:t>
            </a:r>
          </a:p>
          <a:p>
            <a:r>
              <a:rPr lang="en-IN" sz="1800" dirty="0"/>
              <a:t>print(df)</a:t>
            </a:r>
          </a:p>
        </p:txBody>
      </p:sp>
      <p:sp>
        <p:nvSpPr>
          <p:cNvPr id="8" name="Title 1">
            <a:extLst>
              <a:ext uri="{FF2B5EF4-FFF2-40B4-BE49-F238E27FC236}">
                <a16:creationId xmlns:a16="http://schemas.microsoft.com/office/drawing/2014/main" id="{07C040BE-ED4A-4A98-A0C6-2D7CC089082A}"/>
              </a:ext>
            </a:extLst>
          </p:cNvPr>
          <p:cNvSpPr>
            <a:spLocks noGrp="1"/>
          </p:cNvSpPr>
          <p:nvPr>
            <p:ph type="title"/>
          </p:nvPr>
        </p:nvSpPr>
        <p:spPr>
          <a:xfrm>
            <a:off x="460950" y="240950"/>
            <a:ext cx="8222100" cy="907500"/>
          </a:xfrm>
        </p:spPr>
        <p:txBody>
          <a:bodyPr>
            <a:normAutofit fontScale="90000"/>
          </a:bodyPr>
          <a:lstStyle/>
          <a:p>
            <a:r>
              <a:rPr lang="en-US" dirty="0">
                <a:solidFill>
                  <a:schemeClr val="bg1"/>
                </a:solidFill>
              </a:rPr>
              <a:t>Data Frame from List</a:t>
            </a:r>
            <a:endParaRPr lang="en-IN" dirty="0">
              <a:solidFill>
                <a:schemeClr val="bg1"/>
              </a:solidFill>
            </a:endParaRPr>
          </a:p>
        </p:txBody>
      </p:sp>
    </p:spTree>
    <p:extLst>
      <p:ext uri="{BB962C8B-B14F-4D97-AF65-F5344CB8AC3E}">
        <p14:creationId xmlns:p14="http://schemas.microsoft.com/office/powerpoint/2010/main" val="309439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4F38-5757-4018-BC87-E0415073D169}"/>
              </a:ext>
            </a:extLst>
          </p:cNvPr>
          <p:cNvSpPr>
            <a:spLocks noGrp="1"/>
          </p:cNvSpPr>
          <p:nvPr>
            <p:ph type="title"/>
          </p:nvPr>
        </p:nvSpPr>
        <p:spPr>
          <a:xfrm>
            <a:off x="460950" y="240950"/>
            <a:ext cx="8222100" cy="907500"/>
          </a:xfrm>
        </p:spPr>
        <p:txBody>
          <a:bodyPr>
            <a:normAutofit fontScale="90000"/>
          </a:bodyPr>
          <a:lstStyle/>
          <a:p>
            <a:r>
              <a:rPr lang="en-US" dirty="0">
                <a:solidFill>
                  <a:schemeClr val="bg1"/>
                </a:solidFill>
              </a:rPr>
              <a:t>Data Frame from Dictionary</a:t>
            </a:r>
            <a:endParaRPr lang="en-IN" dirty="0">
              <a:solidFill>
                <a:schemeClr val="bg1"/>
              </a:solidFill>
            </a:endParaRPr>
          </a:p>
        </p:txBody>
      </p:sp>
      <p:sp>
        <p:nvSpPr>
          <p:cNvPr id="4" name="TextBox 3">
            <a:extLst>
              <a:ext uri="{FF2B5EF4-FFF2-40B4-BE49-F238E27FC236}">
                <a16:creationId xmlns:a16="http://schemas.microsoft.com/office/drawing/2014/main" id="{451A753A-C59E-4816-A620-6179882F74EA}"/>
              </a:ext>
            </a:extLst>
          </p:cNvPr>
          <p:cNvSpPr txBox="1"/>
          <p:nvPr/>
        </p:nvSpPr>
        <p:spPr>
          <a:xfrm>
            <a:off x="257909" y="2068939"/>
            <a:ext cx="9179168" cy="2554545"/>
          </a:xfrm>
          <a:prstGeom prst="rect">
            <a:avLst/>
          </a:prstGeom>
          <a:noFill/>
        </p:spPr>
        <p:txBody>
          <a:bodyPr wrap="square">
            <a:spAutoFit/>
          </a:bodyPr>
          <a:lstStyle/>
          <a:p>
            <a:r>
              <a:rPr lang="en-IN" sz="1600" dirty="0"/>
              <a:t># Python code demonstrate creating # </a:t>
            </a:r>
            <a:r>
              <a:rPr lang="en-IN" sz="1600" dirty="0" err="1"/>
              <a:t>DataFrame</a:t>
            </a:r>
            <a:r>
              <a:rPr lang="en-IN" sz="1600" dirty="0"/>
              <a:t> from </a:t>
            </a:r>
            <a:r>
              <a:rPr lang="en-IN" sz="1600" dirty="0" err="1"/>
              <a:t>dict</a:t>
            </a:r>
            <a:r>
              <a:rPr lang="en-IN" sz="1600" dirty="0"/>
              <a:t> </a:t>
            </a:r>
            <a:r>
              <a:rPr lang="en-IN" sz="1600" dirty="0" err="1"/>
              <a:t>narray</a:t>
            </a:r>
            <a:r>
              <a:rPr lang="en-IN" sz="1600" dirty="0"/>
              <a:t> / lists # By default addresses.</a:t>
            </a:r>
          </a:p>
          <a:p>
            <a:r>
              <a:rPr lang="en-IN" sz="1600" dirty="0"/>
              <a:t>import pandas as pd</a:t>
            </a:r>
          </a:p>
          <a:p>
            <a:r>
              <a:rPr lang="en-IN" sz="1600" dirty="0"/>
              <a:t># </a:t>
            </a:r>
            <a:r>
              <a:rPr lang="en-IN" sz="1600" dirty="0" err="1"/>
              <a:t>intialise</a:t>
            </a:r>
            <a:r>
              <a:rPr lang="en-IN" sz="1600" dirty="0"/>
              <a:t> data of lists.</a:t>
            </a:r>
          </a:p>
          <a:p>
            <a:r>
              <a:rPr lang="en-IN" sz="1600" dirty="0"/>
              <a:t>data = {'Name': ['Lisa', 'Shahrukh', 'Rohan', 'Michael'],</a:t>
            </a:r>
          </a:p>
          <a:p>
            <a:r>
              <a:rPr lang="en-IN" sz="1600" dirty="0"/>
              <a:t>        'Age': [20, 21, 19, 18]}</a:t>
            </a:r>
          </a:p>
          <a:p>
            <a:r>
              <a:rPr lang="en-IN" sz="1600" dirty="0"/>
              <a:t># Create </a:t>
            </a:r>
            <a:r>
              <a:rPr lang="en-IN" sz="1600" dirty="0" err="1"/>
              <a:t>DataFrame</a:t>
            </a:r>
            <a:endParaRPr lang="en-IN" sz="1600" dirty="0"/>
          </a:p>
          <a:p>
            <a:r>
              <a:rPr lang="en-IN" sz="1600" dirty="0"/>
              <a:t>df = </a:t>
            </a:r>
            <a:r>
              <a:rPr lang="en-IN" sz="1600" dirty="0" err="1"/>
              <a:t>pd.DataFrame</a:t>
            </a:r>
            <a:r>
              <a:rPr lang="en-IN" sz="1600" dirty="0"/>
              <a:t>(data)</a:t>
            </a:r>
          </a:p>
          <a:p>
            <a:endParaRPr lang="en-IN" sz="1600" dirty="0"/>
          </a:p>
          <a:p>
            <a:r>
              <a:rPr lang="en-IN" sz="1600" dirty="0"/>
              <a:t># Print the output.</a:t>
            </a:r>
          </a:p>
          <a:p>
            <a:r>
              <a:rPr lang="en-IN" sz="1600" dirty="0"/>
              <a:t>print(df)</a:t>
            </a:r>
          </a:p>
        </p:txBody>
      </p:sp>
    </p:spTree>
    <p:extLst>
      <p:ext uri="{BB962C8B-B14F-4D97-AF65-F5344CB8AC3E}">
        <p14:creationId xmlns:p14="http://schemas.microsoft.com/office/powerpoint/2010/main" val="355442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9EA7-736E-4B21-B938-1C45D873E3F1}"/>
              </a:ext>
            </a:extLst>
          </p:cNvPr>
          <p:cNvSpPr>
            <a:spLocks noGrp="1"/>
          </p:cNvSpPr>
          <p:nvPr>
            <p:ph type="title"/>
          </p:nvPr>
        </p:nvSpPr>
        <p:spPr>
          <a:xfrm>
            <a:off x="460950" y="1237411"/>
            <a:ext cx="8222100" cy="907500"/>
          </a:xfrm>
        </p:spPr>
        <p:txBody>
          <a:bodyPr>
            <a:normAutofit fontScale="90000"/>
          </a:bodyPr>
          <a:lstStyle/>
          <a:p>
            <a:r>
              <a:rPr lang="en-US" b="0" i="0" dirty="0">
                <a:solidFill>
                  <a:schemeClr val="bg1"/>
                </a:solidFill>
                <a:effectLst/>
                <a:latin typeface="Open Sans" panose="020B0606030504020204" pitchFamily="34" charset="0"/>
              </a:rPr>
              <a:t>Indexing and Selection in Data Frame</a:t>
            </a:r>
            <a:br>
              <a:rPr lang="en-US" b="0" i="0" dirty="0">
                <a:solidFill>
                  <a:schemeClr val="bg1"/>
                </a:solidFill>
                <a:effectLst/>
                <a:latin typeface="Open Sans" panose="020B0606030504020204" pitchFamily="34" charset="0"/>
              </a:rPr>
            </a:br>
            <a:endParaRPr lang="en-IN" dirty="0">
              <a:solidFill>
                <a:schemeClr val="bg1"/>
              </a:solidFill>
            </a:endParaRPr>
          </a:p>
        </p:txBody>
      </p:sp>
      <p:sp>
        <p:nvSpPr>
          <p:cNvPr id="5" name="TextBox 4">
            <a:extLst>
              <a:ext uri="{FF2B5EF4-FFF2-40B4-BE49-F238E27FC236}">
                <a16:creationId xmlns:a16="http://schemas.microsoft.com/office/drawing/2014/main" id="{E59ED123-7DC0-41FB-BC49-01752CA52DAB}"/>
              </a:ext>
            </a:extLst>
          </p:cNvPr>
          <p:cNvSpPr txBox="1"/>
          <p:nvPr/>
        </p:nvSpPr>
        <p:spPr>
          <a:xfrm>
            <a:off x="1211227" y="2004234"/>
            <a:ext cx="6256373" cy="2554545"/>
          </a:xfrm>
          <a:prstGeom prst="rect">
            <a:avLst/>
          </a:prstGeom>
          <a:noFill/>
        </p:spPr>
        <p:txBody>
          <a:bodyPr wrap="square">
            <a:spAutoFit/>
          </a:bodyPr>
          <a:lstStyle/>
          <a:p>
            <a:r>
              <a:rPr lang="en-IN" sz="1600" b="1" dirty="0"/>
              <a:t># importing pandas package</a:t>
            </a:r>
          </a:p>
          <a:p>
            <a:r>
              <a:rPr lang="en-IN" sz="1600" b="1" dirty="0"/>
              <a:t>import pandas as pd</a:t>
            </a:r>
          </a:p>
          <a:p>
            <a:endParaRPr lang="en-IN" sz="1600" b="1" dirty="0"/>
          </a:p>
          <a:p>
            <a:r>
              <a:rPr lang="en-IN" sz="1600" b="1" dirty="0"/>
              <a:t># making data frame from csv file</a:t>
            </a:r>
          </a:p>
          <a:p>
            <a:r>
              <a:rPr lang="en-IN" sz="1600" b="1" dirty="0"/>
              <a:t>data = </a:t>
            </a:r>
            <a:r>
              <a:rPr lang="en-IN" sz="1600" b="1" dirty="0" err="1"/>
              <a:t>pd.read_csv</a:t>
            </a:r>
            <a:r>
              <a:rPr lang="en-IN" sz="1600" b="1" dirty="0"/>
              <a:t>("myexcel.csv", </a:t>
            </a:r>
            <a:r>
              <a:rPr lang="en-IN" sz="1600" b="1" dirty="0" err="1"/>
              <a:t>index_col</a:t>
            </a:r>
            <a:r>
              <a:rPr lang="en-IN" sz="1600" b="1" dirty="0"/>
              <a:t>="Name")</a:t>
            </a:r>
          </a:p>
          <a:p>
            <a:endParaRPr lang="en-IN" sz="1600" b="1" dirty="0"/>
          </a:p>
          <a:p>
            <a:r>
              <a:rPr lang="en-IN" sz="1600" b="1" dirty="0"/>
              <a:t># retrieving columns by indexing operator</a:t>
            </a:r>
          </a:p>
          <a:p>
            <a:r>
              <a:rPr lang="en-IN" sz="1600" b="1" dirty="0"/>
              <a:t>first = data["Age"]</a:t>
            </a:r>
          </a:p>
          <a:p>
            <a:endParaRPr lang="en-IN" sz="1600" b="1" dirty="0"/>
          </a:p>
          <a:p>
            <a:r>
              <a:rPr lang="en-IN" sz="1600" b="1" dirty="0"/>
              <a:t>print(first)</a:t>
            </a:r>
          </a:p>
        </p:txBody>
      </p:sp>
    </p:spTree>
    <p:extLst>
      <p:ext uri="{BB962C8B-B14F-4D97-AF65-F5344CB8AC3E}">
        <p14:creationId xmlns:p14="http://schemas.microsoft.com/office/powerpoint/2010/main" val="277385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5DD9-3FB5-43B4-BC3D-26568B3047CB}"/>
              </a:ext>
            </a:extLst>
          </p:cNvPr>
          <p:cNvSpPr>
            <a:spLocks noGrp="1"/>
          </p:cNvSpPr>
          <p:nvPr>
            <p:ph type="title"/>
          </p:nvPr>
        </p:nvSpPr>
        <p:spPr>
          <a:xfrm>
            <a:off x="586258" y="1225689"/>
            <a:ext cx="8222100" cy="907500"/>
          </a:xfrm>
        </p:spPr>
        <p:txBody>
          <a:bodyPr>
            <a:normAutofit fontScale="90000"/>
          </a:bodyPr>
          <a:lstStyle/>
          <a:p>
            <a:r>
              <a:rPr lang="en-US" b="0" i="0" dirty="0">
                <a:solidFill>
                  <a:schemeClr val="bg1"/>
                </a:solidFill>
                <a:effectLst/>
                <a:latin typeface="Open Sans" panose="020B0606030504020204" pitchFamily="34" charset="0"/>
              </a:rPr>
              <a:t>Addition and Deletion of rows and Columns</a:t>
            </a:r>
            <a:br>
              <a:rPr lang="en-US" b="0" i="0" dirty="0">
                <a:solidFill>
                  <a:schemeClr val="bg1"/>
                </a:solidFill>
                <a:effectLst/>
                <a:latin typeface="Open Sans" panose="020B0606030504020204" pitchFamily="34" charset="0"/>
              </a:rPr>
            </a:br>
            <a:endParaRPr lang="en-IN" dirty="0">
              <a:solidFill>
                <a:schemeClr val="bg1"/>
              </a:solidFill>
            </a:endParaRPr>
          </a:p>
        </p:txBody>
      </p:sp>
      <p:sp>
        <p:nvSpPr>
          <p:cNvPr id="4" name="TextBox 3">
            <a:extLst>
              <a:ext uri="{FF2B5EF4-FFF2-40B4-BE49-F238E27FC236}">
                <a16:creationId xmlns:a16="http://schemas.microsoft.com/office/drawing/2014/main" id="{3AA00C4A-8989-403A-AC11-9ECD286B5D44}"/>
              </a:ext>
            </a:extLst>
          </p:cNvPr>
          <p:cNvSpPr txBox="1"/>
          <p:nvPr/>
        </p:nvSpPr>
        <p:spPr>
          <a:xfrm>
            <a:off x="1711569" y="1595589"/>
            <a:ext cx="6318739" cy="3046988"/>
          </a:xfrm>
          <a:prstGeom prst="rect">
            <a:avLst/>
          </a:prstGeom>
          <a:noFill/>
        </p:spPr>
        <p:txBody>
          <a:bodyPr wrap="square">
            <a:spAutoFit/>
          </a:bodyPr>
          <a:lstStyle/>
          <a:p>
            <a:r>
              <a:rPr lang="en-IN" sz="1600" b="1" dirty="0"/>
              <a:t># importing pandas module</a:t>
            </a:r>
          </a:p>
          <a:p>
            <a:r>
              <a:rPr lang="en-IN" sz="1600" b="1" dirty="0"/>
              <a:t>import pandas as pd</a:t>
            </a:r>
          </a:p>
          <a:p>
            <a:endParaRPr lang="en-IN" sz="1600" b="1" dirty="0"/>
          </a:p>
          <a:p>
            <a:r>
              <a:rPr lang="en-IN" sz="1600" b="1" dirty="0"/>
              <a:t># making data frame from csv file</a:t>
            </a:r>
          </a:p>
          <a:p>
            <a:r>
              <a:rPr lang="en-IN" sz="1600" b="1" dirty="0"/>
              <a:t>data = </a:t>
            </a:r>
            <a:r>
              <a:rPr lang="en-IN" sz="1600" b="1" dirty="0" err="1"/>
              <a:t>pd.read_csv</a:t>
            </a:r>
            <a:r>
              <a:rPr lang="en-IN" sz="1600" b="1" dirty="0"/>
              <a:t>("myexcel.csv", </a:t>
            </a:r>
            <a:r>
              <a:rPr lang="en-IN" sz="1600" b="1" dirty="0" err="1"/>
              <a:t>index_col</a:t>
            </a:r>
            <a:r>
              <a:rPr lang="en-IN" sz="1600" b="1" dirty="0"/>
              <a:t>="Name")</a:t>
            </a:r>
          </a:p>
          <a:p>
            <a:endParaRPr lang="en-IN" sz="1600" b="1" dirty="0"/>
          </a:p>
          <a:p>
            <a:r>
              <a:rPr lang="en-IN" sz="1600" b="1" dirty="0"/>
              <a:t># dropping passed values</a:t>
            </a:r>
          </a:p>
          <a:p>
            <a:r>
              <a:rPr lang="en-IN" sz="1600" b="1" dirty="0" err="1"/>
              <a:t>data.drop</a:t>
            </a:r>
            <a:r>
              <a:rPr lang="en-IN" sz="1600" b="1" dirty="0"/>
              <a:t>(["Avery Bradley", "John Holland", "R.J. Hunter",</a:t>
            </a:r>
          </a:p>
          <a:p>
            <a:r>
              <a:rPr lang="en-IN" sz="1600" b="1" dirty="0"/>
              <a:t>           "R.J. Hunter"], </a:t>
            </a:r>
            <a:r>
              <a:rPr lang="en-IN" sz="1600" b="1" dirty="0" err="1"/>
              <a:t>inplace</a:t>
            </a:r>
            <a:r>
              <a:rPr lang="en-IN" sz="1600" b="1" dirty="0"/>
              <a:t>=True)</a:t>
            </a:r>
          </a:p>
          <a:p>
            <a:endParaRPr lang="en-IN" sz="1600" b="1" dirty="0"/>
          </a:p>
          <a:p>
            <a:r>
              <a:rPr lang="en-IN" sz="1600" b="1" dirty="0"/>
              <a:t># display</a:t>
            </a:r>
          </a:p>
          <a:p>
            <a:r>
              <a:rPr lang="en-IN" sz="1600" b="1" dirty="0"/>
              <a:t>print(data)</a:t>
            </a:r>
          </a:p>
        </p:txBody>
      </p:sp>
    </p:spTree>
    <p:extLst>
      <p:ext uri="{BB962C8B-B14F-4D97-AF65-F5344CB8AC3E}">
        <p14:creationId xmlns:p14="http://schemas.microsoft.com/office/powerpoint/2010/main" val="382633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C605-EBD4-4CBC-AC0C-F3632290D6FB}"/>
              </a:ext>
            </a:extLst>
          </p:cNvPr>
          <p:cNvSpPr>
            <a:spLocks noGrp="1"/>
          </p:cNvSpPr>
          <p:nvPr>
            <p:ph type="title"/>
          </p:nvPr>
        </p:nvSpPr>
        <p:spPr>
          <a:xfrm>
            <a:off x="460950" y="522303"/>
            <a:ext cx="8222100" cy="907500"/>
          </a:xfrm>
        </p:spPr>
        <p:txBody>
          <a:bodyPr>
            <a:normAutofit fontScale="90000"/>
          </a:bodyPr>
          <a:lstStyle/>
          <a:p>
            <a:r>
              <a:rPr lang="en-IN" b="0" i="0" dirty="0">
                <a:solidFill>
                  <a:schemeClr val="bg1"/>
                </a:solidFill>
                <a:effectLst/>
                <a:latin typeface="Open Sans" panose="020B0606030504020204" pitchFamily="34" charset="0"/>
              </a:rPr>
              <a:t>Reshaping Data Frame</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4" name="TextBox 3">
            <a:extLst>
              <a:ext uri="{FF2B5EF4-FFF2-40B4-BE49-F238E27FC236}">
                <a16:creationId xmlns:a16="http://schemas.microsoft.com/office/drawing/2014/main" id="{D91DF5F0-620A-4157-8FE8-0BBEDD65ED09}"/>
              </a:ext>
            </a:extLst>
          </p:cNvPr>
          <p:cNvSpPr txBox="1"/>
          <p:nvPr/>
        </p:nvSpPr>
        <p:spPr>
          <a:xfrm>
            <a:off x="1641231" y="1087978"/>
            <a:ext cx="5861538" cy="1077218"/>
          </a:xfrm>
          <a:prstGeom prst="rect">
            <a:avLst/>
          </a:prstGeom>
          <a:noFill/>
        </p:spPr>
        <p:txBody>
          <a:bodyPr wrap="square">
            <a:spAutoFit/>
          </a:bodyPr>
          <a:lstStyle/>
          <a:p>
            <a:r>
              <a:rPr lang="en-US" sz="1600" b="1" i="0" dirty="0">
                <a:solidFill>
                  <a:srgbClr val="273239"/>
                </a:solidFill>
                <a:effectLst/>
                <a:latin typeface="urw-din"/>
              </a:rPr>
              <a:t>Stack method works with the </a:t>
            </a:r>
            <a:r>
              <a:rPr lang="en-US" sz="1600" b="1" i="0" dirty="0" err="1">
                <a:solidFill>
                  <a:srgbClr val="273239"/>
                </a:solidFill>
                <a:effectLst/>
                <a:latin typeface="urw-din"/>
              </a:rPr>
              <a:t>MultiIndex</a:t>
            </a:r>
            <a:r>
              <a:rPr lang="en-US" sz="1600" b="1" i="0" dirty="0">
                <a:solidFill>
                  <a:srgbClr val="273239"/>
                </a:solidFill>
                <a:effectLst/>
                <a:latin typeface="urw-din"/>
              </a:rPr>
              <a:t> objects in </a:t>
            </a:r>
            <a:r>
              <a:rPr lang="en-US" sz="1600" b="1" i="0" dirty="0" err="1">
                <a:solidFill>
                  <a:srgbClr val="273239"/>
                </a:solidFill>
                <a:effectLst/>
                <a:latin typeface="urw-din"/>
              </a:rPr>
              <a:t>DataFrame</a:t>
            </a:r>
            <a:r>
              <a:rPr lang="en-US" sz="1600" b="1" i="0" dirty="0">
                <a:solidFill>
                  <a:srgbClr val="273239"/>
                </a:solidFill>
                <a:effectLst/>
                <a:latin typeface="urw-din"/>
              </a:rPr>
              <a:t>, it returning a </a:t>
            </a:r>
            <a:r>
              <a:rPr lang="en-US" sz="1600" b="1" i="0" dirty="0" err="1">
                <a:solidFill>
                  <a:srgbClr val="273239"/>
                </a:solidFill>
                <a:effectLst/>
                <a:latin typeface="urw-din"/>
              </a:rPr>
              <a:t>DataFrame</a:t>
            </a:r>
            <a:r>
              <a:rPr lang="en-US" sz="1600" b="1" i="0" dirty="0">
                <a:solidFill>
                  <a:srgbClr val="273239"/>
                </a:solidFill>
                <a:effectLst/>
                <a:latin typeface="urw-din"/>
              </a:rPr>
              <a:t> with an index with a new inner-most level of row labels.</a:t>
            </a:r>
          </a:p>
          <a:p>
            <a:r>
              <a:rPr lang="en-US" sz="1600" b="1" i="0" dirty="0">
                <a:solidFill>
                  <a:srgbClr val="273239"/>
                </a:solidFill>
                <a:effectLst/>
                <a:latin typeface="urw-din"/>
              </a:rPr>
              <a:t>It changes the wide table to a long table.</a:t>
            </a:r>
            <a:endParaRPr lang="en-IN" sz="1600" b="1" dirty="0"/>
          </a:p>
        </p:txBody>
      </p:sp>
      <p:sp>
        <p:nvSpPr>
          <p:cNvPr id="6" name="TextBox 5">
            <a:extLst>
              <a:ext uri="{FF2B5EF4-FFF2-40B4-BE49-F238E27FC236}">
                <a16:creationId xmlns:a16="http://schemas.microsoft.com/office/drawing/2014/main" id="{09D5F37E-86D7-4F55-BC4A-C72EB85950BC}"/>
              </a:ext>
            </a:extLst>
          </p:cNvPr>
          <p:cNvSpPr txBox="1"/>
          <p:nvPr/>
        </p:nvSpPr>
        <p:spPr>
          <a:xfrm>
            <a:off x="2614246" y="2456077"/>
            <a:ext cx="4572000" cy="2246769"/>
          </a:xfrm>
          <a:prstGeom prst="rect">
            <a:avLst/>
          </a:prstGeom>
          <a:noFill/>
        </p:spPr>
        <p:txBody>
          <a:bodyPr wrap="square">
            <a:spAutoFit/>
          </a:bodyPr>
          <a:lstStyle/>
          <a:p>
            <a:r>
              <a:rPr lang="en-IN" b="1" dirty="0">
                <a:solidFill>
                  <a:schemeClr val="bg1"/>
                </a:solidFill>
              </a:rPr>
              <a:t># import pandas module</a:t>
            </a:r>
          </a:p>
          <a:p>
            <a:r>
              <a:rPr lang="en-IN" b="1" dirty="0">
                <a:solidFill>
                  <a:schemeClr val="bg1"/>
                </a:solidFill>
              </a:rPr>
              <a:t>import pandas as pd</a:t>
            </a:r>
          </a:p>
          <a:p>
            <a:endParaRPr lang="en-IN" b="1" dirty="0">
              <a:solidFill>
                <a:schemeClr val="bg1"/>
              </a:solidFill>
            </a:endParaRPr>
          </a:p>
          <a:p>
            <a:r>
              <a:rPr lang="en-IN" b="1" dirty="0">
                <a:solidFill>
                  <a:schemeClr val="bg1"/>
                </a:solidFill>
              </a:rPr>
              <a:t># making </a:t>
            </a:r>
            <a:r>
              <a:rPr lang="en-IN" b="1" dirty="0" err="1">
                <a:solidFill>
                  <a:schemeClr val="bg1"/>
                </a:solidFill>
              </a:rPr>
              <a:t>dataframe</a:t>
            </a:r>
            <a:endParaRPr lang="en-IN" b="1" dirty="0">
              <a:solidFill>
                <a:schemeClr val="bg1"/>
              </a:solidFill>
            </a:endParaRPr>
          </a:p>
          <a:p>
            <a:r>
              <a:rPr lang="en-IN" b="1" dirty="0">
                <a:solidFill>
                  <a:schemeClr val="bg1"/>
                </a:solidFill>
              </a:rPr>
              <a:t>df = </a:t>
            </a:r>
            <a:r>
              <a:rPr lang="en-IN" b="1" dirty="0" err="1">
                <a:solidFill>
                  <a:schemeClr val="bg1"/>
                </a:solidFill>
              </a:rPr>
              <a:t>pd.read_csv</a:t>
            </a:r>
            <a:r>
              <a:rPr lang="en-IN" b="1" dirty="0">
                <a:solidFill>
                  <a:schemeClr val="bg1"/>
                </a:solidFill>
              </a:rPr>
              <a:t>("myexcel.csv")</a:t>
            </a:r>
          </a:p>
          <a:p>
            <a:endParaRPr lang="en-IN" b="1" dirty="0">
              <a:solidFill>
                <a:schemeClr val="bg1"/>
              </a:solidFill>
            </a:endParaRPr>
          </a:p>
          <a:p>
            <a:r>
              <a:rPr lang="en-IN" b="1" dirty="0">
                <a:solidFill>
                  <a:schemeClr val="bg1"/>
                </a:solidFill>
              </a:rPr>
              <a:t># reshape the </a:t>
            </a:r>
            <a:r>
              <a:rPr lang="en-IN" b="1" dirty="0" err="1">
                <a:solidFill>
                  <a:schemeClr val="bg1"/>
                </a:solidFill>
              </a:rPr>
              <a:t>dataframe</a:t>
            </a:r>
            <a:r>
              <a:rPr lang="en-IN" b="1" dirty="0">
                <a:solidFill>
                  <a:schemeClr val="bg1"/>
                </a:solidFill>
              </a:rPr>
              <a:t> using stack() method</a:t>
            </a:r>
          </a:p>
          <a:p>
            <a:r>
              <a:rPr lang="en-IN" b="1" dirty="0" err="1">
                <a:solidFill>
                  <a:schemeClr val="bg1"/>
                </a:solidFill>
              </a:rPr>
              <a:t>df_stacked</a:t>
            </a:r>
            <a:r>
              <a:rPr lang="en-IN" b="1" dirty="0">
                <a:solidFill>
                  <a:schemeClr val="bg1"/>
                </a:solidFill>
              </a:rPr>
              <a:t> = </a:t>
            </a:r>
            <a:r>
              <a:rPr lang="en-IN" b="1" dirty="0" err="1">
                <a:solidFill>
                  <a:schemeClr val="bg1"/>
                </a:solidFill>
              </a:rPr>
              <a:t>df.stack</a:t>
            </a:r>
            <a:r>
              <a:rPr lang="en-IN" b="1" dirty="0">
                <a:solidFill>
                  <a:schemeClr val="bg1"/>
                </a:solidFill>
              </a:rPr>
              <a:t>()</a:t>
            </a:r>
          </a:p>
          <a:p>
            <a:endParaRPr lang="en-IN" b="1" dirty="0">
              <a:solidFill>
                <a:schemeClr val="bg1"/>
              </a:solidFill>
            </a:endParaRPr>
          </a:p>
          <a:p>
            <a:r>
              <a:rPr lang="en-IN" b="1" dirty="0">
                <a:solidFill>
                  <a:schemeClr val="bg1"/>
                </a:solidFill>
              </a:rPr>
              <a:t>print(</a:t>
            </a:r>
            <a:r>
              <a:rPr lang="en-IN" b="1" dirty="0" err="1">
                <a:solidFill>
                  <a:schemeClr val="bg1"/>
                </a:solidFill>
              </a:rPr>
              <a:t>df_stacked.head</a:t>
            </a:r>
            <a:r>
              <a:rPr lang="en-IN" b="1" dirty="0">
                <a:solidFill>
                  <a:schemeClr val="bg1"/>
                </a:solidFill>
              </a:rPr>
              <a:t>(26))</a:t>
            </a:r>
          </a:p>
        </p:txBody>
      </p:sp>
    </p:spTree>
    <p:extLst>
      <p:ext uri="{BB962C8B-B14F-4D97-AF65-F5344CB8AC3E}">
        <p14:creationId xmlns:p14="http://schemas.microsoft.com/office/powerpoint/2010/main" val="249786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8A03-CD63-4985-A390-FB8951D6229F}"/>
              </a:ext>
            </a:extLst>
          </p:cNvPr>
          <p:cNvSpPr>
            <a:spLocks noGrp="1"/>
          </p:cNvSpPr>
          <p:nvPr>
            <p:ph type="title"/>
          </p:nvPr>
        </p:nvSpPr>
        <p:spPr>
          <a:xfrm>
            <a:off x="460950" y="1213966"/>
            <a:ext cx="8222100" cy="907500"/>
          </a:xfrm>
        </p:spPr>
        <p:txBody>
          <a:bodyPr>
            <a:normAutofit fontScale="90000"/>
          </a:bodyPr>
          <a:lstStyle/>
          <a:p>
            <a:r>
              <a:rPr lang="nn-NO" b="0" i="0" dirty="0">
                <a:solidFill>
                  <a:schemeClr val="bg1"/>
                </a:solidFill>
                <a:effectLst/>
                <a:latin typeface="Open Sans" panose="020B0606030504020204" pitchFamily="34" charset="0"/>
              </a:rPr>
              <a:t>Handling Missing Data in data Frame</a:t>
            </a:r>
            <a:br>
              <a:rPr lang="nn-NO" b="0" i="0" dirty="0">
                <a:solidFill>
                  <a:schemeClr val="bg1"/>
                </a:solidFill>
                <a:effectLst/>
                <a:latin typeface="Open Sans" panose="020B0606030504020204" pitchFamily="34" charset="0"/>
              </a:rPr>
            </a:br>
            <a:endParaRPr lang="en-IN" dirty="0">
              <a:solidFill>
                <a:schemeClr val="bg1"/>
              </a:solidFill>
            </a:endParaRPr>
          </a:p>
        </p:txBody>
      </p:sp>
      <p:sp>
        <p:nvSpPr>
          <p:cNvPr id="4" name="TextBox 3">
            <a:extLst>
              <a:ext uri="{FF2B5EF4-FFF2-40B4-BE49-F238E27FC236}">
                <a16:creationId xmlns:a16="http://schemas.microsoft.com/office/drawing/2014/main" id="{1E674E75-9C07-47AC-9472-89844DDD00D3}"/>
              </a:ext>
            </a:extLst>
          </p:cNvPr>
          <p:cNvSpPr txBox="1"/>
          <p:nvPr/>
        </p:nvSpPr>
        <p:spPr>
          <a:xfrm>
            <a:off x="1746738" y="1491515"/>
            <a:ext cx="6424246" cy="3323987"/>
          </a:xfrm>
          <a:prstGeom prst="rect">
            <a:avLst/>
          </a:prstGeom>
          <a:noFill/>
        </p:spPr>
        <p:txBody>
          <a:bodyPr wrap="square">
            <a:spAutoFit/>
          </a:bodyPr>
          <a:lstStyle/>
          <a:p>
            <a:r>
              <a:rPr lang="en-IN" b="1" dirty="0"/>
              <a:t>import pandas as pd</a:t>
            </a:r>
          </a:p>
          <a:p>
            <a:endParaRPr lang="en-IN" b="1" dirty="0"/>
          </a:p>
          <a:p>
            <a:r>
              <a:rPr lang="en-IN" b="1" dirty="0"/>
              <a:t># importing </a:t>
            </a:r>
            <a:r>
              <a:rPr lang="en-IN" b="1" dirty="0" err="1"/>
              <a:t>numpy</a:t>
            </a:r>
            <a:r>
              <a:rPr lang="en-IN" b="1" dirty="0"/>
              <a:t> as np</a:t>
            </a:r>
          </a:p>
          <a:p>
            <a:r>
              <a:rPr lang="en-IN" b="1" dirty="0"/>
              <a:t>import </a:t>
            </a:r>
            <a:r>
              <a:rPr lang="en-IN" b="1" dirty="0" err="1"/>
              <a:t>numpy</a:t>
            </a:r>
            <a:r>
              <a:rPr lang="en-IN" b="1" dirty="0"/>
              <a:t> as np</a:t>
            </a:r>
          </a:p>
          <a:p>
            <a:endParaRPr lang="en-IN" b="1" dirty="0"/>
          </a:p>
          <a:p>
            <a:r>
              <a:rPr lang="en-IN" b="1" dirty="0"/>
              <a:t># dictionary of lists</a:t>
            </a:r>
          </a:p>
          <a:p>
            <a:r>
              <a:rPr lang="en-IN" b="1" dirty="0" err="1"/>
              <a:t>dict</a:t>
            </a:r>
            <a:r>
              <a:rPr lang="en-IN" b="1" dirty="0"/>
              <a:t> = {'First Score': [100, 90, </a:t>
            </a:r>
            <a:r>
              <a:rPr lang="en-IN" b="1" dirty="0" err="1"/>
              <a:t>np.nan</a:t>
            </a:r>
            <a:r>
              <a:rPr lang="en-IN" b="1" dirty="0"/>
              <a:t>, 95],</a:t>
            </a:r>
          </a:p>
          <a:p>
            <a:r>
              <a:rPr lang="en-IN" b="1" dirty="0"/>
              <a:t>        'Second Score': [30, 45, 56, </a:t>
            </a:r>
            <a:r>
              <a:rPr lang="en-IN" b="1" dirty="0" err="1"/>
              <a:t>np.nan</a:t>
            </a:r>
            <a:r>
              <a:rPr lang="en-IN" b="1" dirty="0"/>
              <a:t>],</a:t>
            </a:r>
          </a:p>
          <a:p>
            <a:r>
              <a:rPr lang="en-IN" b="1" dirty="0"/>
              <a:t>        'Third Score': [</a:t>
            </a:r>
            <a:r>
              <a:rPr lang="en-IN" b="1" dirty="0" err="1"/>
              <a:t>np.nan</a:t>
            </a:r>
            <a:r>
              <a:rPr lang="en-IN" b="1" dirty="0"/>
              <a:t>, 40, 80, 98]}</a:t>
            </a:r>
          </a:p>
          <a:p>
            <a:endParaRPr lang="en-IN" b="1" dirty="0"/>
          </a:p>
          <a:p>
            <a:r>
              <a:rPr lang="en-IN" b="1" dirty="0"/>
              <a:t># creating a </a:t>
            </a:r>
            <a:r>
              <a:rPr lang="en-IN" b="1" dirty="0" err="1"/>
              <a:t>dataframe</a:t>
            </a:r>
            <a:r>
              <a:rPr lang="en-IN" b="1" dirty="0"/>
              <a:t> from list</a:t>
            </a:r>
          </a:p>
          <a:p>
            <a:r>
              <a:rPr lang="en-IN" b="1" dirty="0"/>
              <a:t>df = </a:t>
            </a:r>
            <a:r>
              <a:rPr lang="en-IN" b="1" dirty="0" err="1"/>
              <a:t>pd.DataFrame</a:t>
            </a:r>
            <a:r>
              <a:rPr lang="en-IN" b="1" dirty="0"/>
              <a:t>(</a:t>
            </a:r>
            <a:r>
              <a:rPr lang="en-IN" b="1" dirty="0" err="1"/>
              <a:t>dict</a:t>
            </a:r>
            <a:r>
              <a:rPr lang="en-IN" b="1" dirty="0"/>
              <a:t>)</a:t>
            </a:r>
          </a:p>
          <a:p>
            <a:endParaRPr lang="en-IN" b="1" dirty="0"/>
          </a:p>
          <a:p>
            <a:r>
              <a:rPr lang="en-IN" b="1" dirty="0"/>
              <a:t># using </a:t>
            </a:r>
            <a:r>
              <a:rPr lang="en-IN" b="1" dirty="0" err="1"/>
              <a:t>isnull</a:t>
            </a:r>
            <a:r>
              <a:rPr lang="en-IN" b="1" dirty="0"/>
              <a:t>() function</a:t>
            </a:r>
          </a:p>
          <a:p>
            <a:r>
              <a:rPr lang="en-IN" b="1" dirty="0"/>
              <a:t>print(</a:t>
            </a:r>
            <a:r>
              <a:rPr lang="en-IN" b="1" dirty="0" err="1"/>
              <a:t>df.isnull</a:t>
            </a:r>
            <a:r>
              <a:rPr lang="en-IN" b="1" dirty="0"/>
              <a:t>())</a:t>
            </a:r>
          </a:p>
        </p:txBody>
      </p:sp>
    </p:spTree>
    <p:extLst>
      <p:ext uri="{BB962C8B-B14F-4D97-AF65-F5344CB8AC3E}">
        <p14:creationId xmlns:p14="http://schemas.microsoft.com/office/powerpoint/2010/main" val="152633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2FFB-BD48-42B7-BDF0-1A3B1CE91E0D}"/>
              </a:ext>
            </a:extLst>
          </p:cNvPr>
          <p:cNvSpPr>
            <a:spLocks noGrp="1"/>
          </p:cNvSpPr>
          <p:nvPr>
            <p:ph type="title"/>
          </p:nvPr>
        </p:nvSpPr>
        <p:spPr/>
        <p:txBody>
          <a:bodyPr>
            <a:normAutofit fontScale="90000"/>
          </a:bodyPr>
          <a:lstStyle/>
          <a:p>
            <a:r>
              <a:rPr lang="en-US" b="1" dirty="0">
                <a:solidFill>
                  <a:schemeClr val="bg1"/>
                </a:solidFill>
              </a:rPr>
              <a:t>What is Pandas?</a:t>
            </a:r>
            <a:endParaRPr lang="en-IN" b="1" dirty="0">
              <a:solidFill>
                <a:schemeClr val="bg1"/>
              </a:solidFill>
            </a:endParaRPr>
          </a:p>
        </p:txBody>
      </p:sp>
    </p:spTree>
    <p:extLst>
      <p:ext uri="{BB962C8B-B14F-4D97-AF65-F5344CB8AC3E}">
        <p14:creationId xmlns:p14="http://schemas.microsoft.com/office/powerpoint/2010/main" val="803092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BB55-D712-478B-87F8-2EFB0144A49F}"/>
              </a:ext>
            </a:extLst>
          </p:cNvPr>
          <p:cNvSpPr>
            <a:spLocks noGrp="1"/>
          </p:cNvSpPr>
          <p:nvPr>
            <p:ph type="title"/>
          </p:nvPr>
        </p:nvSpPr>
        <p:spPr>
          <a:xfrm>
            <a:off x="460950" y="639535"/>
            <a:ext cx="8222100" cy="907500"/>
          </a:xfrm>
        </p:spPr>
        <p:txBody>
          <a:bodyPr>
            <a:normAutofit fontScale="90000"/>
          </a:bodyPr>
          <a:lstStyle/>
          <a:p>
            <a:r>
              <a:rPr lang="en-IN" b="0" i="0" dirty="0">
                <a:solidFill>
                  <a:schemeClr val="bg1"/>
                </a:solidFill>
                <a:effectLst/>
                <a:latin typeface="Open Sans" panose="020B0606030504020204" pitchFamily="34" charset="0"/>
              </a:rPr>
              <a:t>Grouping Data Frame</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5" name="TextBox 4">
            <a:extLst>
              <a:ext uri="{FF2B5EF4-FFF2-40B4-BE49-F238E27FC236}">
                <a16:creationId xmlns:a16="http://schemas.microsoft.com/office/drawing/2014/main" id="{72532D56-C115-488C-8CC8-D6AF68122942}"/>
              </a:ext>
            </a:extLst>
          </p:cNvPr>
          <p:cNvSpPr txBox="1"/>
          <p:nvPr/>
        </p:nvSpPr>
        <p:spPr>
          <a:xfrm>
            <a:off x="550984" y="1724640"/>
            <a:ext cx="2508739" cy="2308324"/>
          </a:xfrm>
          <a:prstGeom prst="rect">
            <a:avLst/>
          </a:prstGeom>
          <a:noFill/>
        </p:spPr>
        <p:txBody>
          <a:bodyPr wrap="square">
            <a:spAutoFit/>
          </a:bodyPr>
          <a:lstStyle/>
          <a:p>
            <a:r>
              <a:rPr lang="en-IN" sz="1600" dirty="0"/>
              <a:t>import pandas as pd</a:t>
            </a:r>
          </a:p>
          <a:p>
            <a:r>
              <a:rPr lang="en-IN" sz="1600" dirty="0"/>
              <a:t># Creating the </a:t>
            </a:r>
            <a:r>
              <a:rPr lang="en-IN" sz="1600" dirty="0" err="1"/>
              <a:t>dataframe</a:t>
            </a:r>
            <a:endParaRPr lang="en-IN" sz="1600" dirty="0"/>
          </a:p>
          <a:p>
            <a:r>
              <a:rPr lang="en-IN" sz="1600" dirty="0"/>
              <a:t>df = </a:t>
            </a:r>
            <a:r>
              <a:rPr lang="en-IN" sz="1600" dirty="0" err="1"/>
              <a:t>pd.read_csv</a:t>
            </a:r>
            <a:r>
              <a:rPr lang="en-IN" sz="1600" dirty="0"/>
              <a:t>(“myexcel.csv")</a:t>
            </a:r>
          </a:p>
          <a:p>
            <a:r>
              <a:rPr lang="en-IN" sz="1600" dirty="0"/>
              <a:t># Print the </a:t>
            </a:r>
            <a:r>
              <a:rPr lang="en-IN" sz="1600" dirty="0" err="1"/>
              <a:t>dataframe</a:t>
            </a:r>
            <a:endParaRPr lang="en-IN" sz="1600" dirty="0"/>
          </a:p>
          <a:p>
            <a:r>
              <a:rPr lang="en-IN" sz="1600" dirty="0"/>
              <a:t>print(df)</a:t>
            </a:r>
          </a:p>
          <a:p>
            <a:r>
              <a:rPr lang="en-IN" sz="1600" dirty="0"/>
              <a:t>#gk = </a:t>
            </a:r>
            <a:r>
              <a:rPr lang="en-IN" sz="1600" dirty="0" err="1"/>
              <a:t>df.groupby</a:t>
            </a:r>
            <a:r>
              <a:rPr lang="en-IN" sz="1600" dirty="0"/>
              <a:t>('Team')</a:t>
            </a:r>
          </a:p>
          <a:p>
            <a:r>
              <a:rPr lang="en-IN" sz="1600" dirty="0"/>
              <a:t>#gk.first()</a:t>
            </a:r>
          </a:p>
        </p:txBody>
      </p:sp>
      <p:sp>
        <p:nvSpPr>
          <p:cNvPr id="6" name="TextBox 5">
            <a:extLst>
              <a:ext uri="{FF2B5EF4-FFF2-40B4-BE49-F238E27FC236}">
                <a16:creationId xmlns:a16="http://schemas.microsoft.com/office/drawing/2014/main" id="{690ACD47-02C0-49EE-A442-C45462415D6A}"/>
              </a:ext>
            </a:extLst>
          </p:cNvPr>
          <p:cNvSpPr txBox="1"/>
          <p:nvPr/>
        </p:nvSpPr>
        <p:spPr>
          <a:xfrm>
            <a:off x="5169877" y="1208824"/>
            <a:ext cx="3423139" cy="3508653"/>
          </a:xfrm>
          <a:prstGeom prst="rect">
            <a:avLst/>
          </a:prstGeom>
          <a:noFill/>
        </p:spPr>
        <p:txBody>
          <a:bodyPr wrap="square" rtlCol="0">
            <a:spAutoFit/>
          </a:bodyPr>
          <a:lstStyle/>
          <a:p>
            <a:r>
              <a:rPr lang="en-US" sz="1600" dirty="0"/>
              <a:t># importing pandas as pd</a:t>
            </a:r>
          </a:p>
          <a:p>
            <a:r>
              <a:rPr lang="en-US" sz="1600" dirty="0"/>
              <a:t>import pandas as pd</a:t>
            </a:r>
          </a:p>
          <a:p>
            <a:endParaRPr lang="en-US" sz="1600" dirty="0"/>
          </a:p>
          <a:p>
            <a:r>
              <a:rPr lang="en-US" sz="1600" dirty="0"/>
              <a:t># Creating the </a:t>
            </a:r>
            <a:r>
              <a:rPr lang="en-US" sz="1600" dirty="0" err="1"/>
              <a:t>dataframe</a:t>
            </a:r>
            <a:endParaRPr lang="en-US" sz="1600" dirty="0"/>
          </a:p>
          <a:p>
            <a:r>
              <a:rPr lang="en-US" sz="1600" dirty="0"/>
              <a:t>df = </a:t>
            </a:r>
            <a:r>
              <a:rPr lang="en-US" sz="1600" dirty="0" err="1"/>
              <a:t>pd.read_csv</a:t>
            </a:r>
            <a:r>
              <a:rPr lang="en-US" sz="1600" dirty="0"/>
              <a:t>(“myexcel.csv")</a:t>
            </a:r>
          </a:p>
          <a:p>
            <a:endParaRPr lang="en-US" sz="1600" dirty="0"/>
          </a:p>
          <a:p>
            <a:r>
              <a:rPr lang="en-US" sz="1600" dirty="0"/>
              <a:t># First grouping based on "Team"</a:t>
            </a:r>
          </a:p>
          <a:p>
            <a:r>
              <a:rPr lang="en-US" sz="1600" dirty="0"/>
              <a:t># Within each team we are grouping based on "Position"</a:t>
            </a:r>
          </a:p>
          <a:p>
            <a:r>
              <a:rPr lang="en-US" sz="1600" dirty="0" err="1"/>
              <a:t>gkk</a:t>
            </a:r>
            <a:r>
              <a:rPr lang="en-US" sz="1600" dirty="0"/>
              <a:t> = </a:t>
            </a:r>
            <a:r>
              <a:rPr lang="en-US" sz="1600" dirty="0" err="1"/>
              <a:t>df.groupby</a:t>
            </a:r>
            <a:r>
              <a:rPr lang="en-US" sz="1600" dirty="0"/>
              <a:t>(['Team', 'Position'])</a:t>
            </a:r>
          </a:p>
          <a:p>
            <a:endParaRPr lang="en-US" sz="1600" dirty="0"/>
          </a:p>
          <a:p>
            <a:r>
              <a:rPr lang="en-US" sz="1600" dirty="0"/>
              <a:t># Print the first value in each group</a:t>
            </a:r>
          </a:p>
          <a:p>
            <a:r>
              <a:rPr lang="en-US" sz="1600" dirty="0"/>
              <a:t>print(</a:t>
            </a:r>
            <a:r>
              <a:rPr lang="en-US" sz="1600" dirty="0" err="1"/>
              <a:t>gkk.first</a:t>
            </a:r>
            <a:r>
              <a:rPr lang="en-US" sz="1600" dirty="0"/>
              <a:t>())</a:t>
            </a:r>
            <a:endParaRPr lang="en-IN" sz="1600" dirty="0"/>
          </a:p>
        </p:txBody>
      </p:sp>
    </p:spTree>
    <p:extLst>
      <p:ext uri="{BB962C8B-B14F-4D97-AF65-F5344CB8AC3E}">
        <p14:creationId xmlns:p14="http://schemas.microsoft.com/office/powerpoint/2010/main" val="62578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D881-E14C-47F5-AF30-7FFA7250DD99}"/>
              </a:ext>
            </a:extLst>
          </p:cNvPr>
          <p:cNvSpPr>
            <a:spLocks noGrp="1"/>
          </p:cNvSpPr>
          <p:nvPr>
            <p:ph type="title"/>
          </p:nvPr>
        </p:nvSpPr>
        <p:spPr>
          <a:xfrm>
            <a:off x="460950" y="592642"/>
            <a:ext cx="8222100" cy="907500"/>
          </a:xfrm>
        </p:spPr>
        <p:txBody>
          <a:bodyPr>
            <a:normAutofit fontScale="90000"/>
          </a:bodyPr>
          <a:lstStyle/>
          <a:p>
            <a:r>
              <a:rPr lang="en-IN" b="0" i="0" dirty="0">
                <a:solidFill>
                  <a:schemeClr val="bg1"/>
                </a:solidFill>
                <a:effectLst/>
                <a:latin typeface="Open Sans" panose="020B0606030504020204" pitchFamily="34" charset="0"/>
              </a:rPr>
              <a:t>Sorting Data Frame</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4" name="TextBox 3">
            <a:extLst>
              <a:ext uri="{FF2B5EF4-FFF2-40B4-BE49-F238E27FC236}">
                <a16:creationId xmlns:a16="http://schemas.microsoft.com/office/drawing/2014/main" id="{DBC891C2-9E9F-4ED7-9D56-5CD30DD81C87}"/>
              </a:ext>
            </a:extLst>
          </p:cNvPr>
          <p:cNvSpPr txBox="1"/>
          <p:nvPr/>
        </p:nvSpPr>
        <p:spPr>
          <a:xfrm>
            <a:off x="1184031" y="1253406"/>
            <a:ext cx="7115908" cy="2893100"/>
          </a:xfrm>
          <a:prstGeom prst="rect">
            <a:avLst/>
          </a:prstGeom>
          <a:noFill/>
        </p:spPr>
        <p:txBody>
          <a:bodyPr wrap="square">
            <a:spAutoFit/>
          </a:bodyPr>
          <a:lstStyle/>
          <a:p>
            <a:r>
              <a:rPr lang="en-IN" b="1" dirty="0"/>
              <a:t>import pandas as pd</a:t>
            </a:r>
          </a:p>
          <a:p>
            <a:endParaRPr lang="en-IN" b="1" dirty="0"/>
          </a:p>
          <a:p>
            <a:r>
              <a:rPr lang="en-IN" b="1" dirty="0"/>
              <a:t>data = {'Brand': ['HH', 'TT', 'FF', 'AA'],</a:t>
            </a:r>
          </a:p>
          <a:p>
            <a:r>
              <a:rPr lang="en-IN" b="1" dirty="0"/>
              <a:t>        'Price': [22000, 25000, 27000, 35000],</a:t>
            </a:r>
          </a:p>
          <a:p>
            <a:r>
              <a:rPr lang="en-IN" b="1" dirty="0"/>
              <a:t>        'Year': [2015, 2013, 2018, 2018]</a:t>
            </a:r>
          </a:p>
          <a:p>
            <a:r>
              <a:rPr lang="en-IN" b="1" dirty="0"/>
              <a:t>        }</a:t>
            </a:r>
          </a:p>
          <a:p>
            <a:endParaRPr lang="en-IN" b="1" dirty="0"/>
          </a:p>
          <a:p>
            <a:r>
              <a:rPr lang="en-IN" b="1" dirty="0"/>
              <a:t>df = </a:t>
            </a:r>
            <a:r>
              <a:rPr lang="en-IN" b="1" dirty="0" err="1"/>
              <a:t>pd.DataFrame</a:t>
            </a:r>
            <a:r>
              <a:rPr lang="en-IN" b="1" dirty="0"/>
              <a:t>(data, columns=['Brand', 'Price', 'Year'])</a:t>
            </a:r>
          </a:p>
          <a:p>
            <a:endParaRPr lang="en-IN" b="1" dirty="0"/>
          </a:p>
          <a:p>
            <a:r>
              <a:rPr lang="en-IN" b="1" dirty="0"/>
              <a:t># sort Brand in an ascending order</a:t>
            </a:r>
          </a:p>
          <a:p>
            <a:r>
              <a:rPr lang="en-IN" b="1" dirty="0" err="1"/>
              <a:t>df.sort_values</a:t>
            </a:r>
            <a:r>
              <a:rPr lang="en-IN" b="1" dirty="0"/>
              <a:t>(by=['Year'], </a:t>
            </a:r>
            <a:r>
              <a:rPr lang="en-IN" b="1" dirty="0" err="1"/>
              <a:t>inplace</a:t>
            </a:r>
            <a:r>
              <a:rPr lang="en-IN" b="1" dirty="0"/>
              <a:t>=True)</a:t>
            </a:r>
          </a:p>
          <a:p>
            <a:endParaRPr lang="en-IN" b="1" dirty="0"/>
          </a:p>
          <a:p>
            <a:r>
              <a:rPr lang="en-IN" b="1" dirty="0"/>
              <a:t>print(df)</a:t>
            </a:r>
          </a:p>
        </p:txBody>
      </p:sp>
    </p:spTree>
    <p:extLst>
      <p:ext uri="{BB962C8B-B14F-4D97-AF65-F5344CB8AC3E}">
        <p14:creationId xmlns:p14="http://schemas.microsoft.com/office/powerpoint/2010/main" val="250023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2FAA-1646-499B-9326-D356CF751C6D}"/>
              </a:ext>
            </a:extLst>
          </p:cNvPr>
          <p:cNvSpPr>
            <a:spLocks noGrp="1"/>
          </p:cNvSpPr>
          <p:nvPr>
            <p:ph type="title"/>
          </p:nvPr>
        </p:nvSpPr>
        <p:spPr>
          <a:xfrm>
            <a:off x="460950" y="627811"/>
            <a:ext cx="8222100" cy="907500"/>
          </a:xfrm>
        </p:spPr>
        <p:txBody>
          <a:bodyPr>
            <a:normAutofit fontScale="90000"/>
          </a:bodyPr>
          <a:lstStyle/>
          <a:p>
            <a:r>
              <a:rPr lang="en-IN" b="0" i="0" dirty="0">
                <a:solidFill>
                  <a:schemeClr val="bg1"/>
                </a:solidFill>
                <a:effectLst/>
                <a:latin typeface="Open Sans" panose="020B0606030504020204" pitchFamily="34" charset="0"/>
              </a:rPr>
              <a:t>Stacking and Unstacking</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4" name="TextBox 3">
            <a:extLst>
              <a:ext uri="{FF2B5EF4-FFF2-40B4-BE49-F238E27FC236}">
                <a16:creationId xmlns:a16="http://schemas.microsoft.com/office/drawing/2014/main" id="{00D280FB-FD73-4210-A648-8ECA6A79A7C4}"/>
              </a:ext>
            </a:extLst>
          </p:cNvPr>
          <p:cNvSpPr txBox="1"/>
          <p:nvPr/>
        </p:nvSpPr>
        <p:spPr>
          <a:xfrm>
            <a:off x="1664208" y="1125200"/>
            <a:ext cx="5193792" cy="2893100"/>
          </a:xfrm>
          <a:prstGeom prst="rect">
            <a:avLst/>
          </a:prstGeom>
          <a:noFill/>
        </p:spPr>
        <p:txBody>
          <a:bodyPr wrap="square">
            <a:spAutoFit/>
          </a:bodyPr>
          <a:lstStyle/>
          <a:p>
            <a:r>
              <a:rPr lang="en-IN" b="1" dirty="0"/>
              <a:t># import pandas module</a:t>
            </a:r>
          </a:p>
          <a:p>
            <a:r>
              <a:rPr lang="en-IN" b="1" dirty="0"/>
              <a:t>import pandas as pd</a:t>
            </a:r>
          </a:p>
          <a:p>
            <a:endParaRPr lang="en-IN" b="1" dirty="0"/>
          </a:p>
          <a:p>
            <a:r>
              <a:rPr lang="en-IN" b="1" dirty="0"/>
              <a:t># making </a:t>
            </a:r>
            <a:r>
              <a:rPr lang="en-IN" b="1" dirty="0" err="1"/>
              <a:t>dataframe</a:t>
            </a:r>
            <a:endParaRPr lang="en-IN" b="1" dirty="0"/>
          </a:p>
          <a:p>
            <a:r>
              <a:rPr lang="en-IN" b="1" dirty="0"/>
              <a:t>df = </a:t>
            </a:r>
            <a:r>
              <a:rPr lang="en-IN" b="1" dirty="0" err="1"/>
              <a:t>pd.read_csv</a:t>
            </a:r>
            <a:r>
              <a:rPr lang="en-IN" b="1" dirty="0"/>
              <a:t>("myexcel.csv")</a:t>
            </a:r>
          </a:p>
          <a:p>
            <a:endParaRPr lang="en-IN" b="1" dirty="0"/>
          </a:p>
          <a:p>
            <a:r>
              <a:rPr lang="en-IN" b="1" dirty="0"/>
              <a:t># reshape the </a:t>
            </a:r>
            <a:r>
              <a:rPr lang="en-IN" b="1" dirty="0" err="1"/>
              <a:t>dataframe</a:t>
            </a:r>
            <a:r>
              <a:rPr lang="en-IN" b="1" dirty="0"/>
              <a:t> using stack() method</a:t>
            </a:r>
          </a:p>
          <a:p>
            <a:r>
              <a:rPr lang="en-IN" b="1" dirty="0" err="1"/>
              <a:t>df_stacked</a:t>
            </a:r>
            <a:r>
              <a:rPr lang="en-IN" b="1" dirty="0"/>
              <a:t> = </a:t>
            </a:r>
            <a:r>
              <a:rPr lang="en-IN" b="1" dirty="0" err="1"/>
              <a:t>df.stack</a:t>
            </a:r>
            <a:r>
              <a:rPr lang="en-IN" b="1" dirty="0"/>
              <a:t>()</a:t>
            </a:r>
          </a:p>
          <a:p>
            <a:endParaRPr lang="en-IN" b="1" dirty="0"/>
          </a:p>
          <a:p>
            <a:r>
              <a:rPr lang="en-IN" b="1" dirty="0"/>
              <a:t>print(</a:t>
            </a:r>
            <a:r>
              <a:rPr lang="en-IN" b="1" dirty="0" err="1"/>
              <a:t>df_stacked.head</a:t>
            </a:r>
            <a:r>
              <a:rPr lang="en-IN" b="1" dirty="0"/>
              <a:t>(26))</a:t>
            </a:r>
          </a:p>
          <a:p>
            <a:r>
              <a:rPr lang="en-IN" b="1" dirty="0"/>
              <a:t># unstack() method</a:t>
            </a:r>
          </a:p>
          <a:p>
            <a:r>
              <a:rPr lang="en-IN" b="1" dirty="0" err="1"/>
              <a:t>df_unstacked</a:t>
            </a:r>
            <a:r>
              <a:rPr lang="en-IN" b="1" dirty="0"/>
              <a:t> = </a:t>
            </a:r>
            <a:r>
              <a:rPr lang="en-IN" b="1" dirty="0" err="1"/>
              <a:t>df_stacked.unstack</a:t>
            </a:r>
            <a:r>
              <a:rPr lang="en-IN" b="1" dirty="0"/>
              <a:t>()</a:t>
            </a:r>
          </a:p>
          <a:p>
            <a:r>
              <a:rPr lang="en-IN" b="1" dirty="0"/>
              <a:t>print(</a:t>
            </a:r>
            <a:r>
              <a:rPr lang="en-IN" b="1" dirty="0" err="1"/>
              <a:t>df_unstacked.head</a:t>
            </a:r>
            <a:r>
              <a:rPr lang="en-IN" b="1" dirty="0"/>
              <a:t>(10))</a:t>
            </a:r>
          </a:p>
        </p:txBody>
      </p:sp>
    </p:spTree>
    <p:extLst>
      <p:ext uri="{BB962C8B-B14F-4D97-AF65-F5344CB8AC3E}">
        <p14:creationId xmlns:p14="http://schemas.microsoft.com/office/powerpoint/2010/main" val="358786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E8C4-A340-46FA-9CD6-8EBFAD1D3AF1}"/>
              </a:ext>
            </a:extLst>
          </p:cNvPr>
          <p:cNvSpPr>
            <a:spLocks noGrp="1"/>
          </p:cNvSpPr>
          <p:nvPr>
            <p:ph type="title"/>
          </p:nvPr>
        </p:nvSpPr>
        <p:spPr>
          <a:xfrm>
            <a:off x="293181" y="1249134"/>
            <a:ext cx="8222100" cy="907500"/>
          </a:xfrm>
        </p:spPr>
        <p:txBody>
          <a:bodyPr>
            <a:normAutofit fontScale="90000"/>
          </a:bodyPr>
          <a:lstStyle/>
          <a:p>
            <a:r>
              <a:rPr lang="en-US" b="0" i="0" dirty="0">
                <a:solidFill>
                  <a:schemeClr val="bg1"/>
                </a:solidFill>
                <a:effectLst/>
                <a:latin typeface="Open Sans" panose="020B0606030504020204" pitchFamily="34" charset="0"/>
              </a:rPr>
              <a:t>Concatenating and Merging Data Frame</a:t>
            </a:r>
            <a:br>
              <a:rPr lang="en-US" b="0" i="0" dirty="0">
                <a:solidFill>
                  <a:schemeClr val="bg1"/>
                </a:solidFill>
                <a:effectLst/>
                <a:latin typeface="Open Sans" panose="020B0606030504020204" pitchFamily="34" charset="0"/>
              </a:rPr>
            </a:br>
            <a:endParaRPr lang="en-IN" dirty="0">
              <a:solidFill>
                <a:schemeClr val="bg1"/>
              </a:solidFill>
            </a:endParaRPr>
          </a:p>
        </p:txBody>
      </p:sp>
      <p:sp>
        <p:nvSpPr>
          <p:cNvPr id="5" name="TextBox 4">
            <a:extLst>
              <a:ext uri="{FF2B5EF4-FFF2-40B4-BE49-F238E27FC236}">
                <a16:creationId xmlns:a16="http://schemas.microsoft.com/office/drawing/2014/main" id="{693AADDD-A38A-49F8-9AD0-AFFAA07494B7}"/>
              </a:ext>
            </a:extLst>
          </p:cNvPr>
          <p:cNvSpPr txBox="1"/>
          <p:nvPr/>
        </p:nvSpPr>
        <p:spPr>
          <a:xfrm>
            <a:off x="293181" y="1142915"/>
            <a:ext cx="8731076" cy="3754874"/>
          </a:xfrm>
          <a:prstGeom prst="rect">
            <a:avLst/>
          </a:prstGeom>
          <a:noFill/>
        </p:spPr>
        <p:txBody>
          <a:bodyPr wrap="square">
            <a:spAutoFit/>
          </a:bodyPr>
          <a:lstStyle/>
          <a:p>
            <a:r>
              <a:rPr lang="en-IN" dirty="0"/>
              <a:t># importing pandas module</a:t>
            </a:r>
          </a:p>
          <a:p>
            <a:r>
              <a:rPr lang="en-IN" dirty="0"/>
              <a:t>import pandas as pd</a:t>
            </a:r>
          </a:p>
          <a:p>
            <a:endParaRPr lang="en-IN" dirty="0"/>
          </a:p>
          <a:p>
            <a:r>
              <a:rPr lang="en-IN" dirty="0"/>
              <a:t># Define a dictionary containing employee data</a:t>
            </a:r>
          </a:p>
          <a:p>
            <a:r>
              <a:rPr lang="en-IN" dirty="0"/>
              <a:t>data1 = {'Name': ['Jai', '</a:t>
            </a:r>
            <a:r>
              <a:rPr lang="en-IN" dirty="0" err="1"/>
              <a:t>Princi</a:t>
            </a:r>
            <a:r>
              <a:rPr lang="en-IN" dirty="0"/>
              <a:t>', 'Gaurav', 'Anuj'],</a:t>
            </a:r>
          </a:p>
          <a:p>
            <a:r>
              <a:rPr lang="en-IN" dirty="0"/>
              <a:t>         'Age': [27, 24, 22, 32],</a:t>
            </a:r>
          </a:p>
          <a:p>
            <a:r>
              <a:rPr lang="en-IN" dirty="0"/>
              <a:t>         'Address': ['Nagpur', 'Kanpur', 'Allahabad', '</a:t>
            </a:r>
            <a:r>
              <a:rPr lang="en-IN" dirty="0" err="1"/>
              <a:t>Kannuaj</a:t>
            </a:r>
            <a:r>
              <a:rPr lang="en-IN" dirty="0"/>
              <a:t>'],</a:t>
            </a:r>
          </a:p>
          <a:p>
            <a:r>
              <a:rPr lang="en-IN" dirty="0"/>
              <a:t>         'Qualification': ['</a:t>
            </a:r>
            <a:r>
              <a:rPr lang="en-IN" dirty="0" err="1"/>
              <a:t>Msc</a:t>
            </a:r>
            <a:r>
              <a:rPr lang="en-IN" dirty="0"/>
              <a:t>', 'MA', 'MCA', '</a:t>
            </a:r>
            <a:r>
              <a:rPr lang="en-IN" dirty="0" err="1"/>
              <a:t>Phd</a:t>
            </a:r>
            <a:r>
              <a:rPr lang="en-IN" dirty="0"/>
              <a:t>'],</a:t>
            </a:r>
          </a:p>
          <a:p>
            <a:r>
              <a:rPr lang="en-IN" dirty="0"/>
              <a:t>         'Mobile No': [97, 91, 58, 76]}</a:t>
            </a:r>
          </a:p>
          <a:p>
            <a:endParaRPr lang="en-IN" dirty="0"/>
          </a:p>
          <a:p>
            <a:r>
              <a:rPr lang="en-IN" dirty="0"/>
              <a:t># Define a dictionary containing employee data</a:t>
            </a:r>
          </a:p>
          <a:p>
            <a:r>
              <a:rPr lang="en-IN" dirty="0"/>
              <a:t>data2 = {'Name': ['Gaurav', 'Anuj', 'Dhiraj', 'Hitesh'],</a:t>
            </a:r>
          </a:p>
          <a:p>
            <a:r>
              <a:rPr lang="en-IN" dirty="0"/>
              <a:t>         'Age': [22, 32, 12, 52],</a:t>
            </a:r>
          </a:p>
          <a:p>
            <a:r>
              <a:rPr lang="en-IN" dirty="0"/>
              <a:t>         'Address': ['Allahabad', '</a:t>
            </a:r>
            <a:r>
              <a:rPr lang="en-IN" dirty="0" err="1"/>
              <a:t>Kannuaj</a:t>
            </a:r>
            <a:r>
              <a:rPr lang="en-IN" dirty="0"/>
              <a:t>', 'Allahabad', '</a:t>
            </a:r>
            <a:r>
              <a:rPr lang="en-IN" dirty="0" err="1"/>
              <a:t>Kannuaj</a:t>
            </a:r>
            <a:r>
              <a:rPr lang="en-IN" dirty="0"/>
              <a:t>'],</a:t>
            </a:r>
          </a:p>
          <a:p>
            <a:r>
              <a:rPr lang="en-IN" dirty="0"/>
              <a:t>         'Qualification': ['MCA', '</a:t>
            </a:r>
            <a:r>
              <a:rPr lang="en-IN" dirty="0" err="1"/>
              <a:t>Phd</a:t>
            </a:r>
            <a:r>
              <a:rPr lang="en-IN" dirty="0"/>
              <a:t>', '</a:t>
            </a:r>
            <a:r>
              <a:rPr lang="en-IN" dirty="0" err="1"/>
              <a:t>Bcom</a:t>
            </a:r>
            <a:r>
              <a:rPr lang="en-IN" dirty="0"/>
              <a:t>', '</a:t>
            </a:r>
            <a:r>
              <a:rPr lang="en-IN" dirty="0" err="1"/>
              <a:t>B.hons</a:t>
            </a:r>
            <a:r>
              <a:rPr lang="en-IN" dirty="0"/>
              <a:t>'],</a:t>
            </a:r>
          </a:p>
          <a:p>
            <a:r>
              <a:rPr lang="en-IN" dirty="0"/>
              <a:t>         'Salary': [1000, 2000, 3000, 4000]}</a:t>
            </a:r>
          </a:p>
          <a:p>
            <a:endParaRPr lang="en-IN" dirty="0"/>
          </a:p>
        </p:txBody>
      </p:sp>
    </p:spTree>
    <p:extLst>
      <p:ext uri="{BB962C8B-B14F-4D97-AF65-F5344CB8AC3E}">
        <p14:creationId xmlns:p14="http://schemas.microsoft.com/office/powerpoint/2010/main" val="1832959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EE54F7-972A-4112-8668-855EAEAE20F1}"/>
              </a:ext>
            </a:extLst>
          </p:cNvPr>
          <p:cNvSpPr txBox="1"/>
          <p:nvPr/>
        </p:nvSpPr>
        <p:spPr>
          <a:xfrm>
            <a:off x="1262742" y="1232922"/>
            <a:ext cx="6955972" cy="2677656"/>
          </a:xfrm>
          <a:prstGeom prst="rect">
            <a:avLst/>
          </a:prstGeom>
          <a:noFill/>
        </p:spPr>
        <p:txBody>
          <a:bodyPr wrap="square">
            <a:spAutoFit/>
          </a:bodyPr>
          <a:lstStyle/>
          <a:p>
            <a:r>
              <a:rPr lang="en-IN" dirty="0"/>
              <a:t># Convert the dictionary into </a:t>
            </a:r>
            <a:r>
              <a:rPr lang="en-IN" dirty="0" err="1"/>
              <a:t>DataFrame</a:t>
            </a:r>
            <a:endParaRPr lang="en-IN" dirty="0"/>
          </a:p>
          <a:p>
            <a:r>
              <a:rPr lang="en-IN" dirty="0"/>
              <a:t>df = </a:t>
            </a:r>
            <a:r>
              <a:rPr lang="en-IN" dirty="0" err="1"/>
              <a:t>pd.DataFrame</a:t>
            </a:r>
            <a:r>
              <a:rPr lang="en-IN" dirty="0"/>
              <a:t>(data1, index=[0, 1, 2, 3])</a:t>
            </a:r>
          </a:p>
          <a:p>
            <a:endParaRPr lang="en-IN" dirty="0"/>
          </a:p>
          <a:p>
            <a:r>
              <a:rPr lang="en-IN" dirty="0"/>
              <a:t># Convert the dictionary into </a:t>
            </a:r>
            <a:r>
              <a:rPr lang="en-IN" dirty="0" err="1"/>
              <a:t>DataFrame</a:t>
            </a:r>
            <a:endParaRPr lang="en-IN" dirty="0"/>
          </a:p>
          <a:p>
            <a:r>
              <a:rPr lang="en-IN" dirty="0"/>
              <a:t>df1 = </a:t>
            </a:r>
            <a:r>
              <a:rPr lang="en-IN" dirty="0" err="1"/>
              <a:t>pd.DataFrame</a:t>
            </a:r>
            <a:r>
              <a:rPr lang="en-IN" dirty="0"/>
              <a:t>(data2, index=[2, 3, 6, 7])</a:t>
            </a:r>
          </a:p>
          <a:p>
            <a:endParaRPr lang="en-IN" dirty="0"/>
          </a:p>
          <a:p>
            <a:r>
              <a:rPr lang="en-IN" dirty="0"/>
              <a:t>print(df, "\n\n", df1)</a:t>
            </a:r>
          </a:p>
          <a:p>
            <a:r>
              <a:rPr lang="en-IN" dirty="0"/>
              <a:t># using a .</a:t>
            </a:r>
            <a:r>
              <a:rPr lang="en-IN" dirty="0" err="1"/>
              <a:t>concat</a:t>
            </a:r>
            <a:r>
              <a:rPr lang="en-IN" dirty="0"/>
              <a:t>() method</a:t>
            </a:r>
          </a:p>
          <a:p>
            <a:r>
              <a:rPr lang="en-IN" dirty="0"/>
              <a:t>frames = [df, df1]</a:t>
            </a:r>
          </a:p>
          <a:p>
            <a:endParaRPr lang="en-IN" dirty="0"/>
          </a:p>
          <a:p>
            <a:r>
              <a:rPr lang="en-IN" dirty="0"/>
              <a:t>res1 = </a:t>
            </a:r>
            <a:r>
              <a:rPr lang="en-IN" dirty="0" err="1"/>
              <a:t>pd.concat</a:t>
            </a:r>
            <a:r>
              <a:rPr lang="en-IN" dirty="0"/>
              <a:t>(frames)</a:t>
            </a:r>
          </a:p>
          <a:p>
            <a:r>
              <a:rPr lang="en-IN" dirty="0"/>
              <a:t>print(res1)</a:t>
            </a:r>
          </a:p>
        </p:txBody>
      </p:sp>
      <p:pic>
        <p:nvPicPr>
          <p:cNvPr id="6" name="Picture 5">
            <a:extLst>
              <a:ext uri="{FF2B5EF4-FFF2-40B4-BE49-F238E27FC236}">
                <a16:creationId xmlns:a16="http://schemas.microsoft.com/office/drawing/2014/main" id="{B54DBFEC-07FD-4993-951E-F1C9AD38B432}"/>
              </a:ext>
            </a:extLst>
          </p:cNvPr>
          <p:cNvPicPr>
            <a:picLocks noChangeAspect="1"/>
          </p:cNvPicPr>
          <p:nvPr/>
        </p:nvPicPr>
        <p:blipFill>
          <a:blip r:embed="rId2"/>
          <a:stretch>
            <a:fillRect/>
          </a:stretch>
        </p:blipFill>
        <p:spPr>
          <a:xfrm>
            <a:off x="5214838" y="1360714"/>
            <a:ext cx="3670625" cy="2881312"/>
          </a:xfrm>
          <a:prstGeom prst="rect">
            <a:avLst/>
          </a:prstGeom>
        </p:spPr>
      </p:pic>
    </p:spTree>
    <p:extLst>
      <p:ext uri="{BB962C8B-B14F-4D97-AF65-F5344CB8AC3E}">
        <p14:creationId xmlns:p14="http://schemas.microsoft.com/office/powerpoint/2010/main" val="417306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FE70-E719-4397-AE09-449F7807E73F}"/>
              </a:ext>
            </a:extLst>
          </p:cNvPr>
          <p:cNvSpPr>
            <a:spLocks noGrp="1"/>
          </p:cNvSpPr>
          <p:nvPr>
            <p:ph type="title"/>
          </p:nvPr>
        </p:nvSpPr>
        <p:spPr>
          <a:xfrm>
            <a:off x="551089" y="569196"/>
            <a:ext cx="8222100" cy="907500"/>
          </a:xfrm>
        </p:spPr>
        <p:txBody>
          <a:bodyPr>
            <a:normAutofit fontScale="90000"/>
          </a:bodyPr>
          <a:lstStyle/>
          <a:p>
            <a:r>
              <a:rPr lang="en-IN" b="0" i="0" dirty="0">
                <a:solidFill>
                  <a:schemeClr val="bg1"/>
                </a:solidFill>
                <a:effectLst/>
                <a:latin typeface="Open Sans" panose="020B0606030504020204" pitchFamily="34" charset="0"/>
              </a:rPr>
              <a:t>Pandas Time Series</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4" name="TextBox 3">
            <a:extLst>
              <a:ext uri="{FF2B5EF4-FFF2-40B4-BE49-F238E27FC236}">
                <a16:creationId xmlns:a16="http://schemas.microsoft.com/office/drawing/2014/main" id="{9034061C-8906-41D3-AB21-ADA7CDEDB8C0}"/>
              </a:ext>
            </a:extLst>
          </p:cNvPr>
          <p:cNvSpPr txBox="1"/>
          <p:nvPr/>
        </p:nvSpPr>
        <p:spPr>
          <a:xfrm>
            <a:off x="688015" y="1873423"/>
            <a:ext cx="7948247" cy="2677656"/>
          </a:xfrm>
          <a:prstGeom prst="rect">
            <a:avLst/>
          </a:prstGeom>
          <a:noFill/>
        </p:spPr>
        <p:txBody>
          <a:bodyPr wrap="square">
            <a:spAutoFit/>
          </a:bodyPr>
          <a:lstStyle/>
          <a:p>
            <a:r>
              <a:rPr lang="en-US" sz="2800" b="0" i="0" dirty="0">
                <a:solidFill>
                  <a:srgbClr val="273239"/>
                </a:solidFill>
                <a:effectLst/>
                <a:latin typeface="urw-din"/>
              </a:rPr>
              <a:t>We can include the date and time for every record and can fetch the records of </a:t>
            </a:r>
            <a:r>
              <a:rPr lang="en-US" sz="2800" b="0" i="0" dirty="0" err="1">
                <a:solidFill>
                  <a:srgbClr val="273239"/>
                </a:solidFill>
                <a:effectLst/>
                <a:latin typeface="urw-din"/>
              </a:rPr>
              <a:t>dataframe</a:t>
            </a:r>
            <a:r>
              <a:rPr lang="en-US" sz="2800" b="0" i="0" dirty="0">
                <a:solidFill>
                  <a:srgbClr val="273239"/>
                </a:solidFill>
                <a:effectLst/>
                <a:latin typeface="urw-din"/>
              </a:rPr>
              <a:t>. </a:t>
            </a:r>
          </a:p>
          <a:p>
            <a:endParaRPr lang="en-US" sz="2800" b="0" i="0" dirty="0">
              <a:solidFill>
                <a:srgbClr val="273239"/>
              </a:solidFill>
              <a:effectLst/>
              <a:latin typeface="urw-din"/>
            </a:endParaRPr>
          </a:p>
          <a:p>
            <a:r>
              <a:rPr lang="en-US" sz="2800" b="0" i="0" dirty="0">
                <a:solidFill>
                  <a:srgbClr val="273239"/>
                </a:solidFill>
                <a:effectLst/>
                <a:latin typeface="urw-din"/>
              </a:rPr>
              <a:t>We can find out the data within a certain range of date and time by using pandas module named </a:t>
            </a:r>
            <a:r>
              <a:rPr lang="en-US" sz="2800" b="1" i="0" dirty="0">
                <a:solidFill>
                  <a:srgbClr val="273239"/>
                </a:solidFill>
                <a:effectLst/>
                <a:latin typeface="urw-din"/>
              </a:rPr>
              <a:t>Time series</a:t>
            </a:r>
            <a:r>
              <a:rPr lang="en-US" sz="2800" b="0" i="0" dirty="0">
                <a:solidFill>
                  <a:srgbClr val="273239"/>
                </a:solidFill>
                <a:effectLst/>
                <a:latin typeface="urw-din"/>
              </a:rPr>
              <a:t>.</a:t>
            </a:r>
            <a:endParaRPr lang="en-IN" sz="2800" dirty="0"/>
          </a:p>
        </p:txBody>
      </p:sp>
    </p:spTree>
    <p:extLst>
      <p:ext uri="{BB962C8B-B14F-4D97-AF65-F5344CB8AC3E}">
        <p14:creationId xmlns:p14="http://schemas.microsoft.com/office/powerpoint/2010/main" val="53046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7C385C-926C-4565-A90F-9E2B50A3EBEB}"/>
              </a:ext>
            </a:extLst>
          </p:cNvPr>
          <p:cNvSpPr txBox="1"/>
          <p:nvPr/>
        </p:nvSpPr>
        <p:spPr>
          <a:xfrm>
            <a:off x="274320" y="1094595"/>
            <a:ext cx="9893808" cy="2246769"/>
          </a:xfrm>
          <a:prstGeom prst="rect">
            <a:avLst/>
          </a:prstGeom>
          <a:noFill/>
        </p:spPr>
        <p:txBody>
          <a:bodyPr wrap="square">
            <a:spAutoFit/>
          </a:bodyPr>
          <a:lstStyle/>
          <a:p>
            <a:r>
              <a:rPr lang="en-IN" sz="2000" b="1" dirty="0"/>
              <a:t>import pandas as pd</a:t>
            </a:r>
          </a:p>
          <a:p>
            <a:r>
              <a:rPr lang="en-IN" sz="2000" b="1" dirty="0"/>
              <a:t>from datetime import datetime</a:t>
            </a:r>
          </a:p>
          <a:p>
            <a:r>
              <a:rPr lang="en-IN" sz="2000" b="1" dirty="0"/>
              <a:t>import </a:t>
            </a:r>
            <a:r>
              <a:rPr lang="en-IN" sz="2000" b="1" dirty="0" err="1"/>
              <a:t>numpy</a:t>
            </a:r>
            <a:r>
              <a:rPr lang="en-IN" sz="2000" b="1" dirty="0"/>
              <a:t> as np</a:t>
            </a:r>
          </a:p>
          <a:p>
            <a:endParaRPr lang="en-IN" sz="2000" b="1" dirty="0"/>
          </a:p>
          <a:p>
            <a:r>
              <a:rPr lang="en-IN" sz="2000" b="1" dirty="0" err="1"/>
              <a:t>range_date</a:t>
            </a:r>
            <a:r>
              <a:rPr lang="en-IN" sz="2000" b="1" dirty="0"/>
              <a:t> = </a:t>
            </a:r>
            <a:r>
              <a:rPr lang="en-IN" sz="2000" b="1" dirty="0" err="1"/>
              <a:t>pd.date_range</a:t>
            </a:r>
            <a:r>
              <a:rPr lang="en-IN" sz="2000" b="1" dirty="0"/>
              <a:t>(start='1/1/2019', end='1/08/2019',</a:t>
            </a:r>
          </a:p>
          <a:p>
            <a:r>
              <a:rPr lang="en-IN" sz="2000" b="1" dirty="0"/>
              <a:t>                           </a:t>
            </a:r>
            <a:r>
              <a:rPr lang="en-IN" sz="2000" b="1" dirty="0" err="1"/>
              <a:t>freq</a:t>
            </a:r>
            <a:r>
              <a:rPr lang="en-IN" sz="2000" b="1" dirty="0"/>
              <a:t>='Min')</a:t>
            </a:r>
          </a:p>
          <a:p>
            <a:r>
              <a:rPr lang="en-IN" sz="2000" b="1" dirty="0"/>
              <a:t>print(</a:t>
            </a:r>
            <a:r>
              <a:rPr lang="en-IN" sz="2000" b="1" dirty="0" err="1"/>
              <a:t>range_date</a:t>
            </a:r>
            <a:r>
              <a:rPr lang="en-IN" sz="2000" b="1" dirty="0"/>
              <a:t>)</a:t>
            </a:r>
          </a:p>
        </p:txBody>
      </p:sp>
    </p:spTree>
    <p:extLst>
      <p:ext uri="{BB962C8B-B14F-4D97-AF65-F5344CB8AC3E}">
        <p14:creationId xmlns:p14="http://schemas.microsoft.com/office/powerpoint/2010/main" val="2022176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EDE6-E93C-4350-B3F3-1F925E5D8A26}"/>
              </a:ext>
            </a:extLst>
          </p:cNvPr>
          <p:cNvSpPr>
            <a:spLocks noGrp="1"/>
          </p:cNvSpPr>
          <p:nvPr>
            <p:ph type="title"/>
          </p:nvPr>
        </p:nvSpPr>
        <p:spPr>
          <a:xfrm>
            <a:off x="597981" y="592642"/>
            <a:ext cx="8222100" cy="907500"/>
          </a:xfrm>
        </p:spPr>
        <p:txBody>
          <a:bodyPr>
            <a:normAutofit fontScale="90000"/>
          </a:bodyPr>
          <a:lstStyle/>
          <a:p>
            <a:r>
              <a:rPr lang="en-IN" b="0" i="0" dirty="0">
                <a:solidFill>
                  <a:schemeClr val="bg1"/>
                </a:solidFill>
                <a:effectLst/>
                <a:latin typeface="Open Sans" panose="020B0606030504020204" pitchFamily="34" charset="0"/>
              </a:rPr>
              <a:t>EDA using Pandas</a:t>
            </a:r>
            <a:br>
              <a:rPr lang="en-IN" b="0" i="0" dirty="0">
                <a:solidFill>
                  <a:schemeClr val="bg1"/>
                </a:solidFill>
                <a:effectLst/>
                <a:latin typeface="Open Sans" panose="020B0606030504020204" pitchFamily="34" charset="0"/>
              </a:rPr>
            </a:br>
            <a:endParaRPr lang="en-IN" dirty="0">
              <a:solidFill>
                <a:schemeClr val="bg1"/>
              </a:solidFill>
            </a:endParaRPr>
          </a:p>
        </p:txBody>
      </p:sp>
      <p:sp>
        <p:nvSpPr>
          <p:cNvPr id="3" name="TextBox 2">
            <a:extLst>
              <a:ext uri="{FF2B5EF4-FFF2-40B4-BE49-F238E27FC236}">
                <a16:creationId xmlns:a16="http://schemas.microsoft.com/office/drawing/2014/main" id="{64D1BE42-51D5-44CB-B99D-727E29714A3F}"/>
              </a:ext>
            </a:extLst>
          </p:cNvPr>
          <p:cNvSpPr txBox="1"/>
          <p:nvPr/>
        </p:nvSpPr>
        <p:spPr>
          <a:xfrm>
            <a:off x="772886" y="1045029"/>
            <a:ext cx="7773133" cy="954107"/>
          </a:xfrm>
          <a:prstGeom prst="rect">
            <a:avLst/>
          </a:prstGeom>
          <a:noFill/>
        </p:spPr>
        <p:txBody>
          <a:bodyPr wrap="square" rtlCol="0">
            <a:spAutoFit/>
          </a:bodyPr>
          <a:lstStyle/>
          <a:p>
            <a:r>
              <a:rPr lang="en-US" b="0" i="0" dirty="0">
                <a:solidFill>
                  <a:srgbClr val="273239"/>
                </a:solidFill>
                <a:effectLst/>
                <a:latin typeface="urw-din"/>
              </a:rPr>
              <a:t>EDA is a phenomenon under data analysis used for gaining a better understanding of data aspects like:</a:t>
            </a:r>
            <a:br>
              <a:rPr lang="en-US" dirty="0"/>
            </a:br>
            <a:r>
              <a:rPr lang="en-US" b="0" i="0" dirty="0">
                <a:solidFill>
                  <a:srgbClr val="273239"/>
                </a:solidFill>
                <a:effectLst/>
                <a:latin typeface="urw-din"/>
              </a:rPr>
              <a:t>– main features of data</a:t>
            </a:r>
            <a:br>
              <a:rPr lang="en-US" dirty="0"/>
            </a:br>
            <a:r>
              <a:rPr lang="en-US" b="0" i="0" dirty="0">
                <a:solidFill>
                  <a:srgbClr val="273239"/>
                </a:solidFill>
                <a:effectLst/>
                <a:latin typeface="urw-din"/>
              </a:rPr>
              <a:t>– variables and relationships that hold between them</a:t>
            </a:r>
            <a:br>
              <a:rPr lang="en-US" dirty="0"/>
            </a:br>
            <a:r>
              <a:rPr lang="en-US" b="0" i="0" dirty="0">
                <a:solidFill>
                  <a:srgbClr val="273239"/>
                </a:solidFill>
                <a:effectLst/>
                <a:latin typeface="urw-din"/>
              </a:rPr>
              <a:t>– identifying which variables that are important for our problem</a:t>
            </a:r>
            <a:endParaRPr lang="en-IN" dirty="0"/>
          </a:p>
        </p:txBody>
      </p:sp>
      <p:sp>
        <p:nvSpPr>
          <p:cNvPr id="5" name="TextBox 4">
            <a:extLst>
              <a:ext uri="{FF2B5EF4-FFF2-40B4-BE49-F238E27FC236}">
                <a16:creationId xmlns:a16="http://schemas.microsoft.com/office/drawing/2014/main" id="{2B45BEA7-74BB-4A8C-B0D1-76F9EEFE16D6}"/>
              </a:ext>
            </a:extLst>
          </p:cNvPr>
          <p:cNvSpPr txBox="1"/>
          <p:nvPr/>
        </p:nvSpPr>
        <p:spPr>
          <a:xfrm>
            <a:off x="1779814" y="2263973"/>
            <a:ext cx="5584371" cy="307777"/>
          </a:xfrm>
          <a:prstGeom prst="rect">
            <a:avLst/>
          </a:prstGeom>
          <a:noFill/>
        </p:spPr>
        <p:txBody>
          <a:bodyPr wrap="square">
            <a:spAutoFit/>
          </a:bodyPr>
          <a:lstStyle/>
          <a:p>
            <a:r>
              <a:rPr lang="en-IN" u="sng" dirty="0"/>
              <a:t>https://vincentarelbundock.github.io/Rdatasets/datasets.html</a:t>
            </a:r>
          </a:p>
        </p:txBody>
      </p:sp>
      <p:sp>
        <p:nvSpPr>
          <p:cNvPr id="6" name="TextBox 5">
            <a:extLst>
              <a:ext uri="{FF2B5EF4-FFF2-40B4-BE49-F238E27FC236}">
                <a16:creationId xmlns:a16="http://schemas.microsoft.com/office/drawing/2014/main" id="{136768FC-3074-453D-AEE4-32158AC8BAFC}"/>
              </a:ext>
            </a:extLst>
          </p:cNvPr>
          <p:cNvSpPr txBox="1"/>
          <p:nvPr/>
        </p:nvSpPr>
        <p:spPr>
          <a:xfrm>
            <a:off x="1001486" y="3144365"/>
            <a:ext cx="6814457" cy="738664"/>
          </a:xfrm>
          <a:prstGeom prst="rect">
            <a:avLst/>
          </a:prstGeom>
          <a:noFill/>
        </p:spPr>
        <p:txBody>
          <a:bodyPr wrap="square" rtlCol="0">
            <a:spAutoFit/>
          </a:bodyPr>
          <a:lstStyle/>
          <a:p>
            <a:pPr marL="285750" indent="-285750">
              <a:buFont typeface="Arial" panose="020B0604020202020204" pitchFamily="34" charset="0"/>
              <a:buChar char="•"/>
            </a:pPr>
            <a:r>
              <a:rPr lang="en-US" dirty="0"/>
              <a:t>Data can be grouped</a:t>
            </a:r>
          </a:p>
          <a:p>
            <a:pPr marL="285750" indent="-285750">
              <a:buFont typeface="Arial" panose="020B0604020202020204" pitchFamily="34" charset="0"/>
              <a:buChar char="•"/>
            </a:pPr>
            <a:r>
              <a:rPr lang="en-US" dirty="0"/>
              <a:t>Data can be corelated</a:t>
            </a:r>
          </a:p>
          <a:p>
            <a:pPr marL="285750" indent="-285750">
              <a:buFont typeface="Arial" panose="020B0604020202020204" pitchFamily="34" charset="0"/>
              <a:buChar char="•"/>
            </a:pPr>
            <a:r>
              <a:rPr lang="en-US" dirty="0"/>
              <a:t>Data can be counted</a:t>
            </a:r>
            <a:endParaRPr lang="en-IN" dirty="0"/>
          </a:p>
        </p:txBody>
      </p:sp>
    </p:spTree>
    <p:extLst>
      <p:ext uri="{BB962C8B-B14F-4D97-AF65-F5344CB8AC3E}">
        <p14:creationId xmlns:p14="http://schemas.microsoft.com/office/powerpoint/2010/main" val="3382989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A92C-8079-4998-B804-8248CE383656}"/>
              </a:ext>
            </a:extLst>
          </p:cNvPr>
          <p:cNvSpPr>
            <a:spLocks noGrp="1"/>
          </p:cNvSpPr>
          <p:nvPr>
            <p:ph type="title"/>
          </p:nvPr>
        </p:nvSpPr>
        <p:spPr>
          <a:xfrm>
            <a:off x="460950" y="1260858"/>
            <a:ext cx="8222100" cy="907500"/>
          </a:xfrm>
        </p:spPr>
        <p:txBody>
          <a:bodyPr>
            <a:normAutofit fontScale="90000"/>
          </a:bodyPr>
          <a:lstStyle/>
          <a:p>
            <a:r>
              <a:rPr lang="en-US" b="0" i="0" dirty="0">
                <a:solidFill>
                  <a:schemeClr val="bg1"/>
                </a:solidFill>
                <a:effectLst/>
                <a:latin typeface="Open Sans" panose="020B0606030504020204" pitchFamily="34" charset="0"/>
              </a:rPr>
              <a:t>Exporting </a:t>
            </a:r>
            <a:r>
              <a:rPr lang="en-US" b="0" i="0" dirty="0" err="1">
                <a:solidFill>
                  <a:schemeClr val="bg1"/>
                </a:solidFill>
                <a:effectLst/>
                <a:latin typeface="Open Sans" panose="020B0606030504020204" pitchFamily="34" charset="0"/>
              </a:rPr>
              <a:t>Dataframe</a:t>
            </a:r>
            <a:r>
              <a:rPr lang="en-US" b="0" i="0" dirty="0">
                <a:solidFill>
                  <a:schemeClr val="bg1"/>
                </a:solidFill>
                <a:effectLst/>
                <a:latin typeface="Open Sans" panose="020B0606030504020204" pitchFamily="34" charset="0"/>
              </a:rPr>
              <a:t> to CSV and Excel</a:t>
            </a:r>
            <a:br>
              <a:rPr lang="en-US" b="0" i="0" dirty="0">
                <a:solidFill>
                  <a:schemeClr val="bg1"/>
                </a:solidFill>
                <a:effectLst/>
                <a:latin typeface="Open Sans" panose="020B0606030504020204" pitchFamily="34" charset="0"/>
              </a:rPr>
            </a:br>
            <a:endParaRPr lang="en-IN" dirty="0">
              <a:solidFill>
                <a:schemeClr val="bg1"/>
              </a:solidFill>
            </a:endParaRPr>
          </a:p>
        </p:txBody>
      </p:sp>
      <p:sp>
        <p:nvSpPr>
          <p:cNvPr id="5" name="TextBox 4">
            <a:extLst>
              <a:ext uri="{FF2B5EF4-FFF2-40B4-BE49-F238E27FC236}">
                <a16:creationId xmlns:a16="http://schemas.microsoft.com/office/drawing/2014/main" id="{6691DED9-107B-473E-AB95-69FB3D393FF8}"/>
              </a:ext>
            </a:extLst>
          </p:cNvPr>
          <p:cNvSpPr txBox="1"/>
          <p:nvPr/>
        </p:nvSpPr>
        <p:spPr>
          <a:xfrm>
            <a:off x="2286000" y="1313149"/>
            <a:ext cx="4572000" cy="3323987"/>
          </a:xfrm>
          <a:prstGeom prst="rect">
            <a:avLst/>
          </a:prstGeom>
          <a:noFill/>
        </p:spPr>
        <p:txBody>
          <a:bodyPr wrap="square">
            <a:spAutoFit/>
          </a:bodyPr>
          <a:lstStyle/>
          <a:p>
            <a:r>
              <a:rPr lang="en-IN" b="1" dirty="0"/>
              <a:t># importing pandas as pd</a:t>
            </a:r>
          </a:p>
          <a:p>
            <a:r>
              <a:rPr lang="en-IN" b="1" dirty="0"/>
              <a:t>import pandas as pd</a:t>
            </a:r>
          </a:p>
          <a:p>
            <a:endParaRPr lang="en-IN" b="1" dirty="0"/>
          </a:p>
          <a:p>
            <a:r>
              <a:rPr lang="en-IN" b="1" dirty="0"/>
              <a:t># list of name, degree, score</a:t>
            </a:r>
          </a:p>
          <a:p>
            <a:r>
              <a:rPr lang="en-IN" b="1" dirty="0" err="1"/>
              <a:t>nme</a:t>
            </a:r>
            <a:r>
              <a:rPr lang="en-IN" b="1" dirty="0"/>
              <a:t> = ["Priyanka", "Rohan", "Sudheer", "</a:t>
            </a:r>
            <a:r>
              <a:rPr lang="en-IN" b="1" dirty="0" err="1"/>
              <a:t>Shelen</a:t>
            </a:r>
            <a:r>
              <a:rPr lang="en-IN" b="1" dirty="0"/>
              <a:t>"]</a:t>
            </a:r>
          </a:p>
          <a:p>
            <a:r>
              <a:rPr lang="en-IN" b="1" dirty="0" err="1"/>
              <a:t>deg</a:t>
            </a:r>
            <a:r>
              <a:rPr lang="en-IN" b="1" dirty="0"/>
              <a:t> = ["MBA", "BCA", "</a:t>
            </a:r>
            <a:r>
              <a:rPr lang="en-IN" b="1" dirty="0" err="1"/>
              <a:t>M.Tech</a:t>
            </a:r>
            <a:r>
              <a:rPr lang="en-IN" b="1" dirty="0"/>
              <a:t>", "MBA"]</a:t>
            </a:r>
          </a:p>
          <a:p>
            <a:r>
              <a:rPr lang="en-IN" b="1" dirty="0" err="1"/>
              <a:t>scr</a:t>
            </a:r>
            <a:r>
              <a:rPr lang="en-IN" b="1" dirty="0"/>
              <a:t> = [90, 40, 80, 98]</a:t>
            </a:r>
          </a:p>
          <a:p>
            <a:endParaRPr lang="en-IN" b="1" dirty="0"/>
          </a:p>
          <a:p>
            <a:r>
              <a:rPr lang="en-IN" b="1" dirty="0"/>
              <a:t># dictionary of lists</a:t>
            </a:r>
          </a:p>
          <a:p>
            <a:r>
              <a:rPr lang="en-IN" b="1" dirty="0" err="1"/>
              <a:t>dict</a:t>
            </a:r>
            <a:r>
              <a:rPr lang="en-IN" b="1" dirty="0"/>
              <a:t> = {'name': </a:t>
            </a:r>
            <a:r>
              <a:rPr lang="en-IN" b="1" dirty="0" err="1"/>
              <a:t>nme</a:t>
            </a:r>
            <a:r>
              <a:rPr lang="en-IN" b="1" dirty="0"/>
              <a:t>, 'degree': </a:t>
            </a:r>
            <a:r>
              <a:rPr lang="en-IN" b="1" dirty="0" err="1"/>
              <a:t>deg</a:t>
            </a:r>
            <a:r>
              <a:rPr lang="en-IN" b="1" dirty="0"/>
              <a:t>, 'score': </a:t>
            </a:r>
            <a:r>
              <a:rPr lang="en-IN" b="1" dirty="0" err="1"/>
              <a:t>scr</a:t>
            </a:r>
            <a:r>
              <a:rPr lang="en-IN" b="1" dirty="0"/>
              <a:t>}</a:t>
            </a:r>
          </a:p>
          <a:p>
            <a:endParaRPr lang="en-IN" b="1" dirty="0"/>
          </a:p>
          <a:p>
            <a:r>
              <a:rPr lang="en-IN" b="1" dirty="0"/>
              <a:t>df = </a:t>
            </a:r>
            <a:r>
              <a:rPr lang="en-IN" b="1" dirty="0" err="1"/>
              <a:t>pd.DataFrame</a:t>
            </a:r>
            <a:r>
              <a:rPr lang="en-IN" b="1" dirty="0"/>
              <a:t>(</a:t>
            </a:r>
            <a:r>
              <a:rPr lang="en-IN" b="1" dirty="0" err="1"/>
              <a:t>dict</a:t>
            </a:r>
            <a:r>
              <a:rPr lang="en-IN" b="1" dirty="0"/>
              <a:t>)</a:t>
            </a:r>
          </a:p>
          <a:p>
            <a:endParaRPr lang="en-IN" b="1" dirty="0"/>
          </a:p>
          <a:p>
            <a:r>
              <a:rPr lang="en-IN" b="1" dirty="0"/>
              <a:t># saving the </a:t>
            </a:r>
            <a:r>
              <a:rPr lang="en-IN" b="1" dirty="0" err="1"/>
              <a:t>dataframe</a:t>
            </a:r>
            <a:endParaRPr lang="en-IN" b="1" dirty="0"/>
          </a:p>
          <a:p>
            <a:r>
              <a:rPr lang="en-IN" b="1" dirty="0" err="1"/>
              <a:t>df.to_csv</a:t>
            </a:r>
            <a:r>
              <a:rPr lang="en-IN" b="1" dirty="0"/>
              <a:t>('file1.csv')</a:t>
            </a:r>
          </a:p>
        </p:txBody>
      </p:sp>
    </p:spTree>
    <p:extLst>
      <p:ext uri="{BB962C8B-B14F-4D97-AF65-F5344CB8AC3E}">
        <p14:creationId xmlns:p14="http://schemas.microsoft.com/office/powerpoint/2010/main" val="1327384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D4D7-E203-47F2-B18E-CD915FB8BE15}"/>
              </a:ext>
            </a:extLst>
          </p:cNvPr>
          <p:cNvSpPr>
            <a:spLocks noGrp="1"/>
          </p:cNvSpPr>
          <p:nvPr>
            <p:ph type="title"/>
          </p:nvPr>
        </p:nvSpPr>
        <p:spPr>
          <a:xfrm>
            <a:off x="460950" y="103575"/>
            <a:ext cx="8222100" cy="907500"/>
          </a:xfrm>
        </p:spPr>
        <p:txBody>
          <a:bodyPr>
            <a:normAutofit fontScale="90000"/>
          </a:bodyPr>
          <a:lstStyle/>
          <a:p>
            <a:r>
              <a:rPr lang="en-US" b="1" dirty="0">
                <a:solidFill>
                  <a:schemeClr val="bg1"/>
                </a:solidFill>
              </a:rPr>
              <a:t>Head and tail method</a:t>
            </a:r>
            <a:endParaRPr lang="en-IN" b="1" dirty="0">
              <a:solidFill>
                <a:schemeClr val="bg1"/>
              </a:solidFill>
            </a:endParaRPr>
          </a:p>
        </p:txBody>
      </p:sp>
      <p:sp>
        <p:nvSpPr>
          <p:cNvPr id="5" name="TextBox 4">
            <a:extLst>
              <a:ext uri="{FF2B5EF4-FFF2-40B4-BE49-F238E27FC236}">
                <a16:creationId xmlns:a16="http://schemas.microsoft.com/office/drawing/2014/main" id="{5C071D1E-3DE9-43F1-9F5A-199E4E83933E}"/>
              </a:ext>
            </a:extLst>
          </p:cNvPr>
          <p:cNvSpPr txBox="1"/>
          <p:nvPr/>
        </p:nvSpPr>
        <p:spPr>
          <a:xfrm>
            <a:off x="1696791" y="1777745"/>
            <a:ext cx="5750417" cy="2246769"/>
          </a:xfrm>
          <a:prstGeom prst="rect">
            <a:avLst/>
          </a:prstGeom>
          <a:noFill/>
        </p:spPr>
        <p:txBody>
          <a:bodyPr wrap="square">
            <a:spAutoFit/>
          </a:bodyPr>
          <a:lstStyle/>
          <a:p>
            <a:r>
              <a:rPr lang="en-IN" dirty="0"/>
              <a:t># import pandas module</a:t>
            </a:r>
          </a:p>
          <a:p>
            <a:r>
              <a:rPr lang="en-IN" dirty="0"/>
              <a:t>import pandas as pd</a:t>
            </a:r>
          </a:p>
          <a:p>
            <a:r>
              <a:rPr lang="en-IN" dirty="0"/>
              <a:t># making </a:t>
            </a:r>
            <a:r>
              <a:rPr lang="en-IN" dirty="0" err="1"/>
              <a:t>dataframe</a:t>
            </a:r>
            <a:endParaRPr lang="en-IN" dirty="0"/>
          </a:p>
          <a:p>
            <a:r>
              <a:rPr lang="en-IN" dirty="0"/>
              <a:t>df = </a:t>
            </a:r>
            <a:r>
              <a:rPr lang="en-IN" dirty="0" err="1"/>
              <a:t>pd.read_csv</a:t>
            </a:r>
            <a:r>
              <a:rPr lang="en-IN" dirty="0"/>
              <a:t>("myexcel.csv")</a:t>
            </a:r>
          </a:p>
          <a:p>
            <a:r>
              <a:rPr lang="en-IN" dirty="0"/>
              <a:t># reshape the </a:t>
            </a:r>
            <a:r>
              <a:rPr lang="en-IN" dirty="0" err="1"/>
              <a:t>dataframe</a:t>
            </a:r>
            <a:r>
              <a:rPr lang="en-IN" dirty="0"/>
              <a:t> using stack() method</a:t>
            </a:r>
          </a:p>
          <a:p>
            <a:r>
              <a:rPr lang="en-IN" dirty="0" err="1"/>
              <a:t>df_stacked</a:t>
            </a:r>
            <a:r>
              <a:rPr lang="en-IN" dirty="0"/>
              <a:t> = </a:t>
            </a:r>
            <a:r>
              <a:rPr lang="en-IN" dirty="0" err="1"/>
              <a:t>df.stack</a:t>
            </a:r>
            <a:r>
              <a:rPr lang="en-IN" dirty="0"/>
              <a:t>()</a:t>
            </a:r>
          </a:p>
          <a:p>
            <a:r>
              <a:rPr lang="en-IN" dirty="0"/>
              <a:t>print(</a:t>
            </a:r>
            <a:r>
              <a:rPr lang="en-IN" dirty="0" err="1"/>
              <a:t>df_stacked.head</a:t>
            </a:r>
            <a:r>
              <a:rPr lang="en-IN" dirty="0"/>
              <a:t>(26))</a:t>
            </a:r>
          </a:p>
          <a:p>
            <a:r>
              <a:rPr lang="en-IN" dirty="0"/>
              <a:t># unstack() method</a:t>
            </a:r>
          </a:p>
          <a:p>
            <a:r>
              <a:rPr lang="en-IN" dirty="0" err="1"/>
              <a:t>df_unstacked</a:t>
            </a:r>
            <a:r>
              <a:rPr lang="en-IN" dirty="0"/>
              <a:t> = </a:t>
            </a:r>
            <a:r>
              <a:rPr lang="en-IN" dirty="0" err="1"/>
              <a:t>df_stacked.unstack</a:t>
            </a:r>
            <a:r>
              <a:rPr lang="en-IN" dirty="0"/>
              <a:t>()</a:t>
            </a:r>
          </a:p>
          <a:p>
            <a:r>
              <a:rPr lang="en-IN" dirty="0"/>
              <a:t>print(</a:t>
            </a:r>
            <a:r>
              <a:rPr lang="en-IN" dirty="0" err="1"/>
              <a:t>df_unstacked.head</a:t>
            </a:r>
            <a:r>
              <a:rPr lang="en-IN" dirty="0"/>
              <a:t>(10))</a:t>
            </a:r>
          </a:p>
        </p:txBody>
      </p:sp>
    </p:spTree>
    <p:extLst>
      <p:ext uri="{BB962C8B-B14F-4D97-AF65-F5344CB8AC3E}">
        <p14:creationId xmlns:p14="http://schemas.microsoft.com/office/powerpoint/2010/main" val="274451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24031-8BB3-40FB-AA09-29825B738255}"/>
              </a:ext>
            </a:extLst>
          </p:cNvPr>
          <p:cNvSpPr txBox="1"/>
          <p:nvPr/>
        </p:nvSpPr>
        <p:spPr>
          <a:xfrm>
            <a:off x="832338" y="371147"/>
            <a:ext cx="7479323"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273239"/>
                </a:solidFill>
                <a:latin typeface="urw-din"/>
              </a:rPr>
              <a:t>Open-source library that is built on top of NumPy library.</a:t>
            </a:r>
          </a:p>
          <a:p>
            <a:pPr marL="342900" indent="-342900" algn="just">
              <a:buFont typeface="Arial" panose="020B0604020202020204" pitchFamily="34" charset="0"/>
              <a:buChar char="•"/>
            </a:pPr>
            <a:r>
              <a:rPr lang="en-US" sz="2400" dirty="0">
                <a:solidFill>
                  <a:srgbClr val="273239"/>
                </a:solidFill>
                <a:latin typeface="urw-din"/>
              </a:rPr>
              <a:t>Offers various data structures and operations </a:t>
            </a:r>
            <a:r>
              <a:rPr lang="en-US" sz="2400" b="0" i="0" dirty="0">
                <a:solidFill>
                  <a:srgbClr val="273239"/>
                </a:solidFill>
                <a:effectLst/>
                <a:latin typeface="urw-din"/>
              </a:rPr>
              <a:t>for manipulating numerical data and time series</a:t>
            </a:r>
            <a:endParaRPr lang="en-US" sz="1800" dirty="0">
              <a:solidFill>
                <a:srgbClr val="273239"/>
              </a:solidFill>
              <a:latin typeface="urw-din"/>
            </a:endParaRPr>
          </a:p>
          <a:p>
            <a:pPr marL="342900" indent="-342900" algn="just">
              <a:buFont typeface="Arial" panose="020B0604020202020204" pitchFamily="34" charset="0"/>
              <a:buChar char="•"/>
            </a:pPr>
            <a:r>
              <a:rPr lang="en-US" sz="2400" dirty="0">
                <a:solidFill>
                  <a:srgbClr val="273239"/>
                </a:solidFill>
                <a:latin typeface="urw-din"/>
              </a:rPr>
              <a:t>P</a:t>
            </a:r>
            <a:r>
              <a:rPr lang="en-US" sz="2400" b="0" i="0" dirty="0">
                <a:solidFill>
                  <a:srgbClr val="273239"/>
                </a:solidFill>
                <a:effectLst/>
                <a:latin typeface="urw-din"/>
              </a:rPr>
              <a:t>opular for importing and analyzing data much easier.</a:t>
            </a:r>
            <a:endParaRPr lang="en-US" sz="1800" b="0" i="0" dirty="0">
              <a:solidFill>
                <a:srgbClr val="273239"/>
              </a:solidFill>
              <a:effectLst/>
              <a:latin typeface="urw-din"/>
            </a:endParaRPr>
          </a:p>
          <a:p>
            <a:pPr marL="342900" indent="-342900" algn="just">
              <a:buFont typeface="Arial" panose="020B0604020202020204" pitchFamily="34" charset="0"/>
              <a:buChar char="•"/>
            </a:pPr>
            <a:r>
              <a:rPr lang="en-US" sz="2400" b="0" i="0" dirty="0">
                <a:solidFill>
                  <a:srgbClr val="273239"/>
                </a:solidFill>
                <a:effectLst/>
                <a:latin typeface="urw-din"/>
              </a:rPr>
              <a:t>Pandas is fast and it has high-performance &amp; productivity for users.</a:t>
            </a:r>
          </a:p>
          <a:p>
            <a:pPr marL="342900" indent="-342900" algn="just">
              <a:buFont typeface="Arial" panose="020B0604020202020204" pitchFamily="34" charset="0"/>
              <a:buChar char="•"/>
            </a:pPr>
            <a:r>
              <a:rPr lang="en-US" sz="2400" dirty="0">
                <a:solidFill>
                  <a:srgbClr val="273239"/>
                </a:solidFill>
                <a:latin typeface="urw-din"/>
              </a:rPr>
              <a:t>Pandas is derived from the word Panel Data – an Econometrics from Multidimensional data.</a:t>
            </a:r>
            <a:endParaRPr lang="en-IN" sz="2400" dirty="0">
              <a:solidFill>
                <a:srgbClr val="273239"/>
              </a:solidFill>
              <a:latin typeface="urw-din"/>
            </a:endParaRPr>
          </a:p>
        </p:txBody>
      </p:sp>
    </p:spTree>
    <p:extLst>
      <p:ext uri="{BB962C8B-B14F-4D97-AF65-F5344CB8AC3E}">
        <p14:creationId xmlns:p14="http://schemas.microsoft.com/office/powerpoint/2010/main" val="2014793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idx="4294967295"/>
          </p:nvPr>
        </p:nvSpPr>
        <p:spPr>
          <a:xfrm>
            <a:off x="2306475" y="1956294"/>
            <a:ext cx="4626300" cy="888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sz="5300" b="1">
                <a:solidFill>
                  <a:srgbClr val="243168"/>
                </a:solidFill>
                <a:latin typeface="Montserrat"/>
                <a:ea typeface="Montserrat"/>
                <a:cs typeface="Montserrat"/>
                <a:sym typeface="Montserrat"/>
              </a:rPr>
              <a:t>THANK YOU</a:t>
            </a:r>
            <a:endParaRPr sz="5300" b="1">
              <a:solidFill>
                <a:srgbClr val="243168"/>
              </a:solidFill>
              <a:latin typeface="Montserrat"/>
              <a:ea typeface="Montserrat"/>
              <a:cs typeface="Montserrat"/>
              <a:sym typeface="Montserrat"/>
            </a:endParaRPr>
          </a:p>
        </p:txBody>
      </p:sp>
      <p:sp>
        <p:nvSpPr>
          <p:cNvPr id="366" name="Google Shape;366;p44">
            <a:hlinkClick r:id="rId3"/>
          </p:cNvPr>
          <p:cNvSpPr/>
          <p:nvPr/>
        </p:nvSpPr>
        <p:spPr>
          <a:xfrm>
            <a:off x="2582638" y="3317000"/>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nvGrpSpPr>
          <p:cNvPr id="367" name="Google Shape;367;p44"/>
          <p:cNvGrpSpPr/>
          <p:nvPr/>
        </p:nvGrpSpPr>
        <p:grpSpPr>
          <a:xfrm>
            <a:off x="3788788" y="3316999"/>
            <a:ext cx="338366" cy="338332"/>
            <a:chOff x="812101" y="2571761"/>
            <a:chExt cx="417066" cy="417024"/>
          </a:xfrm>
        </p:grpSpPr>
        <p:sp>
          <p:nvSpPr>
            <p:cNvPr id="368" name="Google Shape;368;p44"/>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69" name="Google Shape;369;p44"/>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70" name="Google Shape;370;p44"/>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71" name="Google Shape;371;p44"/>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grpSp>
      <p:grpSp>
        <p:nvGrpSpPr>
          <p:cNvPr id="372" name="Google Shape;372;p44"/>
          <p:cNvGrpSpPr/>
          <p:nvPr/>
        </p:nvGrpSpPr>
        <p:grpSpPr>
          <a:xfrm>
            <a:off x="4994983" y="3316986"/>
            <a:ext cx="338332" cy="338332"/>
            <a:chOff x="1323129" y="2571761"/>
            <a:chExt cx="417024" cy="417024"/>
          </a:xfrm>
        </p:grpSpPr>
        <p:sp>
          <p:nvSpPr>
            <p:cNvPr id="373" name="Google Shape;373;p44"/>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74" name="Google Shape;374;p44"/>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75" name="Google Shape;375;p44"/>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76" name="Google Shape;376;p44"/>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sp>
        <p:nvSpPr>
          <p:cNvPr id="377" name="Google Shape;377;p44">
            <a:hlinkClick r:id="rId4"/>
          </p:cNvPr>
          <p:cNvSpPr/>
          <p:nvPr/>
        </p:nvSpPr>
        <p:spPr>
          <a:xfrm>
            <a:off x="6221328" y="3347519"/>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pic>
        <p:nvPicPr>
          <p:cNvPr id="378" name="Google Shape;378;p44"/>
          <p:cNvPicPr preferRelativeResize="0"/>
          <p:nvPr/>
        </p:nvPicPr>
        <p:blipFill rotWithShape="1">
          <a:blip r:embed="rId5">
            <a:alphaModFix/>
          </a:blip>
          <a:srcRect l="-2426" t="-17515" r="-4012" b="-5485"/>
          <a:stretch/>
        </p:blipFill>
        <p:spPr>
          <a:xfrm>
            <a:off x="2724650" y="782750"/>
            <a:ext cx="3505198" cy="967251"/>
          </a:xfrm>
          <a:prstGeom prst="rect">
            <a:avLst/>
          </a:prstGeom>
          <a:noFill/>
          <a:ln>
            <a:noFill/>
          </a:ln>
        </p:spPr>
      </p:pic>
      <p:sp>
        <p:nvSpPr>
          <p:cNvPr id="379" name="Google Shape;379;p44"/>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80" name="Google Shape;380;p44"/>
          <p:cNvGrpSpPr/>
          <p:nvPr/>
        </p:nvGrpSpPr>
        <p:grpSpPr>
          <a:xfrm>
            <a:off x="0" y="5000700"/>
            <a:ext cx="9144000" cy="142800"/>
            <a:chOff x="0" y="0"/>
            <a:chExt cx="9144000" cy="142800"/>
          </a:xfrm>
        </p:grpSpPr>
        <p:sp>
          <p:nvSpPr>
            <p:cNvPr id="381" name="Google Shape;381;p44"/>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82" name="Google Shape;382;p44"/>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83" name="Google Shape;383;p44"/>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84" name="Google Shape;384;p44"/>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85" name="Google Shape;385;p44"/>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D7E4-2E43-4E6D-837F-C57121F8D13B}"/>
              </a:ext>
            </a:extLst>
          </p:cNvPr>
          <p:cNvSpPr>
            <a:spLocks noGrp="1"/>
          </p:cNvSpPr>
          <p:nvPr>
            <p:ph type="title"/>
          </p:nvPr>
        </p:nvSpPr>
        <p:spPr>
          <a:xfrm>
            <a:off x="832442" y="0"/>
            <a:ext cx="8222100" cy="907500"/>
          </a:xfrm>
        </p:spPr>
        <p:txBody>
          <a:bodyPr>
            <a:normAutofit fontScale="90000"/>
          </a:bodyPr>
          <a:lstStyle/>
          <a:p>
            <a:r>
              <a:rPr lang="en-US" dirty="0">
                <a:solidFill>
                  <a:schemeClr val="bg1"/>
                </a:solidFill>
              </a:rPr>
              <a:t>Need of Pandas?</a:t>
            </a:r>
            <a:endParaRPr lang="en-IN" dirty="0">
              <a:solidFill>
                <a:schemeClr val="bg1"/>
              </a:solidFill>
            </a:endParaRPr>
          </a:p>
        </p:txBody>
      </p:sp>
      <p:sp>
        <p:nvSpPr>
          <p:cNvPr id="3" name="TextBox 2">
            <a:extLst>
              <a:ext uri="{FF2B5EF4-FFF2-40B4-BE49-F238E27FC236}">
                <a16:creationId xmlns:a16="http://schemas.microsoft.com/office/drawing/2014/main" id="{1CB083A0-ACE8-4834-A032-DA3FDD50BB64}"/>
              </a:ext>
            </a:extLst>
          </p:cNvPr>
          <p:cNvSpPr txBox="1"/>
          <p:nvPr/>
        </p:nvSpPr>
        <p:spPr>
          <a:xfrm>
            <a:off x="574431" y="1230923"/>
            <a:ext cx="8311661" cy="3139321"/>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000000"/>
                </a:solidFill>
                <a:effectLst/>
                <a:latin typeface="Arial" panose="020B0604020202020204" pitchFamily="34" charset="0"/>
              </a:rPr>
              <a:t>In 2008, developer Wes McKinney started developing pandas when in need of high performance, flexible tool for analysis of data.</a:t>
            </a:r>
          </a:p>
          <a:p>
            <a:pPr marL="285750" indent="-285750">
              <a:buFont typeface="Arial" panose="020B0604020202020204" pitchFamily="34" charset="0"/>
              <a:buChar char="•"/>
            </a:pPr>
            <a:r>
              <a:rPr lang="en-US" sz="1800" b="0" i="0" dirty="0">
                <a:solidFill>
                  <a:srgbClr val="000000"/>
                </a:solidFill>
                <a:effectLst/>
                <a:latin typeface="Arial" panose="020B0604020202020204" pitchFamily="34" charset="0"/>
              </a:rPr>
              <a:t>Prior to Pandas, Python was majorly used for data munging and preparation. </a:t>
            </a:r>
          </a:p>
          <a:p>
            <a:pPr marL="285750" indent="-285750">
              <a:buFont typeface="Arial" panose="020B0604020202020204" pitchFamily="34" charset="0"/>
              <a:buChar char="•"/>
            </a:pPr>
            <a:r>
              <a:rPr lang="en-US" sz="1800" b="0" i="0" dirty="0">
                <a:solidFill>
                  <a:srgbClr val="000000"/>
                </a:solidFill>
                <a:effectLst/>
                <a:latin typeface="Arial" panose="020B0604020202020204" pitchFamily="34" charset="0"/>
              </a:rPr>
              <a:t>It had very little contribution towards data analysis. </a:t>
            </a:r>
          </a:p>
          <a:p>
            <a:pPr marL="285750" indent="-285750">
              <a:buFont typeface="Arial" panose="020B0604020202020204" pitchFamily="34" charset="0"/>
              <a:buChar char="•"/>
            </a:pPr>
            <a:r>
              <a:rPr lang="en-US" sz="1800" b="0" i="0" dirty="0">
                <a:solidFill>
                  <a:srgbClr val="000000"/>
                </a:solidFill>
                <a:effectLst/>
                <a:latin typeface="Arial" panose="020B0604020202020204" pitchFamily="34" charset="0"/>
              </a:rPr>
              <a:t>Pandas solved this problem. </a:t>
            </a:r>
          </a:p>
          <a:p>
            <a:pPr marL="285750" indent="-285750">
              <a:buFont typeface="Arial" panose="020B0604020202020204" pitchFamily="34" charset="0"/>
              <a:buChar char="•"/>
            </a:pPr>
            <a:r>
              <a:rPr lang="en-US" sz="1800" b="0" i="0" dirty="0">
                <a:solidFill>
                  <a:srgbClr val="000000"/>
                </a:solidFill>
                <a:effectLst/>
                <a:latin typeface="Arial" panose="020B0604020202020204" pitchFamily="34" charset="0"/>
              </a:rPr>
              <a:t>Using Pandas, we can accomplish five typical steps in the processing and analysis of data, regardless of the origin of data — load, prepare, manipulate, model, and analyze.</a:t>
            </a:r>
          </a:p>
          <a:p>
            <a:pPr marL="285750" indent="-285750">
              <a:buFont typeface="Arial" panose="020B0604020202020204" pitchFamily="34" charset="0"/>
              <a:buChar char="•"/>
            </a:pPr>
            <a:r>
              <a:rPr lang="en-US" sz="1800" dirty="0">
                <a:latin typeface="Arial" panose="020B0604020202020204" pitchFamily="34" charset="0"/>
              </a:rPr>
              <a:t>Python with Pandas is used in a wide range of fields including academic and commercial domains including finance, economics, Statistics, analytics, </a:t>
            </a:r>
            <a:r>
              <a:rPr lang="en-US" sz="1800" dirty="0" err="1">
                <a:latin typeface="Arial" panose="020B0604020202020204" pitchFamily="34" charset="0"/>
              </a:rPr>
              <a:t>etc</a:t>
            </a:r>
            <a:endParaRPr lang="en-US" sz="1800" dirty="0">
              <a:latin typeface="Arial" panose="020B0604020202020204" pitchFamily="34" charset="0"/>
            </a:endParaRP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54040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2AF1-2FA8-4B63-A736-D4B3C39F9CA3}"/>
              </a:ext>
            </a:extLst>
          </p:cNvPr>
          <p:cNvSpPr>
            <a:spLocks noGrp="1"/>
          </p:cNvSpPr>
          <p:nvPr>
            <p:ph type="title"/>
          </p:nvPr>
        </p:nvSpPr>
        <p:spPr>
          <a:xfrm>
            <a:off x="460950" y="0"/>
            <a:ext cx="8222100" cy="907500"/>
          </a:xfrm>
        </p:spPr>
        <p:txBody>
          <a:bodyPr>
            <a:normAutofit fontScale="90000"/>
          </a:bodyPr>
          <a:lstStyle/>
          <a:p>
            <a:r>
              <a:rPr lang="en-US" dirty="0">
                <a:solidFill>
                  <a:schemeClr val="bg1"/>
                </a:solidFill>
              </a:rPr>
              <a:t>Panda Data Structures</a:t>
            </a:r>
            <a:endParaRPr lang="en-IN" dirty="0">
              <a:solidFill>
                <a:schemeClr val="bg1"/>
              </a:solidFill>
            </a:endParaRPr>
          </a:p>
        </p:txBody>
      </p:sp>
      <p:sp>
        <p:nvSpPr>
          <p:cNvPr id="3" name="TextBox 2">
            <a:extLst>
              <a:ext uri="{FF2B5EF4-FFF2-40B4-BE49-F238E27FC236}">
                <a16:creationId xmlns:a16="http://schemas.microsoft.com/office/drawing/2014/main" id="{96A54CAA-EC7C-46D2-B681-6113AB555C56}"/>
              </a:ext>
            </a:extLst>
          </p:cNvPr>
          <p:cNvSpPr txBox="1"/>
          <p:nvPr/>
        </p:nvSpPr>
        <p:spPr>
          <a:xfrm>
            <a:off x="773723" y="1082735"/>
            <a:ext cx="8088923" cy="3970318"/>
          </a:xfrm>
          <a:prstGeom prst="rect">
            <a:avLst/>
          </a:prstGeom>
          <a:noFill/>
        </p:spPr>
        <p:txBody>
          <a:bodyPr wrap="square" rtlCol="0">
            <a:spAutoFit/>
          </a:bodyPr>
          <a:lstStyle/>
          <a:p>
            <a:pPr algn="just"/>
            <a:r>
              <a:rPr lang="en-US" sz="1800" dirty="0">
                <a:latin typeface="Arial" panose="020B0604020202020204" pitchFamily="34" charset="0"/>
              </a:rPr>
              <a:t>Pandas deals with the following three data structures −</a:t>
            </a:r>
          </a:p>
          <a:p>
            <a:pPr algn="l">
              <a:buFont typeface="Arial" panose="020B0604020202020204" pitchFamily="34" charset="0"/>
              <a:buChar char="•"/>
            </a:pPr>
            <a:r>
              <a:rPr lang="en-US" sz="1800" dirty="0">
                <a:latin typeface="Arial" panose="020B0604020202020204" pitchFamily="34" charset="0"/>
              </a:rPr>
              <a:t>Series</a:t>
            </a:r>
          </a:p>
          <a:p>
            <a:pPr algn="l">
              <a:buFont typeface="Arial" panose="020B0604020202020204" pitchFamily="34" charset="0"/>
              <a:buChar char="•"/>
            </a:pPr>
            <a:r>
              <a:rPr lang="en-US" sz="1800" dirty="0" err="1">
                <a:latin typeface="Arial" panose="020B0604020202020204" pitchFamily="34" charset="0"/>
              </a:rPr>
              <a:t>DataFrame</a:t>
            </a:r>
            <a:endParaRPr lang="en-US" sz="1800" dirty="0">
              <a:latin typeface="Arial" panose="020B0604020202020204" pitchFamily="34" charset="0"/>
            </a:endParaRPr>
          </a:p>
          <a:p>
            <a:pPr algn="l">
              <a:buFont typeface="Arial" panose="020B0604020202020204" pitchFamily="34" charset="0"/>
              <a:buChar char="•"/>
            </a:pPr>
            <a:r>
              <a:rPr lang="en-US" sz="1800" dirty="0">
                <a:latin typeface="Arial" panose="020B0604020202020204" pitchFamily="34" charset="0"/>
              </a:rPr>
              <a:t>Panel</a:t>
            </a:r>
          </a:p>
          <a:p>
            <a:endParaRPr lang="en-IN" sz="1800" dirty="0">
              <a:latin typeface="Arial" panose="020B0604020202020204" pitchFamily="34" charset="0"/>
            </a:endParaRPr>
          </a:p>
          <a:p>
            <a:endParaRPr lang="en-IN" sz="1800" dirty="0">
              <a:latin typeface="Arial" panose="020B0604020202020204" pitchFamily="34" charset="0"/>
            </a:endParaRPr>
          </a:p>
          <a:p>
            <a:r>
              <a:rPr lang="en-US" sz="1800" dirty="0">
                <a:latin typeface="Arial" panose="020B0604020202020204" pitchFamily="34" charset="0"/>
              </a:rPr>
              <a:t>These data structures are built on top of </a:t>
            </a:r>
            <a:r>
              <a:rPr lang="en-US" sz="1800" dirty="0" err="1">
                <a:latin typeface="Arial" panose="020B0604020202020204" pitchFamily="34" charset="0"/>
              </a:rPr>
              <a:t>Numpy</a:t>
            </a:r>
            <a:r>
              <a:rPr lang="en-US" sz="1800" dirty="0">
                <a:latin typeface="Arial" panose="020B0604020202020204" pitchFamily="34" charset="0"/>
              </a:rPr>
              <a:t> array, which means they are fast.</a:t>
            </a:r>
            <a:endParaRPr lang="en-IN" sz="1800" dirty="0">
              <a:latin typeface="Arial" panose="020B0604020202020204" pitchFamily="34" charset="0"/>
            </a:endParaRPr>
          </a:p>
          <a:p>
            <a:endParaRPr lang="en-IN" sz="1800" dirty="0">
              <a:latin typeface="Arial" panose="020B0604020202020204" pitchFamily="34" charset="0"/>
            </a:endParaRPr>
          </a:p>
          <a:p>
            <a:r>
              <a:rPr lang="en-US" sz="1800" dirty="0">
                <a:latin typeface="Arial" panose="020B0604020202020204" pitchFamily="34" charset="0"/>
              </a:rPr>
              <a:t>The best way to think of these data structures is that the higher dimensional data structure is a container of its lower dimensional data structure. </a:t>
            </a:r>
          </a:p>
          <a:p>
            <a:endParaRPr lang="en-US" sz="1800" dirty="0">
              <a:latin typeface="Arial" panose="020B0604020202020204" pitchFamily="34" charset="0"/>
            </a:endParaRPr>
          </a:p>
          <a:p>
            <a:r>
              <a:rPr lang="en-US" sz="1800" dirty="0">
                <a:latin typeface="Arial" panose="020B0604020202020204" pitchFamily="34" charset="0"/>
              </a:rPr>
              <a:t>For example, </a:t>
            </a:r>
            <a:r>
              <a:rPr lang="en-US" sz="1800" dirty="0" err="1">
                <a:latin typeface="Arial" panose="020B0604020202020204" pitchFamily="34" charset="0"/>
              </a:rPr>
              <a:t>DataFrame</a:t>
            </a:r>
            <a:r>
              <a:rPr lang="en-US" sz="1800" dirty="0">
                <a:latin typeface="Arial" panose="020B0604020202020204" pitchFamily="34" charset="0"/>
              </a:rPr>
              <a:t> is a container of Series, Panel is a container of </a:t>
            </a:r>
            <a:r>
              <a:rPr lang="en-US" sz="1800" dirty="0" err="1">
                <a:latin typeface="Arial" panose="020B0604020202020204" pitchFamily="34" charset="0"/>
              </a:rPr>
              <a:t>DataFrame</a:t>
            </a:r>
            <a:r>
              <a:rPr lang="en-US" sz="1800" dirty="0">
                <a:latin typeface="Arial" panose="020B0604020202020204" pitchFamily="34" charset="0"/>
              </a:rPr>
              <a:t>.</a:t>
            </a:r>
            <a:endParaRPr lang="en-IN" sz="1800" dirty="0">
              <a:latin typeface="Arial" panose="020B0604020202020204" pitchFamily="34" charset="0"/>
            </a:endParaRPr>
          </a:p>
        </p:txBody>
      </p:sp>
    </p:spTree>
    <p:extLst>
      <p:ext uri="{BB962C8B-B14F-4D97-AF65-F5344CB8AC3E}">
        <p14:creationId xmlns:p14="http://schemas.microsoft.com/office/powerpoint/2010/main" val="28928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B0DF-F0B5-4403-A4FF-A2E55B3A28B3}"/>
              </a:ext>
            </a:extLst>
          </p:cNvPr>
          <p:cNvSpPr>
            <a:spLocks noGrp="1"/>
          </p:cNvSpPr>
          <p:nvPr>
            <p:ph type="title"/>
          </p:nvPr>
        </p:nvSpPr>
        <p:spPr/>
        <p:txBody>
          <a:bodyPr>
            <a:normAutofit fontScale="90000"/>
          </a:bodyPr>
          <a:lstStyle/>
          <a:p>
            <a:endParaRPr lang="en-IN"/>
          </a:p>
        </p:txBody>
      </p:sp>
      <p:pic>
        <p:nvPicPr>
          <p:cNvPr id="4" name="Picture 3">
            <a:extLst>
              <a:ext uri="{FF2B5EF4-FFF2-40B4-BE49-F238E27FC236}">
                <a16:creationId xmlns:a16="http://schemas.microsoft.com/office/drawing/2014/main" id="{FEA017AB-B1E1-428B-9FD0-56F7E1EA0392}"/>
              </a:ext>
            </a:extLst>
          </p:cNvPr>
          <p:cNvPicPr>
            <a:picLocks noChangeAspect="1"/>
          </p:cNvPicPr>
          <p:nvPr/>
        </p:nvPicPr>
        <p:blipFill>
          <a:blip r:embed="rId2"/>
          <a:stretch>
            <a:fillRect/>
          </a:stretch>
        </p:blipFill>
        <p:spPr>
          <a:xfrm>
            <a:off x="255010" y="1057749"/>
            <a:ext cx="8673580" cy="2658466"/>
          </a:xfrm>
          <a:prstGeom prst="rect">
            <a:avLst/>
          </a:prstGeom>
        </p:spPr>
      </p:pic>
    </p:spTree>
    <p:extLst>
      <p:ext uri="{BB962C8B-B14F-4D97-AF65-F5344CB8AC3E}">
        <p14:creationId xmlns:p14="http://schemas.microsoft.com/office/powerpoint/2010/main" val="246024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FF42-F001-4EE9-9C7F-A716DD383310}"/>
              </a:ext>
            </a:extLst>
          </p:cNvPr>
          <p:cNvSpPr>
            <a:spLocks noGrp="1"/>
          </p:cNvSpPr>
          <p:nvPr>
            <p:ph type="title"/>
          </p:nvPr>
        </p:nvSpPr>
        <p:spPr>
          <a:xfrm>
            <a:off x="460950" y="-251420"/>
            <a:ext cx="8222100" cy="907500"/>
          </a:xfrm>
        </p:spPr>
        <p:txBody>
          <a:bodyPr>
            <a:normAutofit fontScale="90000"/>
          </a:bodyPr>
          <a:lstStyle/>
          <a:p>
            <a:r>
              <a:rPr lang="en-US" dirty="0">
                <a:solidFill>
                  <a:schemeClr val="bg1"/>
                </a:solidFill>
              </a:rPr>
              <a:t>Series </a:t>
            </a:r>
            <a:endParaRPr lang="en-IN" dirty="0">
              <a:solidFill>
                <a:schemeClr val="bg1"/>
              </a:solidFill>
            </a:endParaRPr>
          </a:p>
        </p:txBody>
      </p:sp>
      <p:sp>
        <p:nvSpPr>
          <p:cNvPr id="3" name="TextBox 2">
            <a:extLst>
              <a:ext uri="{FF2B5EF4-FFF2-40B4-BE49-F238E27FC236}">
                <a16:creationId xmlns:a16="http://schemas.microsoft.com/office/drawing/2014/main" id="{035D32F0-E612-432C-9DB3-E6E9E4CFE853}"/>
              </a:ext>
            </a:extLst>
          </p:cNvPr>
          <p:cNvSpPr txBox="1"/>
          <p:nvPr/>
        </p:nvSpPr>
        <p:spPr>
          <a:xfrm>
            <a:off x="715107" y="656080"/>
            <a:ext cx="8428893" cy="1384995"/>
          </a:xfrm>
          <a:prstGeom prst="rect">
            <a:avLst/>
          </a:prstGeom>
          <a:noFill/>
        </p:spPr>
        <p:txBody>
          <a:bodyPr wrap="square" rtlCol="0">
            <a:spAutoFit/>
          </a:bodyPr>
          <a:lstStyle/>
          <a:p>
            <a:r>
              <a:rPr lang="en-US" b="0" i="0" dirty="0">
                <a:solidFill>
                  <a:srgbClr val="000000"/>
                </a:solidFill>
                <a:effectLst/>
                <a:latin typeface="Arial" panose="020B0604020202020204" pitchFamily="34" charset="0"/>
              </a:rPr>
              <a:t>Series is a one-dimensional labeled array capable of holding data of any type (integer, string, float, python objects, etc.). The axis labels are collectively called index.</a:t>
            </a:r>
            <a:endParaRPr lang="en-US" dirty="0">
              <a:latin typeface="Arial" panose="020B0604020202020204" pitchFamily="34" charset="0"/>
            </a:endParaRPr>
          </a:p>
          <a:p>
            <a:endParaRPr lang="en-US" dirty="0">
              <a:latin typeface="Arial" panose="020B0604020202020204" pitchFamily="34" charset="0"/>
            </a:endParaRPr>
          </a:p>
          <a:p>
            <a:r>
              <a:rPr lang="en-US" dirty="0">
                <a:latin typeface="Arial" panose="020B0604020202020204" pitchFamily="34" charset="0"/>
              </a:rPr>
              <a:t>Panda series is constructed using : </a:t>
            </a:r>
            <a:r>
              <a:rPr lang="en-US" dirty="0" err="1">
                <a:latin typeface="Arial" panose="020B0604020202020204" pitchFamily="34" charset="0"/>
              </a:rPr>
              <a:t>pandas.Series</a:t>
            </a:r>
            <a:r>
              <a:rPr lang="en-US" dirty="0">
                <a:latin typeface="Arial" panose="020B0604020202020204" pitchFamily="34" charset="0"/>
              </a:rPr>
              <a:t>( data, index, </a:t>
            </a:r>
            <a:r>
              <a:rPr lang="en-US" dirty="0" err="1">
                <a:latin typeface="Arial" panose="020B0604020202020204" pitchFamily="34" charset="0"/>
              </a:rPr>
              <a:t>dtype</a:t>
            </a:r>
            <a:r>
              <a:rPr lang="en-US" dirty="0">
                <a:latin typeface="Arial" panose="020B0604020202020204" pitchFamily="34" charset="0"/>
              </a:rPr>
              <a:t>, copy)</a:t>
            </a:r>
          </a:p>
          <a:p>
            <a:endParaRPr lang="en-US" dirty="0">
              <a:latin typeface="Arial" panose="020B0604020202020204" pitchFamily="34" charset="0"/>
            </a:endParaRPr>
          </a:p>
          <a:p>
            <a:r>
              <a:rPr lang="en-US" dirty="0">
                <a:latin typeface="Arial" panose="020B0604020202020204" pitchFamily="34" charset="0"/>
              </a:rPr>
              <a:t> </a:t>
            </a:r>
            <a:endParaRPr lang="en-IN" dirty="0"/>
          </a:p>
        </p:txBody>
      </p:sp>
      <p:pic>
        <p:nvPicPr>
          <p:cNvPr id="6" name="Picture 5">
            <a:extLst>
              <a:ext uri="{FF2B5EF4-FFF2-40B4-BE49-F238E27FC236}">
                <a16:creationId xmlns:a16="http://schemas.microsoft.com/office/drawing/2014/main" id="{A8279D78-492E-430B-BA94-FCD298DCFB9C}"/>
              </a:ext>
            </a:extLst>
          </p:cNvPr>
          <p:cNvPicPr>
            <a:picLocks noChangeAspect="1"/>
          </p:cNvPicPr>
          <p:nvPr/>
        </p:nvPicPr>
        <p:blipFill>
          <a:blip r:embed="rId2"/>
          <a:stretch>
            <a:fillRect/>
          </a:stretch>
        </p:blipFill>
        <p:spPr>
          <a:xfrm>
            <a:off x="1840523" y="1583706"/>
            <a:ext cx="5867399" cy="3559794"/>
          </a:xfrm>
          <a:prstGeom prst="rect">
            <a:avLst/>
          </a:prstGeom>
        </p:spPr>
      </p:pic>
    </p:spTree>
    <p:extLst>
      <p:ext uri="{BB962C8B-B14F-4D97-AF65-F5344CB8AC3E}">
        <p14:creationId xmlns:p14="http://schemas.microsoft.com/office/powerpoint/2010/main" val="388616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F0AC-0082-4CAD-86F9-E14EE647E16D}"/>
              </a:ext>
            </a:extLst>
          </p:cNvPr>
          <p:cNvSpPr>
            <a:spLocks noGrp="1"/>
          </p:cNvSpPr>
          <p:nvPr>
            <p:ph type="title"/>
          </p:nvPr>
        </p:nvSpPr>
        <p:spPr>
          <a:xfrm>
            <a:off x="460950" y="0"/>
            <a:ext cx="8222100" cy="907500"/>
          </a:xfrm>
        </p:spPr>
        <p:txBody>
          <a:bodyPr>
            <a:normAutofit fontScale="90000"/>
          </a:bodyPr>
          <a:lstStyle/>
          <a:p>
            <a:r>
              <a:rPr lang="en-US" dirty="0">
                <a:solidFill>
                  <a:schemeClr val="bg1"/>
                </a:solidFill>
              </a:rPr>
              <a:t>Creating Series</a:t>
            </a:r>
            <a:endParaRPr lang="en-IN" dirty="0">
              <a:solidFill>
                <a:schemeClr val="bg1"/>
              </a:solidFill>
            </a:endParaRPr>
          </a:p>
        </p:txBody>
      </p:sp>
      <p:sp>
        <p:nvSpPr>
          <p:cNvPr id="5" name="TextBox 4">
            <a:extLst>
              <a:ext uri="{FF2B5EF4-FFF2-40B4-BE49-F238E27FC236}">
                <a16:creationId xmlns:a16="http://schemas.microsoft.com/office/drawing/2014/main" id="{DFACF1EA-36DF-4F44-B018-00B6E6414C14}"/>
              </a:ext>
            </a:extLst>
          </p:cNvPr>
          <p:cNvSpPr txBox="1"/>
          <p:nvPr/>
        </p:nvSpPr>
        <p:spPr>
          <a:xfrm>
            <a:off x="2028093" y="1598216"/>
            <a:ext cx="5638800" cy="1631216"/>
          </a:xfrm>
          <a:prstGeom prst="rect">
            <a:avLst/>
          </a:prstGeom>
          <a:noFill/>
        </p:spPr>
        <p:txBody>
          <a:bodyPr wrap="square">
            <a:spAutoFit/>
          </a:bodyPr>
          <a:lstStyle/>
          <a:p>
            <a:r>
              <a:rPr lang="en-IN" sz="2000" dirty="0"/>
              <a:t>#import the pandas library and aliasing as pd</a:t>
            </a:r>
          </a:p>
          <a:p>
            <a:endParaRPr lang="en-IN" sz="2000" dirty="0"/>
          </a:p>
          <a:p>
            <a:r>
              <a:rPr lang="en-IN" sz="2000" dirty="0"/>
              <a:t>import pandas as pd</a:t>
            </a:r>
          </a:p>
          <a:p>
            <a:r>
              <a:rPr lang="en-IN" sz="2000" dirty="0"/>
              <a:t>s = </a:t>
            </a:r>
            <a:r>
              <a:rPr lang="en-IN" sz="2000" dirty="0" err="1"/>
              <a:t>pd.Series</a:t>
            </a:r>
            <a:r>
              <a:rPr lang="en-IN" sz="2000" dirty="0"/>
              <a:t>()</a:t>
            </a:r>
          </a:p>
          <a:p>
            <a:r>
              <a:rPr lang="en-IN" sz="2000" dirty="0"/>
              <a:t>print s</a:t>
            </a:r>
          </a:p>
        </p:txBody>
      </p:sp>
    </p:spTree>
    <p:extLst>
      <p:ext uri="{BB962C8B-B14F-4D97-AF65-F5344CB8AC3E}">
        <p14:creationId xmlns:p14="http://schemas.microsoft.com/office/powerpoint/2010/main" val="417750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525-5CAB-4AB3-BA10-5FB569F72FF5}"/>
              </a:ext>
            </a:extLst>
          </p:cNvPr>
          <p:cNvSpPr>
            <a:spLocks noGrp="1"/>
          </p:cNvSpPr>
          <p:nvPr>
            <p:ph type="title"/>
          </p:nvPr>
        </p:nvSpPr>
        <p:spPr>
          <a:xfrm>
            <a:off x="551087" y="0"/>
            <a:ext cx="8222100" cy="907500"/>
          </a:xfrm>
        </p:spPr>
        <p:txBody>
          <a:bodyPr>
            <a:normAutofit/>
          </a:bodyPr>
          <a:lstStyle/>
          <a:p>
            <a:r>
              <a:rPr lang="en-US" sz="3200" dirty="0">
                <a:solidFill>
                  <a:schemeClr val="bg1"/>
                </a:solidFill>
              </a:rPr>
              <a:t>Create series from </a:t>
            </a:r>
            <a:r>
              <a:rPr lang="en-US" sz="3200" dirty="0" err="1">
                <a:solidFill>
                  <a:schemeClr val="bg1"/>
                </a:solidFill>
              </a:rPr>
              <a:t>ndArray</a:t>
            </a:r>
            <a:endParaRPr lang="en-IN" sz="3200" dirty="0">
              <a:solidFill>
                <a:schemeClr val="bg1"/>
              </a:solidFill>
            </a:endParaRPr>
          </a:p>
        </p:txBody>
      </p:sp>
      <p:sp>
        <p:nvSpPr>
          <p:cNvPr id="5" name="TextBox 4">
            <a:extLst>
              <a:ext uri="{FF2B5EF4-FFF2-40B4-BE49-F238E27FC236}">
                <a16:creationId xmlns:a16="http://schemas.microsoft.com/office/drawing/2014/main" id="{BEFF984A-F60F-4C51-A7E7-6CD80625C8D2}"/>
              </a:ext>
            </a:extLst>
          </p:cNvPr>
          <p:cNvSpPr txBox="1"/>
          <p:nvPr/>
        </p:nvSpPr>
        <p:spPr>
          <a:xfrm>
            <a:off x="2039815" y="1583654"/>
            <a:ext cx="5486400" cy="1938992"/>
          </a:xfrm>
          <a:prstGeom prst="rect">
            <a:avLst/>
          </a:prstGeom>
          <a:noFill/>
        </p:spPr>
        <p:txBody>
          <a:bodyPr wrap="square">
            <a:spAutoFit/>
          </a:bodyPr>
          <a:lstStyle/>
          <a:p>
            <a:r>
              <a:rPr lang="en-IN" sz="2000" dirty="0"/>
              <a:t>#import the pandas library and aliasing as pd</a:t>
            </a:r>
          </a:p>
          <a:p>
            <a:r>
              <a:rPr lang="en-IN" sz="2000" dirty="0"/>
              <a:t>import pandas as pd</a:t>
            </a:r>
          </a:p>
          <a:p>
            <a:r>
              <a:rPr lang="en-IN" sz="2000" dirty="0"/>
              <a:t>import </a:t>
            </a:r>
            <a:r>
              <a:rPr lang="en-IN" sz="2000" dirty="0" err="1"/>
              <a:t>numpy</a:t>
            </a:r>
            <a:r>
              <a:rPr lang="en-IN" sz="2000" dirty="0"/>
              <a:t> as np</a:t>
            </a:r>
          </a:p>
          <a:p>
            <a:r>
              <a:rPr lang="en-IN" sz="2000" dirty="0"/>
              <a:t>data = </a:t>
            </a:r>
            <a:r>
              <a:rPr lang="en-IN" sz="2000" dirty="0" err="1"/>
              <a:t>np.array</a:t>
            </a:r>
            <a:r>
              <a:rPr lang="en-IN" sz="2000" dirty="0"/>
              <a:t>(['</a:t>
            </a:r>
            <a:r>
              <a:rPr lang="en-IN" sz="2000" dirty="0" err="1"/>
              <a:t>a','b','c','d</a:t>
            </a:r>
            <a:r>
              <a:rPr lang="en-IN" sz="2000" dirty="0"/>
              <a:t>'])</a:t>
            </a:r>
          </a:p>
          <a:p>
            <a:r>
              <a:rPr lang="en-IN" sz="2000" dirty="0"/>
              <a:t>s = </a:t>
            </a:r>
            <a:r>
              <a:rPr lang="en-IN" sz="2000" dirty="0" err="1"/>
              <a:t>pd.Series</a:t>
            </a:r>
            <a:r>
              <a:rPr lang="en-IN" sz="2000" dirty="0"/>
              <a:t>(data)</a:t>
            </a:r>
          </a:p>
          <a:p>
            <a:r>
              <a:rPr lang="en-IN" sz="2000" dirty="0"/>
              <a:t>print(s)</a:t>
            </a:r>
          </a:p>
        </p:txBody>
      </p:sp>
    </p:spTree>
    <p:extLst>
      <p:ext uri="{BB962C8B-B14F-4D97-AF65-F5344CB8AC3E}">
        <p14:creationId xmlns:p14="http://schemas.microsoft.com/office/powerpoint/2010/main" val="20672182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TotalTime>
  <Words>2376</Words>
  <Application>Microsoft Office PowerPoint</Application>
  <PresentationFormat>On-screen Show (16:9)</PresentationFormat>
  <Paragraphs>322</Paragraphs>
  <Slides>30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Montserrat</vt:lpstr>
      <vt:lpstr>Nunito</vt:lpstr>
      <vt:lpstr>Open Sans</vt:lpstr>
      <vt:lpstr>Roboto</vt:lpstr>
      <vt:lpstr>Roboto Slab</vt:lpstr>
      <vt:lpstr>urw-din</vt:lpstr>
      <vt:lpstr>Simple Light</vt:lpstr>
      <vt:lpstr>Marina</vt:lpstr>
      <vt:lpstr>Python</vt:lpstr>
      <vt:lpstr>What is Pandas?</vt:lpstr>
      <vt:lpstr>PowerPoint Presentation</vt:lpstr>
      <vt:lpstr>Need of Pandas?</vt:lpstr>
      <vt:lpstr>Panda Data Structures</vt:lpstr>
      <vt:lpstr>PowerPoint Presentation</vt:lpstr>
      <vt:lpstr>Series </vt:lpstr>
      <vt:lpstr>Creating Series</vt:lpstr>
      <vt:lpstr>Create series from ndArray</vt:lpstr>
      <vt:lpstr>Passing Index</vt:lpstr>
      <vt:lpstr>Indexing and Slicing Operations</vt:lpstr>
      <vt:lpstr>Data Frames</vt:lpstr>
      <vt:lpstr>Creating Data Frame </vt:lpstr>
      <vt:lpstr>Data Frame from List</vt:lpstr>
      <vt:lpstr>Data Frame from Dictionary</vt:lpstr>
      <vt:lpstr>Indexing and Selection in Data Frame </vt:lpstr>
      <vt:lpstr>Addition and Deletion of rows and Columns </vt:lpstr>
      <vt:lpstr>Reshaping Data Frame </vt:lpstr>
      <vt:lpstr>Handling Missing Data in data Frame </vt:lpstr>
      <vt:lpstr>Grouping Data Frame </vt:lpstr>
      <vt:lpstr>Sorting Data Frame </vt:lpstr>
      <vt:lpstr>Stacking and Unstacking </vt:lpstr>
      <vt:lpstr>Concatenating and Merging Data Frame </vt:lpstr>
      <vt:lpstr>PowerPoint Presentation</vt:lpstr>
      <vt:lpstr>Pandas Time Series </vt:lpstr>
      <vt:lpstr>PowerPoint Presentation</vt:lpstr>
      <vt:lpstr>EDA using Pandas </vt:lpstr>
      <vt:lpstr>Exporting Dataframe to CSV and Excel </vt:lpstr>
      <vt:lpstr>Head and tail method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Priyanka Sharma</cp:lastModifiedBy>
  <cp:revision>63</cp:revision>
  <dcterms:modified xsi:type="dcterms:W3CDTF">2021-09-22T04:13:57Z</dcterms:modified>
</cp:coreProperties>
</file>