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3" r:id="rId18"/>
    <p:sldId id="270" r:id="rId19"/>
    <p:sldId id="271" r:id="rId20"/>
  </p:sldIdLst>
  <p:sldSz cx="9144000" cy="5143500" type="screen16x9"/>
  <p:notesSz cx="6858000" cy="9144000"/>
  <p:embeddedFontLst>
    <p:embeddedFont>
      <p:font typeface="Helvetica" panose="020B0604020202020204" pitchFamily="34" charset="0"/>
      <p:regular r:id="rId22"/>
      <p:bold r:id="rId23"/>
      <p:italic r:id="rId24"/>
      <p:boldItalic r:id="rId25"/>
    </p:embeddedFont>
    <p:embeddedFont>
      <p:font typeface="Nunito" pitchFamily="2" charset="0"/>
      <p:regular r:id="rId26"/>
      <p:bold r:id="rId27"/>
      <p:italic r:id="rId28"/>
      <p:boldItalic r:id="rId29"/>
    </p:embeddedFont>
    <p:embeddedFont>
      <p:font typeface="Nunito ExtraBold" pitchFamily="2" charset="0"/>
      <p:bold r:id="rId30"/>
      <p:boldItalic r:id="rId31"/>
    </p:embeddedFont>
    <p:embeddedFont>
      <p:font typeface="Roboto" panose="02000000000000000000" pitchFamily="2" charset="0"/>
      <p:regular r:id="rId32"/>
      <p:bold r:id="rId33"/>
      <p:italic r:id="rId34"/>
      <p:boldItalic r:id="rId35"/>
    </p:embeddedFont>
    <p:embeddedFont>
      <p:font typeface="Roboto Slab"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6920" autoAdjust="0"/>
  </p:normalViewPr>
  <p:slideViewPr>
    <p:cSldViewPr snapToGrid="0">
      <p:cViewPr varScale="1">
        <p:scale>
          <a:sx n="35" d="100"/>
          <a:sy n="35" d="100"/>
        </p:scale>
        <p:origin x="2406" y="42"/>
      </p:cViewPr>
      <p:guideLst>
        <p:guide orient="horz" pos="162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a07ef1e1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ea07ef1e17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solidFill>
                  <a:srgbClr val="CC7832"/>
                </a:solidFill>
                <a:effectLst/>
              </a:rPr>
              <a:t>import </a:t>
            </a:r>
            <a:r>
              <a:rPr lang="en-US" dirty="0"/>
              <a:t>re</a:t>
            </a:r>
            <a:br>
              <a:rPr lang="en-US" dirty="0"/>
            </a:br>
            <a:r>
              <a:rPr lang="en-US" dirty="0"/>
              <a:t>txt = </a:t>
            </a:r>
            <a:r>
              <a:rPr lang="en-US" dirty="0">
                <a:solidFill>
                  <a:srgbClr val="6A8759"/>
                </a:solidFill>
                <a:effectLst/>
              </a:rPr>
              <a:t>"Python is one of the most popular languages around the world"</a:t>
            </a:r>
            <a:br>
              <a:rPr lang="en-US" dirty="0">
                <a:solidFill>
                  <a:srgbClr val="6A8759"/>
                </a:solidFill>
                <a:effectLst/>
              </a:rPr>
            </a:br>
            <a:r>
              <a:rPr lang="en-US" dirty="0" err="1"/>
              <a:t>searchObj</a:t>
            </a:r>
            <a:r>
              <a:rPr lang="en-US" dirty="0"/>
              <a:t> = </a:t>
            </a:r>
            <a:r>
              <a:rPr lang="en-US" dirty="0" err="1"/>
              <a:t>re.search</a:t>
            </a:r>
            <a:r>
              <a:rPr lang="en-US" dirty="0"/>
              <a:t>(</a:t>
            </a:r>
            <a:r>
              <a:rPr lang="en-US" dirty="0">
                <a:solidFill>
                  <a:srgbClr val="6A8759"/>
                </a:solidFill>
                <a:effectLst/>
              </a:rPr>
              <a:t>"\s"</a:t>
            </a:r>
            <a:r>
              <a:rPr lang="en-US" dirty="0">
                <a:solidFill>
                  <a:srgbClr val="CC7832"/>
                </a:solidFill>
                <a:effectLst/>
              </a:rPr>
              <a:t>, </a:t>
            </a:r>
            <a:r>
              <a:rPr lang="en-US" dirty="0"/>
              <a:t>txt)</a:t>
            </a:r>
            <a:br>
              <a:rPr lang="en-US" dirty="0"/>
            </a:br>
            <a:r>
              <a:rPr lang="en-US" dirty="0">
                <a:solidFill>
                  <a:srgbClr val="8888C6"/>
                </a:solidFill>
                <a:effectLst/>
              </a:rPr>
              <a:t>print</a:t>
            </a:r>
            <a:r>
              <a:rPr lang="en-US" dirty="0"/>
              <a:t>(</a:t>
            </a:r>
            <a:r>
              <a:rPr lang="en-US" dirty="0">
                <a:solidFill>
                  <a:srgbClr val="6A8759"/>
                </a:solidFill>
                <a:effectLst/>
              </a:rPr>
              <a:t>"The first white-space character is located in position: "</a:t>
            </a:r>
            <a:r>
              <a:rPr lang="en-US" dirty="0">
                <a:solidFill>
                  <a:srgbClr val="CC7832"/>
                </a:solidFill>
                <a:effectLst/>
              </a:rPr>
              <a:t>, </a:t>
            </a:r>
            <a:r>
              <a:rPr lang="en-US" dirty="0" err="1"/>
              <a:t>searchObj.start</a:t>
            </a:r>
            <a:r>
              <a:rPr lang="en-US" dirty="0"/>
              <a:t>())</a:t>
            </a:r>
            <a:endParaRPr lang="en-IN" dirty="0"/>
          </a:p>
        </p:txBody>
      </p:sp>
    </p:spTree>
    <p:extLst>
      <p:ext uri="{BB962C8B-B14F-4D97-AF65-F5344CB8AC3E}">
        <p14:creationId xmlns:p14="http://schemas.microsoft.com/office/powerpoint/2010/main" val="465294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solidFill>
                  <a:srgbClr val="808080"/>
                </a:solidFill>
                <a:effectLst/>
              </a:rPr>
              <a:t># Split at each white-space character</a:t>
            </a:r>
            <a:br>
              <a:rPr lang="en-US" dirty="0">
                <a:solidFill>
                  <a:srgbClr val="808080"/>
                </a:solidFill>
                <a:effectLst/>
              </a:rPr>
            </a:br>
            <a:r>
              <a:rPr lang="en-US" dirty="0">
                <a:solidFill>
                  <a:srgbClr val="CC7832"/>
                </a:solidFill>
                <a:effectLst/>
              </a:rPr>
              <a:t>import </a:t>
            </a:r>
            <a:r>
              <a:rPr lang="en-US" dirty="0"/>
              <a:t>re</a:t>
            </a:r>
            <a:br>
              <a:rPr lang="en-US" dirty="0"/>
            </a:br>
            <a:r>
              <a:rPr lang="en-US" dirty="0"/>
              <a:t>string = </a:t>
            </a:r>
            <a:r>
              <a:rPr lang="en-US" dirty="0">
                <a:solidFill>
                  <a:srgbClr val="6A8759"/>
                </a:solidFill>
                <a:effectLst/>
              </a:rPr>
              <a:t>"Python is one of the most popular languages around the world"</a:t>
            </a:r>
            <a:br>
              <a:rPr lang="en-US" dirty="0">
                <a:solidFill>
                  <a:srgbClr val="6A8759"/>
                </a:solidFill>
                <a:effectLst/>
              </a:rPr>
            </a:br>
            <a:r>
              <a:rPr lang="en-US" dirty="0" err="1"/>
              <a:t>searchObj</a:t>
            </a:r>
            <a:r>
              <a:rPr lang="en-US" dirty="0"/>
              <a:t> = </a:t>
            </a:r>
            <a:r>
              <a:rPr lang="en-US" dirty="0" err="1"/>
              <a:t>re.split</a:t>
            </a:r>
            <a:r>
              <a:rPr lang="en-US" dirty="0"/>
              <a:t>(</a:t>
            </a:r>
            <a:r>
              <a:rPr lang="en-US" dirty="0">
                <a:solidFill>
                  <a:srgbClr val="6A8759"/>
                </a:solidFill>
                <a:effectLst/>
              </a:rPr>
              <a:t>"\s"</a:t>
            </a:r>
            <a:r>
              <a:rPr lang="en-US" dirty="0">
                <a:solidFill>
                  <a:srgbClr val="CC7832"/>
                </a:solidFill>
                <a:effectLst/>
              </a:rPr>
              <a:t>, </a:t>
            </a:r>
            <a:r>
              <a:rPr lang="en-US" dirty="0"/>
              <a:t>string)</a:t>
            </a:r>
            <a:br>
              <a:rPr lang="en-US" dirty="0"/>
            </a:br>
            <a:r>
              <a:rPr lang="en-US" dirty="0">
                <a:solidFill>
                  <a:srgbClr val="8888C6"/>
                </a:solidFill>
                <a:effectLst/>
              </a:rPr>
              <a:t>print</a:t>
            </a:r>
            <a:r>
              <a:rPr lang="en-US" dirty="0"/>
              <a:t>(</a:t>
            </a:r>
            <a:r>
              <a:rPr lang="en-US" dirty="0" err="1"/>
              <a:t>searchObj</a:t>
            </a:r>
            <a:r>
              <a:rPr lang="en-US" dirty="0"/>
              <a:t>)</a:t>
            </a:r>
            <a:endParaRPr lang="en-IN" dirty="0"/>
          </a:p>
        </p:txBody>
      </p:sp>
    </p:spTree>
    <p:extLst>
      <p:ext uri="{BB962C8B-B14F-4D97-AF65-F5344CB8AC3E}">
        <p14:creationId xmlns:p14="http://schemas.microsoft.com/office/powerpoint/2010/main" val="3431866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solidFill>
                  <a:srgbClr val="808080"/>
                </a:solidFill>
                <a:effectLst/>
              </a:rPr>
              <a:t>#Replace every white-space in the string with _:</a:t>
            </a:r>
            <a:br>
              <a:rPr lang="en-US" dirty="0">
                <a:solidFill>
                  <a:srgbClr val="808080"/>
                </a:solidFill>
                <a:effectLst/>
              </a:rPr>
            </a:br>
            <a:r>
              <a:rPr lang="en-US" dirty="0">
                <a:solidFill>
                  <a:srgbClr val="CC7832"/>
                </a:solidFill>
                <a:effectLst/>
              </a:rPr>
              <a:t>import </a:t>
            </a:r>
            <a:r>
              <a:rPr lang="en-US" dirty="0"/>
              <a:t>re</a:t>
            </a:r>
            <a:br>
              <a:rPr lang="en-US" dirty="0"/>
            </a:br>
            <a:r>
              <a:rPr lang="en-US" dirty="0"/>
              <a:t>string = </a:t>
            </a:r>
            <a:r>
              <a:rPr lang="en-US" dirty="0">
                <a:solidFill>
                  <a:srgbClr val="6A8759"/>
                </a:solidFill>
                <a:effectLst/>
              </a:rPr>
              <a:t>"Python is one of the most popular language around the world"</a:t>
            </a:r>
            <a:br>
              <a:rPr lang="en-US" dirty="0">
                <a:solidFill>
                  <a:srgbClr val="6A8759"/>
                </a:solidFill>
                <a:effectLst/>
              </a:rPr>
            </a:br>
            <a:r>
              <a:rPr lang="en-US" dirty="0" err="1"/>
              <a:t>searchObj</a:t>
            </a:r>
            <a:r>
              <a:rPr lang="en-US" dirty="0"/>
              <a:t> = </a:t>
            </a:r>
            <a:r>
              <a:rPr lang="en-US" dirty="0" err="1"/>
              <a:t>re.sub</a:t>
            </a:r>
            <a:r>
              <a:rPr lang="en-US" dirty="0"/>
              <a:t>(</a:t>
            </a:r>
            <a:r>
              <a:rPr lang="en-US" dirty="0">
                <a:solidFill>
                  <a:srgbClr val="6A8759"/>
                </a:solidFill>
                <a:effectLst/>
              </a:rPr>
              <a:t>"\s"</a:t>
            </a:r>
            <a:r>
              <a:rPr lang="en-US" dirty="0">
                <a:solidFill>
                  <a:srgbClr val="CC7832"/>
                </a:solidFill>
                <a:effectLst/>
              </a:rPr>
              <a:t>, </a:t>
            </a:r>
            <a:r>
              <a:rPr lang="en-US" dirty="0">
                <a:solidFill>
                  <a:srgbClr val="6A8759"/>
                </a:solidFill>
                <a:effectLst/>
              </a:rPr>
              <a:t>"_"</a:t>
            </a:r>
            <a:r>
              <a:rPr lang="en-US" dirty="0">
                <a:solidFill>
                  <a:srgbClr val="CC7832"/>
                </a:solidFill>
                <a:effectLst/>
              </a:rPr>
              <a:t>, </a:t>
            </a:r>
            <a:r>
              <a:rPr lang="en-US" dirty="0"/>
              <a:t>string)</a:t>
            </a:r>
            <a:br>
              <a:rPr lang="en-US" dirty="0"/>
            </a:br>
            <a:r>
              <a:rPr lang="en-US" dirty="0">
                <a:solidFill>
                  <a:srgbClr val="8888C6"/>
                </a:solidFill>
                <a:effectLst/>
              </a:rPr>
              <a:t>print</a:t>
            </a:r>
            <a:r>
              <a:rPr lang="en-US" dirty="0"/>
              <a:t>(</a:t>
            </a:r>
            <a:r>
              <a:rPr lang="en-US" dirty="0" err="1"/>
              <a:t>searchObj</a:t>
            </a:r>
            <a:r>
              <a:rPr lang="en-US" dirty="0"/>
              <a:t>)</a:t>
            </a:r>
            <a:endParaRPr lang="en-IN" dirty="0"/>
          </a:p>
        </p:txBody>
      </p:sp>
    </p:spTree>
    <p:extLst>
      <p:ext uri="{BB962C8B-B14F-4D97-AF65-F5344CB8AC3E}">
        <p14:creationId xmlns:p14="http://schemas.microsoft.com/office/powerpoint/2010/main" val="1994780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solidFill>
                  <a:srgbClr val="CC7832"/>
                </a:solidFill>
                <a:effectLst/>
              </a:rPr>
              <a:t>import </a:t>
            </a:r>
            <a:r>
              <a:rPr lang="en-US" dirty="0"/>
              <a:t>re</a:t>
            </a:r>
            <a:br>
              <a:rPr lang="en-US" dirty="0"/>
            </a:br>
            <a:r>
              <a:rPr lang="en-US" dirty="0"/>
              <a:t>string = </a:t>
            </a:r>
            <a:r>
              <a:rPr lang="en-US" dirty="0">
                <a:solidFill>
                  <a:srgbClr val="6A8759"/>
                </a:solidFill>
                <a:effectLst/>
              </a:rPr>
              <a:t>"Python is one of the most popular language around the world"</a:t>
            </a:r>
            <a:br>
              <a:rPr lang="en-US" dirty="0">
                <a:solidFill>
                  <a:srgbClr val="6A8759"/>
                </a:solidFill>
                <a:effectLst/>
              </a:rPr>
            </a:br>
            <a:r>
              <a:rPr lang="en-US" dirty="0" err="1"/>
              <a:t>searchObj</a:t>
            </a:r>
            <a:r>
              <a:rPr lang="en-US" dirty="0"/>
              <a:t> = </a:t>
            </a:r>
            <a:r>
              <a:rPr lang="en-US" dirty="0" err="1"/>
              <a:t>re.search</a:t>
            </a:r>
            <a:r>
              <a:rPr lang="en-US" dirty="0"/>
              <a:t>(</a:t>
            </a:r>
            <a:r>
              <a:rPr lang="en-US" dirty="0">
                <a:solidFill>
                  <a:srgbClr val="6A8759"/>
                </a:solidFill>
                <a:effectLst/>
              </a:rPr>
              <a:t>"on"</a:t>
            </a:r>
            <a:r>
              <a:rPr lang="en-US" dirty="0">
                <a:solidFill>
                  <a:srgbClr val="CC7832"/>
                </a:solidFill>
                <a:effectLst/>
              </a:rPr>
              <a:t>, </a:t>
            </a:r>
            <a:r>
              <a:rPr lang="en-US" dirty="0"/>
              <a:t>string)</a:t>
            </a:r>
            <a:br>
              <a:rPr lang="en-US" dirty="0"/>
            </a:br>
            <a:r>
              <a:rPr lang="en-US" dirty="0">
                <a:solidFill>
                  <a:srgbClr val="8888C6"/>
                </a:solidFill>
                <a:effectLst/>
              </a:rPr>
              <a:t>print</a:t>
            </a:r>
            <a:r>
              <a:rPr lang="en-US" dirty="0"/>
              <a:t>(</a:t>
            </a:r>
            <a:r>
              <a:rPr lang="en-US" dirty="0" err="1"/>
              <a:t>searchObj</a:t>
            </a:r>
            <a:r>
              <a:rPr lang="en-US" dirty="0"/>
              <a:t>)</a:t>
            </a:r>
            <a:endParaRPr lang="en-IN" dirty="0"/>
          </a:p>
        </p:txBody>
      </p:sp>
    </p:spTree>
    <p:extLst>
      <p:ext uri="{BB962C8B-B14F-4D97-AF65-F5344CB8AC3E}">
        <p14:creationId xmlns:p14="http://schemas.microsoft.com/office/powerpoint/2010/main" val="3242223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solidFill>
                  <a:srgbClr val="CC7832"/>
                </a:solidFill>
                <a:effectLst/>
              </a:rPr>
              <a:t>import </a:t>
            </a:r>
            <a:r>
              <a:rPr lang="en-US" dirty="0"/>
              <a:t>re</a:t>
            </a:r>
            <a:br>
              <a:rPr lang="en-US" dirty="0"/>
            </a:br>
            <a:r>
              <a:rPr lang="en-US" dirty="0"/>
              <a:t>string = </a:t>
            </a:r>
            <a:r>
              <a:rPr lang="en-US" dirty="0">
                <a:solidFill>
                  <a:srgbClr val="6A8759"/>
                </a:solidFill>
                <a:effectLst/>
              </a:rPr>
              <a:t>"Python is one of the most popular language around the world"</a:t>
            </a:r>
            <a:br>
              <a:rPr lang="en-US" dirty="0">
                <a:solidFill>
                  <a:srgbClr val="6A8759"/>
                </a:solidFill>
                <a:effectLst/>
              </a:rPr>
            </a:br>
            <a:r>
              <a:rPr lang="en-US" dirty="0" err="1"/>
              <a:t>searchObj</a:t>
            </a:r>
            <a:r>
              <a:rPr lang="en-US" dirty="0"/>
              <a:t> = </a:t>
            </a:r>
            <a:r>
              <a:rPr lang="en-US" dirty="0" err="1"/>
              <a:t>re.search</a:t>
            </a:r>
            <a:r>
              <a:rPr lang="en-US" dirty="0"/>
              <a:t>(</a:t>
            </a:r>
            <a:r>
              <a:rPr lang="en-US" dirty="0">
                <a:solidFill>
                  <a:srgbClr val="6A8759"/>
                </a:solidFill>
                <a:effectLst/>
              </a:rPr>
              <a:t>"on"</a:t>
            </a:r>
            <a:r>
              <a:rPr lang="en-US" dirty="0">
                <a:solidFill>
                  <a:srgbClr val="CC7832"/>
                </a:solidFill>
                <a:effectLst/>
              </a:rPr>
              <a:t>, </a:t>
            </a:r>
            <a:r>
              <a:rPr lang="en-US" dirty="0"/>
              <a:t>string)</a:t>
            </a:r>
            <a:br>
              <a:rPr lang="en-US" dirty="0"/>
            </a:br>
            <a:r>
              <a:rPr lang="en-US" dirty="0">
                <a:solidFill>
                  <a:srgbClr val="8888C6"/>
                </a:solidFill>
                <a:effectLst/>
              </a:rPr>
              <a:t>print</a:t>
            </a:r>
            <a:r>
              <a:rPr lang="en-US" dirty="0"/>
              <a:t>(</a:t>
            </a:r>
            <a:r>
              <a:rPr lang="en-US" dirty="0" err="1"/>
              <a:t>searchObj</a:t>
            </a:r>
            <a:r>
              <a:rPr lang="en-US" dirty="0"/>
              <a:t>)</a:t>
            </a:r>
            <a:endParaRPr lang="en-IN" dirty="0"/>
          </a:p>
        </p:txBody>
      </p:sp>
    </p:spTree>
    <p:extLst>
      <p:ext uri="{BB962C8B-B14F-4D97-AF65-F5344CB8AC3E}">
        <p14:creationId xmlns:p14="http://schemas.microsoft.com/office/powerpoint/2010/main" val="99048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solidFill>
                  <a:srgbClr val="CC7832"/>
                </a:solidFill>
                <a:effectLst/>
              </a:rPr>
              <a:t>import </a:t>
            </a:r>
            <a:r>
              <a:rPr lang="en-US" dirty="0"/>
              <a:t>re</a:t>
            </a:r>
            <a:br>
              <a:rPr lang="en-US" dirty="0"/>
            </a:br>
            <a:r>
              <a:rPr lang="en-US" dirty="0">
                <a:solidFill>
                  <a:srgbClr val="CC7832"/>
                </a:solidFill>
                <a:effectLst/>
              </a:rPr>
              <a:t>def </a:t>
            </a:r>
            <a:r>
              <a:rPr lang="en-US" dirty="0" err="1">
                <a:solidFill>
                  <a:srgbClr val="FFC66D"/>
                </a:solidFill>
                <a:effectLst/>
              </a:rPr>
              <a:t>is_allowed_specific_char</a:t>
            </a:r>
            <a:r>
              <a:rPr lang="en-US" dirty="0"/>
              <a:t>(string):</a:t>
            </a:r>
            <a:br>
              <a:rPr lang="en-US" dirty="0"/>
            </a:br>
            <a:r>
              <a:rPr lang="en-US" dirty="0"/>
              <a:t>    </a:t>
            </a:r>
            <a:r>
              <a:rPr lang="en-US" dirty="0" err="1"/>
              <a:t>charRe</a:t>
            </a:r>
            <a:r>
              <a:rPr lang="en-US" dirty="0"/>
              <a:t> = </a:t>
            </a:r>
            <a:r>
              <a:rPr lang="en-US" dirty="0" err="1"/>
              <a:t>re.compile</a:t>
            </a:r>
            <a:r>
              <a:rPr lang="en-US" dirty="0"/>
              <a:t>(</a:t>
            </a:r>
            <a:r>
              <a:rPr lang="en-US" dirty="0">
                <a:solidFill>
                  <a:srgbClr val="6A8759"/>
                </a:solidFill>
                <a:effectLst/>
              </a:rPr>
              <a:t>r'[^a-zA-Z0-9.]'</a:t>
            </a:r>
            <a:r>
              <a:rPr lang="en-US" dirty="0"/>
              <a:t>)</a:t>
            </a:r>
            <a:br>
              <a:rPr lang="en-US" dirty="0"/>
            </a:br>
            <a:r>
              <a:rPr lang="en-US" dirty="0"/>
              <a:t>    string = </a:t>
            </a:r>
            <a:r>
              <a:rPr lang="en-US" dirty="0" err="1"/>
              <a:t>charRe.search</a:t>
            </a:r>
            <a:r>
              <a:rPr lang="en-US" dirty="0"/>
              <a:t>(string)</a:t>
            </a:r>
            <a:br>
              <a:rPr lang="en-US" dirty="0"/>
            </a:br>
            <a:r>
              <a:rPr lang="en-US" dirty="0"/>
              <a:t>    </a:t>
            </a:r>
            <a:r>
              <a:rPr lang="en-US" dirty="0">
                <a:solidFill>
                  <a:srgbClr val="CC7832"/>
                </a:solidFill>
                <a:effectLst/>
              </a:rPr>
              <a:t>return not </a:t>
            </a:r>
            <a:r>
              <a:rPr lang="en-US" dirty="0">
                <a:solidFill>
                  <a:srgbClr val="8888C6"/>
                </a:solidFill>
                <a:effectLst/>
              </a:rPr>
              <a:t>bool</a:t>
            </a:r>
            <a:r>
              <a:rPr lang="en-US" dirty="0"/>
              <a:t>(string)</a:t>
            </a:r>
            <a:br>
              <a:rPr lang="en-US" dirty="0"/>
            </a:br>
            <a:br>
              <a:rPr lang="en-US" dirty="0"/>
            </a:br>
            <a:r>
              <a:rPr lang="en-US" dirty="0">
                <a:solidFill>
                  <a:srgbClr val="8888C6"/>
                </a:solidFill>
                <a:effectLst/>
              </a:rPr>
              <a:t>print</a:t>
            </a:r>
            <a:r>
              <a:rPr lang="en-US" dirty="0"/>
              <a:t>(</a:t>
            </a:r>
            <a:r>
              <a:rPr lang="en-US" dirty="0" err="1"/>
              <a:t>is_allowed_specific_char</a:t>
            </a:r>
            <a:r>
              <a:rPr lang="en-US" dirty="0"/>
              <a:t>(</a:t>
            </a:r>
            <a:r>
              <a:rPr lang="en-US" dirty="0">
                <a:solidFill>
                  <a:srgbClr val="6A8759"/>
                </a:solidFill>
                <a:effectLst/>
              </a:rPr>
              <a:t>"ABCDEFabcdef123450"</a:t>
            </a:r>
            <a:r>
              <a:rPr lang="en-US" dirty="0"/>
              <a:t>))</a:t>
            </a:r>
            <a:br>
              <a:rPr lang="en-US" dirty="0"/>
            </a:br>
            <a:r>
              <a:rPr lang="en-US" dirty="0">
                <a:solidFill>
                  <a:srgbClr val="8888C6"/>
                </a:solidFill>
                <a:effectLst/>
              </a:rPr>
              <a:t>print</a:t>
            </a:r>
            <a:r>
              <a:rPr lang="en-US" dirty="0"/>
              <a:t>(</a:t>
            </a:r>
            <a:r>
              <a:rPr lang="en-US" dirty="0" err="1"/>
              <a:t>is_allowed_specific_char</a:t>
            </a:r>
            <a:r>
              <a:rPr lang="en-US" dirty="0"/>
              <a:t>(</a:t>
            </a:r>
            <a:r>
              <a:rPr lang="en-US" dirty="0">
                <a:solidFill>
                  <a:srgbClr val="6A8759"/>
                </a:solidFill>
                <a:effectLst/>
              </a:rPr>
              <a:t>"*&amp;%@#!}{"</a:t>
            </a:r>
            <a:r>
              <a:rPr lang="en-US" dirty="0"/>
              <a:t>))</a:t>
            </a:r>
            <a:endParaRPr lang="en-IN" dirty="0"/>
          </a:p>
        </p:txBody>
      </p:sp>
    </p:spTree>
    <p:extLst>
      <p:ext uri="{BB962C8B-B14F-4D97-AF65-F5344CB8AC3E}">
        <p14:creationId xmlns:p14="http://schemas.microsoft.com/office/powerpoint/2010/main" val="3804512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solidFill>
                  <a:srgbClr val="CC7832"/>
                </a:solidFill>
                <a:effectLst/>
              </a:rPr>
              <a:t>import </a:t>
            </a:r>
            <a:r>
              <a:rPr lang="en-US" dirty="0"/>
              <a:t>re</a:t>
            </a:r>
            <a:br>
              <a:rPr lang="en-US" dirty="0"/>
            </a:br>
            <a:r>
              <a:rPr lang="en-US" dirty="0">
                <a:solidFill>
                  <a:srgbClr val="CC7832"/>
                </a:solidFill>
                <a:effectLst/>
              </a:rPr>
              <a:t>def </a:t>
            </a:r>
            <a:r>
              <a:rPr lang="en-US" dirty="0" err="1">
                <a:solidFill>
                  <a:srgbClr val="FFC66D"/>
                </a:solidFill>
                <a:effectLst/>
              </a:rPr>
              <a:t>text_match</a:t>
            </a:r>
            <a:r>
              <a:rPr lang="en-US" dirty="0"/>
              <a:t>(text):</a:t>
            </a:r>
            <a:br>
              <a:rPr lang="en-US" dirty="0"/>
            </a:br>
            <a:r>
              <a:rPr lang="en-US" dirty="0"/>
              <a:t>        patterns = </a:t>
            </a:r>
            <a:r>
              <a:rPr lang="en-US" dirty="0">
                <a:solidFill>
                  <a:srgbClr val="6A8759"/>
                </a:solidFill>
                <a:effectLst/>
              </a:rPr>
              <a:t>'ab*?'</a:t>
            </a:r>
            <a:br>
              <a:rPr lang="en-US" dirty="0">
                <a:solidFill>
                  <a:srgbClr val="6A8759"/>
                </a:solidFill>
                <a:effectLst/>
              </a:rPr>
            </a:br>
            <a:r>
              <a:rPr lang="en-US" dirty="0">
                <a:solidFill>
                  <a:srgbClr val="6A8759"/>
                </a:solidFill>
                <a:effectLst/>
              </a:rPr>
              <a:t>        </a:t>
            </a:r>
            <a:r>
              <a:rPr lang="en-US" dirty="0">
                <a:solidFill>
                  <a:srgbClr val="CC7832"/>
                </a:solidFill>
                <a:effectLst/>
              </a:rPr>
              <a:t>if </a:t>
            </a:r>
            <a:r>
              <a:rPr lang="en-US" dirty="0" err="1"/>
              <a:t>re.search</a:t>
            </a:r>
            <a:r>
              <a:rPr lang="en-US" dirty="0"/>
              <a:t>(patterns</a:t>
            </a:r>
            <a:r>
              <a:rPr lang="en-US" dirty="0">
                <a:solidFill>
                  <a:srgbClr val="CC7832"/>
                </a:solidFill>
                <a:effectLst/>
              </a:rPr>
              <a:t>,  </a:t>
            </a:r>
            <a:r>
              <a:rPr lang="en-US" dirty="0"/>
              <a:t>text):</a:t>
            </a:r>
            <a:br>
              <a:rPr lang="en-US" dirty="0"/>
            </a:br>
            <a:r>
              <a:rPr lang="en-US" dirty="0"/>
              <a:t>                </a:t>
            </a:r>
            <a:r>
              <a:rPr lang="en-US" dirty="0">
                <a:solidFill>
                  <a:srgbClr val="CC7832"/>
                </a:solidFill>
                <a:effectLst/>
              </a:rPr>
              <a:t>return </a:t>
            </a:r>
            <a:r>
              <a:rPr lang="en-US" dirty="0">
                <a:solidFill>
                  <a:srgbClr val="6A8759"/>
                </a:solidFill>
                <a:effectLst/>
              </a:rPr>
              <a:t>'Found a match!'</a:t>
            </a:r>
            <a:br>
              <a:rPr lang="en-US" dirty="0">
                <a:solidFill>
                  <a:srgbClr val="6A8759"/>
                </a:solidFill>
                <a:effectLst/>
              </a:rPr>
            </a:br>
            <a:r>
              <a:rPr lang="en-US" dirty="0">
                <a:solidFill>
                  <a:srgbClr val="6A8759"/>
                </a:solidFill>
                <a:effectLst/>
              </a:rPr>
              <a:t>        </a:t>
            </a:r>
            <a:r>
              <a:rPr lang="en-US" dirty="0">
                <a:solidFill>
                  <a:srgbClr val="CC7832"/>
                </a:solidFill>
                <a:effectLst/>
              </a:rPr>
              <a:t>else</a:t>
            </a:r>
            <a:r>
              <a:rPr lang="en-US" dirty="0"/>
              <a:t>:</a:t>
            </a:r>
            <a:br>
              <a:rPr lang="en-US" dirty="0"/>
            </a:br>
            <a:r>
              <a:rPr lang="en-US" dirty="0"/>
              <a:t>                </a:t>
            </a:r>
            <a:r>
              <a:rPr lang="en-US" dirty="0">
                <a:solidFill>
                  <a:srgbClr val="CC7832"/>
                </a:solidFill>
                <a:effectLst/>
              </a:rPr>
              <a:t>return</a:t>
            </a:r>
            <a:r>
              <a:rPr lang="en-US" dirty="0"/>
              <a:t>(</a:t>
            </a:r>
            <a:r>
              <a:rPr lang="en-US" dirty="0">
                <a:solidFill>
                  <a:srgbClr val="6A8759"/>
                </a:solidFill>
                <a:effectLst/>
              </a:rPr>
              <a:t>'Not matched!'</a:t>
            </a:r>
            <a:r>
              <a:rPr lang="en-US" dirty="0"/>
              <a:t>)</a:t>
            </a:r>
            <a:br>
              <a:rPr lang="en-US" dirty="0"/>
            </a:br>
            <a:br>
              <a:rPr lang="en-US" dirty="0"/>
            </a:br>
            <a:r>
              <a:rPr lang="en-US" dirty="0">
                <a:solidFill>
                  <a:srgbClr val="8888C6"/>
                </a:solidFill>
                <a:effectLst/>
              </a:rPr>
              <a:t>print</a:t>
            </a:r>
            <a:r>
              <a:rPr lang="en-US" dirty="0"/>
              <a:t>(</a:t>
            </a:r>
            <a:r>
              <a:rPr lang="en-US" dirty="0" err="1"/>
              <a:t>text_match</a:t>
            </a:r>
            <a:r>
              <a:rPr lang="en-US" dirty="0"/>
              <a:t>(</a:t>
            </a:r>
            <a:r>
              <a:rPr lang="en-US" dirty="0">
                <a:solidFill>
                  <a:srgbClr val="6A8759"/>
                </a:solidFill>
                <a:effectLst/>
              </a:rPr>
              <a:t>"ac"</a:t>
            </a:r>
            <a:r>
              <a:rPr lang="en-US" dirty="0"/>
              <a:t>))</a:t>
            </a:r>
            <a:br>
              <a:rPr lang="en-US" dirty="0"/>
            </a:br>
            <a:r>
              <a:rPr lang="en-US" dirty="0">
                <a:solidFill>
                  <a:srgbClr val="8888C6"/>
                </a:solidFill>
                <a:effectLst/>
              </a:rPr>
              <a:t>print</a:t>
            </a:r>
            <a:r>
              <a:rPr lang="en-US" dirty="0"/>
              <a:t>(</a:t>
            </a:r>
            <a:r>
              <a:rPr lang="en-US" dirty="0" err="1"/>
              <a:t>text_match</a:t>
            </a:r>
            <a:r>
              <a:rPr lang="en-US" dirty="0"/>
              <a:t>(</a:t>
            </a:r>
            <a:r>
              <a:rPr lang="en-US" dirty="0">
                <a:solidFill>
                  <a:srgbClr val="6A8759"/>
                </a:solidFill>
                <a:effectLst/>
              </a:rPr>
              <a:t>"</a:t>
            </a:r>
            <a:r>
              <a:rPr lang="en-US" dirty="0" err="1">
                <a:solidFill>
                  <a:srgbClr val="6A8759"/>
                </a:solidFill>
                <a:effectLst/>
              </a:rPr>
              <a:t>abc</a:t>
            </a:r>
            <a:r>
              <a:rPr lang="en-US" dirty="0">
                <a:solidFill>
                  <a:srgbClr val="6A8759"/>
                </a:solidFill>
                <a:effectLst/>
              </a:rPr>
              <a:t>"</a:t>
            </a:r>
            <a:r>
              <a:rPr lang="en-US" dirty="0"/>
              <a:t>))</a:t>
            </a:r>
            <a:br>
              <a:rPr lang="en-US" dirty="0"/>
            </a:br>
            <a:r>
              <a:rPr lang="en-US" dirty="0">
                <a:solidFill>
                  <a:srgbClr val="8888C6"/>
                </a:solidFill>
                <a:effectLst/>
              </a:rPr>
              <a:t>print</a:t>
            </a:r>
            <a:r>
              <a:rPr lang="en-US" dirty="0"/>
              <a:t>(</a:t>
            </a:r>
            <a:r>
              <a:rPr lang="en-US" dirty="0" err="1"/>
              <a:t>text_match</a:t>
            </a:r>
            <a:r>
              <a:rPr lang="en-US" dirty="0"/>
              <a:t>(</a:t>
            </a:r>
            <a:r>
              <a:rPr lang="en-US" dirty="0">
                <a:solidFill>
                  <a:srgbClr val="6A8759"/>
                </a:solidFill>
                <a:effectLst/>
              </a:rPr>
              <a:t>"</a:t>
            </a:r>
            <a:r>
              <a:rPr lang="en-US" dirty="0" err="1">
                <a:solidFill>
                  <a:srgbClr val="6A8759"/>
                </a:solidFill>
                <a:effectLst/>
              </a:rPr>
              <a:t>abbc</a:t>
            </a:r>
            <a:r>
              <a:rPr lang="en-US" dirty="0">
                <a:solidFill>
                  <a:srgbClr val="6A8759"/>
                </a:solidFill>
                <a:effectLst/>
              </a:rPr>
              <a:t>"</a:t>
            </a:r>
            <a:r>
              <a:rPr lang="en-US" dirty="0"/>
              <a:t>))</a:t>
            </a:r>
            <a:br>
              <a:rPr lang="en-US" dirty="0"/>
            </a:br>
            <a:endParaRPr lang="en-IN" dirty="0"/>
          </a:p>
        </p:txBody>
      </p:sp>
    </p:spTree>
    <p:extLst>
      <p:ext uri="{BB962C8B-B14F-4D97-AF65-F5344CB8AC3E}">
        <p14:creationId xmlns:p14="http://schemas.microsoft.com/office/powerpoint/2010/main" val="386157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solidFill>
                  <a:srgbClr val="808080"/>
                </a:solidFill>
                <a:effectLst/>
              </a:rPr>
              <a:t>#!/usr/bin/python</a:t>
            </a:r>
            <a:br>
              <a:rPr lang="en-IN" dirty="0">
                <a:solidFill>
                  <a:srgbClr val="808080"/>
                </a:solidFill>
                <a:effectLst/>
              </a:rPr>
            </a:br>
            <a:r>
              <a:rPr lang="en-IN" dirty="0">
                <a:solidFill>
                  <a:srgbClr val="CC7832"/>
                </a:solidFill>
                <a:effectLst/>
              </a:rPr>
              <a:t>import </a:t>
            </a:r>
            <a:r>
              <a:rPr lang="en-IN" dirty="0"/>
              <a:t>re</a:t>
            </a:r>
            <a:br>
              <a:rPr lang="en-IN" dirty="0"/>
            </a:br>
            <a:r>
              <a:rPr lang="en-IN" dirty="0"/>
              <a:t>phone = </a:t>
            </a:r>
            <a:r>
              <a:rPr lang="en-IN" dirty="0">
                <a:solidFill>
                  <a:srgbClr val="6A8759"/>
                </a:solidFill>
                <a:effectLst/>
              </a:rPr>
              <a:t>"2004-959-559 # This is Phone Number"</a:t>
            </a:r>
            <a:br>
              <a:rPr lang="en-IN" dirty="0">
                <a:solidFill>
                  <a:srgbClr val="6A8759"/>
                </a:solidFill>
                <a:effectLst/>
              </a:rPr>
            </a:br>
            <a:br>
              <a:rPr lang="en-IN" dirty="0">
                <a:solidFill>
                  <a:srgbClr val="6A8759"/>
                </a:solidFill>
                <a:effectLst/>
              </a:rPr>
            </a:br>
            <a:r>
              <a:rPr lang="en-IN" dirty="0">
                <a:solidFill>
                  <a:srgbClr val="808080"/>
                </a:solidFill>
                <a:effectLst/>
              </a:rPr>
              <a:t># Delete Python-style comments</a:t>
            </a:r>
            <a:br>
              <a:rPr lang="en-IN" dirty="0">
                <a:solidFill>
                  <a:srgbClr val="808080"/>
                </a:solidFill>
                <a:effectLst/>
              </a:rPr>
            </a:br>
            <a:r>
              <a:rPr lang="en-IN" dirty="0" err="1"/>
              <a:t>num</a:t>
            </a:r>
            <a:r>
              <a:rPr lang="en-IN" dirty="0"/>
              <a:t> = </a:t>
            </a:r>
            <a:r>
              <a:rPr lang="en-IN" dirty="0" err="1"/>
              <a:t>re.sub</a:t>
            </a:r>
            <a:r>
              <a:rPr lang="en-IN" dirty="0"/>
              <a:t>(</a:t>
            </a:r>
            <a:r>
              <a:rPr lang="en-IN" dirty="0">
                <a:solidFill>
                  <a:srgbClr val="6A8759"/>
                </a:solidFill>
                <a:effectLst/>
              </a:rPr>
              <a:t>r'#.*$'</a:t>
            </a:r>
            <a:r>
              <a:rPr lang="en-IN" dirty="0">
                <a:solidFill>
                  <a:srgbClr val="CC7832"/>
                </a:solidFill>
                <a:effectLst/>
              </a:rPr>
              <a:t>, </a:t>
            </a:r>
            <a:r>
              <a:rPr lang="en-IN" dirty="0">
                <a:solidFill>
                  <a:srgbClr val="6A8759"/>
                </a:solidFill>
                <a:effectLst/>
              </a:rPr>
              <a:t>""</a:t>
            </a:r>
            <a:r>
              <a:rPr lang="en-IN" dirty="0">
                <a:solidFill>
                  <a:srgbClr val="CC7832"/>
                </a:solidFill>
                <a:effectLst/>
              </a:rPr>
              <a:t>, </a:t>
            </a:r>
            <a:r>
              <a:rPr lang="en-IN" dirty="0"/>
              <a:t>phone)</a:t>
            </a:r>
            <a:br>
              <a:rPr lang="en-IN" dirty="0"/>
            </a:br>
            <a:r>
              <a:rPr lang="en-IN" dirty="0">
                <a:solidFill>
                  <a:srgbClr val="8888C6"/>
                </a:solidFill>
                <a:effectLst/>
              </a:rPr>
              <a:t>print</a:t>
            </a:r>
            <a:r>
              <a:rPr lang="en-IN" dirty="0"/>
              <a:t>( </a:t>
            </a:r>
            <a:r>
              <a:rPr lang="en-IN" dirty="0">
                <a:solidFill>
                  <a:srgbClr val="6A8759"/>
                </a:solidFill>
                <a:effectLst/>
              </a:rPr>
              <a:t>"Phone </a:t>
            </a:r>
            <a:r>
              <a:rPr lang="en-IN" dirty="0" err="1">
                <a:solidFill>
                  <a:srgbClr val="6A8759"/>
                </a:solidFill>
                <a:effectLst/>
              </a:rPr>
              <a:t>Num</a:t>
            </a:r>
            <a:r>
              <a:rPr lang="en-IN" dirty="0">
                <a:solidFill>
                  <a:srgbClr val="6A8759"/>
                </a:solidFill>
                <a:effectLst/>
              </a:rPr>
              <a:t> : "</a:t>
            </a:r>
            <a:r>
              <a:rPr lang="en-IN" dirty="0">
                <a:solidFill>
                  <a:srgbClr val="CC7832"/>
                </a:solidFill>
                <a:effectLst/>
              </a:rPr>
              <a:t>, </a:t>
            </a:r>
            <a:r>
              <a:rPr lang="en-IN" dirty="0" err="1"/>
              <a:t>num</a:t>
            </a:r>
            <a:r>
              <a:rPr lang="en-IN" dirty="0"/>
              <a:t>)</a:t>
            </a:r>
            <a:br>
              <a:rPr lang="en-IN" dirty="0"/>
            </a:br>
            <a:br>
              <a:rPr lang="en-IN" dirty="0"/>
            </a:br>
            <a:r>
              <a:rPr lang="en-IN" dirty="0">
                <a:solidFill>
                  <a:srgbClr val="808080"/>
                </a:solidFill>
                <a:effectLst/>
              </a:rPr>
              <a:t># Remove anything other than digits</a:t>
            </a:r>
            <a:br>
              <a:rPr lang="en-IN" dirty="0">
                <a:solidFill>
                  <a:srgbClr val="808080"/>
                </a:solidFill>
                <a:effectLst/>
              </a:rPr>
            </a:br>
            <a:r>
              <a:rPr lang="en-IN" dirty="0" err="1"/>
              <a:t>num</a:t>
            </a:r>
            <a:r>
              <a:rPr lang="en-IN" dirty="0"/>
              <a:t> = </a:t>
            </a:r>
            <a:r>
              <a:rPr lang="en-IN" dirty="0" err="1"/>
              <a:t>re.sub</a:t>
            </a:r>
            <a:r>
              <a:rPr lang="en-IN" dirty="0"/>
              <a:t>(</a:t>
            </a:r>
            <a:r>
              <a:rPr lang="en-IN" dirty="0">
                <a:solidFill>
                  <a:srgbClr val="6A8759"/>
                </a:solidFill>
                <a:effectLst/>
              </a:rPr>
              <a:t>r'\D'</a:t>
            </a:r>
            <a:r>
              <a:rPr lang="en-IN" dirty="0">
                <a:solidFill>
                  <a:srgbClr val="CC7832"/>
                </a:solidFill>
                <a:effectLst/>
              </a:rPr>
              <a:t>, </a:t>
            </a:r>
            <a:r>
              <a:rPr lang="en-IN" dirty="0">
                <a:solidFill>
                  <a:srgbClr val="6A8759"/>
                </a:solidFill>
                <a:effectLst/>
              </a:rPr>
              <a:t>""</a:t>
            </a:r>
            <a:r>
              <a:rPr lang="en-IN" dirty="0">
                <a:solidFill>
                  <a:srgbClr val="CC7832"/>
                </a:solidFill>
                <a:effectLst/>
              </a:rPr>
              <a:t>, </a:t>
            </a:r>
            <a:r>
              <a:rPr lang="en-IN" dirty="0"/>
              <a:t>phone)</a:t>
            </a:r>
            <a:br>
              <a:rPr lang="en-IN" dirty="0"/>
            </a:br>
            <a:r>
              <a:rPr lang="en-IN" dirty="0">
                <a:solidFill>
                  <a:srgbClr val="8888C6"/>
                </a:solidFill>
                <a:effectLst/>
              </a:rPr>
              <a:t>print </a:t>
            </a:r>
            <a:r>
              <a:rPr lang="en-IN" dirty="0"/>
              <a:t>(</a:t>
            </a:r>
            <a:r>
              <a:rPr lang="en-IN" dirty="0">
                <a:solidFill>
                  <a:srgbClr val="6A8759"/>
                </a:solidFill>
                <a:effectLst/>
              </a:rPr>
              <a:t>"Phone </a:t>
            </a:r>
            <a:r>
              <a:rPr lang="en-IN" dirty="0" err="1">
                <a:solidFill>
                  <a:srgbClr val="6A8759"/>
                </a:solidFill>
                <a:effectLst/>
              </a:rPr>
              <a:t>Num</a:t>
            </a:r>
            <a:r>
              <a:rPr lang="en-IN" dirty="0">
                <a:solidFill>
                  <a:srgbClr val="6A8759"/>
                </a:solidFill>
                <a:effectLst/>
              </a:rPr>
              <a:t> : "</a:t>
            </a:r>
            <a:r>
              <a:rPr lang="en-IN" dirty="0">
                <a:solidFill>
                  <a:srgbClr val="CC7832"/>
                </a:solidFill>
                <a:effectLst/>
              </a:rPr>
              <a:t>, </a:t>
            </a:r>
            <a:r>
              <a:rPr lang="en-IN" dirty="0" err="1"/>
              <a:t>num</a:t>
            </a:r>
            <a:r>
              <a:rPr lang="en-IN" dirty="0"/>
              <a:t>)</a:t>
            </a:r>
          </a:p>
        </p:txBody>
      </p:sp>
    </p:spTree>
    <p:extLst>
      <p:ext uri="{BB962C8B-B14F-4D97-AF65-F5344CB8AC3E}">
        <p14:creationId xmlns:p14="http://schemas.microsoft.com/office/powerpoint/2010/main" val="209531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solidFill>
                  <a:srgbClr val="CC7832"/>
                </a:solidFill>
                <a:effectLst/>
              </a:rPr>
              <a:t>import </a:t>
            </a:r>
            <a:r>
              <a:rPr lang="en-US" dirty="0"/>
              <a:t>re</a:t>
            </a:r>
            <a:br>
              <a:rPr lang="en-US" dirty="0"/>
            </a:br>
            <a:r>
              <a:rPr lang="en-US" dirty="0">
                <a:solidFill>
                  <a:srgbClr val="CC7832"/>
                </a:solidFill>
                <a:effectLst/>
              </a:rPr>
              <a:t>def </a:t>
            </a:r>
            <a:r>
              <a:rPr lang="en-US" dirty="0" err="1">
                <a:solidFill>
                  <a:srgbClr val="FFC66D"/>
                </a:solidFill>
                <a:effectLst/>
              </a:rPr>
              <a:t>text_match</a:t>
            </a:r>
            <a:r>
              <a:rPr lang="en-US" dirty="0"/>
              <a:t>(text):</a:t>
            </a:r>
            <a:br>
              <a:rPr lang="en-US" dirty="0"/>
            </a:br>
            <a:r>
              <a:rPr lang="en-US" dirty="0"/>
              <a:t>        patterns = </a:t>
            </a:r>
            <a:r>
              <a:rPr lang="en-US" dirty="0">
                <a:solidFill>
                  <a:srgbClr val="6A8759"/>
                </a:solidFill>
                <a:effectLst/>
              </a:rPr>
              <a:t>'^[a-zA-Z0-9_]*$'</a:t>
            </a:r>
            <a:br>
              <a:rPr lang="en-US" dirty="0">
                <a:solidFill>
                  <a:srgbClr val="6A8759"/>
                </a:solidFill>
                <a:effectLst/>
              </a:rPr>
            </a:br>
            <a:r>
              <a:rPr lang="en-US" dirty="0">
                <a:solidFill>
                  <a:srgbClr val="6A8759"/>
                </a:solidFill>
                <a:effectLst/>
              </a:rPr>
              <a:t>        </a:t>
            </a:r>
            <a:r>
              <a:rPr lang="en-US" dirty="0">
                <a:solidFill>
                  <a:srgbClr val="CC7832"/>
                </a:solidFill>
                <a:effectLst/>
              </a:rPr>
              <a:t>if </a:t>
            </a:r>
            <a:r>
              <a:rPr lang="en-US" dirty="0" err="1"/>
              <a:t>re.search</a:t>
            </a:r>
            <a:r>
              <a:rPr lang="en-US" dirty="0"/>
              <a:t>(patterns</a:t>
            </a:r>
            <a:r>
              <a:rPr lang="en-US" dirty="0">
                <a:solidFill>
                  <a:srgbClr val="CC7832"/>
                </a:solidFill>
                <a:effectLst/>
              </a:rPr>
              <a:t>,  </a:t>
            </a:r>
            <a:r>
              <a:rPr lang="en-US" dirty="0"/>
              <a:t>text):</a:t>
            </a:r>
            <a:br>
              <a:rPr lang="en-US" dirty="0"/>
            </a:br>
            <a:r>
              <a:rPr lang="en-US" dirty="0"/>
              <a:t>                </a:t>
            </a:r>
            <a:r>
              <a:rPr lang="en-US" dirty="0">
                <a:solidFill>
                  <a:srgbClr val="CC7832"/>
                </a:solidFill>
                <a:effectLst/>
              </a:rPr>
              <a:t>return </a:t>
            </a:r>
            <a:r>
              <a:rPr lang="en-US" dirty="0">
                <a:solidFill>
                  <a:srgbClr val="6A8759"/>
                </a:solidFill>
                <a:effectLst/>
              </a:rPr>
              <a:t>'Found a match!'</a:t>
            </a:r>
            <a:br>
              <a:rPr lang="en-US" dirty="0">
                <a:solidFill>
                  <a:srgbClr val="6A8759"/>
                </a:solidFill>
                <a:effectLst/>
              </a:rPr>
            </a:br>
            <a:r>
              <a:rPr lang="en-US" dirty="0">
                <a:solidFill>
                  <a:srgbClr val="6A8759"/>
                </a:solidFill>
                <a:effectLst/>
              </a:rPr>
              <a:t>        </a:t>
            </a:r>
            <a:r>
              <a:rPr lang="en-US" dirty="0">
                <a:solidFill>
                  <a:srgbClr val="CC7832"/>
                </a:solidFill>
                <a:effectLst/>
              </a:rPr>
              <a:t>else</a:t>
            </a:r>
            <a:r>
              <a:rPr lang="en-US" dirty="0"/>
              <a:t>:</a:t>
            </a:r>
            <a:br>
              <a:rPr lang="en-US" dirty="0"/>
            </a:br>
            <a:r>
              <a:rPr lang="en-US" dirty="0"/>
              <a:t>                </a:t>
            </a:r>
            <a:r>
              <a:rPr lang="en-US" dirty="0">
                <a:solidFill>
                  <a:srgbClr val="CC7832"/>
                </a:solidFill>
                <a:effectLst/>
              </a:rPr>
              <a:t>return</a:t>
            </a:r>
            <a:r>
              <a:rPr lang="en-US" dirty="0"/>
              <a:t>(</a:t>
            </a:r>
            <a:r>
              <a:rPr lang="en-US" dirty="0">
                <a:solidFill>
                  <a:srgbClr val="6A8759"/>
                </a:solidFill>
                <a:effectLst/>
              </a:rPr>
              <a:t>'Not matched!'</a:t>
            </a:r>
            <a:r>
              <a:rPr lang="en-US" dirty="0"/>
              <a:t>)</a:t>
            </a:r>
            <a:br>
              <a:rPr lang="en-US" dirty="0"/>
            </a:br>
            <a:br>
              <a:rPr lang="en-US" dirty="0"/>
            </a:br>
            <a:r>
              <a:rPr lang="en-US" dirty="0">
                <a:solidFill>
                  <a:srgbClr val="8888C6"/>
                </a:solidFill>
                <a:effectLst/>
              </a:rPr>
              <a:t>print</a:t>
            </a:r>
            <a:r>
              <a:rPr lang="en-US" dirty="0"/>
              <a:t>(</a:t>
            </a:r>
            <a:r>
              <a:rPr lang="en-US" dirty="0" err="1"/>
              <a:t>text_match</a:t>
            </a:r>
            <a:r>
              <a:rPr lang="en-US" dirty="0"/>
              <a:t>(</a:t>
            </a:r>
            <a:r>
              <a:rPr lang="en-US" dirty="0">
                <a:solidFill>
                  <a:srgbClr val="6A8759"/>
                </a:solidFill>
                <a:effectLst/>
              </a:rPr>
              <a:t>"The quick brown fox jumps over the lazy dog."</a:t>
            </a:r>
            <a:r>
              <a:rPr lang="en-US" dirty="0"/>
              <a:t>))</a:t>
            </a:r>
            <a:br>
              <a:rPr lang="en-US" dirty="0"/>
            </a:br>
            <a:r>
              <a:rPr lang="en-US" dirty="0">
                <a:solidFill>
                  <a:srgbClr val="8888C6"/>
                </a:solidFill>
                <a:effectLst/>
              </a:rPr>
              <a:t>print</a:t>
            </a:r>
            <a:r>
              <a:rPr lang="en-US" dirty="0"/>
              <a:t>(</a:t>
            </a:r>
            <a:r>
              <a:rPr lang="en-US" dirty="0" err="1"/>
              <a:t>text_match</a:t>
            </a:r>
            <a:r>
              <a:rPr lang="en-US" dirty="0"/>
              <a:t>(</a:t>
            </a:r>
            <a:r>
              <a:rPr lang="en-US" dirty="0">
                <a:solidFill>
                  <a:srgbClr val="6A8759"/>
                </a:solidFill>
                <a:effectLst/>
              </a:rPr>
              <a:t>"Python_Exercises_1"</a:t>
            </a:r>
            <a:r>
              <a:rPr lang="en-US" dirty="0"/>
              <a:t>))</a:t>
            </a:r>
            <a:endParaRPr lang="en-IN" dirty="0"/>
          </a:p>
        </p:txBody>
      </p:sp>
    </p:spTree>
    <p:extLst>
      <p:ext uri="{BB962C8B-B14F-4D97-AF65-F5344CB8AC3E}">
        <p14:creationId xmlns:p14="http://schemas.microsoft.com/office/powerpoint/2010/main" val="198252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a07ef1e17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a07ef1e17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a07ef1e17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ea07ef1e17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a07ef1e17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a07ef1e1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a07ef1e17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ea07ef1e17_0_2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a07ef1e17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a07ef1e17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a07ef1e17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ea07ef1e17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a07ef1e17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ea07ef1e17_0_3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solidFill>
                  <a:srgbClr val="808080"/>
                </a:solidFill>
                <a:effectLst/>
              </a:rPr>
              <a:t>#Print a list of all matches (“in”) from a text</a:t>
            </a:r>
            <a:br>
              <a:rPr lang="en-US" dirty="0">
                <a:solidFill>
                  <a:srgbClr val="808080"/>
                </a:solidFill>
                <a:effectLst/>
              </a:rPr>
            </a:br>
            <a:r>
              <a:rPr lang="en-US" dirty="0">
                <a:solidFill>
                  <a:srgbClr val="CC7832"/>
                </a:solidFill>
                <a:effectLst/>
              </a:rPr>
              <a:t>import </a:t>
            </a:r>
            <a:r>
              <a:rPr lang="en-US" dirty="0"/>
              <a:t>re</a:t>
            </a:r>
            <a:br>
              <a:rPr lang="en-US" dirty="0"/>
            </a:br>
            <a:r>
              <a:rPr lang="en-US" dirty="0"/>
              <a:t>txt = </a:t>
            </a:r>
            <a:r>
              <a:rPr lang="en-US" dirty="0">
                <a:solidFill>
                  <a:srgbClr val="6A8759"/>
                </a:solidFill>
                <a:effectLst/>
              </a:rPr>
              <a:t>"Use of python in Machine Learning"</a:t>
            </a:r>
            <a:br>
              <a:rPr lang="en-US" dirty="0">
                <a:solidFill>
                  <a:srgbClr val="6A8759"/>
                </a:solidFill>
                <a:effectLst/>
              </a:rPr>
            </a:br>
            <a:r>
              <a:rPr lang="en-US" dirty="0"/>
              <a:t>x = </a:t>
            </a:r>
            <a:r>
              <a:rPr lang="en-US" dirty="0" err="1"/>
              <a:t>re.findall</a:t>
            </a:r>
            <a:r>
              <a:rPr lang="en-US" dirty="0"/>
              <a:t>(</a:t>
            </a:r>
            <a:r>
              <a:rPr lang="en-US" dirty="0">
                <a:solidFill>
                  <a:srgbClr val="6A8759"/>
                </a:solidFill>
                <a:effectLst/>
              </a:rPr>
              <a:t>"in"</a:t>
            </a:r>
            <a:r>
              <a:rPr lang="en-US" dirty="0">
                <a:solidFill>
                  <a:srgbClr val="CC7832"/>
                </a:solidFill>
                <a:effectLst/>
              </a:rPr>
              <a:t>, </a:t>
            </a:r>
            <a:r>
              <a:rPr lang="en-US" dirty="0"/>
              <a:t>txt)</a:t>
            </a:r>
            <a:br>
              <a:rPr lang="en-US" dirty="0"/>
            </a:br>
            <a:r>
              <a:rPr lang="en-US" dirty="0">
                <a:solidFill>
                  <a:srgbClr val="8888C6"/>
                </a:solidFill>
                <a:effectLst/>
              </a:rPr>
              <a:t>print</a:t>
            </a:r>
            <a:r>
              <a:rPr lang="en-US" dirty="0"/>
              <a:t>(x)</a:t>
            </a:r>
            <a:endParaRPr lang="en-IN" dirty="0"/>
          </a:p>
        </p:txBody>
      </p:sp>
    </p:spTree>
    <p:extLst>
      <p:ext uri="{BB962C8B-B14F-4D97-AF65-F5344CB8AC3E}">
        <p14:creationId xmlns:p14="http://schemas.microsoft.com/office/powerpoint/2010/main" val="320236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56" name="Google Shape;56;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57" name="Google Shape;57;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58" name="Google Shape;58;p14"/>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endParaRPr/>
          </a:p>
        </p:txBody>
      </p:sp>
      <p:sp>
        <p:nvSpPr>
          <p:cNvPr id="59" name="Google Shape;59;p14"/>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3" name="Google Shape;63;p15"/>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68" name="Google Shape;68;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72" name="Google Shape;72;p1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3" name="Google Shape;73;p1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4" name="Google Shape;74;p1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81" name="Google Shape;81;p1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2" name="Google Shape;82;p1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83" name="Google Shape;8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0" name="Google Shape;90;p2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3800"/>
              <a:buNone/>
              <a:defRPr sz="3800"/>
            </a:lvl1pPr>
            <a:lvl2pPr lvl="1" algn="ctr" rtl="0">
              <a:lnSpc>
                <a:spcPct val="100000"/>
              </a:lnSpc>
              <a:spcBef>
                <a:spcPts val="0"/>
              </a:spcBef>
              <a:spcAft>
                <a:spcPts val="0"/>
              </a:spcAft>
              <a:buSzPts val="3800"/>
              <a:buNone/>
              <a:defRPr sz="3800"/>
            </a:lvl2pPr>
            <a:lvl3pPr lvl="2" algn="ctr" rtl="0">
              <a:lnSpc>
                <a:spcPct val="100000"/>
              </a:lnSpc>
              <a:spcBef>
                <a:spcPts val="0"/>
              </a:spcBef>
              <a:spcAft>
                <a:spcPts val="0"/>
              </a:spcAft>
              <a:buSzPts val="3800"/>
              <a:buNone/>
              <a:defRPr sz="3800"/>
            </a:lvl3pPr>
            <a:lvl4pPr lvl="3" algn="ctr" rtl="0">
              <a:lnSpc>
                <a:spcPct val="100000"/>
              </a:lnSpc>
              <a:spcBef>
                <a:spcPts val="0"/>
              </a:spcBef>
              <a:spcAft>
                <a:spcPts val="0"/>
              </a:spcAft>
              <a:buSzPts val="3800"/>
              <a:buNone/>
              <a:defRPr sz="3800"/>
            </a:lvl4pPr>
            <a:lvl5pPr lvl="4" algn="ctr" rtl="0">
              <a:lnSpc>
                <a:spcPct val="100000"/>
              </a:lnSpc>
              <a:spcBef>
                <a:spcPts val="0"/>
              </a:spcBef>
              <a:spcAft>
                <a:spcPts val="0"/>
              </a:spcAft>
              <a:buSzPts val="3800"/>
              <a:buNone/>
              <a:defRPr sz="3800"/>
            </a:lvl5pPr>
            <a:lvl6pPr lvl="5" algn="ctr" rtl="0">
              <a:lnSpc>
                <a:spcPct val="100000"/>
              </a:lnSpc>
              <a:spcBef>
                <a:spcPts val="0"/>
              </a:spcBef>
              <a:spcAft>
                <a:spcPts val="0"/>
              </a:spcAft>
              <a:buSzPts val="3800"/>
              <a:buNone/>
              <a:defRPr sz="3800"/>
            </a:lvl6pPr>
            <a:lvl7pPr lvl="6" algn="ctr" rtl="0">
              <a:lnSpc>
                <a:spcPct val="100000"/>
              </a:lnSpc>
              <a:spcBef>
                <a:spcPts val="0"/>
              </a:spcBef>
              <a:spcAft>
                <a:spcPts val="0"/>
              </a:spcAft>
              <a:buSzPts val="3800"/>
              <a:buNone/>
              <a:defRPr sz="3800"/>
            </a:lvl7pPr>
            <a:lvl8pPr lvl="7" algn="ctr" rtl="0">
              <a:lnSpc>
                <a:spcPct val="100000"/>
              </a:lnSpc>
              <a:spcBef>
                <a:spcPts val="0"/>
              </a:spcBef>
              <a:spcAft>
                <a:spcPts val="0"/>
              </a:spcAft>
              <a:buSzPts val="3800"/>
              <a:buNone/>
              <a:defRPr sz="3800"/>
            </a:lvl8pPr>
            <a:lvl9pPr lvl="8" algn="ctr" rtl="0">
              <a:lnSpc>
                <a:spcPct val="100000"/>
              </a:lnSpc>
              <a:spcBef>
                <a:spcPts val="0"/>
              </a:spcBef>
              <a:spcAft>
                <a:spcPts val="0"/>
              </a:spcAft>
              <a:buSzPts val="3800"/>
              <a:buNone/>
              <a:defRPr sz="3800"/>
            </a:lvl9pPr>
          </a:lstStyle>
          <a:p>
            <a:endParaRPr/>
          </a:p>
        </p:txBody>
      </p:sp>
      <p:sp>
        <p:nvSpPr>
          <p:cNvPr id="91" name="Google Shape;91;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92" name="Google Shape;92;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93" name="Google Shape;9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96" name="Google Shape;9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accent5"/>
              </a:buClr>
              <a:buSzPts val="13000"/>
              <a:buNone/>
              <a:defRPr sz="13000">
                <a:solidFill>
                  <a:schemeClr val="accent5"/>
                </a:solidFill>
              </a:defRPr>
            </a:lvl1pPr>
            <a:lvl2pPr lvl="1" algn="ctr" rtl="0">
              <a:lnSpc>
                <a:spcPct val="100000"/>
              </a:lnSpc>
              <a:spcBef>
                <a:spcPts val="0"/>
              </a:spcBef>
              <a:spcAft>
                <a:spcPts val="0"/>
              </a:spcAft>
              <a:buClr>
                <a:schemeClr val="accent5"/>
              </a:buClr>
              <a:buSzPts val="13000"/>
              <a:buNone/>
              <a:defRPr sz="13000">
                <a:solidFill>
                  <a:schemeClr val="accent5"/>
                </a:solidFill>
              </a:defRPr>
            </a:lvl2pPr>
            <a:lvl3pPr lvl="2" algn="ctr" rtl="0">
              <a:lnSpc>
                <a:spcPct val="100000"/>
              </a:lnSpc>
              <a:spcBef>
                <a:spcPts val="0"/>
              </a:spcBef>
              <a:spcAft>
                <a:spcPts val="0"/>
              </a:spcAft>
              <a:buClr>
                <a:schemeClr val="accent5"/>
              </a:buClr>
              <a:buSzPts val="13000"/>
              <a:buNone/>
              <a:defRPr sz="13000">
                <a:solidFill>
                  <a:schemeClr val="accent5"/>
                </a:solidFill>
              </a:defRPr>
            </a:lvl3pPr>
            <a:lvl4pPr lvl="3" algn="ctr" rtl="0">
              <a:lnSpc>
                <a:spcPct val="100000"/>
              </a:lnSpc>
              <a:spcBef>
                <a:spcPts val="0"/>
              </a:spcBef>
              <a:spcAft>
                <a:spcPts val="0"/>
              </a:spcAft>
              <a:buClr>
                <a:schemeClr val="accent5"/>
              </a:buClr>
              <a:buSzPts val="13000"/>
              <a:buNone/>
              <a:defRPr sz="13000">
                <a:solidFill>
                  <a:schemeClr val="accent5"/>
                </a:solidFill>
              </a:defRPr>
            </a:lvl4pPr>
            <a:lvl5pPr lvl="4" algn="ctr" rtl="0">
              <a:lnSpc>
                <a:spcPct val="100000"/>
              </a:lnSpc>
              <a:spcBef>
                <a:spcPts val="0"/>
              </a:spcBef>
              <a:spcAft>
                <a:spcPts val="0"/>
              </a:spcAft>
              <a:buClr>
                <a:schemeClr val="accent5"/>
              </a:buClr>
              <a:buSzPts val="13000"/>
              <a:buNone/>
              <a:defRPr sz="13000">
                <a:solidFill>
                  <a:schemeClr val="accent5"/>
                </a:solidFill>
              </a:defRPr>
            </a:lvl5pPr>
            <a:lvl6pPr lvl="5" algn="ctr" rtl="0">
              <a:lnSpc>
                <a:spcPct val="100000"/>
              </a:lnSpc>
              <a:spcBef>
                <a:spcPts val="0"/>
              </a:spcBef>
              <a:spcAft>
                <a:spcPts val="0"/>
              </a:spcAft>
              <a:buClr>
                <a:schemeClr val="accent5"/>
              </a:buClr>
              <a:buSzPts val="13000"/>
              <a:buNone/>
              <a:defRPr sz="13000">
                <a:solidFill>
                  <a:schemeClr val="accent5"/>
                </a:solidFill>
              </a:defRPr>
            </a:lvl6pPr>
            <a:lvl7pPr lvl="6" algn="ctr" rtl="0">
              <a:lnSpc>
                <a:spcPct val="100000"/>
              </a:lnSpc>
              <a:spcBef>
                <a:spcPts val="0"/>
              </a:spcBef>
              <a:spcAft>
                <a:spcPts val="0"/>
              </a:spcAft>
              <a:buClr>
                <a:schemeClr val="accent5"/>
              </a:buClr>
              <a:buSzPts val="13000"/>
              <a:buNone/>
              <a:defRPr sz="13000">
                <a:solidFill>
                  <a:schemeClr val="accent5"/>
                </a:solidFill>
              </a:defRPr>
            </a:lvl7pPr>
            <a:lvl8pPr lvl="7" algn="ctr" rtl="0">
              <a:lnSpc>
                <a:spcPct val="100000"/>
              </a:lnSpc>
              <a:spcBef>
                <a:spcPts val="0"/>
              </a:spcBef>
              <a:spcAft>
                <a:spcPts val="0"/>
              </a:spcAft>
              <a:buClr>
                <a:schemeClr val="accent5"/>
              </a:buClr>
              <a:buSzPts val="13000"/>
              <a:buNone/>
              <a:defRPr sz="13000">
                <a:solidFill>
                  <a:schemeClr val="accent5"/>
                </a:solidFill>
              </a:defRPr>
            </a:lvl8pPr>
            <a:lvl9pPr lvl="8" algn="ctr" rtl="0">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101" name="Google Shape;10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rgbClr val="E4F5FC"/>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68"/>
        </a:solidFill>
        <a:effectLst/>
      </p:bgPr>
    </p:bg>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1595700" y="1188925"/>
            <a:ext cx="6005100" cy="1457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3600"/>
              <a:buFont typeface="Arial"/>
              <a:buNone/>
            </a:pPr>
            <a:r>
              <a:rPr lang="en" sz="4800" b="1">
                <a:solidFill>
                  <a:srgbClr val="E4F5FC"/>
                </a:solidFill>
                <a:latin typeface="Nunito"/>
                <a:ea typeface="Nunito"/>
                <a:cs typeface="Nunito"/>
                <a:sym typeface="Nunito"/>
              </a:rPr>
              <a:t>Python Regular Expressions</a:t>
            </a:r>
            <a:endParaRPr sz="4800" b="1">
              <a:solidFill>
                <a:srgbClr val="E4F5FC"/>
              </a:solidFill>
              <a:latin typeface="Nunito"/>
              <a:ea typeface="Nunito"/>
              <a:cs typeface="Nunito"/>
              <a:sym typeface="Nunito"/>
            </a:endParaRPr>
          </a:p>
        </p:txBody>
      </p:sp>
      <p:pic>
        <p:nvPicPr>
          <p:cNvPr id="109" name="Google Shape;109;p25"/>
          <p:cNvPicPr preferRelativeResize="0"/>
          <p:nvPr/>
        </p:nvPicPr>
        <p:blipFill rotWithShape="1">
          <a:blip r:embed="rId3">
            <a:alphaModFix/>
          </a:blip>
          <a:srcRect l="4269" t="26443" r="81354" b="26438"/>
          <a:stretch/>
        </p:blipFill>
        <p:spPr>
          <a:xfrm>
            <a:off x="7600950" y="160225"/>
            <a:ext cx="1314452" cy="1028700"/>
          </a:xfrm>
          <a:prstGeom prst="rect">
            <a:avLst/>
          </a:prstGeom>
          <a:noFill/>
          <a:ln>
            <a:noFill/>
          </a:ln>
        </p:spPr>
      </p:pic>
      <p:pic>
        <p:nvPicPr>
          <p:cNvPr id="110" name="Google Shape;110;p25"/>
          <p:cNvPicPr preferRelativeResize="0"/>
          <p:nvPr/>
        </p:nvPicPr>
        <p:blipFill rotWithShape="1">
          <a:blip r:embed="rId3">
            <a:alphaModFix/>
          </a:blip>
          <a:srcRect l="18965" t="26443" r="2176" b="26438"/>
          <a:stretch/>
        </p:blipFill>
        <p:spPr>
          <a:xfrm>
            <a:off x="171450" y="4681025"/>
            <a:ext cx="1981199" cy="282651"/>
          </a:xfrm>
          <a:prstGeom prst="rect">
            <a:avLst/>
          </a:prstGeom>
          <a:noFill/>
          <a:ln>
            <a:noFill/>
          </a:ln>
        </p:spPr>
      </p:pic>
      <p:sp>
        <p:nvSpPr>
          <p:cNvPr id="111" name="Google Shape;111;p25"/>
          <p:cNvSpPr txBo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900">
                <a:solidFill>
                  <a:srgbClr val="D6DF23"/>
                </a:solidFill>
                <a:latin typeface="Nunito"/>
                <a:ea typeface="Nunito"/>
                <a:cs typeface="Nunito"/>
                <a:sym typeface="Nunito"/>
              </a:rPr>
              <a:t>Chapter-5</a:t>
            </a:r>
            <a:endParaRPr sz="4000">
              <a:solidFill>
                <a:srgbClr val="D6DF23"/>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06F2-FF88-4E3D-B0CB-6FF4CCD363C1}"/>
              </a:ext>
            </a:extLst>
          </p:cNvPr>
          <p:cNvSpPr>
            <a:spLocks noGrp="1"/>
          </p:cNvSpPr>
          <p:nvPr>
            <p:ph type="title"/>
          </p:nvPr>
        </p:nvSpPr>
        <p:spPr/>
        <p:txBody>
          <a:bodyPr>
            <a:normAutofit fontScale="90000"/>
          </a:bodyPr>
          <a:lstStyle/>
          <a:p>
            <a:r>
              <a:rPr lang="en-US" sz="3600" b="1" dirty="0">
                <a:solidFill>
                  <a:srgbClr val="243168"/>
                </a:solidFill>
                <a:latin typeface="Nunito"/>
              </a:rPr>
              <a:t>Regular expression Search()</a:t>
            </a:r>
            <a:r>
              <a:rPr lang="en-US" b="1" dirty="0"/>
              <a:t>: </a:t>
            </a:r>
            <a:endParaRPr lang="en-IN" b="1" dirty="0"/>
          </a:p>
        </p:txBody>
      </p:sp>
      <p:sp>
        <p:nvSpPr>
          <p:cNvPr id="5" name="TextBox 4">
            <a:extLst>
              <a:ext uri="{FF2B5EF4-FFF2-40B4-BE49-F238E27FC236}">
                <a16:creationId xmlns:a16="http://schemas.microsoft.com/office/drawing/2014/main" id="{7A27A3ED-90CA-4EFB-9AF0-2B908EC2930F}"/>
              </a:ext>
            </a:extLst>
          </p:cNvPr>
          <p:cNvSpPr txBox="1"/>
          <p:nvPr/>
        </p:nvSpPr>
        <p:spPr>
          <a:xfrm>
            <a:off x="898072" y="1971585"/>
            <a:ext cx="6417128" cy="1200329"/>
          </a:xfrm>
          <a:prstGeom prst="rect">
            <a:avLst/>
          </a:prstGeom>
          <a:noFill/>
        </p:spPr>
        <p:txBody>
          <a:bodyPr wrap="square">
            <a:spAutoFit/>
          </a:bodyPr>
          <a:lstStyle/>
          <a:p>
            <a:pPr algn="just"/>
            <a:r>
              <a:rPr lang="en-US" sz="1800" dirty="0">
                <a:solidFill>
                  <a:srgbClr val="434343"/>
                </a:solidFill>
                <a:latin typeface="Nunito"/>
                <a:sym typeface="Roboto"/>
              </a:rPr>
              <a:t>The search() function searches the string and returns a match object if match is found.</a:t>
            </a:r>
          </a:p>
          <a:p>
            <a:pPr algn="just"/>
            <a:r>
              <a:rPr lang="en-US" sz="1800" dirty="0">
                <a:solidFill>
                  <a:srgbClr val="434343"/>
                </a:solidFill>
                <a:latin typeface="Nunito"/>
                <a:sym typeface="Roboto"/>
              </a:rPr>
              <a:t>However, if there are more than one match, only the first occurrence of the match will be returned.</a:t>
            </a:r>
          </a:p>
        </p:txBody>
      </p:sp>
      <p:pic>
        <p:nvPicPr>
          <p:cNvPr id="7" name="Picture 6">
            <a:extLst>
              <a:ext uri="{FF2B5EF4-FFF2-40B4-BE49-F238E27FC236}">
                <a16:creationId xmlns:a16="http://schemas.microsoft.com/office/drawing/2014/main" id="{E0F0130A-1B3B-42A4-BCE0-10B5936C7215}"/>
              </a:ext>
            </a:extLst>
          </p:cNvPr>
          <p:cNvPicPr>
            <a:picLocks noChangeAspect="1"/>
          </p:cNvPicPr>
          <p:nvPr/>
        </p:nvPicPr>
        <p:blipFill>
          <a:blip r:embed="rId3"/>
          <a:stretch>
            <a:fillRect/>
          </a:stretch>
        </p:blipFill>
        <p:spPr>
          <a:xfrm>
            <a:off x="516975" y="3246899"/>
            <a:ext cx="8239125" cy="1504950"/>
          </a:xfrm>
          <a:prstGeom prst="rect">
            <a:avLst/>
          </a:prstGeom>
        </p:spPr>
      </p:pic>
    </p:spTree>
    <p:extLst>
      <p:ext uri="{BB962C8B-B14F-4D97-AF65-F5344CB8AC3E}">
        <p14:creationId xmlns:p14="http://schemas.microsoft.com/office/powerpoint/2010/main" val="318348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06F2-FF88-4E3D-B0CB-6FF4CCD363C1}"/>
              </a:ext>
            </a:extLst>
          </p:cNvPr>
          <p:cNvSpPr>
            <a:spLocks noGrp="1"/>
          </p:cNvSpPr>
          <p:nvPr>
            <p:ph type="title"/>
          </p:nvPr>
        </p:nvSpPr>
        <p:spPr/>
        <p:txBody>
          <a:bodyPr>
            <a:normAutofit fontScale="90000"/>
          </a:bodyPr>
          <a:lstStyle/>
          <a:p>
            <a:r>
              <a:rPr lang="en-US" sz="3600" b="1" dirty="0">
                <a:solidFill>
                  <a:srgbClr val="243168"/>
                </a:solidFill>
                <a:latin typeface="Nunito"/>
              </a:rPr>
              <a:t>Regular expression Split()</a:t>
            </a:r>
            <a:r>
              <a:rPr lang="en-US" b="1" dirty="0"/>
              <a:t>: </a:t>
            </a:r>
            <a:endParaRPr lang="en-IN" b="1" dirty="0"/>
          </a:p>
        </p:txBody>
      </p:sp>
      <p:sp>
        <p:nvSpPr>
          <p:cNvPr id="5" name="TextBox 4">
            <a:extLst>
              <a:ext uri="{FF2B5EF4-FFF2-40B4-BE49-F238E27FC236}">
                <a16:creationId xmlns:a16="http://schemas.microsoft.com/office/drawing/2014/main" id="{7A27A3ED-90CA-4EFB-9AF0-2B908EC2930F}"/>
              </a:ext>
            </a:extLst>
          </p:cNvPr>
          <p:cNvSpPr txBox="1"/>
          <p:nvPr/>
        </p:nvSpPr>
        <p:spPr>
          <a:xfrm>
            <a:off x="898072" y="1971585"/>
            <a:ext cx="6417128" cy="1200329"/>
          </a:xfrm>
          <a:prstGeom prst="rect">
            <a:avLst/>
          </a:prstGeom>
          <a:noFill/>
        </p:spPr>
        <p:txBody>
          <a:bodyPr wrap="square">
            <a:spAutoFit/>
          </a:bodyPr>
          <a:lstStyle/>
          <a:p>
            <a:pPr algn="just"/>
            <a:r>
              <a:rPr lang="en-US" sz="2400" b="0" i="0" dirty="0">
                <a:solidFill>
                  <a:srgbClr val="000000"/>
                </a:solidFill>
                <a:effectLst/>
                <a:latin typeface="Arial" panose="020B0604020202020204" pitchFamily="34" charset="0"/>
              </a:rPr>
              <a:t>The split() function in </a:t>
            </a:r>
            <a:r>
              <a:rPr lang="en-US" sz="2400" b="0" i="0" dirty="0" err="1">
                <a:solidFill>
                  <a:srgbClr val="000000"/>
                </a:solidFill>
                <a:effectLst/>
                <a:latin typeface="Arial" panose="020B0604020202020204" pitchFamily="34" charset="0"/>
              </a:rPr>
              <a:t>RegEx</a:t>
            </a:r>
            <a:r>
              <a:rPr lang="en-US" sz="2400" b="0" i="0" dirty="0">
                <a:solidFill>
                  <a:srgbClr val="000000"/>
                </a:solidFill>
                <a:effectLst/>
                <a:latin typeface="Arial" panose="020B0604020202020204" pitchFamily="34" charset="0"/>
              </a:rPr>
              <a:t> returns a list where the string has been split at each match -</a:t>
            </a:r>
            <a:r>
              <a:rPr lang="en-US" sz="1800" dirty="0">
                <a:solidFill>
                  <a:srgbClr val="434343"/>
                </a:solidFill>
                <a:latin typeface="Nunito"/>
                <a:sym typeface="Roboto"/>
              </a:rPr>
              <a:t>.</a:t>
            </a:r>
          </a:p>
        </p:txBody>
      </p:sp>
      <p:pic>
        <p:nvPicPr>
          <p:cNvPr id="4" name="Picture 3">
            <a:extLst>
              <a:ext uri="{FF2B5EF4-FFF2-40B4-BE49-F238E27FC236}">
                <a16:creationId xmlns:a16="http://schemas.microsoft.com/office/drawing/2014/main" id="{4B9ABE68-6959-4A51-9DD7-E4643C6FE5DC}"/>
              </a:ext>
            </a:extLst>
          </p:cNvPr>
          <p:cNvPicPr>
            <a:picLocks noChangeAspect="1"/>
          </p:cNvPicPr>
          <p:nvPr/>
        </p:nvPicPr>
        <p:blipFill>
          <a:blip r:embed="rId3"/>
          <a:stretch>
            <a:fillRect/>
          </a:stretch>
        </p:blipFill>
        <p:spPr>
          <a:xfrm>
            <a:off x="1062037" y="3407529"/>
            <a:ext cx="7019925" cy="1476375"/>
          </a:xfrm>
          <a:prstGeom prst="rect">
            <a:avLst/>
          </a:prstGeom>
        </p:spPr>
      </p:pic>
    </p:spTree>
    <p:extLst>
      <p:ext uri="{BB962C8B-B14F-4D97-AF65-F5344CB8AC3E}">
        <p14:creationId xmlns:p14="http://schemas.microsoft.com/office/powerpoint/2010/main" val="241952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06F2-FF88-4E3D-B0CB-6FF4CCD363C1}"/>
              </a:ext>
            </a:extLst>
          </p:cNvPr>
          <p:cNvSpPr>
            <a:spLocks noGrp="1"/>
          </p:cNvSpPr>
          <p:nvPr>
            <p:ph type="title"/>
          </p:nvPr>
        </p:nvSpPr>
        <p:spPr/>
        <p:txBody>
          <a:bodyPr>
            <a:normAutofit fontScale="90000"/>
          </a:bodyPr>
          <a:lstStyle/>
          <a:p>
            <a:r>
              <a:rPr lang="en-US" sz="3600" b="1" dirty="0">
                <a:solidFill>
                  <a:srgbClr val="243168"/>
                </a:solidFill>
                <a:latin typeface="Nunito"/>
              </a:rPr>
              <a:t>Regular expression Sub()</a:t>
            </a:r>
            <a:r>
              <a:rPr lang="en-US" b="1" dirty="0"/>
              <a:t>: </a:t>
            </a:r>
            <a:endParaRPr lang="en-IN" b="1" dirty="0"/>
          </a:p>
        </p:txBody>
      </p:sp>
      <p:sp>
        <p:nvSpPr>
          <p:cNvPr id="5" name="TextBox 4">
            <a:extLst>
              <a:ext uri="{FF2B5EF4-FFF2-40B4-BE49-F238E27FC236}">
                <a16:creationId xmlns:a16="http://schemas.microsoft.com/office/drawing/2014/main" id="{7A27A3ED-90CA-4EFB-9AF0-2B908EC2930F}"/>
              </a:ext>
            </a:extLst>
          </p:cNvPr>
          <p:cNvSpPr txBox="1"/>
          <p:nvPr/>
        </p:nvSpPr>
        <p:spPr>
          <a:xfrm>
            <a:off x="1062037" y="1595928"/>
            <a:ext cx="6626990" cy="830997"/>
          </a:xfrm>
          <a:prstGeom prst="rect">
            <a:avLst/>
          </a:prstGeom>
          <a:noFill/>
        </p:spPr>
        <p:txBody>
          <a:bodyPr wrap="square">
            <a:spAutoFit/>
          </a:bodyPr>
          <a:lstStyle/>
          <a:p>
            <a:pPr algn="just"/>
            <a:r>
              <a:rPr lang="en-US" sz="2400" b="0" i="0" dirty="0">
                <a:solidFill>
                  <a:srgbClr val="000000"/>
                </a:solidFill>
                <a:effectLst/>
                <a:latin typeface="Arial" panose="020B0604020202020204" pitchFamily="34" charset="0"/>
              </a:rPr>
              <a:t>The sub() function in </a:t>
            </a:r>
            <a:r>
              <a:rPr lang="en-US" sz="2400" b="0" i="0" dirty="0" err="1">
                <a:solidFill>
                  <a:srgbClr val="000000"/>
                </a:solidFill>
                <a:effectLst/>
                <a:latin typeface="Arial" panose="020B0604020202020204" pitchFamily="34" charset="0"/>
              </a:rPr>
              <a:t>RegEx</a:t>
            </a:r>
            <a:r>
              <a:rPr lang="en-US" sz="2400" b="0" i="0" dirty="0">
                <a:solidFill>
                  <a:srgbClr val="000000"/>
                </a:solidFill>
                <a:effectLst/>
                <a:latin typeface="Arial" panose="020B0604020202020204" pitchFamily="34" charset="0"/>
              </a:rPr>
              <a:t> is to replace the match with the text of your choice.</a:t>
            </a:r>
            <a:r>
              <a:rPr lang="en-US" sz="1800" b="0" i="0" dirty="0">
                <a:solidFill>
                  <a:srgbClr val="000000"/>
                </a:solidFill>
                <a:effectLst/>
                <a:latin typeface="Arial" panose="020B0604020202020204" pitchFamily="34" charset="0"/>
              </a:rPr>
              <a:t>-</a:t>
            </a:r>
            <a:r>
              <a:rPr lang="en-US" dirty="0">
                <a:solidFill>
                  <a:srgbClr val="434343"/>
                </a:solidFill>
                <a:latin typeface="Nunito"/>
                <a:sym typeface="Roboto"/>
              </a:rPr>
              <a:t>.</a:t>
            </a:r>
          </a:p>
        </p:txBody>
      </p:sp>
      <p:pic>
        <p:nvPicPr>
          <p:cNvPr id="6" name="Picture 5">
            <a:extLst>
              <a:ext uri="{FF2B5EF4-FFF2-40B4-BE49-F238E27FC236}">
                <a16:creationId xmlns:a16="http://schemas.microsoft.com/office/drawing/2014/main" id="{930F8F1A-4158-4CA7-A4A3-9CD9FFAB9D1F}"/>
              </a:ext>
            </a:extLst>
          </p:cNvPr>
          <p:cNvPicPr>
            <a:picLocks noChangeAspect="1"/>
          </p:cNvPicPr>
          <p:nvPr/>
        </p:nvPicPr>
        <p:blipFill>
          <a:blip r:embed="rId3"/>
          <a:stretch>
            <a:fillRect/>
          </a:stretch>
        </p:blipFill>
        <p:spPr>
          <a:xfrm>
            <a:off x="1166812" y="2878728"/>
            <a:ext cx="6810375" cy="1504950"/>
          </a:xfrm>
          <a:prstGeom prst="rect">
            <a:avLst/>
          </a:prstGeom>
        </p:spPr>
      </p:pic>
    </p:spTree>
    <p:extLst>
      <p:ext uri="{BB962C8B-B14F-4D97-AF65-F5344CB8AC3E}">
        <p14:creationId xmlns:p14="http://schemas.microsoft.com/office/powerpoint/2010/main" val="3226779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06F2-FF88-4E3D-B0CB-6FF4CCD363C1}"/>
              </a:ext>
            </a:extLst>
          </p:cNvPr>
          <p:cNvSpPr>
            <a:spLocks noGrp="1"/>
          </p:cNvSpPr>
          <p:nvPr>
            <p:ph type="title"/>
          </p:nvPr>
        </p:nvSpPr>
        <p:spPr/>
        <p:txBody>
          <a:bodyPr>
            <a:normAutofit fontScale="90000"/>
          </a:bodyPr>
          <a:lstStyle/>
          <a:p>
            <a:r>
              <a:rPr lang="en-US" sz="3600" b="1" dirty="0">
                <a:solidFill>
                  <a:srgbClr val="243168"/>
                </a:solidFill>
                <a:latin typeface="Nunito"/>
              </a:rPr>
              <a:t>Regular expression Match object</a:t>
            </a:r>
            <a:r>
              <a:rPr lang="en-US" b="1" dirty="0"/>
              <a:t>: </a:t>
            </a:r>
            <a:endParaRPr lang="en-IN" b="1" dirty="0"/>
          </a:p>
        </p:txBody>
      </p:sp>
      <p:sp>
        <p:nvSpPr>
          <p:cNvPr id="5" name="TextBox 4">
            <a:extLst>
              <a:ext uri="{FF2B5EF4-FFF2-40B4-BE49-F238E27FC236}">
                <a16:creationId xmlns:a16="http://schemas.microsoft.com/office/drawing/2014/main" id="{7A27A3ED-90CA-4EFB-9AF0-2B908EC2930F}"/>
              </a:ext>
            </a:extLst>
          </p:cNvPr>
          <p:cNvSpPr txBox="1"/>
          <p:nvPr/>
        </p:nvSpPr>
        <p:spPr>
          <a:xfrm>
            <a:off x="942116" y="1432977"/>
            <a:ext cx="6626990" cy="1169551"/>
          </a:xfrm>
          <a:prstGeom prst="rect">
            <a:avLst/>
          </a:prstGeom>
          <a:noFill/>
        </p:spPr>
        <p:txBody>
          <a:bodyPr wrap="square">
            <a:spAutoFit/>
          </a:bodyPr>
          <a:lstStyle/>
          <a:p>
            <a:pPr algn="just"/>
            <a:r>
              <a:rPr lang="en-US" sz="1800" b="0" i="0" dirty="0">
                <a:solidFill>
                  <a:srgbClr val="000000"/>
                </a:solidFill>
                <a:effectLst/>
                <a:latin typeface="Arial" panose="020B0604020202020204" pitchFamily="34" charset="0"/>
              </a:rPr>
              <a:t>A match object in </a:t>
            </a:r>
            <a:r>
              <a:rPr lang="en-US" sz="1800" b="0" i="0" dirty="0" err="1">
                <a:solidFill>
                  <a:srgbClr val="000000"/>
                </a:solidFill>
                <a:effectLst/>
                <a:latin typeface="Arial" panose="020B0604020202020204" pitchFamily="34" charset="0"/>
              </a:rPr>
              <a:t>RegEx</a:t>
            </a:r>
            <a:r>
              <a:rPr lang="en-US" sz="1800" b="0" i="0" dirty="0">
                <a:solidFill>
                  <a:srgbClr val="000000"/>
                </a:solidFill>
                <a:effectLst/>
                <a:latin typeface="Arial" panose="020B0604020202020204" pitchFamily="34" charset="0"/>
              </a:rPr>
              <a:t> is an object containing information about the search and the result. In no match found, None is returned</a:t>
            </a:r>
            <a:r>
              <a:rPr lang="en-US" sz="2000" b="0" i="0" dirty="0">
                <a:solidFill>
                  <a:srgbClr val="000000"/>
                </a:solidFill>
                <a:effectLst/>
                <a:latin typeface="Arial" panose="020B0604020202020204" pitchFamily="34" charset="0"/>
              </a:rPr>
              <a:t>. :</a:t>
            </a:r>
          </a:p>
          <a:p>
            <a:pPr algn="just"/>
            <a:r>
              <a:rPr lang="en-US" b="0" i="0" dirty="0">
                <a:solidFill>
                  <a:srgbClr val="000000"/>
                </a:solidFill>
                <a:effectLst/>
                <a:highlight>
                  <a:srgbClr val="FFFF00"/>
                </a:highlight>
                <a:latin typeface="Arial" panose="020B0604020202020204" pitchFamily="34" charset="0"/>
              </a:rPr>
              <a:t>Search a string and returned match object.</a:t>
            </a:r>
            <a:endParaRPr lang="en-US" dirty="0">
              <a:solidFill>
                <a:srgbClr val="434343"/>
              </a:solidFill>
              <a:highlight>
                <a:srgbClr val="FFFF00"/>
              </a:highlight>
              <a:latin typeface="Nunito"/>
              <a:sym typeface="Roboto"/>
            </a:endParaRPr>
          </a:p>
        </p:txBody>
      </p:sp>
      <p:pic>
        <p:nvPicPr>
          <p:cNvPr id="4" name="Picture 3">
            <a:extLst>
              <a:ext uri="{FF2B5EF4-FFF2-40B4-BE49-F238E27FC236}">
                <a16:creationId xmlns:a16="http://schemas.microsoft.com/office/drawing/2014/main" id="{E23FCA43-3FBF-4002-9CAA-FC75A3D9FC71}"/>
              </a:ext>
            </a:extLst>
          </p:cNvPr>
          <p:cNvPicPr>
            <a:picLocks noChangeAspect="1"/>
          </p:cNvPicPr>
          <p:nvPr/>
        </p:nvPicPr>
        <p:blipFill>
          <a:blip r:embed="rId3"/>
          <a:stretch>
            <a:fillRect/>
          </a:stretch>
        </p:blipFill>
        <p:spPr>
          <a:xfrm>
            <a:off x="942116" y="2824810"/>
            <a:ext cx="7277100" cy="1352550"/>
          </a:xfrm>
          <a:prstGeom prst="rect">
            <a:avLst/>
          </a:prstGeom>
        </p:spPr>
      </p:pic>
    </p:spTree>
    <p:extLst>
      <p:ext uri="{BB962C8B-B14F-4D97-AF65-F5344CB8AC3E}">
        <p14:creationId xmlns:p14="http://schemas.microsoft.com/office/powerpoint/2010/main" val="3952362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06F2-FF88-4E3D-B0CB-6FF4CCD363C1}"/>
              </a:ext>
            </a:extLst>
          </p:cNvPr>
          <p:cNvSpPr>
            <a:spLocks noGrp="1"/>
          </p:cNvSpPr>
          <p:nvPr>
            <p:ph type="title"/>
          </p:nvPr>
        </p:nvSpPr>
        <p:spPr/>
        <p:txBody>
          <a:bodyPr>
            <a:normAutofit fontScale="90000"/>
          </a:bodyPr>
          <a:lstStyle/>
          <a:p>
            <a:r>
              <a:rPr lang="en-US" sz="3600" b="1" dirty="0">
                <a:solidFill>
                  <a:srgbClr val="243168"/>
                </a:solidFill>
                <a:latin typeface="Nunito"/>
              </a:rPr>
              <a:t>Regular expression Match object</a:t>
            </a:r>
            <a:r>
              <a:rPr lang="en-US" b="1" dirty="0"/>
              <a:t>: </a:t>
            </a:r>
            <a:endParaRPr lang="en-IN" b="1" dirty="0"/>
          </a:p>
        </p:txBody>
      </p:sp>
      <p:sp>
        <p:nvSpPr>
          <p:cNvPr id="5" name="TextBox 4">
            <a:extLst>
              <a:ext uri="{FF2B5EF4-FFF2-40B4-BE49-F238E27FC236}">
                <a16:creationId xmlns:a16="http://schemas.microsoft.com/office/drawing/2014/main" id="{7A27A3ED-90CA-4EFB-9AF0-2B908EC2930F}"/>
              </a:ext>
            </a:extLst>
          </p:cNvPr>
          <p:cNvSpPr txBox="1"/>
          <p:nvPr/>
        </p:nvSpPr>
        <p:spPr>
          <a:xfrm>
            <a:off x="942116" y="1432977"/>
            <a:ext cx="6626990" cy="1169551"/>
          </a:xfrm>
          <a:prstGeom prst="rect">
            <a:avLst/>
          </a:prstGeom>
          <a:noFill/>
        </p:spPr>
        <p:txBody>
          <a:bodyPr wrap="square">
            <a:spAutoFit/>
          </a:bodyPr>
          <a:lstStyle/>
          <a:p>
            <a:pPr algn="just"/>
            <a:r>
              <a:rPr lang="en-US" sz="1800" b="0" i="0" dirty="0">
                <a:solidFill>
                  <a:srgbClr val="000000"/>
                </a:solidFill>
                <a:effectLst/>
                <a:latin typeface="Arial" panose="020B0604020202020204" pitchFamily="34" charset="0"/>
              </a:rPr>
              <a:t>A match object in </a:t>
            </a:r>
            <a:r>
              <a:rPr lang="en-US" sz="1800" b="0" i="0" dirty="0" err="1">
                <a:solidFill>
                  <a:srgbClr val="000000"/>
                </a:solidFill>
                <a:effectLst/>
                <a:latin typeface="Arial" panose="020B0604020202020204" pitchFamily="34" charset="0"/>
              </a:rPr>
              <a:t>RegEx</a:t>
            </a:r>
            <a:r>
              <a:rPr lang="en-US" sz="1800" b="0" i="0" dirty="0">
                <a:solidFill>
                  <a:srgbClr val="000000"/>
                </a:solidFill>
                <a:effectLst/>
                <a:latin typeface="Arial" panose="020B0604020202020204" pitchFamily="34" charset="0"/>
              </a:rPr>
              <a:t> is an object containing information about the search and the result. In no match found, None is returned</a:t>
            </a:r>
            <a:r>
              <a:rPr lang="en-US" sz="2000" b="0" i="0" dirty="0">
                <a:solidFill>
                  <a:srgbClr val="000000"/>
                </a:solidFill>
                <a:effectLst/>
                <a:latin typeface="Arial" panose="020B0604020202020204" pitchFamily="34" charset="0"/>
              </a:rPr>
              <a:t>. :</a:t>
            </a:r>
          </a:p>
          <a:p>
            <a:pPr algn="just"/>
            <a:r>
              <a:rPr lang="en-US" b="0" i="0" dirty="0">
                <a:solidFill>
                  <a:srgbClr val="000000"/>
                </a:solidFill>
                <a:effectLst/>
                <a:highlight>
                  <a:srgbClr val="FFFF00"/>
                </a:highlight>
                <a:latin typeface="Arial" panose="020B0604020202020204" pitchFamily="34" charset="0"/>
              </a:rPr>
              <a:t>Search a string and returned match object.</a:t>
            </a:r>
            <a:endParaRPr lang="en-US" dirty="0">
              <a:solidFill>
                <a:srgbClr val="434343"/>
              </a:solidFill>
              <a:highlight>
                <a:srgbClr val="FFFF00"/>
              </a:highlight>
              <a:latin typeface="Nunito"/>
              <a:sym typeface="Roboto"/>
            </a:endParaRPr>
          </a:p>
        </p:txBody>
      </p:sp>
      <p:pic>
        <p:nvPicPr>
          <p:cNvPr id="4" name="Picture 3">
            <a:extLst>
              <a:ext uri="{FF2B5EF4-FFF2-40B4-BE49-F238E27FC236}">
                <a16:creationId xmlns:a16="http://schemas.microsoft.com/office/drawing/2014/main" id="{E23FCA43-3FBF-4002-9CAA-FC75A3D9FC71}"/>
              </a:ext>
            </a:extLst>
          </p:cNvPr>
          <p:cNvPicPr>
            <a:picLocks noChangeAspect="1"/>
          </p:cNvPicPr>
          <p:nvPr/>
        </p:nvPicPr>
        <p:blipFill>
          <a:blip r:embed="rId3"/>
          <a:stretch>
            <a:fillRect/>
          </a:stretch>
        </p:blipFill>
        <p:spPr>
          <a:xfrm>
            <a:off x="942116" y="2824810"/>
            <a:ext cx="7277100" cy="1352550"/>
          </a:xfrm>
          <a:prstGeom prst="rect">
            <a:avLst/>
          </a:prstGeom>
        </p:spPr>
      </p:pic>
    </p:spTree>
    <p:extLst>
      <p:ext uri="{BB962C8B-B14F-4D97-AF65-F5344CB8AC3E}">
        <p14:creationId xmlns:p14="http://schemas.microsoft.com/office/powerpoint/2010/main" val="379641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06F2-FF88-4E3D-B0CB-6FF4CCD363C1}"/>
              </a:ext>
            </a:extLst>
          </p:cNvPr>
          <p:cNvSpPr>
            <a:spLocks noGrp="1"/>
          </p:cNvSpPr>
          <p:nvPr>
            <p:ph type="title"/>
          </p:nvPr>
        </p:nvSpPr>
        <p:spPr>
          <a:xfrm>
            <a:off x="387900" y="327259"/>
            <a:ext cx="8368200" cy="686100"/>
          </a:xfrm>
        </p:spPr>
        <p:txBody>
          <a:bodyPr>
            <a:normAutofit fontScale="90000"/>
          </a:bodyPr>
          <a:lstStyle/>
          <a:p>
            <a:r>
              <a:rPr lang="en-US" sz="3600" b="1" dirty="0">
                <a:solidFill>
                  <a:srgbClr val="243168"/>
                </a:solidFill>
                <a:latin typeface="Nunito"/>
              </a:rPr>
              <a:t>Example</a:t>
            </a:r>
            <a:endParaRPr lang="en-IN" b="1" dirty="0"/>
          </a:p>
        </p:txBody>
      </p:sp>
      <p:sp>
        <p:nvSpPr>
          <p:cNvPr id="5" name="TextBox 4">
            <a:extLst>
              <a:ext uri="{FF2B5EF4-FFF2-40B4-BE49-F238E27FC236}">
                <a16:creationId xmlns:a16="http://schemas.microsoft.com/office/drawing/2014/main" id="{7A27A3ED-90CA-4EFB-9AF0-2B908EC2930F}"/>
              </a:ext>
            </a:extLst>
          </p:cNvPr>
          <p:cNvSpPr txBox="1"/>
          <p:nvPr/>
        </p:nvSpPr>
        <p:spPr>
          <a:xfrm>
            <a:off x="942116" y="1326113"/>
            <a:ext cx="6626990" cy="1200329"/>
          </a:xfrm>
          <a:prstGeom prst="rect">
            <a:avLst/>
          </a:prstGeom>
          <a:noFill/>
        </p:spPr>
        <p:txBody>
          <a:bodyPr wrap="square">
            <a:spAutoFit/>
          </a:bodyPr>
          <a:lstStyle/>
          <a:p>
            <a:pPr algn="just"/>
            <a:r>
              <a:rPr lang="en-US" sz="2400" b="0" i="0" dirty="0">
                <a:effectLst/>
                <a:latin typeface="Helvetica" panose="020B0604020202020204" pitchFamily="34" charset="0"/>
              </a:rPr>
              <a:t>Write a Python program to check that a string contains only a certain set of characters (in this case a-z, A-Z and 0-9).</a:t>
            </a:r>
            <a:endParaRPr lang="en-US" dirty="0">
              <a:solidFill>
                <a:srgbClr val="434343"/>
              </a:solidFill>
              <a:highlight>
                <a:srgbClr val="FFFF00"/>
              </a:highlight>
              <a:latin typeface="Nunito"/>
              <a:sym typeface="Roboto"/>
            </a:endParaRPr>
          </a:p>
        </p:txBody>
      </p:sp>
      <p:pic>
        <p:nvPicPr>
          <p:cNvPr id="6" name="Picture 5">
            <a:extLst>
              <a:ext uri="{FF2B5EF4-FFF2-40B4-BE49-F238E27FC236}">
                <a16:creationId xmlns:a16="http://schemas.microsoft.com/office/drawing/2014/main" id="{A13A23A0-6F75-49EC-96C8-6901B151D3BC}"/>
              </a:ext>
            </a:extLst>
          </p:cNvPr>
          <p:cNvPicPr>
            <a:picLocks noChangeAspect="1"/>
          </p:cNvPicPr>
          <p:nvPr/>
        </p:nvPicPr>
        <p:blipFill>
          <a:blip r:embed="rId3"/>
          <a:stretch>
            <a:fillRect/>
          </a:stretch>
        </p:blipFill>
        <p:spPr>
          <a:xfrm>
            <a:off x="1184224" y="2662544"/>
            <a:ext cx="6955436" cy="2107464"/>
          </a:xfrm>
          <a:prstGeom prst="rect">
            <a:avLst/>
          </a:prstGeom>
        </p:spPr>
      </p:pic>
    </p:spTree>
    <p:extLst>
      <p:ext uri="{BB962C8B-B14F-4D97-AF65-F5344CB8AC3E}">
        <p14:creationId xmlns:p14="http://schemas.microsoft.com/office/powerpoint/2010/main" val="425641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06F2-FF88-4E3D-B0CB-6FF4CCD363C1}"/>
              </a:ext>
            </a:extLst>
          </p:cNvPr>
          <p:cNvSpPr>
            <a:spLocks noGrp="1"/>
          </p:cNvSpPr>
          <p:nvPr>
            <p:ph type="title"/>
          </p:nvPr>
        </p:nvSpPr>
        <p:spPr>
          <a:xfrm>
            <a:off x="387900" y="327259"/>
            <a:ext cx="8368200" cy="686100"/>
          </a:xfrm>
        </p:spPr>
        <p:txBody>
          <a:bodyPr>
            <a:normAutofit fontScale="90000"/>
          </a:bodyPr>
          <a:lstStyle/>
          <a:p>
            <a:r>
              <a:rPr lang="en-US" sz="3600" b="1" dirty="0">
                <a:solidFill>
                  <a:srgbClr val="243168"/>
                </a:solidFill>
                <a:latin typeface="Nunito"/>
              </a:rPr>
              <a:t>Example</a:t>
            </a:r>
            <a:endParaRPr lang="en-IN" b="1" dirty="0"/>
          </a:p>
        </p:txBody>
      </p:sp>
      <p:sp>
        <p:nvSpPr>
          <p:cNvPr id="5" name="TextBox 4">
            <a:extLst>
              <a:ext uri="{FF2B5EF4-FFF2-40B4-BE49-F238E27FC236}">
                <a16:creationId xmlns:a16="http://schemas.microsoft.com/office/drawing/2014/main" id="{7A27A3ED-90CA-4EFB-9AF0-2B908EC2930F}"/>
              </a:ext>
            </a:extLst>
          </p:cNvPr>
          <p:cNvSpPr txBox="1"/>
          <p:nvPr/>
        </p:nvSpPr>
        <p:spPr>
          <a:xfrm>
            <a:off x="942116" y="1326113"/>
            <a:ext cx="6626990" cy="830997"/>
          </a:xfrm>
          <a:prstGeom prst="rect">
            <a:avLst/>
          </a:prstGeom>
          <a:noFill/>
        </p:spPr>
        <p:txBody>
          <a:bodyPr wrap="square">
            <a:spAutoFit/>
          </a:bodyPr>
          <a:lstStyle/>
          <a:p>
            <a:pPr algn="just"/>
            <a:r>
              <a:rPr lang="en-US" sz="2400" b="0" i="0" dirty="0">
                <a:effectLst/>
                <a:latin typeface="Helvetica" panose="020B0604020202020204" pitchFamily="34" charset="0"/>
              </a:rPr>
              <a:t>Write a Python program that matches a string that has an </a:t>
            </a:r>
            <a:r>
              <a:rPr lang="en-US" sz="2400" b="0" i="1" dirty="0">
                <a:effectLst/>
                <a:latin typeface="Helvetica" panose="020B0604020202020204" pitchFamily="34" charset="0"/>
              </a:rPr>
              <a:t>a</a:t>
            </a:r>
            <a:r>
              <a:rPr lang="en-US" sz="2400" b="0" i="0" dirty="0">
                <a:effectLst/>
                <a:latin typeface="Helvetica" panose="020B0604020202020204" pitchFamily="34" charset="0"/>
              </a:rPr>
              <a:t> followed by zero or more b's</a:t>
            </a:r>
            <a:endParaRPr lang="en-US" sz="1100" dirty="0">
              <a:solidFill>
                <a:srgbClr val="434343"/>
              </a:solidFill>
              <a:highlight>
                <a:srgbClr val="FFFF00"/>
              </a:highlight>
              <a:latin typeface="Nunito"/>
              <a:sym typeface="Roboto"/>
            </a:endParaRPr>
          </a:p>
        </p:txBody>
      </p:sp>
      <p:pic>
        <p:nvPicPr>
          <p:cNvPr id="4" name="Picture 3">
            <a:extLst>
              <a:ext uri="{FF2B5EF4-FFF2-40B4-BE49-F238E27FC236}">
                <a16:creationId xmlns:a16="http://schemas.microsoft.com/office/drawing/2014/main" id="{C99BBA29-2E03-4C41-91B7-9A80DFA9A2E8}"/>
              </a:ext>
            </a:extLst>
          </p:cNvPr>
          <p:cNvPicPr>
            <a:picLocks noChangeAspect="1"/>
          </p:cNvPicPr>
          <p:nvPr/>
        </p:nvPicPr>
        <p:blipFill>
          <a:blip r:embed="rId3"/>
          <a:stretch>
            <a:fillRect/>
          </a:stretch>
        </p:blipFill>
        <p:spPr>
          <a:xfrm>
            <a:off x="1890522" y="2157110"/>
            <a:ext cx="4730178" cy="2870461"/>
          </a:xfrm>
          <a:prstGeom prst="rect">
            <a:avLst/>
          </a:prstGeom>
        </p:spPr>
      </p:pic>
    </p:spTree>
    <p:extLst>
      <p:ext uri="{BB962C8B-B14F-4D97-AF65-F5344CB8AC3E}">
        <p14:creationId xmlns:p14="http://schemas.microsoft.com/office/powerpoint/2010/main" val="180292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3A1F-A5F1-4D82-A88D-65FD536F39BD}"/>
              </a:ext>
            </a:extLst>
          </p:cNvPr>
          <p:cNvSpPr>
            <a:spLocks noGrp="1"/>
          </p:cNvSpPr>
          <p:nvPr>
            <p:ph type="title"/>
          </p:nvPr>
        </p:nvSpPr>
        <p:spPr/>
        <p:txBody>
          <a:bodyPr/>
          <a:lstStyle/>
          <a:p>
            <a:r>
              <a:rPr lang="en-US" sz="3200" b="1" dirty="0">
                <a:solidFill>
                  <a:srgbClr val="243168"/>
                </a:solidFill>
                <a:latin typeface="Nunito"/>
              </a:rPr>
              <a:t>Exercise : 1</a:t>
            </a:r>
            <a:endParaRPr lang="en-IN" sz="3200" b="1" dirty="0">
              <a:solidFill>
                <a:srgbClr val="243168"/>
              </a:solidFill>
              <a:latin typeface="Nunito"/>
            </a:endParaRPr>
          </a:p>
        </p:txBody>
      </p:sp>
      <p:sp>
        <p:nvSpPr>
          <p:cNvPr id="3" name="Text Placeholder 2">
            <a:extLst>
              <a:ext uri="{FF2B5EF4-FFF2-40B4-BE49-F238E27FC236}">
                <a16:creationId xmlns:a16="http://schemas.microsoft.com/office/drawing/2014/main" id="{BF500131-137C-422E-A19F-48E4D1F89953}"/>
              </a:ext>
            </a:extLst>
          </p:cNvPr>
          <p:cNvSpPr>
            <a:spLocks noGrp="1"/>
          </p:cNvSpPr>
          <p:nvPr>
            <p:ph type="body" idx="1"/>
          </p:nvPr>
        </p:nvSpPr>
        <p:spPr>
          <a:xfrm>
            <a:off x="387900" y="1489825"/>
            <a:ext cx="8186474" cy="3078900"/>
          </a:xfrm>
        </p:spPr>
        <p:txBody>
          <a:bodyPr/>
          <a:lstStyle/>
          <a:p>
            <a:r>
              <a:rPr lang="en-US" sz="1800" b="1" dirty="0">
                <a:solidFill>
                  <a:srgbClr val="000000"/>
                </a:solidFill>
                <a:latin typeface="Arial" panose="020B0604020202020204" pitchFamily="34" charset="0"/>
                <a:cs typeface="Arial"/>
                <a:sym typeface="Arial"/>
              </a:rPr>
              <a:t>Given a string like </a:t>
            </a:r>
            <a:r>
              <a:rPr lang="en-US" sz="1800" dirty="0">
                <a:solidFill>
                  <a:srgbClr val="000000"/>
                </a:solidFill>
                <a:latin typeface="Arial" panose="020B0604020202020204" pitchFamily="34" charset="0"/>
                <a:cs typeface="Arial"/>
                <a:sym typeface="Arial"/>
              </a:rPr>
              <a:t>:</a:t>
            </a:r>
          </a:p>
          <a:p>
            <a:r>
              <a:rPr lang="en-US" sz="1800" dirty="0">
                <a:solidFill>
                  <a:srgbClr val="000000"/>
                </a:solidFill>
                <a:latin typeface="Arial" panose="020B0604020202020204" pitchFamily="34" charset="0"/>
                <a:cs typeface="Arial"/>
                <a:sym typeface="Arial"/>
              </a:rPr>
              <a:t>2004-959-559 # This is Phone Number</a:t>
            </a:r>
          </a:p>
          <a:p>
            <a:endParaRPr lang="en-US" sz="1800" dirty="0">
              <a:solidFill>
                <a:srgbClr val="000000"/>
              </a:solidFill>
              <a:latin typeface="Arial" panose="020B0604020202020204" pitchFamily="34" charset="0"/>
              <a:cs typeface="Arial"/>
              <a:sym typeface="Arial"/>
            </a:endParaRPr>
          </a:p>
          <a:p>
            <a:r>
              <a:rPr lang="en-US" sz="1800" dirty="0">
                <a:solidFill>
                  <a:srgbClr val="000000"/>
                </a:solidFill>
                <a:latin typeface="Arial" panose="020B0604020202020204" pitchFamily="34" charset="0"/>
                <a:cs typeface="Arial"/>
                <a:sym typeface="Arial"/>
              </a:rPr>
              <a:t>Please write the regular expression to fetch only the numbers from the above string</a:t>
            </a:r>
            <a:endParaRPr lang="en-IN" sz="1800" dirty="0">
              <a:solidFill>
                <a:srgbClr val="000000"/>
              </a:solidFill>
              <a:latin typeface="Arial" panose="020B0604020202020204" pitchFamily="34" charset="0"/>
              <a:cs typeface="Arial"/>
              <a:sym typeface="Arial"/>
            </a:endParaRPr>
          </a:p>
        </p:txBody>
      </p:sp>
    </p:spTree>
    <p:extLst>
      <p:ext uri="{BB962C8B-B14F-4D97-AF65-F5344CB8AC3E}">
        <p14:creationId xmlns:p14="http://schemas.microsoft.com/office/powerpoint/2010/main" val="1807452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3A1F-A5F1-4D82-A88D-65FD536F39BD}"/>
              </a:ext>
            </a:extLst>
          </p:cNvPr>
          <p:cNvSpPr>
            <a:spLocks noGrp="1"/>
          </p:cNvSpPr>
          <p:nvPr>
            <p:ph type="title"/>
          </p:nvPr>
        </p:nvSpPr>
        <p:spPr>
          <a:xfrm>
            <a:off x="297037" y="0"/>
            <a:ext cx="8368200" cy="686100"/>
          </a:xfrm>
        </p:spPr>
        <p:txBody>
          <a:bodyPr/>
          <a:lstStyle/>
          <a:p>
            <a:r>
              <a:rPr lang="en-US" sz="3200" b="1" dirty="0">
                <a:solidFill>
                  <a:srgbClr val="243168"/>
                </a:solidFill>
                <a:latin typeface="Nunito"/>
              </a:rPr>
              <a:t>Exercise : 2</a:t>
            </a:r>
            <a:endParaRPr lang="en-IN" sz="3200" b="1" dirty="0">
              <a:solidFill>
                <a:srgbClr val="243168"/>
              </a:solidFill>
              <a:latin typeface="Nunito"/>
            </a:endParaRPr>
          </a:p>
        </p:txBody>
      </p:sp>
      <p:sp>
        <p:nvSpPr>
          <p:cNvPr id="3" name="Text Placeholder 2">
            <a:extLst>
              <a:ext uri="{FF2B5EF4-FFF2-40B4-BE49-F238E27FC236}">
                <a16:creationId xmlns:a16="http://schemas.microsoft.com/office/drawing/2014/main" id="{BF500131-137C-422E-A19F-48E4D1F89953}"/>
              </a:ext>
            </a:extLst>
          </p:cNvPr>
          <p:cNvSpPr>
            <a:spLocks noGrp="1"/>
          </p:cNvSpPr>
          <p:nvPr>
            <p:ph type="body" idx="1"/>
          </p:nvPr>
        </p:nvSpPr>
        <p:spPr>
          <a:xfrm>
            <a:off x="387900" y="1750402"/>
            <a:ext cx="8186474" cy="3078900"/>
          </a:xfrm>
        </p:spPr>
        <p:txBody>
          <a:bodyPr/>
          <a:lstStyle/>
          <a:p>
            <a:r>
              <a:rPr lang="en-US" sz="2400" dirty="0">
                <a:solidFill>
                  <a:srgbClr val="000000"/>
                </a:solidFill>
                <a:latin typeface="Helvetica" panose="020B0604020202020204" pitchFamily="34" charset="0"/>
                <a:cs typeface="Arial"/>
                <a:sym typeface="Arial"/>
              </a:rPr>
              <a:t>Write a Python program to match a string that contains only upper and lowercase letters, numbers, and underscores.</a:t>
            </a:r>
            <a:endParaRPr lang="en-IN" sz="2400" dirty="0">
              <a:solidFill>
                <a:srgbClr val="000000"/>
              </a:solidFill>
              <a:latin typeface="Helvetica" panose="020B0604020202020204" pitchFamily="34" charset="0"/>
              <a:cs typeface="Arial"/>
              <a:sym typeface="Arial"/>
            </a:endParaRPr>
          </a:p>
        </p:txBody>
      </p:sp>
    </p:spTree>
    <p:extLst>
      <p:ext uri="{BB962C8B-B14F-4D97-AF65-F5344CB8AC3E}">
        <p14:creationId xmlns:p14="http://schemas.microsoft.com/office/powerpoint/2010/main" val="303701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Regular Expressions</a:t>
            </a:r>
            <a:endParaRPr sz="4000">
              <a:solidFill>
                <a:srgbClr val="243168"/>
              </a:solidFill>
              <a:latin typeface="Nunito ExtraBold"/>
              <a:ea typeface="Nunito ExtraBold"/>
              <a:cs typeface="Nunito ExtraBold"/>
              <a:sym typeface="Nunito ExtraBold"/>
            </a:endParaRPr>
          </a:p>
        </p:txBody>
      </p:sp>
      <p:sp>
        <p:nvSpPr>
          <p:cNvPr id="117" name="Google Shape;117;p26"/>
          <p:cNvSpPr txBox="1">
            <a:spLocks noGrp="1"/>
          </p:cNvSpPr>
          <p:nvPr>
            <p:ph type="body" idx="1"/>
          </p:nvPr>
        </p:nvSpPr>
        <p:spPr>
          <a:xfrm>
            <a:off x="478350" y="1319200"/>
            <a:ext cx="8368200" cy="3078900"/>
          </a:xfrm>
          <a:prstGeom prst="rect">
            <a:avLst/>
          </a:prstGeom>
          <a:noFill/>
          <a:ln>
            <a:noFill/>
          </a:ln>
        </p:spPr>
        <p:txBody>
          <a:bodyPr spcFirstLastPara="1" wrap="square" lIns="91425" tIns="91425" rIns="91425" bIns="91425" anchor="t" anchorCtr="0">
            <a:noAutofit/>
          </a:bodyPr>
          <a:lstStyle/>
          <a:p>
            <a:pPr marL="457200" lvl="0" indent="-336550" algn="just" rtl="0">
              <a:lnSpc>
                <a:spcPct val="115000"/>
              </a:lnSpc>
              <a:spcBef>
                <a:spcPts val="560"/>
              </a:spcBef>
              <a:spcAft>
                <a:spcPts val="0"/>
              </a:spcAft>
              <a:buClr>
                <a:srgbClr val="434343"/>
              </a:buClr>
              <a:buSzPts val="1700"/>
              <a:buFont typeface="Nunito"/>
              <a:buChar char="●"/>
            </a:pPr>
            <a:r>
              <a:rPr lang="en" sz="1700" dirty="0">
                <a:solidFill>
                  <a:srgbClr val="434343"/>
                </a:solidFill>
                <a:latin typeface="Nunito"/>
                <a:ea typeface="Nunito"/>
                <a:cs typeface="Nunito"/>
                <a:sym typeface="Nunito"/>
              </a:rPr>
              <a:t>A </a:t>
            </a:r>
            <a:r>
              <a:rPr lang="en" sz="1700" i="1" dirty="0">
                <a:solidFill>
                  <a:srgbClr val="434343"/>
                </a:solidFill>
                <a:latin typeface="Nunito"/>
                <a:ea typeface="Nunito"/>
                <a:cs typeface="Nunito"/>
                <a:sym typeface="Nunito"/>
              </a:rPr>
              <a:t>regular expression </a:t>
            </a:r>
            <a:r>
              <a:rPr lang="en" sz="1700" dirty="0">
                <a:solidFill>
                  <a:srgbClr val="434343"/>
                </a:solidFill>
                <a:latin typeface="Nunito"/>
                <a:ea typeface="Nunito"/>
                <a:cs typeface="Nunito"/>
                <a:sym typeface="Nunito"/>
              </a:rPr>
              <a:t>is a special sequence of characters that helps you match or find other strings or sets of strings, using a specialized syntax held in a pattern. Regular expressions are widely used in UNIX world.</a:t>
            </a:r>
            <a:endParaRPr sz="1700" dirty="0">
              <a:solidFill>
                <a:srgbClr val="434343"/>
              </a:solidFill>
              <a:latin typeface="Nunito"/>
              <a:ea typeface="Nunito"/>
              <a:cs typeface="Nunito"/>
              <a:sym typeface="Nunito"/>
            </a:endParaRPr>
          </a:p>
          <a:p>
            <a:pPr marL="457200" lvl="0" indent="-336550" algn="just" rtl="0">
              <a:lnSpc>
                <a:spcPct val="115000"/>
              </a:lnSpc>
              <a:spcBef>
                <a:spcPts val="1000"/>
              </a:spcBef>
              <a:spcAft>
                <a:spcPts val="0"/>
              </a:spcAft>
              <a:buClr>
                <a:srgbClr val="434343"/>
              </a:buClr>
              <a:buSzPts val="1700"/>
              <a:buFont typeface="Nunito"/>
              <a:buChar char="●"/>
            </a:pPr>
            <a:r>
              <a:rPr lang="en" sz="1700" dirty="0">
                <a:solidFill>
                  <a:srgbClr val="434343"/>
                </a:solidFill>
                <a:latin typeface="Nunito"/>
                <a:ea typeface="Nunito"/>
                <a:cs typeface="Nunito"/>
                <a:sym typeface="Nunito"/>
              </a:rPr>
              <a:t>The module </a:t>
            </a:r>
            <a:r>
              <a:rPr lang="en" sz="1700" b="1" dirty="0">
                <a:solidFill>
                  <a:srgbClr val="434343"/>
                </a:solidFill>
                <a:latin typeface="Nunito"/>
                <a:ea typeface="Nunito"/>
                <a:cs typeface="Nunito"/>
                <a:sym typeface="Nunito"/>
              </a:rPr>
              <a:t>re </a:t>
            </a:r>
            <a:r>
              <a:rPr lang="en" sz="1700" dirty="0">
                <a:solidFill>
                  <a:srgbClr val="434343"/>
                </a:solidFill>
                <a:latin typeface="Nunito"/>
                <a:ea typeface="Nunito"/>
                <a:cs typeface="Nunito"/>
                <a:sym typeface="Nunito"/>
              </a:rPr>
              <a:t>provides full support for Perl-like regular expressions in Python. The re module raises the exception re.error if an error occurs while compiling or using a regular expression.</a:t>
            </a:r>
            <a:endParaRPr sz="1700" dirty="0">
              <a:solidFill>
                <a:srgbClr val="434343"/>
              </a:solidFill>
              <a:latin typeface="Nunito"/>
              <a:ea typeface="Nunito"/>
              <a:cs typeface="Nunito"/>
              <a:sym typeface="Nunito"/>
            </a:endParaRPr>
          </a:p>
          <a:p>
            <a:pPr marL="457200" lvl="0" indent="-336550" algn="just" rtl="0">
              <a:lnSpc>
                <a:spcPct val="115000"/>
              </a:lnSpc>
              <a:spcBef>
                <a:spcPts val="1000"/>
              </a:spcBef>
              <a:spcAft>
                <a:spcPts val="0"/>
              </a:spcAft>
              <a:buClr>
                <a:srgbClr val="434343"/>
              </a:buClr>
              <a:buSzPts val="1700"/>
              <a:buFont typeface="Nunito"/>
              <a:buChar char="●"/>
            </a:pPr>
            <a:r>
              <a:rPr lang="en" sz="1700" dirty="0">
                <a:solidFill>
                  <a:srgbClr val="434343"/>
                </a:solidFill>
                <a:latin typeface="Nunito"/>
                <a:ea typeface="Nunito"/>
                <a:cs typeface="Nunito"/>
                <a:sym typeface="Nunito"/>
              </a:rPr>
              <a:t>There are various characters, which would have special meaning when they are used in regular expression. To avoid any confusion while dealing with regular expressions, we would use Raw Strings as </a:t>
            </a:r>
            <a:r>
              <a:rPr lang="en" sz="1700" b="1" dirty="0">
                <a:solidFill>
                  <a:srgbClr val="434343"/>
                </a:solidFill>
                <a:latin typeface="Nunito"/>
                <a:ea typeface="Nunito"/>
                <a:cs typeface="Nunito"/>
                <a:sym typeface="Nunito"/>
              </a:rPr>
              <a:t>r'expression'</a:t>
            </a:r>
            <a:r>
              <a:rPr lang="en" sz="1700" dirty="0">
                <a:solidFill>
                  <a:srgbClr val="434343"/>
                </a:solidFill>
                <a:latin typeface="Nunito"/>
                <a:ea typeface="Nunito"/>
                <a:cs typeface="Nunito"/>
                <a:sym typeface="Nunito"/>
              </a:rPr>
              <a:t>.</a:t>
            </a:r>
            <a:endParaRPr sz="1700" dirty="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700" dirty="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700" dirty="0">
              <a:solidFill>
                <a:srgbClr val="434343"/>
              </a:solidFill>
              <a:latin typeface="Nunito"/>
              <a:ea typeface="Nunito"/>
              <a:cs typeface="Nunito"/>
              <a:sym typeface="Nunito"/>
            </a:endParaRPr>
          </a:p>
          <a:p>
            <a:pPr marL="0" lvl="0" indent="0" algn="just" rtl="0">
              <a:lnSpc>
                <a:spcPct val="115000"/>
              </a:lnSpc>
              <a:spcBef>
                <a:spcPts val="1000"/>
              </a:spcBef>
              <a:spcAft>
                <a:spcPts val="1000"/>
              </a:spcAft>
              <a:buClr>
                <a:srgbClr val="888888"/>
              </a:buClr>
              <a:buSzPts val="1750"/>
              <a:buFont typeface="Arial"/>
              <a:buNone/>
            </a:pPr>
            <a:endParaRPr sz="1700" dirty="0">
              <a:solidFill>
                <a:srgbClr val="434343"/>
              </a:solidFill>
              <a:latin typeface="Nunito"/>
              <a:ea typeface="Nunito"/>
              <a:cs typeface="Nunito"/>
              <a:sym typeface="Nunito"/>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243168"/>
                </a:solidFill>
                <a:latin typeface="Nunito"/>
                <a:ea typeface="Nunito"/>
                <a:cs typeface="Nunito"/>
                <a:sym typeface="Nunito"/>
              </a:rPr>
              <a:t>Match Function</a:t>
            </a:r>
            <a:endParaRPr sz="3600" b="1">
              <a:solidFill>
                <a:srgbClr val="243168"/>
              </a:solidFill>
              <a:latin typeface="Nunito"/>
              <a:ea typeface="Nunito"/>
              <a:cs typeface="Nunito"/>
              <a:sym typeface="Nunito"/>
            </a:endParaRPr>
          </a:p>
        </p:txBody>
      </p:sp>
      <p:sp>
        <p:nvSpPr>
          <p:cNvPr id="131" name="Google Shape;131;p27"/>
          <p:cNvSpPr txBox="1">
            <a:spLocks noGrp="1"/>
          </p:cNvSpPr>
          <p:nvPr>
            <p:ph type="body" idx="1"/>
          </p:nvPr>
        </p:nvSpPr>
        <p:spPr>
          <a:xfrm>
            <a:off x="504750" y="1399500"/>
            <a:ext cx="8017500" cy="3078900"/>
          </a:xfrm>
          <a:prstGeom prst="rect">
            <a:avLst/>
          </a:prstGeom>
          <a:noFill/>
          <a:ln>
            <a:noFill/>
          </a:ln>
        </p:spPr>
        <p:txBody>
          <a:bodyPr spcFirstLastPara="1" wrap="square" lIns="91425" tIns="91425" rIns="91425" bIns="91425" anchor="t" anchorCtr="0">
            <a:noAutofit/>
          </a:bodyPr>
          <a:lstStyle/>
          <a:p>
            <a:pPr marL="457200" lvl="0" indent="-336550" algn="just" rtl="0">
              <a:lnSpc>
                <a:spcPct val="115000"/>
              </a:lnSpc>
              <a:spcBef>
                <a:spcPts val="56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This function attempts to match RE </a:t>
            </a:r>
            <a:r>
              <a:rPr lang="en" sz="1700" i="1">
                <a:solidFill>
                  <a:srgbClr val="434343"/>
                </a:solidFill>
                <a:latin typeface="Nunito"/>
                <a:ea typeface="Nunito"/>
                <a:cs typeface="Nunito"/>
                <a:sym typeface="Nunito"/>
              </a:rPr>
              <a:t>pattern </a:t>
            </a:r>
            <a:r>
              <a:rPr lang="en" sz="1700">
                <a:solidFill>
                  <a:srgbClr val="434343"/>
                </a:solidFill>
                <a:latin typeface="Nunito"/>
                <a:ea typeface="Nunito"/>
                <a:cs typeface="Nunito"/>
                <a:sym typeface="Nunito"/>
              </a:rPr>
              <a:t>to </a:t>
            </a:r>
            <a:r>
              <a:rPr lang="en" sz="1700" i="1">
                <a:solidFill>
                  <a:srgbClr val="434343"/>
                </a:solidFill>
                <a:latin typeface="Nunito"/>
                <a:ea typeface="Nunito"/>
                <a:cs typeface="Nunito"/>
                <a:sym typeface="Nunito"/>
              </a:rPr>
              <a:t>string </a:t>
            </a:r>
            <a:r>
              <a:rPr lang="en" sz="1700">
                <a:solidFill>
                  <a:srgbClr val="434343"/>
                </a:solidFill>
                <a:latin typeface="Nunito"/>
                <a:ea typeface="Nunito"/>
                <a:cs typeface="Nunito"/>
                <a:sym typeface="Nunito"/>
              </a:rPr>
              <a:t>with optional </a:t>
            </a:r>
            <a:r>
              <a:rPr lang="en" sz="1700" i="1">
                <a:solidFill>
                  <a:srgbClr val="434343"/>
                </a:solidFill>
                <a:latin typeface="Nunito"/>
                <a:ea typeface="Nunito"/>
                <a:cs typeface="Nunito"/>
                <a:sym typeface="Nunito"/>
              </a:rPr>
              <a:t>flags</a:t>
            </a:r>
            <a:r>
              <a:rPr lang="en" sz="1700">
                <a:solidFill>
                  <a:srgbClr val="434343"/>
                </a:solidFill>
                <a:latin typeface="Nunito"/>
                <a:ea typeface="Nunito"/>
                <a:cs typeface="Nunito"/>
                <a:sym typeface="Nunito"/>
              </a:rPr>
              <a:t>.</a:t>
            </a:r>
            <a:endParaRPr sz="1700">
              <a:solidFill>
                <a:srgbClr val="434343"/>
              </a:solidFill>
              <a:latin typeface="Nunito"/>
              <a:ea typeface="Nunito"/>
              <a:cs typeface="Nunito"/>
              <a:sym typeface="Nunito"/>
            </a:endParaRPr>
          </a:p>
          <a:p>
            <a:pPr marL="457200" lvl="0" indent="-336550" algn="just" rtl="0">
              <a:lnSpc>
                <a:spcPct val="115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Syntax:</a:t>
            </a:r>
            <a:endParaRPr sz="1700">
              <a:solidFill>
                <a:srgbClr val="434343"/>
              </a:solidFill>
              <a:latin typeface="Nunito"/>
              <a:ea typeface="Nunito"/>
              <a:cs typeface="Nunito"/>
              <a:sym typeface="Nunito"/>
            </a:endParaRPr>
          </a:p>
          <a:p>
            <a:pPr marL="457200" lvl="0" indent="-336550" algn="just" rtl="0">
              <a:lnSpc>
                <a:spcPct val="115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re.match(pattern, string, flags=0)</a:t>
            </a:r>
            <a:endParaRPr sz="1700">
              <a:solidFill>
                <a:srgbClr val="434343"/>
              </a:solidFill>
              <a:latin typeface="Nunito"/>
              <a:ea typeface="Nunito"/>
              <a:cs typeface="Nunito"/>
              <a:sym typeface="Nunito"/>
            </a:endParaRPr>
          </a:p>
          <a:p>
            <a:pPr marL="457200" lvl="0" indent="-336550" algn="just" rtl="0">
              <a:lnSpc>
                <a:spcPct val="115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Pattern: regular expression to be matched</a:t>
            </a:r>
            <a:endParaRPr sz="1700">
              <a:solidFill>
                <a:srgbClr val="434343"/>
              </a:solidFill>
              <a:latin typeface="Nunito"/>
              <a:ea typeface="Nunito"/>
              <a:cs typeface="Nunito"/>
              <a:sym typeface="Nunito"/>
            </a:endParaRPr>
          </a:p>
          <a:p>
            <a:pPr marL="457200" lvl="0" indent="-336550" algn="just" rtl="0">
              <a:lnSpc>
                <a:spcPct val="115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String: This is the string, which would be searched to match the pattern at the beginning of string.</a:t>
            </a:r>
            <a:endParaRPr sz="1700">
              <a:solidFill>
                <a:srgbClr val="434343"/>
              </a:solidFill>
              <a:latin typeface="Nunito"/>
              <a:ea typeface="Nunito"/>
              <a:cs typeface="Nunito"/>
              <a:sym typeface="Nunito"/>
            </a:endParaRPr>
          </a:p>
          <a:p>
            <a:pPr marL="457200" lvl="0" indent="-336550" algn="just" rtl="0">
              <a:lnSpc>
                <a:spcPct val="115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The </a:t>
            </a:r>
            <a:r>
              <a:rPr lang="en" sz="1700" i="1">
                <a:solidFill>
                  <a:srgbClr val="434343"/>
                </a:solidFill>
                <a:latin typeface="Nunito"/>
                <a:ea typeface="Nunito"/>
                <a:cs typeface="Nunito"/>
                <a:sym typeface="Nunito"/>
              </a:rPr>
              <a:t>re.match </a:t>
            </a:r>
            <a:r>
              <a:rPr lang="en" sz="1700">
                <a:solidFill>
                  <a:srgbClr val="434343"/>
                </a:solidFill>
                <a:latin typeface="Nunito"/>
                <a:ea typeface="Nunito"/>
                <a:cs typeface="Nunito"/>
                <a:sym typeface="Nunito"/>
              </a:rPr>
              <a:t>function returns a </a:t>
            </a:r>
            <a:r>
              <a:rPr lang="en" sz="1700" b="1">
                <a:solidFill>
                  <a:srgbClr val="434343"/>
                </a:solidFill>
                <a:latin typeface="Nunito"/>
                <a:ea typeface="Nunito"/>
                <a:cs typeface="Nunito"/>
                <a:sym typeface="Nunito"/>
              </a:rPr>
              <a:t>match </a:t>
            </a:r>
            <a:r>
              <a:rPr lang="en" sz="1700">
                <a:solidFill>
                  <a:srgbClr val="434343"/>
                </a:solidFill>
                <a:latin typeface="Nunito"/>
                <a:ea typeface="Nunito"/>
                <a:cs typeface="Nunito"/>
                <a:sym typeface="Nunito"/>
              </a:rPr>
              <a:t>object on success, </a:t>
            </a:r>
            <a:r>
              <a:rPr lang="en" sz="1700" b="1">
                <a:solidFill>
                  <a:srgbClr val="434343"/>
                </a:solidFill>
                <a:latin typeface="Nunito"/>
                <a:ea typeface="Nunito"/>
                <a:cs typeface="Nunito"/>
                <a:sym typeface="Nunito"/>
              </a:rPr>
              <a:t>None </a:t>
            </a:r>
            <a:r>
              <a:rPr lang="en" sz="1700">
                <a:solidFill>
                  <a:srgbClr val="434343"/>
                </a:solidFill>
                <a:latin typeface="Nunito"/>
                <a:ea typeface="Nunito"/>
                <a:cs typeface="Nunito"/>
                <a:sym typeface="Nunito"/>
              </a:rPr>
              <a:t>on failure. We use</a:t>
            </a:r>
            <a:r>
              <a:rPr lang="en" sz="1700" i="1">
                <a:solidFill>
                  <a:srgbClr val="434343"/>
                </a:solidFill>
                <a:latin typeface="Nunito"/>
                <a:ea typeface="Nunito"/>
                <a:cs typeface="Nunito"/>
                <a:sym typeface="Nunito"/>
              </a:rPr>
              <a:t>group(num) </a:t>
            </a:r>
            <a:r>
              <a:rPr lang="en" sz="1700">
                <a:solidFill>
                  <a:srgbClr val="434343"/>
                </a:solidFill>
                <a:latin typeface="Nunito"/>
                <a:ea typeface="Nunito"/>
                <a:cs typeface="Nunito"/>
                <a:sym typeface="Nunito"/>
              </a:rPr>
              <a:t>or </a:t>
            </a:r>
            <a:r>
              <a:rPr lang="en" sz="1700" i="1">
                <a:solidFill>
                  <a:srgbClr val="434343"/>
                </a:solidFill>
                <a:latin typeface="Nunito"/>
                <a:ea typeface="Nunito"/>
                <a:cs typeface="Nunito"/>
                <a:sym typeface="Nunito"/>
              </a:rPr>
              <a:t>groups() </a:t>
            </a:r>
            <a:r>
              <a:rPr lang="en" sz="1700">
                <a:solidFill>
                  <a:srgbClr val="434343"/>
                </a:solidFill>
                <a:latin typeface="Nunito"/>
                <a:ea typeface="Nunito"/>
                <a:cs typeface="Nunito"/>
                <a:sym typeface="Nunito"/>
              </a:rPr>
              <a:t>function of </a:t>
            </a:r>
            <a:r>
              <a:rPr lang="en" sz="1700" b="1">
                <a:solidFill>
                  <a:srgbClr val="434343"/>
                </a:solidFill>
                <a:latin typeface="Nunito"/>
                <a:ea typeface="Nunito"/>
                <a:cs typeface="Nunito"/>
                <a:sym typeface="Nunito"/>
              </a:rPr>
              <a:t>match </a:t>
            </a:r>
            <a:r>
              <a:rPr lang="en" sz="1700">
                <a:solidFill>
                  <a:srgbClr val="434343"/>
                </a:solidFill>
                <a:latin typeface="Nunito"/>
                <a:ea typeface="Nunito"/>
                <a:cs typeface="Nunito"/>
                <a:sym typeface="Nunito"/>
              </a:rPr>
              <a:t>object to get matched expression.</a:t>
            </a:r>
            <a:endParaRPr sz="17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7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7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70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700">
              <a:solidFill>
                <a:srgbClr val="434343"/>
              </a:solidFill>
              <a:latin typeface="Nunito"/>
              <a:ea typeface="Nunito"/>
              <a:cs typeface="Nunito"/>
              <a:sym typeface="Nunito"/>
            </a:endParaRPr>
          </a:p>
        </p:txBody>
      </p:sp>
      <p:pic>
        <p:nvPicPr>
          <p:cNvPr id="132" name="Google Shape;132;p27"/>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33" name="Google Shape;133;p27"/>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34" name="Google Shape;134;p27"/>
          <p:cNvGrpSpPr/>
          <p:nvPr/>
        </p:nvGrpSpPr>
        <p:grpSpPr>
          <a:xfrm>
            <a:off x="0" y="5000700"/>
            <a:ext cx="9144000" cy="142800"/>
            <a:chOff x="0" y="0"/>
            <a:chExt cx="9144000" cy="142800"/>
          </a:xfrm>
        </p:grpSpPr>
        <p:sp>
          <p:nvSpPr>
            <p:cNvPr id="135" name="Google Shape;135;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6" name="Google Shape;136;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7" name="Google Shape;137;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8" name="Google Shape;138;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9" name="Google Shape;139;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28"/>
          <p:cNvGrpSpPr/>
          <p:nvPr/>
        </p:nvGrpSpPr>
        <p:grpSpPr>
          <a:xfrm>
            <a:off x="0" y="5000700"/>
            <a:ext cx="9144000" cy="142800"/>
            <a:chOff x="0" y="0"/>
            <a:chExt cx="9144000" cy="142800"/>
          </a:xfrm>
        </p:grpSpPr>
        <p:sp>
          <p:nvSpPr>
            <p:cNvPr id="145" name="Google Shape;145;p2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46" name="Google Shape;146;p2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47" name="Google Shape;147;p2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48" name="Google Shape;148;p2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49" name="Google Shape;149;p2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50" name="Google Shape;150;p28"/>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151" name="Google Shape;151;p28"/>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pic>
        <p:nvPicPr>
          <p:cNvPr id="152" name="Google Shape;152;p28"/>
          <p:cNvPicPr preferRelativeResize="0"/>
          <p:nvPr/>
        </p:nvPicPr>
        <p:blipFill>
          <a:blip r:embed="rId4">
            <a:alphaModFix/>
          </a:blip>
          <a:stretch>
            <a:fillRect/>
          </a:stretch>
        </p:blipFill>
        <p:spPr>
          <a:xfrm>
            <a:off x="1066800" y="857250"/>
            <a:ext cx="7010400" cy="1714500"/>
          </a:xfrm>
          <a:prstGeom prst="rect">
            <a:avLst/>
          </a:prstGeom>
          <a:noFill/>
          <a:ln w="19050" cap="flat" cmpd="sng">
            <a:solidFill>
              <a:schemeClr val="dk2"/>
            </a:solidFill>
            <a:prstDash val="solid"/>
            <a:round/>
            <a:headEnd type="none" w="sm" len="sm"/>
            <a:tailEnd type="none" w="sm" len="sm"/>
          </a:ln>
        </p:spPr>
      </p:pic>
      <p:pic>
        <p:nvPicPr>
          <p:cNvPr id="153" name="Google Shape;153;p28"/>
          <p:cNvPicPr preferRelativeResize="0"/>
          <p:nvPr/>
        </p:nvPicPr>
        <p:blipFill>
          <a:blip r:embed="rId5">
            <a:alphaModFix/>
          </a:blip>
          <a:stretch>
            <a:fillRect/>
          </a:stretch>
        </p:blipFill>
        <p:spPr>
          <a:xfrm>
            <a:off x="1066800" y="2724150"/>
            <a:ext cx="7010400" cy="1562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243168"/>
                </a:solidFill>
                <a:latin typeface="Nunito"/>
                <a:ea typeface="Nunito"/>
                <a:cs typeface="Nunito"/>
                <a:sym typeface="Nunito"/>
              </a:rPr>
              <a:t>Search Function</a:t>
            </a:r>
            <a:endParaRPr sz="3600" b="1">
              <a:solidFill>
                <a:srgbClr val="243168"/>
              </a:solidFill>
              <a:latin typeface="Nunito"/>
              <a:ea typeface="Nunito"/>
              <a:cs typeface="Nunito"/>
              <a:sym typeface="Nunito"/>
            </a:endParaRPr>
          </a:p>
        </p:txBody>
      </p:sp>
      <p:sp>
        <p:nvSpPr>
          <p:cNvPr id="159" name="Google Shape;159;p29"/>
          <p:cNvSpPr txBox="1">
            <a:spLocks noGrp="1"/>
          </p:cNvSpPr>
          <p:nvPr>
            <p:ph type="body" idx="1"/>
          </p:nvPr>
        </p:nvSpPr>
        <p:spPr>
          <a:xfrm>
            <a:off x="504750" y="1399500"/>
            <a:ext cx="80175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560"/>
              </a:spcBef>
              <a:spcAft>
                <a:spcPts val="0"/>
              </a:spcAft>
              <a:buNone/>
            </a:pPr>
            <a:r>
              <a:rPr lang="en" sz="1500">
                <a:solidFill>
                  <a:srgbClr val="434343"/>
                </a:solidFill>
                <a:latin typeface="Nunito"/>
                <a:ea typeface="Nunito"/>
                <a:cs typeface="Nunito"/>
                <a:sym typeface="Nunito"/>
              </a:rPr>
              <a:t>• This function searches for first occurrence of RE </a:t>
            </a:r>
            <a:r>
              <a:rPr lang="en" sz="1500" i="1">
                <a:solidFill>
                  <a:srgbClr val="434343"/>
                </a:solidFill>
                <a:latin typeface="Nunito"/>
                <a:ea typeface="Nunito"/>
                <a:cs typeface="Nunito"/>
                <a:sym typeface="Nunito"/>
              </a:rPr>
              <a:t>pattern </a:t>
            </a:r>
            <a:r>
              <a:rPr lang="en" sz="1500">
                <a:solidFill>
                  <a:srgbClr val="434343"/>
                </a:solidFill>
                <a:latin typeface="Nunito"/>
                <a:ea typeface="Nunito"/>
                <a:cs typeface="Nunito"/>
                <a:sym typeface="Nunito"/>
              </a:rPr>
              <a:t>within </a:t>
            </a:r>
            <a:r>
              <a:rPr lang="en" sz="1500" i="1">
                <a:solidFill>
                  <a:srgbClr val="434343"/>
                </a:solidFill>
                <a:latin typeface="Nunito"/>
                <a:ea typeface="Nunito"/>
                <a:cs typeface="Nunito"/>
                <a:sym typeface="Nunito"/>
              </a:rPr>
              <a:t>string </a:t>
            </a:r>
            <a:r>
              <a:rPr lang="en" sz="1500">
                <a:solidFill>
                  <a:srgbClr val="434343"/>
                </a:solidFill>
                <a:latin typeface="Nunito"/>
                <a:ea typeface="Nunito"/>
                <a:cs typeface="Nunito"/>
                <a:sym typeface="Nunito"/>
              </a:rPr>
              <a:t>with optional </a:t>
            </a:r>
            <a:r>
              <a:rPr lang="en" sz="1500" i="1">
                <a:solidFill>
                  <a:srgbClr val="434343"/>
                </a:solidFill>
                <a:latin typeface="Nunito"/>
                <a:ea typeface="Nunito"/>
                <a:cs typeface="Nunito"/>
                <a:sym typeface="Nunito"/>
              </a:rPr>
              <a:t>flags</a:t>
            </a:r>
            <a:r>
              <a:rPr lang="en" sz="1500">
                <a:solidFill>
                  <a:srgbClr val="434343"/>
                </a:solidFill>
                <a:latin typeface="Nunito"/>
                <a:ea typeface="Nunito"/>
                <a:cs typeface="Nunito"/>
                <a:sym typeface="Nunito"/>
              </a:rPr>
              <a:t>.</a:t>
            </a:r>
            <a:endParaRPr sz="1500">
              <a:solidFill>
                <a:srgbClr val="434343"/>
              </a:solidFill>
              <a:latin typeface="Nunito"/>
              <a:ea typeface="Nunito"/>
              <a:cs typeface="Nunito"/>
              <a:sym typeface="Nunito"/>
            </a:endParaRPr>
          </a:p>
          <a:p>
            <a:pPr marL="0" lvl="0" indent="0" algn="just" rtl="0">
              <a:lnSpc>
                <a:spcPct val="100000"/>
              </a:lnSpc>
              <a:spcBef>
                <a:spcPts val="1000"/>
              </a:spcBef>
              <a:spcAft>
                <a:spcPts val="0"/>
              </a:spcAft>
              <a:buNone/>
            </a:pPr>
            <a:r>
              <a:rPr lang="en" sz="1500">
                <a:solidFill>
                  <a:srgbClr val="434343"/>
                </a:solidFill>
                <a:latin typeface="Nunito"/>
                <a:ea typeface="Nunito"/>
                <a:cs typeface="Nunito"/>
                <a:sym typeface="Nunito"/>
              </a:rPr>
              <a:t>• Here is the syntax for this function:</a:t>
            </a:r>
            <a:endParaRPr sz="1500">
              <a:solidFill>
                <a:srgbClr val="434343"/>
              </a:solidFill>
              <a:latin typeface="Nunito"/>
              <a:ea typeface="Nunito"/>
              <a:cs typeface="Nunito"/>
              <a:sym typeface="Nunito"/>
            </a:endParaRPr>
          </a:p>
          <a:p>
            <a:pPr marL="0" lvl="0" indent="0" algn="just" rtl="0">
              <a:lnSpc>
                <a:spcPct val="100000"/>
              </a:lnSpc>
              <a:spcBef>
                <a:spcPts val="1000"/>
              </a:spcBef>
              <a:spcAft>
                <a:spcPts val="0"/>
              </a:spcAft>
              <a:buNone/>
            </a:pPr>
            <a:r>
              <a:rPr lang="en" sz="1500">
                <a:solidFill>
                  <a:srgbClr val="434343"/>
                </a:solidFill>
                <a:latin typeface="Nunito"/>
                <a:ea typeface="Nunito"/>
                <a:cs typeface="Nunito"/>
                <a:sym typeface="Nunito"/>
              </a:rPr>
              <a:t>• re.search(pattern, string, flags=0).</a:t>
            </a:r>
            <a:endParaRPr sz="1500">
              <a:solidFill>
                <a:srgbClr val="434343"/>
              </a:solidFill>
              <a:latin typeface="Nunito"/>
              <a:ea typeface="Nunito"/>
              <a:cs typeface="Nunito"/>
              <a:sym typeface="Nunito"/>
            </a:endParaRPr>
          </a:p>
          <a:p>
            <a:pPr marL="0" lvl="0" indent="0" algn="just" rtl="0">
              <a:lnSpc>
                <a:spcPct val="100000"/>
              </a:lnSpc>
              <a:spcBef>
                <a:spcPts val="1000"/>
              </a:spcBef>
              <a:spcAft>
                <a:spcPts val="0"/>
              </a:spcAft>
              <a:buNone/>
            </a:pPr>
            <a:endParaRPr sz="1500">
              <a:solidFill>
                <a:srgbClr val="434343"/>
              </a:solidFill>
              <a:latin typeface="Nunito"/>
              <a:ea typeface="Nunito"/>
              <a:cs typeface="Nunito"/>
              <a:sym typeface="Nunito"/>
            </a:endParaRPr>
          </a:p>
          <a:p>
            <a:pPr marL="0" lvl="0" indent="0" algn="just" rtl="0">
              <a:lnSpc>
                <a:spcPct val="100000"/>
              </a:lnSpc>
              <a:spcBef>
                <a:spcPts val="1000"/>
              </a:spcBef>
              <a:spcAft>
                <a:spcPts val="0"/>
              </a:spcAft>
              <a:buNone/>
            </a:pPr>
            <a:endParaRPr sz="1500">
              <a:solidFill>
                <a:srgbClr val="434343"/>
              </a:solidFill>
              <a:latin typeface="Nunito"/>
              <a:ea typeface="Nunito"/>
              <a:cs typeface="Nunito"/>
              <a:sym typeface="Nunito"/>
            </a:endParaRPr>
          </a:p>
          <a:p>
            <a:pPr marL="0" lvl="0" indent="0" algn="just" rtl="0">
              <a:lnSpc>
                <a:spcPct val="100000"/>
              </a:lnSpc>
              <a:spcBef>
                <a:spcPts val="1000"/>
              </a:spcBef>
              <a:spcAft>
                <a:spcPts val="0"/>
              </a:spcAft>
              <a:buNone/>
            </a:pPr>
            <a:endParaRPr sz="1500">
              <a:solidFill>
                <a:srgbClr val="434343"/>
              </a:solidFill>
              <a:latin typeface="Nunito"/>
              <a:ea typeface="Nunito"/>
              <a:cs typeface="Nunito"/>
              <a:sym typeface="Nunito"/>
            </a:endParaRPr>
          </a:p>
          <a:p>
            <a:pPr marL="0" lvl="0" indent="0" algn="just" rtl="0">
              <a:lnSpc>
                <a:spcPct val="100000"/>
              </a:lnSpc>
              <a:spcBef>
                <a:spcPts val="1000"/>
              </a:spcBef>
              <a:spcAft>
                <a:spcPts val="0"/>
              </a:spcAft>
              <a:buNone/>
            </a:pPr>
            <a:endParaRPr sz="1500">
              <a:solidFill>
                <a:srgbClr val="434343"/>
              </a:solidFill>
              <a:latin typeface="Nunito"/>
              <a:ea typeface="Nunito"/>
              <a:cs typeface="Nunito"/>
              <a:sym typeface="Nunito"/>
            </a:endParaRPr>
          </a:p>
          <a:p>
            <a:pPr marL="0" lvl="0" indent="0" algn="just" rtl="0">
              <a:lnSpc>
                <a:spcPct val="100000"/>
              </a:lnSpc>
              <a:spcBef>
                <a:spcPts val="1000"/>
              </a:spcBef>
              <a:spcAft>
                <a:spcPts val="1000"/>
              </a:spcAft>
              <a:buNone/>
            </a:pPr>
            <a:endParaRPr sz="1500">
              <a:solidFill>
                <a:srgbClr val="434343"/>
              </a:solidFill>
              <a:latin typeface="Nunito"/>
              <a:ea typeface="Nunito"/>
              <a:cs typeface="Nunito"/>
              <a:sym typeface="Nunito"/>
            </a:endParaRPr>
          </a:p>
        </p:txBody>
      </p:sp>
      <p:pic>
        <p:nvPicPr>
          <p:cNvPr id="160" name="Google Shape;160;p2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61" name="Google Shape;161;p2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62" name="Google Shape;162;p29"/>
          <p:cNvGrpSpPr/>
          <p:nvPr/>
        </p:nvGrpSpPr>
        <p:grpSpPr>
          <a:xfrm>
            <a:off x="0" y="5000700"/>
            <a:ext cx="9144000" cy="142800"/>
            <a:chOff x="0" y="0"/>
            <a:chExt cx="9144000" cy="142800"/>
          </a:xfrm>
        </p:grpSpPr>
        <p:sp>
          <p:nvSpPr>
            <p:cNvPr id="163" name="Google Shape;163;p2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4" name="Google Shape;164;p2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5" name="Google Shape;165;p2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6" name="Google Shape;166;p2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7" name="Google Shape;167;p2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pic>
        <p:nvPicPr>
          <p:cNvPr id="168" name="Google Shape;168;p29"/>
          <p:cNvPicPr preferRelativeResize="0"/>
          <p:nvPr/>
        </p:nvPicPr>
        <p:blipFill>
          <a:blip r:embed="rId4">
            <a:alphaModFix/>
          </a:blip>
          <a:stretch>
            <a:fillRect/>
          </a:stretch>
        </p:blipFill>
        <p:spPr>
          <a:xfrm>
            <a:off x="2480474" y="2571750"/>
            <a:ext cx="4066050" cy="21974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30"/>
          <p:cNvGrpSpPr/>
          <p:nvPr/>
        </p:nvGrpSpPr>
        <p:grpSpPr>
          <a:xfrm>
            <a:off x="0" y="5000700"/>
            <a:ext cx="9144000" cy="142800"/>
            <a:chOff x="0" y="0"/>
            <a:chExt cx="9144000" cy="142800"/>
          </a:xfrm>
        </p:grpSpPr>
        <p:sp>
          <p:nvSpPr>
            <p:cNvPr id="174" name="Google Shape;174;p30"/>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5" name="Google Shape;175;p30"/>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6" name="Google Shape;176;p30"/>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7" name="Google Shape;177;p30"/>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8" name="Google Shape;178;p30"/>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79" name="Google Shape;179;p30"/>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180" name="Google Shape;180;p30"/>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81" name="Google Shape;181;p30"/>
          <p:cNvSpPr txBox="1">
            <a:spLocks noGrp="1"/>
          </p:cNvSpPr>
          <p:nvPr>
            <p:ph type="body" idx="1"/>
          </p:nvPr>
        </p:nvSpPr>
        <p:spPr>
          <a:xfrm>
            <a:off x="407600" y="553100"/>
            <a:ext cx="80175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560"/>
              </a:spcBef>
              <a:spcAft>
                <a:spcPts val="0"/>
              </a:spcAft>
              <a:buClr>
                <a:srgbClr val="434343"/>
              </a:buClr>
              <a:buSzPts val="1800"/>
              <a:buFont typeface="Nunito"/>
              <a:buChar char="●"/>
            </a:pPr>
            <a:r>
              <a:rPr lang="en">
                <a:solidFill>
                  <a:srgbClr val="434343"/>
                </a:solidFill>
                <a:latin typeface="Nunito"/>
                <a:ea typeface="Nunito"/>
                <a:cs typeface="Nunito"/>
                <a:sym typeface="Nunito"/>
              </a:rPr>
              <a:t>The </a:t>
            </a:r>
            <a:r>
              <a:rPr lang="en" i="1">
                <a:solidFill>
                  <a:srgbClr val="434343"/>
                </a:solidFill>
                <a:latin typeface="Nunito"/>
                <a:ea typeface="Nunito"/>
                <a:cs typeface="Nunito"/>
                <a:sym typeface="Nunito"/>
              </a:rPr>
              <a:t>re.search </a:t>
            </a:r>
            <a:r>
              <a:rPr lang="en">
                <a:solidFill>
                  <a:srgbClr val="434343"/>
                </a:solidFill>
                <a:latin typeface="Nunito"/>
                <a:ea typeface="Nunito"/>
                <a:cs typeface="Nunito"/>
                <a:sym typeface="Nunito"/>
              </a:rPr>
              <a:t>function returns a </a:t>
            </a:r>
            <a:r>
              <a:rPr lang="en" b="1">
                <a:solidFill>
                  <a:srgbClr val="434343"/>
                </a:solidFill>
                <a:latin typeface="Nunito"/>
                <a:ea typeface="Nunito"/>
                <a:cs typeface="Nunito"/>
                <a:sym typeface="Nunito"/>
              </a:rPr>
              <a:t>match </a:t>
            </a:r>
            <a:r>
              <a:rPr lang="en">
                <a:solidFill>
                  <a:srgbClr val="434343"/>
                </a:solidFill>
                <a:latin typeface="Nunito"/>
                <a:ea typeface="Nunito"/>
                <a:cs typeface="Nunito"/>
                <a:sym typeface="Nunito"/>
              </a:rPr>
              <a:t>objecton success, </a:t>
            </a:r>
            <a:r>
              <a:rPr lang="en" b="1">
                <a:solidFill>
                  <a:srgbClr val="434343"/>
                </a:solidFill>
                <a:latin typeface="Nunito"/>
                <a:ea typeface="Nunito"/>
                <a:cs typeface="Nunito"/>
                <a:sym typeface="Nunito"/>
              </a:rPr>
              <a:t>none </a:t>
            </a:r>
            <a:r>
              <a:rPr lang="en">
                <a:solidFill>
                  <a:srgbClr val="434343"/>
                </a:solidFill>
                <a:latin typeface="Nunito"/>
                <a:ea typeface="Nunito"/>
                <a:cs typeface="Nunito"/>
                <a:sym typeface="Nunito"/>
              </a:rPr>
              <a:t>on failure. We use </a:t>
            </a:r>
            <a:r>
              <a:rPr lang="en" i="1">
                <a:solidFill>
                  <a:srgbClr val="434343"/>
                </a:solidFill>
                <a:latin typeface="Nunito"/>
                <a:ea typeface="Nunito"/>
                <a:cs typeface="Nunito"/>
                <a:sym typeface="Nunito"/>
              </a:rPr>
              <a:t>group(num) </a:t>
            </a:r>
            <a:r>
              <a:rPr lang="en">
                <a:solidFill>
                  <a:srgbClr val="434343"/>
                </a:solidFill>
                <a:latin typeface="Nunito"/>
                <a:ea typeface="Nunito"/>
                <a:cs typeface="Nunito"/>
                <a:sym typeface="Nunito"/>
              </a:rPr>
              <a:t>or </a:t>
            </a:r>
            <a:r>
              <a:rPr lang="en" i="1">
                <a:solidFill>
                  <a:srgbClr val="434343"/>
                </a:solidFill>
                <a:latin typeface="Nunito"/>
                <a:ea typeface="Nunito"/>
                <a:cs typeface="Nunito"/>
                <a:sym typeface="Nunito"/>
              </a:rPr>
              <a:t>groups() </a:t>
            </a:r>
            <a:r>
              <a:rPr lang="en">
                <a:solidFill>
                  <a:srgbClr val="434343"/>
                </a:solidFill>
                <a:latin typeface="Nunito"/>
                <a:ea typeface="Nunito"/>
                <a:cs typeface="Nunito"/>
                <a:sym typeface="Nunito"/>
              </a:rPr>
              <a:t>function of </a:t>
            </a:r>
            <a:r>
              <a:rPr lang="en" b="1">
                <a:solidFill>
                  <a:srgbClr val="434343"/>
                </a:solidFill>
                <a:latin typeface="Nunito"/>
                <a:ea typeface="Nunito"/>
                <a:cs typeface="Nunito"/>
                <a:sym typeface="Nunito"/>
              </a:rPr>
              <a:t>match </a:t>
            </a:r>
            <a:r>
              <a:rPr lang="en">
                <a:solidFill>
                  <a:srgbClr val="434343"/>
                </a:solidFill>
                <a:latin typeface="Nunito"/>
                <a:ea typeface="Nunito"/>
                <a:cs typeface="Nunito"/>
                <a:sym typeface="Nunito"/>
              </a:rPr>
              <a:t>object to get matched expression.</a:t>
            </a:r>
            <a:endParaRPr>
              <a:solidFill>
                <a:srgbClr val="434343"/>
              </a:solidFill>
              <a:latin typeface="Nunito"/>
              <a:ea typeface="Nunito"/>
              <a:cs typeface="Nunito"/>
              <a:sym typeface="Nunito"/>
            </a:endParaRPr>
          </a:p>
        </p:txBody>
      </p:sp>
      <p:pic>
        <p:nvPicPr>
          <p:cNvPr id="182" name="Google Shape;182;p30"/>
          <p:cNvPicPr preferRelativeResize="0"/>
          <p:nvPr/>
        </p:nvPicPr>
        <p:blipFill>
          <a:blip r:embed="rId4">
            <a:alphaModFix/>
          </a:blip>
          <a:stretch>
            <a:fillRect/>
          </a:stretch>
        </p:blipFill>
        <p:spPr>
          <a:xfrm>
            <a:off x="1651200" y="2079025"/>
            <a:ext cx="5841600" cy="23080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243168"/>
                </a:solidFill>
                <a:latin typeface="Nunito"/>
                <a:ea typeface="Nunito"/>
                <a:cs typeface="Nunito"/>
                <a:sym typeface="Nunito"/>
              </a:rPr>
              <a:t>Matching vs Searching</a:t>
            </a:r>
            <a:endParaRPr sz="3600" b="1">
              <a:solidFill>
                <a:srgbClr val="243168"/>
              </a:solidFill>
              <a:latin typeface="Nunito"/>
              <a:ea typeface="Nunito"/>
              <a:cs typeface="Nunito"/>
              <a:sym typeface="Nunito"/>
            </a:endParaRPr>
          </a:p>
        </p:txBody>
      </p:sp>
      <p:sp>
        <p:nvSpPr>
          <p:cNvPr id="188" name="Google Shape;188;p31"/>
          <p:cNvSpPr txBox="1">
            <a:spLocks noGrp="1"/>
          </p:cNvSpPr>
          <p:nvPr>
            <p:ph type="body" idx="1"/>
          </p:nvPr>
        </p:nvSpPr>
        <p:spPr>
          <a:xfrm>
            <a:off x="504900" y="1468875"/>
            <a:ext cx="80175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56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Python offers two different primitive operations based on regular expressions:</a:t>
            </a:r>
            <a:r>
              <a:rPr lang="en" sz="1800" b="1">
                <a:solidFill>
                  <a:srgbClr val="434343"/>
                </a:solidFill>
                <a:latin typeface="Nunito"/>
                <a:ea typeface="Nunito"/>
                <a:cs typeface="Nunito"/>
                <a:sym typeface="Nunito"/>
              </a:rPr>
              <a:t>match </a:t>
            </a:r>
            <a:r>
              <a:rPr lang="en" sz="1800">
                <a:solidFill>
                  <a:srgbClr val="434343"/>
                </a:solidFill>
                <a:latin typeface="Nunito"/>
                <a:ea typeface="Nunito"/>
                <a:cs typeface="Nunito"/>
                <a:sym typeface="Nunito"/>
              </a:rPr>
              <a:t>checks for a match only at the beginning of the string, while </a:t>
            </a:r>
            <a:r>
              <a:rPr lang="en" sz="1800" b="1">
                <a:solidFill>
                  <a:srgbClr val="434343"/>
                </a:solidFill>
                <a:latin typeface="Nunito"/>
                <a:ea typeface="Nunito"/>
                <a:cs typeface="Nunito"/>
                <a:sym typeface="Nunito"/>
              </a:rPr>
              <a:t>search</a:t>
            </a:r>
            <a:r>
              <a:rPr lang="en" sz="1800">
                <a:solidFill>
                  <a:srgbClr val="434343"/>
                </a:solidFill>
                <a:latin typeface="Nunito"/>
                <a:ea typeface="Nunito"/>
                <a:cs typeface="Nunito"/>
                <a:sym typeface="Nunito"/>
              </a:rPr>
              <a:t>checks for a match anywhere in the string (this is what Perl does by default).</a:t>
            </a:r>
            <a:endParaRPr sz="1800">
              <a:solidFill>
                <a:srgbClr val="434343"/>
              </a:solidFill>
              <a:latin typeface="Nunito"/>
              <a:ea typeface="Nunito"/>
              <a:cs typeface="Nunito"/>
              <a:sym typeface="Nunito"/>
            </a:endParaRPr>
          </a:p>
          <a:p>
            <a:pPr marL="457200" lvl="0" indent="0" algn="just" rtl="0">
              <a:lnSpc>
                <a:spcPct val="115000"/>
              </a:lnSpc>
              <a:spcBef>
                <a:spcPts val="1000"/>
              </a:spcBef>
              <a:spcAft>
                <a:spcPts val="1000"/>
              </a:spcAft>
              <a:buNone/>
            </a:pPr>
            <a:endParaRPr sz="1800">
              <a:solidFill>
                <a:srgbClr val="434343"/>
              </a:solidFill>
              <a:latin typeface="Nunito"/>
              <a:ea typeface="Nunito"/>
              <a:cs typeface="Nunito"/>
              <a:sym typeface="Nunito"/>
            </a:endParaRPr>
          </a:p>
        </p:txBody>
      </p:sp>
      <p:pic>
        <p:nvPicPr>
          <p:cNvPr id="189" name="Google Shape;189;p31"/>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90" name="Google Shape;190;p31"/>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91" name="Google Shape;191;p31"/>
          <p:cNvGrpSpPr/>
          <p:nvPr/>
        </p:nvGrpSpPr>
        <p:grpSpPr>
          <a:xfrm>
            <a:off x="0" y="5000700"/>
            <a:ext cx="9144000" cy="142800"/>
            <a:chOff x="0" y="0"/>
            <a:chExt cx="9144000" cy="142800"/>
          </a:xfrm>
        </p:grpSpPr>
        <p:sp>
          <p:nvSpPr>
            <p:cNvPr id="192" name="Google Shape;192;p31"/>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3" name="Google Shape;193;p31"/>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4" name="Google Shape;194;p31"/>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5" name="Google Shape;195;p31"/>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6" name="Google Shape;196;p31"/>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243168"/>
                </a:solidFill>
                <a:latin typeface="Nunito"/>
                <a:ea typeface="Nunito"/>
                <a:cs typeface="Nunito"/>
                <a:sym typeface="Nunito"/>
              </a:rPr>
              <a:t>Search and Replace</a:t>
            </a:r>
            <a:endParaRPr sz="3600" b="1" dirty="0">
              <a:solidFill>
                <a:srgbClr val="243168"/>
              </a:solidFill>
              <a:latin typeface="Nunito"/>
              <a:ea typeface="Nunito"/>
              <a:cs typeface="Nunito"/>
              <a:sym typeface="Nunito"/>
            </a:endParaRPr>
          </a:p>
        </p:txBody>
      </p:sp>
      <p:sp>
        <p:nvSpPr>
          <p:cNvPr id="202" name="Google Shape;202;p32"/>
          <p:cNvSpPr txBox="1">
            <a:spLocks noGrp="1"/>
          </p:cNvSpPr>
          <p:nvPr>
            <p:ph type="body" idx="1"/>
          </p:nvPr>
        </p:nvSpPr>
        <p:spPr>
          <a:xfrm>
            <a:off x="504900" y="1533038"/>
            <a:ext cx="80175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560"/>
              </a:spcBef>
              <a:spcAft>
                <a:spcPts val="0"/>
              </a:spcAft>
              <a:buClr>
                <a:srgbClr val="434343"/>
              </a:buClr>
              <a:buSzPts val="1800"/>
              <a:buFont typeface="Nunito"/>
              <a:buChar char="●"/>
            </a:pPr>
            <a:r>
              <a:rPr lang="en" sz="1800" dirty="0">
                <a:solidFill>
                  <a:srgbClr val="434343"/>
                </a:solidFill>
                <a:latin typeface="Nunito"/>
                <a:ea typeface="Nunito"/>
                <a:cs typeface="Nunito"/>
                <a:sym typeface="Nunito"/>
              </a:rPr>
              <a:t>One of the most important </a:t>
            </a:r>
            <a:r>
              <a:rPr lang="en" sz="1800" b="1" dirty="0">
                <a:solidFill>
                  <a:srgbClr val="434343"/>
                </a:solidFill>
                <a:latin typeface="Nunito"/>
                <a:ea typeface="Nunito"/>
                <a:cs typeface="Nunito"/>
                <a:sym typeface="Nunito"/>
              </a:rPr>
              <a:t>re </a:t>
            </a:r>
            <a:r>
              <a:rPr lang="en" sz="1800" dirty="0">
                <a:solidFill>
                  <a:srgbClr val="434343"/>
                </a:solidFill>
                <a:latin typeface="Nunito"/>
                <a:ea typeface="Nunito"/>
                <a:cs typeface="Nunito"/>
                <a:sym typeface="Nunito"/>
              </a:rPr>
              <a:t>methods that use regular expressions is </a:t>
            </a:r>
            <a:r>
              <a:rPr lang="en" sz="1800" b="1" dirty="0">
                <a:solidFill>
                  <a:srgbClr val="434343"/>
                </a:solidFill>
                <a:latin typeface="Nunito"/>
                <a:ea typeface="Nunito"/>
                <a:cs typeface="Nunito"/>
                <a:sym typeface="Nunito"/>
              </a:rPr>
              <a:t>sub</a:t>
            </a:r>
            <a:r>
              <a:rPr lang="en" sz="1800" dirty="0">
                <a:solidFill>
                  <a:srgbClr val="434343"/>
                </a:solidFill>
                <a:latin typeface="Nunito"/>
                <a:ea typeface="Nunito"/>
                <a:cs typeface="Nunito"/>
                <a:sym typeface="Nunito"/>
              </a:rPr>
              <a:t>.</a:t>
            </a:r>
            <a:endParaRPr sz="1800" dirty="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dirty="0">
                <a:solidFill>
                  <a:srgbClr val="434343"/>
                </a:solidFill>
                <a:latin typeface="Nunito"/>
                <a:ea typeface="Nunito"/>
                <a:cs typeface="Nunito"/>
                <a:sym typeface="Nunito"/>
              </a:rPr>
              <a:t>re.sub(pattern, repl, string, max=0)This method replaces all occurrences of the RE </a:t>
            </a:r>
            <a:r>
              <a:rPr lang="en" sz="1800" i="1" dirty="0">
                <a:solidFill>
                  <a:srgbClr val="434343"/>
                </a:solidFill>
                <a:latin typeface="Nunito"/>
                <a:ea typeface="Nunito"/>
                <a:cs typeface="Nunito"/>
                <a:sym typeface="Nunito"/>
              </a:rPr>
              <a:t>pattern </a:t>
            </a:r>
            <a:r>
              <a:rPr lang="en" sz="1800" dirty="0">
                <a:solidFill>
                  <a:srgbClr val="434343"/>
                </a:solidFill>
                <a:latin typeface="Nunito"/>
                <a:ea typeface="Nunito"/>
                <a:cs typeface="Nunito"/>
                <a:sym typeface="Nunito"/>
              </a:rPr>
              <a:t>in </a:t>
            </a:r>
            <a:r>
              <a:rPr lang="en" sz="1800" i="1" dirty="0">
                <a:solidFill>
                  <a:srgbClr val="434343"/>
                </a:solidFill>
                <a:latin typeface="Nunito"/>
                <a:ea typeface="Nunito"/>
                <a:cs typeface="Nunito"/>
                <a:sym typeface="Nunito"/>
              </a:rPr>
              <a:t>string </a:t>
            </a:r>
            <a:r>
              <a:rPr lang="en" sz="1800" dirty="0">
                <a:solidFill>
                  <a:srgbClr val="434343"/>
                </a:solidFill>
                <a:latin typeface="Nunito"/>
                <a:ea typeface="Nunito"/>
                <a:cs typeface="Nunito"/>
                <a:sym typeface="Nunito"/>
              </a:rPr>
              <a:t>with </a:t>
            </a:r>
            <a:r>
              <a:rPr lang="en" sz="1800" i="1" dirty="0">
                <a:solidFill>
                  <a:srgbClr val="434343"/>
                </a:solidFill>
                <a:latin typeface="Nunito"/>
                <a:ea typeface="Nunito"/>
                <a:cs typeface="Nunito"/>
                <a:sym typeface="Nunito"/>
              </a:rPr>
              <a:t>repl</a:t>
            </a:r>
            <a:r>
              <a:rPr lang="en" sz="1800" dirty="0">
                <a:solidFill>
                  <a:srgbClr val="434343"/>
                </a:solidFill>
                <a:latin typeface="Nunito"/>
                <a:ea typeface="Nunito"/>
                <a:cs typeface="Nunito"/>
                <a:sym typeface="Nunito"/>
              </a:rPr>
              <a:t>, substituting all occurrences unless </a:t>
            </a:r>
            <a:r>
              <a:rPr lang="en" sz="1800" i="1" dirty="0">
                <a:solidFill>
                  <a:srgbClr val="434343"/>
                </a:solidFill>
                <a:latin typeface="Nunito"/>
                <a:ea typeface="Nunito"/>
                <a:cs typeface="Nunito"/>
                <a:sym typeface="Nunito"/>
              </a:rPr>
              <a:t>max </a:t>
            </a:r>
            <a:r>
              <a:rPr lang="en" sz="1800" dirty="0">
                <a:solidFill>
                  <a:srgbClr val="434343"/>
                </a:solidFill>
                <a:latin typeface="Nunito"/>
                <a:ea typeface="Nunito"/>
                <a:cs typeface="Nunito"/>
                <a:sym typeface="Nunito"/>
              </a:rPr>
              <a:t>provided.</a:t>
            </a:r>
            <a:endParaRPr sz="1800" dirty="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dirty="0">
                <a:solidFill>
                  <a:srgbClr val="434343"/>
                </a:solidFill>
                <a:latin typeface="Nunito"/>
                <a:ea typeface="Nunito"/>
                <a:cs typeface="Nunito"/>
                <a:sym typeface="Nunito"/>
              </a:rPr>
              <a:t>This method returns modified string.</a:t>
            </a:r>
            <a:endParaRPr sz="1800" dirty="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800" dirty="0">
              <a:solidFill>
                <a:srgbClr val="434343"/>
              </a:solidFill>
              <a:latin typeface="Nunito"/>
              <a:ea typeface="Nunito"/>
              <a:cs typeface="Nunito"/>
              <a:sym typeface="Nunito"/>
            </a:endParaRPr>
          </a:p>
          <a:p>
            <a:pPr marL="457200" lvl="0" indent="0" algn="just" rtl="0">
              <a:lnSpc>
                <a:spcPct val="115000"/>
              </a:lnSpc>
              <a:spcBef>
                <a:spcPts val="1000"/>
              </a:spcBef>
              <a:spcAft>
                <a:spcPts val="1000"/>
              </a:spcAft>
              <a:buNone/>
            </a:pPr>
            <a:endParaRPr sz="1800" dirty="0">
              <a:solidFill>
                <a:srgbClr val="434343"/>
              </a:solidFill>
              <a:latin typeface="Nunito"/>
              <a:ea typeface="Nunito"/>
              <a:cs typeface="Nunito"/>
              <a:sym typeface="Nunito"/>
            </a:endParaRPr>
          </a:p>
        </p:txBody>
      </p:sp>
      <p:pic>
        <p:nvPicPr>
          <p:cNvPr id="203" name="Google Shape;203;p32"/>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04" name="Google Shape;204;p32"/>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05" name="Google Shape;205;p32"/>
          <p:cNvGrpSpPr/>
          <p:nvPr/>
        </p:nvGrpSpPr>
        <p:grpSpPr>
          <a:xfrm>
            <a:off x="0" y="5000700"/>
            <a:ext cx="9144000" cy="142800"/>
            <a:chOff x="0" y="0"/>
            <a:chExt cx="9144000" cy="142800"/>
          </a:xfrm>
        </p:grpSpPr>
        <p:sp>
          <p:nvSpPr>
            <p:cNvPr id="206" name="Google Shape;206;p32"/>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7" name="Google Shape;207;p32"/>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8" name="Google Shape;208;p32"/>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9" name="Google Shape;209;p32"/>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0" name="Google Shape;210;p32"/>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06F2-FF88-4E3D-B0CB-6FF4CCD363C1}"/>
              </a:ext>
            </a:extLst>
          </p:cNvPr>
          <p:cNvSpPr>
            <a:spLocks noGrp="1"/>
          </p:cNvSpPr>
          <p:nvPr>
            <p:ph type="title"/>
          </p:nvPr>
        </p:nvSpPr>
        <p:spPr/>
        <p:txBody>
          <a:bodyPr>
            <a:normAutofit fontScale="90000"/>
          </a:bodyPr>
          <a:lstStyle/>
          <a:p>
            <a:r>
              <a:rPr lang="en-US" sz="3600" b="1" dirty="0">
                <a:solidFill>
                  <a:srgbClr val="243168"/>
                </a:solidFill>
                <a:latin typeface="Nunito"/>
              </a:rPr>
              <a:t>Regular expression Example</a:t>
            </a:r>
            <a:r>
              <a:rPr lang="en-US" b="1" dirty="0"/>
              <a:t>: </a:t>
            </a:r>
            <a:endParaRPr lang="en-IN" b="1" dirty="0"/>
          </a:p>
        </p:txBody>
      </p:sp>
      <p:pic>
        <p:nvPicPr>
          <p:cNvPr id="6" name="Picture 5">
            <a:extLst>
              <a:ext uri="{FF2B5EF4-FFF2-40B4-BE49-F238E27FC236}">
                <a16:creationId xmlns:a16="http://schemas.microsoft.com/office/drawing/2014/main" id="{A96EAD56-FD6B-4622-B1C8-E059E9A45786}"/>
              </a:ext>
            </a:extLst>
          </p:cNvPr>
          <p:cNvPicPr>
            <a:picLocks noChangeAspect="1"/>
          </p:cNvPicPr>
          <p:nvPr/>
        </p:nvPicPr>
        <p:blipFill>
          <a:blip r:embed="rId3"/>
          <a:stretch>
            <a:fillRect/>
          </a:stretch>
        </p:blipFill>
        <p:spPr>
          <a:xfrm>
            <a:off x="1390396" y="1720260"/>
            <a:ext cx="6363207" cy="1926708"/>
          </a:xfrm>
          <a:prstGeom prst="rect">
            <a:avLst/>
          </a:prstGeom>
        </p:spPr>
      </p:pic>
    </p:spTree>
    <p:extLst>
      <p:ext uri="{BB962C8B-B14F-4D97-AF65-F5344CB8AC3E}">
        <p14:creationId xmlns:p14="http://schemas.microsoft.com/office/powerpoint/2010/main" val="1161588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1228</Words>
  <Application>Microsoft Office PowerPoint</Application>
  <PresentationFormat>On-screen Show (16:9)</PresentationFormat>
  <Paragraphs>72</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Roboto Slab</vt:lpstr>
      <vt:lpstr>Nunito</vt:lpstr>
      <vt:lpstr>Nunito ExtraBold</vt:lpstr>
      <vt:lpstr>Helvetica</vt:lpstr>
      <vt:lpstr>Roboto</vt:lpstr>
      <vt:lpstr>Simple Light</vt:lpstr>
      <vt:lpstr>Marina</vt:lpstr>
      <vt:lpstr>Python Regular Expressions</vt:lpstr>
      <vt:lpstr>Regular Expressions</vt:lpstr>
      <vt:lpstr>Match Function</vt:lpstr>
      <vt:lpstr>PowerPoint Presentation</vt:lpstr>
      <vt:lpstr>Search Function</vt:lpstr>
      <vt:lpstr>PowerPoint Presentation</vt:lpstr>
      <vt:lpstr>Matching vs Searching</vt:lpstr>
      <vt:lpstr>Search and Replace</vt:lpstr>
      <vt:lpstr>Regular expression Example: </vt:lpstr>
      <vt:lpstr>Regular expression Search(): </vt:lpstr>
      <vt:lpstr>Regular expression Split(): </vt:lpstr>
      <vt:lpstr>Regular expression Sub(): </vt:lpstr>
      <vt:lpstr>Regular expression Match object: </vt:lpstr>
      <vt:lpstr>Regular expression Match object: </vt:lpstr>
      <vt:lpstr>Example</vt:lpstr>
      <vt:lpstr>Example</vt:lpstr>
      <vt:lpstr>Exercise : 1</vt:lpstr>
      <vt:lpstr>Exercise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Regular Expressions</dc:title>
  <cp:lastModifiedBy>Priyanka Sharma</cp:lastModifiedBy>
  <cp:revision>4</cp:revision>
  <dcterms:modified xsi:type="dcterms:W3CDTF">2021-09-16T06:51:23Z</dcterms:modified>
</cp:coreProperties>
</file>